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30"/>
  </p:notesMasterIdLst>
  <p:handoutMasterIdLst>
    <p:handoutMasterId r:id="rId31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1" r:id="rId25"/>
    <p:sldId id="282" r:id="rId26"/>
    <p:sldId id="283" r:id="rId27"/>
    <p:sldId id="284" r:id="rId28"/>
    <p:sldId id="285" r:id="rId29"/>
  </p:sldIdLst>
  <p:sldSz cx="9144000" cy="6858000" type="screen4x3"/>
  <p:notesSz cx="7004050" cy="929005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CC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881" autoAdjust="0"/>
    <p:restoredTop sz="92421" autoAdjust="0"/>
  </p:normalViewPr>
  <p:slideViewPr>
    <p:cSldViewPr showGuides="1">
      <p:cViewPr varScale="1">
        <p:scale>
          <a:sx n="118" d="100"/>
          <a:sy n="118" d="100"/>
        </p:scale>
        <p:origin x="1482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5300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04" tIns="46552" rIns="93104" bIns="46552" numCol="1" anchor="t" anchorCtr="0" compatLnSpc="1">
            <a:prstTxWarp prst="textNoShape">
              <a:avLst/>
            </a:prstTxWarp>
          </a:bodyPr>
          <a:lstStyle>
            <a:lvl1pPr defTabSz="930275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8750" y="0"/>
            <a:ext cx="3035300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04" tIns="46552" rIns="93104" bIns="46552" numCol="1" anchor="t" anchorCtr="0" compatLnSpc="1">
            <a:prstTxWarp prst="textNoShape">
              <a:avLst/>
            </a:prstTxWarp>
          </a:bodyPr>
          <a:lstStyle>
            <a:lvl1pPr algn="r" defTabSz="930275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4913"/>
            <a:ext cx="3035300" cy="465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04" tIns="46552" rIns="93104" bIns="46552" numCol="1" anchor="b" anchorCtr="0" compatLnSpc="1">
            <a:prstTxWarp prst="textNoShape">
              <a:avLst/>
            </a:prstTxWarp>
          </a:bodyPr>
          <a:lstStyle>
            <a:lvl1pPr defTabSz="930275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8750" y="8824913"/>
            <a:ext cx="3035300" cy="465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04" tIns="46552" rIns="93104" bIns="46552" numCol="1" anchor="b" anchorCtr="0" compatLnSpc="1">
            <a:prstTxWarp prst="textNoShape">
              <a:avLst/>
            </a:prstTxWarp>
          </a:bodyPr>
          <a:lstStyle>
            <a:lvl1pPr algn="r" defTabSz="930275">
              <a:defRPr sz="1200"/>
            </a:lvl1pPr>
          </a:lstStyle>
          <a:p>
            <a:pPr>
              <a:defRPr/>
            </a:pPr>
            <a:fld id="{12C979B2-AF5C-48A7-904D-FDE79E3DB24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914289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53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67163" y="0"/>
            <a:ext cx="30353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A5316A-35DB-4A91-9B5B-FF04C3F8F88E}" type="datetimeFigureOut">
              <a:rPr lang="en-US" smtClean="0"/>
              <a:t>12/8/2021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11288" y="1162050"/>
            <a:ext cx="4181475" cy="31353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0088" y="4470400"/>
            <a:ext cx="5603875" cy="36591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4913"/>
            <a:ext cx="3035300" cy="4651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67163" y="8824913"/>
            <a:ext cx="3035300" cy="4651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E966D3-0275-4D33-A39C-4C814EB9B4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4511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E966D3-0275-4D33-A39C-4C814EB9B4C5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3308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Freeform 3" descr="CITTEXT"/>
            <p:cNvSpPr>
              <a:spLocks/>
            </p:cNvSpPr>
            <p:nvPr/>
          </p:nvSpPr>
          <p:spPr bwMode="auto">
            <a:xfrm>
              <a:off x="0" y="0"/>
              <a:ext cx="1824" cy="4320"/>
            </a:xfrm>
            <a:custGeom>
              <a:avLst/>
              <a:gdLst>
                <a:gd name="T0" fmla="*/ 0 w 1824"/>
                <a:gd name="T1" fmla="*/ 6152 h 3840"/>
                <a:gd name="T2" fmla="*/ 0 w 1824"/>
                <a:gd name="T3" fmla="*/ 0 h 3840"/>
                <a:gd name="T4" fmla="*/ 1824 w 1824"/>
                <a:gd name="T5" fmla="*/ 0 h 3840"/>
                <a:gd name="T6" fmla="*/ 583 w 1824"/>
                <a:gd name="T7" fmla="*/ 6152 h 3840"/>
                <a:gd name="T8" fmla="*/ 0 w 1824"/>
                <a:gd name="T9" fmla="*/ 6152 h 38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824" h="3840">
                  <a:moveTo>
                    <a:pt x="0" y="3840"/>
                  </a:moveTo>
                  <a:lnTo>
                    <a:pt x="0" y="0"/>
                  </a:lnTo>
                  <a:lnTo>
                    <a:pt x="1824" y="0"/>
                  </a:lnTo>
                  <a:cubicBezTo>
                    <a:pt x="74" y="1204"/>
                    <a:pt x="465" y="3655"/>
                    <a:pt x="583" y="3840"/>
                  </a:cubicBezTo>
                  <a:cubicBezTo>
                    <a:pt x="291" y="3840"/>
                    <a:pt x="0" y="3840"/>
                    <a:pt x="0" y="3840"/>
                  </a:cubicBezTo>
                  <a:close/>
                </a:path>
              </a:pathLst>
            </a:custGeom>
            <a:blipFill dpi="0" rotWithShape="0">
              <a:blip r:embed="rId2"/>
              <a:srcRect/>
              <a:tile tx="0" ty="0" sx="100000" sy="100000" flip="none" algn="tl"/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ltGray">
            <a:xfrm>
              <a:off x="1008" y="0"/>
              <a:ext cx="4752" cy="2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pic>
          <p:nvPicPr>
            <p:cNvPr id="7" name="Picture 5" descr="CITBANND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666" r="5334" b="86667"/>
            <a:stretch>
              <a:fillRect/>
            </a:stretch>
          </p:blipFill>
          <p:spPr bwMode="auto">
            <a:xfrm>
              <a:off x="1584" y="0"/>
              <a:ext cx="4176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Rectangle 6"/>
            <p:cNvSpPr>
              <a:spLocks noChangeArrowheads="1"/>
            </p:cNvSpPr>
            <p:nvPr/>
          </p:nvSpPr>
          <p:spPr bwMode="auto">
            <a:xfrm>
              <a:off x="1008" y="240"/>
              <a:ext cx="4752" cy="4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grpSp>
          <p:nvGrpSpPr>
            <p:cNvPr id="9" name="Group 7"/>
            <p:cNvGrpSpPr>
              <a:grpSpLocks/>
            </p:cNvGrpSpPr>
            <p:nvPr userDrawn="1"/>
          </p:nvGrpSpPr>
          <p:grpSpPr bwMode="auto">
            <a:xfrm>
              <a:off x="0" y="2256"/>
              <a:ext cx="3642" cy="94"/>
              <a:chOff x="0" y="2256"/>
              <a:chExt cx="3642" cy="94"/>
            </a:xfrm>
          </p:grpSpPr>
          <p:sp>
            <p:nvSpPr>
              <p:cNvPr id="10" name="Freeform 8"/>
              <p:cNvSpPr>
                <a:spLocks/>
              </p:cNvSpPr>
              <p:nvPr/>
            </p:nvSpPr>
            <p:spPr bwMode="auto">
              <a:xfrm>
                <a:off x="0" y="2310"/>
                <a:ext cx="3642" cy="1"/>
              </a:xfrm>
              <a:custGeom>
                <a:avLst/>
                <a:gdLst>
                  <a:gd name="T0" fmla="*/ 0 w 3642"/>
                  <a:gd name="T1" fmla="*/ 0 h 1"/>
                  <a:gd name="T2" fmla="*/ 3642 w 3642"/>
                  <a:gd name="T3" fmla="*/ 0 h 1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3642" h="1">
                    <a:moveTo>
                      <a:pt x="0" y="0"/>
                    </a:moveTo>
                    <a:lnTo>
                      <a:pt x="3642" y="0"/>
                    </a:ln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grpSp>
            <p:nvGrpSpPr>
              <p:cNvPr id="11" name="Group 9"/>
              <p:cNvGrpSpPr>
                <a:grpSpLocks/>
              </p:cNvGrpSpPr>
              <p:nvPr/>
            </p:nvGrpSpPr>
            <p:grpSpPr bwMode="auto">
              <a:xfrm>
                <a:off x="960" y="2256"/>
                <a:ext cx="1678" cy="94"/>
                <a:chOff x="419" y="1193"/>
                <a:chExt cx="1678" cy="94"/>
              </a:xfrm>
            </p:grpSpPr>
            <p:sp>
              <p:nvSpPr>
                <p:cNvPr id="12" name="Oval 10"/>
                <p:cNvSpPr>
                  <a:spLocks noChangeArrowheads="1"/>
                </p:cNvSpPr>
                <p:nvPr userDrawn="1"/>
              </p:nvSpPr>
              <p:spPr bwMode="auto">
                <a:xfrm>
                  <a:off x="419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GB"/>
                </a:p>
              </p:txBody>
            </p:sp>
            <p:sp>
              <p:nvSpPr>
                <p:cNvPr id="13" name="Oval 11"/>
                <p:cNvSpPr>
                  <a:spLocks noChangeArrowheads="1"/>
                </p:cNvSpPr>
                <p:nvPr userDrawn="1"/>
              </p:nvSpPr>
              <p:spPr bwMode="auto">
                <a:xfrm>
                  <a:off x="947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GB"/>
                </a:p>
              </p:txBody>
            </p:sp>
            <p:sp>
              <p:nvSpPr>
                <p:cNvPr id="14" name="Oval 12"/>
                <p:cNvSpPr>
                  <a:spLocks noChangeArrowheads="1"/>
                </p:cNvSpPr>
                <p:nvPr userDrawn="1"/>
              </p:nvSpPr>
              <p:spPr bwMode="auto">
                <a:xfrm>
                  <a:off x="1475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GB"/>
                </a:p>
              </p:txBody>
            </p:sp>
            <p:sp>
              <p:nvSpPr>
                <p:cNvPr id="15" name="Oval 13"/>
                <p:cNvSpPr>
                  <a:spLocks noChangeArrowheads="1"/>
                </p:cNvSpPr>
                <p:nvPr userDrawn="1"/>
              </p:nvSpPr>
              <p:spPr bwMode="auto">
                <a:xfrm>
                  <a:off x="2003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GB"/>
                </a:p>
              </p:txBody>
            </p:sp>
          </p:grpSp>
        </p:grpSp>
      </p:grpSp>
      <p:sp>
        <p:nvSpPr>
          <p:cNvPr id="4110" name="Rectangle 14"/>
          <p:cNvSpPr>
            <a:spLocks noGrp="1" noChangeArrowheads="1"/>
          </p:cNvSpPr>
          <p:nvPr>
            <p:ph type="ctrTitle"/>
          </p:nvPr>
        </p:nvSpPr>
        <p:spPr>
          <a:xfrm>
            <a:off x="685800" y="2057400"/>
            <a:ext cx="7772400" cy="1143000"/>
          </a:xfrm>
        </p:spPr>
        <p:txBody>
          <a:bodyPr anchor="b"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4111" name="Rectangle 15"/>
          <p:cNvSpPr>
            <a:spLocks noGrp="1" noChangeArrowheads="1"/>
          </p:cNvSpPr>
          <p:nvPr>
            <p:ph type="subTitle" idx="1"/>
          </p:nvPr>
        </p:nvSpPr>
        <p:spPr>
          <a:xfrm>
            <a:off x="1524000" y="40386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3246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C94B03-D542-4930-AB7E-CE2E98B658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06678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415835-3B0A-43F4-9A5A-835A0EA3FB1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8951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62700" y="609600"/>
            <a:ext cx="1943100" cy="5638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609600"/>
            <a:ext cx="5676900" cy="5638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55674D-C882-44C3-8C15-20C05E64CBA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82512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EB13BD-7C2A-4A31-B3F4-DE456A78D34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77099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C6BC78-77F9-4F06-885A-9C469E06B2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55116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2133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5800" y="2133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DB6B41-A308-40F4-8DE3-08849A4BF42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90388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8DC43D-5AE9-4892-943D-15505200151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65913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1E4323-3FA3-41AF-9157-7F8088EE7E1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27086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C659E5-9044-4BB3-8D45-3DE21D39CA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02593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171BC2-55DE-4C94-A863-96F176B96FD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17696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3A6EC5-F83E-4566-BF1C-9903EC18162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7898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152400" y="0"/>
            <a:ext cx="8991600" cy="6858000"/>
            <a:chOff x="96" y="0"/>
            <a:chExt cx="5664" cy="4320"/>
          </a:xfrm>
        </p:grpSpPr>
        <p:sp>
          <p:nvSpPr>
            <p:cNvPr id="1032" name="Rectangle 3"/>
            <p:cNvSpPr>
              <a:spLocks noChangeArrowheads="1"/>
            </p:cNvSpPr>
            <p:nvPr userDrawn="1"/>
          </p:nvSpPr>
          <p:spPr bwMode="ltGray">
            <a:xfrm>
              <a:off x="1008" y="0"/>
              <a:ext cx="4752" cy="2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pic>
          <p:nvPicPr>
            <p:cNvPr id="1033" name="Picture 4" descr="CITBANND"/>
            <p:cNvPicPr>
              <a:picLocks noChangeAspect="1" noChangeArrowheads="1"/>
            </p:cNvPicPr>
            <p:nvPr userDrawn="1"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666" r="5334" b="86667"/>
            <a:stretch>
              <a:fillRect/>
            </a:stretch>
          </p:blipFill>
          <p:spPr bwMode="auto">
            <a:xfrm>
              <a:off x="1584" y="0"/>
              <a:ext cx="4176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34" name="Rectangle 5"/>
            <p:cNvSpPr>
              <a:spLocks noChangeArrowheads="1"/>
            </p:cNvSpPr>
            <p:nvPr userDrawn="1"/>
          </p:nvSpPr>
          <p:spPr bwMode="auto">
            <a:xfrm>
              <a:off x="1008" y="240"/>
              <a:ext cx="4752" cy="4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35" name="Freeform 6"/>
            <p:cNvSpPr>
              <a:spLocks/>
            </p:cNvSpPr>
            <p:nvPr userDrawn="1"/>
          </p:nvSpPr>
          <p:spPr bwMode="auto">
            <a:xfrm>
              <a:off x="96" y="1248"/>
              <a:ext cx="4320" cy="3072"/>
            </a:xfrm>
            <a:custGeom>
              <a:avLst/>
              <a:gdLst>
                <a:gd name="T0" fmla="*/ 0 w 4320"/>
                <a:gd name="T1" fmla="*/ 2561 h 3264"/>
                <a:gd name="T2" fmla="*/ 0 w 4320"/>
                <a:gd name="T3" fmla="*/ 0 h 3264"/>
                <a:gd name="T4" fmla="*/ 4320 w 4320"/>
                <a:gd name="T5" fmla="*/ 0 h 326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320" h="3264">
                  <a:moveTo>
                    <a:pt x="0" y="3264"/>
                  </a:moveTo>
                  <a:lnTo>
                    <a:pt x="0" y="0"/>
                  </a:lnTo>
                  <a:lnTo>
                    <a:pt x="4320" y="0"/>
                  </a:lnTo>
                </a:path>
              </a:pathLst>
            </a:custGeom>
            <a:noFill/>
            <a:ln w="9525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079" name="Oval 7"/>
            <p:cNvSpPr>
              <a:spLocks noChangeArrowheads="1"/>
            </p:cNvSpPr>
            <p:nvPr userDrawn="1"/>
          </p:nvSpPr>
          <p:spPr bwMode="auto">
            <a:xfrm>
              <a:off x="419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3080" name="Oval 8"/>
            <p:cNvSpPr>
              <a:spLocks noChangeArrowheads="1"/>
            </p:cNvSpPr>
            <p:nvPr userDrawn="1"/>
          </p:nvSpPr>
          <p:spPr bwMode="auto">
            <a:xfrm>
              <a:off x="947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3081" name="Oval 9"/>
            <p:cNvSpPr>
              <a:spLocks noChangeArrowheads="1"/>
            </p:cNvSpPr>
            <p:nvPr userDrawn="1"/>
          </p:nvSpPr>
          <p:spPr bwMode="auto">
            <a:xfrm>
              <a:off x="1475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3082" name="Oval 10"/>
            <p:cNvSpPr>
              <a:spLocks noChangeArrowheads="1"/>
            </p:cNvSpPr>
            <p:nvPr userDrawn="1"/>
          </p:nvSpPr>
          <p:spPr bwMode="auto">
            <a:xfrm>
              <a:off x="2003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</p:grpSp>
      <p:sp>
        <p:nvSpPr>
          <p:cNvPr id="1027" name="Rectangle 11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12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21336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85" name="Rectangle 1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33400" y="6324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86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971800" y="63246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87" name="Rectangle 1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400800" y="6324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pPr>
              <a:defRPr/>
            </a:pPr>
            <a:fld id="{003D0683-9697-4F05-AA69-17FE35F701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Programiranje I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90600" y="4572000"/>
            <a:ext cx="7239000" cy="1143000"/>
          </a:xfrm>
        </p:spPr>
        <p:txBody>
          <a:bodyPr/>
          <a:lstStyle/>
          <a:p>
            <a:pPr eaLnBrk="1" hangingPunct="1"/>
            <a:r>
              <a:rPr lang="sr-Latn-CS" sz="3600" dirty="0" smtClean="0"/>
              <a:t>Liste – Nastavak</a:t>
            </a:r>
            <a:br>
              <a:rPr lang="sr-Latn-CS" sz="3600" dirty="0" smtClean="0"/>
            </a:br>
            <a:r>
              <a:rPr lang="sr-Latn-CS" sz="3600" dirty="0" smtClean="0"/>
              <a:t>Grafovi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dirty="0" smtClean="0"/>
              <a:t>Specijalni tipovi listi</a:t>
            </a:r>
            <a:endParaRPr lang="en-US" dirty="0" smtClean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4592" y="2039112"/>
            <a:ext cx="8827008" cy="4818888"/>
          </a:xfrm>
        </p:spPr>
        <p:txBody>
          <a:bodyPr/>
          <a:lstStyle/>
          <a:p>
            <a:pPr algn="just" eaLnBrk="1" hangingPunct="1">
              <a:lnSpc>
                <a:spcPct val="90000"/>
              </a:lnSpc>
            </a:pPr>
            <a:r>
              <a:rPr lang="sr-Latn-CS" sz="2300" dirty="0" smtClean="0"/>
              <a:t>Drugi specijalni tip liste je </a:t>
            </a:r>
            <a:r>
              <a:rPr lang="sr-Latn-CS" sz="2300" b="1" dirty="0" smtClean="0">
                <a:solidFill>
                  <a:srgbClr val="FF0000"/>
                </a:solidFill>
              </a:rPr>
              <a:t>red</a:t>
            </a:r>
            <a:r>
              <a:rPr lang="sr-Latn-CS" sz="2300" dirty="0" smtClean="0"/>
              <a:t> (eng. </a:t>
            </a:r>
            <a:r>
              <a:rPr lang="sr-Latn-CS" sz="2300" dirty="0" smtClean="0">
                <a:solidFill>
                  <a:srgbClr val="3333CC"/>
                </a:solidFill>
              </a:rPr>
              <a:t>queue</a:t>
            </a:r>
            <a:r>
              <a:rPr lang="sr-Latn-CS" sz="2300" dirty="0" smtClean="0"/>
              <a:t>). Kod reda se podaci dodaju na početak liste, a brišu sa kraja liste. </a:t>
            </a:r>
          </a:p>
          <a:p>
            <a:pPr algn="just" eaLnBrk="1" hangingPunct="1">
              <a:lnSpc>
                <a:spcPct val="90000"/>
              </a:lnSpc>
            </a:pPr>
            <a:r>
              <a:rPr lang="sr-Latn-CS" sz="2300" dirty="0" smtClean="0"/>
              <a:t>Kao takav, red je </a:t>
            </a:r>
            <a:r>
              <a:rPr lang="sr-Latn-CS" sz="2300" dirty="0" smtClean="0">
                <a:solidFill>
                  <a:srgbClr val="3333CC"/>
                </a:solidFill>
              </a:rPr>
              <a:t>FIFO</a:t>
            </a:r>
            <a:r>
              <a:rPr lang="sr-Latn-CS" sz="2300" dirty="0" smtClean="0"/>
              <a:t> (</a:t>
            </a:r>
            <a:r>
              <a:rPr lang="sr-Latn-CS" sz="2300" dirty="0" smtClean="0">
                <a:solidFill>
                  <a:srgbClr val="3333CC"/>
                </a:solidFill>
              </a:rPr>
              <a:t>F</a:t>
            </a:r>
            <a:r>
              <a:rPr lang="sr-Latn-CS" sz="2300" dirty="0" smtClean="0"/>
              <a:t>irst-</a:t>
            </a:r>
            <a:r>
              <a:rPr lang="sr-Latn-CS" sz="2300" dirty="0" smtClean="0">
                <a:solidFill>
                  <a:srgbClr val="3333CC"/>
                </a:solidFill>
              </a:rPr>
              <a:t>I</a:t>
            </a:r>
            <a:r>
              <a:rPr lang="sr-Latn-CS" sz="2300" dirty="0" smtClean="0"/>
              <a:t>n-</a:t>
            </a:r>
            <a:r>
              <a:rPr lang="sr-Latn-CS" sz="2300" dirty="0" smtClean="0">
                <a:solidFill>
                  <a:srgbClr val="3333CC"/>
                </a:solidFill>
              </a:rPr>
              <a:t>F</a:t>
            </a:r>
            <a:r>
              <a:rPr lang="sr-Latn-CS" sz="2300" dirty="0" smtClean="0"/>
              <a:t>irst-</a:t>
            </a:r>
            <a:r>
              <a:rPr lang="sr-Latn-CS" sz="2300" dirty="0" smtClean="0">
                <a:solidFill>
                  <a:srgbClr val="3333CC"/>
                </a:solidFill>
              </a:rPr>
              <a:t>O</a:t>
            </a:r>
            <a:r>
              <a:rPr lang="sr-Latn-CS" sz="2300" dirty="0" smtClean="0"/>
              <a:t>ut) memorija, odnosno elementi koji prvi ulaze u listu iz nje se kao prvi i brišu</a:t>
            </a:r>
            <a:r>
              <a:rPr lang="en-US" sz="2300" dirty="0" smtClean="0"/>
              <a:t>,</a:t>
            </a:r>
            <a:r>
              <a:rPr lang="sr-Latn-CS" sz="2300" dirty="0" smtClean="0"/>
              <a:t> i obrnuto</a:t>
            </a:r>
            <a:r>
              <a:rPr lang="sr-Latn-ME" sz="2300" dirty="0"/>
              <a:t> </a:t>
            </a:r>
            <a:r>
              <a:rPr lang="sr-Latn-ME" sz="2300" dirty="0" smtClean="0"/>
              <a:t>-</a:t>
            </a:r>
            <a:r>
              <a:rPr lang="sr-Latn-CS" sz="2300" dirty="0" smtClean="0"/>
              <a:t> </a:t>
            </a:r>
            <a:r>
              <a:rPr lang="en-US" sz="2300" dirty="0" err="1" smtClean="0"/>
              <a:t>oni</a:t>
            </a:r>
            <a:r>
              <a:rPr lang="en-US" sz="2300" dirty="0" smtClean="0"/>
              <a:t> </a:t>
            </a:r>
            <a:r>
              <a:rPr lang="en-US" sz="2300" dirty="0" err="1" smtClean="0"/>
              <a:t>koji</a:t>
            </a:r>
            <a:r>
              <a:rPr lang="en-US" sz="2300" dirty="0" smtClean="0"/>
              <a:t> </a:t>
            </a:r>
            <a:r>
              <a:rPr lang="sr-Latn-CS" sz="2300" dirty="0" smtClean="0"/>
              <a:t>poslje</a:t>
            </a:r>
            <a:r>
              <a:rPr lang="en-US" sz="2300" dirty="0" smtClean="0"/>
              <a:t>d</a:t>
            </a:r>
            <a:r>
              <a:rPr lang="sr-Latn-CS" sz="2300" dirty="0" smtClean="0"/>
              <a:t>nji uđ</a:t>
            </a:r>
            <a:r>
              <a:rPr lang="en-US" sz="2300" dirty="0" smtClean="0"/>
              <a:t>u,</a:t>
            </a:r>
            <a:r>
              <a:rPr lang="sr-Latn-CS" sz="2300" dirty="0" smtClean="0"/>
              <a:t> posljednj</a:t>
            </a:r>
            <a:r>
              <a:rPr lang="en-US" sz="2300" dirty="0" err="1" smtClean="0"/>
              <a:t>i</a:t>
            </a:r>
            <a:r>
              <a:rPr lang="sr-Latn-CS" sz="2300" dirty="0" smtClean="0"/>
              <a:t> izađ</a:t>
            </a:r>
            <a:r>
              <a:rPr lang="en-US" sz="2300" dirty="0" smtClean="0"/>
              <a:t>u</a:t>
            </a:r>
            <a:r>
              <a:rPr lang="sr-Latn-CS" sz="2300" dirty="0" smtClean="0"/>
              <a:t>.</a:t>
            </a:r>
          </a:p>
          <a:p>
            <a:pPr algn="just" eaLnBrk="1" hangingPunct="1">
              <a:lnSpc>
                <a:spcPct val="90000"/>
              </a:lnSpc>
            </a:pPr>
            <a:r>
              <a:rPr lang="sr-Latn-RS" sz="2300" dirty="0" smtClean="0"/>
              <a:t>T</a:t>
            </a:r>
            <a:r>
              <a:rPr lang="vi-VN" sz="2300" dirty="0" smtClean="0"/>
              <a:t>ri </a:t>
            </a:r>
            <a:r>
              <a:rPr lang="vi-VN" sz="2300" dirty="0"/>
              <a:t>osnovne operacije kod reda su:</a:t>
            </a:r>
          </a:p>
          <a:p>
            <a:pPr lvl="1" algn="just" eaLnBrk="1" hangingPunct="1">
              <a:lnSpc>
                <a:spcPct val="90000"/>
              </a:lnSpc>
              <a:spcBef>
                <a:spcPts val="0"/>
              </a:spcBef>
              <a:spcAft>
                <a:spcPts val="300"/>
              </a:spcAft>
            </a:pPr>
            <a:r>
              <a:rPr lang="sr-Latn-RS" sz="2000" b="1" dirty="0" smtClean="0">
                <a:solidFill>
                  <a:srgbClr val="FF0000"/>
                </a:solidFill>
              </a:rPr>
              <a:t>e</a:t>
            </a:r>
            <a:r>
              <a:rPr lang="vi-VN" sz="2000" b="1" dirty="0" smtClean="0">
                <a:solidFill>
                  <a:srgbClr val="FF0000"/>
                </a:solidFill>
              </a:rPr>
              <a:t>nqueue</a:t>
            </a:r>
            <a:r>
              <a:rPr lang="sr-Latn-RS" sz="2000" dirty="0" smtClean="0"/>
              <a:t> (</a:t>
            </a:r>
            <a:r>
              <a:rPr lang="vi-VN" sz="2000" dirty="0" smtClean="0"/>
              <a:t>dodavanje </a:t>
            </a:r>
            <a:r>
              <a:rPr lang="vi-VN" sz="2000" dirty="0"/>
              <a:t>elementa na početak </a:t>
            </a:r>
            <a:r>
              <a:rPr lang="vi-VN" sz="2000" dirty="0" smtClean="0"/>
              <a:t>reda</a:t>
            </a:r>
            <a:r>
              <a:rPr lang="sr-Latn-RS" sz="2000" dirty="0" smtClean="0"/>
              <a:t>)</a:t>
            </a:r>
            <a:r>
              <a:rPr lang="vi-VN" sz="2000" dirty="0" smtClean="0"/>
              <a:t>,</a:t>
            </a:r>
            <a:endParaRPr lang="vi-VN" sz="2000" dirty="0"/>
          </a:p>
          <a:p>
            <a:pPr lvl="1" algn="just" eaLnBrk="1" hangingPunct="1">
              <a:lnSpc>
                <a:spcPct val="90000"/>
              </a:lnSpc>
              <a:spcBef>
                <a:spcPts val="0"/>
              </a:spcBef>
              <a:spcAft>
                <a:spcPts val="300"/>
              </a:spcAft>
            </a:pPr>
            <a:r>
              <a:rPr lang="sr-Latn-RS" sz="2000" b="1" dirty="0" smtClean="0">
                <a:solidFill>
                  <a:srgbClr val="FF0000"/>
                </a:solidFill>
              </a:rPr>
              <a:t>d</a:t>
            </a:r>
            <a:r>
              <a:rPr lang="vi-VN" sz="2000" b="1" dirty="0" smtClean="0">
                <a:solidFill>
                  <a:srgbClr val="FF0000"/>
                </a:solidFill>
              </a:rPr>
              <a:t>equeue</a:t>
            </a:r>
            <a:r>
              <a:rPr lang="sr-Latn-RS" sz="2000" dirty="0" smtClean="0"/>
              <a:t> (</a:t>
            </a:r>
            <a:r>
              <a:rPr lang="vi-VN" sz="2000" dirty="0" smtClean="0"/>
              <a:t>uklanjanje </a:t>
            </a:r>
            <a:r>
              <a:rPr lang="vi-VN" sz="2000" dirty="0"/>
              <a:t>elemenata sa kraja </a:t>
            </a:r>
            <a:r>
              <a:rPr lang="vi-VN" sz="2000" dirty="0" smtClean="0"/>
              <a:t>reda</a:t>
            </a:r>
            <a:r>
              <a:rPr lang="sr-Latn-RS" sz="2000" dirty="0" smtClean="0"/>
              <a:t>)</a:t>
            </a:r>
            <a:r>
              <a:rPr lang="sr-Latn-RS" sz="2000" dirty="0"/>
              <a:t> </a:t>
            </a:r>
            <a:r>
              <a:rPr lang="sr-Latn-RS" sz="2000" dirty="0" smtClean="0"/>
              <a:t>i</a:t>
            </a:r>
            <a:endParaRPr lang="vi-VN" sz="2000" dirty="0"/>
          </a:p>
          <a:p>
            <a:pPr lvl="1" algn="just" eaLnBrk="1" hangingPunct="1">
              <a:lnSpc>
                <a:spcPct val="90000"/>
              </a:lnSpc>
              <a:spcBef>
                <a:spcPts val="0"/>
              </a:spcBef>
              <a:spcAft>
                <a:spcPts val="300"/>
              </a:spcAft>
            </a:pPr>
            <a:r>
              <a:rPr lang="vi-VN" sz="2000" b="1" dirty="0" smtClean="0">
                <a:solidFill>
                  <a:srgbClr val="FF0000"/>
                </a:solidFill>
              </a:rPr>
              <a:t>peek</a:t>
            </a:r>
            <a:r>
              <a:rPr lang="vi-VN" sz="2000" dirty="0" smtClean="0"/>
              <a:t> </a:t>
            </a:r>
            <a:r>
              <a:rPr lang="sr-Latn-RS" sz="2000" dirty="0" smtClean="0"/>
              <a:t>(</a:t>
            </a:r>
            <a:r>
              <a:rPr lang="vi-VN" sz="2000" dirty="0" smtClean="0"/>
              <a:t>čitanje </a:t>
            </a:r>
            <a:r>
              <a:rPr lang="vi-VN" sz="2000" dirty="0"/>
              <a:t>elementa sa kraja reda, bez njegovog </a:t>
            </a:r>
            <a:r>
              <a:rPr lang="vi-VN" sz="2000" dirty="0" smtClean="0"/>
              <a:t>uklanjanja</a:t>
            </a:r>
            <a:r>
              <a:rPr lang="sr-Latn-RS" sz="2000" dirty="0" smtClean="0"/>
              <a:t>)</a:t>
            </a:r>
            <a:r>
              <a:rPr lang="vi-VN" sz="2000" dirty="0" smtClean="0"/>
              <a:t>.</a:t>
            </a:r>
            <a:endParaRPr lang="vi-VN" sz="2000" dirty="0"/>
          </a:p>
          <a:p>
            <a:pPr algn="just" eaLnBrk="1" hangingPunct="1">
              <a:lnSpc>
                <a:spcPct val="90000"/>
              </a:lnSpc>
            </a:pPr>
            <a:r>
              <a:rPr lang="vi-VN" sz="2300" dirty="0" smtClean="0"/>
              <a:t>Ovdje</a:t>
            </a:r>
            <a:r>
              <a:rPr lang="sr-Latn-ME" sz="2300" dirty="0" smtClean="0"/>
              <a:t>,</a:t>
            </a:r>
            <a:r>
              <a:rPr lang="vi-VN" sz="2300" dirty="0" smtClean="0"/>
              <a:t> takođe</a:t>
            </a:r>
            <a:r>
              <a:rPr lang="sr-Latn-ME" sz="2300" dirty="0" smtClean="0"/>
              <a:t>,</a:t>
            </a:r>
            <a:r>
              <a:rPr lang="vi-VN" sz="2300" dirty="0" smtClean="0"/>
              <a:t> </a:t>
            </a:r>
            <a:r>
              <a:rPr lang="vi-VN" sz="2300" dirty="0"/>
              <a:t>možemo implementirati operacije provjere da li je red pun ili </a:t>
            </a:r>
            <a:r>
              <a:rPr lang="vi-VN" sz="2300" dirty="0" smtClean="0"/>
              <a:t>prazan</a:t>
            </a:r>
            <a:r>
              <a:rPr lang="sr-Latn-RS" sz="2300" dirty="0" smtClean="0"/>
              <a:t>.</a:t>
            </a:r>
            <a:endParaRPr lang="sr-Latn-CS" sz="2300" dirty="0" smtClean="0"/>
          </a:p>
          <a:p>
            <a:pPr algn="just" eaLnBrk="1" hangingPunct="1">
              <a:lnSpc>
                <a:spcPct val="90000"/>
              </a:lnSpc>
            </a:pPr>
            <a:r>
              <a:rPr lang="sr-Latn-CS" sz="2300" dirty="0" smtClean="0"/>
              <a:t>Rad sa </a:t>
            </a:r>
            <a:r>
              <a:rPr lang="sr-Latn-RS" sz="2300" dirty="0" smtClean="0"/>
              <a:t>stekom i redom je</a:t>
            </a:r>
            <a:r>
              <a:rPr lang="en-US" sz="2300" dirty="0" smtClean="0"/>
              <a:t> </a:t>
            </a:r>
            <a:r>
              <a:rPr lang="en-US" sz="2300" dirty="0" err="1" smtClean="0"/>
              <a:t>jednostavniji</a:t>
            </a:r>
            <a:r>
              <a:rPr lang="en-US" sz="2300" dirty="0" smtClean="0"/>
              <a:t> </a:t>
            </a:r>
            <a:r>
              <a:rPr lang="en-US" sz="2300" dirty="0" err="1" smtClean="0"/>
              <a:t>nego</a:t>
            </a:r>
            <a:r>
              <a:rPr lang="en-US" sz="2300" dirty="0" smtClean="0"/>
              <a:t> rad </a:t>
            </a:r>
            <a:r>
              <a:rPr lang="en-US" sz="2300" dirty="0" err="1" smtClean="0"/>
              <a:t>sa</a:t>
            </a:r>
            <a:r>
              <a:rPr lang="en-US" sz="2300" dirty="0" smtClean="0"/>
              <a:t> </a:t>
            </a:r>
            <a:r>
              <a:rPr lang="sr-Latn-CS" sz="2300" dirty="0" smtClean="0"/>
              <a:t>jednostruko povezanom listom koja dozvoljava da se upis i brisanje vrše na svim pozicijama.</a:t>
            </a:r>
            <a:endParaRPr lang="en-US" sz="230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10/28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dirty="0" smtClean="0"/>
              <a:t>Dvostruko-povezana lista</a:t>
            </a:r>
            <a:endParaRPr lang="en-US" dirty="0" smtClean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2270125"/>
            <a:ext cx="8534400" cy="1828800"/>
          </a:xfrm>
        </p:spPr>
        <p:txBody>
          <a:bodyPr/>
          <a:lstStyle/>
          <a:p>
            <a:pPr algn="just" eaLnBrk="1" hangingPunct="1"/>
            <a:r>
              <a:rPr lang="sr-Latn-CS" sz="2400" dirty="0" smtClean="0"/>
              <a:t>Kvalitativno drugačiji tip liste je </a:t>
            </a:r>
            <a:r>
              <a:rPr lang="sr-Latn-CS" sz="2400" dirty="0" smtClean="0">
                <a:solidFill>
                  <a:srgbClr val="FF0000"/>
                </a:solidFill>
              </a:rPr>
              <a:t>dvostruko-povezana lista</a:t>
            </a:r>
            <a:r>
              <a:rPr lang="sr-Latn-CS" sz="2400" dirty="0" smtClean="0"/>
              <a:t>. Kod ove liste čvorovi pamte, pored narednog, i prethodni čvor.</a:t>
            </a:r>
          </a:p>
          <a:p>
            <a:pPr algn="just" eaLnBrk="1" hangingPunct="1"/>
            <a:r>
              <a:rPr lang="sr-Latn-CS" sz="2400" dirty="0" smtClean="0"/>
              <a:t>Struktura pomoću koje se realizuje dvostruko-povezana lista se može deklarisati kao:</a:t>
            </a:r>
            <a:endParaRPr lang="en-US" sz="2400" dirty="0" smtClean="0"/>
          </a:p>
        </p:txBody>
      </p:sp>
      <p:sp>
        <p:nvSpPr>
          <p:cNvPr id="13316" name="Text Box 4"/>
          <p:cNvSpPr txBox="1">
            <a:spLocks noChangeArrowheads="1"/>
          </p:cNvSpPr>
          <p:nvPr/>
        </p:nvSpPr>
        <p:spPr bwMode="auto">
          <a:xfrm>
            <a:off x="762000" y="4403725"/>
            <a:ext cx="3657600" cy="163121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/>
          <a:extLst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2000" dirty="0">
                <a:latin typeface="Tahoma" pitchFamily="34" charset="0"/>
              </a:rPr>
              <a:t>struct lista2pov </a:t>
            </a:r>
            <a:r>
              <a:rPr lang="en-US" sz="2000" dirty="0">
                <a:latin typeface="Tahoma" pitchFamily="34" charset="0"/>
              </a:rPr>
              <a:t>{</a:t>
            </a:r>
            <a:br>
              <a:rPr lang="en-US" sz="2000" dirty="0">
                <a:latin typeface="Tahoma" pitchFamily="34" charset="0"/>
              </a:rPr>
            </a:br>
            <a:r>
              <a:rPr lang="en-US" sz="2000" dirty="0">
                <a:latin typeface="Tahoma" pitchFamily="34" charset="0"/>
              </a:rPr>
              <a:t>    </a:t>
            </a:r>
            <a:r>
              <a:rPr lang="en-US" sz="2000" dirty="0">
                <a:solidFill>
                  <a:srgbClr val="0070C0"/>
                </a:solidFill>
                <a:latin typeface="Tahoma" pitchFamily="34" charset="0"/>
              </a:rPr>
              <a:t>... </a:t>
            </a:r>
            <a:r>
              <a:rPr lang="en-US" sz="2000" dirty="0" smtClean="0">
                <a:solidFill>
                  <a:srgbClr val="0070C0"/>
                </a:solidFill>
                <a:latin typeface="Tahoma" pitchFamily="34" charset="0"/>
              </a:rPr>
              <a:t>//</a:t>
            </a:r>
            <a:r>
              <a:rPr lang="sr-Latn-ME" sz="2000" dirty="0" smtClean="0">
                <a:solidFill>
                  <a:srgbClr val="0070C0"/>
                </a:solidFill>
                <a:latin typeface="Tahoma" pitchFamily="34" charset="0"/>
              </a:rPr>
              <a:t> </a:t>
            </a:r>
            <a:r>
              <a:rPr lang="en-US" sz="2000" dirty="0" err="1" smtClean="0">
                <a:solidFill>
                  <a:srgbClr val="0070C0"/>
                </a:solidFill>
                <a:latin typeface="Tahoma" pitchFamily="34" charset="0"/>
              </a:rPr>
              <a:t>podaci</a:t>
            </a:r>
            <a:r>
              <a:rPr lang="en-US" sz="2000" dirty="0" smtClean="0">
                <a:solidFill>
                  <a:srgbClr val="0070C0"/>
                </a:solidFill>
                <a:latin typeface="Tahoma" pitchFamily="34" charset="0"/>
              </a:rPr>
              <a:t> </a:t>
            </a:r>
            <a:r>
              <a:rPr lang="sr-Latn-CS" sz="2000" dirty="0">
                <a:solidFill>
                  <a:srgbClr val="0070C0"/>
                </a:solidFill>
                <a:latin typeface="Tahoma" pitchFamily="34" charset="0"/>
              </a:rPr>
              <a:t>koji čine </a:t>
            </a:r>
            <a:r>
              <a:rPr lang="sr-Latn-CS" sz="2000" dirty="0" smtClean="0">
                <a:solidFill>
                  <a:srgbClr val="0070C0"/>
                </a:solidFill>
                <a:latin typeface="Tahoma" pitchFamily="34" charset="0"/>
              </a:rPr>
              <a:t>listu</a:t>
            </a:r>
            <a:r>
              <a:rPr lang="en-US" sz="2000" dirty="0">
                <a:latin typeface="Tahoma" pitchFamily="34" charset="0"/>
              </a:rPr>
              <a:t/>
            </a:r>
            <a:br>
              <a:rPr lang="en-US" sz="2000" dirty="0">
                <a:latin typeface="Tahoma" pitchFamily="34" charset="0"/>
              </a:rPr>
            </a:br>
            <a:r>
              <a:rPr lang="en-US" sz="2000" dirty="0">
                <a:latin typeface="Tahoma" pitchFamily="34" charset="0"/>
              </a:rPr>
              <a:t>    </a:t>
            </a:r>
            <a:r>
              <a:rPr lang="en-US" sz="2000" dirty="0" err="1">
                <a:latin typeface="Tahoma" pitchFamily="34" charset="0"/>
              </a:rPr>
              <a:t>struct</a:t>
            </a:r>
            <a:r>
              <a:rPr lang="en-US" sz="2000" dirty="0">
                <a:latin typeface="Tahoma" pitchFamily="34" charset="0"/>
              </a:rPr>
              <a:t> lista2pov *</a:t>
            </a:r>
            <a:r>
              <a:rPr lang="en-US" sz="2000" dirty="0">
                <a:solidFill>
                  <a:srgbClr val="FF0000"/>
                </a:solidFill>
                <a:latin typeface="Tahoma" pitchFamily="34" charset="0"/>
              </a:rPr>
              <a:t>next</a:t>
            </a:r>
            <a:r>
              <a:rPr lang="en-US" sz="2000" dirty="0">
                <a:latin typeface="Tahoma" pitchFamily="34" charset="0"/>
              </a:rPr>
              <a:t>;</a:t>
            </a:r>
            <a:br>
              <a:rPr lang="en-US" sz="2000" dirty="0">
                <a:latin typeface="Tahoma" pitchFamily="34" charset="0"/>
              </a:rPr>
            </a:br>
            <a:r>
              <a:rPr lang="en-US" sz="2000" dirty="0">
                <a:latin typeface="Tahoma" pitchFamily="34" charset="0"/>
              </a:rPr>
              <a:t>    </a:t>
            </a:r>
            <a:r>
              <a:rPr lang="en-US" sz="2000" dirty="0" err="1">
                <a:latin typeface="Tahoma" pitchFamily="34" charset="0"/>
              </a:rPr>
              <a:t>struct</a:t>
            </a:r>
            <a:r>
              <a:rPr lang="en-US" sz="2000" dirty="0">
                <a:latin typeface="Tahoma" pitchFamily="34" charset="0"/>
              </a:rPr>
              <a:t> </a:t>
            </a:r>
            <a:r>
              <a:rPr lang="sr-Latn-CS" sz="2000" dirty="0">
                <a:latin typeface="Tahoma" pitchFamily="34" charset="0"/>
              </a:rPr>
              <a:t>lista2pov *</a:t>
            </a:r>
            <a:r>
              <a:rPr lang="sr-Latn-CS" sz="2000" dirty="0">
                <a:solidFill>
                  <a:srgbClr val="FF0000"/>
                </a:solidFill>
                <a:latin typeface="Tahoma" pitchFamily="34" charset="0"/>
              </a:rPr>
              <a:t>prev</a:t>
            </a:r>
            <a:r>
              <a:rPr lang="sr-Latn-CS" sz="2000" dirty="0">
                <a:latin typeface="Tahoma" pitchFamily="34" charset="0"/>
              </a:rPr>
              <a:t>;</a:t>
            </a:r>
            <a:br>
              <a:rPr lang="sr-Latn-CS" sz="2000" dirty="0">
                <a:latin typeface="Tahoma" pitchFamily="34" charset="0"/>
              </a:rPr>
            </a:br>
            <a:r>
              <a:rPr lang="en-US" sz="2000" dirty="0">
                <a:latin typeface="Tahoma" pitchFamily="34" charset="0"/>
              </a:rPr>
              <a:t>};</a:t>
            </a:r>
          </a:p>
        </p:txBody>
      </p:sp>
      <p:sp>
        <p:nvSpPr>
          <p:cNvPr id="13317" name="AutoShape 5"/>
          <p:cNvSpPr>
            <a:spLocks/>
          </p:cNvSpPr>
          <p:nvPr/>
        </p:nvSpPr>
        <p:spPr bwMode="auto">
          <a:xfrm>
            <a:off x="3657600" y="5127625"/>
            <a:ext cx="304800" cy="533400"/>
          </a:xfrm>
          <a:prstGeom prst="rightBrace">
            <a:avLst>
              <a:gd name="adj1" fmla="val 14583"/>
              <a:gd name="adj2" fmla="val 50000"/>
            </a:avLst>
          </a:prstGeom>
          <a:noFill/>
          <a:ln w="9525">
            <a:solidFill>
              <a:srgbClr val="3333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3318" name="Freeform 6"/>
          <p:cNvSpPr>
            <a:spLocks/>
          </p:cNvSpPr>
          <p:nvPr/>
        </p:nvSpPr>
        <p:spPr bwMode="auto">
          <a:xfrm>
            <a:off x="3886200" y="4632325"/>
            <a:ext cx="1390650" cy="762000"/>
          </a:xfrm>
          <a:custGeom>
            <a:avLst/>
            <a:gdLst>
              <a:gd name="T0" fmla="*/ 0 w 1248"/>
              <a:gd name="T1" fmla="*/ 2147483647 h 672"/>
              <a:gd name="T2" fmla="*/ 2147483647 w 1248"/>
              <a:gd name="T3" fmla="*/ 2147483647 h 672"/>
              <a:gd name="T4" fmla="*/ 2147483647 w 1248"/>
              <a:gd name="T5" fmla="*/ 0 h 672"/>
              <a:gd name="T6" fmla="*/ 2147483647 w 1248"/>
              <a:gd name="T7" fmla="*/ 0 h 672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248" h="672">
                <a:moveTo>
                  <a:pt x="0" y="672"/>
                </a:moveTo>
                <a:lnTo>
                  <a:pt x="624" y="672"/>
                </a:lnTo>
                <a:lnTo>
                  <a:pt x="1008" y="0"/>
                </a:lnTo>
                <a:lnTo>
                  <a:pt x="1248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3319" name="Text Box 7"/>
          <p:cNvSpPr txBox="1">
            <a:spLocks noChangeArrowheads="1"/>
          </p:cNvSpPr>
          <p:nvPr/>
        </p:nvSpPr>
        <p:spPr bwMode="auto">
          <a:xfrm>
            <a:off x="5343525" y="4279900"/>
            <a:ext cx="28194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2000" dirty="0" err="1">
                <a:latin typeface="Tahoma" pitchFamily="34" charset="0"/>
              </a:rPr>
              <a:t>Pokaziva</a:t>
            </a:r>
            <a:r>
              <a:rPr lang="sr-Latn-CS" sz="2000" dirty="0">
                <a:latin typeface="Tahoma" pitchFamily="34" charset="0"/>
              </a:rPr>
              <a:t>či na naredni i pr</a:t>
            </a:r>
            <a:r>
              <a:rPr lang="en-US" sz="2000" dirty="0">
                <a:latin typeface="Tahoma" pitchFamily="34" charset="0"/>
              </a:rPr>
              <a:t>e</a:t>
            </a:r>
            <a:r>
              <a:rPr lang="sr-Latn-CS" sz="2000" dirty="0">
                <a:latin typeface="Tahoma" pitchFamily="34" charset="0"/>
              </a:rPr>
              <a:t>thodni čvor </a:t>
            </a:r>
            <a:r>
              <a:rPr lang="sr-Latn-CS" sz="2000" dirty="0" smtClean="0">
                <a:latin typeface="Tahoma" pitchFamily="34" charset="0"/>
              </a:rPr>
              <a:t>liste</a:t>
            </a:r>
            <a:endParaRPr lang="en-US" sz="2000" dirty="0">
              <a:latin typeface="Tahoma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11/28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050"/>
          <p:cNvSpPr>
            <a:spLocks noGrp="1" noChangeArrowheads="1"/>
          </p:cNvSpPr>
          <p:nvPr>
            <p:ph type="title"/>
          </p:nvPr>
        </p:nvSpPr>
        <p:spPr>
          <a:xfrm>
            <a:off x="76200" y="609600"/>
            <a:ext cx="8915400" cy="1143000"/>
          </a:xfrm>
        </p:spPr>
        <p:txBody>
          <a:bodyPr/>
          <a:lstStyle/>
          <a:p>
            <a:pPr eaLnBrk="1" hangingPunct="1"/>
            <a:r>
              <a:rPr lang="sr-Latn-CS" sz="4100" dirty="0" smtClean="0"/>
              <a:t>Vizuelizacija dvostruko</a:t>
            </a:r>
            <a:r>
              <a:rPr lang="sr-Latn-ME" sz="4100" dirty="0"/>
              <a:t>-</a:t>
            </a:r>
            <a:r>
              <a:rPr lang="sr-Latn-CS" sz="4100" dirty="0" smtClean="0"/>
              <a:t>povezane liste</a:t>
            </a:r>
            <a:endParaRPr lang="en-US" sz="4100" dirty="0" smtClean="0"/>
          </a:p>
        </p:txBody>
      </p:sp>
      <p:sp>
        <p:nvSpPr>
          <p:cNvPr id="14339" name="Rectangle 2051"/>
          <p:cNvSpPr>
            <a:spLocks noGrp="1" noChangeArrowheads="1"/>
          </p:cNvSpPr>
          <p:nvPr>
            <p:ph type="body" idx="1"/>
          </p:nvPr>
        </p:nvSpPr>
        <p:spPr>
          <a:xfrm>
            <a:off x="228600" y="2133600"/>
            <a:ext cx="8610600" cy="990600"/>
          </a:xfrm>
        </p:spPr>
        <p:txBody>
          <a:bodyPr/>
          <a:lstStyle/>
          <a:p>
            <a:pPr eaLnBrk="1" hangingPunct="1"/>
            <a:r>
              <a:rPr lang="sr-Latn-CS" sz="2400" dirty="0" smtClean="0"/>
              <a:t>Uobičajena grafička predstava</a:t>
            </a:r>
            <a:r>
              <a:rPr lang="en-US" sz="2400" dirty="0" smtClean="0"/>
              <a:t> </a:t>
            </a:r>
            <a:r>
              <a:rPr lang="sr-Latn-CS" sz="2400" dirty="0" smtClean="0"/>
              <a:t>dvostruko-povezan</a:t>
            </a:r>
            <a:r>
              <a:rPr lang="en-US" sz="2400" dirty="0" smtClean="0"/>
              <a:t>e</a:t>
            </a:r>
            <a:r>
              <a:rPr lang="sr-Latn-CS" sz="2400" dirty="0" smtClean="0"/>
              <a:t> list</a:t>
            </a:r>
            <a:r>
              <a:rPr lang="en-US" sz="2400" dirty="0" smtClean="0"/>
              <a:t>e</a:t>
            </a:r>
            <a:r>
              <a:rPr lang="sr-Latn-CS" sz="2400" dirty="0" smtClean="0"/>
              <a:t> je:</a:t>
            </a:r>
            <a:endParaRPr lang="en-US" sz="2400" dirty="0" smtClean="0"/>
          </a:p>
        </p:txBody>
      </p:sp>
      <p:sp>
        <p:nvSpPr>
          <p:cNvPr id="14340" name="Rectangle 2053"/>
          <p:cNvSpPr>
            <a:spLocks noChangeArrowheads="1"/>
          </p:cNvSpPr>
          <p:nvPr/>
        </p:nvSpPr>
        <p:spPr bwMode="auto">
          <a:xfrm>
            <a:off x="2967038" y="31623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pic>
        <p:nvPicPr>
          <p:cNvPr id="14341" name="Picture 2052" descr="Dvostruko povezana list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2819400"/>
            <a:ext cx="6172200" cy="1025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2" name="Text Box 2054"/>
          <p:cNvSpPr txBox="1">
            <a:spLocks noChangeArrowheads="1"/>
          </p:cNvSpPr>
          <p:nvPr/>
        </p:nvSpPr>
        <p:spPr bwMode="auto">
          <a:xfrm>
            <a:off x="304800" y="4087813"/>
            <a:ext cx="8610600" cy="24929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sr-Latn-CS" dirty="0">
                <a:latin typeface="Tahoma" pitchFamily="34" charset="0"/>
              </a:rPr>
              <a:t>Punom linijom su označeni pokazivači na naredne elemente u listi, dok su ispr</a:t>
            </a:r>
            <a:r>
              <a:rPr lang="en-US" dirty="0">
                <a:latin typeface="Tahoma" pitchFamily="34" charset="0"/>
              </a:rPr>
              <a:t>e</a:t>
            </a:r>
            <a:r>
              <a:rPr lang="sr-Latn-CS" dirty="0">
                <a:latin typeface="Tahoma" pitchFamily="34" charset="0"/>
              </a:rPr>
              <a:t>kidanom označeni pokazivači na prethodne elemente. Ovaj tip liste ima dodatnu funkcionalnost, odnosno dozvoljava kretanje i unazad i unaprijed po listi.</a:t>
            </a:r>
          </a:p>
          <a:p>
            <a:pPr algn="just" eaLnBrk="1" hangingPunct="1">
              <a:spcBef>
                <a:spcPct val="50000"/>
              </a:spcBef>
            </a:pPr>
            <a:r>
              <a:rPr lang="sr-Latn-CS" dirty="0">
                <a:latin typeface="Tahoma" pitchFamily="34" charset="0"/>
              </a:rPr>
              <a:t>Međutim, rad sa ovakvim tipom liste zahtjeva više pažnje, jer se mora voditi računa o dva pokazivača.</a:t>
            </a:r>
            <a:endParaRPr lang="en-US" dirty="0">
              <a:latin typeface="Tahoma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12/28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14" descr="Dodavanje u sredinu dvostruke list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876550"/>
            <a:ext cx="5943600" cy="2287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3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609600"/>
            <a:ext cx="8763000" cy="1143000"/>
          </a:xfrm>
        </p:spPr>
        <p:txBody>
          <a:bodyPr/>
          <a:lstStyle/>
          <a:p>
            <a:pPr eaLnBrk="1" hangingPunct="1"/>
            <a:r>
              <a:rPr lang="sr-Latn-CS" dirty="0" smtClean="0"/>
              <a:t>Dodavanje elementa </a:t>
            </a:r>
            <a:r>
              <a:rPr lang="en-US" dirty="0" smtClean="0"/>
              <a:t>u</a:t>
            </a:r>
            <a:r>
              <a:rPr lang="sr-Latn-CS" dirty="0" smtClean="0"/>
              <a:t> DP listu</a:t>
            </a:r>
            <a:endParaRPr lang="en-US" dirty="0" smtClean="0"/>
          </a:p>
        </p:txBody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2133600"/>
            <a:ext cx="8763000" cy="914400"/>
          </a:xfrm>
        </p:spPr>
        <p:txBody>
          <a:bodyPr/>
          <a:lstStyle/>
          <a:p>
            <a:pPr eaLnBrk="1" hangingPunct="1"/>
            <a:r>
              <a:rPr lang="sr-Latn-CS" sz="2400" dirty="0" smtClean="0"/>
              <a:t>Vizuelizacija dodavanja elementa u dvostruko-povezanu listu:</a:t>
            </a:r>
            <a:endParaRPr lang="en-US" sz="2400" dirty="0" smtClean="0"/>
          </a:p>
        </p:txBody>
      </p:sp>
      <p:sp>
        <p:nvSpPr>
          <p:cNvPr id="15365" name="Rectangle 5"/>
          <p:cNvSpPr>
            <a:spLocks noChangeArrowheads="1"/>
          </p:cNvSpPr>
          <p:nvPr/>
        </p:nvSpPr>
        <p:spPr bwMode="auto">
          <a:xfrm>
            <a:off x="2976563" y="28384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15366" name="Text Box 6"/>
          <p:cNvSpPr txBox="1">
            <a:spLocks noChangeArrowheads="1"/>
          </p:cNvSpPr>
          <p:nvPr/>
        </p:nvSpPr>
        <p:spPr bwMode="auto">
          <a:xfrm>
            <a:off x="428625" y="5381625"/>
            <a:ext cx="3762375" cy="1323439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  <a:tabLst>
                <a:tab pos="2332038" algn="l"/>
              </a:tabLst>
            </a:pPr>
            <a:r>
              <a:rPr lang="sl-SI" sz="2000" dirty="0">
                <a:latin typeface="Tahoma" pitchFamily="34" charset="0"/>
                <a:ea typeface="MS Mincho" pitchFamily="49" charset="-128"/>
              </a:rPr>
              <a:t>r-&gt;next=q-&gt;next</a:t>
            </a:r>
            <a:r>
              <a:rPr lang="sl-SI" sz="2000" dirty="0" smtClean="0">
                <a:latin typeface="Tahoma" pitchFamily="34" charset="0"/>
                <a:ea typeface="MS Mincho" pitchFamily="49" charset="-128"/>
              </a:rPr>
              <a:t>;</a:t>
            </a:r>
            <a:r>
              <a:rPr lang="en-US" sz="2000" dirty="0">
                <a:latin typeface="Tahoma" pitchFamily="34" charset="0"/>
                <a:ea typeface="MS Mincho" pitchFamily="49" charset="-128"/>
              </a:rPr>
              <a:t>	</a:t>
            </a:r>
            <a:r>
              <a:rPr lang="en-US" sz="2000" dirty="0" smtClean="0">
                <a:latin typeface="Tahoma" pitchFamily="34" charset="0"/>
                <a:ea typeface="MS Mincho" pitchFamily="49" charset="-128"/>
              </a:rPr>
              <a:t>(</a:t>
            </a:r>
            <a:r>
              <a:rPr lang="en-US" sz="2000" dirty="0" err="1">
                <a:latin typeface="Tahoma" pitchFamily="34" charset="0"/>
                <a:ea typeface="MS Mincho" pitchFamily="49" charset="-128"/>
              </a:rPr>
              <a:t>korak</a:t>
            </a:r>
            <a:r>
              <a:rPr lang="en-US" sz="2000" dirty="0">
                <a:latin typeface="Tahoma" pitchFamily="34" charset="0"/>
                <a:ea typeface="MS Mincho" pitchFamily="49" charset="-128"/>
              </a:rPr>
              <a:t> </a:t>
            </a:r>
            <a:r>
              <a:rPr lang="en-US" sz="2000" dirty="0">
                <a:solidFill>
                  <a:srgbClr val="3333CC"/>
                </a:solidFill>
                <a:latin typeface="Tahoma" pitchFamily="34" charset="0"/>
                <a:ea typeface="MS Mincho" pitchFamily="49" charset="-128"/>
              </a:rPr>
              <a:t>(1)</a:t>
            </a:r>
            <a:r>
              <a:rPr lang="en-US" sz="2000" dirty="0">
                <a:latin typeface="Tahoma" pitchFamily="34" charset="0"/>
                <a:ea typeface="MS Mincho" pitchFamily="49" charset="-128"/>
              </a:rPr>
              <a:t>)</a:t>
            </a:r>
            <a:br>
              <a:rPr lang="en-US" sz="2000" dirty="0">
                <a:latin typeface="Tahoma" pitchFamily="34" charset="0"/>
                <a:ea typeface="MS Mincho" pitchFamily="49" charset="-128"/>
              </a:rPr>
            </a:br>
            <a:r>
              <a:rPr lang="sl-SI" sz="2000" dirty="0">
                <a:latin typeface="Tahoma" pitchFamily="34" charset="0"/>
                <a:ea typeface="MS Mincho" pitchFamily="49" charset="-128"/>
              </a:rPr>
              <a:t>r-&gt;prev=q</a:t>
            </a:r>
            <a:r>
              <a:rPr lang="sl-SI" sz="2000" dirty="0" smtClean="0">
                <a:latin typeface="Tahoma" pitchFamily="34" charset="0"/>
                <a:ea typeface="MS Mincho" pitchFamily="49" charset="-128"/>
              </a:rPr>
              <a:t>;</a:t>
            </a:r>
            <a:r>
              <a:rPr lang="en-US" sz="2000" dirty="0" smtClean="0">
                <a:latin typeface="Tahoma" pitchFamily="34" charset="0"/>
                <a:ea typeface="MS Mincho" pitchFamily="49" charset="-128"/>
              </a:rPr>
              <a:t>	(</a:t>
            </a:r>
            <a:r>
              <a:rPr lang="en-US" sz="2000" dirty="0" err="1">
                <a:latin typeface="Tahoma" pitchFamily="34" charset="0"/>
                <a:ea typeface="MS Mincho" pitchFamily="49" charset="-128"/>
              </a:rPr>
              <a:t>korak</a:t>
            </a:r>
            <a:r>
              <a:rPr lang="en-US" sz="2000" dirty="0">
                <a:latin typeface="Tahoma" pitchFamily="34" charset="0"/>
                <a:ea typeface="MS Mincho" pitchFamily="49" charset="-128"/>
              </a:rPr>
              <a:t> </a:t>
            </a:r>
            <a:r>
              <a:rPr lang="en-US" sz="2000" dirty="0">
                <a:solidFill>
                  <a:srgbClr val="3333CC"/>
                </a:solidFill>
                <a:latin typeface="Tahoma" pitchFamily="34" charset="0"/>
                <a:ea typeface="MS Mincho" pitchFamily="49" charset="-128"/>
              </a:rPr>
              <a:t>(2)</a:t>
            </a:r>
            <a:r>
              <a:rPr lang="en-US" sz="2000" dirty="0">
                <a:latin typeface="Tahoma" pitchFamily="34" charset="0"/>
                <a:ea typeface="MS Mincho" pitchFamily="49" charset="-128"/>
              </a:rPr>
              <a:t>) </a:t>
            </a:r>
            <a:br>
              <a:rPr lang="en-US" sz="2000" dirty="0">
                <a:latin typeface="Tahoma" pitchFamily="34" charset="0"/>
                <a:ea typeface="MS Mincho" pitchFamily="49" charset="-128"/>
              </a:rPr>
            </a:br>
            <a:r>
              <a:rPr lang="sl-SI" sz="2000" dirty="0">
                <a:latin typeface="Tahoma" pitchFamily="34" charset="0"/>
                <a:ea typeface="MS Mincho" pitchFamily="49" charset="-128"/>
              </a:rPr>
              <a:t>q-&gt;next-&gt;prev=r</a:t>
            </a:r>
            <a:r>
              <a:rPr lang="sl-SI" sz="2000" dirty="0" smtClean="0">
                <a:latin typeface="Tahoma" pitchFamily="34" charset="0"/>
                <a:ea typeface="MS Mincho" pitchFamily="49" charset="-128"/>
              </a:rPr>
              <a:t>;</a:t>
            </a:r>
            <a:r>
              <a:rPr lang="en-US" sz="2000" dirty="0">
                <a:latin typeface="Tahoma" pitchFamily="34" charset="0"/>
                <a:ea typeface="MS Mincho" pitchFamily="49" charset="-128"/>
              </a:rPr>
              <a:t>	</a:t>
            </a:r>
            <a:r>
              <a:rPr lang="en-US" sz="2000" dirty="0" smtClean="0">
                <a:latin typeface="Tahoma" pitchFamily="34" charset="0"/>
                <a:ea typeface="MS Mincho" pitchFamily="49" charset="-128"/>
              </a:rPr>
              <a:t>(</a:t>
            </a:r>
            <a:r>
              <a:rPr lang="en-US" sz="2000" dirty="0" err="1">
                <a:latin typeface="Tahoma" pitchFamily="34" charset="0"/>
                <a:ea typeface="MS Mincho" pitchFamily="49" charset="-128"/>
              </a:rPr>
              <a:t>korak</a:t>
            </a:r>
            <a:r>
              <a:rPr lang="en-US" sz="2000" dirty="0">
                <a:latin typeface="Tahoma" pitchFamily="34" charset="0"/>
                <a:ea typeface="MS Mincho" pitchFamily="49" charset="-128"/>
              </a:rPr>
              <a:t> </a:t>
            </a:r>
            <a:r>
              <a:rPr lang="en-US" sz="2000" dirty="0">
                <a:solidFill>
                  <a:srgbClr val="3333CC"/>
                </a:solidFill>
                <a:latin typeface="Tahoma" pitchFamily="34" charset="0"/>
                <a:ea typeface="MS Mincho" pitchFamily="49" charset="-128"/>
              </a:rPr>
              <a:t>(3)</a:t>
            </a:r>
            <a:r>
              <a:rPr lang="en-US" sz="2000" dirty="0">
                <a:latin typeface="Tahoma" pitchFamily="34" charset="0"/>
                <a:ea typeface="MS Mincho" pitchFamily="49" charset="-128"/>
              </a:rPr>
              <a:t>)</a:t>
            </a:r>
            <a:r>
              <a:rPr lang="sl-SI" sz="2000" dirty="0">
                <a:latin typeface="Tahoma" pitchFamily="34" charset="0"/>
                <a:cs typeface="Times New Roman" charset="0"/>
              </a:rPr>
              <a:t> </a:t>
            </a:r>
            <a:r>
              <a:rPr lang="en-US" sz="2000" dirty="0">
                <a:latin typeface="Tahoma" pitchFamily="34" charset="0"/>
                <a:cs typeface="Times New Roman" charset="0"/>
              </a:rPr>
              <a:t/>
            </a:r>
            <a:br>
              <a:rPr lang="en-US" sz="2000" dirty="0">
                <a:latin typeface="Tahoma" pitchFamily="34" charset="0"/>
                <a:cs typeface="Times New Roman" charset="0"/>
              </a:rPr>
            </a:br>
            <a:r>
              <a:rPr lang="sl-SI" sz="2000" dirty="0">
                <a:latin typeface="Tahoma" pitchFamily="34" charset="0"/>
                <a:ea typeface="MS Mincho" pitchFamily="49" charset="-128"/>
              </a:rPr>
              <a:t>q-&gt;next=r</a:t>
            </a:r>
            <a:r>
              <a:rPr lang="sl-SI" sz="2000" dirty="0" smtClean="0">
                <a:latin typeface="Tahoma" pitchFamily="34" charset="0"/>
                <a:ea typeface="MS Mincho" pitchFamily="49" charset="-128"/>
              </a:rPr>
              <a:t>;</a:t>
            </a:r>
            <a:r>
              <a:rPr lang="en-US" sz="2000" dirty="0">
                <a:latin typeface="Tahoma" pitchFamily="34" charset="0"/>
                <a:ea typeface="MS Mincho" pitchFamily="49" charset="-128"/>
              </a:rPr>
              <a:t>	</a:t>
            </a:r>
            <a:r>
              <a:rPr lang="en-US" sz="2000" dirty="0" smtClean="0">
                <a:latin typeface="Tahoma" pitchFamily="34" charset="0"/>
                <a:ea typeface="MS Mincho" pitchFamily="49" charset="-128"/>
              </a:rPr>
              <a:t>(</a:t>
            </a:r>
            <a:r>
              <a:rPr lang="en-US" sz="2000" dirty="0" err="1">
                <a:latin typeface="Tahoma" pitchFamily="34" charset="0"/>
                <a:ea typeface="MS Mincho" pitchFamily="49" charset="-128"/>
              </a:rPr>
              <a:t>korak</a:t>
            </a:r>
            <a:r>
              <a:rPr lang="en-US" sz="2000" dirty="0">
                <a:latin typeface="Tahoma" pitchFamily="34" charset="0"/>
                <a:ea typeface="MS Mincho" pitchFamily="49" charset="-128"/>
              </a:rPr>
              <a:t> </a:t>
            </a:r>
            <a:r>
              <a:rPr lang="en-US" sz="2000" dirty="0">
                <a:solidFill>
                  <a:srgbClr val="3333CC"/>
                </a:solidFill>
                <a:latin typeface="Tahoma" pitchFamily="34" charset="0"/>
                <a:ea typeface="MS Mincho" pitchFamily="49" charset="-128"/>
              </a:rPr>
              <a:t>(4)</a:t>
            </a:r>
            <a:r>
              <a:rPr lang="en-US" sz="2000" dirty="0">
                <a:latin typeface="Tahoma" pitchFamily="34" charset="0"/>
                <a:ea typeface="MS Mincho" pitchFamily="49" charset="-128"/>
              </a:rPr>
              <a:t>)</a:t>
            </a:r>
          </a:p>
        </p:txBody>
      </p:sp>
      <p:sp>
        <p:nvSpPr>
          <p:cNvPr id="15367" name="Text Box 7"/>
          <p:cNvSpPr txBox="1">
            <a:spLocks noChangeArrowheads="1"/>
          </p:cNvSpPr>
          <p:nvPr/>
        </p:nvSpPr>
        <p:spPr bwMode="auto">
          <a:xfrm>
            <a:off x="5638800" y="3647182"/>
            <a:ext cx="3200400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sr-Latn-CS" sz="1600" dirty="0">
                <a:latin typeface="Tahoma" pitchFamily="34" charset="0"/>
              </a:rPr>
              <a:t>Neka je </a:t>
            </a:r>
            <a:r>
              <a:rPr lang="sr-Latn-CS" sz="1600" dirty="0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sr-Latn-CS" sz="1600" dirty="0">
                <a:latin typeface="Tahoma" pitchFamily="34" charset="0"/>
              </a:rPr>
              <a:t> pokazivač na element liste koji se dodaje, dok je </a:t>
            </a:r>
            <a:r>
              <a:rPr lang="sr-Latn-CS" sz="1600" dirty="0">
                <a:solidFill>
                  <a:srgbClr val="FF0000"/>
                </a:solidFill>
                <a:latin typeface="Tahoma" pitchFamily="34" charset="0"/>
              </a:rPr>
              <a:t>q</a:t>
            </a:r>
            <a:r>
              <a:rPr lang="sr-Latn-CS" sz="1600" dirty="0">
                <a:latin typeface="Tahoma" pitchFamily="34" charset="0"/>
              </a:rPr>
              <a:t> pokazivač na element liste iza kojeg se novi element dodaje.</a:t>
            </a:r>
            <a:endParaRPr lang="en-US" sz="1600" dirty="0">
              <a:latin typeface="Tahoma" pitchFamily="34" charset="0"/>
            </a:endParaRPr>
          </a:p>
        </p:txBody>
      </p:sp>
      <p:sp>
        <p:nvSpPr>
          <p:cNvPr id="15368" name="Text Box 9"/>
          <p:cNvSpPr txBox="1">
            <a:spLocks noChangeArrowheads="1"/>
          </p:cNvSpPr>
          <p:nvPr/>
        </p:nvSpPr>
        <p:spPr bwMode="auto">
          <a:xfrm>
            <a:off x="4343400" y="5504735"/>
            <a:ext cx="4419600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en-US" sz="1600" dirty="0" err="1">
                <a:latin typeface="Tahoma" pitchFamily="34" charset="0"/>
              </a:rPr>
              <a:t>Jednostavno</a:t>
            </a:r>
            <a:r>
              <a:rPr lang="en-US" sz="1600" dirty="0">
                <a:latin typeface="Tahoma" pitchFamily="34" charset="0"/>
              </a:rPr>
              <a:t> </a:t>
            </a:r>
            <a:r>
              <a:rPr lang="en-US" sz="1600" dirty="0" err="1">
                <a:latin typeface="Tahoma" pitchFamily="34" charset="0"/>
              </a:rPr>
              <a:t>pravilo</a:t>
            </a:r>
            <a:r>
              <a:rPr lang="en-US" sz="1600" dirty="0">
                <a:latin typeface="Tahoma" pitchFamily="34" charset="0"/>
              </a:rPr>
              <a:t> </a:t>
            </a:r>
            <a:r>
              <a:rPr lang="en-US" sz="1600" dirty="0" err="1">
                <a:latin typeface="Tahoma" pitchFamily="34" charset="0"/>
              </a:rPr>
              <a:t>kojega</a:t>
            </a:r>
            <a:r>
              <a:rPr lang="en-US" sz="1600" dirty="0">
                <a:latin typeface="Tahoma" pitchFamily="34" charset="0"/>
              </a:rPr>
              <a:t> se </a:t>
            </a:r>
            <a:r>
              <a:rPr lang="en-US" sz="1600" dirty="0" err="1">
                <a:latin typeface="Tahoma" pitchFamily="34" charset="0"/>
              </a:rPr>
              <a:t>treba</a:t>
            </a:r>
            <a:r>
              <a:rPr lang="en-US" sz="1600" dirty="0">
                <a:latin typeface="Tahoma" pitchFamily="34" charset="0"/>
              </a:rPr>
              <a:t> dr</a:t>
            </a:r>
            <a:r>
              <a:rPr lang="sr-Latn-CS" sz="1600" dirty="0">
                <a:latin typeface="Tahoma" pitchFamily="34" charset="0"/>
              </a:rPr>
              <a:t>žati je da prvo novi element uspostavi veze sa ostalim čvorovima u listi, pa da se tek onda prekidaju i preusmjeravaju stare </a:t>
            </a:r>
            <a:r>
              <a:rPr lang="sr-Latn-CS" sz="1600" dirty="0" smtClean="0">
                <a:latin typeface="Tahoma" pitchFamily="34" charset="0"/>
              </a:rPr>
              <a:t>veze</a:t>
            </a:r>
            <a:r>
              <a:rPr lang="sr-Latn-ME" sz="1600" dirty="0" smtClean="0">
                <a:latin typeface="Tahoma" pitchFamily="34" charset="0"/>
              </a:rPr>
              <a:t>.</a:t>
            </a:r>
            <a:endParaRPr lang="en-US" sz="1600" dirty="0">
              <a:latin typeface="Tahoma" pitchFamily="34" charset="0"/>
            </a:endParaRPr>
          </a:p>
        </p:txBody>
      </p:sp>
      <p:sp>
        <p:nvSpPr>
          <p:cNvPr id="15369" name="Text Box 10"/>
          <p:cNvSpPr txBox="1">
            <a:spLocks noChangeArrowheads="1"/>
          </p:cNvSpPr>
          <p:nvPr/>
        </p:nvSpPr>
        <p:spPr bwMode="auto">
          <a:xfrm>
            <a:off x="1476375" y="4171950"/>
            <a:ext cx="5334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defPPr>
              <a:defRPr lang="en-US"/>
            </a:defPPr>
            <a:lvl1pPr eaLnBrk="1" hangingPunct="1">
              <a:spcBef>
                <a:spcPct val="50000"/>
              </a:spcBef>
              <a:defRPr sz="2000" b="1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742950" indent="-285750" eaLnBrk="0" hangingPunct="0"/>
            <a:lvl3pPr marL="1143000" indent="-228600" eaLnBrk="0" hangingPunct="0"/>
            <a:lvl4pPr marL="1600200" indent="-228600" eaLnBrk="0" hangingPunct="0"/>
            <a:lvl5pPr marL="2057400" indent="-228600" eaLnBrk="0" hangingPunct="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sr-Latn-CS" dirty="0"/>
              <a:t>q</a:t>
            </a:r>
            <a:endParaRPr lang="en-US" dirty="0"/>
          </a:p>
        </p:txBody>
      </p:sp>
      <p:sp>
        <p:nvSpPr>
          <p:cNvPr id="15370" name="Line 11"/>
          <p:cNvSpPr>
            <a:spLocks noChangeShapeType="1"/>
          </p:cNvSpPr>
          <p:nvPr/>
        </p:nvSpPr>
        <p:spPr bwMode="auto">
          <a:xfrm flipV="1">
            <a:off x="1704975" y="4019550"/>
            <a:ext cx="3048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5371" name="Text Box 12"/>
          <p:cNvSpPr txBox="1">
            <a:spLocks noChangeArrowheads="1"/>
          </p:cNvSpPr>
          <p:nvPr/>
        </p:nvSpPr>
        <p:spPr bwMode="auto">
          <a:xfrm>
            <a:off x="1752600" y="4724400"/>
            <a:ext cx="5334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defPPr>
              <a:defRPr lang="en-US"/>
            </a:defPPr>
            <a:lvl1pPr eaLnBrk="1" hangingPunct="1">
              <a:spcBef>
                <a:spcPct val="50000"/>
              </a:spcBef>
              <a:defRPr sz="2000" b="1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742950" indent="-285750" eaLnBrk="0" hangingPunct="0"/>
            <a:lvl3pPr marL="1143000" indent="-228600" eaLnBrk="0" hangingPunct="0"/>
            <a:lvl4pPr marL="1600200" indent="-228600" eaLnBrk="0" hangingPunct="0"/>
            <a:lvl5pPr marL="2057400" indent="-228600" eaLnBrk="0" hangingPunct="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sr-Latn-CS"/>
              <a:t>r</a:t>
            </a:r>
            <a:endParaRPr lang="en-US"/>
          </a:p>
        </p:txBody>
      </p:sp>
      <p:sp>
        <p:nvSpPr>
          <p:cNvPr id="15372" name="Line 13"/>
          <p:cNvSpPr>
            <a:spLocks noChangeShapeType="1"/>
          </p:cNvSpPr>
          <p:nvPr/>
        </p:nvSpPr>
        <p:spPr bwMode="auto">
          <a:xfrm flipV="1">
            <a:off x="1981200" y="4724400"/>
            <a:ext cx="5334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13/28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Grafovi</a:t>
            </a:r>
            <a:endParaRPr lang="en-US" smtClean="0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2209800"/>
            <a:ext cx="8534400" cy="4419600"/>
          </a:xfrm>
        </p:spPr>
        <p:txBody>
          <a:bodyPr/>
          <a:lstStyle/>
          <a:p>
            <a:pPr algn="just"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sr-Latn-CS" sz="2400" dirty="0" smtClean="0"/>
              <a:t>Liste su napredni podaci. Pored pomenutih postoje i drugi tipovi lista koji, iz razloga složenosti i vremena kojeg u kursu imamo, neće biti razrađivani.</a:t>
            </a:r>
          </a:p>
          <a:p>
            <a:pPr algn="just"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sr-Latn-CS" sz="2400" b="1" dirty="0" smtClean="0">
                <a:solidFill>
                  <a:srgbClr val="FF0000"/>
                </a:solidFill>
              </a:rPr>
              <a:t>Graf</a:t>
            </a:r>
            <a:r>
              <a:rPr lang="sr-Latn-CS" sz="2400" dirty="0" smtClean="0"/>
              <a:t> je još jedan</a:t>
            </a:r>
            <a:r>
              <a:rPr lang="en-US" sz="2400" dirty="0" smtClean="0"/>
              <a:t> </a:t>
            </a:r>
            <a:r>
              <a:rPr lang="sr-Latn-CS" sz="2400" dirty="0" smtClean="0"/>
              <a:t>veoma napred</a:t>
            </a:r>
            <a:r>
              <a:rPr lang="en-US" sz="2400" dirty="0" smtClean="0"/>
              <a:t>a</a:t>
            </a:r>
            <a:r>
              <a:rPr lang="sr-Latn-CS" sz="2400" dirty="0" smtClean="0"/>
              <a:t>n tip podataka.</a:t>
            </a:r>
          </a:p>
          <a:p>
            <a:pPr algn="just"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sr-Latn-CS" sz="2400" dirty="0" smtClean="0"/>
              <a:t>Graf je skup čvorova u kojem svaki čvor može da pokaže na proizvoljan broj drugih čvorova.</a:t>
            </a:r>
          </a:p>
          <a:p>
            <a:pPr algn="just"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sr-Latn-CS" sz="2400" dirty="0" smtClean="0"/>
              <a:t>Precizna matematička definicija grafa je:</a:t>
            </a:r>
          </a:p>
          <a:p>
            <a:pPr marL="622300" lvl="1" indent="0" algn="just" eaLnBrk="1" hangingPunct="1">
              <a:lnSpc>
                <a:spcPct val="90000"/>
              </a:lnSpc>
              <a:buNone/>
            </a:pPr>
            <a:r>
              <a:rPr lang="sr-Latn-CS" sz="2000" dirty="0" smtClean="0"/>
              <a:t>Graf </a:t>
            </a:r>
            <a:r>
              <a:rPr lang="sr-Latn-CS" sz="2000" b="1" dirty="0" smtClean="0">
                <a:solidFill>
                  <a:srgbClr val="FF0000"/>
                </a:solidFill>
              </a:rPr>
              <a:t>G=(V,E)</a:t>
            </a:r>
            <a:r>
              <a:rPr lang="sr-Latn-CS" sz="2000" dirty="0" smtClean="0"/>
              <a:t> je uređeni par koji se sastoji od konačnog nepraznog skupa čvorova </a:t>
            </a:r>
            <a:r>
              <a:rPr lang="sr-Latn-CS" sz="2000" b="1" dirty="0" smtClean="0">
                <a:solidFill>
                  <a:srgbClr val="FF0000"/>
                </a:solidFill>
              </a:rPr>
              <a:t>V</a:t>
            </a:r>
            <a:r>
              <a:rPr lang="sr-Latn-CS" sz="2000" dirty="0" smtClean="0"/>
              <a:t> i skupa ivica </a:t>
            </a:r>
            <a:r>
              <a:rPr lang="sr-Latn-CS" sz="2000" b="1" dirty="0" smtClean="0">
                <a:solidFill>
                  <a:srgbClr val="FF0000"/>
                </a:solidFill>
              </a:rPr>
              <a:t>E</a:t>
            </a:r>
            <a:r>
              <a:rPr lang="sr-Latn-CS" sz="2000" dirty="0" smtClean="0"/>
              <a:t>. Ako je ivica uređeni par čvorova </a:t>
            </a:r>
            <a:r>
              <a:rPr lang="sr-Latn-CS" sz="2000" b="1" dirty="0" smtClean="0">
                <a:solidFill>
                  <a:srgbClr val="FF0000"/>
                </a:solidFill>
              </a:rPr>
              <a:t>(v,w)</a:t>
            </a:r>
            <a:r>
              <a:rPr lang="sr-Latn-CS" sz="2000" dirty="0" smtClean="0"/>
              <a:t> iz skupa </a:t>
            </a:r>
            <a:r>
              <a:rPr lang="sr-Latn-CS" sz="2000" b="1" dirty="0" smtClean="0">
                <a:solidFill>
                  <a:srgbClr val="FF0000"/>
                </a:solidFill>
              </a:rPr>
              <a:t>V</a:t>
            </a:r>
            <a:r>
              <a:rPr lang="sr-Latn-CS" sz="2000" dirty="0"/>
              <a:t> </a:t>
            </a:r>
            <a:r>
              <a:rPr lang="sr-Latn-CS" sz="2000" dirty="0" smtClean="0"/>
              <a:t>gdje je </a:t>
            </a:r>
            <a:r>
              <a:rPr lang="sr-Latn-CS" sz="2000" b="1" dirty="0" smtClean="0">
                <a:solidFill>
                  <a:srgbClr val="FF0000"/>
                </a:solidFill>
              </a:rPr>
              <a:t>v</a:t>
            </a:r>
            <a:r>
              <a:rPr lang="sr-Latn-CS" sz="2000" dirty="0" smtClean="0"/>
              <a:t> početak, a </a:t>
            </a:r>
            <a:r>
              <a:rPr lang="sr-Latn-CS" sz="2000" b="1" dirty="0" smtClean="0">
                <a:solidFill>
                  <a:srgbClr val="FF0000"/>
                </a:solidFill>
              </a:rPr>
              <a:t>w</a:t>
            </a:r>
            <a:r>
              <a:rPr lang="sr-Latn-CS" sz="2000" dirty="0" smtClean="0"/>
              <a:t> kraj ivice tada govorimo o </a:t>
            </a:r>
            <a:r>
              <a:rPr lang="sr-Latn-CS" sz="2000" b="1" dirty="0" smtClean="0">
                <a:solidFill>
                  <a:srgbClr val="3333CC"/>
                </a:solidFill>
              </a:rPr>
              <a:t>usmjerenom grafu</a:t>
            </a:r>
            <a:r>
              <a:rPr lang="sr-Latn-CS" sz="2000" dirty="0"/>
              <a:t>.</a:t>
            </a:r>
            <a:r>
              <a:rPr lang="sr-Latn-CS" sz="2000" dirty="0" smtClean="0"/>
              <a:t> U </a:t>
            </a:r>
            <a:r>
              <a:rPr lang="sr-Latn-CS" sz="2000" dirty="0"/>
              <a:t>suprotnom je </a:t>
            </a:r>
            <a:r>
              <a:rPr lang="sr-Latn-CS" sz="2000" dirty="0" smtClean="0"/>
              <a:t>riječ o</a:t>
            </a:r>
            <a:r>
              <a:rPr lang="sr-Latn-CS" sz="2000" dirty="0" smtClean="0">
                <a:solidFill>
                  <a:srgbClr val="3333CC"/>
                </a:solidFill>
              </a:rPr>
              <a:t> </a:t>
            </a:r>
            <a:r>
              <a:rPr lang="sr-Latn-CS" sz="2000" b="1" dirty="0" smtClean="0">
                <a:solidFill>
                  <a:srgbClr val="3333CC"/>
                </a:solidFill>
              </a:rPr>
              <a:t>neusmjerenom grafu</a:t>
            </a:r>
            <a:r>
              <a:rPr lang="sr-Latn-CS" sz="2000" dirty="0" smtClean="0"/>
              <a:t>.</a:t>
            </a:r>
          </a:p>
          <a:p>
            <a:pPr eaLnBrk="1" hangingPunct="1">
              <a:lnSpc>
                <a:spcPct val="90000"/>
              </a:lnSpc>
            </a:pPr>
            <a:endParaRPr lang="en-US" sz="240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14/28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Vizuelizacija grafa</a:t>
            </a:r>
            <a:endParaRPr lang="en-US" smtClean="0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0500" y="2133600"/>
            <a:ext cx="8915400" cy="533400"/>
          </a:xfrm>
        </p:spPr>
        <p:txBody>
          <a:bodyPr/>
          <a:lstStyle/>
          <a:p>
            <a:pPr eaLnBrk="1" hangingPunct="1"/>
            <a:r>
              <a:rPr lang="sr-Latn-CS" sz="2400" smtClean="0"/>
              <a:t>Standardna metodologija za vizuelizaciju grafa je data na slici.</a:t>
            </a:r>
            <a:endParaRPr lang="en-US" sz="2400" smtClean="0"/>
          </a:p>
        </p:txBody>
      </p:sp>
      <p:sp>
        <p:nvSpPr>
          <p:cNvPr id="18436" name="Rectangle 5"/>
          <p:cNvSpPr>
            <a:spLocks noChangeArrowheads="1"/>
          </p:cNvSpPr>
          <p:nvPr/>
        </p:nvSpPr>
        <p:spPr bwMode="auto">
          <a:xfrm>
            <a:off x="3752850" y="28670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pic>
        <p:nvPicPr>
          <p:cNvPr id="18437" name="Picture 4" descr="Gra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3400425"/>
            <a:ext cx="2819400" cy="1933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8" name="Text Box 6"/>
          <p:cNvSpPr txBox="1">
            <a:spLocks noChangeArrowheads="1"/>
          </p:cNvSpPr>
          <p:nvPr/>
        </p:nvSpPr>
        <p:spPr bwMode="auto">
          <a:xfrm>
            <a:off x="3810000" y="2895600"/>
            <a:ext cx="5105400" cy="3308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sr-Latn-CS" sz="2200" dirty="0">
                <a:latin typeface="Tahoma" pitchFamily="34" charset="0"/>
              </a:rPr>
              <a:t>Predmetni graf ima četiri čvora. Ovo je usmjeren graf. Kod usmjerenog grafa koriste se strelice da prikažu početni i krajnji čvor ivice (krajnji čvor je onaj na koji pokazuje strelica). </a:t>
            </a:r>
            <a:endParaRPr lang="en-US" sz="2200" dirty="0">
              <a:latin typeface="Tahoma" pitchFamily="34" charset="0"/>
            </a:endParaRPr>
          </a:p>
          <a:p>
            <a:pPr algn="just" eaLnBrk="1" hangingPunct="1">
              <a:spcBef>
                <a:spcPct val="50000"/>
              </a:spcBef>
            </a:pPr>
            <a:r>
              <a:rPr lang="sr-Latn-CS" sz="2200" dirty="0">
                <a:latin typeface="Tahoma" pitchFamily="34" charset="0"/>
              </a:rPr>
              <a:t>Kod usmjerenog grafa dozvoljena je ivica </a:t>
            </a:r>
            <a:r>
              <a:rPr lang="sr-Latn-CS" sz="2200" b="1" dirty="0">
                <a:latin typeface="Tahoma" pitchFamily="34" charset="0"/>
              </a:rPr>
              <a:t>(v,v)</a:t>
            </a:r>
            <a:r>
              <a:rPr lang="sr-Latn-CS" sz="2200" dirty="0">
                <a:latin typeface="Tahoma" pitchFamily="34" charset="0"/>
              </a:rPr>
              <a:t>, dok kod neusmjerenog nije dozvoljeno da isti čvor bude i početak i kraj ivice.</a:t>
            </a:r>
            <a:endParaRPr lang="en-US" sz="2200" dirty="0">
              <a:latin typeface="Tahoma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15/28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Graf - Definicije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2133600"/>
            <a:ext cx="8553450" cy="4648200"/>
          </a:xfrm>
        </p:spPr>
        <p:txBody>
          <a:bodyPr/>
          <a:lstStyle/>
          <a:p>
            <a:pPr algn="just" eaLnBrk="1" hangingPunct="1">
              <a:lnSpc>
                <a:spcPct val="90000"/>
              </a:lnSpc>
              <a:spcBef>
                <a:spcPts val="0"/>
              </a:spcBef>
              <a:spcAft>
                <a:spcPts val="900"/>
              </a:spcAft>
            </a:pPr>
            <a:r>
              <a:rPr lang="en-US" sz="2400" dirty="0" err="1" smtClean="0"/>
              <a:t>Ako</a:t>
            </a:r>
            <a:r>
              <a:rPr lang="en-US" sz="2400" dirty="0" smtClean="0"/>
              <a:t> </a:t>
            </a:r>
            <a:r>
              <a:rPr lang="en-US" sz="2400" dirty="0" err="1" smtClean="0"/>
              <a:t>postoji</a:t>
            </a:r>
            <a:r>
              <a:rPr lang="en-US" sz="2400" dirty="0" smtClean="0"/>
              <a:t> </a:t>
            </a:r>
            <a:r>
              <a:rPr lang="en-US" sz="2400" dirty="0" err="1" smtClean="0"/>
              <a:t>ivica</a:t>
            </a:r>
            <a:r>
              <a:rPr lang="en-US" sz="2400" dirty="0" smtClean="0"/>
              <a:t> </a:t>
            </a:r>
            <a:r>
              <a:rPr lang="en-US" sz="2400" b="1" dirty="0" smtClean="0">
                <a:solidFill>
                  <a:srgbClr val="FF0000"/>
                </a:solidFill>
              </a:rPr>
              <a:t>(</a:t>
            </a:r>
            <a:r>
              <a:rPr lang="en-US" sz="2400" b="1" dirty="0" err="1" smtClean="0">
                <a:solidFill>
                  <a:srgbClr val="FF0000"/>
                </a:solidFill>
              </a:rPr>
              <a:t>v,w</a:t>
            </a:r>
            <a:r>
              <a:rPr lang="en-US" sz="2400" b="1" dirty="0" smtClean="0">
                <a:solidFill>
                  <a:srgbClr val="FF0000"/>
                </a:solidFill>
              </a:rPr>
              <a:t>)</a:t>
            </a:r>
            <a:r>
              <a:rPr lang="en-US" sz="2400" dirty="0" smtClean="0"/>
              <a:t> u </a:t>
            </a:r>
            <a:r>
              <a:rPr lang="en-US" sz="2400" dirty="0" err="1" smtClean="0"/>
              <a:t>grafu</a:t>
            </a:r>
            <a:r>
              <a:rPr lang="en-US" sz="2400" dirty="0" smtClean="0"/>
              <a:t> </a:t>
            </a:r>
            <a:r>
              <a:rPr lang="en-US" sz="2400" dirty="0" err="1" smtClean="0"/>
              <a:t>ka</a:t>
            </a:r>
            <a:r>
              <a:rPr lang="sr-Latn-CS" sz="2400" dirty="0" smtClean="0"/>
              <a:t>že se da je čvor </a:t>
            </a:r>
            <a:r>
              <a:rPr lang="sr-Latn-CS" sz="2400" b="1" dirty="0" smtClean="0">
                <a:solidFill>
                  <a:srgbClr val="FF0000"/>
                </a:solidFill>
              </a:rPr>
              <a:t>w</a:t>
            </a:r>
            <a:r>
              <a:rPr lang="sr-Latn-CS" sz="2400" dirty="0" smtClean="0"/>
              <a:t> </a:t>
            </a:r>
            <a:r>
              <a:rPr lang="sr-Latn-CS" sz="2400" u="sng" dirty="0" smtClean="0"/>
              <a:t>susjed</a:t>
            </a:r>
            <a:r>
              <a:rPr lang="sr-Latn-CS" sz="2400" dirty="0" smtClean="0"/>
              <a:t> čvora </a:t>
            </a:r>
            <a:r>
              <a:rPr lang="sr-Latn-CS" sz="2400" b="1" dirty="0" smtClean="0">
                <a:solidFill>
                  <a:srgbClr val="FF0000"/>
                </a:solidFill>
              </a:rPr>
              <a:t>v</a:t>
            </a:r>
            <a:r>
              <a:rPr lang="sr-Latn-CS" sz="2400" dirty="0" smtClean="0"/>
              <a:t> (ovo ne implicira da je </a:t>
            </a:r>
            <a:r>
              <a:rPr lang="sr-Latn-CS" sz="2400" b="1" dirty="0" smtClean="0">
                <a:solidFill>
                  <a:srgbClr val="FF0000"/>
                </a:solidFill>
              </a:rPr>
              <a:t>v</a:t>
            </a:r>
            <a:r>
              <a:rPr lang="sr-Latn-CS" sz="2400" dirty="0" smtClean="0"/>
              <a:t> susjed čvora </a:t>
            </a:r>
            <a:r>
              <a:rPr lang="sr-Latn-CS" sz="2400" b="1" dirty="0" smtClean="0">
                <a:solidFill>
                  <a:srgbClr val="FF0000"/>
                </a:solidFill>
              </a:rPr>
              <a:t>w</a:t>
            </a:r>
            <a:r>
              <a:rPr lang="sr-Latn-CS" sz="2400" dirty="0" smtClean="0"/>
              <a:t>).</a:t>
            </a:r>
          </a:p>
          <a:p>
            <a:pPr algn="just" eaLnBrk="1" hangingPunct="1">
              <a:lnSpc>
                <a:spcPct val="90000"/>
              </a:lnSpc>
              <a:spcBef>
                <a:spcPts val="0"/>
              </a:spcBef>
              <a:spcAft>
                <a:spcPts val="900"/>
              </a:spcAft>
            </a:pPr>
            <a:r>
              <a:rPr lang="sr-Latn-CS" sz="2400" dirty="0" smtClean="0"/>
              <a:t>Broj čvorova koji su susjedi čvora </a:t>
            </a:r>
            <a:r>
              <a:rPr lang="sr-Latn-CS" sz="2400" b="1" dirty="0" smtClean="0">
                <a:solidFill>
                  <a:srgbClr val="FF0000"/>
                </a:solidFill>
              </a:rPr>
              <a:t>v</a:t>
            </a:r>
            <a:r>
              <a:rPr lang="sr-Latn-CS" sz="2400" dirty="0" smtClean="0"/>
              <a:t> naziva se </a:t>
            </a:r>
            <a:r>
              <a:rPr lang="sr-Latn-CS" sz="2400" u="sng" dirty="0" smtClean="0"/>
              <a:t>izlazni stepen čvora</a:t>
            </a:r>
            <a:r>
              <a:rPr lang="sr-Latn-CS" sz="2400" dirty="0" smtClean="0"/>
              <a:t>.</a:t>
            </a:r>
          </a:p>
          <a:p>
            <a:pPr algn="just" eaLnBrk="1" hangingPunct="1">
              <a:lnSpc>
                <a:spcPct val="90000"/>
              </a:lnSpc>
              <a:spcBef>
                <a:spcPts val="0"/>
              </a:spcBef>
              <a:spcAft>
                <a:spcPts val="900"/>
              </a:spcAft>
            </a:pPr>
            <a:r>
              <a:rPr lang="sr-Latn-CS" sz="2400" dirty="0" smtClean="0"/>
              <a:t>Skup ivica </a:t>
            </a:r>
            <a:r>
              <a:rPr lang="en-US" sz="2400" b="1" dirty="0">
                <a:solidFill>
                  <a:srgbClr val="FF0000"/>
                </a:solidFill>
              </a:rPr>
              <a:t>{</a:t>
            </a:r>
            <a:r>
              <a:rPr lang="sr-Latn-CS" sz="2400" b="1" dirty="0" smtClean="0">
                <a:solidFill>
                  <a:srgbClr val="FF0000"/>
                </a:solidFill>
              </a:rPr>
              <a:t>(v</a:t>
            </a:r>
            <a:r>
              <a:rPr lang="sr-Latn-CS" sz="2400" b="1" baseline="-25000" dirty="0" smtClean="0">
                <a:solidFill>
                  <a:srgbClr val="FF0000"/>
                </a:solidFill>
              </a:rPr>
              <a:t>1</a:t>
            </a:r>
            <a:r>
              <a:rPr lang="sr-Latn-CS" sz="2400" b="1" dirty="0" smtClean="0">
                <a:solidFill>
                  <a:srgbClr val="FF0000"/>
                </a:solidFill>
              </a:rPr>
              <a:t>,v</a:t>
            </a:r>
            <a:r>
              <a:rPr lang="sr-Latn-CS" sz="2400" b="1" baseline="-25000" dirty="0" smtClean="0">
                <a:solidFill>
                  <a:srgbClr val="FF0000"/>
                </a:solidFill>
              </a:rPr>
              <a:t>2</a:t>
            </a:r>
            <a:r>
              <a:rPr lang="sr-Latn-CS" sz="2400" b="1" dirty="0" smtClean="0">
                <a:solidFill>
                  <a:srgbClr val="FF0000"/>
                </a:solidFill>
              </a:rPr>
              <a:t>)</a:t>
            </a:r>
            <a:r>
              <a:rPr lang="sr-Latn-CS" sz="2400" dirty="0" smtClean="0"/>
              <a:t>,</a:t>
            </a:r>
            <a:r>
              <a:rPr lang="en-US" sz="2400" dirty="0" smtClean="0"/>
              <a:t> </a:t>
            </a:r>
            <a:r>
              <a:rPr lang="sr-Latn-CS" sz="2400" b="1" dirty="0" smtClean="0">
                <a:solidFill>
                  <a:srgbClr val="FF0000"/>
                </a:solidFill>
              </a:rPr>
              <a:t>(v</a:t>
            </a:r>
            <a:r>
              <a:rPr lang="sr-Latn-CS" sz="2400" b="1" baseline="-25000" dirty="0" smtClean="0">
                <a:solidFill>
                  <a:srgbClr val="FF0000"/>
                </a:solidFill>
              </a:rPr>
              <a:t>2</a:t>
            </a:r>
            <a:r>
              <a:rPr lang="sr-Latn-CS" sz="2400" b="1" dirty="0" smtClean="0">
                <a:solidFill>
                  <a:srgbClr val="FF0000"/>
                </a:solidFill>
              </a:rPr>
              <a:t>,v</a:t>
            </a:r>
            <a:r>
              <a:rPr lang="sr-Latn-CS" sz="2400" b="1" baseline="-25000" dirty="0" smtClean="0">
                <a:solidFill>
                  <a:srgbClr val="FF0000"/>
                </a:solidFill>
              </a:rPr>
              <a:t>3</a:t>
            </a:r>
            <a:r>
              <a:rPr lang="sr-Latn-CS" sz="2400" b="1" dirty="0" smtClean="0">
                <a:solidFill>
                  <a:srgbClr val="FF0000"/>
                </a:solidFill>
              </a:rPr>
              <a:t>)</a:t>
            </a:r>
            <a:r>
              <a:rPr lang="sr-Latn-CS" sz="2400" dirty="0" smtClean="0"/>
              <a:t>,</a:t>
            </a:r>
            <a:r>
              <a:rPr lang="en-US" sz="2400" dirty="0" smtClean="0"/>
              <a:t> </a:t>
            </a:r>
            <a:r>
              <a:rPr lang="sr-Latn-CS" sz="2400" dirty="0" smtClean="0"/>
              <a:t>...,</a:t>
            </a:r>
            <a:r>
              <a:rPr lang="en-US" sz="2400" dirty="0" smtClean="0"/>
              <a:t> </a:t>
            </a:r>
            <a:r>
              <a:rPr lang="sr-Latn-CS" sz="2400" b="1" dirty="0" smtClean="0">
                <a:solidFill>
                  <a:srgbClr val="FF0000"/>
                </a:solidFill>
              </a:rPr>
              <a:t>(v</a:t>
            </a:r>
            <a:r>
              <a:rPr lang="sr-Latn-CS" sz="2400" b="1" baseline="-25000" dirty="0" smtClean="0">
                <a:solidFill>
                  <a:srgbClr val="FF0000"/>
                </a:solidFill>
              </a:rPr>
              <a:t>n-1</a:t>
            </a:r>
            <a:r>
              <a:rPr lang="sr-Latn-CS" sz="2400" b="1" dirty="0" smtClean="0">
                <a:solidFill>
                  <a:srgbClr val="FF0000"/>
                </a:solidFill>
              </a:rPr>
              <a:t>,v</a:t>
            </a:r>
            <a:r>
              <a:rPr lang="sr-Latn-CS" sz="2400" b="1" baseline="-25000" dirty="0" smtClean="0">
                <a:solidFill>
                  <a:srgbClr val="FF0000"/>
                </a:solidFill>
              </a:rPr>
              <a:t>n</a:t>
            </a:r>
            <a:r>
              <a:rPr lang="sr-Latn-CS" sz="2400" b="1" dirty="0" smtClean="0">
                <a:solidFill>
                  <a:srgbClr val="FF0000"/>
                </a:solidFill>
              </a:rPr>
              <a:t>)</a:t>
            </a:r>
            <a:r>
              <a:rPr lang="en-US" sz="2400" b="1" dirty="0" smtClean="0">
                <a:solidFill>
                  <a:srgbClr val="FF0000"/>
                </a:solidFill>
              </a:rPr>
              <a:t>}</a:t>
            </a:r>
            <a:r>
              <a:rPr lang="sr-Latn-CS" sz="2400" dirty="0" smtClean="0"/>
              <a:t> naziva se </a:t>
            </a:r>
            <a:r>
              <a:rPr lang="sr-Latn-CS" sz="2400" u="sng" dirty="0" smtClean="0"/>
              <a:t>put</a:t>
            </a:r>
            <a:r>
              <a:rPr lang="sr-Latn-CS" sz="2400" dirty="0" smtClean="0"/>
              <a:t> od čvora </a:t>
            </a:r>
            <a:r>
              <a:rPr lang="sr-Latn-CS" sz="2400" b="1" dirty="0" smtClean="0">
                <a:solidFill>
                  <a:srgbClr val="FF0000"/>
                </a:solidFill>
              </a:rPr>
              <a:t>v</a:t>
            </a:r>
            <a:r>
              <a:rPr lang="sr-Latn-CS" sz="2400" b="1" baseline="-25000" dirty="0" smtClean="0">
                <a:solidFill>
                  <a:srgbClr val="FF0000"/>
                </a:solidFill>
              </a:rPr>
              <a:t>1</a:t>
            </a:r>
            <a:r>
              <a:rPr lang="sr-Latn-CS" sz="2400" dirty="0" smtClean="0"/>
              <a:t> do čvora </a:t>
            </a:r>
            <a:r>
              <a:rPr lang="sr-Latn-CS" sz="2400" b="1" dirty="0" smtClean="0">
                <a:solidFill>
                  <a:srgbClr val="FF0000"/>
                </a:solidFill>
              </a:rPr>
              <a:t>v</a:t>
            </a:r>
            <a:r>
              <a:rPr lang="sr-Latn-CS" sz="2400" b="1" baseline="-25000" dirty="0" smtClean="0">
                <a:solidFill>
                  <a:srgbClr val="FF0000"/>
                </a:solidFill>
              </a:rPr>
              <a:t>n</a:t>
            </a:r>
            <a:r>
              <a:rPr lang="sr-Latn-CS" sz="2400" dirty="0" smtClean="0"/>
              <a:t>.</a:t>
            </a:r>
          </a:p>
          <a:p>
            <a:pPr algn="just" eaLnBrk="1" hangingPunct="1">
              <a:lnSpc>
                <a:spcPct val="90000"/>
              </a:lnSpc>
              <a:spcBef>
                <a:spcPts val="0"/>
              </a:spcBef>
              <a:spcAft>
                <a:spcPts val="900"/>
              </a:spcAft>
            </a:pPr>
            <a:r>
              <a:rPr lang="sr-Latn-CS" sz="2400" dirty="0" smtClean="0"/>
              <a:t>Dati put je </a:t>
            </a:r>
            <a:r>
              <a:rPr lang="sr-Latn-CS" sz="2400" u="sng" dirty="0" smtClean="0"/>
              <a:t>dužine</a:t>
            </a:r>
            <a:r>
              <a:rPr lang="sr-Latn-CS" sz="2400" dirty="0" smtClean="0"/>
              <a:t> </a:t>
            </a:r>
            <a:r>
              <a:rPr lang="sr-Latn-CS" sz="2400" b="1" dirty="0" smtClean="0"/>
              <a:t>n-1</a:t>
            </a:r>
            <a:r>
              <a:rPr lang="en-US" sz="2400" dirty="0" smtClean="0"/>
              <a:t>.</a:t>
            </a:r>
          </a:p>
          <a:p>
            <a:pPr algn="just" eaLnBrk="1" hangingPunct="1">
              <a:lnSpc>
                <a:spcPct val="90000"/>
              </a:lnSpc>
              <a:spcBef>
                <a:spcPts val="0"/>
              </a:spcBef>
              <a:spcAft>
                <a:spcPts val="900"/>
              </a:spcAft>
            </a:pPr>
            <a:r>
              <a:rPr lang="en-US" sz="2400" u="sng" dirty="0" err="1" smtClean="0"/>
              <a:t>Jednostavan</a:t>
            </a:r>
            <a:r>
              <a:rPr lang="en-US" sz="2400" u="sng" dirty="0" smtClean="0"/>
              <a:t> put</a:t>
            </a:r>
            <a:r>
              <a:rPr lang="en-US" sz="2400" dirty="0" smtClean="0"/>
              <a:t> je </a:t>
            </a:r>
            <a:r>
              <a:rPr lang="en-US" sz="2400" dirty="0" err="1" smtClean="0"/>
              <a:t>onaj</a:t>
            </a:r>
            <a:r>
              <a:rPr lang="en-US" sz="2400" dirty="0" smtClean="0"/>
              <a:t> </a:t>
            </a:r>
            <a:r>
              <a:rPr lang="en-US" sz="2400" dirty="0" err="1" smtClean="0"/>
              <a:t>kod</a:t>
            </a:r>
            <a:r>
              <a:rPr lang="en-US" sz="2400" dirty="0" smtClean="0"/>
              <a:t> </a:t>
            </a:r>
            <a:r>
              <a:rPr lang="sr-Latn-CS" sz="2400" dirty="0" smtClean="0"/>
              <a:t>ko</a:t>
            </a:r>
            <a:r>
              <a:rPr lang="en-US" sz="2400" dirty="0"/>
              <a:t>g</a:t>
            </a:r>
            <a:r>
              <a:rPr lang="sr-Latn-CS" sz="2400" dirty="0" smtClean="0"/>
              <a:t> se</a:t>
            </a:r>
            <a:r>
              <a:rPr lang="en-US" sz="2400" dirty="0" smtClean="0"/>
              <a:t> </a:t>
            </a:r>
            <a:r>
              <a:rPr lang="en-US" sz="2400" dirty="0" err="1" smtClean="0"/>
              <a:t>nijedan</a:t>
            </a:r>
            <a:r>
              <a:rPr lang="en-US" sz="2400" dirty="0" smtClean="0"/>
              <a:t> </a:t>
            </a:r>
            <a:r>
              <a:rPr lang="sr-Latn-CS" sz="2400" dirty="0" smtClean="0"/>
              <a:t>čvor osim prvog i posljednjeg ne ponavlja (početak i kraj jednostavn</a:t>
            </a:r>
            <a:r>
              <a:rPr lang="en-US" sz="2400" dirty="0" err="1" smtClean="0"/>
              <a:t>og</a:t>
            </a:r>
            <a:r>
              <a:rPr lang="sr-Latn-CS" sz="2400" dirty="0" smtClean="0"/>
              <a:t> puta može biti u istom čvoru</a:t>
            </a:r>
            <a:r>
              <a:rPr lang="en-US" sz="2400" dirty="0" smtClean="0"/>
              <a:t>,</a:t>
            </a:r>
            <a:r>
              <a:rPr lang="sr-Latn-CS" sz="2400" dirty="0" smtClean="0"/>
              <a:t> ali ne mora).</a:t>
            </a:r>
          </a:p>
          <a:p>
            <a:pPr algn="just" eaLnBrk="1" hangingPunct="1">
              <a:lnSpc>
                <a:spcPct val="90000"/>
              </a:lnSpc>
              <a:spcBef>
                <a:spcPts val="0"/>
              </a:spcBef>
              <a:spcAft>
                <a:spcPts val="900"/>
              </a:spcAft>
            </a:pPr>
            <a:r>
              <a:rPr lang="sr-Latn-CS" sz="2400" u="sng" dirty="0" smtClean="0"/>
              <a:t>Ciklus</a:t>
            </a:r>
            <a:r>
              <a:rPr lang="sr-Latn-CS" sz="2400" dirty="0" smtClean="0"/>
              <a:t> je jednostav</a:t>
            </a:r>
            <a:r>
              <a:rPr lang="en-US" sz="2400" dirty="0" smtClean="0"/>
              <a:t>a</a:t>
            </a:r>
            <a:r>
              <a:rPr lang="sr-Latn-CS" sz="2400" dirty="0" smtClean="0"/>
              <a:t>n put</a:t>
            </a:r>
            <a:r>
              <a:rPr lang="en-US" sz="2400" dirty="0" smtClean="0"/>
              <a:t>, </a:t>
            </a:r>
            <a:r>
              <a:rPr lang="en-US" sz="2400" dirty="0" err="1" smtClean="0"/>
              <a:t>minimalne</a:t>
            </a:r>
            <a:r>
              <a:rPr lang="sr-Latn-CS" sz="2400" dirty="0" smtClean="0"/>
              <a:t> dužine </a:t>
            </a:r>
            <a:r>
              <a:rPr lang="sr-Latn-CS" sz="2400" b="1" dirty="0" smtClean="0"/>
              <a:t>3</a:t>
            </a:r>
            <a:r>
              <a:rPr lang="en-US" sz="2400" dirty="0" smtClean="0"/>
              <a:t>,</a:t>
            </a:r>
            <a:r>
              <a:rPr lang="en-US" sz="2400" b="1" dirty="0" smtClean="0">
                <a:solidFill>
                  <a:srgbClr val="FF3300"/>
                </a:solidFill>
              </a:rPr>
              <a:t> </a:t>
            </a:r>
            <a:r>
              <a:rPr lang="sr-Latn-CS" sz="2400" dirty="0" smtClean="0"/>
              <a:t>koj</a:t>
            </a:r>
            <a:r>
              <a:rPr lang="en-US" sz="2400" dirty="0" err="1" smtClean="0"/>
              <a:t>i</a:t>
            </a:r>
            <a:r>
              <a:rPr lang="sr-Latn-CS" sz="2400" dirty="0" smtClean="0"/>
              <a:t> počinje i završava se u istom čvoru.</a:t>
            </a:r>
            <a:endParaRPr lang="en-US" sz="240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16/28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Predstavljanje grafa</a:t>
            </a:r>
            <a:endParaRPr lang="en-US" smtClean="0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2286000"/>
            <a:ext cx="8458200" cy="4191000"/>
          </a:xfrm>
        </p:spPr>
        <p:txBody>
          <a:bodyPr/>
          <a:lstStyle/>
          <a:p>
            <a:pPr algn="just" eaLnBrk="1" hangingPunct="1">
              <a:spcBef>
                <a:spcPct val="0"/>
              </a:spcBef>
              <a:spcAft>
                <a:spcPts val="1200"/>
              </a:spcAft>
            </a:pPr>
            <a:r>
              <a:rPr lang="sr-Latn-CS" sz="2400" dirty="0" smtClean="0"/>
              <a:t>Postavlja se pitanje kako se grafovi memorijski predstavljaju. </a:t>
            </a:r>
          </a:p>
          <a:p>
            <a:pPr algn="just" eaLnBrk="1" hangingPunct="1">
              <a:spcBef>
                <a:spcPct val="0"/>
              </a:spcBef>
              <a:spcAft>
                <a:spcPts val="1200"/>
              </a:spcAft>
            </a:pPr>
            <a:r>
              <a:rPr lang="sr-Latn-CS" sz="2400" dirty="0" smtClean="0"/>
              <a:t>Čvorovi grafa predstavljaju neke podatke strukturnog tipa. </a:t>
            </a:r>
            <a:endParaRPr lang="en-US" sz="2400" dirty="0" smtClean="0"/>
          </a:p>
          <a:p>
            <a:pPr algn="just" eaLnBrk="1" hangingPunct="1">
              <a:spcBef>
                <a:spcPct val="0"/>
              </a:spcBef>
              <a:spcAft>
                <a:spcPts val="1200"/>
              </a:spcAft>
            </a:pPr>
            <a:r>
              <a:rPr lang="sr-Latn-CS" sz="2400" dirty="0" smtClean="0"/>
              <a:t>Postoje tri načina da se memorišu veze između čvorova.</a:t>
            </a:r>
            <a:endParaRPr lang="en-US" sz="2400" dirty="0" smtClean="0"/>
          </a:p>
          <a:p>
            <a:pPr algn="just" eaLnBrk="1" hangingPunct="1">
              <a:spcBef>
                <a:spcPct val="0"/>
              </a:spcBef>
              <a:spcAft>
                <a:spcPts val="1200"/>
              </a:spcAft>
            </a:pPr>
            <a:r>
              <a:rPr lang="sr-Latn-CS" sz="2400" dirty="0" smtClean="0"/>
              <a:t>Prvi način </a:t>
            </a:r>
            <a:r>
              <a:rPr lang="sr-Latn-CS" sz="2400" dirty="0"/>
              <a:t>je preko </a:t>
            </a:r>
            <a:r>
              <a:rPr lang="sr-Latn-CS" sz="2400" b="1" dirty="0" smtClean="0">
                <a:solidFill>
                  <a:srgbClr val="FF0000"/>
                </a:solidFill>
              </a:rPr>
              <a:t>matrice susjedstva</a:t>
            </a:r>
            <a:r>
              <a:rPr lang="sr-Latn-CS" sz="2400" dirty="0" smtClean="0"/>
              <a:t>. Ako je </a:t>
            </a:r>
            <a:r>
              <a:rPr lang="sr-Latn-CS" sz="2400" b="1" dirty="0" smtClean="0">
                <a:solidFill>
                  <a:srgbClr val="FF0000"/>
                </a:solidFill>
              </a:rPr>
              <a:t>N</a:t>
            </a:r>
            <a:r>
              <a:rPr lang="sr-Latn-CS" sz="2400" b="1" baseline="-25000" dirty="0" smtClean="0">
                <a:solidFill>
                  <a:srgbClr val="FF0000"/>
                </a:solidFill>
              </a:rPr>
              <a:t>V</a:t>
            </a:r>
            <a:r>
              <a:rPr lang="en-US" sz="2400" dirty="0" smtClean="0"/>
              <a:t> </a:t>
            </a:r>
            <a:r>
              <a:rPr lang="en-US" sz="2400" dirty="0" err="1" smtClean="0"/>
              <a:t>broj</a:t>
            </a:r>
            <a:r>
              <a:rPr lang="en-US" sz="2400" dirty="0" smtClean="0"/>
              <a:t> </a:t>
            </a:r>
            <a:r>
              <a:rPr lang="sr-Latn-CS" sz="2400" dirty="0" smtClean="0"/>
              <a:t>čvorova u grafu, matrica susjedstva je matrica dimenzija </a:t>
            </a:r>
            <a:r>
              <a:rPr lang="sr-Latn-CS" sz="2400" b="1" dirty="0" smtClean="0">
                <a:solidFill>
                  <a:srgbClr val="FF0000"/>
                </a:solidFill>
              </a:rPr>
              <a:t>N</a:t>
            </a:r>
            <a:r>
              <a:rPr lang="sr-Latn-CS" sz="2400" b="1" baseline="-25000" dirty="0" smtClean="0">
                <a:solidFill>
                  <a:srgbClr val="FF0000"/>
                </a:solidFill>
              </a:rPr>
              <a:t>V</a:t>
            </a:r>
            <a:r>
              <a:rPr lang="sr-Latn-CS" sz="2400" b="1" dirty="0" smtClean="0">
                <a:solidFill>
                  <a:srgbClr val="FF0000"/>
                </a:solidFill>
              </a:rPr>
              <a:t>×N</a:t>
            </a:r>
            <a:r>
              <a:rPr lang="sr-Latn-CS" sz="2400" b="1" baseline="-25000" dirty="0" smtClean="0">
                <a:solidFill>
                  <a:srgbClr val="FF0000"/>
                </a:solidFill>
              </a:rPr>
              <a:t>V</a:t>
            </a:r>
            <a:r>
              <a:rPr lang="sr-Latn-CS" sz="2400" dirty="0" smtClean="0"/>
              <a:t>, sa vrijednošću </a:t>
            </a:r>
            <a:r>
              <a:rPr lang="sr-Latn-CS" sz="2400" b="1" dirty="0" smtClean="0">
                <a:solidFill>
                  <a:srgbClr val="3333CC"/>
                </a:solidFill>
              </a:rPr>
              <a:t>1</a:t>
            </a:r>
            <a:r>
              <a:rPr lang="sr-Latn-CS" sz="2400" dirty="0" smtClean="0"/>
              <a:t> na poziciji </a:t>
            </a:r>
            <a:r>
              <a:rPr lang="en-US" sz="2400" b="1" dirty="0" smtClean="0">
                <a:solidFill>
                  <a:srgbClr val="3333CC"/>
                </a:solidFill>
              </a:rPr>
              <a:t>[I][J]</a:t>
            </a:r>
            <a:r>
              <a:rPr lang="en-US" sz="2400" dirty="0" smtClean="0"/>
              <a:t> </a:t>
            </a:r>
            <a:r>
              <a:rPr lang="en-US" sz="2400" dirty="0" err="1" smtClean="0"/>
              <a:t>ako</a:t>
            </a:r>
            <a:r>
              <a:rPr lang="en-US" sz="2400" dirty="0" smtClean="0"/>
              <a:t> je </a:t>
            </a:r>
            <a:r>
              <a:rPr lang="sr-Latn-CS" sz="2400" dirty="0" smtClean="0"/>
              <a:t>čvor </a:t>
            </a:r>
            <a:r>
              <a:rPr lang="sr-Latn-CS" sz="2400" b="1" dirty="0" smtClean="0">
                <a:solidFill>
                  <a:srgbClr val="3333CC"/>
                </a:solidFill>
              </a:rPr>
              <a:t>J</a:t>
            </a:r>
            <a:r>
              <a:rPr lang="sr-Latn-CS" sz="2400" dirty="0" smtClean="0"/>
              <a:t> </a:t>
            </a:r>
            <a:r>
              <a:rPr lang="sr-Latn-CS" sz="2400" u="sng" dirty="0" smtClean="0"/>
              <a:t>susjed</a:t>
            </a:r>
            <a:r>
              <a:rPr lang="sr-Latn-CS" sz="2400" dirty="0" smtClean="0"/>
              <a:t> čvoru </a:t>
            </a:r>
            <a:r>
              <a:rPr lang="sr-Latn-CS" sz="2400" b="1" dirty="0" smtClean="0">
                <a:solidFill>
                  <a:srgbClr val="3333CC"/>
                </a:solidFill>
              </a:rPr>
              <a:t>I</a:t>
            </a:r>
            <a:r>
              <a:rPr lang="sr-Latn-CS" sz="2400" dirty="0" smtClean="0"/>
              <a:t>. Ako čvor </a:t>
            </a:r>
            <a:r>
              <a:rPr lang="sr-Latn-CS" sz="2400" b="1" dirty="0" smtClean="0">
                <a:solidFill>
                  <a:srgbClr val="3333CC"/>
                </a:solidFill>
              </a:rPr>
              <a:t>J</a:t>
            </a:r>
            <a:r>
              <a:rPr lang="sr-Latn-CS" sz="2400" dirty="0" smtClean="0"/>
              <a:t> </a:t>
            </a:r>
            <a:r>
              <a:rPr lang="sr-Latn-CS" sz="2400" u="sng" dirty="0" smtClean="0"/>
              <a:t>nije susjed</a:t>
            </a:r>
            <a:r>
              <a:rPr lang="sr-Latn-CS" sz="2400" dirty="0" smtClean="0"/>
              <a:t> čvoru </a:t>
            </a:r>
            <a:r>
              <a:rPr lang="sr-Latn-CS" sz="2400" b="1" dirty="0" smtClean="0">
                <a:solidFill>
                  <a:srgbClr val="3333CC"/>
                </a:solidFill>
              </a:rPr>
              <a:t>I</a:t>
            </a:r>
            <a:r>
              <a:rPr lang="en-US" sz="2400" dirty="0" smtClean="0"/>
              <a:t>, </a:t>
            </a:r>
            <a:r>
              <a:rPr lang="sr-Latn-CS" sz="2400" dirty="0" smtClean="0"/>
              <a:t>onda se na odgovarajućem mjestu u matrici susjedstva </a:t>
            </a:r>
            <a:r>
              <a:rPr lang="en-US" sz="2400" dirty="0" smtClean="0"/>
              <a:t>n</a:t>
            </a:r>
            <a:r>
              <a:rPr lang="sr-Latn-ME" sz="2400" dirty="0" smtClean="0"/>
              <a:t>alazi</a:t>
            </a:r>
            <a:r>
              <a:rPr lang="sr-Latn-CS" sz="2400" dirty="0" smtClean="0"/>
              <a:t> </a:t>
            </a:r>
            <a:r>
              <a:rPr lang="sr-Latn-CS" sz="2400" b="1" dirty="0" smtClean="0">
                <a:solidFill>
                  <a:srgbClr val="3333CC"/>
                </a:solidFill>
              </a:rPr>
              <a:t>0</a:t>
            </a:r>
            <a:r>
              <a:rPr lang="sr-Latn-CS" sz="2400" dirty="0" smtClean="0"/>
              <a:t>.</a:t>
            </a:r>
            <a:endParaRPr lang="en-US" sz="240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17/28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Matrica susjedstva</a:t>
            </a:r>
            <a:endParaRPr lang="en-US" smtClean="0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4495800"/>
            <a:ext cx="8763000" cy="1981200"/>
          </a:xfrm>
        </p:spPr>
        <p:txBody>
          <a:bodyPr/>
          <a:lstStyle/>
          <a:p>
            <a:pPr algn="just" eaLnBrk="1" hangingPunct="1"/>
            <a:r>
              <a:rPr lang="sr-Latn-CS" sz="2200" dirty="0" smtClean="0"/>
              <a:t>Na osnovu matrice susjedstva se lako može provjeriti da li je u pitanju usmjereni ili neusmjereni graf. </a:t>
            </a:r>
            <a:r>
              <a:rPr lang="sr-Latn-CS" sz="2200" dirty="0" smtClean="0">
                <a:solidFill>
                  <a:srgbClr val="FF0000"/>
                </a:solidFill>
              </a:rPr>
              <a:t>Kako?</a:t>
            </a:r>
            <a:r>
              <a:rPr lang="sr-Latn-CS" sz="2200" dirty="0" smtClean="0"/>
              <a:t> </a:t>
            </a:r>
          </a:p>
          <a:p>
            <a:pPr algn="just" eaLnBrk="1" hangingPunct="1"/>
            <a:r>
              <a:rPr lang="sr-Latn-CS" sz="2200" dirty="0" smtClean="0"/>
              <a:t>Takođe, veoma jednostavno se određuje izlazni stepen svakog čvora. </a:t>
            </a:r>
            <a:r>
              <a:rPr lang="sr-Latn-CS" sz="2200" dirty="0" smtClean="0">
                <a:solidFill>
                  <a:srgbClr val="FF0000"/>
                </a:solidFill>
              </a:rPr>
              <a:t>Kako?</a:t>
            </a:r>
            <a:r>
              <a:rPr lang="sr-Latn-CS" sz="2200" dirty="0" smtClean="0"/>
              <a:t> </a:t>
            </a:r>
          </a:p>
          <a:p>
            <a:pPr algn="just" eaLnBrk="1" hangingPunct="1"/>
            <a:r>
              <a:rPr lang="sr-Latn-CS" sz="2200" dirty="0" smtClean="0"/>
              <a:t>Mnoštvo drugih informacija o grafu se može dobiti koristeći matricu susjedstva.</a:t>
            </a:r>
            <a:endParaRPr lang="en-US" sz="2200" dirty="0" smtClean="0"/>
          </a:p>
        </p:txBody>
      </p:sp>
      <p:sp>
        <p:nvSpPr>
          <p:cNvPr id="21508" name="Rectangle 5"/>
          <p:cNvSpPr>
            <a:spLocks noChangeArrowheads="1"/>
          </p:cNvSpPr>
          <p:nvPr/>
        </p:nvSpPr>
        <p:spPr bwMode="auto">
          <a:xfrm>
            <a:off x="2319338" y="280511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21509" name="Text Box 8"/>
          <p:cNvSpPr txBox="1">
            <a:spLocks noChangeArrowheads="1"/>
          </p:cNvSpPr>
          <p:nvPr/>
        </p:nvSpPr>
        <p:spPr bwMode="auto">
          <a:xfrm>
            <a:off x="2590800" y="4114800"/>
            <a:ext cx="457200" cy="2635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4" tIns="9144" rIns="9144" bIns="9144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600"/>
              <a:t>        </a:t>
            </a:r>
            <a:endParaRPr lang="en-US" sz="1600"/>
          </a:p>
        </p:txBody>
      </p:sp>
      <p:sp>
        <p:nvSpPr>
          <p:cNvPr id="21510" name="Text Box 9"/>
          <p:cNvSpPr txBox="1">
            <a:spLocks noChangeArrowheads="1"/>
          </p:cNvSpPr>
          <p:nvPr/>
        </p:nvSpPr>
        <p:spPr bwMode="auto">
          <a:xfrm>
            <a:off x="5029200" y="4114800"/>
            <a:ext cx="457200" cy="2635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4" tIns="9144" rIns="9144" bIns="9144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600"/>
              <a:t>        </a:t>
            </a:r>
            <a:endParaRPr lang="en-US" sz="1600"/>
          </a:p>
        </p:txBody>
      </p:sp>
      <p:sp>
        <p:nvSpPr>
          <p:cNvPr id="21511" name="Rectangle 11"/>
          <p:cNvSpPr>
            <a:spLocks noChangeArrowheads="1"/>
          </p:cNvSpPr>
          <p:nvPr/>
        </p:nvSpPr>
        <p:spPr bwMode="auto">
          <a:xfrm>
            <a:off x="2257425" y="27051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pic>
        <p:nvPicPr>
          <p:cNvPr id="21512" name="Picture 14" descr="Reprezentacije graf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79" t="8537"/>
          <a:stretch>
            <a:fillRect/>
          </a:stretch>
        </p:blipFill>
        <p:spPr bwMode="auto">
          <a:xfrm>
            <a:off x="1828800" y="2057400"/>
            <a:ext cx="5105400" cy="2354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18/28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Mana matrice susjedstva</a:t>
            </a:r>
            <a:endParaRPr lang="en-US" smtClean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2133600"/>
            <a:ext cx="8686800" cy="4724400"/>
          </a:xfrm>
        </p:spPr>
        <p:txBody>
          <a:bodyPr/>
          <a:lstStyle/>
          <a:p>
            <a:pPr algn="just" eaLnBrk="1" hangingPunct="1">
              <a:lnSpc>
                <a:spcPct val="90000"/>
              </a:lnSpc>
            </a:pPr>
            <a:r>
              <a:rPr lang="sr-Latn-CS" sz="2400" dirty="0" smtClean="0"/>
              <a:t>Osnovni nedostatak matrice susjedstva je memorijska zahtjevnost. Naime, u grafu može postojati veoma veliki broj čvorova sa veoma malim brojem veza između njih. </a:t>
            </a:r>
          </a:p>
          <a:p>
            <a:pPr algn="just" eaLnBrk="1" hangingPunct="1">
              <a:lnSpc>
                <a:spcPct val="90000"/>
              </a:lnSpc>
            </a:pPr>
            <a:r>
              <a:rPr lang="sr-Latn-CS" sz="2400" dirty="0" smtClean="0"/>
              <a:t>Pretpostavimo da je </a:t>
            </a:r>
            <a:r>
              <a:rPr lang="sr-Latn-CS" sz="2400" b="1" dirty="0" smtClean="0"/>
              <a:t>N</a:t>
            </a:r>
            <a:r>
              <a:rPr lang="sr-Latn-CS" sz="2400" b="1" baseline="-25000" dirty="0" smtClean="0"/>
              <a:t>V</a:t>
            </a:r>
            <a:r>
              <a:rPr lang="sr-Latn-CS" sz="2400" b="1" dirty="0" smtClean="0"/>
              <a:t>=1000</a:t>
            </a:r>
            <a:r>
              <a:rPr lang="sr-Latn-CS" sz="2400" dirty="0" smtClean="0"/>
              <a:t>. Tada matrica susjedstva ima milion elemenata, pri čemu se može dogoditi da je samo nekoliko hiljada nenultih (samo nekoliko hiljada ivica).</a:t>
            </a:r>
          </a:p>
          <a:p>
            <a:pPr algn="just" eaLnBrk="1" hangingPunct="1">
              <a:lnSpc>
                <a:spcPct val="90000"/>
              </a:lnSpc>
            </a:pPr>
            <a:r>
              <a:rPr lang="sr-Latn-CS" sz="2400" dirty="0" smtClean="0"/>
              <a:t>Postoje strategije koje omogućavaju da se i dalje koristi matrica susjedstva: </a:t>
            </a:r>
          </a:p>
          <a:p>
            <a:pPr marL="542925" lvl="1" algn="just" eaLnBrk="1" hangingPunct="1">
              <a:lnSpc>
                <a:spcPct val="90000"/>
              </a:lnSpc>
            </a:pPr>
            <a:r>
              <a:rPr lang="sr-Latn-CS" sz="2000" dirty="0" smtClean="0"/>
              <a:t>prva strategija je preko polja bitova, kada se pamćenje jedne jedinice ili nule vrši preko 1 bita</a:t>
            </a:r>
            <a:r>
              <a:rPr lang="en-US" sz="2000" dirty="0" smtClean="0"/>
              <a:t>,</a:t>
            </a:r>
            <a:r>
              <a:rPr lang="sr-Latn-CS" sz="2000" dirty="0" smtClean="0"/>
              <a:t> a ne recimo 2 bajta kao za cijeli broj. </a:t>
            </a:r>
          </a:p>
          <a:p>
            <a:pPr marL="542925" lvl="1" algn="just" eaLnBrk="1" hangingPunct="1">
              <a:lnSpc>
                <a:spcPct val="90000"/>
              </a:lnSpc>
            </a:pPr>
            <a:r>
              <a:rPr lang="sr-Latn-CS" sz="2000" dirty="0" smtClean="0"/>
              <a:t>alternativa je da se umjesto matrice pamte uređeni parovi koji predstavljaju poziciju nenultih elemenata (za graf sa prethodnog slajda bi to bilo: (1,2), (1,4), (2,3), (4,2) i (4,3)). Ovakve matrice se nazivaju </a:t>
            </a:r>
            <a:r>
              <a:rPr lang="sr-Latn-CS" sz="2000" b="1" dirty="0" smtClean="0">
                <a:solidFill>
                  <a:srgbClr val="3333CC"/>
                </a:solidFill>
              </a:rPr>
              <a:t>rijetkim</a:t>
            </a:r>
            <a:r>
              <a:rPr lang="sr-Latn-CS" sz="2000" dirty="0" smtClean="0"/>
              <a:t> (eng. </a:t>
            </a:r>
            <a:r>
              <a:rPr lang="sr-Latn-CS" sz="2000" dirty="0"/>
              <a:t>sparse</a:t>
            </a:r>
            <a:r>
              <a:rPr lang="sr-Latn-CS" sz="2000" dirty="0" smtClean="0"/>
              <a:t>).</a:t>
            </a:r>
            <a:endParaRPr lang="en-US" sz="200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19/28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1" descr="Dodavanje u sredinu list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4025" y="2514600"/>
            <a:ext cx="5819775" cy="1770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609600"/>
            <a:ext cx="8915400" cy="1143000"/>
          </a:xfrm>
        </p:spPr>
        <p:txBody>
          <a:bodyPr/>
          <a:lstStyle/>
          <a:p>
            <a:pPr eaLnBrk="1" hangingPunct="1"/>
            <a:r>
              <a:rPr lang="sr-Latn-CS" smtClean="0"/>
              <a:t>Dodavanje elementa u sredinu liste</a:t>
            </a:r>
            <a:endParaRPr lang="en-US" smtClean="0"/>
          </a:p>
        </p:txBody>
      </p:sp>
      <p:sp>
        <p:nvSpPr>
          <p:cNvPr id="410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2133600"/>
            <a:ext cx="8001000" cy="609600"/>
          </a:xfrm>
        </p:spPr>
        <p:txBody>
          <a:bodyPr/>
          <a:lstStyle/>
          <a:p>
            <a:pPr eaLnBrk="1" hangingPunct="1"/>
            <a:r>
              <a:rPr lang="sr-Latn-CS" sz="2400" dirty="0" smtClean="0"/>
              <a:t>Prvo grafički ilustrujmo šta se dešava u ovom slučaju:</a:t>
            </a:r>
            <a:endParaRPr lang="en-US" sz="2400" dirty="0" smtClean="0"/>
          </a:p>
        </p:txBody>
      </p:sp>
      <p:sp>
        <p:nvSpPr>
          <p:cNvPr id="4101" name="Rectangle 5"/>
          <p:cNvSpPr>
            <a:spLocks noChangeArrowheads="1"/>
          </p:cNvSpPr>
          <p:nvPr/>
        </p:nvSpPr>
        <p:spPr bwMode="auto">
          <a:xfrm>
            <a:off x="3114675" y="30146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304800" y="4512243"/>
            <a:ext cx="8686800" cy="20928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2857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algn="just" eaLnBrk="1" hangingPunct="1">
              <a:spcBef>
                <a:spcPts val="0"/>
              </a:spcBef>
              <a:spcAft>
                <a:spcPts val="600"/>
              </a:spcAft>
              <a:buFont typeface="Arial" charset="0"/>
              <a:buChar char="•"/>
            </a:pPr>
            <a:r>
              <a:rPr lang="sr-Latn-CS" sz="2000" dirty="0" smtClean="0">
                <a:latin typeface="Tahoma" pitchFamily="34" charset="0"/>
              </a:rPr>
              <a:t>Treba </a:t>
            </a:r>
            <a:r>
              <a:rPr lang="sr-Latn-CS" sz="2000" dirty="0">
                <a:latin typeface="Tahoma" pitchFamily="34" charset="0"/>
              </a:rPr>
              <a:t>odrediti poziciju </a:t>
            </a:r>
            <a:r>
              <a:rPr lang="sr-Latn-CS" sz="2000" dirty="0" smtClean="0">
                <a:latin typeface="Tahoma" pitchFamily="34" charset="0"/>
              </a:rPr>
              <a:t>(element </a:t>
            </a:r>
            <a:r>
              <a:rPr lang="sr-Latn-CS" sz="2000" dirty="0">
                <a:latin typeface="Tahoma" pitchFamily="34" charset="0"/>
              </a:rPr>
              <a:t>liste na </a:t>
            </a:r>
            <a:r>
              <a:rPr lang="sr-Latn-CS" sz="2000" dirty="0" smtClean="0">
                <a:latin typeface="Tahoma" pitchFamily="34" charset="0"/>
              </a:rPr>
              <a:t>koji </a:t>
            </a:r>
            <a:r>
              <a:rPr lang="sr-Latn-CS" sz="2000" dirty="0">
                <a:latin typeface="Tahoma" pitchFamily="34" charset="0"/>
              </a:rPr>
              <a:t>pokazuje pokazivač </a:t>
            </a:r>
            <a:r>
              <a:rPr lang="sr-Latn-CS" sz="2000" dirty="0">
                <a:solidFill>
                  <a:srgbClr val="FF0000"/>
                </a:solidFill>
                <a:latin typeface="Tahoma" pitchFamily="34" charset="0"/>
              </a:rPr>
              <a:t>p</a:t>
            </a:r>
            <a:r>
              <a:rPr lang="sr-Latn-CS" sz="2000" dirty="0">
                <a:latin typeface="Tahoma" pitchFamily="34" charset="0"/>
              </a:rPr>
              <a:t>) iza koje treba ubaciti novi </a:t>
            </a:r>
            <a:r>
              <a:rPr lang="sr-Latn-CS" sz="2000" dirty="0" smtClean="0">
                <a:latin typeface="Tahoma" pitchFamily="34" charset="0"/>
              </a:rPr>
              <a:t>element</a:t>
            </a:r>
            <a:r>
              <a:rPr lang="en-US" sz="2000" dirty="0" smtClean="0">
                <a:latin typeface="Tahoma" pitchFamily="34" charset="0"/>
              </a:rPr>
              <a:t> </a:t>
            </a:r>
            <a:r>
              <a:rPr lang="sr-Latn-ME" sz="2000" dirty="0">
                <a:latin typeface="Tahoma" pitchFamily="34" charset="0"/>
              </a:rPr>
              <a:t>(</a:t>
            </a:r>
            <a:r>
              <a:rPr lang="en-US" sz="2000" dirty="0" err="1" smtClean="0">
                <a:latin typeface="Tahoma" pitchFamily="34" charset="0"/>
              </a:rPr>
              <a:t>na</a:t>
            </a:r>
            <a:r>
              <a:rPr lang="en-US" sz="2000" dirty="0" smtClean="0">
                <a:latin typeface="Tahoma" pitchFamily="34" charset="0"/>
              </a:rPr>
              <a:t> </a:t>
            </a:r>
            <a:r>
              <a:rPr lang="en-US" sz="2000" dirty="0" err="1">
                <a:latin typeface="Tahoma" pitchFamily="34" charset="0"/>
              </a:rPr>
              <a:t>koji</a:t>
            </a:r>
            <a:r>
              <a:rPr lang="en-US" sz="2000" dirty="0">
                <a:latin typeface="Tahoma" pitchFamily="34" charset="0"/>
              </a:rPr>
              <a:t> </a:t>
            </a:r>
            <a:r>
              <a:rPr lang="en-US" sz="2000" dirty="0" err="1">
                <a:latin typeface="Tahoma" pitchFamily="34" charset="0"/>
              </a:rPr>
              <a:t>pokazuje</a:t>
            </a:r>
            <a:r>
              <a:rPr lang="en-US" sz="2000" dirty="0">
                <a:latin typeface="Tahoma" pitchFamily="34" charset="0"/>
              </a:rPr>
              <a:t> </a:t>
            </a:r>
            <a:r>
              <a:rPr lang="en-US" sz="2000" dirty="0" err="1">
                <a:latin typeface="Tahoma" pitchFamily="34" charset="0"/>
              </a:rPr>
              <a:t>pokaziva</a:t>
            </a:r>
            <a:r>
              <a:rPr lang="sr-Latn-CS" sz="2000" dirty="0">
                <a:latin typeface="Tahoma" pitchFamily="34" charset="0"/>
              </a:rPr>
              <a:t>č </a:t>
            </a:r>
            <a:r>
              <a:rPr lang="sr-Latn-CS" sz="2000" dirty="0" smtClean="0">
                <a:solidFill>
                  <a:srgbClr val="FF0000"/>
                </a:solidFill>
                <a:latin typeface="Tahoma" pitchFamily="34" charset="0"/>
              </a:rPr>
              <a:t>t</a:t>
            </a:r>
            <a:r>
              <a:rPr lang="sr-Latn-CS" sz="2000" dirty="0" smtClean="0">
                <a:latin typeface="Tahoma" pitchFamily="34" charset="0"/>
              </a:rPr>
              <a:t>).</a:t>
            </a:r>
            <a:endParaRPr lang="en-US" sz="2000" dirty="0">
              <a:latin typeface="Tahoma" pitchFamily="34" charset="0"/>
            </a:endParaRPr>
          </a:p>
          <a:p>
            <a:pPr algn="just" eaLnBrk="1" hangingPunct="1">
              <a:spcBef>
                <a:spcPts val="0"/>
              </a:spcBef>
              <a:spcAft>
                <a:spcPts val="600"/>
              </a:spcAft>
              <a:buFont typeface="Arial" charset="0"/>
              <a:buChar char="•"/>
            </a:pPr>
            <a:r>
              <a:rPr lang="sr-Latn-CS" sz="2000" dirty="0">
                <a:latin typeface="Tahoma" pitchFamily="34" charset="0"/>
              </a:rPr>
              <a:t>Zatim</a:t>
            </a:r>
            <a:r>
              <a:rPr lang="en-US" sz="2000" dirty="0">
                <a:latin typeface="Tahoma" pitchFamily="34" charset="0"/>
              </a:rPr>
              <a:t>,</a:t>
            </a:r>
            <a:r>
              <a:rPr lang="sr-Latn-CS" sz="2000" dirty="0">
                <a:latin typeface="Tahoma" pitchFamily="34" charset="0"/>
              </a:rPr>
              <a:t> pokazivač </a:t>
            </a:r>
            <a:r>
              <a:rPr lang="sr-Latn-CS" sz="2000" dirty="0">
                <a:solidFill>
                  <a:srgbClr val="3333CC"/>
                </a:solidFill>
                <a:latin typeface="Tahoma" pitchFamily="34" charset="0"/>
              </a:rPr>
              <a:t>next</a:t>
            </a:r>
            <a:r>
              <a:rPr lang="sr-Latn-CS" sz="2000" dirty="0">
                <a:latin typeface="Tahoma" pitchFamily="34" charset="0"/>
              </a:rPr>
              <a:t> iz elementa na koji pokazuje </a:t>
            </a:r>
            <a:r>
              <a:rPr lang="sr-Latn-CS" sz="2000" dirty="0">
                <a:solidFill>
                  <a:srgbClr val="FF0000"/>
                </a:solidFill>
                <a:latin typeface="Tahoma" pitchFamily="34" charset="0"/>
              </a:rPr>
              <a:t>t</a:t>
            </a:r>
            <a:r>
              <a:rPr lang="sr-Latn-CS" sz="2000" dirty="0">
                <a:latin typeface="Tahoma" pitchFamily="34" charset="0"/>
              </a:rPr>
              <a:t> treba usmjeriti na element koji se nalazi nakon </a:t>
            </a:r>
            <a:r>
              <a:rPr lang="sr-Latn-CS" sz="2000" dirty="0" smtClean="0">
                <a:latin typeface="Tahoma" pitchFamily="34" charset="0"/>
              </a:rPr>
              <a:t>elementa na </a:t>
            </a:r>
            <a:r>
              <a:rPr lang="sr-Latn-CS" sz="2000" dirty="0">
                <a:latin typeface="Tahoma" pitchFamily="34" charset="0"/>
              </a:rPr>
              <a:t>koji pokazuje </a:t>
            </a:r>
            <a:r>
              <a:rPr lang="sr-Latn-CS" sz="2000" dirty="0">
                <a:solidFill>
                  <a:srgbClr val="FF0000"/>
                </a:solidFill>
                <a:latin typeface="Tahoma" pitchFamily="34" charset="0"/>
              </a:rPr>
              <a:t>p</a:t>
            </a:r>
            <a:r>
              <a:rPr lang="en-US" sz="2000" dirty="0">
                <a:solidFill>
                  <a:srgbClr val="FF0000"/>
                </a:solidFill>
                <a:latin typeface="Tahoma" pitchFamily="34" charset="0"/>
              </a:rPr>
              <a:t> </a:t>
            </a:r>
            <a:r>
              <a:rPr lang="en-US" sz="2000" dirty="0">
                <a:latin typeface="Tahoma" pitchFamily="34" charset="0"/>
              </a:rPr>
              <a:t>(</a:t>
            </a:r>
            <a:r>
              <a:rPr lang="en-US" sz="2000" dirty="0" err="1">
                <a:latin typeface="Tahoma" pitchFamily="34" charset="0"/>
              </a:rPr>
              <a:t>korak</a:t>
            </a:r>
            <a:r>
              <a:rPr lang="en-US" sz="2000" dirty="0">
                <a:latin typeface="Tahoma" pitchFamily="34" charset="0"/>
              </a:rPr>
              <a:t> </a:t>
            </a:r>
            <a:r>
              <a:rPr lang="en-US" sz="2000" dirty="0">
                <a:solidFill>
                  <a:srgbClr val="3333CC"/>
                </a:solidFill>
                <a:latin typeface="Tahoma" pitchFamily="34" charset="0"/>
              </a:rPr>
              <a:t>(1)</a:t>
            </a:r>
            <a:r>
              <a:rPr lang="en-US" sz="2000" dirty="0">
                <a:latin typeface="Tahoma" pitchFamily="34" charset="0"/>
              </a:rPr>
              <a:t>)</a:t>
            </a:r>
            <a:r>
              <a:rPr lang="sr-Latn-CS" sz="2000" dirty="0">
                <a:latin typeface="Tahoma" pitchFamily="34" charset="0"/>
              </a:rPr>
              <a:t>.</a:t>
            </a:r>
            <a:endParaRPr lang="en-US" sz="2000" dirty="0">
              <a:latin typeface="Tahoma" pitchFamily="34" charset="0"/>
            </a:endParaRPr>
          </a:p>
          <a:p>
            <a:pPr algn="just" eaLnBrk="1" hangingPunct="1">
              <a:spcBef>
                <a:spcPts val="0"/>
              </a:spcBef>
              <a:spcAft>
                <a:spcPts val="600"/>
              </a:spcAft>
              <a:buFont typeface="Arial" charset="0"/>
              <a:buChar char="•"/>
            </a:pPr>
            <a:r>
              <a:rPr lang="sr-Latn-CS" sz="2000" dirty="0">
                <a:latin typeface="Tahoma" pitchFamily="34" charset="0"/>
              </a:rPr>
              <a:t>Konačno</a:t>
            </a:r>
            <a:r>
              <a:rPr lang="en-US" sz="2000" dirty="0">
                <a:latin typeface="Tahoma" pitchFamily="34" charset="0"/>
              </a:rPr>
              <a:t>,</a:t>
            </a:r>
            <a:r>
              <a:rPr lang="sr-Latn-CS" sz="2000" dirty="0">
                <a:latin typeface="Tahoma" pitchFamily="34" charset="0"/>
              </a:rPr>
              <a:t> pokazivač </a:t>
            </a:r>
            <a:r>
              <a:rPr lang="sr-Latn-CS" sz="2000" dirty="0">
                <a:solidFill>
                  <a:srgbClr val="3333CC"/>
                </a:solidFill>
                <a:latin typeface="Tahoma" pitchFamily="34" charset="0"/>
              </a:rPr>
              <a:t>next</a:t>
            </a:r>
            <a:r>
              <a:rPr lang="sr-Latn-CS" sz="2000" dirty="0">
                <a:latin typeface="Tahoma" pitchFamily="34" charset="0"/>
              </a:rPr>
              <a:t> iz elementa na koji pokazuje </a:t>
            </a:r>
            <a:r>
              <a:rPr lang="sr-Latn-CS" sz="2000" dirty="0">
                <a:solidFill>
                  <a:srgbClr val="FF0000"/>
                </a:solidFill>
                <a:latin typeface="Tahoma" pitchFamily="34" charset="0"/>
              </a:rPr>
              <a:t>p</a:t>
            </a:r>
            <a:r>
              <a:rPr lang="sr-Latn-CS" sz="2000" dirty="0">
                <a:latin typeface="Tahoma" pitchFamily="34" charset="0"/>
              </a:rPr>
              <a:t> treba preusmjeriti da pokaže na novododati element </a:t>
            </a:r>
            <a:r>
              <a:rPr lang="sr-Latn-CS" sz="2000" dirty="0">
                <a:solidFill>
                  <a:srgbClr val="FF0000"/>
                </a:solidFill>
                <a:latin typeface="Tahoma" pitchFamily="34" charset="0"/>
              </a:rPr>
              <a:t>t</a:t>
            </a:r>
            <a:r>
              <a:rPr lang="en-US" sz="2000" dirty="0">
                <a:solidFill>
                  <a:srgbClr val="FF0000"/>
                </a:solidFill>
                <a:latin typeface="Tahoma" pitchFamily="34" charset="0"/>
              </a:rPr>
              <a:t> </a:t>
            </a:r>
            <a:r>
              <a:rPr lang="en-US" sz="2000" dirty="0">
                <a:latin typeface="Tahoma" pitchFamily="34" charset="0"/>
              </a:rPr>
              <a:t>(</a:t>
            </a:r>
            <a:r>
              <a:rPr lang="en-US" sz="2000" dirty="0" err="1">
                <a:latin typeface="Tahoma" pitchFamily="34" charset="0"/>
              </a:rPr>
              <a:t>korak</a:t>
            </a:r>
            <a:r>
              <a:rPr lang="en-US" sz="2000" dirty="0">
                <a:latin typeface="Tahoma" pitchFamily="34" charset="0"/>
              </a:rPr>
              <a:t> </a:t>
            </a:r>
            <a:r>
              <a:rPr lang="en-US" sz="2000" dirty="0">
                <a:solidFill>
                  <a:srgbClr val="3333CC"/>
                </a:solidFill>
                <a:latin typeface="Tahoma" pitchFamily="34" charset="0"/>
              </a:rPr>
              <a:t>(2)</a:t>
            </a:r>
            <a:r>
              <a:rPr lang="en-US" sz="2000" dirty="0">
                <a:latin typeface="Tahoma" pitchFamily="34" charset="0"/>
              </a:rPr>
              <a:t>)</a:t>
            </a:r>
            <a:r>
              <a:rPr lang="sr-Latn-CS" sz="2000" dirty="0">
                <a:latin typeface="Tahoma" pitchFamily="34" charset="0"/>
              </a:rPr>
              <a:t>.</a:t>
            </a:r>
            <a:endParaRPr lang="en-US" sz="2000" dirty="0">
              <a:latin typeface="Tahoma" pitchFamily="34" charset="0"/>
            </a:endParaRPr>
          </a:p>
        </p:txBody>
      </p:sp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2667000" y="3609975"/>
            <a:ext cx="4572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2000" b="1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</a:t>
            </a:r>
          </a:p>
        </p:txBody>
      </p:sp>
      <p:sp>
        <p:nvSpPr>
          <p:cNvPr id="4104" name="Line 8"/>
          <p:cNvSpPr>
            <a:spLocks noChangeShapeType="1"/>
          </p:cNvSpPr>
          <p:nvPr/>
        </p:nvSpPr>
        <p:spPr bwMode="auto">
          <a:xfrm flipV="1">
            <a:off x="2895600" y="3352800"/>
            <a:ext cx="3048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4105" name="Text Box 9"/>
          <p:cNvSpPr txBox="1">
            <a:spLocks noChangeArrowheads="1"/>
          </p:cNvSpPr>
          <p:nvPr/>
        </p:nvSpPr>
        <p:spPr bwMode="auto">
          <a:xfrm>
            <a:off x="5429756" y="3990048"/>
            <a:ext cx="4572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defPPr>
              <a:defRPr lang="en-US"/>
            </a:defPPr>
            <a:lvl1pPr eaLnBrk="1" hangingPunct="1">
              <a:spcBef>
                <a:spcPct val="50000"/>
              </a:spcBef>
              <a:defRPr sz="2000" b="1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742950" indent="-285750" eaLnBrk="0" hangingPunct="0"/>
            <a:lvl3pPr marL="1143000" indent="-228600" eaLnBrk="0" hangingPunct="0"/>
            <a:lvl4pPr marL="1600200" indent="-228600" eaLnBrk="0" hangingPunct="0"/>
            <a:lvl5pPr marL="2057400" indent="-228600" eaLnBrk="0" hangingPunct="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en-US"/>
              <a:t>t</a:t>
            </a:r>
          </a:p>
        </p:txBody>
      </p:sp>
      <p:sp>
        <p:nvSpPr>
          <p:cNvPr id="4106" name="Line 10"/>
          <p:cNvSpPr>
            <a:spLocks noChangeShapeType="1"/>
          </p:cNvSpPr>
          <p:nvPr/>
        </p:nvSpPr>
        <p:spPr bwMode="auto">
          <a:xfrm flipH="1" flipV="1">
            <a:off x="4953000" y="4114800"/>
            <a:ext cx="5334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2/28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609600"/>
            <a:ext cx="9144000" cy="1143000"/>
          </a:xfrm>
        </p:spPr>
        <p:txBody>
          <a:bodyPr/>
          <a:lstStyle/>
          <a:p>
            <a:pPr eaLnBrk="1" hangingPunct="1"/>
            <a:r>
              <a:rPr lang="sr-Latn-CS" sz="4100" smtClean="0"/>
              <a:t>Alternativni načini predstavljanja grafa</a:t>
            </a:r>
            <a:endParaRPr lang="en-US" sz="4100" smtClean="0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2286000"/>
            <a:ext cx="8458200" cy="3352800"/>
          </a:xfrm>
        </p:spPr>
        <p:txBody>
          <a:bodyPr/>
          <a:lstStyle/>
          <a:p>
            <a:pPr algn="just"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Ako se ne koristi matrica susjedstva u osnovnoj formi, gubi se osnovna prednost ovog načina predstavljanja grafa - jednostavnost.</a:t>
            </a:r>
          </a:p>
          <a:p>
            <a:pPr algn="just"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Stoga su uvedeni drugi načini za memorisanje veza između čvorova grafa.</a:t>
            </a:r>
          </a:p>
          <a:p>
            <a:pPr algn="just"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Jedan od načina je preko </a:t>
            </a:r>
            <a:r>
              <a:rPr lang="sr-Latn-CS" sz="2400" b="1" dirty="0" smtClean="0">
                <a:solidFill>
                  <a:srgbClr val="FF0000"/>
                </a:solidFill>
              </a:rPr>
              <a:t>list</a:t>
            </a:r>
            <a:r>
              <a:rPr lang="en-US" sz="2400" b="1" dirty="0" err="1" smtClean="0">
                <a:solidFill>
                  <a:srgbClr val="FF0000"/>
                </a:solidFill>
              </a:rPr>
              <a:t>i</a:t>
            </a:r>
            <a:r>
              <a:rPr lang="sr-Latn-CS" sz="2400" b="1" dirty="0" smtClean="0">
                <a:solidFill>
                  <a:srgbClr val="FF0000"/>
                </a:solidFill>
              </a:rPr>
              <a:t> susjedstva</a:t>
            </a:r>
            <a:r>
              <a:rPr lang="sr-Latn-CS" sz="2400" dirty="0" smtClean="0"/>
              <a:t>.</a:t>
            </a:r>
          </a:p>
          <a:p>
            <a:pPr algn="just"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Za svaki čvor grafa formira se lista čiji su elementi njemu susjedni čvorovi.</a:t>
            </a:r>
            <a:endParaRPr lang="en-US" sz="240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20/28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List</a:t>
            </a:r>
            <a:r>
              <a:rPr lang="en-US" smtClean="0"/>
              <a:t>e</a:t>
            </a:r>
            <a:r>
              <a:rPr lang="sr-Latn-CS" smtClean="0"/>
              <a:t> susjedstva - Primjer</a:t>
            </a:r>
            <a:endParaRPr lang="en-US" smtClean="0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4495800"/>
            <a:ext cx="8686800" cy="2133600"/>
          </a:xfrm>
        </p:spPr>
        <p:txBody>
          <a:bodyPr/>
          <a:lstStyle/>
          <a:p>
            <a:pPr algn="just" eaLnBrk="1" hangingPunct="1"/>
            <a:r>
              <a:rPr lang="sr-Latn-CS" sz="2000" dirty="0" smtClean="0"/>
              <a:t>Iz listi susjedstva lako zaključujemo da čvor (vrh) </a:t>
            </a:r>
            <a:r>
              <a:rPr lang="sr-Latn-CS" sz="2000" b="1" dirty="0" smtClean="0"/>
              <a:t>1</a:t>
            </a:r>
            <a:r>
              <a:rPr lang="sr-Latn-CS" sz="2000" dirty="0" smtClean="0"/>
              <a:t> ima susjedne čvorove </a:t>
            </a:r>
            <a:r>
              <a:rPr lang="sr-Latn-CS" sz="2000" b="1" dirty="0" smtClean="0"/>
              <a:t>2</a:t>
            </a:r>
            <a:r>
              <a:rPr lang="sr-Latn-CS" sz="2000" dirty="0" smtClean="0"/>
              <a:t> i </a:t>
            </a:r>
            <a:r>
              <a:rPr lang="sr-Latn-CS" sz="2000" b="1" dirty="0" smtClean="0"/>
              <a:t>4</a:t>
            </a:r>
            <a:r>
              <a:rPr lang="sr-Latn-CS" sz="2000" dirty="0" smtClean="0"/>
              <a:t>, dok čvor </a:t>
            </a:r>
            <a:r>
              <a:rPr lang="sr-Latn-CS" sz="2000" b="1" dirty="0" smtClean="0"/>
              <a:t>3</a:t>
            </a:r>
            <a:r>
              <a:rPr lang="sr-Latn-CS" sz="2000" dirty="0" smtClean="0"/>
              <a:t> nema nijedan susjedni čvor.</a:t>
            </a:r>
          </a:p>
          <a:p>
            <a:pPr algn="just" eaLnBrk="1" hangingPunct="1"/>
            <a:r>
              <a:rPr lang="sr-Latn-CS" sz="2000" dirty="0" smtClean="0"/>
              <a:t>Ukupan broj elemenata u listama susjedstva je jednak </a:t>
            </a:r>
            <a:r>
              <a:rPr lang="sr-Latn-CS" sz="2000" b="1" dirty="0" smtClean="0">
                <a:solidFill>
                  <a:srgbClr val="FF0000"/>
                </a:solidFill>
              </a:rPr>
              <a:t>N</a:t>
            </a:r>
            <a:r>
              <a:rPr lang="sr-Latn-CS" sz="2000" b="1" baseline="-25000" dirty="0" smtClean="0">
                <a:solidFill>
                  <a:srgbClr val="FF0000"/>
                </a:solidFill>
              </a:rPr>
              <a:t>V</a:t>
            </a:r>
            <a:r>
              <a:rPr lang="sr-Latn-CS" sz="2000" b="1" dirty="0" smtClean="0">
                <a:solidFill>
                  <a:srgbClr val="FF0000"/>
                </a:solidFill>
              </a:rPr>
              <a:t>+N</a:t>
            </a:r>
            <a:r>
              <a:rPr lang="sr-Latn-CS" sz="2000" b="1" baseline="-25000" dirty="0" smtClean="0">
                <a:solidFill>
                  <a:srgbClr val="FF0000"/>
                </a:solidFill>
              </a:rPr>
              <a:t>E</a:t>
            </a:r>
            <a:r>
              <a:rPr lang="sr-Latn-CS" sz="2000" dirty="0" smtClean="0"/>
              <a:t>, gdje je </a:t>
            </a:r>
            <a:r>
              <a:rPr lang="sr-Latn-CS" sz="2000" b="1" dirty="0" smtClean="0">
                <a:solidFill>
                  <a:srgbClr val="3333CC"/>
                </a:solidFill>
              </a:rPr>
              <a:t>N</a:t>
            </a:r>
            <a:r>
              <a:rPr lang="sr-Latn-CS" sz="2000" b="1" baseline="-25000" dirty="0" smtClean="0">
                <a:solidFill>
                  <a:srgbClr val="3333CC"/>
                </a:solidFill>
              </a:rPr>
              <a:t>E</a:t>
            </a:r>
            <a:r>
              <a:rPr lang="sr-Latn-CS" sz="2000" dirty="0" smtClean="0"/>
              <a:t> broj ivica u grafu.</a:t>
            </a:r>
          </a:p>
          <a:p>
            <a:pPr algn="just" eaLnBrk="1" hangingPunct="1"/>
            <a:r>
              <a:rPr lang="sr-Latn-CS" sz="2000" dirty="0" smtClean="0"/>
              <a:t>Ovo je, očigledno, mnogo efikasnije za memorisanje kod grafova sa relativno velikim brojem čvorova i relativno malim brojem ivica.</a:t>
            </a:r>
            <a:endParaRPr lang="en-US" sz="2000" dirty="0" smtClean="0"/>
          </a:p>
        </p:txBody>
      </p:sp>
      <p:sp>
        <p:nvSpPr>
          <p:cNvPr id="24580" name="Text Box 8"/>
          <p:cNvSpPr txBox="1">
            <a:spLocks noChangeArrowheads="1"/>
          </p:cNvSpPr>
          <p:nvPr/>
        </p:nvSpPr>
        <p:spPr bwMode="auto">
          <a:xfrm>
            <a:off x="1143000" y="4038600"/>
            <a:ext cx="457200" cy="2635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4" tIns="9144" rIns="9144" bIns="9144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600"/>
              <a:t>        </a:t>
            </a:r>
            <a:endParaRPr lang="en-US" sz="1600"/>
          </a:p>
        </p:txBody>
      </p:sp>
      <p:sp>
        <p:nvSpPr>
          <p:cNvPr id="24581" name="Text Box 9"/>
          <p:cNvSpPr txBox="1">
            <a:spLocks noChangeArrowheads="1"/>
          </p:cNvSpPr>
          <p:nvPr/>
        </p:nvSpPr>
        <p:spPr bwMode="auto">
          <a:xfrm>
            <a:off x="4114800" y="3962400"/>
            <a:ext cx="457200" cy="2635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4" tIns="9144" rIns="9144" bIns="9144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600"/>
              <a:t>        </a:t>
            </a:r>
            <a:endParaRPr lang="en-US" sz="1600"/>
          </a:p>
        </p:txBody>
      </p:sp>
      <p:pic>
        <p:nvPicPr>
          <p:cNvPr id="24582" name="Picture 10" descr="Reprezentacije grafa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462"/>
          <a:stretch/>
        </p:blipFill>
        <p:spPr bwMode="auto">
          <a:xfrm>
            <a:off x="1585913" y="2286000"/>
            <a:ext cx="5576887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2476500" y="3945523"/>
            <a:ext cx="762000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sr-Latn-ME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Graf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5334000" y="3928646"/>
            <a:ext cx="1600200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sr-Latn-ME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Liste susjedstva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21/28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609600"/>
            <a:ext cx="8610600" cy="1143000"/>
          </a:xfrm>
        </p:spPr>
        <p:txBody>
          <a:bodyPr/>
          <a:lstStyle/>
          <a:p>
            <a:pPr eaLnBrk="1" hangingPunct="1"/>
            <a:r>
              <a:rPr lang="sr-Latn-CS" smtClean="0"/>
              <a:t>Predstavljanje grafa preko nizova</a:t>
            </a:r>
            <a:endParaRPr lang="en-US" smtClean="0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2133600"/>
            <a:ext cx="8305800" cy="1371600"/>
          </a:xfrm>
        </p:spPr>
        <p:txBody>
          <a:bodyPr/>
          <a:lstStyle/>
          <a:p>
            <a:pPr algn="just" eaLnBrk="1" hangingPunct="1"/>
            <a:r>
              <a:rPr lang="sr-Latn-CS" sz="2400" dirty="0" smtClean="0"/>
              <a:t>Popularan način (mada u početku zbunjujući) je preko dva niza. Ti nizovi se obično nazivaju </a:t>
            </a:r>
            <a:r>
              <a:rPr lang="sr-Latn-CS" sz="2400" b="1" dirty="0" smtClean="0">
                <a:solidFill>
                  <a:srgbClr val="3333CC"/>
                </a:solidFill>
              </a:rPr>
              <a:t>END</a:t>
            </a:r>
            <a:r>
              <a:rPr lang="sr-Latn-CS" sz="2400" dirty="0" smtClean="0"/>
              <a:t> i </a:t>
            </a:r>
            <a:r>
              <a:rPr lang="sr-Latn-CS" sz="2400" b="1" dirty="0" smtClean="0">
                <a:solidFill>
                  <a:srgbClr val="3333CC"/>
                </a:solidFill>
              </a:rPr>
              <a:t>NEXT</a:t>
            </a:r>
            <a:r>
              <a:rPr lang="sr-Latn-CS" sz="2400" dirty="0" smtClean="0"/>
              <a:t>.</a:t>
            </a:r>
          </a:p>
          <a:p>
            <a:pPr algn="just" eaLnBrk="1" hangingPunct="1"/>
            <a:r>
              <a:rPr lang="sr-Latn-CS" sz="2400" dirty="0" smtClean="0"/>
              <a:t>Objasnimo na primjeru prethodno uvedenog grafa:</a:t>
            </a:r>
            <a:endParaRPr lang="en-US" sz="2400" dirty="0" smtClean="0"/>
          </a:p>
        </p:txBody>
      </p:sp>
      <p:sp>
        <p:nvSpPr>
          <p:cNvPr id="25604" name="Rectangle 217"/>
          <p:cNvSpPr>
            <a:spLocks noChangeArrowheads="1"/>
          </p:cNvSpPr>
          <p:nvPr/>
        </p:nvSpPr>
        <p:spPr bwMode="auto">
          <a:xfrm>
            <a:off x="4808538" y="3540125"/>
            <a:ext cx="8015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 </a:t>
            </a:r>
            <a:endParaRPr lang="en-US">
              <a:latin typeface="+mj-lt"/>
            </a:endParaRPr>
          </a:p>
        </p:txBody>
      </p:sp>
      <p:sp>
        <p:nvSpPr>
          <p:cNvPr id="25605" name="Rectangle 218"/>
          <p:cNvSpPr>
            <a:spLocks noChangeArrowheads="1"/>
          </p:cNvSpPr>
          <p:nvPr/>
        </p:nvSpPr>
        <p:spPr bwMode="auto">
          <a:xfrm>
            <a:off x="5309045" y="3540125"/>
            <a:ext cx="490519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END</a:t>
            </a:r>
            <a:endParaRPr lang="en-US">
              <a:latin typeface="+mj-lt"/>
            </a:endParaRPr>
          </a:p>
        </p:txBody>
      </p:sp>
      <p:sp>
        <p:nvSpPr>
          <p:cNvPr id="25606" name="Rectangle 219"/>
          <p:cNvSpPr>
            <a:spLocks noChangeArrowheads="1"/>
          </p:cNvSpPr>
          <p:nvPr/>
        </p:nvSpPr>
        <p:spPr bwMode="auto">
          <a:xfrm>
            <a:off x="5802313" y="3540125"/>
            <a:ext cx="8015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 </a:t>
            </a:r>
            <a:endParaRPr lang="en-US">
              <a:latin typeface="+mj-lt"/>
            </a:endParaRPr>
          </a:p>
        </p:txBody>
      </p:sp>
      <p:sp>
        <p:nvSpPr>
          <p:cNvPr id="25607" name="Rectangle 220"/>
          <p:cNvSpPr>
            <a:spLocks noChangeArrowheads="1"/>
          </p:cNvSpPr>
          <p:nvPr/>
        </p:nvSpPr>
        <p:spPr bwMode="auto">
          <a:xfrm>
            <a:off x="6068568" y="3540125"/>
            <a:ext cx="61395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NEXT</a:t>
            </a:r>
            <a:endParaRPr lang="en-US">
              <a:latin typeface="+mj-lt"/>
            </a:endParaRPr>
          </a:p>
        </p:txBody>
      </p:sp>
      <p:sp>
        <p:nvSpPr>
          <p:cNvPr id="25608" name="Rectangle 221"/>
          <p:cNvSpPr>
            <a:spLocks noChangeArrowheads="1"/>
          </p:cNvSpPr>
          <p:nvPr/>
        </p:nvSpPr>
        <p:spPr bwMode="auto">
          <a:xfrm>
            <a:off x="6708775" y="3540125"/>
            <a:ext cx="8015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 </a:t>
            </a:r>
            <a:endParaRPr lang="en-US">
              <a:latin typeface="+mj-lt"/>
            </a:endParaRPr>
          </a:p>
        </p:txBody>
      </p:sp>
      <p:sp>
        <p:nvSpPr>
          <p:cNvPr id="25609" name="Rectangle 222"/>
          <p:cNvSpPr>
            <a:spLocks noChangeArrowheads="1"/>
          </p:cNvSpPr>
          <p:nvPr/>
        </p:nvSpPr>
        <p:spPr bwMode="auto">
          <a:xfrm>
            <a:off x="4745038" y="3841750"/>
            <a:ext cx="13946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1</a:t>
            </a:r>
            <a:endParaRPr lang="en-US">
              <a:latin typeface="+mj-lt"/>
            </a:endParaRPr>
          </a:p>
        </p:txBody>
      </p:sp>
      <p:sp>
        <p:nvSpPr>
          <p:cNvPr id="25610" name="Rectangle 223"/>
          <p:cNvSpPr>
            <a:spLocks noChangeArrowheads="1"/>
          </p:cNvSpPr>
          <p:nvPr/>
        </p:nvSpPr>
        <p:spPr bwMode="auto">
          <a:xfrm>
            <a:off x="4872038" y="3841750"/>
            <a:ext cx="8015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 </a:t>
            </a:r>
            <a:endParaRPr lang="en-US">
              <a:latin typeface="+mj-lt"/>
            </a:endParaRPr>
          </a:p>
        </p:txBody>
      </p:sp>
      <p:sp>
        <p:nvSpPr>
          <p:cNvPr id="25611" name="Rectangle 224"/>
          <p:cNvSpPr>
            <a:spLocks noChangeArrowheads="1"/>
          </p:cNvSpPr>
          <p:nvPr/>
        </p:nvSpPr>
        <p:spPr bwMode="auto">
          <a:xfrm>
            <a:off x="5541963" y="3841750"/>
            <a:ext cx="8015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 </a:t>
            </a:r>
            <a:endParaRPr lang="en-US">
              <a:latin typeface="+mj-lt"/>
            </a:endParaRPr>
          </a:p>
        </p:txBody>
      </p:sp>
      <p:sp>
        <p:nvSpPr>
          <p:cNvPr id="25612" name="Rectangle 225"/>
          <p:cNvSpPr>
            <a:spLocks noChangeArrowheads="1"/>
          </p:cNvSpPr>
          <p:nvPr/>
        </p:nvSpPr>
        <p:spPr bwMode="auto">
          <a:xfrm>
            <a:off x="6307138" y="3841750"/>
            <a:ext cx="13946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5</a:t>
            </a:r>
            <a:endParaRPr lang="en-US">
              <a:latin typeface="+mj-lt"/>
            </a:endParaRPr>
          </a:p>
        </p:txBody>
      </p:sp>
      <p:sp>
        <p:nvSpPr>
          <p:cNvPr id="25613" name="Rectangle 226"/>
          <p:cNvSpPr>
            <a:spLocks noChangeArrowheads="1"/>
          </p:cNvSpPr>
          <p:nvPr/>
        </p:nvSpPr>
        <p:spPr bwMode="auto">
          <a:xfrm>
            <a:off x="6434138" y="3841750"/>
            <a:ext cx="8015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 </a:t>
            </a:r>
            <a:endParaRPr lang="en-US">
              <a:latin typeface="+mj-lt"/>
            </a:endParaRPr>
          </a:p>
        </p:txBody>
      </p:sp>
      <p:sp>
        <p:nvSpPr>
          <p:cNvPr id="25614" name="Rectangle 227"/>
          <p:cNvSpPr>
            <a:spLocks noChangeArrowheads="1"/>
          </p:cNvSpPr>
          <p:nvPr/>
        </p:nvSpPr>
        <p:spPr bwMode="auto">
          <a:xfrm>
            <a:off x="5159375" y="3832225"/>
            <a:ext cx="1588" cy="95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15" name="Rectangle 228"/>
          <p:cNvSpPr>
            <a:spLocks noChangeArrowheads="1"/>
          </p:cNvSpPr>
          <p:nvPr/>
        </p:nvSpPr>
        <p:spPr bwMode="auto">
          <a:xfrm>
            <a:off x="5160963" y="3832225"/>
            <a:ext cx="11112" cy="95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16" name="Rectangle 229"/>
          <p:cNvSpPr>
            <a:spLocks noChangeArrowheads="1"/>
          </p:cNvSpPr>
          <p:nvPr/>
        </p:nvSpPr>
        <p:spPr bwMode="auto">
          <a:xfrm>
            <a:off x="5172075" y="3832225"/>
            <a:ext cx="739775" cy="95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17" name="Rectangle 230"/>
          <p:cNvSpPr>
            <a:spLocks noChangeArrowheads="1"/>
          </p:cNvSpPr>
          <p:nvPr/>
        </p:nvSpPr>
        <p:spPr bwMode="auto">
          <a:xfrm>
            <a:off x="5911850" y="3832225"/>
            <a:ext cx="9525" cy="95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18" name="Rectangle 231"/>
          <p:cNvSpPr>
            <a:spLocks noChangeArrowheads="1"/>
          </p:cNvSpPr>
          <p:nvPr/>
        </p:nvSpPr>
        <p:spPr bwMode="auto">
          <a:xfrm>
            <a:off x="5913438" y="3832225"/>
            <a:ext cx="11112" cy="95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19" name="Rectangle 232"/>
          <p:cNvSpPr>
            <a:spLocks noChangeArrowheads="1"/>
          </p:cNvSpPr>
          <p:nvPr/>
        </p:nvSpPr>
        <p:spPr bwMode="auto">
          <a:xfrm>
            <a:off x="5924550" y="3832225"/>
            <a:ext cx="893763" cy="95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20" name="Rectangle 233"/>
          <p:cNvSpPr>
            <a:spLocks noChangeArrowheads="1"/>
          </p:cNvSpPr>
          <p:nvPr/>
        </p:nvSpPr>
        <p:spPr bwMode="auto">
          <a:xfrm>
            <a:off x="6818313" y="3832225"/>
            <a:ext cx="9525" cy="95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21" name="Rectangle 234"/>
          <p:cNvSpPr>
            <a:spLocks noChangeArrowheads="1"/>
          </p:cNvSpPr>
          <p:nvPr/>
        </p:nvSpPr>
        <p:spPr bwMode="auto">
          <a:xfrm>
            <a:off x="6819900" y="3832225"/>
            <a:ext cx="11113" cy="95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22" name="Rectangle 235"/>
          <p:cNvSpPr>
            <a:spLocks noChangeArrowheads="1"/>
          </p:cNvSpPr>
          <p:nvPr/>
        </p:nvSpPr>
        <p:spPr bwMode="auto">
          <a:xfrm>
            <a:off x="6819900" y="3832225"/>
            <a:ext cx="11113" cy="95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23" name="Rectangle 236"/>
          <p:cNvSpPr>
            <a:spLocks noChangeArrowheads="1"/>
          </p:cNvSpPr>
          <p:nvPr/>
        </p:nvSpPr>
        <p:spPr bwMode="auto">
          <a:xfrm>
            <a:off x="5160963" y="3841750"/>
            <a:ext cx="11112" cy="29210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24" name="Rectangle 237"/>
          <p:cNvSpPr>
            <a:spLocks noChangeArrowheads="1"/>
          </p:cNvSpPr>
          <p:nvPr/>
        </p:nvSpPr>
        <p:spPr bwMode="auto">
          <a:xfrm>
            <a:off x="5913438" y="3841750"/>
            <a:ext cx="11112" cy="29210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25" name="Rectangle 238"/>
          <p:cNvSpPr>
            <a:spLocks noChangeArrowheads="1"/>
          </p:cNvSpPr>
          <p:nvPr/>
        </p:nvSpPr>
        <p:spPr bwMode="auto">
          <a:xfrm>
            <a:off x="6819900" y="3841750"/>
            <a:ext cx="11113" cy="29210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26" name="Rectangle 239"/>
          <p:cNvSpPr>
            <a:spLocks noChangeArrowheads="1"/>
          </p:cNvSpPr>
          <p:nvPr/>
        </p:nvSpPr>
        <p:spPr bwMode="auto">
          <a:xfrm>
            <a:off x="4745038" y="4144963"/>
            <a:ext cx="13946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2</a:t>
            </a:r>
            <a:endParaRPr lang="en-US">
              <a:latin typeface="+mj-lt"/>
            </a:endParaRPr>
          </a:p>
        </p:txBody>
      </p:sp>
      <p:sp>
        <p:nvSpPr>
          <p:cNvPr id="25627" name="Rectangle 240"/>
          <p:cNvSpPr>
            <a:spLocks noChangeArrowheads="1"/>
          </p:cNvSpPr>
          <p:nvPr/>
        </p:nvSpPr>
        <p:spPr bwMode="auto">
          <a:xfrm>
            <a:off x="4872038" y="4144963"/>
            <a:ext cx="8015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 </a:t>
            </a:r>
            <a:endParaRPr lang="en-US">
              <a:latin typeface="+mj-lt"/>
            </a:endParaRPr>
          </a:p>
        </p:txBody>
      </p:sp>
      <p:sp>
        <p:nvSpPr>
          <p:cNvPr id="25628" name="Rectangle 241"/>
          <p:cNvSpPr>
            <a:spLocks noChangeArrowheads="1"/>
          </p:cNvSpPr>
          <p:nvPr/>
        </p:nvSpPr>
        <p:spPr bwMode="auto">
          <a:xfrm>
            <a:off x="5541963" y="4144963"/>
            <a:ext cx="8015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 </a:t>
            </a:r>
            <a:endParaRPr lang="en-US">
              <a:latin typeface="+mj-lt"/>
            </a:endParaRPr>
          </a:p>
        </p:txBody>
      </p:sp>
      <p:sp>
        <p:nvSpPr>
          <p:cNvPr id="25629" name="Rectangle 242"/>
          <p:cNvSpPr>
            <a:spLocks noChangeArrowheads="1"/>
          </p:cNvSpPr>
          <p:nvPr/>
        </p:nvSpPr>
        <p:spPr bwMode="auto">
          <a:xfrm>
            <a:off x="6307138" y="4144963"/>
            <a:ext cx="13946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7</a:t>
            </a:r>
            <a:endParaRPr lang="en-US">
              <a:latin typeface="+mj-lt"/>
            </a:endParaRPr>
          </a:p>
        </p:txBody>
      </p:sp>
      <p:sp>
        <p:nvSpPr>
          <p:cNvPr id="25630" name="Rectangle 243"/>
          <p:cNvSpPr>
            <a:spLocks noChangeArrowheads="1"/>
          </p:cNvSpPr>
          <p:nvPr/>
        </p:nvSpPr>
        <p:spPr bwMode="auto">
          <a:xfrm>
            <a:off x="6434138" y="4144963"/>
            <a:ext cx="8015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 </a:t>
            </a:r>
            <a:endParaRPr lang="en-US">
              <a:latin typeface="+mj-lt"/>
            </a:endParaRPr>
          </a:p>
        </p:txBody>
      </p:sp>
      <p:sp>
        <p:nvSpPr>
          <p:cNvPr id="25631" name="Rectangle 244"/>
          <p:cNvSpPr>
            <a:spLocks noChangeArrowheads="1"/>
          </p:cNvSpPr>
          <p:nvPr/>
        </p:nvSpPr>
        <p:spPr bwMode="auto">
          <a:xfrm>
            <a:off x="5160963" y="4133850"/>
            <a:ext cx="11112" cy="11113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32" name="Rectangle 245"/>
          <p:cNvSpPr>
            <a:spLocks noChangeArrowheads="1"/>
          </p:cNvSpPr>
          <p:nvPr/>
        </p:nvSpPr>
        <p:spPr bwMode="auto">
          <a:xfrm>
            <a:off x="5172075" y="4133850"/>
            <a:ext cx="741363" cy="11113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33" name="Rectangle 246"/>
          <p:cNvSpPr>
            <a:spLocks noChangeArrowheads="1"/>
          </p:cNvSpPr>
          <p:nvPr/>
        </p:nvSpPr>
        <p:spPr bwMode="auto">
          <a:xfrm>
            <a:off x="5913438" y="4133850"/>
            <a:ext cx="11112" cy="11113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34" name="Rectangle 247"/>
          <p:cNvSpPr>
            <a:spLocks noChangeArrowheads="1"/>
          </p:cNvSpPr>
          <p:nvPr/>
        </p:nvSpPr>
        <p:spPr bwMode="auto">
          <a:xfrm>
            <a:off x="5924550" y="4133850"/>
            <a:ext cx="895350" cy="11113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35" name="Rectangle 248"/>
          <p:cNvSpPr>
            <a:spLocks noChangeArrowheads="1"/>
          </p:cNvSpPr>
          <p:nvPr/>
        </p:nvSpPr>
        <p:spPr bwMode="auto">
          <a:xfrm>
            <a:off x="6819900" y="4133850"/>
            <a:ext cx="11113" cy="11113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36" name="Rectangle 249"/>
          <p:cNvSpPr>
            <a:spLocks noChangeArrowheads="1"/>
          </p:cNvSpPr>
          <p:nvPr/>
        </p:nvSpPr>
        <p:spPr bwMode="auto">
          <a:xfrm>
            <a:off x="5160963" y="4144963"/>
            <a:ext cx="11112" cy="29210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37" name="Rectangle 250"/>
          <p:cNvSpPr>
            <a:spLocks noChangeArrowheads="1"/>
          </p:cNvSpPr>
          <p:nvPr/>
        </p:nvSpPr>
        <p:spPr bwMode="auto">
          <a:xfrm>
            <a:off x="5913438" y="4144963"/>
            <a:ext cx="11112" cy="29210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38" name="Rectangle 251"/>
          <p:cNvSpPr>
            <a:spLocks noChangeArrowheads="1"/>
          </p:cNvSpPr>
          <p:nvPr/>
        </p:nvSpPr>
        <p:spPr bwMode="auto">
          <a:xfrm>
            <a:off x="6819900" y="4144963"/>
            <a:ext cx="11113" cy="29210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39" name="Rectangle 252"/>
          <p:cNvSpPr>
            <a:spLocks noChangeArrowheads="1"/>
          </p:cNvSpPr>
          <p:nvPr/>
        </p:nvSpPr>
        <p:spPr bwMode="auto">
          <a:xfrm>
            <a:off x="4745038" y="4446588"/>
            <a:ext cx="13946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3</a:t>
            </a:r>
            <a:endParaRPr lang="en-US">
              <a:latin typeface="+mj-lt"/>
            </a:endParaRPr>
          </a:p>
        </p:txBody>
      </p:sp>
      <p:sp>
        <p:nvSpPr>
          <p:cNvPr id="25640" name="Rectangle 253"/>
          <p:cNvSpPr>
            <a:spLocks noChangeArrowheads="1"/>
          </p:cNvSpPr>
          <p:nvPr/>
        </p:nvSpPr>
        <p:spPr bwMode="auto">
          <a:xfrm>
            <a:off x="4872038" y="4446588"/>
            <a:ext cx="8015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 </a:t>
            </a:r>
            <a:endParaRPr lang="en-US">
              <a:latin typeface="+mj-lt"/>
            </a:endParaRPr>
          </a:p>
        </p:txBody>
      </p:sp>
      <p:sp>
        <p:nvSpPr>
          <p:cNvPr id="25641" name="Rectangle 254"/>
          <p:cNvSpPr>
            <a:spLocks noChangeArrowheads="1"/>
          </p:cNvSpPr>
          <p:nvPr/>
        </p:nvSpPr>
        <p:spPr bwMode="auto">
          <a:xfrm>
            <a:off x="5541963" y="4446588"/>
            <a:ext cx="8015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 </a:t>
            </a:r>
            <a:endParaRPr lang="en-US">
              <a:latin typeface="+mj-lt"/>
            </a:endParaRPr>
          </a:p>
        </p:txBody>
      </p:sp>
      <p:sp>
        <p:nvSpPr>
          <p:cNvPr id="25642" name="Rectangle 255"/>
          <p:cNvSpPr>
            <a:spLocks noChangeArrowheads="1"/>
          </p:cNvSpPr>
          <p:nvPr/>
        </p:nvSpPr>
        <p:spPr bwMode="auto">
          <a:xfrm>
            <a:off x="6307138" y="4446588"/>
            <a:ext cx="13946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0</a:t>
            </a:r>
            <a:endParaRPr lang="en-US">
              <a:latin typeface="+mj-lt"/>
            </a:endParaRPr>
          </a:p>
        </p:txBody>
      </p:sp>
      <p:sp>
        <p:nvSpPr>
          <p:cNvPr id="25643" name="Rectangle 256"/>
          <p:cNvSpPr>
            <a:spLocks noChangeArrowheads="1"/>
          </p:cNvSpPr>
          <p:nvPr/>
        </p:nvSpPr>
        <p:spPr bwMode="auto">
          <a:xfrm>
            <a:off x="6434138" y="4446588"/>
            <a:ext cx="8015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 </a:t>
            </a:r>
            <a:endParaRPr lang="en-US">
              <a:latin typeface="+mj-lt"/>
            </a:endParaRPr>
          </a:p>
        </p:txBody>
      </p:sp>
      <p:sp>
        <p:nvSpPr>
          <p:cNvPr id="25644" name="Rectangle 257"/>
          <p:cNvSpPr>
            <a:spLocks noChangeArrowheads="1"/>
          </p:cNvSpPr>
          <p:nvPr/>
        </p:nvSpPr>
        <p:spPr bwMode="auto">
          <a:xfrm>
            <a:off x="5160963" y="4437063"/>
            <a:ext cx="11112" cy="95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45" name="Rectangle 258"/>
          <p:cNvSpPr>
            <a:spLocks noChangeArrowheads="1"/>
          </p:cNvSpPr>
          <p:nvPr/>
        </p:nvSpPr>
        <p:spPr bwMode="auto">
          <a:xfrm>
            <a:off x="5172075" y="4437063"/>
            <a:ext cx="741363" cy="95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46" name="Rectangle 259"/>
          <p:cNvSpPr>
            <a:spLocks noChangeArrowheads="1"/>
          </p:cNvSpPr>
          <p:nvPr/>
        </p:nvSpPr>
        <p:spPr bwMode="auto">
          <a:xfrm>
            <a:off x="5913438" y="4437063"/>
            <a:ext cx="11112" cy="95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47" name="Rectangle 260"/>
          <p:cNvSpPr>
            <a:spLocks noChangeArrowheads="1"/>
          </p:cNvSpPr>
          <p:nvPr/>
        </p:nvSpPr>
        <p:spPr bwMode="auto">
          <a:xfrm>
            <a:off x="5924550" y="4437063"/>
            <a:ext cx="895350" cy="95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48" name="Rectangle 261"/>
          <p:cNvSpPr>
            <a:spLocks noChangeArrowheads="1"/>
          </p:cNvSpPr>
          <p:nvPr/>
        </p:nvSpPr>
        <p:spPr bwMode="auto">
          <a:xfrm>
            <a:off x="6819900" y="4437063"/>
            <a:ext cx="11113" cy="95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49" name="Rectangle 262"/>
          <p:cNvSpPr>
            <a:spLocks noChangeArrowheads="1"/>
          </p:cNvSpPr>
          <p:nvPr/>
        </p:nvSpPr>
        <p:spPr bwMode="auto">
          <a:xfrm>
            <a:off x="5160963" y="4446588"/>
            <a:ext cx="11112" cy="29210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50" name="Rectangle 263"/>
          <p:cNvSpPr>
            <a:spLocks noChangeArrowheads="1"/>
          </p:cNvSpPr>
          <p:nvPr/>
        </p:nvSpPr>
        <p:spPr bwMode="auto">
          <a:xfrm>
            <a:off x="5913438" y="4446588"/>
            <a:ext cx="11112" cy="29210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51" name="Rectangle 264"/>
          <p:cNvSpPr>
            <a:spLocks noChangeArrowheads="1"/>
          </p:cNvSpPr>
          <p:nvPr/>
        </p:nvSpPr>
        <p:spPr bwMode="auto">
          <a:xfrm>
            <a:off x="6819900" y="4446588"/>
            <a:ext cx="11113" cy="29210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52" name="Rectangle 265"/>
          <p:cNvSpPr>
            <a:spLocks noChangeArrowheads="1"/>
          </p:cNvSpPr>
          <p:nvPr/>
        </p:nvSpPr>
        <p:spPr bwMode="auto">
          <a:xfrm>
            <a:off x="4745038" y="4748213"/>
            <a:ext cx="13946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4</a:t>
            </a:r>
            <a:endParaRPr lang="en-US">
              <a:latin typeface="+mj-lt"/>
            </a:endParaRPr>
          </a:p>
        </p:txBody>
      </p:sp>
      <p:sp>
        <p:nvSpPr>
          <p:cNvPr id="25653" name="Rectangle 266"/>
          <p:cNvSpPr>
            <a:spLocks noChangeArrowheads="1"/>
          </p:cNvSpPr>
          <p:nvPr/>
        </p:nvSpPr>
        <p:spPr bwMode="auto">
          <a:xfrm>
            <a:off x="4872038" y="4748213"/>
            <a:ext cx="8015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 </a:t>
            </a:r>
            <a:endParaRPr lang="en-US">
              <a:latin typeface="+mj-lt"/>
            </a:endParaRPr>
          </a:p>
        </p:txBody>
      </p:sp>
      <p:sp>
        <p:nvSpPr>
          <p:cNvPr id="25654" name="Rectangle 267"/>
          <p:cNvSpPr>
            <a:spLocks noChangeArrowheads="1"/>
          </p:cNvSpPr>
          <p:nvPr/>
        </p:nvSpPr>
        <p:spPr bwMode="auto">
          <a:xfrm>
            <a:off x="5541963" y="4748213"/>
            <a:ext cx="8015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 </a:t>
            </a:r>
            <a:endParaRPr lang="en-US">
              <a:latin typeface="+mj-lt"/>
            </a:endParaRPr>
          </a:p>
        </p:txBody>
      </p:sp>
      <p:sp>
        <p:nvSpPr>
          <p:cNvPr id="25655" name="Rectangle 268"/>
          <p:cNvSpPr>
            <a:spLocks noChangeArrowheads="1"/>
          </p:cNvSpPr>
          <p:nvPr/>
        </p:nvSpPr>
        <p:spPr bwMode="auto">
          <a:xfrm>
            <a:off x="6307138" y="4748213"/>
            <a:ext cx="13946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8</a:t>
            </a:r>
            <a:endParaRPr lang="en-US">
              <a:latin typeface="+mj-lt"/>
            </a:endParaRPr>
          </a:p>
        </p:txBody>
      </p:sp>
      <p:sp>
        <p:nvSpPr>
          <p:cNvPr id="25656" name="Rectangle 269"/>
          <p:cNvSpPr>
            <a:spLocks noChangeArrowheads="1"/>
          </p:cNvSpPr>
          <p:nvPr/>
        </p:nvSpPr>
        <p:spPr bwMode="auto">
          <a:xfrm>
            <a:off x="6434138" y="4748213"/>
            <a:ext cx="8015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 </a:t>
            </a:r>
            <a:endParaRPr lang="en-US">
              <a:latin typeface="+mj-lt"/>
            </a:endParaRPr>
          </a:p>
        </p:txBody>
      </p:sp>
      <p:sp>
        <p:nvSpPr>
          <p:cNvPr id="25657" name="Rectangle 270"/>
          <p:cNvSpPr>
            <a:spLocks noChangeArrowheads="1"/>
          </p:cNvSpPr>
          <p:nvPr/>
        </p:nvSpPr>
        <p:spPr bwMode="auto">
          <a:xfrm>
            <a:off x="5160963" y="4738688"/>
            <a:ext cx="11112" cy="95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58" name="Rectangle 271"/>
          <p:cNvSpPr>
            <a:spLocks noChangeArrowheads="1"/>
          </p:cNvSpPr>
          <p:nvPr/>
        </p:nvSpPr>
        <p:spPr bwMode="auto">
          <a:xfrm>
            <a:off x="5172075" y="4738688"/>
            <a:ext cx="741363" cy="95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59" name="Rectangle 272"/>
          <p:cNvSpPr>
            <a:spLocks noChangeArrowheads="1"/>
          </p:cNvSpPr>
          <p:nvPr/>
        </p:nvSpPr>
        <p:spPr bwMode="auto">
          <a:xfrm>
            <a:off x="5913438" y="4738688"/>
            <a:ext cx="11112" cy="95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60" name="Rectangle 273"/>
          <p:cNvSpPr>
            <a:spLocks noChangeArrowheads="1"/>
          </p:cNvSpPr>
          <p:nvPr/>
        </p:nvSpPr>
        <p:spPr bwMode="auto">
          <a:xfrm>
            <a:off x="5924550" y="4738688"/>
            <a:ext cx="895350" cy="95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61" name="Rectangle 274"/>
          <p:cNvSpPr>
            <a:spLocks noChangeArrowheads="1"/>
          </p:cNvSpPr>
          <p:nvPr/>
        </p:nvSpPr>
        <p:spPr bwMode="auto">
          <a:xfrm>
            <a:off x="6819900" y="4738688"/>
            <a:ext cx="11113" cy="95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62" name="Rectangle 275"/>
          <p:cNvSpPr>
            <a:spLocks noChangeArrowheads="1"/>
          </p:cNvSpPr>
          <p:nvPr/>
        </p:nvSpPr>
        <p:spPr bwMode="auto">
          <a:xfrm>
            <a:off x="5160963" y="4748213"/>
            <a:ext cx="11112" cy="29527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63" name="Rectangle 276"/>
          <p:cNvSpPr>
            <a:spLocks noChangeArrowheads="1"/>
          </p:cNvSpPr>
          <p:nvPr/>
        </p:nvSpPr>
        <p:spPr bwMode="auto">
          <a:xfrm>
            <a:off x="5913438" y="4748213"/>
            <a:ext cx="11112" cy="29527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64" name="Rectangle 277"/>
          <p:cNvSpPr>
            <a:spLocks noChangeArrowheads="1"/>
          </p:cNvSpPr>
          <p:nvPr/>
        </p:nvSpPr>
        <p:spPr bwMode="auto">
          <a:xfrm>
            <a:off x="6819900" y="4748213"/>
            <a:ext cx="11113" cy="29527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65" name="Rectangle 278"/>
          <p:cNvSpPr>
            <a:spLocks noChangeArrowheads="1"/>
          </p:cNvSpPr>
          <p:nvPr/>
        </p:nvSpPr>
        <p:spPr bwMode="auto">
          <a:xfrm>
            <a:off x="4745038" y="5053013"/>
            <a:ext cx="13946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5</a:t>
            </a:r>
            <a:endParaRPr lang="en-US">
              <a:latin typeface="+mj-lt"/>
            </a:endParaRPr>
          </a:p>
        </p:txBody>
      </p:sp>
      <p:sp>
        <p:nvSpPr>
          <p:cNvPr id="25666" name="Rectangle 279"/>
          <p:cNvSpPr>
            <a:spLocks noChangeArrowheads="1"/>
          </p:cNvSpPr>
          <p:nvPr/>
        </p:nvSpPr>
        <p:spPr bwMode="auto">
          <a:xfrm>
            <a:off x="4872038" y="5053013"/>
            <a:ext cx="8015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 </a:t>
            </a:r>
            <a:endParaRPr lang="en-US">
              <a:latin typeface="+mj-lt"/>
            </a:endParaRPr>
          </a:p>
        </p:txBody>
      </p:sp>
      <p:sp>
        <p:nvSpPr>
          <p:cNvPr id="25667" name="Rectangle 280"/>
          <p:cNvSpPr>
            <a:spLocks noChangeArrowheads="1"/>
          </p:cNvSpPr>
          <p:nvPr/>
        </p:nvSpPr>
        <p:spPr bwMode="auto">
          <a:xfrm>
            <a:off x="5478463" y="5053013"/>
            <a:ext cx="13946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2</a:t>
            </a:r>
            <a:endParaRPr lang="en-US">
              <a:latin typeface="+mj-lt"/>
            </a:endParaRPr>
          </a:p>
        </p:txBody>
      </p:sp>
      <p:sp>
        <p:nvSpPr>
          <p:cNvPr id="25668" name="Rectangle 281"/>
          <p:cNvSpPr>
            <a:spLocks noChangeArrowheads="1"/>
          </p:cNvSpPr>
          <p:nvPr/>
        </p:nvSpPr>
        <p:spPr bwMode="auto">
          <a:xfrm>
            <a:off x="5605463" y="5053013"/>
            <a:ext cx="8015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 </a:t>
            </a:r>
            <a:endParaRPr lang="en-US">
              <a:latin typeface="+mj-lt"/>
            </a:endParaRPr>
          </a:p>
        </p:txBody>
      </p:sp>
      <p:sp>
        <p:nvSpPr>
          <p:cNvPr id="25669" name="Rectangle 282"/>
          <p:cNvSpPr>
            <a:spLocks noChangeArrowheads="1"/>
          </p:cNvSpPr>
          <p:nvPr/>
        </p:nvSpPr>
        <p:spPr bwMode="auto">
          <a:xfrm>
            <a:off x="6307138" y="5053013"/>
            <a:ext cx="13946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6</a:t>
            </a:r>
            <a:endParaRPr lang="en-US">
              <a:latin typeface="+mj-lt"/>
            </a:endParaRPr>
          </a:p>
        </p:txBody>
      </p:sp>
      <p:sp>
        <p:nvSpPr>
          <p:cNvPr id="25670" name="Rectangle 283"/>
          <p:cNvSpPr>
            <a:spLocks noChangeArrowheads="1"/>
          </p:cNvSpPr>
          <p:nvPr/>
        </p:nvSpPr>
        <p:spPr bwMode="auto">
          <a:xfrm>
            <a:off x="6434138" y="5053013"/>
            <a:ext cx="8015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 </a:t>
            </a:r>
            <a:endParaRPr lang="en-US">
              <a:latin typeface="+mj-lt"/>
            </a:endParaRPr>
          </a:p>
        </p:txBody>
      </p:sp>
      <p:sp>
        <p:nvSpPr>
          <p:cNvPr id="25671" name="Rectangle 284"/>
          <p:cNvSpPr>
            <a:spLocks noChangeArrowheads="1"/>
          </p:cNvSpPr>
          <p:nvPr/>
        </p:nvSpPr>
        <p:spPr bwMode="auto">
          <a:xfrm>
            <a:off x="5160963" y="5043488"/>
            <a:ext cx="11112" cy="95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72" name="Rectangle 285"/>
          <p:cNvSpPr>
            <a:spLocks noChangeArrowheads="1"/>
          </p:cNvSpPr>
          <p:nvPr/>
        </p:nvSpPr>
        <p:spPr bwMode="auto">
          <a:xfrm>
            <a:off x="5172075" y="5043488"/>
            <a:ext cx="741363" cy="95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73" name="Rectangle 286"/>
          <p:cNvSpPr>
            <a:spLocks noChangeArrowheads="1"/>
          </p:cNvSpPr>
          <p:nvPr/>
        </p:nvSpPr>
        <p:spPr bwMode="auto">
          <a:xfrm>
            <a:off x="5913438" y="5043488"/>
            <a:ext cx="11112" cy="95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74" name="Rectangle 287"/>
          <p:cNvSpPr>
            <a:spLocks noChangeArrowheads="1"/>
          </p:cNvSpPr>
          <p:nvPr/>
        </p:nvSpPr>
        <p:spPr bwMode="auto">
          <a:xfrm>
            <a:off x="5924550" y="5043488"/>
            <a:ext cx="895350" cy="95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75" name="Rectangle 288"/>
          <p:cNvSpPr>
            <a:spLocks noChangeArrowheads="1"/>
          </p:cNvSpPr>
          <p:nvPr/>
        </p:nvSpPr>
        <p:spPr bwMode="auto">
          <a:xfrm>
            <a:off x="6819900" y="5043488"/>
            <a:ext cx="11113" cy="95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76" name="Rectangle 289"/>
          <p:cNvSpPr>
            <a:spLocks noChangeArrowheads="1"/>
          </p:cNvSpPr>
          <p:nvPr/>
        </p:nvSpPr>
        <p:spPr bwMode="auto">
          <a:xfrm>
            <a:off x="5160963" y="5053013"/>
            <a:ext cx="11112" cy="29210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77" name="Rectangle 290"/>
          <p:cNvSpPr>
            <a:spLocks noChangeArrowheads="1"/>
          </p:cNvSpPr>
          <p:nvPr/>
        </p:nvSpPr>
        <p:spPr bwMode="auto">
          <a:xfrm>
            <a:off x="5913438" y="5053013"/>
            <a:ext cx="11112" cy="29210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78" name="Rectangle 291"/>
          <p:cNvSpPr>
            <a:spLocks noChangeArrowheads="1"/>
          </p:cNvSpPr>
          <p:nvPr/>
        </p:nvSpPr>
        <p:spPr bwMode="auto">
          <a:xfrm>
            <a:off x="6819900" y="5053013"/>
            <a:ext cx="11113" cy="29210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79" name="Rectangle 292"/>
          <p:cNvSpPr>
            <a:spLocks noChangeArrowheads="1"/>
          </p:cNvSpPr>
          <p:nvPr/>
        </p:nvSpPr>
        <p:spPr bwMode="auto">
          <a:xfrm>
            <a:off x="4745038" y="5354638"/>
            <a:ext cx="13946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6</a:t>
            </a:r>
            <a:endParaRPr lang="en-US">
              <a:latin typeface="+mj-lt"/>
            </a:endParaRPr>
          </a:p>
        </p:txBody>
      </p:sp>
      <p:sp>
        <p:nvSpPr>
          <p:cNvPr id="25680" name="Rectangle 293"/>
          <p:cNvSpPr>
            <a:spLocks noChangeArrowheads="1"/>
          </p:cNvSpPr>
          <p:nvPr/>
        </p:nvSpPr>
        <p:spPr bwMode="auto">
          <a:xfrm>
            <a:off x="4872038" y="5354638"/>
            <a:ext cx="8015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 </a:t>
            </a:r>
            <a:endParaRPr lang="en-US">
              <a:latin typeface="+mj-lt"/>
            </a:endParaRPr>
          </a:p>
        </p:txBody>
      </p:sp>
      <p:sp>
        <p:nvSpPr>
          <p:cNvPr id="25681" name="Rectangle 294"/>
          <p:cNvSpPr>
            <a:spLocks noChangeArrowheads="1"/>
          </p:cNvSpPr>
          <p:nvPr/>
        </p:nvSpPr>
        <p:spPr bwMode="auto">
          <a:xfrm>
            <a:off x="5478463" y="5354638"/>
            <a:ext cx="13946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4</a:t>
            </a:r>
            <a:endParaRPr lang="en-US">
              <a:latin typeface="+mj-lt"/>
            </a:endParaRPr>
          </a:p>
        </p:txBody>
      </p:sp>
      <p:sp>
        <p:nvSpPr>
          <p:cNvPr id="25682" name="Rectangle 295"/>
          <p:cNvSpPr>
            <a:spLocks noChangeArrowheads="1"/>
          </p:cNvSpPr>
          <p:nvPr/>
        </p:nvSpPr>
        <p:spPr bwMode="auto">
          <a:xfrm>
            <a:off x="5605463" y="5354638"/>
            <a:ext cx="8015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 </a:t>
            </a:r>
            <a:endParaRPr lang="en-US">
              <a:latin typeface="+mj-lt"/>
            </a:endParaRPr>
          </a:p>
        </p:txBody>
      </p:sp>
      <p:sp>
        <p:nvSpPr>
          <p:cNvPr id="25683" name="Rectangle 296"/>
          <p:cNvSpPr>
            <a:spLocks noChangeArrowheads="1"/>
          </p:cNvSpPr>
          <p:nvPr/>
        </p:nvSpPr>
        <p:spPr bwMode="auto">
          <a:xfrm>
            <a:off x="6307138" y="5354638"/>
            <a:ext cx="13946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0</a:t>
            </a:r>
            <a:endParaRPr lang="en-US">
              <a:latin typeface="+mj-lt"/>
            </a:endParaRPr>
          </a:p>
        </p:txBody>
      </p:sp>
      <p:sp>
        <p:nvSpPr>
          <p:cNvPr id="25684" name="Rectangle 297"/>
          <p:cNvSpPr>
            <a:spLocks noChangeArrowheads="1"/>
          </p:cNvSpPr>
          <p:nvPr/>
        </p:nvSpPr>
        <p:spPr bwMode="auto">
          <a:xfrm>
            <a:off x="6434138" y="5354638"/>
            <a:ext cx="8015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 </a:t>
            </a:r>
            <a:endParaRPr lang="en-US">
              <a:latin typeface="+mj-lt"/>
            </a:endParaRPr>
          </a:p>
        </p:txBody>
      </p:sp>
      <p:sp>
        <p:nvSpPr>
          <p:cNvPr id="25685" name="Rectangle 298"/>
          <p:cNvSpPr>
            <a:spLocks noChangeArrowheads="1"/>
          </p:cNvSpPr>
          <p:nvPr/>
        </p:nvSpPr>
        <p:spPr bwMode="auto">
          <a:xfrm>
            <a:off x="5160963" y="5345113"/>
            <a:ext cx="11112" cy="95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86" name="Rectangle 299"/>
          <p:cNvSpPr>
            <a:spLocks noChangeArrowheads="1"/>
          </p:cNvSpPr>
          <p:nvPr/>
        </p:nvSpPr>
        <p:spPr bwMode="auto">
          <a:xfrm>
            <a:off x="5172075" y="5345113"/>
            <a:ext cx="741363" cy="95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87" name="Rectangle 300"/>
          <p:cNvSpPr>
            <a:spLocks noChangeArrowheads="1"/>
          </p:cNvSpPr>
          <p:nvPr/>
        </p:nvSpPr>
        <p:spPr bwMode="auto">
          <a:xfrm>
            <a:off x="5913438" y="5345113"/>
            <a:ext cx="11112" cy="95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88" name="Rectangle 301"/>
          <p:cNvSpPr>
            <a:spLocks noChangeArrowheads="1"/>
          </p:cNvSpPr>
          <p:nvPr/>
        </p:nvSpPr>
        <p:spPr bwMode="auto">
          <a:xfrm>
            <a:off x="5924550" y="5345113"/>
            <a:ext cx="895350" cy="95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89" name="Rectangle 302"/>
          <p:cNvSpPr>
            <a:spLocks noChangeArrowheads="1"/>
          </p:cNvSpPr>
          <p:nvPr/>
        </p:nvSpPr>
        <p:spPr bwMode="auto">
          <a:xfrm>
            <a:off x="6819900" y="5345113"/>
            <a:ext cx="11113" cy="95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90" name="Rectangle 303"/>
          <p:cNvSpPr>
            <a:spLocks noChangeArrowheads="1"/>
          </p:cNvSpPr>
          <p:nvPr/>
        </p:nvSpPr>
        <p:spPr bwMode="auto">
          <a:xfrm>
            <a:off x="5160963" y="5354638"/>
            <a:ext cx="11112" cy="29210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91" name="Rectangle 304"/>
          <p:cNvSpPr>
            <a:spLocks noChangeArrowheads="1"/>
          </p:cNvSpPr>
          <p:nvPr/>
        </p:nvSpPr>
        <p:spPr bwMode="auto">
          <a:xfrm>
            <a:off x="5913438" y="5354638"/>
            <a:ext cx="11112" cy="29210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92" name="Rectangle 305"/>
          <p:cNvSpPr>
            <a:spLocks noChangeArrowheads="1"/>
          </p:cNvSpPr>
          <p:nvPr/>
        </p:nvSpPr>
        <p:spPr bwMode="auto">
          <a:xfrm>
            <a:off x="6819900" y="5354638"/>
            <a:ext cx="11113" cy="29210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93" name="Rectangle 306"/>
          <p:cNvSpPr>
            <a:spLocks noChangeArrowheads="1"/>
          </p:cNvSpPr>
          <p:nvPr/>
        </p:nvSpPr>
        <p:spPr bwMode="auto">
          <a:xfrm>
            <a:off x="4745038" y="5657850"/>
            <a:ext cx="13946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7</a:t>
            </a:r>
            <a:endParaRPr lang="en-US">
              <a:latin typeface="+mj-lt"/>
            </a:endParaRPr>
          </a:p>
        </p:txBody>
      </p:sp>
      <p:sp>
        <p:nvSpPr>
          <p:cNvPr id="25694" name="Rectangle 307"/>
          <p:cNvSpPr>
            <a:spLocks noChangeArrowheads="1"/>
          </p:cNvSpPr>
          <p:nvPr/>
        </p:nvSpPr>
        <p:spPr bwMode="auto">
          <a:xfrm>
            <a:off x="4872038" y="5657850"/>
            <a:ext cx="8015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 </a:t>
            </a:r>
            <a:endParaRPr lang="en-US">
              <a:latin typeface="+mj-lt"/>
            </a:endParaRPr>
          </a:p>
        </p:txBody>
      </p:sp>
      <p:sp>
        <p:nvSpPr>
          <p:cNvPr id="25695" name="Rectangle 308"/>
          <p:cNvSpPr>
            <a:spLocks noChangeArrowheads="1"/>
          </p:cNvSpPr>
          <p:nvPr/>
        </p:nvSpPr>
        <p:spPr bwMode="auto">
          <a:xfrm>
            <a:off x="5478463" y="5657850"/>
            <a:ext cx="13946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3</a:t>
            </a:r>
            <a:endParaRPr lang="en-US">
              <a:latin typeface="+mj-lt"/>
            </a:endParaRPr>
          </a:p>
        </p:txBody>
      </p:sp>
      <p:sp>
        <p:nvSpPr>
          <p:cNvPr id="25696" name="Rectangle 309"/>
          <p:cNvSpPr>
            <a:spLocks noChangeArrowheads="1"/>
          </p:cNvSpPr>
          <p:nvPr/>
        </p:nvSpPr>
        <p:spPr bwMode="auto">
          <a:xfrm>
            <a:off x="5605463" y="5657850"/>
            <a:ext cx="8015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 </a:t>
            </a:r>
            <a:endParaRPr lang="en-US">
              <a:latin typeface="+mj-lt"/>
            </a:endParaRPr>
          </a:p>
        </p:txBody>
      </p:sp>
      <p:sp>
        <p:nvSpPr>
          <p:cNvPr id="25697" name="Rectangle 310"/>
          <p:cNvSpPr>
            <a:spLocks noChangeArrowheads="1"/>
          </p:cNvSpPr>
          <p:nvPr/>
        </p:nvSpPr>
        <p:spPr bwMode="auto">
          <a:xfrm>
            <a:off x="6307138" y="5657850"/>
            <a:ext cx="13946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0</a:t>
            </a:r>
            <a:endParaRPr lang="en-US">
              <a:latin typeface="+mj-lt"/>
            </a:endParaRPr>
          </a:p>
        </p:txBody>
      </p:sp>
      <p:sp>
        <p:nvSpPr>
          <p:cNvPr id="25698" name="Rectangle 311"/>
          <p:cNvSpPr>
            <a:spLocks noChangeArrowheads="1"/>
          </p:cNvSpPr>
          <p:nvPr/>
        </p:nvSpPr>
        <p:spPr bwMode="auto">
          <a:xfrm>
            <a:off x="6434138" y="5657850"/>
            <a:ext cx="8015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 </a:t>
            </a:r>
            <a:endParaRPr lang="en-US">
              <a:latin typeface="+mj-lt"/>
            </a:endParaRPr>
          </a:p>
        </p:txBody>
      </p:sp>
      <p:sp>
        <p:nvSpPr>
          <p:cNvPr id="25699" name="Rectangle 312"/>
          <p:cNvSpPr>
            <a:spLocks noChangeArrowheads="1"/>
          </p:cNvSpPr>
          <p:nvPr/>
        </p:nvSpPr>
        <p:spPr bwMode="auto">
          <a:xfrm>
            <a:off x="5160963" y="5646738"/>
            <a:ext cx="11112" cy="11112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700" name="Rectangle 313"/>
          <p:cNvSpPr>
            <a:spLocks noChangeArrowheads="1"/>
          </p:cNvSpPr>
          <p:nvPr/>
        </p:nvSpPr>
        <p:spPr bwMode="auto">
          <a:xfrm>
            <a:off x="5172075" y="5646738"/>
            <a:ext cx="741363" cy="11112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701" name="Rectangle 314"/>
          <p:cNvSpPr>
            <a:spLocks noChangeArrowheads="1"/>
          </p:cNvSpPr>
          <p:nvPr/>
        </p:nvSpPr>
        <p:spPr bwMode="auto">
          <a:xfrm>
            <a:off x="5913438" y="5646738"/>
            <a:ext cx="11112" cy="11112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702" name="Rectangle 315"/>
          <p:cNvSpPr>
            <a:spLocks noChangeArrowheads="1"/>
          </p:cNvSpPr>
          <p:nvPr/>
        </p:nvSpPr>
        <p:spPr bwMode="auto">
          <a:xfrm>
            <a:off x="5924550" y="5646738"/>
            <a:ext cx="895350" cy="11112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703" name="Rectangle 316"/>
          <p:cNvSpPr>
            <a:spLocks noChangeArrowheads="1"/>
          </p:cNvSpPr>
          <p:nvPr/>
        </p:nvSpPr>
        <p:spPr bwMode="auto">
          <a:xfrm>
            <a:off x="6819900" y="5646738"/>
            <a:ext cx="11113" cy="11112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704" name="Rectangle 317"/>
          <p:cNvSpPr>
            <a:spLocks noChangeArrowheads="1"/>
          </p:cNvSpPr>
          <p:nvPr/>
        </p:nvSpPr>
        <p:spPr bwMode="auto">
          <a:xfrm>
            <a:off x="5160963" y="5657850"/>
            <a:ext cx="11112" cy="29210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705" name="Rectangle 318"/>
          <p:cNvSpPr>
            <a:spLocks noChangeArrowheads="1"/>
          </p:cNvSpPr>
          <p:nvPr/>
        </p:nvSpPr>
        <p:spPr bwMode="auto">
          <a:xfrm>
            <a:off x="5913438" y="5657850"/>
            <a:ext cx="11112" cy="29210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706" name="Rectangle 319"/>
          <p:cNvSpPr>
            <a:spLocks noChangeArrowheads="1"/>
          </p:cNvSpPr>
          <p:nvPr/>
        </p:nvSpPr>
        <p:spPr bwMode="auto">
          <a:xfrm>
            <a:off x="6819900" y="5657850"/>
            <a:ext cx="11113" cy="29210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707" name="Rectangle 320"/>
          <p:cNvSpPr>
            <a:spLocks noChangeArrowheads="1"/>
          </p:cNvSpPr>
          <p:nvPr/>
        </p:nvSpPr>
        <p:spPr bwMode="auto">
          <a:xfrm>
            <a:off x="4745038" y="5959475"/>
            <a:ext cx="13946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8</a:t>
            </a:r>
            <a:endParaRPr lang="en-US">
              <a:latin typeface="+mj-lt"/>
            </a:endParaRPr>
          </a:p>
        </p:txBody>
      </p:sp>
      <p:sp>
        <p:nvSpPr>
          <p:cNvPr id="25708" name="Rectangle 321"/>
          <p:cNvSpPr>
            <a:spLocks noChangeArrowheads="1"/>
          </p:cNvSpPr>
          <p:nvPr/>
        </p:nvSpPr>
        <p:spPr bwMode="auto">
          <a:xfrm>
            <a:off x="4872038" y="5959475"/>
            <a:ext cx="8015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 </a:t>
            </a:r>
            <a:endParaRPr lang="en-US">
              <a:latin typeface="+mj-lt"/>
            </a:endParaRPr>
          </a:p>
        </p:txBody>
      </p:sp>
      <p:sp>
        <p:nvSpPr>
          <p:cNvPr id="25709" name="Rectangle 322"/>
          <p:cNvSpPr>
            <a:spLocks noChangeArrowheads="1"/>
          </p:cNvSpPr>
          <p:nvPr/>
        </p:nvSpPr>
        <p:spPr bwMode="auto">
          <a:xfrm>
            <a:off x="5478463" y="5959475"/>
            <a:ext cx="13946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2</a:t>
            </a:r>
            <a:endParaRPr lang="en-US">
              <a:latin typeface="+mj-lt"/>
            </a:endParaRPr>
          </a:p>
        </p:txBody>
      </p:sp>
      <p:sp>
        <p:nvSpPr>
          <p:cNvPr id="25710" name="Rectangle 323"/>
          <p:cNvSpPr>
            <a:spLocks noChangeArrowheads="1"/>
          </p:cNvSpPr>
          <p:nvPr/>
        </p:nvSpPr>
        <p:spPr bwMode="auto">
          <a:xfrm>
            <a:off x="5605463" y="5959475"/>
            <a:ext cx="8015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 </a:t>
            </a:r>
            <a:endParaRPr lang="en-US">
              <a:latin typeface="+mj-lt"/>
            </a:endParaRPr>
          </a:p>
        </p:txBody>
      </p:sp>
      <p:sp>
        <p:nvSpPr>
          <p:cNvPr id="25711" name="Rectangle 324"/>
          <p:cNvSpPr>
            <a:spLocks noChangeArrowheads="1"/>
          </p:cNvSpPr>
          <p:nvPr/>
        </p:nvSpPr>
        <p:spPr bwMode="auto">
          <a:xfrm>
            <a:off x="6307138" y="5959475"/>
            <a:ext cx="13946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9</a:t>
            </a:r>
            <a:endParaRPr lang="en-US">
              <a:latin typeface="+mj-lt"/>
            </a:endParaRPr>
          </a:p>
        </p:txBody>
      </p:sp>
      <p:sp>
        <p:nvSpPr>
          <p:cNvPr id="25712" name="Rectangle 325"/>
          <p:cNvSpPr>
            <a:spLocks noChangeArrowheads="1"/>
          </p:cNvSpPr>
          <p:nvPr/>
        </p:nvSpPr>
        <p:spPr bwMode="auto">
          <a:xfrm>
            <a:off x="6434138" y="5959475"/>
            <a:ext cx="8015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 </a:t>
            </a:r>
            <a:endParaRPr lang="en-US">
              <a:latin typeface="+mj-lt"/>
            </a:endParaRPr>
          </a:p>
        </p:txBody>
      </p:sp>
      <p:sp>
        <p:nvSpPr>
          <p:cNvPr id="25713" name="Rectangle 326"/>
          <p:cNvSpPr>
            <a:spLocks noChangeArrowheads="1"/>
          </p:cNvSpPr>
          <p:nvPr/>
        </p:nvSpPr>
        <p:spPr bwMode="auto">
          <a:xfrm>
            <a:off x="5160963" y="5949950"/>
            <a:ext cx="11112" cy="95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714" name="Rectangle 327"/>
          <p:cNvSpPr>
            <a:spLocks noChangeArrowheads="1"/>
          </p:cNvSpPr>
          <p:nvPr/>
        </p:nvSpPr>
        <p:spPr bwMode="auto">
          <a:xfrm>
            <a:off x="5172075" y="5949950"/>
            <a:ext cx="741363" cy="95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715" name="Rectangle 328"/>
          <p:cNvSpPr>
            <a:spLocks noChangeArrowheads="1"/>
          </p:cNvSpPr>
          <p:nvPr/>
        </p:nvSpPr>
        <p:spPr bwMode="auto">
          <a:xfrm>
            <a:off x="5913438" y="5949950"/>
            <a:ext cx="11112" cy="95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716" name="Rectangle 329"/>
          <p:cNvSpPr>
            <a:spLocks noChangeArrowheads="1"/>
          </p:cNvSpPr>
          <p:nvPr/>
        </p:nvSpPr>
        <p:spPr bwMode="auto">
          <a:xfrm>
            <a:off x="5924550" y="5949950"/>
            <a:ext cx="895350" cy="95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717" name="Rectangle 330"/>
          <p:cNvSpPr>
            <a:spLocks noChangeArrowheads="1"/>
          </p:cNvSpPr>
          <p:nvPr/>
        </p:nvSpPr>
        <p:spPr bwMode="auto">
          <a:xfrm>
            <a:off x="6819900" y="5949950"/>
            <a:ext cx="11113" cy="95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718" name="Rectangle 331"/>
          <p:cNvSpPr>
            <a:spLocks noChangeArrowheads="1"/>
          </p:cNvSpPr>
          <p:nvPr/>
        </p:nvSpPr>
        <p:spPr bwMode="auto">
          <a:xfrm>
            <a:off x="5160963" y="5959475"/>
            <a:ext cx="11112" cy="29210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719" name="Rectangle 332"/>
          <p:cNvSpPr>
            <a:spLocks noChangeArrowheads="1"/>
          </p:cNvSpPr>
          <p:nvPr/>
        </p:nvSpPr>
        <p:spPr bwMode="auto">
          <a:xfrm>
            <a:off x="5913438" y="5959475"/>
            <a:ext cx="11112" cy="29210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720" name="Rectangle 333"/>
          <p:cNvSpPr>
            <a:spLocks noChangeArrowheads="1"/>
          </p:cNvSpPr>
          <p:nvPr/>
        </p:nvSpPr>
        <p:spPr bwMode="auto">
          <a:xfrm>
            <a:off x="6819900" y="5959475"/>
            <a:ext cx="11113" cy="29210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721" name="Rectangle 334"/>
          <p:cNvSpPr>
            <a:spLocks noChangeArrowheads="1"/>
          </p:cNvSpPr>
          <p:nvPr/>
        </p:nvSpPr>
        <p:spPr bwMode="auto">
          <a:xfrm>
            <a:off x="4745038" y="6261100"/>
            <a:ext cx="13946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9</a:t>
            </a:r>
            <a:endParaRPr lang="en-US">
              <a:latin typeface="+mj-lt"/>
            </a:endParaRPr>
          </a:p>
        </p:txBody>
      </p:sp>
      <p:sp>
        <p:nvSpPr>
          <p:cNvPr id="25722" name="Rectangle 335"/>
          <p:cNvSpPr>
            <a:spLocks noChangeArrowheads="1"/>
          </p:cNvSpPr>
          <p:nvPr/>
        </p:nvSpPr>
        <p:spPr bwMode="auto">
          <a:xfrm>
            <a:off x="4872038" y="6261100"/>
            <a:ext cx="8015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 </a:t>
            </a:r>
            <a:endParaRPr lang="en-US">
              <a:latin typeface="+mj-lt"/>
            </a:endParaRPr>
          </a:p>
        </p:txBody>
      </p:sp>
      <p:sp>
        <p:nvSpPr>
          <p:cNvPr id="25723" name="Rectangle 336"/>
          <p:cNvSpPr>
            <a:spLocks noChangeArrowheads="1"/>
          </p:cNvSpPr>
          <p:nvPr/>
        </p:nvSpPr>
        <p:spPr bwMode="auto">
          <a:xfrm>
            <a:off x="5478463" y="6261100"/>
            <a:ext cx="13946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3</a:t>
            </a:r>
            <a:endParaRPr lang="en-US">
              <a:latin typeface="+mj-lt"/>
            </a:endParaRPr>
          </a:p>
        </p:txBody>
      </p:sp>
      <p:sp>
        <p:nvSpPr>
          <p:cNvPr id="25724" name="Rectangle 337"/>
          <p:cNvSpPr>
            <a:spLocks noChangeArrowheads="1"/>
          </p:cNvSpPr>
          <p:nvPr/>
        </p:nvSpPr>
        <p:spPr bwMode="auto">
          <a:xfrm>
            <a:off x="5605463" y="6261100"/>
            <a:ext cx="8015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 </a:t>
            </a:r>
            <a:endParaRPr lang="en-US">
              <a:latin typeface="+mj-lt"/>
            </a:endParaRPr>
          </a:p>
        </p:txBody>
      </p:sp>
      <p:sp>
        <p:nvSpPr>
          <p:cNvPr id="25725" name="Rectangle 338"/>
          <p:cNvSpPr>
            <a:spLocks noChangeArrowheads="1"/>
          </p:cNvSpPr>
          <p:nvPr/>
        </p:nvSpPr>
        <p:spPr bwMode="auto">
          <a:xfrm>
            <a:off x="6307138" y="6261100"/>
            <a:ext cx="13946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0</a:t>
            </a:r>
            <a:endParaRPr lang="en-US">
              <a:latin typeface="+mj-lt"/>
            </a:endParaRPr>
          </a:p>
        </p:txBody>
      </p:sp>
      <p:sp>
        <p:nvSpPr>
          <p:cNvPr id="25726" name="Rectangle 339"/>
          <p:cNvSpPr>
            <a:spLocks noChangeArrowheads="1"/>
          </p:cNvSpPr>
          <p:nvPr/>
        </p:nvSpPr>
        <p:spPr bwMode="auto">
          <a:xfrm>
            <a:off x="6434138" y="6261100"/>
            <a:ext cx="8015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 </a:t>
            </a:r>
            <a:endParaRPr lang="en-US">
              <a:latin typeface="+mj-lt"/>
            </a:endParaRPr>
          </a:p>
        </p:txBody>
      </p:sp>
      <p:sp>
        <p:nvSpPr>
          <p:cNvPr id="25727" name="Rectangle 340"/>
          <p:cNvSpPr>
            <a:spLocks noChangeArrowheads="1"/>
          </p:cNvSpPr>
          <p:nvPr/>
        </p:nvSpPr>
        <p:spPr bwMode="auto">
          <a:xfrm>
            <a:off x="5160963" y="6251575"/>
            <a:ext cx="11112" cy="95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728" name="Rectangle 341"/>
          <p:cNvSpPr>
            <a:spLocks noChangeArrowheads="1"/>
          </p:cNvSpPr>
          <p:nvPr/>
        </p:nvSpPr>
        <p:spPr bwMode="auto">
          <a:xfrm>
            <a:off x="5172075" y="6251575"/>
            <a:ext cx="741363" cy="95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729" name="Rectangle 342"/>
          <p:cNvSpPr>
            <a:spLocks noChangeArrowheads="1"/>
          </p:cNvSpPr>
          <p:nvPr/>
        </p:nvSpPr>
        <p:spPr bwMode="auto">
          <a:xfrm>
            <a:off x="5913438" y="6251575"/>
            <a:ext cx="11112" cy="95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730" name="Rectangle 343"/>
          <p:cNvSpPr>
            <a:spLocks noChangeArrowheads="1"/>
          </p:cNvSpPr>
          <p:nvPr/>
        </p:nvSpPr>
        <p:spPr bwMode="auto">
          <a:xfrm>
            <a:off x="5924550" y="6251575"/>
            <a:ext cx="895350" cy="95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731" name="Rectangle 344"/>
          <p:cNvSpPr>
            <a:spLocks noChangeArrowheads="1"/>
          </p:cNvSpPr>
          <p:nvPr/>
        </p:nvSpPr>
        <p:spPr bwMode="auto">
          <a:xfrm>
            <a:off x="6819900" y="6251575"/>
            <a:ext cx="11113" cy="95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732" name="Rectangle 345"/>
          <p:cNvSpPr>
            <a:spLocks noChangeArrowheads="1"/>
          </p:cNvSpPr>
          <p:nvPr/>
        </p:nvSpPr>
        <p:spPr bwMode="auto">
          <a:xfrm>
            <a:off x="5160963" y="6261100"/>
            <a:ext cx="11112" cy="29527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733" name="Rectangle 346"/>
          <p:cNvSpPr>
            <a:spLocks noChangeArrowheads="1"/>
          </p:cNvSpPr>
          <p:nvPr/>
        </p:nvSpPr>
        <p:spPr bwMode="auto">
          <a:xfrm>
            <a:off x="5160963" y="6556375"/>
            <a:ext cx="11112" cy="95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734" name="Rectangle 347"/>
          <p:cNvSpPr>
            <a:spLocks noChangeArrowheads="1"/>
          </p:cNvSpPr>
          <p:nvPr/>
        </p:nvSpPr>
        <p:spPr bwMode="auto">
          <a:xfrm>
            <a:off x="5160963" y="6556375"/>
            <a:ext cx="11112" cy="95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735" name="Rectangle 348"/>
          <p:cNvSpPr>
            <a:spLocks noChangeArrowheads="1"/>
          </p:cNvSpPr>
          <p:nvPr/>
        </p:nvSpPr>
        <p:spPr bwMode="auto">
          <a:xfrm>
            <a:off x="5172075" y="6556375"/>
            <a:ext cx="741363" cy="95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736" name="Rectangle 349"/>
          <p:cNvSpPr>
            <a:spLocks noChangeArrowheads="1"/>
          </p:cNvSpPr>
          <p:nvPr/>
        </p:nvSpPr>
        <p:spPr bwMode="auto">
          <a:xfrm>
            <a:off x="5913438" y="6261100"/>
            <a:ext cx="11112" cy="29527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737" name="Rectangle 350"/>
          <p:cNvSpPr>
            <a:spLocks noChangeArrowheads="1"/>
          </p:cNvSpPr>
          <p:nvPr/>
        </p:nvSpPr>
        <p:spPr bwMode="auto">
          <a:xfrm>
            <a:off x="5913438" y="6556375"/>
            <a:ext cx="11112" cy="95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738" name="Rectangle 351"/>
          <p:cNvSpPr>
            <a:spLocks noChangeArrowheads="1"/>
          </p:cNvSpPr>
          <p:nvPr/>
        </p:nvSpPr>
        <p:spPr bwMode="auto">
          <a:xfrm>
            <a:off x="5924550" y="6556375"/>
            <a:ext cx="895350" cy="95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739" name="Rectangle 352"/>
          <p:cNvSpPr>
            <a:spLocks noChangeArrowheads="1"/>
          </p:cNvSpPr>
          <p:nvPr/>
        </p:nvSpPr>
        <p:spPr bwMode="auto">
          <a:xfrm>
            <a:off x="6819900" y="6261100"/>
            <a:ext cx="11113" cy="29527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740" name="Rectangle 353"/>
          <p:cNvSpPr>
            <a:spLocks noChangeArrowheads="1"/>
          </p:cNvSpPr>
          <p:nvPr/>
        </p:nvSpPr>
        <p:spPr bwMode="auto">
          <a:xfrm>
            <a:off x="6819900" y="6556375"/>
            <a:ext cx="11113" cy="95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741" name="Rectangle 354"/>
          <p:cNvSpPr>
            <a:spLocks noChangeArrowheads="1"/>
          </p:cNvSpPr>
          <p:nvPr/>
        </p:nvSpPr>
        <p:spPr bwMode="auto">
          <a:xfrm>
            <a:off x="6819900" y="6556375"/>
            <a:ext cx="11113" cy="95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742" name="Rectangle 355"/>
          <p:cNvSpPr>
            <a:spLocks noChangeArrowheads="1"/>
          </p:cNvSpPr>
          <p:nvPr/>
        </p:nvSpPr>
        <p:spPr bwMode="auto">
          <a:xfrm>
            <a:off x="1066800" y="6565900"/>
            <a:ext cx="165100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</a:rPr>
              <a:t> </a:t>
            </a:r>
            <a:endParaRPr lang="en-US"/>
          </a:p>
        </p:txBody>
      </p:sp>
      <p:sp>
        <p:nvSpPr>
          <p:cNvPr id="25743" name="Freeform 356"/>
          <p:cNvSpPr>
            <a:spLocks/>
          </p:cNvSpPr>
          <p:nvPr/>
        </p:nvSpPr>
        <p:spPr bwMode="auto">
          <a:xfrm>
            <a:off x="4286250" y="3919538"/>
            <a:ext cx="276225" cy="1100137"/>
          </a:xfrm>
          <a:custGeom>
            <a:avLst/>
            <a:gdLst>
              <a:gd name="T0" fmla="*/ 2147483647 w 120"/>
              <a:gd name="T1" fmla="*/ 0 h 638"/>
              <a:gd name="T2" fmla="*/ 2147483647 w 120"/>
              <a:gd name="T3" fmla="*/ 2147483647 h 638"/>
              <a:gd name="T4" fmla="*/ 2147483647 w 120"/>
              <a:gd name="T5" fmla="*/ 2147483647 h 638"/>
              <a:gd name="T6" fmla="*/ 2147483647 w 120"/>
              <a:gd name="T7" fmla="*/ 2147483647 h 638"/>
              <a:gd name="T8" fmla="*/ 2147483647 w 120"/>
              <a:gd name="T9" fmla="*/ 2147483647 h 638"/>
              <a:gd name="T10" fmla="*/ 2147483647 w 120"/>
              <a:gd name="T11" fmla="*/ 2147483647 h 638"/>
              <a:gd name="T12" fmla="*/ 2147483647 w 120"/>
              <a:gd name="T13" fmla="*/ 2147483647 h 638"/>
              <a:gd name="T14" fmla="*/ 2147483647 w 120"/>
              <a:gd name="T15" fmla="*/ 2147483647 h 638"/>
              <a:gd name="T16" fmla="*/ 2147483647 w 120"/>
              <a:gd name="T17" fmla="*/ 2147483647 h 638"/>
              <a:gd name="T18" fmla="*/ 2147483647 w 120"/>
              <a:gd name="T19" fmla="*/ 2147483647 h 638"/>
              <a:gd name="T20" fmla="*/ 2147483647 w 120"/>
              <a:gd name="T21" fmla="*/ 2147483647 h 638"/>
              <a:gd name="T22" fmla="*/ 2147483647 w 120"/>
              <a:gd name="T23" fmla="*/ 2147483647 h 638"/>
              <a:gd name="T24" fmla="*/ 2147483647 w 120"/>
              <a:gd name="T25" fmla="*/ 2147483647 h 638"/>
              <a:gd name="T26" fmla="*/ 2147483647 w 120"/>
              <a:gd name="T27" fmla="*/ 2147483647 h 638"/>
              <a:gd name="T28" fmla="*/ 2147483647 w 120"/>
              <a:gd name="T29" fmla="*/ 2147483647 h 638"/>
              <a:gd name="T30" fmla="*/ 2147483647 w 120"/>
              <a:gd name="T31" fmla="*/ 2147483647 h 638"/>
              <a:gd name="T32" fmla="*/ 2147483647 w 120"/>
              <a:gd name="T33" fmla="*/ 2147483647 h 638"/>
              <a:gd name="T34" fmla="*/ 0 w 120"/>
              <a:gd name="T35" fmla="*/ 2147483647 h 638"/>
              <a:gd name="T36" fmla="*/ 2147483647 w 120"/>
              <a:gd name="T37" fmla="*/ 2147483647 h 638"/>
              <a:gd name="T38" fmla="*/ 2147483647 w 120"/>
              <a:gd name="T39" fmla="*/ 2147483647 h 638"/>
              <a:gd name="T40" fmla="*/ 2147483647 w 120"/>
              <a:gd name="T41" fmla="*/ 2147483647 h 638"/>
              <a:gd name="T42" fmla="*/ 2147483647 w 120"/>
              <a:gd name="T43" fmla="*/ 2147483647 h 638"/>
              <a:gd name="T44" fmla="*/ 2147483647 w 120"/>
              <a:gd name="T45" fmla="*/ 2147483647 h 638"/>
              <a:gd name="T46" fmla="*/ 2147483647 w 120"/>
              <a:gd name="T47" fmla="*/ 2147483647 h 638"/>
              <a:gd name="T48" fmla="*/ 2147483647 w 120"/>
              <a:gd name="T49" fmla="*/ 2147483647 h 638"/>
              <a:gd name="T50" fmla="*/ 2147483647 w 120"/>
              <a:gd name="T51" fmla="*/ 2147483647 h 638"/>
              <a:gd name="T52" fmla="*/ 2147483647 w 120"/>
              <a:gd name="T53" fmla="*/ 2147483647 h 638"/>
              <a:gd name="T54" fmla="*/ 2147483647 w 120"/>
              <a:gd name="T55" fmla="*/ 2147483647 h 638"/>
              <a:gd name="T56" fmla="*/ 2147483647 w 120"/>
              <a:gd name="T57" fmla="*/ 2147483647 h 638"/>
              <a:gd name="T58" fmla="*/ 2147483647 w 120"/>
              <a:gd name="T59" fmla="*/ 2147483647 h 638"/>
              <a:gd name="T60" fmla="*/ 2147483647 w 120"/>
              <a:gd name="T61" fmla="*/ 2147483647 h 638"/>
              <a:gd name="T62" fmla="*/ 2147483647 w 120"/>
              <a:gd name="T63" fmla="*/ 2147483647 h 638"/>
              <a:gd name="T64" fmla="*/ 2147483647 w 120"/>
              <a:gd name="T65" fmla="*/ 2147483647 h 638"/>
              <a:gd name="T66" fmla="*/ 2147483647 w 120"/>
              <a:gd name="T67" fmla="*/ 2147483647 h 638"/>
              <a:gd name="T68" fmla="*/ 2147483647 w 120"/>
              <a:gd name="T69" fmla="*/ 2147483647 h 638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120" h="638">
                <a:moveTo>
                  <a:pt x="120" y="0"/>
                </a:moveTo>
                <a:lnTo>
                  <a:pt x="107" y="1"/>
                </a:lnTo>
                <a:lnTo>
                  <a:pt x="96" y="5"/>
                </a:lnTo>
                <a:lnTo>
                  <a:pt x="86" y="9"/>
                </a:lnTo>
                <a:lnTo>
                  <a:pt x="78" y="16"/>
                </a:lnTo>
                <a:lnTo>
                  <a:pt x="70" y="24"/>
                </a:lnTo>
                <a:lnTo>
                  <a:pt x="65" y="33"/>
                </a:lnTo>
                <a:lnTo>
                  <a:pt x="62" y="43"/>
                </a:lnTo>
                <a:lnTo>
                  <a:pt x="61" y="54"/>
                </a:lnTo>
                <a:lnTo>
                  <a:pt x="61" y="267"/>
                </a:lnTo>
                <a:lnTo>
                  <a:pt x="59" y="278"/>
                </a:lnTo>
                <a:lnTo>
                  <a:pt x="56" y="288"/>
                </a:lnTo>
                <a:lnTo>
                  <a:pt x="51" y="296"/>
                </a:lnTo>
                <a:lnTo>
                  <a:pt x="43" y="304"/>
                </a:lnTo>
                <a:lnTo>
                  <a:pt x="33" y="310"/>
                </a:lnTo>
                <a:lnTo>
                  <a:pt x="24" y="315"/>
                </a:lnTo>
                <a:lnTo>
                  <a:pt x="13" y="318"/>
                </a:lnTo>
                <a:lnTo>
                  <a:pt x="0" y="320"/>
                </a:lnTo>
                <a:lnTo>
                  <a:pt x="13" y="321"/>
                </a:lnTo>
                <a:lnTo>
                  <a:pt x="24" y="324"/>
                </a:lnTo>
                <a:lnTo>
                  <a:pt x="33" y="329"/>
                </a:lnTo>
                <a:lnTo>
                  <a:pt x="43" y="336"/>
                </a:lnTo>
                <a:lnTo>
                  <a:pt x="51" y="344"/>
                </a:lnTo>
                <a:lnTo>
                  <a:pt x="56" y="352"/>
                </a:lnTo>
                <a:lnTo>
                  <a:pt x="59" y="361"/>
                </a:lnTo>
                <a:lnTo>
                  <a:pt x="61" y="372"/>
                </a:lnTo>
                <a:lnTo>
                  <a:pt x="61" y="585"/>
                </a:lnTo>
                <a:lnTo>
                  <a:pt x="62" y="596"/>
                </a:lnTo>
                <a:lnTo>
                  <a:pt x="65" y="606"/>
                </a:lnTo>
                <a:lnTo>
                  <a:pt x="70" y="615"/>
                </a:lnTo>
                <a:lnTo>
                  <a:pt x="78" y="623"/>
                </a:lnTo>
                <a:lnTo>
                  <a:pt x="86" y="630"/>
                </a:lnTo>
                <a:lnTo>
                  <a:pt x="96" y="635"/>
                </a:lnTo>
                <a:lnTo>
                  <a:pt x="107" y="636"/>
                </a:lnTo>
                <a:lnTo>
                  <a:pt x="120" y="638"/>
                </a:lnTo>
              </a:path>
            </a:pathLst>
          </a:custGeom>
          <a:noFill/>
          <a:ln w="1587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744" name="Rectangle 357"/>
          <p:cNvSpPr>
            <a:spLocks noChangeArrowheads="1"/>
          </p:cNvSpPr>
          <p:nvPr/>
        </p:nvSpPr>
        <p:spPr bwMode="auto">
          <a:xfrm>
            <a:off x="3332163" y="4248150"/>
            <a:ext cx="1128712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745" name="Rectangle 358"/>
          <p:cNvSpPr>
            <a:spLocks noChangeArrowheads="1"/>
          </p:cNvSpPr>
          <p:nvPr/>
        </p:nvSpPr>
        <p:spPr bwMode="auto">
          <a:xfrm>
            <a:off x="3377076" y="4300074"/>
            <a:ext cx="801566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sr-Latn-ME" sz="2000" dirty="0" smtClean="0">
                <a:solidFill>
                  <a:srgbClr val="000000"/>
                </a:solidFill>
                <a:latin typeface="+mj-lt"/>
              </a:rPr>
              <a:t>čvorovi</a:t>
            </a:r>
            <a:endParaRPr lang="en-US" dirty="0">
              <a:latin typeface="+mj-lt"/>
            </a:endParaRPr>
          </a:p>
        </p:txBody>
      </p:sp>
      <p:sp>
        <p:nvSpPr>
          <p:cNvPr id="25746" name="Rectangle 359"/>
          <p:cNvSpPr>
            <a:spLocks noChangeArrowheads="1"/>
          </p:cNvSpPr>
          <p:nvPr/>
        </p:nvSpPr>
        <p:spPr bwMode="auto">
          <a:xfrm>
            <a:off x="4151313" y="4324350"/>
            <a:ext cx="8015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 </a:t>
            </a:r>
            <a:endParaRPr lang="en-US">
              <a:latin typeface="+mj-lt"/>
            </a:endParaRPr>
          </a:p>
        </p:txBody>
      </p:sp>
      <p:sp>
        <p:nvSpPr>
          <p:cNvPr id="25747" name="Freeform 360"/>
          <p:cNvSpPr>
            <a:spLocks/>
          </p:cNvSpPr>
          <p:nvPr/>
        </p:nvSpPr>
        <p:spPr bwMode="auto">
          <a:xfrm>
            <a:off x="4343400" y="5105400"/>
            <a:ext cx="228600" cy="1447800"/>
          </a:xfrm>
          <a:custGeom>
            <a:avLst/>
            <a:gdLst>
              <a:gd name="T0" fmla="*/ 2147483647 w 120"/>
              <a:gd name="T1" fmla="*/ 0 h 802"/>
              <a:gd name="T2" fmla="*/ 2147483647 w 120"/>
              <a:gd name="T3" fmla="*/ 2147483647 h 802"/>
              <a:gd name="T4" fmla="*/ 2147483647 w 120"/>
              <a:gd name="T5" fmla="*/ 2147483647 h 802"/>
              <a:gd name="T6" fmla="*/ 2147483647 w 120"/>
              <a:gd name="T7" fmla="*/ 2147483647 h 802"/>
              <a:gd name="T8" fmla="*/ 2147483647 w 120"/>
              <a:gd name="T9" fmla="*/ 2147483647 h 802"/>
              <a:gd name="T10" fmla="*/ 2147483647 w 120"/>
              <a:gd name="T11" fmla="*/ 2147483647 h 802"/>
              <a:gd name="T12" fmla="*/ 2147483647 w 120"/>
              <a:gd name="T13" fmla="*/ 2147483647 h 802"/>
              <a:gd name="T14" fmla="*/ 2147483647 w 120"/>
              <a:gd name="T15" fmla="*/ 2147483647 h 802"/>
              <a:gd name="T16" fmla="*/ 2147483647 w 120"/>
              <a:gd name="T17" fmla="*/ 2147483647 h 802"/>
              <a:gd name="T18" fmla="*/ 2147483647 w 120"/>
              <a:gd name="T19" fmla="*/ 2147483647 h 802"/>
              <a:gd name="T20" fmla="*/ 2147483647 w 120"/>
              <a:gd name="T21" fmla="*/ 2147483647 h 802"/>
              <a:gd name="T22" fmla="*/ 2147483647 w 120"/>
              <a:gd name="T23" fmla="*/ 2147483647 h 802"/>
              <a:gd name="T24" fmla="*/ 2147483647 w 120"/>
              <a:gd name="T25" fmla="*/ 2147483647 h 802"/>
              <a:gd name="T26" fmla="*/ 2147483647 w 120"/>
              <a:gd name="T27" fmla="*/ 2147483647 h 802"/>
              <a:gd name="T28" fmla="*/ 2147483647 w 120"/>
              <a:gd name="T29" fmla="*/ 2147483647 h 802"/>
              <a:gd name="T30" fmla="*/ 2147483647 w 120"/>
              <a:gd name="T31" fmla="*/ 2147483647 h 802"/>
              <a:gd name="T32" fmla="*/ 2147483647 w 120"/>
              <a:gd name="T33" fmla="*/ 2147483647 h 802"/>
              <a:gd name="T34" fmla="*/ 0 w 120"/>
              <a:gd name="T35" fmla="*/ 2147483647 h 802"/>
              <a:gd name="T36" fmla="*/ 2147483647 w 120"/>
              <a:gd name="T37" fmla="*/ 2147483647 h 802"/>
              <a:gd name="T38" fmla="*/ 2147483647 w 120"/>
              <a:gd name="T39" fmla="*/ 2147483647 h 802"/>
              <a:gd name="T40" fmla="*/ 2147483647 w 120"/>
              <a:gd name="T41" fmla="*/ 2147483647 h 802"/>
              <a:gd name="T42" fmla="*/ 2147483647 w 120"/>
              <a:gd name="T43" fmla="*/ 2147483647 h 802"/>
              <a:gd name="T44" fmla="*/ 2147483647 w 120"/>
              <a:gd name="T45" fmla="*/ 2147483647 h 802"/>
              <a:gd name="T46" fmla="*/ 2147483647 w 120"/>
              <a:gd name="T47" fmla="*/ 2147483647 h 802"/>
              <a:gd name="T48" fmla="*/ 2147483647 w 120"/>
              <a:gd name="T49" fmla="*/ 2147483647 h 802"/>
              <a:gd name="T50" fmla="*/ 2147483647 w 120"/>
              <a:gd name="T51" fmla="*/ 2147483647 h 802"/>
              <a:gd name="T52" fmla="*/ 2147483647 w 120"/>
              <a:gd name="T53" fmla="*/ 2147483647 h 802"/>
              <a:gd name="T54" fmla="*/ 2147483647 w 120"/>
              <a:gd name="T55" fmla="*/ 2147483647 h 802"/>
              <a:gd name="T56" fmla="*/ 2147483647 w 120"/>
              <a:gd name="T57" fmla="*/ 2147483647 h 802"/>
              <a:gd name="T58" fmla="*/ 2147483647 w 120"/>
              <a:gd name="T59" fmla="*/ 2147483647 h 802"/>
              <a:gd name="T60" fmla="*/ 2147483647 w 120"/>
              <a:gd name="T61" fmla="*/ 2147483647 h 802"/>
              <a:gd name="T62" fmla="*/ 2147483647 w 120"/>
              <a:gd name="T63" fmla="*/ 2147483647 h 802"/>
              <a:gd name="T64" fmla="*/ 2147483647 w 120"/>
              <a:gd name="T65" fmla="*/ 2147483647 h 802"/>
              <a:gd name="T66" fmla="*/ 2147483647 w 120"/>
              <a:gd name="T67" fmla="*/ 2147483647 h 802"/>
              <a:gd name="T68" fmla="*/ 2147483647 w 120"/>
              <a:gd name="T69" fmla="*/ 2147483647 h 802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120" h="802">
                <a:moveTo>
                  <a:pt x="120" y="0"/>
                </a:moveTo>
                <a:lnTo>
                  <a:pt x="107" y="2"/>
                </a:lnTo>
                <a:lnTo>
                  <a:pt x="96" y="5"/>
                </a:lnTo>
                <a:lnTo>
                  <a:pt x="86" y="12"/>
                </a:lnTo>
                <a:lnTo>
                  <a:pt x="77" y="20"/>
                </a:lnTo>
                <a:lnTo>
                  <a:pt x="70" y="31"/>
                </a:lnTo>
                <a:lnTo>
                  <a:pt x="64" y="42"/>
                </a:lnTo>
                <a:lnTo>
                  <a:pt x="61" y="55"/>
                </a:lnTo>
                <a:lnTo>
                  <a:pt x="59" y="67"/>
                </a:lnTo>
                <a:lnTo>
                  <a:pt x="59" y="335"/>
                </a:lnTo>
                <a:lnTo>
                  <a:pt x="57" y="347"/>
                </a:lnTo>
                <a:lnTo>
                  <a:pt x="54" y="360"/>
                </a:lnTo>
                <a:lnTo>
                  <a:pt x="49" y="371"/>
                </a:lnTo>
                <a:lnTo>
                  <a:pt x="41" y="383"/>
                </a:lnTo>
                <a:lnTo>
                  <a:pt x="33" y="391"/>
                </a:lnTo>
                <a:lnTo>
                  <a:pt x="22" y="397"/>
                </a:lnTo>
                <a:lnTo>
                  <a:pt x="11" y="400"/>
                </a:lnTo>
                <a:lnTo>
                  <a:pt x="0" y="402"/>
                </a:lnTo>
                <a:lnTo>
                  <a:pt x="11" y="403"/>
                </a:lnTo>
                <a:lnTo>
                  <a:pt x="22" y="407"/>
                </a:lnTo>
                <a:lnTo>
                  <a:pt x="33" y="413"/>
                </a:lnTo>
                <a:lnTo>
                  <a:pt x="41" y="421"/>
                </a:lnTo>
                <a:lnTo>
                  <a:pt x="49" y="430"/>
                </a:lnTo>
                <a:lnTo>
                  <a:pt x="54" y="442"/>
                </a:lnTo>
                <a:lnTo>
                  <a:pt x="57" y="454"/>
                </a:lnTo>
                <a:lnTo>
                  <a:pt x="59" y="467"/>
                </a:lnTo>
                <a:lnTo>
                  <a:pt x="59" y="734"/>
                </a:lnTo>
                <a:lnTo>
                  <a:pt x="61" y="747"/>
                </a:lnTo>
                <a:lnTo>
                  <a:pt x="64" y="760"/>
                </a:lnTo>
                <a:lnTo>
                  <a:pt x="70" y="771"/>
                </a:lnTo>
                <a:lnTo>
                  <a:pt x="77" y="782"/>
                </a:lnTo>
                <a:lnTo>
                  <a:pt x="86" y="790"/>
                </a:lnTo>
                <a:lnTo>
                  <a:pt x="96" y="797"/>
                </a:lnTo>
                <a:lnTo>
                  <a:pt x="107" y="800"/>
                </a:lnTo>
                <a:lnTo>
                  <a:pt x="120" y="802"/>
                </a:lnTo>
              </a:path>
            </a:pathLst>
          </a:custGeom>
          <a:noFill/>
          <a:ln w="1587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748" name="Rectangle 361"/>
          <p:cNvSpPr>
            <a:spLocks noChangeArrowheads="1"/>
          </p:cNvSpPr>
          <p:nvPr/>
        </p:nvSpPr>
        <p:spPr bwMode="auto">
          <a:xfrm>
            <a:off x="3441700" y="5573713"/>
            <a:ext cx="728663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grpSp>
        <p:nvGrpSpPr>
          <p:cNvPr id="25749" name="Group 370"/>
          <p:cNvGrpSpPr>
            <a:grpSpLocks/>
          </p:cNvGrpSpPr>
          <p:nvPr/>
        </p:nvGrpSpPr>
        <p:grpSpPr bwMode="auto">
          <a:xfrm>
            <a:off x="504825" y="4338638"/>
            <a:ext cx="2771775" cy="2214562"/>
            <a:chOff x="240" y="2493"/>
            <a:chExt cx="1746" cy="1395"/>
          </a:xfrm>
        </p:grpSpPr>
        <p:grpSp>
          <p:nvGrpSpPr>
            <p:cNvPr id="25752" name="Group 369"/>
            <p:cNvGrpSpPr>
              <a:grpSpLocks/>
            </p:cNvGrpSpPr>
            <p:nvPr/>
          </p:nvGrpSpPr>
          <p:grpSpPr bwMode="auto">
            <a:xfrm>
              <a:off x="240" y="2493"/>
              <a:ext cx="1746" cy="1107"/>
              <a:chOff x="240" y="2160"/>
              <a:chExt cx="1746" cy="1107"/>
            </a:xfrm>
          </p:grpSpPr>
          <p:pic>
            <p:nvPicPr>
              <p:cNvPr id="25754" name="Picture 214" descr="Reprezentacije grafa"/>
              <p:cNvPicPr>
                <a:picLocks noChangeAspect="1" noChangeArrowheads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 bwMode="auto">
              <a:xfrm>
                <a:off x="240" y="2160"/>
                <a:ext cx="1746" cy="110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5755" name="Text Box 365"/>
              <p:cNvSpPr txBox="1">
                <a:spLocks noChangeArrowheads="1"/>
              </p:cNvSpPr>
              <p:nvPr/>
            </p:nvSpPr>
            <p:spPr bwMode="auto">
              <a:xfrm>
                <a:off x="342" y="2988"/>
                <a:ext cx="96" cy="16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144" tIns="9144" rIns="9144" bIns="9144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sr-Latn-CS" sz="1600"/>
                  <a:t>4</a:t>
                </a:r>
                <a:endParaRPr lang="en-US" sz="1600"/>
              </a:p>
            </p:txBody>
          </p:sp>
          <p:sp>
            <p:nvSpPr>
              <p:cNvPr id="25756" name="Text Box 366"/>
              <p:cNvSpPr txBox="1">
                <a:spLocks noChangeArrowheads="1"/>
              </p:cNvSpPr>
              <p:nvPr/>
            </p:nvSpPr>
            <p:spPr bwMode="auto">
              <a:xfrm>
                <a:off x="1716" y="2976"/>
                <a:ext cx="96" cy="16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144" tIns="9144" rIns="9144" bIns="9144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sr-Latn-CS" sz="1600"/>
                  <a:t>3</a:t>
                </a:r>
                <a:endParaRPr lang="en-US" sz="1600"/>
              </a:p>
            </p:txBody>
          </p:sp>
        </p:grpSp>
        <p:sp>
          <p:nvSpPr>
            <p:cNvPr id="25753" name="Text Box 367"/>
            <p:cNvSpPr txBox="1">
              <a:spLocks noChangeArrowheads="1"/>
            </p:cNvSpPr>
            <p:nvPr/>
          </p:nvSpPr>
          <p:spPr bwMode="auto">
            <a:xfrm>
              <a:off x="720" y="3722"/>
              <a:ext cx="288" cy="1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144" tIns="9144" rIns="9144" bIns="9144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sr-Latn-CS" sz="1600"/>
                <a:t>        </a:t>
              </a:r>
              <a:endParaRPr lang="en-US" sz="1600"/>
            </a:p>
          </p:txBody>
        </p:sp>
      </p:grpSp>
      <p:sp>
        <p:nvSpPr>
          <p:cNvPr id="25750" name="Text Box 368"/>
          <p:cNvSpPr txBox="1">
            <a:spLocks noChangeArrowheads="1"/>
          </p:cNvSpPr>
          <p:nvPr/>
        </p:nvSpPr>
        <p:spPr bwMode="auto">
          <a:xfrm>
            <a:off x="7086600" y="5029200"/>
            <a:ext cx="1676400" cy="2635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4" tIns="9144" rIns="9144" bIns="9144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600">
                <a:latin typeface="+mj-lt"/>
              </a:rPr>
              <a:t>Nizovi </a:t>
            </a:r>
            <a:r>
              <a:rPr lang="sr-Latn-CS" sz="1600">
                <a:solidFill>
                  <a:srgbClr val="3333CC"/>
                </a:solidFill>
                <a:latin typeface="+mj-lt"/>
              </a:rPr>
              <a:t>END</a:t>
            </a:r>
            <a:r>
              <a:rPr lang="sr-Latn-CS" sz="1600">
                <a:latin typeface="+mj-lt"/>
              </a:rPr>
              <a:t> i </a:t>
            </a:r>
            <a:r>
              <a:rPr lang="sr-Latn-CS" sz="1600">
                <a:solidFill>
                  <a:srgbClr val="3333CC"/>
                </a:solidFill>
                <a:latin typeface="+mj-lt"/>
              </a:rPr>
              <a:t>NEXT</a:t>
            </a:r>
            <a:endParaRPr lang="en-US" sz="1600">
              <a:solidFill>
                <a:srgbClr val="3333CC"/>
              </a:solidFill>
              <a:latin typeface="+mj-lt"/>
            </a:endParaRPr>
          </a:p>
        </p:txBody>
      </p:sp>
      <p:sp>
        <p:nvSpPr>
          <p:cNvPr id="25751" name="Rectangle 371"/>
          <p:cNvSpPr>
            <a:spLocks noChangeArrowheads="1"/>
          </p:cNvSpPr>
          <p:nvPr/>
        </p:nvSpPr>
        <p:spPr bwMode="auto">
          <a:xfrm>
            <a:off x="3571875" y="5657850"/>
            <a:ext cx="500137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ivice</a:t>
            </a:r>
            <a:endParaRPr lang="en-US">
              <a:latin typeface="+mj-lt"/>
            </a:endParaRPr>
          </a:p>
        </p:txBody>
      </p:sp>
      <p:sp>
        <p:nvSpPr>
          <p:cNvPr id="157" name="Text Box 10"/>
          <p:cNvSpPr txBox="1">
            <a:spLocks noChangeArrowheads="1"/>
          </p:cNvSpPr>
          <p:nvPr/>
        </p:nvSpPr>
        <p:spPr bwMode="auto">
          <a:xfrm>
            <a:off x="1680699" y="4171950"/>
            <a:ext cx="352425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eaLnBrk="1" hangingPunct="1">
              <a:spcBef>
                <a:spcPct val="50000"/>
              </a:spcBef>
              <a:defRPr sz="2000" b="1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742950" indent="-285750" eaLnBrk="0" hangingPunct="0"/>
            <a:lvl3pPr marL="1143000" indent="-228600" eaLnBrk="0" hangingPunct="0"/>
            <a:lvl4pPr marL="1600200" indent="-228600" eaLnBrk="0" hangingPunct="0"/>
            <a:lvl5pPr marL="2057400" indent="-228600" eaLnBrk="0" hangingPunct="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sr-Latn-CS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endParaRPr lang="en-US" b="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8" name="Text Box 10"/>
          <p:cNvSpPr txBox="1">
            <a:spLocks noChangeArrowheads="1"/>
          </p:cNvSpPr>
          <p:nvPr/>
        </p:nvSpPr>
        <p:spPr bwMode="auto">
          <a:xfrm>
            <a:off x="390525" y="4954528"/>
            <a:ext cx="352425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eaLnBrk="1" hangingPunct="1">
              <a:spcBef>
                <a:spcPct val="50000"/>
              </a:spcBef>
              <a:defRPr sz="2000" b="1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742950" indent="-285750" eaLnBrk="0" hangingPunct="0"/>
            <a:lvl3pPr marL="1143000" indent="-228600" eaLnBrk="0" hangingPunct="0"/>
            <a:lvl4pPr marL="1600200" indent="-228600" eaLnBrk="0" hangingPunct="0"/>
            <a:lvl5pPr marL="2057400" indent="-228600" eaLnBrk="0" hangingPunct="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sr-Latn-CS" b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endParaRPr lang="en-US" b="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9" name="Text Box 10"/>
          <p:cNvSpPr txBox="1">
            <a:spLocks noChangeArrowheads="1"/>
          </p:cNvSpPr>
          <p:nvPr/>
        </p:nvSpPr>
        <p:spPr bwMode="auto">
          <a:xfrm>
            <a:off x="2922419" y="4913646"/>
            <a:ext cx="352425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eaLnBrk="1" hangingPunct="1">
              <a:spcBef>
                <a:spcPct val="50000"/>
              </a:spcBef>
              <a:defRPr sz="2000" b="1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742950" indent="-285750" eaLnBrk="0" hangingPunct="0"/>
            <a:lvl3pPr marL="1143000" indent="-228600" eaLnBrk="0" hangingPunct="0"/>
            <a:lvl4pPr marL="1600200" indent="-228600" eaLnBrk="0" hangingPunct="0"/>
            <a:lvl5pPr marL="2057400" indent="-228600" eaLnBrk="0" hangingPunct="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sr-Latn-CS" b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endParaRPr lang="en-US" b="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0" name="Text Box 10"/>
          <p:cNvSpPr txBox="1">
            <a:spLocks noChangeArrowheads="1"/>
          </p:cNvSpPr>
          <p:nvPr/>
        </p:nvSpPr>
        <p:spPr bwMode="auto">
          <a:xfrm>
            <a:off x="1633537" y="4820650"/>
            <a:ext cx="352425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eaLnBrk="1" hangingPunct="1">
              <a:spcBef>
                <a:spcPct val="50000"/>
              </a:spcBef>
              <a:defRPr sz="2000" b="1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742950" indent="-285750" eaLnBrk="0" hangingPunct="0"/>
            <a:lvl3pPr marL="1143000" indent="-228600" eaLnBrk="0" hangingPunct="0"/>
            <a:lvl4pPr marL="1600200" indent="-228600" eaLnBrk="0" hangingPunct="0"/>
            <a:lvl5pPr marL="2057400" indent="-228600" eaLnBrk="0" hangingPunct="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sr-Latn-CS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endParaRPr lang="en-US" b="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1" name="Text Box 10"/>
          <p:cNvSpPr txBox="1">
            <a:spLocks noChangeArrowheads="1"/>
          </p:cNvSpPr>
          <p:nvPr/>
        </p:nvSpPr>
        <p:spPr bwMode="auto">
          <a:xfrm>
            <a:off x="1631781" y="5754110"/>
            <a:ext cx="352425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eaLnBrk="1" hangingPunct="1">
              <a:spcBef>
                <a:spcPct val="50000"/>
              </a:spcBef>
              <a:defRPr sz="2000" b="1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742950" indent="-285750" eaLnBrk="0" hangingPunct="0"/>
            <a:lvl3pPr marL="1143000" indent="-228600" eaLnBrk="0" hangingPunct="0"/>
            <a:lvl4pPr marL="1600200" indent="-228600" eaLnBrk="0" hangingPunct="0"/>
            <a:lvl5pPr marL="2057400" indent="-228600" eaLnBrk="0" hangingPunct="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sr-Latn-CS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endParaRPr lang="en-US" b="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22/28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609600"/>
            <a:ext cx="8915400" cy="1143000"/>
          </a:xfrm>
        </p:spPr>
        <p:txBody>
          <a:bodyPr/>
          <a:lstStyle/>
          <a:p>
            <a:pPr eaLnBrk="1" hangingPunct="1"/>
            <a:r>
              <a:rPr lang="sr-Latn-CS" smtClean="0"/>
              <a:t>Predstavljanje grafa preko nizova</a:t>
            </a:r>
            <a:endParaRPr lang="en-US" smtClean="0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2133600"/>
            <a:ext cx="8763000" cy="4724400"/>
          </a:xfrm>
        </p:spPr>
        <p:txBody>
          <a:bodyPr/>
          <a:lstStyle/>
          <a:p>
            <a:pPr algn="just" eaLnBrk="1" hangingPunct="1">
              <a:lnSpc>
                <a:spcPct val="90000"/>
              </a:lnSpc>
            </a:pPr>
            <a:r>
              <a:rPr lang="sr-Latn-CS" sz="2400" dirty="0" smtClean="0"/>
              <a:t>Prvih </a:t>
            </a:r>
            <a:r>
              <a:rPr lang="sr-Latn-CS" sz="2400" dirty="0" smtClean="0">
                <a:solidFill>
                  <a:srgbClr val="3333CC"/>
                </a:solidFill>
              </a:rPr>
              <a:t>N</a:t>
            </a:r>
            <a:r>
              <a:rPr lang="sr-Latn-CS" sz="2400" baseline="-25000" dirty="0" smtClean="0">
                <a:solidFill>
                  <a:srgbClr val="3333CC"/>
                </a:solidFill>
              </a:rPr>
              <a:t>V</a:t>
            </a:r>
            <a:r>
              <a:rPr lang="sr-Latn-CS" sz="2400" dirty="0" smtClean="0"/>
              <a:t> upisa se odnosi na čvorove grafa</a:t>
            </a:r>
            <a:r>
              <a:rPr lang="en-US" sz="2400" dirty="0" smtClean="0"/>
              <a:t>,</a:t>
            </a:r>
            <a:r>
              <a:rPr lang="sr-Latn-CS" sz="2400" dirty="0" smtClean="0"/>
              <a:t> redom od prvog do čvora </a:t>
            </a:r>
            <a:r>
              <a:rPr lang="sr-Latn-CS" sz="2400" dirty="0" smtClean="0">
                <a:solidFill>
                  <a:srgbClr val="3333CC"/>
                </a:solidFill>
              </a:rPr>
              <a:t>N</a:t>
            </a:r>
            <a:r>
              <a:rPr lang="sr-Latn-CS" sz="2400" baseline="-25000" dirty="0" smtClean="0">
                <a:solidFill>
                  <a:srgbClr val="3333CC"/>
                </a:solidFill>
              </a:rPr>
              <a:t>V</a:t>
            </a:r>
            <a:r>
              <a:rPr lang="sr-Latn-CS" sz="2400" dirty="0" smtClean="0"/>
              <a:t>.</a:t>
            </a:r>
          </a:p>
          <a:p>
            <a:pPr algn="just" eaLnBrk="1" hangingPunct="1">
              <a:lnSpc>
                <a:spcPct val="90000"/>
              </a:lnSpc>
            </a:pPr>
            <a:r>
              <a:rPr lang="sr-Latn-CS" sz="2400" dirty="0" smtClean="0"/>
              <a:t>Narednih </a:t>
            </a:r>
            <a:r>
              <a:rPr lang="sr-Latn-CS" sz="2400" dirty="0" smtClean="0">
                <a:solidFill>
                  <a:srgbClr val="3333CC"/>
                </a:solidFill>
              </a:rPr>
              <a:t>N</a:t>
            </a:r>
            <a:r>
              <a:rPr lang="sr-Latn-CS" sz="2400" baseline="-25000" dirty="0" smtClean="0">
                <a:solidFill>
                  <a:srgbClr val="3333CC"/>
                </a:solidFill>
              </a:rPr>
              <a:t>E</a:t>
            </a:r>
            <a:r>
              <a:rPr lang="sr-Latn-CS" sz="2400" dirty="0" smtClean="0"/>
              <a:t> upisa se odnosi na ivice grafa.</a:t>
            </a:r>
          </a:p>
          <a:p>
            <a:pPr algn="just" eaLnBrk="1" hangingPunct="1">
              <a:lnSpc>
                <a:spcPct val="90000"/>
              </a:lnSpc>
            </a:pPr>
            <a:r>
              <a:rPr lang="sr-Latn-CS" sz="2400" dirty="0" smtClean="0"/>
              <a:t>Prvih </a:t>
            </a:r>
            <a:r>
              <a:rPr lang="sr-Latn-CS" sz="2400" dirty="0" smtClean="0">
                <a:solidFill>
                  <a:srgbClr val="3333CC"/>
                </a:solidFill>
              </a:rPr>
              <a:t>N</a:t>
            </a:r>
            <a:r>
              <a:rPr lang="sr-Latn-CS" sz="2400" baseline="-25000" dirty="0" smtClean="0">
                <a:solidFill>
                  <a:srgbClr val="3333CC"/>
                </a:solidFill>
              </a:rPr>
              <a:t>V</a:t>
            </a:r>
            <a:r>
              <a:rPr lang="sr-Latn-CS" sz="2400" dirty="0" smtClean="0"/>
              <a:t> upisa u nizu </a:t>
            </a:r>
            <a:r>
              <a:rPr lang="sr-Latn-CS" sz="2400" b="1" dirty="0" smtClean="0"/>
              <a:t>END</a:t>
            </a:r>
            <a:r>
              <a:rPr lang="sr-Latn-CS" sz="2400" dirty="0" smtClean="0"/>
              <a:t> su prazni.</a:t>
            </a:r>
          </a:p>
          <a:p>
            <a:pPr algn="just" eaLnBrk="1" hangingPunct="1">
              <a:lnSpc>
                <a:spcPct val="90000"/>
              </a:lnSpc>
            </a:pPr>
            <a:r>
              <a:rPr lang="sr-Latn-CS" sz="2400" dirty="0" smtClean="0"/>
              <a:t>U nizu </a:t>
            </a:r>
            <a:r>
              <a:rPr lang="sr-Latn-CS" sz="2400" b="1" dirty="0" smtClean="0"/>
              <a:t>NEXT</a:t>
            </a:r>
            <a:r>
              <a:rPr lang="sr-Latn-CS" sz="2400" dirty="0" smtClean="0"/>
              <a:t> za čvor 1 upisana je vrijednost 5. To znači da se u petom redu nalaze podaci o prvoj ivici iz ovog čvora. Vidimo da je to ivica do čvora 2, a takođe vidimo i da se u redu 6 nalaze podaci o narednoj ivici koja kreće iz čvora 1.</a:t>
            </a:r>
          </a:p>
          <a:p>
            <a:pPr algn="just" eaLnBrk="1" hangingPunct="1">
              <a:lnSpc>
                <a:spcPct val="90000"/>
              </a:lnSpc>
            </a:pPr>
            <a:r>
              <a:rPr lang="sr-Latn-CS" sz="2400" dirty="0" smtClean="0"/>
              <a:t>U redu 6 piše da je naredna ivica do čvora 4, ali i da nema više ivica iz čvora 1, što je određeno nulom u šestom redu niza </a:t>
            </a:r>
            <a:r>
              <a:rPr lang="sr-Latn-CS" sz="2400" b="1" dirty="0" smtClean="0"/>
              <a:t>NEXT</a:t>
            </a:r>
            <a:r>
              <a:rPr lang="sr-Latn-CS" sz="2400" dirty="0" smtClean="0"/>
              <a:t>.</a:t>
            </a:r>
          </a:p>
          <a:p>
            <a:pPr algn="just" eaLnBrk="1" hangingPunct="1">
              <a:lnSpc>
                <a:spcPct val="90000"/>
              </a:lnSpc>
            </a:pPr>
            <a:r>
              <a:rPr lang="sr-Latn-CS" sz="2400" dirty="0" smtClean="0"/>
              <a:t>Tumačite sami ostala tri reda nizova </a:t>
            </a:r>
            <a:r>
              <a:rPr lang="sr-Latn-CS" sz="2400" b="1" dirty="0" smtClean="0"/>
              <a:t>END</a:t>
            </a:r>
            <a:r>
              <a:rPr lang="sr-Latn-CS" sz="2400" dirty="0" smtClean="0"/>
              <a:t> i </a:t>
            </a:r>
            <a:r>
              <a:rPr lang="sr-Latn-CS" sz="2400" b="1" dirty="0" smtClean="0"/>
              <a:t>NEXT</a:t>
            </a:r>
            <a:r>
              <a:rPr lang="sr-Latn-CS" sz="2400" dirty="0" smtClean="0"/>
              <a:t>.</a:t>
            </a:r>
            <a:endParaRPr lang="en-US" sz="240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23/28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Problem najkraćeg puta</a:t>
            </a:r>
            <a:endParaRPr lang="en-US" smtClean="0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2133600"/>
            <a:ext cx="8610600" cy="4114800"/>
          </a:xfrm>
        </p:spPr>
        <p:txBody>
          <a:bodyPr/>
          <a:lstStyle/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r>
              <a:rPr lang="sr-Latn-CS" sz="2400" dirty="0" smtClean="0"/>
              <a:t>Grafovi su izuzetno upotrebljivi u brojnim primjenama:</a:t>
            </a:r>
          </a:p>
          <a:p>
            <a:pPr lvl="1" eaLnBrk="1" hangingPunct="1">
              <a:spcBef>
                <a:spcPct val="0"/>
              </a:spcBef>
            </a:pPr>
            <a:r>
              <a:rPr lang="en-US" sz="2000" dirty="0" smtClean="0"/>
              <a:t>a</a:t>
            </a:r>
            <a:r>
              <a:rPr lang="sr-Latn-CS" sz="2000" dirty="0" smtClean="0"/>
              <a:t>lgoritmi optimizacije;</a:t>
            </a:r>
          </a:p>
          <a:p>
            <a:pPr lvl="1" eaLnBrk="1" hangingPunct="1">
              <a:spcBef>
                <a:spcPct val="0"/>
              </a:spcBef>
            </a:pPr>
            <a:r>
              <a:rPr lang="en-US" sz="2000" dirty="0" smtClean="0"/>
              <a:t>p</a:t>
            </a:r>
            <a:r>
              <a:rPr lang="sr-Latn-CS" sz="2000" dirty="0" smtClean="0"/>
              <a:t>laniranje </a:t>
            </a:r>
            <a:r>
              <a:rPr lang="en-US" sz="2000" dirty="0" err="1" smtClean="0"/>
              <a:t>saobra</a:t>
            </a:r>
            <a:r>
              <a:rPr lang="sr-Latn-RS" sz="2000" dirty="0" smtClean="0"/>
              <a:t>ćaja</a:t>
            </a:r>
            <a:r>
              <a:rPr lang="sr-Latn-CS" sz="2000" dirty="0" smtClean="0"/>
              <a:t>;</a:t>
            </a:r>
          </a:p>
          <a:p>
            <a:pPr lvl="1" eaLnBrk="1" hangingPunct="1">
              <a:spcBef>
                <a:spcPct val="0"/>
              </a:spcBef>
            </a:pPr>
            <a:r>
              <a:rPr lang="en-US" sz="2000" dirty="0" smtClean="0"/>
              <a:t>p</a:t>
            </a:r>
            <a:r>
              <a:rPr lang="sr-Latn-CS" sz="2000" dirty="0" smtClean="0"/>
              <a:t>laniranje poslovanja;</a:t>
            </a:r>
          </a:p>
          <a:p>
            <a:pPr lvl="1" eaLnBrk="1" hangingPunct="1">
              <a:spcBef>
                <a:spcPct val="0"/>
              </a:spcBef>
              <a:spcAft>
                <a:spcPts val="1200"/>
              </a:spcAft>
            </a:pPr>
            <a:r>
              <a:rPr lang="en-US" sz="2000" dirty="0" smtClean="0"/>
              <a:t>e</a:t>
            </a:r>
            <a:r>
              <a:rPr lang="sr-Latn-CS" sz="2000" dirty="0" smtClean="0"/>
              <a:t>lektrična kola, itd.</a:t>
            </a:r>
          </a:p>
          <a:p>
            <a:pPr algn="just" eaLnBrk="1" hangingPunct="1">
              <a:spcBef>
                <a:spcPct val="0"/>
              </a:spcBef>
              <a:spcAft>
                <a:spcPts val="1200"/>
              </a:spcAft>
            </a:pPr>
            <a:r>
              <a:rPr lang="sr-Latn-CS" sz="2400" dirty="0" smtClean="0"/>
              <a:t>Obično treba dobro poznavati programiranje, problem koji treba riješiti i matematičku teoriju grafova. To znanje se brzo isplati izuzetno jednostavnim rješenjima.</a:t>
            </a:r>
          </a:p>
          <a:p>
            <a:pPr algn="just" eaLnBrk="1" hangingPunct="1">
              <a:spcBef>
                <a:spcPct val="0"/>
              </a:spcBef>
              <a:spcAft>
                <a:spcPts val="1200"/>
              </a:spcAft>
            </a:pPr>
            <a:r>
              <a:rPr lang="sr-Latn-CS" sz="2400" dirty="0" smtClean="0"/>
              <a:t>Da bismo ilustrovali snagu grafova, posmatraćemo poznati </a:t>
            </a:r>
            <a:r>
              <a:rPr lang="sr-Latn-CS" sz="2400" dirty="0" smtClean="0">
                <a:solidFill>
                  <a:srgbClr val="3333CC"/>
                </a:solidFill>
              </a:rPr>
              <a:t>problem najkraćeg puta</a:t>
            </a:r>
            <a:r>
              <a:rPr lang="sr-Latn-CS" sz="2400" dirty="0" smtClean="0"/>
              <a:t>.</a:t>
            </a:r>
            <a:endParaRPr lang="en-US" sz="240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24/28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Problem najkraćeg puta</a:t>
            </a:r>
            <a:endParaRPr lang="en-US" smtClean="0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2305050"/>
            <a:ext cx="8458200" cy="3790950"/>
          </a:xfrm>
        </p:spPr>
        <p:txBody>
          <a:bodyPr/>
          <a:lstStyle/>
          <a:p>
            <a:pPr algn="just" eaLnBrk="1" hangingPunct="1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Pretpostavimo da u grafu imamo N čvorova. Pretpostavimo da poznajemo </a:t>
            </a:r>
            <a:r>
              <a:rPr lang="sr-Latn-CS" sz="2400" u="sng" dirty="0" smtClean="0"/>
              <a:t>cijene (težine) ivica</a:t>
            </a:r>
            <a:r>
              <a:rPr lang="sr-Latn-CS" sz="2400" dirty="0" smtClean="0"/>
              <a:t> između susjednih čvorova. Cijena je nenegativna veličina</a:t>
            </a:r>
            <a:r>
              <a:rPr lang="en-US" sz="2400" dirty="0" smtClean="0"/>
              <a:t> </a:t>
            </a:r>
            <a:r>
              <a:rPr lang="en-US" sz="2400" dirty="0" err="1" smtClean="0"/>
              <a:t>dodijeljena</a:t>
            </a:r>
            <a:r>
              <a:rPr lang="en-US" sz="2400" dirty="0" smtClean="0"/>
              <a:t> </a:t>
            </a:r>
            <a:r>
              <a:rPr lang="en-US" sz="2400" dirty="0" err="1" smtClean="0"/>
              <a:t>ivici</a:t>
            </a:r>
            <a:r>
              <a:rPr lang="sr-Latn-CS" sz="2400" dirty="0" smtClean="0"/>
              <a:t>. U slučaju da nema ivice između dva čvora cijena je beskonačna. Matrica sa cijenama </a:t>
            </a:r>
            <a:r>
              <a:rPr lang="en-US" sz="2400" dirty="0" err="1" smtClean="0"/>
              <a:t>ivica</a:t>
            </a:r>
            <a:r>
              <a:rPr lang="sr-Latn-CS" sz="2400" dirty="0" smtClean="0"/>
              <a:t> podsjeća na matricu susjedstva, ali umjesto </a:t>
            </a:r>
            <a:r>
              <a:rPr lang="en-US" sz="2400" dirty="0" err="1" smtClean="0"/>
              <a:t>binarnih</a:t>
            </a:r>
            <a:r>
              <a:rPr lang="en-US" sz="2400" dirty="0" smtClean="0"/>
              <a:t> </a:t>
            </a:r>
            <a:r>
              <a:rPr lang="en-US" sz="2400" dirty="0" err="1" smtClean="0"/>
              <a:t>vrijednosti</a:t>
            </a:r>
            <a:r>
              <a:rPr lang="en-US" sz="2400" dirty="0" smtClean="0"/>
              <a:t> </a:t>
            </a:r>
            <a:r>
              <a:rPr lang="en-US" sz="2400" dirty="0" err="1" smtClean="0"/>
              <a:t>upisane</a:t>
            </a:r>
            <a:r>
              <a:rPr lang="en-US" sz="2400" dirty="0" smtClean="0"/>
              <a:t> </a:t>
            </a:r>
            <a:r>
              <a:rPr lang="en-US" sz="2400" dirty="0" err="1" smtClean="0"/>
              <a:t>su</a:t>
            </a:r>
            <a:r>
              <a:rPr lang="en-US" sz="2400" dirty="0" smtClean="0"/>
              <a:t> </a:t>
            </a:r>
            <a:r>
              <a:rPr lang="en-US" sz="2400" dirty="0" err="1" smtClean="0"/>
              <a:t>vrijednosti</a:t>
            </a:r>
            <a:r>
              <a:rPr lang="en-US" sz="2400" dirty="0" smtClean="0"/>
              <a:t> u </a:t>
            </a:r>
            <a:r>
              <a:rPr lang="en-US" sz="2400" dirty="0" err="1" smtClean="0"/>
              <a:t>intervalu</a:t>
            </a:r>
            <a:r>
              <a:rPr lang="en-US" sz="2400" dirty="0" smtClean="0"/>
              <a:t> [0,</a:t>
            </a:r>
            <a:r>
              <a:rPr lang="en-US" sz="2400" dirty="0" smtClean="0">
                <a:sym typeface="Symbol" pitchFamily="18" charset="2"/>
              </a:rPr>
              <a:t>)</a:t>
            </a:r>
            <a:r>
              <a:rPr lang="sr-Latn-CS" sz="2400" dirty="0" smtClean="0"/>
              <a:t>. </a:t>
            </a:r>
          </a:p>
          <a:p>
            <a:pPr algn="just" eaLnBrk="1" hangingPunct="1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>
                <a:solidFill>
                  <a:srgbClr val="FF0000"/>
                </a:solidFill>
              </a:rPr>
              <a:t>Problem je odrediti najjeftiniju putanju između svih čvorova I i J u grafu koja može prolaziti preko proizvoljno mnogo ivica.</a:t>
            </a:r>
            <a:endParaRPr lang="en-US" sz="2400" dirty="0" smtClean="0">
              <a:solidFill>
                <a:srgbClr val="FF0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25/28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Problem najkraćeg puta</a:t>
            </a:r>
            <a:endParaRPr lang="en-US" smtClean="0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95275" y="2181225"/>
            <a:ext cx="7772400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Latn-CS" sz="2400" dirty="0" smtClean="0"/>
              <a:t>Problem najkraćeg puta se može riješiti kroz sljedeće algoritamske korake.</a:t>
            </a:r>
          </a:p>
          <a:p>
            <a:pPr lvl="1" eaLnBrk="1" hangingPunct="1">
              <a:lnSpc>
                <a:spcPct val="90000"/>
              </a:lnSpc>
            </a:pPr>
            <a:r>
              <a:rPr lang="sr-Latn-CS" sz="2000" b="1" dirty="0" smtClean="0"/>
              <a:t>Korak 1.</a:t>
            </a:r>
            <a:r>
              <a:rPr lang="sr-Latn-CS" sz="2000" dirty="0" smtClean="0"/>
              <a:t>	</a:t>
            </a:r>
            <a:r>
              <a:rPr lang="en-US" sz="2000" dirty="0" smtClean="0"/>
              <a:t> </a:t>
            </a:r>
            <a:r>
              <a:rPr lang="sr-Latn-CS" sz="2000" dirty="0" smtClean="0"/>
              <a:t>Zada se broj čvorova </a:t>
            </a:r>
            <a:r>
              <a:rPr lang="sr-Latn-CS" sz="2000" b="1" dirty="0" smtClean="0"/>
              <a:t>N</a:t>
            </a:r>
            <a:r>
              <a:rPr lang="sr-Latn-CS" sz="2000" dirty="0" smtClean="0"/>
              <a:t>.</a:t>
            </a:r>
            <a:endParaRPr lang="en-US" sz="2000" dirty="0" smtClean="0"/>
          </a:p>
          <a:p>
            <a:pPr lvl="1" eaLnBrk="1" hangingPunct="1">
              <a:lnSpc>
                <a:spcPct val="90000"/>
              </a:lnSpc>
            </a:pPr>
            <a:r>
              <a:rPr lang="en-US" sz="2000" b="1" dirty="0" err="1" smtClean="0"/>
              <a:t>Korak</a:t>
            </a:r>
            <a:r>
              <a:rPr lang="en-US" sz="2000" b="1" dirty="0" smtClean="0"/>
              <a:t> 2.</a:t>
            </a:r>
            <a:r>
              <a:rPr lang="en-US" sz="2000" dirty="0" smtClean="0"/>
              <a:t> </a:t>
            </a:r>
            <a:r>
              <a:rPr lang="en-US" sz="2000" dirty="0" err="1" smtClean="0"/>
              <a:t>Zada</a:t>
            </a:r>
            <a:r>
              <a:rPr lang="en-US" sz="2000" dirty="0" smtClean="0"/>
              <a:t> se </a:t>
            </a:r>
            <a:r>
              <a:rPr lang="en-US" sz="2000" dirty="0" err="1" smtClean="0"/>
              <a:t>cijena</a:t>
            </a:r>
            <a:r>
              <a:rPr lang="en-US" sz="2000" dirty="0" smtClean="0"/>
              <a:t> puta, </a:t>
            </a:r>
            <a:r>
              <a:rPr lang="sr-Latn-CS" sz="2000" dirty="0" smtClean="0"/>
              <a:t>tj. ivica</a:t>
            </a:r>
            <a:r>
              <a:rPr lang="en-US" sz="2000" dirty="0" smtClean="0"/>
              <a:t>,</a:t>
            </a:r>
            <a:r>
              <a:rPr lang="sr-Latn-CS" sz="2000" dirty="0" smtClean="0"/>
              <a:t> </a:t>
            </a:r>
            <a:r>
              <a:rPr lang="en-US" sz="2000" dirty="0" err="1" smtClean="0"/>
              <a:t>izme</a:t>
            </a:r>
            <a:r>
              <a:rPr lang="sr-Latn-CS" sz="2000" dirty="0" smtClean="0"/>
              <a:t>đu svih čvorova: </a:t>
            </a:r>
            <a:r>
              <a:rPr lang="en-US" sz="2000" b="1" dirty="0" smtClean="0">
                <a:solidFill>
                  <a:srgbClr val="3333CC"/>
                </a:solidFill>
              </a:rPr>
              <a:t>l[</a:t>
            </a:r>
            <a:r>
              <a:rPr lang="en-US" sz="2000" b="1" dirty="0" err="1" smtClean="0">
                <a:solidFill>
                  <a:srgbClr val="3333CC"/>
                </a:solidFill>
              </a:rPr>
              <a:t>i</a:t>
            </a:r>
            <a:r>
              <a:rPr lang="en-US" sz="2000" b="1" dirty="0" smtClean="0">
                <a:solidFill>
                  <a:srgbClr val="3333CC"/>
                </a:solidFill>
              </a:rPr>
              <a:t>][j]</a:t>
            </a:r>
            <a:r>
              <a:rPr lang="en-US" sz="2000" dirty="0" smtClean="0"/>
              <a:t> </a:t>
            </a:r>
            <a:r>
              <a:rPr lang="en-US" sz="2000" dirty="0" err="1" smtClean="0"/>
              <a:t>za</a:t>
            </a:r>
            <a:r>
              <a:rPr lang="en-US" sz="2000" dirty="0" smtClean="0"/>
              <a:t> </a:t>
            </a:r>
            <a:r>
              <a:rPr lang="en-US" sz="2000" dirty="0" err="1" smtClean="0"/>
              <a:t>i</a:t>
            </a:r>
            <a:r>
              <a:rPr lang="en-US" sz="2000" dirty="0" smtClean="0">
                <a:sym typeface="Symbol" pitchFamily="18" charset="2"/>
              </a:rPr>
              <a:t>[0,N) </a:t>
            </a:r>
            <a:r>
              <a:rPr lang="en-US" sz="2000" dirty="0" err="1" smtClean="0">
                <a:sym typeface="Symbol" pitchFamily="18" charset="2"/>
              </a:rPr>
              <a:t>i</a:t>
            </a:r>
            <a:r>
              <a:rPr lang="en-US" sz="2000" dirty="0" smtClean="0">
                <a:sym typeface="Symbol" pitchFamily="18" charset="2"/>
              </a:rPr>
              <a:t> </a:t>
            </a:r>
            <a:r>
              <a:rPr lang="en-US" sz="2000" dirty="0" smtClean="0"/>
              <a:t>j</a:t>
            </a:r>
            <a:r>
              <a:rPr lang="en-US" sz="2000" dirty="0" smtClean="0">
                <a:sym typeface="Symbol" pitchFamily="18" charset="2"/>
              </a:rPr>
              <a:t>[0,N) </a:t>
            </a:r>
            <a:r>
              <a:rPr lang="en-US" sz="1600" dirty="0" smtClean="0">
                <a:sym typeface="Symbol" pitchFamily="18" charset="2"/>
              </a:rPr>
              <a:t>(</a:t>
            </a:r>
            <a:r>
              <a:rPr lang="en-US" sz="1600" dirty="0" err="1" smtClean="0">
                <a:sym typeface="Symbol" pitchFamily="18" charset="2"/>
              </a:rPr>
              <a:t>uglasta</a:t>
            </a:r>
            <a:r>
              <a:rPr lang="en-US" sz="1600" dirty="0" smtClean="0">
                <a:sym typeface="Symbol" pitchFamily="18" charset="2"/>
              </a:rPr>
              <a:t> </a:t>
            </a:r>
            <a:r>
              <a:rPr lang="en-US" sz="1600" dirty="0" err="1" smtClean="0">
                <a:sym typeface="Symbol" pitchFamily="18" charset="2"/>
              </a:rPr>
              <a:t>zagrada</a:t>
            </a:r>
            <a:r>
              <a:rPr lang="en-US" sz="1600" dirty="0" smtClean="0">
                <a:sym typeface="Symbol" pitchFamily="18" charset="2"/>
              </a:rPr>
              <a:t> </a:t>
            </a:r>
            <a:r>
              <a:rPr lang="en-US" sz="1600" dirty="0" err="1" smtClean="0">
                <a:sym typeface="Symbol" pitchFamily="18" charset="2"/>
              </a:rPr>
              <a:t>ozna</a:t>
            </a:r>
            <a:r>
              <a:rPr lang="sr-Latn-CS" sz="1600" dirty="0" smtClean="0">
                <a:sym typeface="Symbol" pitchFamily="18" charset="2"/>
              </a:rPr>
              <a:t>čava uključenu granicu, a obična granicu koja nije uključena)</a:t>
            </a:r>
            <a:r>
              <a:rPr lang="sr-Latn-CS" sz="2000" dirty="0" smtClean="0">
                <a:sym typeface="Symbol" pitchFamily="18" charset="2"/>
              </a:rPr>
              <a:t>.</a:t>
            </a:r>
          </a:p>
          <a:p>
            <a:pPr lvl="1" eaLnBrk="1" hangingPunct="1">
              <a:lnSpc>
                <a:spcPct val="90000"/>
              </a:lnSpc>
            </a:pPr>
            <a:r>
              <a:rPr lang="sr-Latn-CS" sz="2000" b="1" dirty="0" smtClean="0">
                <a:sym typeface="Symbol" pitchFamily="18" charset="2"/>
              </a:rPr>
              <a:t>Korak 3.</a:t>
            </a:r>
            <a:r>
              <a:rPr lang="sr-Latn-CS" sz="2000" dirty="0" smtClean="0">
                <a:sym typeface="Symbol" pitchFamily="18" charset="2"/>
              </a:rPr>
              <a:t> Postavi se početna iteracija: </a:t>
            </a:r>
            <a:r>
              <a:rPr lang="sr-Latn-CS" sz="2000" b="1" dirty="0" smtClean="0">
                <a:solidFill>
                  <a:srgbClr val="3333CC"/>
                </a:solidFill>
                <a:sym typeface="Symbol" pitchFamily="18" charset="2"/>
              </a:rPr>
              <a:t>cs</a:t>
            </a:r>
            <a:r>
              <a:rPr lang="en-US" sz="2000" b="1" dirty="0" smtClean="0">
                <a:solidFill>
                  <a:srgbClr val="3333CC"/>
                </a:solidFill>
                <a:sym typeface="Symbol" pitchFamily="18" charset="2"/>
              </a:rPr>
              <a:t>[</a:t>
            </a:r>
            <a:r>
              <a:rPr lang="en-US" sz="2000" b="1" dirty="0" err="1" smtClean="0">
                <a:solidFill>
                  <a:srgbClr val="3333CC"/>
                </a:solidFill>
                <a:sym typeface="Symbol" pitchFamily="18" charset="2"/>
              </a:rPr>
              <a:t>i</a:t>
            </a:r>
            <a:r>
              <a:rPr lang="en-US" sz="2000" b="1" dirty="0" smtClean="0">
                <a:solidFill>
                  <a:srgbClr val="3333CC"/>
                </a:solidFill>
                <a:sym typeface="Symbol" pitchFamily="18" charset="2"/>
              </a:rPr>
              <a:t>][j]=l[</a:t>
            </a:r>
            <a:r>
              <a:rPr lang="en-US" sz="2000" b="1" dirty="0" err="1" smtClean="0">
                <a:solidFill>
                  <a:srgbClr val="3333CC"/>
                </a:solidFill>
                <a:sym typeface="Symbol" pitchFamily="18" charset="2"/>
              </a:rPr>
              <a:t>i</a:t>
            </a:r>
            <a:r>
              <a:rPr lang="en-US" sz="2000" b="1" dirty="0" smtClean="0">
                <a:solidFill>
                  <a:srgbClr val="3333CC"/>
                </a:solidFill>
                <a:sym typeface="Symbol" pitchFamily="18" charset="2"/>
              </a:rPr>
              <a:t>][j]</a:t>
            </a:r>
            <a:r>
              <a:rPr lang="en-US" sz="2000" dirty="0" smtClean="0">
                <a:sym typeface="Symbol" pitchFamily="18" charset="2"/>
              </a:rPr>
              <a:t> </a:t>
            </a:r>
            <a:r>
              <a:rPr lang="en-US" sz="2000" dirty="0" err="1" smtClean="0">
                <a:sym typeface="Symbol" pitchFamily="18" charset="2"/>
              </a:rPr>
              <a:t>za</a:t>
            </a:r>
            <a:r>
              <a:rPr lang="en-US" sz="2000" dirty="0" smtClean="0">
                <a:sym typeface="Symbol" pitchFamily="18" charset="2"/>
              </a:rPr>
              <a:t> </a:t>
            </a:r>
            <a:r>
              <a:rPr lang="en-US" sz="2000" b="1" dirty="0" err="1" smtClean="0">
                <a:solidFill>
                  <a:srgbClr val="3333CC"/>
                </a:solidFill>
                <a:sym typeface="Symbol" pitchFamily="18" charset="2"/>
              </a:rPr>
              <a:t>ij</a:t>
            </a:r>
            <a:r>
              <a:rPr lang="en-US" sz="2000" dirty="0" smtClean="0">
                <a:sym typeface="Symbol" pitchFamily="18" charset="2"/>
              </a:rPr>
              <a:t> </a:t>
            </a:r>
            <a:r>
              <a:rPr lang="en-US" sz="2000" dirty="0" err="1" smtClean="0">
                <a:sym typeface="Symbol" pitchFamily="18" charset="2"/>
              </a:rPr>
              <a:t>i</a:t>
            </a:r>
            <a:r>
              <a:rPr lang="en-US" sz="2000" dirty="0" smtClean="0">
                <a:sym typeface="Symbol" pitchFamily="18" charset="2"/>
              </a:rPr>
              <a:t> </a:t>
            </a:r>
            <a:r>
              <a:rPr lang="sr-Latn-CS" sz="2000" b="1" dirty="0" smtClean="0">
                <a:solidFill>
                  <a:srgbClr val="3333CC"/>
                </a:solidFill>
                <a:sym typeface="Symbol" pitchFamily="18" charset="2"/>
              </a:rPr>
              <a:t>cs</a:t>
            </a:r>
            <a:r>
              <a:rPr lang="en-US" sz="2000" b="1" dirty="0" smtClean="0">
                <a:solidFill>
                  <a:srgbClr val="3333CC"/>
                </a:solidFill>
                <a:sym typeface="Symbol" pitchFamily="18" charset="2"/>
              </a:rPr>
              <a:t>[</a:t>
            </a:r>
            <a:r>
              <a:rPr lang="en-US" sz="2000" b="1" dirty="0" err="1" smtClean="0">
                <a:solidFill>
                  <a:srgbClr val="3333CC"/>
                </a:solidFill>
                <a:sym typeface="Symbol" pitchFamily="18" charset="2"/>
              </a:rPr>
              <a:t>i</a:t>
            </a:r>
            <a:r>
              <a:rPr lang="en-US" sz="2000" b="1" dirty="0" smtClean="0">
                <a:solidFill>
                  <a:srgbClr val="3333CC"/>
                </a:solidFill>
                <a:sym typeface="Symbol" pitchFamily="18" charset="2"/>
              </a:rPr>
              <a:t>][j]=0 </a:t>
            </a:r>
            <a:r>
              <a:rPr lang="en-US" sz="2000" dirty="0" err="1" smtClean="0">
                <a:sym typeface="Symbol" pitchFamily="18" charset="2"/>
              </a:rPr>
              <a:t>za</a:t>
            </a:r>
            <a:r>
              <a:rPr lang="en-US" sz="2000" dirty="0" smtClean="0">
                <a:sym typeface="Symbol" pitchFamily="18" charset="2"/>
              </a:rPr>
              <a:t> </a:t>
            </a:r>
            <a:r>
              <a:rPr lang="en-US" sz="2000" b="1" dirty="0" err="1" smtClean="0">
                <a:solidFill>
                  <a:srgbClr val="3333CC"/>
                </a:solidFill>
                <a:sym typeface="Symbol" pitchFamily="18" charset="2"/>
              </a:rPr>
              <a:t>i</a:t>
            </a:r>
            <a:r>
              <a:rPr lang="en-US" sz="2000" b="1" dirty="0" smtClean="0">
                <a:solidFill>
                  <a:srgbClr val="3333CC"/>
                </a:solidFill>
                <a:sym typeface="Symbol" pitchFamily="18" charset="2"/>
              </a:rPr>
              <a:t>=j</a:t>
            </a:r>
            <a:r>
              <a:rPr lang="sr-Latn-CS" sz="2000" dirty="0" smtClean="0">
                <a:sym typeface="Symbol" pitchFamily="18" charset="2"/>
              </a:rPr>
              <a:t>, </a:t>
            </a:r>
            <a:r>
              <a:rPr lang="en-US" sz="2000" dirty="0" err="1" smtClean="0">
                <a:sym typeface="Symbol" pitchFamily="18" charset="2"/>
              </a:rPr>
              <a:t>jer</a:t>
            </a:r>
            <a:r>
              <a:rPr lang="en-US" sz="2000" dirty="0" smtClean="0">
                <a:sym typeface="Symbol" pitchFamily="18" charset="2"/>
              </a:rPr>
              <a:t> </a:t>
            </a:r>
            <a:r>
              <a:rPr lang="sr-Latn-CS" sz="2000" dirty="0" smtClean="0">
                <a:sym typeface="Symbol" pitchFamily="18" charset="2"/>
              </a:rPr>
              <a:t>je najjeftinije ne kretati se iz jednog čvora u samog sebe.</a:t>
            </a:r>
          </a:p>
          <a:p>
            <a:pPr lvl="1" eaLnBrk="1" hangingPunct="1">
              <a:lnSpc>
                <a:spcPct val="90000"/>
              </a:lnSpc>
            </a:pPr>
            <a:r>
              <a:rPr lang="sr-Latn-CS" sz="2000" b="1" dirty="0" smtClean="0">
                <a:sym typeface="Symbol" pitchFamily="18" charset="2"/>
              </a:rPr>
              <a:t>Korak 4.</a:t>
            </a:r>
            <a:r>
              <a:rPr lang="sr-Latn-CS" sz="2000" dirty="0" smtClean="0">
                <a:sym typeface="Symbol" pitchFamily="18" charset="2"/>
              </a:rPr>
              <a:t> Ciklus po </a:t>
            </a:r>
            <a:r>
              <a:rPr lang="sr-Latn-CS" sz="2000" b="1" dirty="0" smtClean="0">
                <a:solidFill>
                  <a:srgbClr val="3333CC"/>
                </a:solidFill>
                <a:sym typeface="Symbol" pitchFamily="18" charset="2"/>
              </a:rPr>
              <a:t>k</a:t>
            </a:r>
            <a:r>
              <a:rPr lang="sr-Latn-CS" sz="2000" dirty="0" smtClean="0">
                <a:sym typeface="Symbol" pitchFamily="18" charset="2"/>
              </a:rPr>
              <a:t> u granicama </a:t>
            </a:r>
            <a:r>
              <a:rPr lang="en-US" sz="2000" b="1" dirty="0" smtClean="0">
                <a:solidFill>
                  <a:srgbClr val="3333CC"/>
                </a:solidFill>
                <a:sym typeface="Symbol" pitchFamily="18" charset="2"/>
              </a:rPr>
              <a:t>[0,N)</a:t>
            </a:r>
            <a:r>
              <a:rPr lang="sr-Latn-CS" sz="2000" dirty="0" smtClean="0">
                <a:sym typeface="Symbol" pitchFamily="18" charset="2"/>
              </a:rPr>
              <a:t> u kojem se računa:</a:t>
            </a:r>
            <a:endParaRPr lang="en-US" sz="2000" dirty="0" smtClean="0">
              <a:sym typeface="Symbol" pitchFamily="18" charset="2"/>
            </a:endParaRPr>
          </a:p>
          <a:p>
            <a:pPr lvl="1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sr-Latn-CS" sz="2000" dirty="0" smtClean="0">
                <a:sym typeface="Symbol" pitchFamily="18" charset="2"/>
              </a:rPr>
              <a:t/>
            </a:r>
            <a:br>
              <a:rPr lang="sr-Latn-CS" sz="2000" dirty="0" smtClean="0">
                <a:sym typeface="Symbol" pitchFamily="18" charset="2"/>
              </a:rPr>
            </a:br>
            <a:r>
              <a:rPr lang="sr-Latn-CS" sz="2000" dirty="0" smtClean="0">
                <a:sym typeface="Symbol" pitchFamily="18" charset="2"/>
              </a:rPr>
              <a:t>	</a:t>
            </a:r>
            <a:r>
              <a:rPr lang="sr-Latn-CS" sz="2400" b="1" dirty="0" smtClean="0">
                <a:solidFill>
                  <a:srgbClr val="FF0000"/>
                </a:solidFill>
                <a:sym typeface="Symbol" pitchFamily="18" charset="2"/>
              </a:rPr>
              <a:t>cn</a:t>
            </a:r>
            <a:r>
              <a:rPr lang="en-US" sz="2400" b="1" dirty="0" smtClean="0">
                <a:solidFill>
                  <a:srgbClr val="FF0000"/>
                </a:solidFill>
                <a:sym typeface="Symbol" pitchFamily="18" charset="2"/>
              </a:rPr>
              <a:t>[</a:t>
            </a:r>
            <a:r>
              <a:rPr lang="en-US" sz="2400" b="1" dirty="0" err="1" smtClean="0">
                <a:solidFill>
                  <a:srgbClr val="FF0000"/>
                </a:solidFill>
                <a:sym typeface="Symbol" pitchFamily="18" charset="2"/>
              </a:rPr>
              <a:t>i</a:t>
            </a:r>
            <a:r>
              <a:rPr lang="en-US" sz="2400" b="1" dirty="0" smtClean="0">
                <a:solidFill>
                  <a:srgbClr val="FF0000"/>
                </a:solidFill>
                <a:sym typeface="Symbol" pitchFamily="18" charset="2"/>
              </a:rPr>
              <a:t>][j]</a:t>
            </a:r>
            <a:r>
              <a:rPr lang="sr-Latn-ME" sz="2400" b="1" dirty="0" smtClean="0">
                <a:solidFill>
                  <a:srgbClr val="FF0000"/>
                </a:solidFill>
                <a:sym typeface="Symbol" pitchFamily="18" charset="2"/>
              </a:rPr>
              <a:t> </a:t>
            </a:r>
            <a:r>
              <a:rPr lang="en-US" sz="2400" b="1" dirty="0" smtClean="0">
                <a:solidFill>
                  <a:srgbClr val="FF0000"/>
                </a:solidFill>
                <a:sym typeface="Symbol" pitchFamily="18" charset="2"/>
              </a:rPr>
              <a:t>=</a:t>
            </a:r>
            <a:r>
              <a:rPr lang="sr-Latn-ME" sz="2400" b="1" dirty="0" smtClean="0">
                <a:solidFill>
                  <a:srgbClr val="FF0000"/>
                </a:solidFill>
                <a:sym typeface="Symbol" pitchFamily="18" charset="2"/>
              </a:rPr>
              <a:t> </a:t>
            </a:r>
            <a:r>
              <a:rPr lang="en-US" sz="2400" b="1" dirty="0" smtClean="0">
                <a:solidFill>
                  <a:srgbClr val="FF0000"/>
                </a:solidFill>
                <a:sym typeface="Symbol" pitchFamily="18" charset="2"/>
              </a:rPr>
              <a:t>min{</a:t>
            </a:r>
            <a:r>
              <a:rPr lang="en-US" sz="2400" b="1" dirty="0" err="1" smtClean="0">
                <a:solidFill>
                  <a:srgbClr val="FF0000"/>
                </a:solidFill>
                <a:sym typeface="Symbol" pitchFamily="18" charset="2"/>
              </a:rPr>
              <a:t>cs</a:t>
            </a:r>
            <a:r>
              <a:rPr lang="en-US" sz="2400" b="1" dirty="0" smtClean="0">
                <a:solidFill>
                  <a:srgbClr val="FF0000"/>
                </a:solidFill>
                <a:sym typeface="Symbol" pitchFamily="18" charset="2"/>
              </a:rPr>
              <a:t>[</a:t>
            </a:r>
            <a:r>
              <a:rPr lang="en-US" sz="2400" b="1" dirty="0" err="1" smtClean="0">
                <a:solidFill>
                  <a:srgbClr val="FF0000"/>
                </a:solidFill>
                <a:sym typeface="Symbol" pitchFamily="18" charset="2"/>
              </a:rPr>
              <a:t>i</a:t>
            </a:r>
            <a:r>
              <a:rPr lang="en-US" sz="2400" b="1" dirty="0" smtClean="0">
                <a:solidFill>
                  <a:srgbClr val="FF0000"/>
                </a:solidFill>
                <a:sym typeface="Symbol" pitchFamily="18" charset="2"/>
              </a:rPr>
              <a:t>][j],</a:t>
            </a:r>
            <a:r>
              <a:rPr lang="sr-Latn-ME" sz="2400" b="1" dirty="0" smtClean="0">
                <a:solidFill>
                  <a:srgbClr val="FF0000"/>
                </a:solidFill>
                <a:sym typeface="Symbol" pitchFamily="18" charset="2"/>
              </a:rPr>
              <a:t> </a:t>
            </a:r>
            <a:r>
              <a:rPr lang="en-US" sz="2400" b="1" dirty="0" err="1" smtClean="0">
                <a:solidFill>
                  <a:srgbClr val="FF0000"/>
                </a:solidFill>
                <a:sym typeface="Symbol" pitchFamily="18" charset="2"/>
              </a:rPr>
              <a:t>cs</a:t>
            </a:r>
            <a:r>
              <a:rPr lang="en-US" sz="2400" b="1" dirty="0" smtClean="0">
                <a:solidFill>
                  <a:srgbClr val="FF0000"/>
                </a:solidFill>
                <a:sym typeface="Symbol" pitchFamily="18" charset="2"/>
              </a:rPr>
              <a:t>[</a:t>
            </a:r>
            <a:r>
              <a:rPr lang="en-US" sz="2400" b="1" dirty="0" err="1" smtClean="0">
                <a:solidFill>
                  <a:srgbClr val="FF0000"/>
                </a:solidFill>
                <a:sym typeface="Symbol" pitchFamily="18" charset="2"/>
              </a:rPr>
              <a:t>i</a:t>
            </a:r>
            <a:r>
              <a:rPr lang="en-US" sz="2400" b="1" dirty="0" smtClean="0">
                <a:solidFill>
                  <a:srgbClr val="FF0000"/>
                </a:solidFill>
                <a:sym typeface="Symbol" pitchFamily="18" charset="2"/>
              </a:rPr>
              <a:t>][k]+</a:t>
            </a:r>
            <a:r>
              <a:rPr lang="en-US" sz="2400" b="1" dirty="0" err="1" smtClean="0">
                <a:solidFill>
                  <a:srgbClr val="FF0000"/>
                </a:solidFill>
                <a:sym typeface="Symbol" pitchFamily="18" charset="2"/>
              </a:rPr>
              <a:t>cs</a:t>
            </a:r>
            <a:r>
              <a:rPr lang="en-US" sz="2400" b="1" dirty="0" smtClean="0">
                <a:solidFill>
                  <a:srgbClr val="FF0000"/>
                </a:solidFill>
                <a:sym typeface="Symbol" pitchFamily="18" charset="2"/>
              </a:rPr>
              <a:t>[k][j]}</a:t>
            </a:r>
            <a:endParaRPr lang="sr-Latn-CS" sz="2400" b="1" dirty="0" smtClean="0">
              <a:solidFill>
                <a:srgbClr val="FF0000"/>
              </a:solidFill>
            </a:endParaRPr>
          </a:p>
          <a:p>
            <a:pPr lvl="1" eaLnBrk="1" hangingPunct="1">
              <a:lnSpc>
                <a:spcPct val="90000"/>
              </a:lnSpc>
            </a:pPr>
            <a:endParaRPr lang="en-US" sz="2400" b="1" dirty="0" smtClean="0">
              <a:solidFill>
                <a:srgbClr val="FF0000"/>
              </a:solidFill>
            </a:endParaRPr>
          </a:p>
        </p:txBody>
      </p:sp>
      <p:sp>
        <p:nvSpPr>
          <p:cNvPr id="30724" name="Rectangle 4"/>
          <p:cNvSpPr>
            <a:spLocks noChangeArrowheads="1"/>
          </p:cNvSpPr>
          <p:nvPr/>
        </p:nvSpPr>
        <p:spPr bwMode="auto">
          <a:xfrm>
            <a:off x="981075" y="5534025"/>
            <a:ext cx="6705600" cy="533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0725" name="Text Box 5"/>
          <p:cNvSpPr txBox="1">
            <a:spLocks noChangeArrowheads="1"/>
          </p:cNvSpPr>
          <p:nvPr/>
        </p:nvSpPr>
        <p:spPr bwMode="auto">
          <a:xfrm>
            <a:off x="2581275" y="6115556"/>
            <a:ext cx="3429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ME" sz="2000" b="1" dirty="0" smtClean="0">
                <a:latin typeface="Tahoma" pitchFamily="34" charset="0"/>
              </a:rPr>
              <a:t>K</a:t>
            </a:r>
            <a:r>
              <a:rPr lang="en-US" sz="2000" b="1" dirty="0" err="1" smtClean="0">
                <a:latin typeface="Tahoma" pitchFamily="34" charset="0"/>
              </a:rPr>
              <a:t>lju</a:t>
            </a:r>
            <a:r>
              <a:rPr lang="sr-Latn-CS" sz="2000" b="1" dirty="0">
                <a:latin typeface="Tahoma" pitchFamily="34" charset="0"/>
              </a:rPr>
              <a:t>č</a:t>
            </a:r>
            <a:r>
              <a:rPr lang="en-US" sz="2000" b="1" dirty="0" err="1">
                <a:latin typeface="Tahoma" pitchFamily="34" charset="0"/>
              </a:rPr>
              <a:t>ni</a:t>
            </a:r>
            <a:r>
              <a:rPr lang="en-US" sz="2000" b="1" dirty="0">
                <a:latin typeface="Tahoma" pitchFamily="34" charset="0"/>
              </a:rPr>
              <a:t> </a:t>
            </a:r>
            <a:r>
              <a:rPr lang="en-US" sz="2000" b="1" dirty="0" err="1">
                <a:latin typeface="Tahoma" pitchFamily="34" charset="0"/>
              </a:rPr>
              <a:t>korak</a:t>
            </a:r>
            <a:r>
              <a:rPr lang="en-US" sz="2000" b="1" dirty="0">
                <a:latin typeface="Tahoma" pitchFamily="34" charset="0"/>
              </a:rPr>
              <a:t> </a:t>
            </a:r>
            <a:r>
              <a:rPr lang="en-US" sz="2000" b="1" dirty="0" err="1">
                <a:latin typeface="Tahoma" pitchFamily="34" charset="0"/>
              </a:rPr>
              <a:t>algoritma</a:t>
            </a:r>
            <a:r>
              <a:rPr lang="sr-Latn-CS" sz="2000" b="1" dirty="0" smtClean="0">
                <a:latin typeface="Tahoma" pitchFamily="34" charset="0"/>
              </a:rPr>
              <a:t>!</a:t>
            </a:r>
            <a:endParaRPr lang="en-US" sz="2000" b="1" dirty="0">
              <a:latin typeface="Tahoma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26/28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Problem najkraćeg puta</a:t>
            </a:r>
            <a:endParaRPr lang="en-US" smtClean="0"/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2133600"/>
            <a:ext cx="8229600" cy="4419600"/>
          </a:xfrm>
        </p:spPr>
        <p:txBody>
          <a:bodyPr/>
          <a:lstStyle/>
          <a:p>
            <a:pPr lvl="1" eaLnBrk="1" hangingPunct="1"/>
            <a:r>
              <a:rPr lang="sr-Latn-CS" sz="1800" b="1" dirty="0" smtClean="0"/>
              <a:t>Korak 5.</a:t>
            </a:r>
            <a:r>
              <a:rPr lang="sr-Latn-CS" sz="1800" dirty="0" smtClean="0"/>
              <a:t> Ažuriranje stare vrijednosti matrice težina puta </a:t>
            </a:r>
            <a:r>
              <a:rPr lang="sr-Latn-CS" sz="1800" b="1" dirty="0" smtClean="0">
                <a:solidFill>
                  <a:srgbClr val="3333CC"/>
                </a:solidFill>
              </a:rPr>
              <a:t>cs</a:t>
            </a:r>
            <a:r>
              <a:rPr lang="en-US" sz="1800" b="1" dirty="0" smtClean="0">
                <a:solidFill>
                  <a:srgbClr val="3333CC"/>
                </a:solidFill>
              </a:rPr>
              <a:t>[</a:t>
            </a:r>
            <a:r>
              <a:rPr lang="en-US" sz="1800" b="1" dirty="0" err="1" smtClean="0">
                <a:solidFill>
                  <a:srgbClr val="3333CC"/>
                </a:solidFill>
              </a:rPr>
              <a:t>i</a:t>
            </a:r>
            <a:r>
              <a:rPr lang="en-US" sz="1800" b="1" dirty="0" smtClean="0">
                <a:solidFill>
                  <a:srgbClr val="3333CC"/>
                </a:solidFill>
              </a:rPr>
              <a:t>][j]=</a:t>
            </a:r>
            <a:r>
              <a:rPr lang="en-US" sz="1800" b="1" dirty="0" err="1" smtClean="0">
                <a:solidFill>
                  <a:srgbClr val="3333CC"/>
                </a:solidFill>
              </a:rPr>
              <a:t>cn</a:t>
            </a:r>
            <a:r>
              <a:rPr lang="en-US" sz="1800" b="1" dirty="0" smtClean="0">
                <a:solidFill>
                  <a:srgbClr val="3333CC"/>
                </a:solidFill>
              </a:rPr>
              <a:t>[</a:t>
            </a:r>
            <a:r>
              <a:rPr lang="en-US" sz="1800" b="1" dirty="0" err="1" smtClean="0">
                <a:solidFill>
                  <a:srgbClr val="3333CC"/>
                </a:solidFill>
              </a:rPr>
              <a:t>i</a:t>
            </a:r>
            <a:r>
              <a:rPr lang="en-US" sz="1800" b="1" dirty="0" smtClean="0">
                <a:solidFill>
                  <a:srgbClr val="3333CC"/>
                </a:solidFill>
              </a:rPr>
              <a:t>][j]</a:t>
            </a:r>
            <a:r>
              <a:rPr lang="en-US" sz="1800" dirty="0" smtClean="0"/>
              <a:t> </a:t>
            </a:r>
            <a:r>
              <a:rPr lang="sr-Latn-CS" sz="1800" dirty="0" smtClean="0"/>
              <a:t>čime se ciklus priprema za novu iteraciju. Povratak na </a:t>
            </a:r>
            <a:r>
              <a:rPr lang="sr-Latn-CS" sz="1800" b="1" dirty="0" smtClean="0"/>
              <a:t>korak 4</a:t>
            </a:r>
            <a:r>
              <a:rPr lang="sr-Latn-CS" sz="1800" dirty="0" smtClean="0"/>
              <a:t>.</a:t>
            </a:r>
          </a:p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r>
              <a:rPr lang="sr-Latn-CS" sz="2000" dirty="0" smtClean="0"/>
              <a:t>Što predstavlja ključni korak algoritma:</a:t>
            </a:r>
            <a:br>
              <a:rPr lang="sr-Latn-CS" sz="2000" dirty="0" smtClean="0"/>
            </a:br>
            <a:r>
              <a:rPr lang="sr-Latn-CS" sz="2000" dirty="0" smtClean="0"/>
              <a:t> </a:t>
            </a:r>
            <a:r>
              <a:rPr lang="sr-Latn-CS" sz="2400" b="1" dirty="0" smtClean="0">
                <a:solidFill>
                  <a:srgbClr val="FF0000"/>
                </a:solidFill>
                <a:sym typeface="Symbol" pitchFamily="18" charset="2"/>
              </a:rPr>
              <a:t>cn</a:t>
            </a:r>
            <a:r>
              <a:rPr lang="en-US" sz="2400" b="1" dirty="0" smtClean="0">
                <a:solidFill>
                  <a:srgbClr val="FF0000"/>
                </a:solidFill>
                <a:sym typeface="Symbol" pitchFamily="18" charset="2"/>
              </a:rPr>
              <a:t>[</a:t>
            </a:r>
            <a:r>
              <a:rPr lang="en-US" sz="2400" b="1" dirty="0" err="1" smtClean="0">
                <a:solidFill>
                  <a:srgbClr val="FF0000"/>
                </a:solidFill>
                <a:sym typeface="Symbol" pitchFamily="18" charset="2"/>
              </a:rPr>
              <a:t>i</a:t>
            </a:r>
            <a:r>
              <a:rPr lang="en-US" sz="2400" b="1" dirty="0" smtClean="0">
                <a:solidFill>
                  <a:srgbClr val="FF0000"/>
                </a:solidFill>
                <a:sym typeface="Symbol" pitchFamily="18" charset="2"/>
              </a:rPr>
              <a:t>][j]</a:t>
            </a:r>
            <a:r>
              <a:rPr lang="sr-Latn-ME" sz="2400" b="1" dirty="0" smtClean="0">
                <a:solidFill>
                  <a:srgbClr val="FF0000"/>
                </a:solidFill>
                <a:sym typeface="Symbol" pitchFamily="18" charset="2"/>
              </a:rPr>
              <a:t> </a:t>
            </a:r>
            <a:r>
              <a:rPr lang="en-US" sz="2400" b="1" dirty="0" smtClean="0">
                <a:solidFill>
                  <a:srgbClr val="FF0000"/>
                </a:solidFill>
                <a:sym typeface="Symbol" pitchFamily="18" charset="2"/>
              </a:rPr>
              <a:t>=</a:t>
            </a:r>
            <a:r>
              <a:rPr lang="sr-Latn-ME" sz="2400" b="1" dirty="0" smtClean="0">
                <a:solidFill>
                  <a:srgbClr val="FF0000"/>
                </a:solidFill>
                <a:sym typeface="Symbol" pitchFamily="18" charset="2"/>
              </a:rPr>
              <a:t> </a:t>
            </a:r>
            <a:r>
              <a:rPr lang="en-US" sz="2400" b="1" dirty="0" smtClean="0">
                <a:solidFill>
                  <a:srgbClr val="FF0000"/>
                </a:solidFill>
                <a:sym typeface="Symbol" pitchFamily="18" charset="2"/>
              </a:rPr>
              <a:t>min{</a:t>
            </a:r>
            <a:r>
              <a:rPr lang="en-US" sz="2400" b="1" dirty="0" err="1" smtClean="0">
                <a:solidFill>
                  <a:srgbClr val="FF0000"/>
                </a:solidFill>
                <a:sym typeface="Symbol" pitchFamily="18" charset="2"/>
              </a:rPr>
              <a:t>cs</a:t>
            </a:r>
            <a:r>
              <a:rPr lang="en-US" sz="2400" b="1" dirty="0" smtClean="0">
                <a:solidFill>
                  <a:srgbClr val="FF0000"/>
                </a:solidFill>
                <a:sym typeface="Symbol" pitchFamily="18" charset="2"/>
              </a:rPr>
              <a:t>[</a:t>
            </a:r>
            <a:r>
              <a:rPr lang="en-US" sz="2400" b="1" dirty="0" err="1" smtClean="0">
                <a:solidFill>
                  <a:srgbClr val="FF0000"/>
                </a:solidFill>
                <a:sym typeface="Symbol" pitchFamily="18" charset="2"/>
              </a:rPr>
              <a:t>i</a:t>
            </a:r>
            <a:r>
              <a:rPr lang="en-US" sz="2400" b="1" dirty="0" smtClean="0">
                <a:solidFill>
                  <a:srgbClr val="FF0000"/>
                </a:solidFill>
                <a:sym typeface="Symbol" pitchFamily="18" charset="2"/>
              </a:rPr>
              <a:t>][j],</a:t>
            </a:r>
            <a:r>
              <a:rPr lang="sr-Latn-ME" sz="2400" b="1" dirty="0" smtClean="0">
                <a:solidFill>
                  <a:srgbClr val="FF0000"/>
                </a:solidFill>
                <a:sym typeface="Symbol" pitchFamily="18" charset="2"/>
              </a:rPr>
              <a:t> </a:t>
            </a:r>
            <a:r>
              <a:rPr lang="en-US" sz="2400" b="1" dirty="0" err="1" smtClean="0">
                <a:solidFill>
                  <a:srgbClr val="FF0000"/>
                </a:solidFill>
                <a:sym typeface="Symbol" pitchFamily="18" charset="2"/>
              </a:rPr>
              <a:t>cs</a:t>
            </a:r>
            <a:r>
              <a:rPr lang="en-US" sz="2400" b="1" dirty="0" smtClean="0">
                <a:solidFill>
                  <a:srgbClr val="FF0000"/>
                </a:solidFill>
                <a:sym typeface="Symbol" pitchFamily="18" charset="2"/>
              </a:rPr>
              <a:t>[</a:t>
            </a:r>
            <a:r>
              <a:rPr lang="en-US" sz="2400" b="1" dirty="0" err="1" smtClean="0">
                <a:solidFill>
                  <a:srgbClr val="FF0000"/>
                </a:solidFill>
                <a:sym typeface="Symbol" pitchFamily="18" charset="2"/>
              </a:rPr>
              <a:t>i</a:t>
            </a:r>
            <a:r>
              <a:rPr lang="en-US" sz="2400" b="1" dirty="0" smtClean="0">
                <a:solidFill>
                  <a:srgbClr val="FF0000"/>
                </a:solidFill>
                <a:sym typeface="Symbol" pitchFamily="18" charset="2"/>
              </a:rPr>
              <a:t>][k]+</a:t>
            </a:r>
            <a:r>
              <a:rPr lang="en-US" sz="2400" b="1" dirty="0" err="1" smtClean="0">
                <a:solidFill>
                  <a:srgbClr val="FF0000"/>
                </a:solidFill>
                <a:sym typeface="Symbol" pitchFamily="18" charset="2"/>
              </a:rPr>
              <a:t>cs</a:t>
            </a:r>
            <a:r>
              <a:rPr lang="en-US" sz="2400" b="1" dirty="0" smtClean="0">
                <a:solidFill>
                  <a:srgbClr val="FF0000"/>
                </a:solidFill>
                <a:sym typeface="Symbol" pitchFamily="18" charset="2"/>
              </a:rPr>
              <a:t>[k][j]} </a:t>
            </a:r>
            <a:r>
              <a:rPr lang="sr-Latn-CS" sz="2000" dirty="0" smtClean="0">
                <a:sym typeface="Symbol" pitchFamily="18" charset="2"/>
              </a:rPr>
              <a:t>?</a:t>
            </a:r>
            <a:endParaRPr lang="sr-Latn-CS" sz="2000" dirty="0" smtClean="0"/>
          </a:p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r>
              <a:rPr lang="sr-Latn-CS" sz="2000" dirty="0" smtClean="0"/>
              <a:t>Ovaj korak bira jeftiniju od dvije moguće putanje od čvora </a:t>
            </a:r>
            <a:r>
              <a:rPr lang="sr-Latn-CS" sz="2000" dirty="0" smtClean="0">
                <a:solidFill>
                  <a:srgbClr val="3333CC"/>
                </a:solidFill>
              </a:rPr>
              <a:t>i</a:t>
            </a:r>
            <a:r>
              <a:rPr lang="sr-Latn-CS" sz="2000" dirty="0" smtClean="0"/>
              <a:t> do čvora </a:t>
            </a:r>
            <a:r>
              <a:rPr lang="sr-Latn-CS" sz="2000" dirty="0" smtClean="0">
                <a:solidFill>
                  <a:srgbClr val="3333CC"/>
                </a:solidFill>
              </a:rPr>
              <a:t>j: 	</a:t>
            </a:r>
            <a:r>
              <a:rPr lang="en-US" sz="2000" dirty="0" smtClean="0">
                <a:solidFill>
                  <a:srgbClr val="3333CC"/>
                </a:solidFill>
              </a:rPr>
              <a:t>&gt; </a:t>
            </a:r>
            <a:r>
              <a:rPr lang="sr-Latn-CS" sz="2000" dirty="0" smtClean="0"/>
              <a:t>direktnu od </a:t>
            </a:r>
            <a:r>
              <a:rPr lang="sr-Latn-CS" sz="2000" dirty="0" smtClean="0">
                <a:solidFill>
                  <a:srgbClr val="3333CC"/>
                </a:solidFill>
              </a:rPr>
              <a:t>i</a:t>
            </a:r>
            <a:r>
              <a:rPr lang="sr-Latn-CS" sz="2000" dirty="0" smtClean="0"/>
              <a:t> ka </a:t>
            </a:r>
            <a:r>
              <a:rPr lang="sr-Latn-CS" sz="2000" dirty="0" smtClean="0">
                <a:solidFill>
                  <a:srgbClr val="3333CC"/>
                </a:solidFill>
              </a:rPr>
              <a:t>j</a:t>
            </a:r>
            <a:r>
              <a:rPr lang="en-US" sz="2000" dirty="0" smtClean="0"/>
              <a:t>, </a:t>
            </a:r>
            <a:r>
              <a:rPr lang="sr-Latn-CS" sz="2000" dirty="0" smtClean="0"/>
              <a:t>ili</a:t>
            </a:r>
            <a:br>
              <a:rPr lang="sr-Latn-CS" sz="2000" dirty="0" smtClean="0"/>
            </a:br>
            <a:r>
              <a:rPr lang="sr-Latn-CS" sz="2000" dirty="0" smtClean="0"/>
              <a:t>		</a:t>
            </a:r>
            <a:r>
              <a:rPr lang="en-US" sz="2000" dirty="0" smtClean="0">
                <a:solidFill>
                  <a:srgbClr val="3333CC"/>
                </a:solidFill>
              </a:rPr>
              <a:t>&gt; </a:t>
            </a:r>
            <a:r>
              <a:rPr lang="sr-Latn-CS" sz="2000" dirty="0" smtClean="0"/>
              <a:t>indirektnu od </a:t>
            </a:r>
            <a:r>
              <a:rPr lang="sr-Latn-CS" sz="2000" dirty="0" smtClean="0">
                <a:solidFill>
                  <a:srgbClr val="3333CC"/>
                </a:solidFill>
              </a:rPr>
              <a:t>i</a:t>
            </a:r>
            <a:r>
              <a:rPr lang="sr-Latn-CS" sz="2000" dirty="0" smtClean="0"/>
              <a:t> ka </a:t>
            </a:r>
            <a:r>
              <a:rPr lang="sr-Latn-CS" sz="2000" dirty="0" smtClean="0">
                <a:solidFill>
                  <a:srgbClr val="3333CC"/>
                </a:solidFill>
              </a:rPr>
              <a:t>j</a:t>
            </a:r>
            <a:r>
              <a:rPr lang="sr-Latn-CS" sz="2000" dirty="0" smtClean="0"/>
              <a:t> preko </a:t>
            </a:r>
            <a:r>
              <a:rPr lang="sr-Latn-CS" sz="2000" dirty="0" smtClean="0">
                <a:solidFill>
                  <a:srgbClr val="3333CC"/>
                </a:solidFill>
              </a:rPr>
              <a:t>k</a:t>
            </a:r>
            <a:r>
              <a:rPr lang="sr-Latn-CS" sz="2000" dirty="0" smtClean="0"/>
              <a:t> (od </a:t>
            </a:r>
            <a:r>
              <a:rPr lang="sr-Latn-CS" sz="2000" dirty="0" smtClean="0">
                <a:solidFill>
                  <a:srgbClr val="3333CC"/>
                </a:solidFill>
              </a:rPr>
              <a:t>i</a:t>
            </a:r>
            <a:r>
              <a:rPr lang="sr-Latn-CS" sz="2000" dirty="0" smtClean="0"/>
              <a:t> ka </a:t>
            </a:r>
            <a:r>
              <a:rPr lang="sr-Latn-CS" sz="2000" dirty="0" smtClean="0">
                <a:solidFill>
                  <a:srgbClr val="3333CC"/>
                </a:solidFill>
              </a:rPr>
              <a:t>k</a:t>
            </a:r>
            <a:r>
              <a:rPr lang="en-US" sz="2000" dirty="0" smtClean="0"/>
              <a:t>, </a:t>
            </a:r>
            <a:r>
              <a:rPr lang="sr-Latn-CS" sz="2000" dirty="0" smtClean="0"/>
              <a:t>pa od </a:t>
            </a:r>
            <a:r>
              <a:rPr lang="sr-Latn-CS" sz="2000" dirty="0" smtClean="0">
                <a:solidFill>
                  <a:srgbClr val="3333CC"/>
                </a:solidFill>
              </a:rPr>
              <a:t>k</a:t>
            </a:r>
            <a:r>
              <a:rPr lang="sr-Latn-CS" sz="2000" dirty="0" smtClean="0"/>
              <a:t> ka </a:t>
            </a:r>
            <a:r>
              <a:rPr lang="sr-Latn-CS" sz="2000" dirty="0" smtClean="0">
                <a:solidFill>
                  <a:srgbClr val="3333CC"/>
                </a:solidFill>
              </a:rPr>
              <a:t>j</a:t>
            </a:r>
            <a:r>
              <a:rPr lang="sr-Latn-CS" sz="2000" dirty="0" smtClean="0"/>
              <a:t>).</a:t>
            </a:r>
          </a:p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r>
              <a:rPr lang="sr-Latn-CS" sz="2000" dirty="0" smtClean="0"/>
              <a:t>Nakon prve iteracije u petlji po </a:t>
            </a:r>
            <a:r>
              <a:rPr lang="sr-Latn-CS" sz="2000" dirty="0" smtClean="0">
                <a:solidFill>
                  <a:srgbClr val="3333CC"/>
                </a:solidFill>
              </a:rPr>
              <a:t>k</a:t>
            </a:r>
            <a:r>
              <a:rPr lang="sr-Latn-CS" sz="2000" dirty="0" smtClean="0"/>
              <a:t> (</a:t>
            </a:r>
            <a:r>
              <a:rPr lang="sr-Latn-CS" sz="2000" dirty="0" smtClean="0">
                <a:solidFill>
                  <a:srgbClr val="3333CC"/>
                </a:solidFill>
              </a:rPr>
              <a:t>k=0</a:t>
            </a:r>
            <a:r>
              <a:rPr lang="sr-Latn-CS" sz="2000" dirty="0" smtClean="0"/>
              <a:t>) matrica </a:t>
            </a:r>
            <a:r>
              <a:rPr lang="sr-Latn-CS" sz="2000" dirty="0" smtClean="0">
                <a:solidFill>
                  <a:srgbClr val="3333CC"/>
                </a:solidFill>
              </a:rPr>
              <a:t>cn</a:t>
            </a:r>
            <a:r>
              <a:rPr lang="sr-Latn-CS" sz="2000" dirty="0" smtClean="0"/>
              <a:t> sadrži najjeftini</a:t>
            </a:r>
            <a:r>
              <a:rPr lang="en-US" sz="2000" dirty="0" smtClean="0"/>
              <a:t>j</a:t>
            </a:r>
            <a:r>
              <a:rPr lang="sr-Latn-CS" sz="2000" dirty="0" smtClean="0"/>
              <a:t>e putanje između bilo koja dva čvora </a:t>
            </a:r>
            <a:r>
              <a:rPr lang="sr-Latn-CS" sz="2000" dirty="0" smtClean="0">
                <a:solidFill>
                  <a:srgbClr val="3333CC"/>
                </a:solidFill>
              </a:rPr>
              <a:t>i</a:t>
            </a:r>
            <a:r>
              <a:rPr lang="sr-Latn-CS" sz="2000" dirty="0" smtClean="0"/>
              <a:t> i </a:t>
            </a:r>
            <a:r>
              <a:rPr lang="sr-Latn-CS" sz="2000" dirty="0" smtClean="0">
                <a:solidFill>
                  <a:srgbClr val="3333CC"/>
                </a:solidFill>
              </a:rPr>
              <a:t>j</a:t>
            </a:r>
            <a:r>
              <a:rPr lang="sr-Latn-CS" sz="2000" dirty="0" smtClean="0"/>
              <a:t> koje su se mogle napraviti preko čvora </a:t>
            </a:r>
            <a:r>
              <a:rPr lang="sr-Latn-CS" sz="2000" dirty="0" smtClean="0">
                <a:solidFill>
                  <a:srgbClr val="3333CC"/>
                </a:solidFill>
              </a:rPr>
              <a:t>0</a:t>
            </a:r>
            <a:r>
              <a:rPr lang="sr-Latn-CS" sz="2000" dirty="0" smtClean="0"/>
              <a:t>, nakon toga za </a:t>
            </a:r>
            <a:r>
              <a:rPr lang="sr-Latn-CS" sz="2000" dirty="0" smtClean="0">
                <a:solidFill>
                  <a:srgbClr val="3333CC"/>
                </a:solidFill>
              </a:rPr>
              <a:t>k=1</a:t>
            </a:r>
            <a:r>
              <a:rPr lang="sr-Latn-CS" sz="2000" dirty="0" smtClean="0"/>
              <a:t> dobijamo matricu najjeftinijih putanja između bilo koja dva čvora koja se mogla napraviti preko čvorova </a:t>
            </a:r>
            <a:r>
              <a:rPr lang="sr-Latn-CS" sz="2000" dirty="0" smtClean="0">
                <a:solidFill>
                  <a:srgbClr val="3333CC"/>
                </a:solidFill>
              </a:rPr>
              <a:t>0</a:t>
            </a:r>
            <a:r>
              <a:rPr lang="sr-Latn-CS" sz="2000" dirty="0" smtClean="0"/>
              <a:t> i </a:t>
            </a:r>
            <a:r>
              <a:rPr lang="sr-Latn-CS" sz="2000" dirty="0" smtClean="0">
                <a:solidFill>
                  <a:srgbClr val="3333CC"/>
                </a:solidFill>
              </a:rPr>
              <a:t>1</a:t>
            </a:r>
            <a:r>
              <a:rPr lang="sr-Latn-CS" sz="2000" dirty="0" smtClean="0"/>
              <a:t>.</a:t>
            </a:r>
            <a:endParaRPr lang="en-US" sz="200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27/28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Dijkstra algoritam</a:t>
            </a:r>
            <a:endParaRPr lang="en-US" smtClean="0"/>
          </a:p>
        </p:txBody>
      </p:sp>
      <p:sp>
        <p:nvSpPr>
          <p:cNvPr id="32771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304800" y="2286000"/>
            <a:ext cx="8229600" cy="4114800"/>
          </a:xfrm>
        </p:spPr>
        <p:txBody>
          <a:bodyPr/>
          <a:lstStyle/>
          <a:p>
            <a:pPr algn="just" eaLnBrk="1" hangingPunct="1">
              <a:spcBef>
                <a:spcPct val="0"/>
              </a:spcBef>
              <a:spcAft>
                <a:spcPts val="1200"/>
              </a:spcAft>
            </a:pPr>
            <a:r>
              <a:rPr lang="en-US" sz="2400" dirty="0" err="1" smtClean="0"/>
              <a:t>Nakon</a:t>
            </a:r>
            <a:r>
              <a:rPr lang="en-US" sz="2400" dirty="0" smtClean="0"/>
              <a:t> </a:t>
            </a:r>
            <a:r>
              <a:rPr lang="en-US" sz="2400" dirty="0" err="1" smtClean="0"/>
              <a:t>posljednjeg</a:t>
            </a:r>
            <a:r>
              <a:rPr lang="en-US" sz="2400" dirty="0" smtClean="0"/>
              <a:t> </a:t>
            </a:r>
            <a:r>
              <a:rPr lang="en-US" sz="2400" dirty="0" err="1" smtClean="0"/>
              <a:t>koraka</a:t>
            </a:r>
            <a:r>
              <a:rPr lang="en-US" sz="2400" dirty="0" smtClean="0"/>
              <a:t> u </a:t>
            </a:r>
            <a:r>
              <a:rPr lang="en-US" sz="2400" dirty="0" err="1" smtClean="0"/>
              <a:t>algoritmu</a:t>
            </a:r>
            <a:r>
              <a:rPr lang="en-US" sz="2400" dirty="0" smtClean="0"/>
              <a:t> </a:t>
            </a:r>
            <a:r>
              <a:rPr lang="en-US" sz="2400" dirty="0" err="1" smtClean="0"/>
              <a:t>dobijamo</a:t>
            </a:r>
            <a:r>
              <a:rPr lang="en-US" sz="2400" dirty="0" smtClean="0"/>
              <a:t> </a:t>
            </a:r>
            <a:r>
              <a:rPr lang="en-US" sz="2400" dirty="0" err="1" smtClean="0"/>
              <a:t>najkra</a:t>
            </a:r>
            <a:r>
              <a:rPr lang="sr-Latn-CS" sz="2400" dirty="0" smtClean="0"/>
              <a:t>ći put između svih čvorova u grafu </a:t>
            </a:r>
            <a:r>
              <a:rPr lang="sr-Latn-CS" sz="2400" dirty="0" smtClean="0">
                <a:solidFill>
                  <a:srgbClr val="3333CC"/>
                </a:solidFill>
              </a:rPr>
              <a:t>i</a:t>
            </a:r>
            <a:r>
              <a:rPr lang="sr-Latn-CS" sz="2400" dirty="0" smtClean="0"/>
              <a:t> i </a:t>
            </a:r>
            <a:r>
              <a:rPr lang="sr-Latn-CS" sz="2400" dirty="0" smtClean="0">
                <a:solidFill>
                  <a:srgbClr val="3333CC"/>
                </a:solidFill>
              </a:rPr>
              <a:t>j</a:t>
            </a:r>
            <a:r>
              <a:rPr lang="en-US" sz="2400" dirty="0" smtClean="0"/>
              <a:t>, </a:t>
            </a:r>
            <a:r>
              <a:rPr lang="sr-Latn-CS" sz="2400" dirty="0" smtClean="0"/>
              <a:t>a preko svih čvorova u grafu od </a:t>
            </a:r>
            <a:r>
              <a:rPr lang="sr-Latn-CS" sz="2400" dirty="0" smtClean="0">
                <a:solidFill>
                  <a:srgbClr val="3333CC"/>
                </a:solidFill>
              </a:rPr>
              <a:t>0</a:t>
            </a:r>
            <a:r>
              <a:rPr lang="sr-Latn-CS" sz="2400" dirty="0" smtClean="0"/>
              <a:t> do </a:t>
            </a:r>
            <a:r>
              <a:rPr lang="sr-Latn-CS" sz="2400" dirty="0" smtClean="0">
                <a:solidFill>
                  <a:srgbClr val="3333CC"/>
                </a:solidFill>
              </a:rPr>
              <a:t>N-1</a:t>
            </a:r>
            <a:r>
              <a:rPr lang="sr-Latn-CS" sz="2400" dirty="0" smtClean="0"/>
              <a:t>.</a:t>
            </a:r>
          </a:p>
          <a:p>
            <a:pPr algn="just" eaLnBrk="1" hangingPunct="1">
              <a:spcBef>
                <a:spcPct val="0"/>
              </a:spcBef>
              <a:spcAft>
                <a:spcPts val="1200"/>
              </a:spcAft>
            </a:pPr>
            <a:r>
              <a:rPr lang="sr-Latn-CS" sz="2400" dirty="0" smtClean="0"/>
              <a:t>Nestrpljivi studenti mogu da pokušaju da realizuju predmetni algoritam sami </a:t>
            </a:r>
            <a:r>
              <a:rPr lang="sr-Latn-CS" sz="1600" b="1" dirty="0" smtClean="0"/>
              <a:t>(bez gledanja u materijale)</a:t>
            </a:r>
            <a:r>
              <a:rPr lang="en-US" sz="1600" b="1" dirty="0" smtClean="0"/>
              <a:t>,</a:t>
            </a:r>
            <a:r>
              <a:rPr lang="sr-Latn-CS" sz="2400" dirty="0" smtClean="0"/>
              <a:t> dok oni strpljivi </a:t>
            </a:r>
            <a:r>
              <a:rPr lang="sr-Latn-CS" sz="1600" b="1" dirty="0" smtClean="0"/>
              <a:t>(ovdje strpl</a:t>
            </a:r>
            <a:r>
              <a:rPr lang="en-US" sz="1600" b="1" dirty="0" smtClean="0"/>
              <a:t>j</a:t>
            </a:r>
            <a:r>
              <a:rPr lang="sr-Latn-CS" sz="1600" b="1" dirty="0" smtClean="0"/>
              <a:t>ivost nije vrlina)</a:t>
            </a:r>
            <a:r>
              <a:rPr lang="sr-Latn-CS" sz="2400" dirty="0" smtClean="0"/>
              <a:t> mogu da sačekaju naredno predavanje.</a:t>
            </a:r>
          </a:p>
          <a:p>
            <a:pPr algn="just" eaLnBrk="1" hangingPunct="1">
              <a:spcBef>
                <a:spcPct val="0"/>
              </a:spcBef>
              <a:spcAft>
                <a:spcPts val="1200"/>
              </a:spcAft>
            </a:pPr>
            <a:r>
              <a:rPr lang="sr-Latn-CS" sz="2400" dirty="0" smtClean="0"/>
              <a:t>Predmetni algoritam se naziva </a:t>
            </a:r>
            <a:r>
              <a:rPr lang="sr-Latn-CS" sz="2400" b="1" dirty="0" smtClean="0">
                <a:solidFill>
                  <a:srgbClr val="3333CC"/>
                </a:solidFill>
              </a:rPr>
              <a:t>Dijk</a:t>
            </a:r>
            <a:r>
              <a:rPr lang="en-US" sz="2400" b="1" dirty="0" smtClean="0">
                <a:solidFill>
                  <a:srgbClr val="3333CC"/>
                </a:solidFill>
              </a:rPr>
              <a:t>s</a:t>
            </a:r>
            <a:r>
              <a:rPr lang="sr-Latn-CS" sz="2400" b="1" dirty="0" smtClean="0">
                <a:solidFill>
                  <a:srgbClr val="3333CC"/>
                </a:solidFill>
              </a:rPr>
              <a:t>tra algoritam</a:t>
            </a:r>
            <a:r>
              <a:rPr lang="sr-Latn-CS" sz="2400" dirty="0" smtClean="0"/>
              <a:t>.</a:t>
            </a:r>
            <a:endParaRPr lang="en-US" sz="240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28/28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2133600"/>
            <a:ext cx="8686800" cy="44196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sr-Latn-CS" sz="2400" dirty="0" smtClean="0"/>
              <a:t>Dio koda:</a:t>
            </a:r>
            <a:br>
              <a:rPr lang="sr-Latn-CS" sz="2400" dirty="0" smtClean="0"/>
            </a:br>
            <a:r>
              <a:rPr lang="sr-Latn-CS" sz="2400" dirty="0" smtClean="0">
                <a:solidFill>
                  <a:srgbClr val="FF0000"/>
                </a:solidFill>
              </a:rPr>
              <a:t>t-</a:t>
            </a:r>
            <a:r>
              <a:rPr lang="en-US" sz="2400" dirty="0" smtClean="0">
                <a:solidFill>
                  <a:srgbClr val="FF0000"/>
                </a:solidFill>
              </a:rPr>
              <a:t>&gt;next</a:t>
            </a:r>
            <a:r>
              <a:rPr lang="sr-Latn-ME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smtClean="0">
                <a:solidFill>
                  <a:srgbClr val="FF0000"/>
                </a:solidFill>
              </a:rPr>
              <a:t>=</a:t>
            </a:r>
            <a:r>
              <a:rPr lang="sr-Latn-ME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smtClean="0">
                <a:solidFill>
                  <a:srgbClr val="FF0000"/>
                </a:solidFill>
              </a:rPr>
              <a:t>p-&gt;next;</a:t>
            </a:r>
            <a:br>
              <a:rPr lang="en-US" sz="2400" dirty="0" smtClean="0">
                <a:solidFill>
                  <a:srgbClr val="FF0000"/>
                </a:solidFill>
              </a:rPr>
            </a:br>
            <a:r>
              <a:rPr lang="en-US" sz="2400" dirty="0" smtClean="0">
                <a:solidFill>
                  <a:srgbClr val="FF0000"/>
                </a:solidFill>
              </a:rPr>
              <a:t>p-&gt;next</a:t>
            </a:r>
            <a:r>
              <a:rPr lang="sr-Latn-ME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smtClean="0">
                <a:solidFill>
                  <a:srgbClr val="FF0000"/>
                </a:solidFill>
              </a:rPr>
              <a:t>=</a:t>
            </a:r>
            <a:r>
              <a:rPr lang="sr-Latn-ME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smtClean="0">
                <a:solidFill>
                  <a:srgbClr val="FF0000"/>
                </a:solidFill>
              </a:rPr>
              <a:t>t;</a:t>
            </a:r>
          </a:p>
          <a:p>
            <a:pPr algn="just" eaLnBrk="1" hangingPunct="1">
              <a:lnSpc>
                <a:spcPct val="90000"/>
              </a:lnSpc>
            </a:pPr>
            <a:r>
              <a:rPr lang="sr-Latn-ME" sz="2400" b="1" dirty="0" smtClean="0"/>
              <a:t>Vježba</a:t>
            </a:r>
            <a:r>
              <a:rPr lang="sr-Latn-ME" sz="2400" dirty="0" smtClean="0"/>
              <a:t>: P</a:t>
            </a:r>
            <a:r>
              <a:rPr lang="sr-Latn-CS" sz="2400" dirty="0" smtClean="0"/>
              <a:t>okušajte </a:t>
            </a:r>
            <a:r>
              <a:rPr lang="sr-Latn-CS" sz="2400" dirty="0"/>
              <a:t>da napišete funkciju (</a:t>
            </a:r>
            <a:r>
              <a:rPr lang="sr-Latn-CS" sz="2400" dirty="0" smtClean="0"/>
              <a:t>bez gledanja u zbirku </a:t>
            </a:r>
            <a:r>
              <a:rPr lang="sr-Latn-CS" sz="2400" dirty="0" smtClean="0">
                <a:sym typeface="Wingdings" panose="05000000000000000000" pitchFamily="2" charset="2"/>
              </a:rPr>
              <a:t></a:t>
            </a:r>
            <a:r>
              <a:rPr lang="sr-Latn-CS" sz="2400" dirty="0" smtClean="0"/>
              <a:t>) za koju važi sljedeće</a:t>
            </a:r>
            <a:r>
              <a:rPr lang="en-US" sz="2400" dirty="0" smtClean="0"/>
              <a:t>:</a:t>
            </a:r>
            <a:r>
              <a:rPr lang="sr-Latn-CS" sz="2400" dirty="0" smtClean="0"/>
              <a:t> </a:t>
            </a:r>
          </a:p>
          <a:p>
            <a:pPr algn="just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2400" dirty="0" smtClean="0">
                <a:solidFill>
                  <a:srgbClr val="3333CC"/>
                </a:solidFill>
              </a:rPr>
              <a:t>	</a:t>
            </a:r>
            <a:r>
              <a:rPr lang="sr-Latn-CS" sz="2400" dirty="0" smtClean="0">
                <a:solidFill>
                  <a:srgbClr val="3333CC"/>
                </a:solidFill>
              </a:rPr>
              <a:t>Funkciji se predaje pokazivač na glavu sortirane liste. Elementi (cijeli brojevi) upisani u čvorovima liste su sortirani u rastuć</a:t>
            </a:r>
            <a:r>
              <a:rPr lang="en-US" sz="2400" dirty="0" err="1" smtClean="0">
                <a:solidFill>
                  <a:srgbClr val="3333CC"/>
                </a:solidFill>
              </a:rPr>
              <a:t>i</a:t>
            </a:r>
            <a:r>
              <a:rPr lang="sr-Latn-CS" sz="2400" dirty="0" smtClean="0">
                <a:solidFill>
                  <a:srgbClr val="3333CC"/>
                </a:solidFill>
              </a:rPr>
              <a:t> redosljed. Drugi argument </a:t>
            </a:r>
            <a:r>
              <a:rPr lang="en-US" sz="2400" dirty="0" err="1" smtClean="0">
                <a:solidFill>
                  <a:srgbClr val="3333CC"/>
                </a:solidFill>
              </a:rPr>
              <a:t>funkcije</a:t>
            </a:r>
            <a:r>
              <a:rPr lang="sr-Latn-CS" sz="2400" dirty="0" smtClean="0">
                <a:solidFill>
                  <a:srgbClr val="3333CC"/>
                </a:solidFill>
              </a:rPr>
              <a:t> je cijeli broj. Treba ga smjestiti u novi član liste koji će biti postavljen tako da se zadrži sortira</a:t>
            </a:r>
            <a:r>
              <a:rPr lang="en-US" sz="2400" dirty="0" err="1" smtClean="0">
                <a:solidFill>
                  <a:srgbClr val="3333CC"/>
                </a:solidFill>
              </a:rPr>
              <a:t>nost</a:t>
            </a:r>
            <a:r>
              <a:rPr lang="sr-Latn-CS" sz="2400" dirty="0" smtClean="0">
                <a:solidFill>
                  <a:srgbClr val="3333CC"/>
                </a:solidFill>
              </a:rPr>
              <a:t> liste. Funkcija treba da vrati pokazivač na glavu liste.</a:t>
            </a:r>
            <a:endParaRPr lang="en-US" sz="2400" dirty="0" smtClean="0">
              <a:solidFill>
                <a:srgbClr val="3333CC"/>
              </a:solidFill>
            </a:endParaRPr>
          </a:p>
        </p:txBody>
      </p:sp>
      <p:sp>
        <p:nvSpPr>
          <p:cNvPr id="5123" name="Rectangle 4"/>
          <p:cNvSpPr>
            <a:spLocks noGrp="1" noChangeArrowheads="1"/>
          </p:cNvSpPr>
          <p:nvPr>
            <p:ph type="title"/>
          </p:nvPr>
        </p:nvSpPr>
        <p:spPr>
          <a:xfrm>
            <a:off x="66675" y="609600"/>
            <a:ext cx="8915400" cy="1143000"/>
          </a:xfrm>
          <a:noFill/>
        </p:spPr>
        <p:txBody>
          <a:bodyPr/>
          <a:lstStyle/>
          <a:p>
            <a:pPr eaLnBrk="1" hangingPunct="1"/>
            <a:r>
              <a:rPr lang="sr-Latn-CS" smtClean="0"/>
              <a:t>Dodavanje elementa u sredinu liste</a:t>
            </a:r>
            <a:endParaRPr lang="en-US" smtClean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3/28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dirty="0" smtClean="0"/>
              <a:t>Komentari problema umetanja</a:t>
            </a:r>
            <a:endParaRPr lang="en-US" dirty="0" smtClean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2286000"/>
            <a:ext cx="8305800" cy="3657600"/>
          </a:xfrm>
        </p:spPr>
        <p:txBody>
          <a:bodyPr/>
          <a:lstStyle/>
          <a:p>
            <a:pPr algn="just"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sr-Latn-CS" sz="2400" dirty="0" smtClean="0"/>
              <a:t>Prva varijanta</a:t>
            </a:r>
            <a:r>
              <a:rPr lang="sr-Latn-ME" sz="2400" dirty="0"/>
              <a:t> </a:t>
            </a:r>
            <a:r>
              <a:rPr lang="sr-Latn-CS" sz="2400" dirty="0" smtClean="0"/>
              <a:t>je da je predati element manji od onoga koji je upisan u glavu liste. U tom slučaju treba alocirati novi element</a:t>
            </a:r>
            <a:r>
              <a:rPr lang="en-US" sz="2400" dirty="0" smtClean="0"/>
              <a:t>,</a:t>
            </a:r>
            <a:r>
              <a:rPr lang="sr-Latn-CS" sz="2400" dirty="0" smtClean="0"/>
              <a:t> upisati u njega cijeli broj - argument funkcije, pa njegov pokazivač </a:t>
            </a:r>
            <a:r>
              <a:rPr lang="sr-Latn-CS" sz="2400" b="1" dirty="0" smtClean="0">
                <a:solidFill>
                  <a:srgbClr val="3333CC"/>
                </a:solidFill>
              </a:rPr>
              <a:t>next</a:t>
            </a:r>
            <a:r>
              <a:rPr lang="sr-Latn-CS" sz="2400" dirty="0" smtClean="0"/>
              <a:t> usmjeriti na glavu liste. Tada novi element postaje glava liste i funkcija treba da vrati pokazivač na njega.</a:t>
            </a:r>
          </a:p>
          <a:p>
            <a:pPr algn="just" eaLnBrk="1" hangingPunct="1">
              <a:lnSpc>
                <a:spcPct val="90000"/>
              </a:lnSpc>
            </a:pPr>
            <a:r>
              <a:rPr lang="sr-Latn-CS" sz="2400" dirty="0" smtClean="0"/>
              <a:t>Ako prva varijanta nije zadovoljena, krećemo u proceduru traženja prave pozicije za novi element liste. Sa srećom!</a:t>
            </a:r>
          </a:p>
          <a:p>
            <a:pPr eaLnBrk="1" hangingPunct="1">
              <a:lnSpc>
                <a:spcPct val="90000"/>
              </a:lnSpc>
            </a:pPr>
            <a:endParaRPr lang="en-US" sz="240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4/28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609600"/>
            <a:ext cx="8305800" cy="1143000"/>
          </a:xfrm>
        </p:spPr>
        <p:txBody>
          <a:bodyPr/>
          <a:lstStyle/>
          <a:p>
            <a:pPr eaLnBrk="1" hangingPunct="1"/>
            <a:r>
              <a:rPr lang="sr-Latn-CS" smtClean="0"/>
              <a:t>Brisanje elementa iz sredine liste</a:t>
            </a:r>
            <a:endParaRPr lang="en-US" smtClean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2066925"/>
            <a:ext cx="8458200" cy="838200"/>
          </a:xfrm>
        </p:spPr>
        <p:txBody>
          <a:bodyPr/>
          <a:lstStyle/>
          <a:p>
            <a:pPr eaLnBrk="1" hangingPunct="1"/>
            <a:r>
              <a:rPr lang="sr-Latn-CS" sz="2400" dirty="0" smtClean="0"/>
              <a:t>Grafički se ovaj problem može prikazati na sljedeći način:</a:t>
            </a:r>
            <a:endParaRPr lang="en-US" sz="2400" dirty="0" smtClean="0"/>
          </a:p>
        </p:txBody>
      </p:sp>
      <p:sp>
        <p:nvSpPr>
          <p:cNvPr id="7172" name="Rectangle 5"/>
          <p:cNvSpPr>
            <a:spLocks noChangeArrowheads="1"/>
          </p:cNvSpPr>
          <p:nvPr/>
        </p:nvSpPr>
        <p:spPr bwMode="auto">
          <a:xfrm>
            <a:off x="3048000" y="31003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pic>
        <p:nvPicPr>
          <p:cNvPr id="7173" name="Picture 4" descr="Brisanje elementa iz unutrasnjosti list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2590800"/>
            <a:ext cx="4419600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4" name="Text Box 6"/>
          <p:cNvSpPr txBox="1">
            <a:spLocks noChangeArrowheads="1"/>
          </p:cNvSpPr>
          <p:nvPr/>
        </p:nvSpPr>
        <p:spPr bwMode="auto">
          <a:xfrm>
            <a:off x="381000" y="3810000"/>
            <a:ext cx="8458200" cy="28007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sr-Latn-CS" sz="2200" dirty="0">
                <a:latin typeface="Tahoma" pitchFamily="34" charset="0"/>
              </a:rPr>
              <a:t>Procedura je relativno jednostavna. Treba pronaći element liste koji se briše. To se obavlja sa pozicije prethodnog elementa, na koji pokazuje pokazivač </a:t>
            </a:r>
            <a:r>
              <a:rPr lang="sr-Latn-CS" sz="2200" b="1" dirty="0">
                <a:solidFill>
                  <a:srgbClr val="3333CC"/>
                </a:solidFill>
                <a:latin typeface="Tahoma" pitchFamily="34" charset="0"/>
              </a:rPr>
              <a:t>t</a:t>
            </a:r>
            <a:r>
              <a:rPr lang="sr-Latn-CS" sz="2200" dirty="0">
                <a:latin typeface="Tahoma" pitchFamily="34" charset="0"/>
              </a:rPr>
              <a:t>. </a:t>
            </a:r>
            <a:r>
              <a:rPr lang="sr-Latn-CS" sz="2200" dirty="0" smtClean="0">
                <a:latin typeface="Tahoma" pitchFamily="34" charset="0"/>
              </a:rPr>
              <a:t>Zatim </a:t>
            </a:r>
            <a:r>
              <a:rPr lang="sr-Latn-CS" sz="2200" dirty="0">
                <a:latin typeface="Tahoma" pitchFamily="34" charset="0"/>
              </a:rPr>
              <a:t>se </a:t>
            </a:r>
            <a:r>
              <a:rPr lang="sr-Latn-CS" sz="2200" dirty="0" smtClean="0">
                <a:latin typeface="Tahoma" pitchFamily="34" charset="0"/>
              </a:rPr>
              <a:t>zapamti pokazivač </a:t>
            </a:r>
            <a:r>
              <a:rPr lang="sr-Latn-CS" sz="2200" b="1" dirty="0">
                <a:solidFill>
                  <a:srgbClr val="3333CC"/>
                </a:solidFill>
                <a:latin typeface="Tahoma" pitchFamily="34" charset="0"/>
              </a:rPr>
              <a:t>t-</a:t>
            </a:r>
            <a:r>
              <a:rPr lang="en-US" sz="2200" b="1" dirty="0">
                <a:solidFill>
                  <a:srgbClr val="3333CC"/>
                </a:solidFill>
                <a:latin typeface="Tahoma" pitchFamily="34" charset="0"/>
              </a:rPr>
              <a:t>&gt;next</a:t>
            </a:r>
            <a:r>
              <a:rPr lang="sr-Latn-CS" sz="2200" b="1" dirty="0">
                <a:solidFill>
                  <a:srgbClr val="3333CC"/>
                </a:solidFill>
                <a:latin typeface="Tahoma" pitchFamily="34" charset="0"/>
              </a:rPr>
              <a:t> </a:t>
            </a:r>
            <a:r>
              <a:rPr lang="sr-Latn-CS" sz="2200" dirty="0" smtClean="0">
                <a:latin typeface="Tahoma" pitchFamily="34" charset="0"/>
              </a:rPr>
              <a:t>(naredba </a:t>
            </a:r>
            <a:r>
              <a:rPr lang="sr-Latn-CS" sz="2200" b="1" dirty="0" smtClean="0">
                <a:solidFill>
                  <a:srgbClr val="3333CC"/>
                </a:solidFill>
                <a:latin typeface="Tahoma" pitchFamily="34" charset="0"/>
              </a:rPr>
              <a:t>p=t-</a:t>
            </a:r>
            <a:r>
              <a:rPr lang="en-US" sz="2200" b="1" dirty="0">
                <a:solidFill>
                  <a:srgbClr val="3333CC"/>
                </a:solidFill>
                <a:latin typeface="Tahoma" pitchFamily="34" charset="0"/>
              </a:rPr>
              <a:t>&gt;</a:t>
            </a:r>
            <a:r>
              <a:rPr lang="en-US" sz="2200" b="1" dirty="0" smtClean="0">
                <a:solidFill>
                  <a:srgbClr val="3333CC"/>
                </a:solidFill>
                <a:latin typeface="Tahoma" pitchFamily="34" charset="0"/>
              </a:rPr>
              <a:t>next</a:t>
            </a:r>
            <a:r>
              <a:rPr lang="sr-Latn-CS" sz="2200" dirty="0" smtClean="0">
                <a:latin typeface="Tahoma" pitchFamily="34" charset="0"/>
              </a:rPr>
              <a:t>), </a:t>
            </a:r>
            <a:r>
              <a:rPr lang="sr-Latn-CS" sz="2200" dirty="0">
                <a:latin typeface="Tahoma" pitchFamily="34" charset="0"/>
              </a:rPr>
              <a:t>a </a:t>
            </a:r>
            <a:r>
              <a:rPr lang="sr-Latn-CS" sz="2200" b="1" dirty="0" smtClean="0">
                <a:solidFill>
                  <a:srgbClr val="3333CC"/>
                </a:solidFill>
                <a:latin typeface="Tahoma" pitchFamily="34" charset="0"/>
              </a:rPr>
              <a:t>t</a:t>
            </a:r>
            <a:r>
              <a:rPr lang="sr-Latn-CS" sz="2200" dirty="0" smtClean="0">
                <a:latin typeface="Tahoma" pitchFamily="34" charset="0"/>
              </a:rPr>
              <a:t> </a:t>
            </a:r>
            <a:r>
              <a:rPr lang="en-US" sz="2200" dirty="0">
                <a:latin typeface="Tahoma" pitchFamily="34" charset="0"/>
              </a:rPr>
              <a:t>se </a:t>
            </a:r>
            <a:r>
              <a:rPr lang="sr-Latn-CS" sz="2200" dirty="0">
                <a:latin typeface="Tahoma" pitchFamily="34" charset="0"/>
              </a:rPr>
              <a:t>preusmjeri da pokaže na </a:t>
            </a:r>
            <a:r>
              <a:rPr lang="sr-Latn-CS" sz="2200" dirty="0" smtClean="0">
                <a:latin typeface="Tahoma" pitchFamily="34" charset="0"/>
              </a:rPr>
              <a:t>element nakon </a:t>
            </a:r>
            <a:r>
              <a:rPr lang="sr-Latn-CS" sz="2200" b="1" dirty="0" smtClean="0">
                <a:solidFill>
                  <a:srgbClr val="3333CC"/>
                </a:solidFill>
                <a:latin typeface="Tahoma" pitchFamily="34" charset="0"/>
              </a:rPr>
              <a:t>t-</a:t>
            </a:r>
            <a:r>
              <a:rPr lang="en-US" sz="2200" b="1" dirty="0">
                <a:solidFill>
                  <a:srgbClr val="3333CC"/>
                </a:solidFill>
                <a:latin typeface="Tahoma" pitchFamily="34" charset="0"/>
              </a:rPr>
              <a:t>&gt;next</a:t>
            </a:r>
            <a:r>
              <a:rPr lang="en-US" sz="2200" dirty="0">
                <a:latin typeface="Tahoma" pitchFamily="34" charset="0"/>
              </a:rPr>
              <a:t>, </a:t>
            </a:r>
            <a:r>
              <a:rPr lang="sr-Latn-CS" sz="2200" dirty="0" smtClean="0">
                <a:latin typeface="Tahoma" pitchFamily="34" charset="0"/>
              </a:rPr>
              <a:t>tj. </a:t>
            </a:r>
            <a:r>
              <a:rPr lang="sr-Latn-CS" sz="2200" b="1" dirty="0">
                <a:solidFill>
                  <a:srgbClr val="3333CC"/>
                </a:solidFill>
                <a:latin typeface="Tahoma" pitchFamily="34" charset="0"/>
              </a:rPr>
              <a:t>t-</a:t>
            </a:r>
            <a:r>
              <a:rPr lang="en-US" sz="2200" b="1" dirty="0">
                <a:solidFill>
                  <a:srgbClr val="3333CC"/>
                </a:solidFill>
                <a:latin typeface="Tahoma" pitchFamily="34" charset="0"/>
              </a:rPr>
              <a:t>&gt;</a:t>
            </a:r>
            <a:r>
              <a:rPr lang="en-US" sz="2200" b="1" dirty="0" smtClean="0">
                <a:solidFill>
                  <a:srgbClr val="3333CC"/>
                </a:solidFill>
                <a:latin typeface="Tahoma" pitchFamily="34" charset="0"/>
              </a:rPr>
              <a:t>next</a:t>
            </a:r>
            <a:r>
              <a:rPr lang="sr-Latn-ME" sz="2200" b="1" dirty="0" smtClean="0">
                <a:solidFill>
                  <a:srgbClr val="3333CC"/>
                </a:solidFill>
                <a:latin typeface="Tahoma" pitchFamily="34" charset="0"/>
              </a:rPr>
              <a:t> </a:t>
            </a:r>
            <a:r>
              <a:rPr lang="en-US" sz="2200" b="1" dirty="0" smtClean="0">
                <a:solidFill>
                  <a:srgbClr val="3333CC"/>
                </a:solidFill>
                <a:latin typeface="Tahoma" pitchFamily="34" charset="0"/>
              </a:rPr>
              <a:t>=</a:t>
            </a:r>
            <a:r>
              <a:rPr lang="sr-Latn-ME" sz="2200" b="1" dirty="0" smtClean="0">
                <a:solidFill>
                  <a:srgbClr val="3333CC"/>
                </a:solidFill>
                <a:latin typeface="Tahoma" pitchFamily="34" charset="0"/>
              </a:rPr>
              <a:t> </a:t>
            </a:r>
            <a:r>
              <a:rPr lang="en-US" sz="2200" b="1" dirty="0" smtClean="0">
                <a:solidFill>
                  <a:srgbClr val="3333CC"/>
                </a:solidFill>
                <a:latin typeface="Tahoma" pitchFamily="34" charset="0"/>
              </a:rPr>
              <a:t>t-</a:t>
            </a:r>
            <a:r>
              <a:rPr lang="en-US" sz="2200" b="1" dirty="0">
                <a:solidFill>
                  <a:srgbClr val="3333CC"/>
                </a:solidFill>
                <a:latin typeface="Tahoma" pitchFamily="34" charset="0"/>
              </a:rPr>
              <a:t>&gt;next-&gt;next</a:t>
            </a:r>
            <a:r>
              <a:rPr lang="en-US" sz="2200" dirty="0">
                <a:latin typeface="Tahoma" pitchFamily="34" charset="0"/>
              </a:rPr>
              <a:t>. Na </a:t>
            </a:r>
            <a:r>
              <a:rPr lang="en-US" sz="2200" dirty="0" err="1" smtClean="0">
                <a:latin typeface="Tahoma" pitchFamily="34" charset="0"/>
              </a:rPr>
              <a:t>kraju</a:t>
            </a:r>
            <a:r>
              <a:rPr lang="sr-Latn-ME" sz="2200" dirty="0" smtClean="0">
                <a:latin typeface="Tahoma" pitchFamily="34" charset="0"/>
              </a:rPr>
              <a:t>, vršimo</a:t>
            </a:r>
            <a:r>
              <a:rPr lang="en-US" sz="2200" dirty="0" smtClean="0">
                <a:latin typeface="Tahoma" pitchFamily="34" charset="0"/>
              </a:rPr>
              <a:t> </a:t>
            </a:r>
            <a:r>
              <a:rPr lang="en-US" sz="2200" dirty="0" err="1" smtClean="0">
                <a:latin typeface="Tahoma" pitchFamily="34" charset="0"/>
              </a:rPr>
              <a:t>dealocira</a:t>
            </a:r>
            <a:r>
              <a:rPr lang="sr-Latn-ME" sz="2200" dirty="0" smtClean="0">
                <a:latin typeface="Tahoma" pitchFamily="34" charset="0"/>
              </a:rPr>
              <a:t>nje</a:t>
            </a:r>
            <a:r>
              <a:rPr lang="en-US" sz="2200" dirty="0" smtClean="0">
                <a:latin typeface="Tahoma" pitchFamily="34" charset="0"/>
              </a:rPr>
              <a:t> </a:t>
            </a:r>
            <a:r>
              <a:rPr lang="en-US" sz="2200" dirty="0" err="1" smtClean="0">
                <a:latin typeface="Tahoma" pitchFamily="34" charset="0"/>
              </a:rPr>
              <a:t>struktur</a:t>
            </a:r>
            <a:r>
              <a:rPr lang="sr-Latn-ME" sz="2200" dirty="0" smtClean="0">
                <a:latin typeface="Tahoma" pitchFamily="34" charset="0"/>
              </a:rPr>
              <a:t>e</a:t>
            </a:r>
            <a:r>
              <a:rPr lang="en-US" sz="2200" dirty="0" smtClean="0">
                <a:latin typeface="Tahoma" pitchFamily="34" charset="0"/>
              </a:rPr>
              <a:t> </a:t>
            </a:r>
            <a:r>
              <a:rPr lang="sr-Latn-CS" sz="2200" dirty="0">
                <a:latin typeface="Tahoma" pitchFamily="34" charset="0"/>
              </a:rPr>
              <a:t>na koju pokazuje </a:t>
            </a:r>
            <a:r>
              <a:rPr lang="sr-Latn-CS" sz="2200" b="1" dirty="0" smtClean="0">
                <a:solidFill>
                  <a:srgbClr val="3333CC"/>
                </a:solidFill>
                <a:latin typeface="Tahoma" pitchFamily="34" charset="0"/>
              </a:rPr>
              <a:t>p</a:t>
            </a:r>
            <a:r>
              <a:rPr lang="sr-Latn-CS" sz="2200" dirty="0">
                <a:latin typeface="Tahoma" pitchFamily="34" charset="0"/>
              </a:rPr>
              <a:t> </a:t>
            </a:r>
            <a:r>
              <a:rPr lang="sr-Latn-CS" sz="2200" dirty="0" smtClean="0">
                <a:latin typeface="Tahoma" pitchFamily="34" charset="0"/>
              </a:rPr>
              <a:t>sa </a:t>
            </a:r>
            <a:r>
              <a:rPr lang="sr-Latn-CS" sz="2200" b="1" dirty="0">
                <a:solidFill>
                  <a:srgbClr val="3333CC"/>
                </a:solidFill>
                <a:latin typeface="Tahoma" pitchFamily="34" charset="0"/>
              </a:rPr>
              <a:t>free(p)</a:t>
            </a:r>
            <a:r>
              <a:rPr lang="sr-Latn-CS" sz="2200" dirty="0">
                <a:latin typeface="Tahoma" pitchFamily="34" charset="0"/>
              </a:rPr>
              <a:t>. Na ovaj način je </a:t>
            </a:r>
            <a:r>
              <a:rPr lang="en-US" sz="2200" dirty="0">
                <a:latin typeface="Tahoma" pitchFamily="34" charset="0"/>
              </a:rPr>
              <a:t>“</a:t>
            </a:r>
            <a:r>
              <a:rPr lang="sr-Latn-CS" sz="2200" dirty="0">
                <a:latin typeface="Tahoma" pitchFamily="34" charset="0"/>
              </a:rPr>
              <a:t>pre</a:t>
            </a:r>
            <a:r>
              <a:rPr lang="en-US" sz="2200" dirty="0">
                <a:latin typeface="Tahoma" pitchFamily="34" charset="0"/>
              </a:rPr>
              <a:t>m</a:t>
            </a:r>
            <a:r>
              <a:rPr lang="sr-Latn-CS" sz="2200" dirty="0">
                <a:latin typeface="Tahoma" pitchFamily="34" charset="0"/>
              </a:rPr>
              <a:t>ošte</a:t>
            </a:r>
            <a:r>
              <a:rPr lang="en-US" sz="2200" dirty="0">
                <a:latin typeface="Tahoma" pitchFamily="34" charset="0"/>
              </a:rPr>
              <a:t>n”</a:t>
            </a:r>
            <a:r>
              <a:rPr lang="sr-Latn-CS" sz="2200" dirty="0">
                <a:latin typeface="Tahoma" pitchFamily="34" charset="0"/>
              </a:rPr>
              <a:t> element koji se briše i da bi se on obrisao moramo uvesti pomoćni pokazivač na </a:t>
            </a:r>
            <a:r>
              <a:rPr lang="sr-Latn-CS" sz="2200" dirty="0" smtClean="0">
                <a:latin typeface="Tahoma" pitchFamily="34" charset="0"/>
              </a:rPr>
              <a:t>njega, u našem slučaju </a:t>
            </a:r>
            <a:r>
              <a:rPr lang="sr-Latn-CS" sz="2200" b="1" dirty="0" smtClean="0">
                <a:solidFill>
                  <a:srgbClr val="3333CC"/>
                </a:solidFill>
                <a:latin typeface="Tahoma" pitchFamily="34" charset="0"/>
              </a:rPr>
              <a:t>p</a:t>
            </a:r>
            <a:r>
              <a:rPr lang="sr-Latn-CS" sz="2200" dirty="0">
                <a:latin typeface="Tahoma" pitchFamily="34" charset="0"/>
              </a:rPr>
              <a:t>.</a:t>
            </a:r>
            <a:endParaRPr lang="en-US" sz="2200" dirty="0">
              <a:latin typeface="Tahoma" pitchFamily="34" charset="0"/>
            </a:endParaRPr>
          </a:p>
        </p:txBody>
      </p:sp>
      <p:sp>
        <p:nvSpPr>
          <p:cNvPr id="7175" name="Line 7"/>
          <p:cNvSpPr>
            <a:spLocks noChangeShapeType="1"/>
          </p:cNvSpPr>
          <p:nvPr/>
        </p:nvSpPr>
        <p:spPr bwMode="auto">
          <a:xfrm flipV="1">
            <a:off x="2914650" y="3240087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7176" name="Text Box 8"/>
          <p:cNvSpPr txBox="1">
            <a:spLocks noChangeArrowheads="1"/>
          </p:cNvSpPr>
          <p:nvPr/>
        </p:nvSpPr>
        <p:spPr bwMode="auto">
          <a:xfrm>
            <a:off x="2779713" y="3465512"/>
            <a:ext cx="272832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defPPr>
              <a:defRPr lang="en-US"/>
            </a:defPPr>
            <a:lvl1pPr eaLnBrk="1" hangingPunct="1">
              <a:spcBef>
                <a:spcPct val="50000"/>
              </a:spcBef>
              <a:defRPr sz="2000" b="1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742950" indent="-285750" eaLnBrk="0" hangingPunct="0"/>
            <a:lvl3pPr marL="1143000" indent="-228600" eaLnBrk="0" hangingPunct="0"/>
            <a:lvl4pPr marL="1600200" indent="-228600" eaLnBrk="0" hangingPunct="0"/>
            <a:lvl5pPr marL="2057400" indent="-228600" eaLnBrk="0" hangingPunct="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en-US"/>
              <a:t>t</a:t>
            </a:r>
          </a:p>
        </p:txBody>
      </p:sp>
      <p:sp>
        <p:nvSpPr>
          <p:cNvPr id="7177" name="Line 9"/>
          <p:cNvSpPr>
            <a:spLocks noChangeShapeType="1"/>
          </p:cNvSpPr>
          <p:nvPr/>
        </p:nvSpPr>
        <p:spPr bwMode="auto">
          <a:xfrm flipV="1">
            <a:off x="3830638" y="3240087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7178" name="Text Box 10"/>
          <p:cNvSpPr txBox="1">
            <a:spLocks noChangeArrowheads="1"/>
          </p:cNvSpPr>
          <p:nvPr/>
        </p:nvSpPr>
        <p:spPr bwMode="auto">
          <a:xfrm>
            <a:off x="3695700" y="3465512"/>
            <a:ext cx="322524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defPPr>
              <a:defRPr lang="en-US"/>
            </a:defPPr>
            <a:lvl1pPr eaLnBrk="1" hangingPunct="1">
              <a:spcBef>
                <a:spcPct val="50000"/>
              </a:spcBef>
              <a:defRPr sz="2000" b="1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742950" indent="-285750" eaLnBrk="0" hangingPunct="0"/>
            <a:lvl3pPr marL="1143000" indent="-228600" eaLnBrk="0" hangingPunct="0"/>
            <a:lvl4pPr marL="1600200" indent="-228600" eaLnBrk="0" hangingPunct="0"/>
            <a:lvl5pPr marL="2057400" indent="-228600" eaLnBrk="0" hangingPunct="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en-US"/>
              <a:t>p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5/28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609600"/>
            <a:ext cx="7772400" cy="1143000"/>
          </a:xfrm>
        </p:spPr>
        <p:txBody>
          <a:bodyPr/>
          <a:lstStyle/>
          <a:p>
            <a:pPr eaLnBrk="1" hangingPunct="1"/>
            <a:r>
              <a:rPr lang="sr-Latn-CS" smtClean="0"/>
              <a:t>Zadatak za vježbu</a:t>
            </a:r>
            <a:endParaRPr lang="en-US" smtClean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2362200"/>
            <a:ext cx="8305800" cy="4114800"/>
          </a:xfrm>
        </p:spPr>
        <p:txBody>
          <a:bodyPr/>
          <a:lstStyle/>
          <a:p>
            <a:pPr algn="just" eaLnBrk="1" hangingPunct="1"/>
            <a:r>
              <a:rPr lang="sr-Latn-CS" sz="2400" dirty="0" smtClean="0"/>
              <a:t>Kreirati funkciju kojoj se proslijeđuje glava liste i cijeli broj upisan u elementu liste kojeg treba obrisati. Lista je sortirana u neopadajuć</a:t>
            </a:r>
            <a:r>
              <a:rPr lang="en-US" sz="2400" dirty="0" err="1" smtClean="0"/>
              <a:t>i</a:t>
            </a:r>
            <a:r>
              <a:rPr lang="sr-Latn-CS" sz="2400" dirty="0" smtClean="0"/>
              <a:t> redosljed. Funkcija treba da pored brisanja elementa vrati glavu liste. U slučaju da traženi element ne postoji u listi ne treba vršiti brisanje. Treba predvidjeti i situaciju da je glava liste traženi element, kao i situaciju da je glava liste ujedno i rep liste i da je to traženi element (kad je lista prazna i nakon operacije brisanja treba vratiti </a:t>
            </a:r>
            <a:r>
              <a:rPr lang="sr-Latn-CS" sz="2400" dirty="0" smtClean="0">
                <a:solidFill>
                  <a:srgbClr val="3333CC"/>
                </a:solidFill>
              </a:rPr>
              <a:t>NULL</a:t>
            </a:r>
            <a:r>
              <a:rPr lang="sr-Latn-CS" sz="2400" dirty="0" smtClean="0"/>
              <a:t>).</a:t>
            </a:r>
            <a:endParaRPr lang="en-US" sz="240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6/28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609600"/>
            <a:ext cx="9144000" cy="1143000"/>
          </a:xfrm>
        </p:spPr>
        <p:txBody>
          <a:bodyPr/>
          <a:lstStyle/>
          <a:p>
            <a:pPr eaLnBrk="1" hangingPunct="1"/>
            <a:r>
              <a:rPr lang="sr-Latn-CS" sz="4300" dirty="0" smtClean="0"/>
              <a:t>Brojanje elemenata </a:t>
            </a:r>
            <a:r>
              <a:rPr lang="sr-Latn-CS" sz="4300" dirty="0" smtClean="0"/>
              <a:t>liste - rekurzivno</a:t>
            </a:r>
            <a:endParaRPr lang="en-US" sz="4300" dirty="0" smtClean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7680" y="2057400"/>
            <a:ext cx="8767720" cy="3048000"/>
          </a:xfrm>
        </p:spPr>
        <p:txBody>
          <a:bodyPr/>
          <a:lstStyle/>
          <a:p>
            <a:pPr algn="just" eaLnBrk="1" hangingPunct="1">
              <a:spcBef>
                <a:spcPts val="0"/>
              </a:spcBef>
            </a:pPr>
            <a:r>
              <a:rPr lang="sr-Latn-CS" sz="2300" dirty="0" smtClean="0"/>
              <a:t>Da bismo ilustrovali rekurzivni </a:t>
            </a:r>
            <a:r>
              <a:rPr lang="en-US" sz="2300" dirty="0" smtClean="0"/>
              <a:t>rad </a:t>
            </a:r>
            <a:r>
              <a:rPr lang="en-US" sz="2300" dirty="0" err="1" smtClean="0"/>
              <a:t>sa</a:t>
            </a:r>
            <a:r>
              <a:rPr lang="sr-Latn-CS" sz="2300" dirty="0" smtClean="0"/>
              <a:t> list</a:t>
            </a:r>
            <a:r>
              <a:rPr lang="sr-Latn-ME" sz="2300" dirty="0" smtClean="0"/>
              <a:t>ama</a:t>
            </a:r>
            <a:r>
              <a:rPr lang="en-US" sz="2300" dirty="0" smtClean="0"/>
              <a:t>,</a:t>
            </a:r>
            <a:r>
              <a:rPr lang="sr-Latn-CS" sz="2300" dirty="0" smtClean="0"/>
              <a:t> </a:t>
            </a:r>
            <a:r>
              <a:rPr lang="sr-Latn-ME" sz="2300" dirty="0" smtClean="0"/>
              <a:t>napišimo</a:t>
            </a:r>
            <a:r>
              <a:rPr lang="sr-Latn-CS" sz="2300" dirty="0" smtClean="0"/>
              <a:t> </a:t>
            </a:r>
            <a:r>
              <a:rPr lang="en-US" sz="2300" dirty="0" err="1" smtClean="0"/>
              <a:t>funkcij</a:t>
            </a:r>
            <a:r>
              <a:rPr lang="sr-Latn-ME" sz="2300" dirty="0" smtClean="0"/>
              <a:t>u</a:t>
            </a:r>
            <a:r>
              <a:rPr lang="sr-Latn-CS" sz="2300" dirty="0" smtClean="0"/>
              <a:t> </a:t>
            </a:r>
            <a:r>
              <a:rPr lang="sr-Latn-CS" sz="2300" dirty="0" smtClean="0"/>
              <a:t>broji elemen</a:t>
            </a:r>
            <a:r>
              <a:rPr lang="sr-Latn-ME" sz="2300" dirty="0" smtClean="0"/>
              <a:t>te</a:t>
            </a:r>
            <a:r>
              <a:rPr lang="sr-Latn-CS" sz="2300" dirty="0" smtClean="0"/>
              <a:t> liste. Radi olakšice</a:t>
            </a:r>
            <a:r>
              <a:rPr lang="en-US" sz="2300" dirty="0" smtClean="0"/>
              <a:t>,</a:t>
            </a:r>
            <a:r>
              <a:rPr lang="sr-Latn-CS" sz="2300" dirty="0" smtClean="0"/>
              <a:t> pretpostavimo da lista ima barem jedan element. Ako je taj element </a:t>
            </a:r>
            <a:r>
              <a:rPr lang="sr-Latn-CS" sz="2300" dirty="0" smtClean="0"/>
              <a:t>rep liste, </a:t>
            </a:r>
            <a:r>
              <a:rPr lang="en-US" sz="2300" dirty="0" err="1" smtClean="0"/>
              <a:t>funkcija</a:t>
            </a:r>
            <a:r>
              <a:rPr lang="sr-Latn-CS" sz="2300" dirty="0" smtClean="0"/>
              <a:t> treba da vrati </a:t>
            </a:r>
            <a:r>
              <a:rPr lang="sr-Latn-CS" sz="2300" dirty="0" smtClean="0">
                <a:solidFill>
                  <a:srgbClr val="3333CC"/>
                </a:solidFill>
              </a:rPr>
              <a:t>1</a:t>
            </a:r>
            <a:r>
              <a:rPr lang="sr-Latn-CS" sz="2300" dirty="0"/>
              <a:t>.</a:t>
            </a:r>
            <a:r>
              <a:rPr lang="sr-Latn-CS" sz="2300" dirty="0" smtClean="0"/>
              <a:t> Ako element nije rep liste, funkcija </a:t>
            </a:r>
            <a:r>
              <a:rPr lang="sr-Latn-CS" sz="2300" dirty="0" smtClean="0"/>
              <a:t>treba da vrati </a:t>
            </a:r>
            <a:r>
              <a:rPr lang="sr-Latn-CS" sz="2300" dirty="0" smtClean="0">
                <a:solidFill>
                  <a:srgbClr val="3333CC"/>
                </a:solidFill>
              </a:rPr>
              <a:t>1 + koliko_ima_elemenata_u ostatku_liste</a:t>
            </a:r>
            <a:r>
              <a:rPr lang="sr-Latn-CS" sz="2300" dirty="0" smtClean="0"/>
              <a:t>, a ostatak liste je opet lista koja počinje od narednog elementa.</a:t>
            </a:r>
          </a:p>
          <a:p>
            <a:pPr marL="0" indent="0" algn="just" eaLnBrk="1" hangingPunct="1">
              <a:spcBef>
                <a:spcPts val="0"/>
              </a:spcBef>
              <a:spcAft>
                <a:spcPts val="0"/>
              </a:spcAft>
              <a:buNone/>
            </a:pPr>
            <a:endParaRPr lang="sr-Latn-CS" sz="2300" dirty="0"/>
          </a:p>
          <a:p>
            <a:pPr marL="0" indent="0" eaLnBrk="1" hangingPunct="1">
              <a:spcBef>
                <a:spcPts val="0"/>
              </a:spcBef>
              <a:spcAft>
                <a:spcPts val="0"/>
              </a:spcAft>
              <a:buNone/>
            </a:pPr>
            <a:endParaRPr lang="sr-Latn-CS" sz="2100" dirty="0"/>
          </a:p>
          <a:p>
            <a:pPr marL="0" indent="0" eaLnBrk="1" hangingPunct="1">
              <a:spcBef>
                <a:spcPts val="0"/>
              </a:spcBef>
              <a:spcAft>
                <a:spcPts val="0"/>
              </a:spcAft>
              <a:buNone/>
            </a:pPr>
            <a:endParaRPr lang="sr-Latn-CS" sz="2100" dirty="0" smtClean="0"/>
          </a:p>
          <a:p>
            <a:pPr eaLnBrk="1" hangingPunct="1">
              <a:spcBef>
                <a:spcPts val="0"/>
              </a:spcBef>
              <a:spcAft>
                <a:spcPts val="0"/>
              </a:spcAft>
            </a:pPr>
            <a:endParaRPr lang="sr-Latn-CS" sz="2100" dirty="0" smtClean="0"/>
          </a:p>
          <a:p>
            <a:pPr eaLnBrk="1" hangingPunct="1">
              <a:spcBef>
                <a:spcPts val="0"/>
              </a:spcBef>
              <a:spcAft>
                <a:spcPts val="0"/>
              </a:spcAft>
            </a:pPr>
            <a:endParaRPr lang="sr-Latn-CS" sz="2100" dirty="0" smtClean="0"/>
          </a:p>
          <a:p>
            <a:pPr algn="just" eaLnBrk="1" hangingPunct="1">
              <a:spcBef>
                <a:spcPts val="600"/>
              </a:spcBef>
            </a:pPr>
            <a:r>
              <a:rPr lang="sr-Latn-CS" sz="2300" dirty="0" smtClean="0">
                <a:solidFill>
                  <a:srgbClr val="FF0000"/>
                </a:solidFill>
              </a:rPr>
              <a:t>Napomena</a:t>
            </a:r>
            <a:r>
              <a:rPr lang="sr-Latn-CS" sz="2300" dirty="0" smtClean="0"/>
              <a:t>: Rekurzivna realizacija </a:t>
            </a:r>
            <a:r>
              <a:rPr lang="sr-Latn-ME" sz="2300" dirty="0" smtClean="0"/>
              <a:t>funkcije nije efikasna zbog velikog broj poziva funkcije. Iterativna realizacija je efikasnija. </a:t>
            </a:r>
            <a:endParaRPr lang="sr-Latn-CS" sz="2300" dirty="0"/>
          </a:p>
        </p:txBody>
      </p:sp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2057400" y="4343400"/>
            <a:ext cx="5562600" cy="1477328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ts val="0"/>
              </a:spcBef>
            </a:pPr>
            <a:r>
              <a:rPr lang="sr-Latn-CS" sz="2000" dirty="0">
                <a:solidFill>
                  <a:srgbClr val="3333CC"/>
                </a:solidFill>
                <a:latin typeface="Tahoma" pitchFamily="34" charset="0"/>
              </a:rPr>
              <a:t>int </a:t>
            </a:r>
            <a:r>
              <a:rPr lang="sr-Latn-CS" sz="2000" dirty="0" smtClean="0">
                <a:solidFill>
                  <a:srgbClr val="3333CC"/>
                </a:solidFill>
                <a:latin typeface="Tahoma" pitchFamily="34" charset="0"/>
              </a:rPr>
              <a:t>brojElemente(struct </a:t>
            </a:r>
            <a:r>
              <a:rPr lang="sr-Latn-CS" sz="2000" dirty="0">
                <a:solidFill>
                  <a:srgbClr val="3333CC"/>
                </a:solidFill>
                <a:latin typeface="Tahoma" pitchFamily="34" charset="0"/>
              </a:rPr>
              <a:t>lista *glava</a:t>
            </a:r>
            <a:r>
              <a:rPr lang="sr-Latn-CS" sz="2000" dirty="0" smtClean="0">
                <a:solidFill>
                  <a:srgbClr val="3333CC"/>
                </a:solidFill>
                <a:latin typeface="Tahoma" pitchFamily="34" charset="0"/>
              </a:rPr>
              <a:t>) </a:t>
            </a:r>
            <a:r>
              <a:rPr lang="en-US" sz="2000" dirty="0" smtClean="0">
                <a:solidFill>
                  <a:srgbClr val="3333CC"/>
                </a:solidFill>
                <a:latin typeface="Tahoma" pitchFamily="34" charset="0"/>
              </a:rPr>
              <a:t>{</a:t>
            </a:r>
            <a:r>
              <a:rPr lang="en-US" sz="2000" dirty="0">
                <a:solidFill>
                  <a:srgbClr val="3333CC"/>
                </a:solidFill>
                <a:latin typeface="Tahoma" pitchFamily="34" charset="0"/>
              </a:rPr>
              <a:t/>
            </a:r>
            <a:br>
              <a:rPr lang="en-US" sz="2000" dirty="0">
                <a:solidFill>
                  <a:srgbClr val="3333CC"/>
                </a:solidFill>
                <a:latin typeface="Tahoma" pitchFamily="34" charset="0"/>
              </a:rPr>
            </a:br>
            <a:r>
              <a:rPr lang="en-US" sz="2000" dirty="0">
                <a:solidFill>
                  <a:srgbClr val="3333CC"/>
                </a:solidFill>
                <a:latin typeface="Tahoma" pitchFamily="34" charset="0"/>
              </a:rPr>
              <a:t>   if(</a:t>
            </a:r>
            <a:r>
              <a:rPr lang="en-US" sz="2000" dirty="0" err="1">
                <a:solidFill>
                  <a:srgbClr val="3333CC"/>
                </a:solidFill>
                <a:latin typeface="Tahoma" pitchFamily="34" charset="0"/>
              </a:rPr>
              <a:t>glava</a:t>
            </a:r>
            <a:r>
              <a:rPr lang="en-US" sz="2000" dirty="0">
                <a:solidFill>
                  <a:srgbClr val="3333CC"/>
                </a:solidFill>
                <a:latin typeface="Tahoma" pitchFamily="34" charset="0"/>
              </a:rPr>
              <a:t>-&gt;</a:t>
            </a:r>
            <a:r>
              <a:rPr lang="en-US" sz="2000" dirty="0" smtClean="0">
                <a:solidFill>
                  <a:srgbClr val="3333CC"/>
                </a:solidFill>
                <a:latin typeface="Tahoma" pitchFamily="34" charset="0"/>
              </a:rPr>
              <a:t>next</a:t>
            </a:r>
            <a:r>
              <a:rPr lang="sr-Latn-ME" sz="2000" dirty="0" smtClean="0">
                <a:solidFill>
                  <a:srgbClr val="3333CC"/>
                </a:solidFill>
                <a:latin typeface="Tahoma" pitchFamily="34" charset="0"/>
              </a:rPr>
              <a:t> </a:t>
            </a:r>
            <a:r>
              <a:rPr lang="en-US" sz="2000" dirty="0" smtClean="0">
                <a:solidFill>
                  <a:srgbClr val="3333CC"/>
                </a:solidFill>
                <a:latin typeface="Tahoma" pitchFamily="34" charset="0"/>
              </a:rPr>
              <a:t>==</a:t>
            </a:r>
            <a:r>
              <a:rPr lang="sr-Latn-ME" sz="2000" dirty="0" smtClean="0">
                <a:solidFill>
                  <a:srgbClr val="3333CC"/>
                </a:solidFill>
                <a:latin typeface="Tahoma" pitchFamily="34" charset="0"/>
              </a:rPr>
              <a:t> </a:t>
            </a:r>
            <a:r>
              <a:rPr lang="en-US" sz="2000" dirty="0" smtClean="0">
                <a:solidFill>
                  <a:srgbClr val="3333CC"/>
                </a:solidFill>
                <a:latin typeface="Tahoma" pitchFamily="34" charset="0"/>
              </a:rPr>
              <a:t>NULL</a:t>
            </a:r>
            <a:r>
              <a:rPr lang="en-US" sz="2000" dirty="0">
                <a:solidFill>
                  <a:srgbClr val="3333CC"/>
                </a:solidFill>
                <a:latin typeface="Tahoma" pitchFamily="34" charset="0"/>
              </a:rPr>
              <a:t>)	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</a:pPr>
            <a:r>
              <a:rPr lang="en-US" sz="2000" dirty="0">
                <a:solidFill>
                  <a:srgbClr val="3333CC"/>
                </a:solidFill>
                <a:latin typeface="Tahoma" pitchFamily="34" charset="0"/>
              </a:rPr>
              <a:t>        return 1;</a:t>
            </a:r>
            <a:br>
              <a:rPr lang="en-US" sz="2000" dirty="0">
                <a:solidFill>
                  <a:srgbClr val="3333CC"/>
                </a:solidFill>
                <a:latin typeface="Tahoma" pitchFamily="34" charset="0"/>
              </a:rPr>
            </a:br>
            <a:r>
              <a:rPr lang="en-US" sz="2000" dirty="0">
                <a:solidFill>
                  <a:srgbClr val="3333CC"/>
                </a:solidFill>
                <a:latin typeface="Tahoma" pitchFamily="34" charset="0"/>
              </a:rPr>
              <a:t>   </a:t>
            </a:r>
            <a:r>
              <a:rPr lang="sr-Latn-ME" sz="2000" dirty="0" smtClean="0">
                <a:solidFill>
                  <a:srgbClr val="3333CC"/>
                </a:solidFill>
                <a:latin typeface="Tahoma" pitchFamily="34" charset="0"/>
              </a:rPr>
              <a:t>else</a:t>
            </a:r>
          </a:p>
          <a:p>
            <a:pPr eaLnBrk="1" hangingPunct="1">
              <a:lnSpc>
                <a:spcPct val="90000"/>
              </a:lnSpc>
              <a:tabLst>
                <a:tab pos="625475" algn="l"/>
              </a:tabLst>
            </a:pPr>
            <a:r>
              <a:rPr lang="sr-Latn-ME" sz="2000" dirty="0">
                <a:solidFill>
                  <a:srgbClr val="3333CC"/>
                </a:solidFill>
                <a:latin typeface="Tahoma" pitchFamily="34" charset="0"/>
              </a:rPr>
              <a:t>	</a:t>
            </a:r>
            <a:r>
              <a:rPr lang="en-US" sz="2000" dirty="0" smtClean="0">
                <a:solidFill>
                  <a:srgbClr val="3333CC"/>
                </a:solidFill>
                <a:latin typeface="Tahoma" pitchFamily="34" charset="0"/>
              </a:rPr>
              <a:t>return 1</a:t>
            </a:r>
            <a:r>
              <a:rPr lang="sr-Latn-ME" sz="2000" dirty="0" smtClean="0">
                <a:solidFill>
                  <a:srgbClr val="3333CC"/>
                </a:solidFill>
                <a:latin typeface="Tahoma" pitchFamily="34" charset="0"/>
              </a:rPr>
              <a:t> </a:t>
            </a:r>
            <a:r>
              <a:rPr lang="en-US" sz="2000" dirty="0" smtClean="0">
                <a:solidFill>
                  <a:srgbClr val="3333CC"/>
                </a:solidFill>
                <a:latin typeface="Tahoma" pitchFamily="34" charset="0"/>
              </a:rPr>
              <a:t>+</a:t>
            </a:r>
            <a:r>
              <a:rPr lang="sr-Latn-ME" sz="2000" dirty="0" smtClean="0">
                <a:solidFill>
                  <a:srgbClr val="3333CC"/>
                </a:solidFill>
                <a:latin typeface="Tahoma" pitchFamily="34" charset="0"/>
              </a:rPr>
              <a:t> </a:t>
            </a:r>
            <a:r>
              <a:rPr lang="en-US" sz="2000" dirty="0" err="1" smtClean="0">
                <a:solidFill>
                  <a:srgbClr val="FF0000"/>
                </a:solidFill>
                <a:latin typeface="Tahoma" pitchFamily="34" charset="0"/>
              </a:rPr>
              <a:t>broj</a:t>
            </a:r>
            <a:r>
              <a:rPr lang="sr-Latn-ME" sz="2000" dirty="0" smtClean="0">
                <a:solidFill>
                  <a:srgbClr val="FF0000"/>
                </a:solidFill>
                <a:latin typeface="Tahoma" pitchFamily="34" charset="0"/>
              </a:rPr>
              <a:t>E</a:t>
            </a:r>
            <a:r>
              <a:rPr lang="en-US" sz="2000" dirty="0" err="1" smtClean="0">
                <a:solidFill>
                  <a:srgbClr val="FF0000"/>
                </a:solidFill>
                <a:latin typeface="Tahoma" pitchFamily="34" charset="0"/>
              </a:rPr>
              <a:t>lemente</a:t>
            </a:r>
            <a:r>
              <a:rPr lang="en-US" sz="2000" dirty="0" smtClean="0">
                <a:solidFill>
                  <a:srgbClr val="FF0000"/>
                </a:solidFill>
                <a:latin typeface="Tahoma" pitchFamily="34" charset="0"/>
              </a:rPr>
              <a:t>(</a:t>
            </a:r>
            <a:r>
              <a:rPr lang="en-US" sz="2000" dirty="0" err="1" smtClean="0">
                <a:solidFill>
                  <a:srgbClr val="FF0000"/>
                </a:solidFill>
                <a:latin typeface="Tahoma" pitchFamily="34" charset="0"/>
              </a:rPr>
              <a:t>glava</a:t>
            </a:r>
            <a:r>
              <a:rPr lang="en-US" sz="2000" dirty="0" smtClean="0">
                <a:solidFill>
                  <a:srgbClr val="FF0000"/>
                </a:solidFill>
                <a:latin typeface="Tahoma" pitchFamily="34" charset="0"/>
              </a:rPr>
              <a:t>-</a:t>
            </a:r>
            <a:r>
              <a:rPr lang="en-US" sz="2000" dirty="0">
                <a:solidFill>
                  <a:srgbClr val="FF0000"/>
                </a:solidFill>
                <a:latin typeface="Tahoma" pitchFamily="34" charset="0"/>
              </a:rPr>
              <a:t>&gt;next</a:t>
            </a:r>
            <a:r>
              <a:rPr lang="en-US" sz="2000" dirty="0" smtClean="0">
                <a:solidFill>
                  <a:srgbClr val="FF0000"/>
                </a:solidFill>
                <a:latin typeface="Tahoma" pitchFamily="34" charset="0"/>
              </a:rPr>
              <a:t>)</a:t>
            </a:r>
            <a:r>
              <a:rPr lang="en-US" sz="2000" dirty="0" smtClean="0">
                <a:solidFill>
                  <a:srgbClr val="3333CC"/>
                </a:solidFill>
                <a:latin typeface="Tahoma" pitchFamily="34" charset="0"/>
              </a:rPr>
              <a:t>;</a:t>
            </a:r>
            <a:r>
              <a:rPr lang="sr-Latn-ME" sz="2000" dirty="0" smtClean="0">
                <a:solidFill>
                  <a:srgbClr val="3333CC"/>
                </a:solidFill>
                <a:latin typeface="Tahoma" pitchFamily="34" charset="0"/>
              </a:rPr>
              <a:t> </a:t>
            </a:r>
            <a:r>
              <a:rPr lang="en-US" sz="2000" dirty="0" smtClean="0">
                <a:solidFill>
                  <a:srgbClr val="3333CC"/>
                </a:solidFill>
                <a:latin typeface="Tahoma" pitchFamily="34" charset="0"/>
              </a:rPr>
              <a:t>}</a:t>
            </a:r>
            <a:endParaRPr lang="en-US" sz="2000" dirty="0">
              <a:solidFill>
                <a:srgbClr val="3333CC"/>
              </a:solidFill>
              <a:latin typeface="Tahoma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7/28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Box 4"/>
          <p:cNvSpPr txBox="1">
            <a:spLocks noChangeArrowheads="1"/>
          </p:cNvSpPr>
          <p:nvPr/>
        </p:nvSpPr>
        <p:spPr bwMode="auto">
          <a:xfrm>
            <a:off x="878516" y="3782352"/>
            <a:ext cx="7519524" cy="2646878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ts val="0"/>
              </a:spcBef>
              <a:spcAft>
                <a:spcPts val="100"/>
              </a:spcAft>
              <a:buNone/>
            </a:pPr>
            <a:r>
              <a:rPr lang="sr-Latn-CS" sz="2300" dirty="0">
                <a:solidFill>
                  <a:srgbClr val="3333CC"/>
                </a:solidFill>
                <a:latin typeface="Tahoma" pitchFamily="34" charset="0"/>
              </a:rPr>
              <a:t>struct lista *nadovezi(struct lista *gl1</a:t>
            </a:r>
            <a:r>
              <a:rPr lang="sr-Latn-CS" sz="2300" dirty="0" smtClean="0">
                <a:solidFill>
                  <a:srgbClr val="3333CC"/>
                </a:solidFill>
                <a:latin typeface="Tahoma" pitchFamily="34" charset="0"/>
              </a:rPr>
              <a:t>, struct </a:t>
            </a:r>
            <a:r>
              <a:rPr lang="sr-Latn-CS" sz="2300" dirty="0">
                <a:solidFill>
                  <a:srgbClr val="3333CC"/>
                </a:solidFill>
                <a:latin typeface="Tahoma" pitchFamily="34" charset="0"/>
              </a:rPr>
              <a:t>lista *gl2</a:t>
            </a:r>
            <a:r>
              <a:rPr lang="sr-Latn-CS" sz="2300" dirty="0" smtClean="0">
                <a:solidFill>
                  <a:srgbClr val="3333CC"/>
                </a:solidFill>
                <a:latin typeface="Tahoma" pitchFamily="34" charset="0"/>
              </a:rPr>
              <a:t>) </a:t>
            </a:r>
            <a:r>
              <a:rPr lang="en-US" sz="2300" dirty="0" smtClean="0">
                <a:solidFill>
                  <a:srgbClr val="3333CC"/>
                </a:solidFill>
                <a:latin typeface="Tahoma" pitchFamily="34" charset="0"/>
              </a:rPr>
              <a:t>{</a:t>
            </a:r>
            <a:endParaRPr lang="sr-Latn-ME" sz="2300" dirty="0">
              <a:solidFill>
                <a:srgbClr val="3333CC"/>
              </a:solidFill>
              <a:latin typeface="Tahoma" pitchFamily="34" charset="0"/>
            </a:endParaRPr>
          </a:p>
          <a:p>
            <a:pPr eaLnBrk="1" hangingPunct="1">
              <a:spcBef>
                <a:spcPts val="0"/>
              </a:spcBef>
              <a:spcAft>
                <a:spcPts val="100"/>
              </a:spcAft>
              <a:buNone/>
              <a:tabLst>
                <a:tab pos="449263" algn="l"/>
                <a:tab pos="809625" algn="l"/>
                <a:tab pos="1258888" algn="l"/>
              </a:tabLst>
            </a:pPr>
            <a:r>
              <a:rPr lang="sr-Latn-ME" sz="2300" dirty="0">
                <a:solidFill>
                  <a:srgbClr val="3333CC"/>
                </a:solidFill>
                <a:latin typeface="Tahoma" pitchFamily="34" charset="0"/>
              </a:rPr>
              <a:t>	</a:t>
            </a:r>
            <a:r>
              <a:rPr lang="sr-Latn-CS" sz="2300" dirty="0">
                <a:solidFill>
                  <a:srgbClr val="3333CC"/>
                </a:solidFill>
                <a:latin typeface="Tahoma" pitchFamily="34" charset="0"/>
              </a:rPr>
              <a:t>struct lista *</a:t>
            </a:r>
            <a:r>
              <a:rPr lang="en-US" sz="2300" dirty="0" err="1" smtClean="0">
                <a:solidFill>
                  <a:srgbClr val="3333CC"/>
                </a:solidFill>
                <a:latin typeface="Tahoma" pitchFamily="34" charset="0"/>
              </a:rPr>
              <a:t>pom</a:t>
            </a:r>
            <a:r>
              <a:rPr lang="sr-Latn-ME" sz="2300" dirty="0" smtClean="0">
                <a:solidFill>
                  <a:srgbClr val="3333CC"/>
                </a:solidFill>
                <a:latin typeface="Tahoma" pitchFamily="34" charset="0"/>
              </a:rPr>
              <a:t> </a:t>
            </a:r>
            <a:r>
              <a:rPr lang="sr-Cyrl-ME" sz="2300" dirty="0" smtClean="0">
                <a:solidFill>
                  <a:srgbClr val="3333CC"/>
                </a:solidFill>
                <a:latin typeface="Tahoma" pitchFamily="34" charset="0"/>
              </a:rPr>
              <a:t>=</a:t>
            </a:r>
            <a:r>
              <a:rPr lang="sr-Latn-ME" sz="2300" dirty="0" smtClean="0">
                <a:solidFill>
                  <a:srgbClr val="3333CC"/>
                </a:solidFill>
                <a:latin typeface="Tahoma" pitchFamily="34" charset="0"/>
              </a:rPr>
              <a:t> </a:t>
            </a:r>
            <a:r>
              <a:rPr lang="en-US" sz="2300" dirty="0" smtClean="0">
                <a:solidFill>
                  <a:srgbClr val="3333CC"/>
                </a:solidFill>
                <a:latin typeface="Tahoma" pitchFamily="34" charset="0"/>
              </a:rPr>
              <a:t>gl1</a:t>
            </a:r>
            <a:r>
              <a:rPr lang="en-US" sz="2300" dirty="0">
                <a:solidFill>
                  <a:srgbClr val="3333CC"/>
                </a:solidFill>
                <a:latin typeface="Tahoma" pitchFamily="34" charset="0"/>
              </a:rPr>
              <a:t>;</a:t>
            </a:r>
            <a:endParaRPr lang="sr-Latn-ME" sz="2300" dirty="0">
              <a:solidFill>
                <a:srgbClr val="3333CC"/>
              </a:solidFill>
              <a:latin typeface="Tahoma" pitchFamily="34" charset="0"/>
            </a:endParaRPr>
          </a:p>
          <a:p>
            <a:pPr eaLnBrk="1" hangingPunct="1">
              <a:spcBef>
                <a:spcPts val="0"/>
              </a:spcBef>
              <a:spcAft>
                <a:spcPts val="100"/>
              </a:spcAft>
              <a:buNone/>
              <a:tabLst>
                <a:tab pos="449263" algn="l"/>
                <a:tab pos="809625" algn="l"/>
                <a:tab pos="1258888" algn="l"/>
              </a:tabLst>
            </a:pPr>
            <a:r>
              <a:rPr lang="sr-Latn-ME" sz="2300" dirty="0">
                <a:solidFill>
                  <a:srgbClr val="3333CC"/>
                </a:solidFill>
                <a:latin typeface="Tahoma" pitchFamily="34" charset="0"/>
              </a:rPr>
              <a:t>	while</a:t>
            </a:r>
            <a:r>
              <a:rPr lang="en-US" sz="2300" dirty="0">
                <a:solidFill>
                  <a:srgbClr val="3333CC"/>
                </a:solidFill>
                <a:latin typeface="Tahoma" pitchFamily="34" charset="0"/>
              </a:rPr>
              <a:t>(</a:t>
            </a:r>
            <a:r>
              <a:rPr lang="en-US" sz="2300" dirty="0" err="1">
                <a:solidFill>
                  <a:srgbClr val="3333CC"/>
                </a:solidFill>
                <a:latin typeface="Tahoma" pitchFamily="34" charset="0"/>
              </a:rPr>
              <a:t>pom</a:t>
            </a:r>
            <a:r>
              <a:rPr lang="en-US" sz="2300" dirty="0">
                <a:solidFill>
                  <a:srgbClr val="3333CC"/>
                </a:solidFill>
                <a:latin typeface="Tahoma" pitchFamily="34" charset="0"/>
              </a:rPr>
              <a:t>-&gt;</a:t>
            </a:r>
            <a:r>
              <a:rPr lang="en-US" sz="2300" dirty="0" smtClean="0">
                <a:solidFill>
                  <a:srgbClr val="3333CC"/>
                </a:solidFill>
                <a:latin typeface="Tahoma" pitchFamily="34" charset="0"/>
              </a:rPr>
              <a:t>next</a:t>
            </a:r>
            <a:r>
              <a:rPr lang="sr-Latn-ME" sz="2300" dirty="0" smtClean="0">
                <a:solidFill>
                  <a:srgbClr val="3333CC"/>
                </a:solidFill>
                <a:latin typeface="Tahoma" pitchFamily="34" charset="0"/>
              </a:rPr>
              <a:t> </a:t>
            </a:r>
            <a:r>
              <a:rPr lang="en-US" sz="2300" dirty="0" smtClean="0">
                <a:solidFill>
                  <a:srgbClr val="3333CC"/>
                </a:solidFill>
                <a:latin typeface="Tahoma" pitchFamily="34" charset="0"/>
              </a:rPr>
              <a:t>!=</a:t>
            </a:r>
            <a:r>
              <a:rPr lang="sr-Latn-ME" sz="2300" dirty="0" smtClean="0">
                <a:solidFill>
                  <a:srgbClr val="3333CC"/>
                </a:solidFill>
                <a:latin typeface="Tahoma" pitchFamily="34" charset="0"/>
              </a:rPr>
              <a:t> </a:t>
            </a:r>
            <a:r>
              <a:rPr lang="en-US" sz="2300" dirty="0" smtClean="0">
                <a:solidFill>
                  <a:srgbClr val="3333CC"/>
                </a:solidFill>
                <a:latin typeface="Tahoma" pitchFamily="34" charset="0"/>
              </a:rPr>
              <a:t>NULL</a:t>
            </a:r>
            <a:r>
              <a:rPr lang="en-US" sz="2300" dirty="0">
                <a:solidFill>
                  <a:srgbClr val="3333CC"/>
                </a:solidFill>
                <a:latin typeface="Tahoma" pitchFamily="34" charset="0"/>
              </a:rPr>
              <a:t>)</a:t>
            </a:r>
            <a:endParaRPr lang="sr-Latn-ME" sz="2300" dirty="0">
              <a:solidFill>
                <a:srgbClr val="3333CC"/>
              </a:solidFill>
              <a:latin typeface="Tahoma" pitchFamily="34" charset="0"/>
            </a:endParaRPr>
          </a:p>
          <a:p>
            <a:pPr eaLnBrk="1" hangingPunct="1">
              <a:spcBef>
                <a:spcPts val="0"/>
              </a:spcBef>
              <a:spcAft>
                <a:spcPts val="100"/>
              </a:spcAft>
              <a:buNone/>
              <a:tabLst>
                <a:tab pos="449263" algn="l"/>
                <a:tab pos="809625" algn="l"/>
                <a:tab pos="1258888" algn="l"/>
              </a:tabLst>
            </a:pPr>
            <a:r>
              <a:rPr lang="sr-Latn-ME" sz="2300" dirty="0">
                <a:solidFill>
                  <a:srgbClr val="3333CC"/>
                </a:solidFill>
                <a:latin typeface="Tahoma" pitchFamily="34" charset="0"/>
              </a:rPr>
              <a:t>		</a:t>
            </a:r>
            <a:r>
              <a:rPr lang="en-US" sz="2300" dirty="0" err="1" smtClean="0">
                <a:solidFill>
                  <a:srgbClr val="3333CC"/>
                </a:solidFill>
                <a:latin typeface="Tahoma" pitchFamily="34" charset="0"/>
              </a:rPr>
              <a:t>pom</a:t>
            </a:r>
            <a:r>
              <a:rPr lang="sr-Latn-ME" sz="2300" dirty="0" smtClean="0">
                <a:solidFill>
                  <a:srgbClr val="3333CC"/>
                </a:solidFill>
                <a:latin typeface="Tahoma" pitchFamily="34" charset="0"/>
              </a:rPr>
              <a:t> </a:t>
            </a:r>
            <a:r>
              <a:rPr lang="en-US" sz="2300" dirty="0" smtClean="0">
                <a:solidFill>
                  <a:srgbClr val="3333CC"/>
                </a:solidFill>
                <a:latin typeface="Tahoma" pitchFamily="34" charset="0"/>
              </a:rPr>
              <a:t>=</a:t>
            </a:r>
            <a:r>
              <a:rPr lang="sr-Latn-ME" sz="2300" dirty="0" smtClean="0">
                <a:solidFill>
                  <a:srgbClr val="3333CC"/>
                </a:solidFill>
                <a:latin typeface="Tahoma" pitchFamily="34" charset="0"/>
              </a:rPr>
              <a:t> </a:t>
            </a:r>
            <a:r>
              <a:rPr lang="en-US" sz="2300" dirty="0" err="1" smtClean="0">
                <a:solidFill>
                  <a:srgbClr val="3333CC"/>
                </a:solidFill>
                <a:latin typeface="Tahoma" pitchFamily="34" charset="0"/>
              </a:rPr>
              <a:t>pom</a:t>
            </a:r>
            <a:r>
              <a:rPr lang="en-US" sz="2300" dirty="0" smtClean="0">
                <a:solidFill>
                  <a:srgbClr val="3333CC"/>
                </a:solidFill>
                <a:latin typeface="Tahoma" pitchFamily="34" charset="0"/>
              </a:rPr>
              <a:t>-</a:t>
            </a:r>
            <a:r>
              <a:rPr lang="en-US" sz="2300" dirty="0">
                <a:solidFill>
                  <a:srgbClr val="3333CC"/>
                </a:solidFill>
                <a:latin typeface="Tahoma" pitchFamily="34" charset="0"/>
              </a:rPr>
              <a:t>&gt;next;</a:t>
            </a:r>
            <a:endParaRPr lang="sr-Latn-CS" sz="2300" dirty="0">
              <a:solidFill>
                <a:srgbClr val="3333CC"/>
              </a:solidFill>
              <a:latin typeface="Tahoma" pitchFamily="34" charset="0"/>
            </a:endParaRPr>
          </a:p>
          <a:p>
            <a:pPr eaLnBrk="1" hangingPunct="1">
              <a:spcBef>
                <a:spcPts val="0"/>
              </a:spcBef>
              <a:spcAft>
                <a:spcPts val="100"/>
              </a:spcAft>
              <a:buNone/>
              <a:tabLst>
                <a:tab pos="449263" algn="l"/>
                <a:tab pos="809625" algn="l"/>
                <a:tab pos="1258888" algn="l"/>
              </a:tabLst>
            </a:pPr>
            <a:r>
              <a:rPr lang="sr-Latn-CS" sz="2300" dirty="0">
                <a:solidFill>
                  <a:srgbClr val="3333CC"/>
                </a:solidFill>
                <a:latin typeface="Tahoma" pitchFamily="34" charset="0"/>
              </a:rPr>
              <a:t>	</a:t>
            </a:r>
            <a:r>
              <a:rPr lang="en-US" sz="2300" dirty="0" err="1">
                <a:solidFill>
                  <a:srgbClr val="3333CC"/>
                </a:solidFill>
                <a:latin typeface="Tahoma" pitchFamily="34" charset="0"/>
              </a:rPr>
              <a:t>pom</a:t>
            </a:r>
            <a:r>
              <a:rPr lang="en-US" sz="2300" dirty="0">
                <a:solidFill>
                  <a:srgbClr val="3333CC"/>
                </a:solidFill>
                <a:latin typeface="Tahoma" pitchFamily="34" charset="0"/>
              </a:rPr>
              <a:t>-&gt;</a:t>
            </a:r>
            <a:r>
              <a:rPr lang="en-US" sz="2300" dirty="0" smtClean="0">
                <a:solidFill>
                  <a:srgbClr val="3333CC"/>
                </a:solidFill>
                <a:latin typeface="Tahoma" pitchFamily="34" charset="0"/>
              </a:rPr>
              <a:t>next</a:t>
            </a:r>
            <a:r>
              <a:rPr lang="sr-Latn-ME" sz="2300" dirty="0" smtClean="0">
                <a:solidFill>
                  <a:srgbClr val="3333CC"/>
                </a:solidFill>
                <a:latin typeface="Tahoma" pitchFamily="34" charset="0"/>
              </a:rPr>
              <a:t> </a:t>
            </a:r>
            <a:r>
              <a:rPr lang="en-US" sz="2300" dirty="0" smtClean="0">
                <a:solidFill>
                  <a:srgbClr val="3333CC"/>
                </a:solidFill>
                <a:latin typeface="Tahoma" pitchFamily="34" charset="0"/>
              </a:rPr>
              <a:t>=</a:t>
            </a:r>
            <a:r>
              <a:rPr lang="sr-Latn-ME" sz="2300" dirty="0" smtClean="0">
                <a:solidFill>
                  <a:srgbClr val="3333CC"/>
                </a:solidFill>
                <a:latin typeface="Tahoma" pitchFamily="34" charset="0"/>
              </a:rPr>
              <a:t> </a:t>
            </a:r>
            <a:r>
              <a:rPr lang="en-US" sz="2300" dirty="0" smtClean="0">
                <a:solidFill>
                  <a:srgbClr val="3333CC"/>
                </a:solidFill>
                <a:latin typeface="Tahoma" pitchFamily="34" charset="0"/>
              </a:rPr>
              <a:t>gl2</a:t>
            </a:r>
            <a:r>
              <a:rPr lang="en-US" sz="2300" dirty="0">
                <a:solidFill>
                  <a:srgbClr val="3333CC"/>
                </a:solidFill>
                <a:latin typeface="Tahoma" pitchFamily="34" charset="0"/>
              </a:rPr>
              <a:t>;</a:t>
            </a:r>
            <a:endParaRPr lang="sr-Latn-ME" sz="2300" dirty="0">
              <a:solidFill>
                <a:srgbClr val="3333CC"/>
              </a:solidFill>
              <a:latin typeface="Tahoma" pitchFamily="34" charset="0"/>
            </a:endParaRPr>
          </a:p>
          <a:p>
            <a:pPr eaLnBrk="1" hangingPunct="1">
              <a:spcBef>
                <a:spcPts val="0"/>
              </a:spcBef>
              <a:spcAft>
                <a:spcPts val="100"/>
              </a:spcAft>
              <a:buNone/>
              <a:tabLst>
                <a:tab pos="449263" algn="l"/>
                <a:tab pos="809625" algn="l"/>
                <a:tab pos="1258888" algn="l"/>
              </a:tabLst>
            </a:pPr>
            <a:r>
              <a:rPr lang="sr-Latn-ME" sz="2300" dirty="0">
                <a:solidFill>
                  <a:srgbClr val="3333CC"/>
                </a:solidFill>
                <a:latin typeface="Tahoma" pitchFamily="34" charset="0"/>
              </a:rPr>
              <a:t>	</a:t>
            </a:r>
            <a:r>
              <a:rPr lang="en-US" sz="2300" dirty="0">
                <a:solidFill>
                  <a:srgbClr val="3333CC"/>
                </a:solidFill>
                <a:latin typeface="Tahoma" pitchFamily="34" charset="0"/>
              </a:rPr>
              <a:t>return gl1;</a:t>
            </a:r>
            <a:endParaRPr lang="sr-Latn-ME" sz="2300" dirty="0">
              <a:solidFill>
                <a:srgbClr val="3333CC"/>
              </a:solidFill>
              <a:latin typeface="Tahoma" pitchFamily="34" charset="0"/>
            </a:endParaRPr>
          </a:p>
          <a:p>
            <a:pPr eaLnBrk="1" hangingPunct="1">
              <a:spcBef>
                <a:spcPts val="0"/>
              </a:spcBef>
              <a:spcAft>
                <a:spcPts val="0"/>
              </a:spcAft>
              <a:buNone/>
              <a:tabLst>
                <a:tab pos="809625" algn="l"/>
                <a:tab pos="1258888" algn="l"/>
              </a:tabLst>
            </a:pPr>
            <a:r>
              <a:rPr lang="en-US" sz="2300" dirty="0">
                <a:solidFill>
                  <a:srgbClr val="3333CC"/>
                </a:solidFill>
                <a:latin typeface="Tahoma" pitchFamily="34" charset="0"/>
              </a:rPr>
              <a:t>}</a:t>
            </a:r>
          </a:p>
        </p:txBody>
      </p:sp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err="1" smtClean="0"/>
              <a:t>Nadovezivanje</a:t>
            </a:r>
            <a:r>
              <a:rPr lang="en-US" dirty="0" smtClean="0"/>
              <a:t> list</a:t>
            </a:r>
            <a:r>
              <a:rPr lang="sr-Latn-ME" dirty="0" smtClean="0"/>
              <a:t>i - iterativno</a:t>
            </a:r>
            <a:endParaRPr lang="en-US" dirty="0" smtClean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2133600"/>
            <a:ext cx="8686800" cy="4724400"/>
          </a:xfrm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just" eaLnBrk="1" hangingPunct="1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300" dirty="0" smtClean="0"/>
              <a:t>Imamo </a:t>
            </a:r>
            <a:r>
              <a:rPr lang="sr-Latn-CS" sz="2300" dirty="0" smtClean="0"/>
              <a:t>dvije liste i na kraj prve želimo da nadovežemo drugu. To znači da </a:t>
            </a:r>
            <a:r>
              <a:rPr lang="sr-Latn-CS" sz="2300" u="sng" dirty="0" smtClean="0"/>
              <a:t>rep prve liste treba da pokaže na glavu druge liste</a:t>
            </a:r>
            <a:r>
              <a:rPr lang="sr-Latn-CS" sz="2300" dirty="0" smtClean="0"/>
              <a:t>. Nakon što odredimo rep prve liste</a:t>
            </a:r>
            <a:r>
              <a:rPr lang="en-US" sz="2300" dirty="0" smtClean="0"/>
              <a:t>,</a:t>
            </a:r>
            <a:r>
              <a:rPr lang="sr-Latn-CS" sz="2300" dirty="0" smtClean="0"/>
              <a:t> njegov pokazivač </a:t>
            </a:r>
            <a:r>
              <a:rPr lang="sr-Latn-CS" sz="2300" b="1" dirty="0" smtClean="0">
                <a:solidFill>
                  <a:srgbClr val="3333CC"/>
                </a:solidFill>
              </a:rPr>
              <a:t>next</a:t>
            </a:r>
            <a:r>
              <a:rPr lang="sr-Latn-CS" sz="2300" dirty="0" smtClean="0"/>
              <a:t> </a:t>
            </a:r>
            <a:r>
              <a:rPr lang="en-US" sz="2300" dirty="0" err="1" smtClean="0"/>
              <a:t>treba</a:t>
            </a:r>
            <a:r>
              <a:rPr lang="en-US" sz="2300" dirty="0" smtClean="0"/>
              <a:t> </a:t>
            </a:r>
            <a:r>
              <a:rPr lang="sr-Latn-CS" sz="2300" dirty="0" smtClean="0"/>
              <a:t>preusmjeriti na glavu druge liste:</a:t>
            </a:r>
            <a:endParaRPr lang="sr-Latn-CS" sz="2400" dirty="0"/>
          </a:p>
        </p:txBody>
      </p:sp>
      <p:sp>
        <p:nvSpPr>
          <p:cNvPr id="6" name="Line 5"/>
          <p:cNvSpPr>
            <a:spLocks noChangeShapeType="1"/>
          </p:cNvSpPr>
          <p:nvPr/>
        </p:nvSpPr>
        <p:spPr bwMode="auto">
          <a:xfrm flipV="1">
            <a:off x="4459916" y="4375343"/>
            <a:ext cx="1692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6164180" y="4236981"/>
            <a:ext cx="2667000" cy="52322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sz="1400" dirty="0" err="1" smtClean="0">
                <a:latin typeface="Tahoma" charset="0"/>
              </a:rPr>
              <a:t>Uvodimo</a:t>
            </a:r>
            <a:r>
              <a:rPr lang="en-US" sz="1400" dirty="0" smtClean="0">
                <a:latin typeface="Tahoma" charset="0"/>
              </a:rPr>
              <a:t> </a:t>
            </a:r>
            <a:r>
              <a:rPr lang="en-US" sz="1400" dirty="0" err="1" smtClean="0">
                <a:latin typeface="Tahoma" charset="0"/>
              </a:rPr>
              <a:t>pomo</a:t>
            </a:r>
            <a:r>
              <a:rPr lang="sr-Latn-ME" sz="1400" dirty="0" smtClean="0">
                <a:latin typeface="Tahoma" charset="0"/>
              </a:rPr>
              <a:t>ćni pokazivač za kretanje kroz prvu listu.</a:t>
            </a:r>
            <a:endParaRPr lang="en-US" sz="1400" dirty="0">
              <a:latin typeface="Tahoma" charset="0"/>
            </a:endParaRPr>
          </a:p>
        </p:txBody>
      </p:sp>
      <p:sp>
        <p:nvSpPr>
          <p:cNvPr id="8" name="Line 5"/>
          <p:cNvSpPr>
            <a:spLocks noChangeShapeType="1"/>
          </p:cNvSpPr>
          <p:nvPr/>
        </p:nvSpPr>
        <p:spPr bwMode="auto">
          <a:xfrm>
            <a:off x="4969040" y="4756345"/>
            <a:ext cx="1203160" cy="2907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6164180" y="4898564"/>
            <a:ext cx="2667000" cy="30777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sr-Latn-ME" sz="1400" dirty="0" smtClean="0">
                <a:latin typeface="Tahoma" charset="0"/>
              </a:rPr>
              <a:t>Idemo na kraj prve liste.</a:t>
            </a:r>
            <a:endParaRPr lang="en-US" sz="1400" dirty="0">
              <a:latin typeface="Tahoma" charset="0"/>
            </a:endParaRPr>
          </a:p>
        </p:txBody>
      </p:sp>
      <p:sp>
        <p:nvSpPr>
          <p:cNvPr id="10" name="Line 5"/>
          <p:cNvSpPr>
            <a:spLocks noChangeShapeType="1"/>
          </p:cNvSpPr>
          <p:nvPr/>
        </p:nvSpPr>
        <p:spPr bwMode="auto">
          <a:xfrm>
            <a:off x="3749840" y="5467689"/>
            <a:ext cx="2414339" cy="44639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6172200" y="5344704"/>
            <a:ext cx="2667000" cy="52322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sr-Latn-ME" sz="1400" dirty="0" smtClean="0">
                <a:latin typeface="Tahoma" charset="0"/>
              </a:rPr>
              <a:t>Rep prve liste ukaži na glavu druge liste.</a:t>
            </a:r>
            <a:endParaRPr lang="en-US" sz="1400" dirty="0">
              <a:latin typeface="Tahoma" charset="0"/>
            </a:endParaRPr>
          </a:p>
        </p:txBody>
      </p:sp>
      <p:sp>
        <p:nvSpPr>
          <p:cNvPr id="12" name="Line 5"/>
          <p:cNvSpPr>
            <a:spLocks noChangeShapeType="1"/>
          </p:cNvSpPr>
          <p:nvPr/>
        </p:nvSpPr>
        <p:spPr bwMode="auto">
          <a:xfrm>
            <a:off x="2911640" y="5867924"/>
            <a:ext cx="3260559" cy="316166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3" name="Text Box 6"/>
          <p:cNvSpPr txBox="1">
            <a:spLocks noChangeArrowheads="1"/>
          </p:cNvSpPr>
          <p:nvPr/>
        </p:nvSpPr>
        <p:spPr bwMode="auto">
          <a:xfrm>
            <a:off x="6164179" y="5913829"/>
            <a:ext cx="2667000" cy="52322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sr-Latn-ME" sz="1400" dirty="0" smtClean="0">
                <a:latin typeface="Tahoma" charset="0"/>
              </a:rPr>
              <a:t>Vraćamo glavu novonastale liste.</a:t>
            </a:r>
            <a:endParaRPr lang="en-US" sz="1400" dirty="0">
              <a:latin typeface="Tahoma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8/28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dirty="0" smtClean="0"/>
              <a:t>Specijalni tipovi listi</a:t>
            </a:r>
            <a:endParaRPr lang="en-US" dirty="0" smtClean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2133600"/>
            <a:ext cx="8763000" cy="4572000"/>
          </a:xfrm>
        </p:spPr>
        <p:txBody>
          <a:bodyPr/>
          <a:lstStyle/>
          <a:p>
            <a:pPr algn="just"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300" dirty="0" smtClean="0"/>
              <a:t>Prvi specijalni tip liste je </a:t>
            </a:r>
            <a:r>
              <a:rPr lang="sr-Latn-CS" sz="2300" b="1" dirty="0" smtClean="0">
                <a:solidFill>
                  <a:srgbClr val="FF0000"/>
                </a:solidFill>
              </a:rPr>
              <a:t>stek</a:t>
            </a:r>
            <a:r>
              <a:rPr lang="sr-Latn-CS" sz="2300" dirty="0"/>
              <a:t> </a:t>
            </a:r>
            <a:r>
              <a:rPr lang="sr-Latn-CS" sz="2300" dirty="0" smtClean="0"/>
              <a:t>(eng. </a:t>
            </a:r>
            <a:r>
              <a:rPr lang="sr-Latn-CS" sz="2300" dirty="0">
                <a:solidFill>
                  <a:srgbClr val="3333CC"/>
                </a:solidFill>
              </a:rPr>
              <a:t>stack</a:t>
            </a:r>
            <a:r>
              <a:rPr lang="sr-Latn-CS" sz="2300" dirty="0" smtClean="0"/>
              <a:t>). U pitanju je lista kod koje se dodavanje novih elemenata i brisanje postojećih izvodi samo sa pozicije repa.</a:t>
            </a:r>
          </a:p>
          <a:p>
            <a:pPr algn="just"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300" dirty="0" smtClean="0"/>
              <a:t>Stek je </a:t>
            </a:r>
            <a:r>
              <a:rPr lang="sr-Latn-CS" sz="2300" dirty="0" smtClean="0">
                <a:solidFill>
                  <a:srgbClr val="3333CC"/>
                </a:solidFill>
              </a:rPr>
              <a:t>FILO</a:t>
            </a:r>
            <a:r>
              <a:rPr lang="sr-Latn-CS" sz="2300" dirty="0" smtClean="0"/>
              <a:t> (</a:t>
            </a:r>
            <a:r>
              <a:rPr lang="sr-Latn-CS" sz="2300" dirty="0" smtClean="0">
                <a:solidFill>
                  <a:srgbClr val="3333CC"/>
                </a:solidFill>
              </a:rPr>
              <a:t>F</a:t>
            </a:r>
            <a:r>
              <a:rPr lang="sr-Latn-CS" sz="2300" dirty="0" smtClean="0"/>
              <a:t>irst-</a:t>
            </a:r>
            <a:r>
              <a:rPr lang="sr-Latn-CS" sz="2300" dirty="0">
                <a:solidFill>
                  <a:srgbClr val="3333CC"/>
                </a:solidFill>
              </a:rPr>
              <a:t>I</a:t>
            </a:r>
            <a:r>
              <a:rPr lang="sr-Latn-CS" sz="2300" dirty="0" smtClean="0"/>
              <a:t>n-</a:t>
            </a:r>
            <a:r>
              <a:rPr lang="sr-Latn-CS" sz="2300" dirty="0" smtClean="0">
                <a:solidFill>
                  <a:srgbClr val="3333CC"/>
                </a:solidFill>
              </a:rPr>
              <a:t>L</a:t>
            </a:r>
            <a:r>
              <a:rPr lang="sr-Latn-CS" sz="2300" dirty="0" smtClean="0"/>
              <a:t>ast-</a:t>
            </a:r>
            <a:r>
              <a:rPr lang="sr-Latn-CS" sz="2300" dirty="0" smtClean="0">
                <a:solidFill>
                  <a:srgbClr val="3333CC"/>
                </a:solidFill>
              </a:rPr>
              <a:t>O</a:t>
            </a:r>
            <a:r>
              <a:rPr lang="sr-Latn-CS" sz="2300" dirty="0" smtClean="0"/>
              <a:t>ut) memorija, odnosno član liste koji prvi uđe u listu posljednji iz nje izlazi</a:t>
            </a:r>
            <a:r>
              <a:rPr lang="en-US" sz="2300" dirty="0" smtClean="0"/>
              <a:t>,</a:t>
            </a:r>
            <a:r>
              <a:rPr lang="sr-Latn-CS" sz="2300" dirty="0" smtClean="0"/>
              <a:t> i obrnuto</a:t>
            </a:r>
            <a:r>
              <a:rPr lang="sr-Latn-ME" sz="2300" dirty="0"/>
              <a:t> </a:t>
            </a:r>
            <a:r>
              <a:rPr lang="sr-Latn-ME" sz="2300" dirty="0" smtClean="0"/>
              <a:t>-</a:t>
            </a:r>
            <a:r>
              <a:rPr lang="sr-Latn-CS" sz="2300" dirty="0" smtClean="0"/>
              <a:t> posljednji uđe</a:t>
            </a:r>
            <a:r>
              <a:rPr lang="en-US" sz="2300" dirty="0" smtClean="0"/>
              <a:t>,</a:t>
            </a:r>
            <a:r>
              <a:rPr lang="sr-Latn-CS" sz="2300" dirty="0" smtClean="0"/>
              <a:t> prvi izađe.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</a:pPr>
            <a:r>
              <a:rPr lang="sr-Latn-RS" sz="2300" dirty="0" smtClean="0"/>
              <a:t>Operacije kod steka su:</a:t>
            </a:r>
          </a:p>
          <a:p>
            <a:pPr lvl="1" eaLnBrk="1" hangingPunct="1">
              <a:lnSpc>
                <a:spcPct val="90000"/>
              </a:lnSpc>
              <a:spcBef>
                <a:spcPts val="0"/>
              </a:spcBef>
            </a:pPr>
            <a:r>
              <a:rPr lang="en-US" sz="2000" b="1" dirty="0" smtClean="0">
                <a:solidFill>
                  <a:srgbClr val="FF0000"/>
                </a:solidFill>
              </a:rPr>
              <a:t>push</a:t>
            </a:r>
            <a:r>
              <a:rPr lang="en-US" sz="2000" dirty="0" smtClean="0"/>
              <a:t> </a:t>
            </a:r>
            <a:r>
              <a:rPr lang="sr-Latn-RS" sz="2000" dirty="0"/>
              <a:t>(</a:t>
            </a:r>
            <a:r>
              <a:rPr lang="en-US" sz="2000" dirty="0" err="1" smtClean="0"/>
              <a:t>dodavanje</a:t>
            </a:r>
            <a:r>
              <a:rPr lang="en-US" sz="2000" dirty="0" smtClean="0"/>
              <a:t> </a:t>
            </a:r>
            <a:r>
              <a:rPr lang="en-US" sz="2000" dirty="0" err="1" smtClean="0"/>
              <a:t>elementa</a:t>
            </a:r>
            <a:r>
              <a:rPr lang="sr-Latn-RS" sz="2000" dirty="0" smtClean="0"/>
              <a:t>)</a:t>
            </a:r>
            <a:r>
              <a:rPr lang="en-US" sz="2000" dirty="0" smtClean="0"/>
              <a:t>,</a:t>
            </a:r>
            <a:r>
              <a:rPr lang="sr-Latn-RS" sz="2000" dirty="0" smtClean="0"/>
              <a:t> </a:t>
            </a:r>
          </a:p>
          <a:p>
            <a:pPr lvl="1" eaLnBrk="1" hangingPunct="1">
              <a:lnSpc>
                <a:spcPct val="90000"/>
              </a:lnSpc>
              <a:spcBef>
                <a:spcPts val="0"/>
              </a:spcBef>
            </a:pPr>
            <a:r>
              <a:rPr lang="en-US" sz="2000" b="1" dirty="0" smtClean="0">
                <a:solidFill>
                  <a:srgbClr val="FF0000"/>
                </a:solidFill>
              </a:rPr>
              <a:t>pop</a:t>
            </a:r>
            <a:r>
              <a:rPr lang="sr-Latn-RS" sz="2000" dirty="0" smtClean="0"/>
              <a:t> (u</a:t>
            </a:r>
            <a:r>
              <a:rPr lang="en-US" sz="2000" dirty="0" err="1" smtClean="0"/>
              <a:t>klanjanje</a:t>
            </a:r>
            <a:r>
              <a:rPr lang="en-US" sz="2000" dirty="0" smtClean="0"/>
              <a:t> </a:t>
            </a:r>
            <a:r>
              <a:rPr lang="en-US" sz="2000" dirty="0" err="1" smtClean="0"/>
              <a:t>posljednje</a:t>
            </a:r>
            <a:r>
              <a:rPr lang="sr-Latn-ME" sz="2000" dirty="0" smtClean="0"/>
              <a:t>g</a:t>
            </a:r>
            <a:r>
              <a:rPr lang="en-US" sz="2000" dirty="0" smtClean="0"/>
              <a:t> </a:t>
            </a:r>
            <a:r>
              <a:rPr lang="en-US" sz="2000" dirty="0" err="1"/>
              <a:t>dodatog</a:t>
            </a:r>
            <a:r>
              <a:rPr lang="en-US" sz="2000" dirty="0"/>
              <a:t> </a:t>
            </a:r>
            <a:r>
              <a:rPr lang="en-US" sz="2000" dirty="0" err="1" smtClean="0"/>
              <a:t>elementa</a:t>
            </a:r>
            <a:r>
              <a:rPr lang="sr-Latn-RS" sz="2000" dirty="0" smtClean="0"/>
              <a:t>) </a:t>
            </a:r>
            <a:r>
              <a:rPr lang="en-US" sz="2000" dirty="0" smtClean="0"/>
              <a:t>i</a:t>
            </a:r>
            <a:r>
              <a:rPr lang="sr-Latn-RS" sz="2000" dirty="0" smtClean="0"/>
              <a:t> </a:t>
            </a:r>
          </a:p>
          <a:p>
            <a:pPr lvl="1"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000" b="1" dirty="0" smtClean="0">
                <a:solidFill>
                  <a:srgbClr val="FF0000"/>
                </a:solidFill>
              </a:rPr>
              <a:t>peek</a:t>
            </a:r>
            <a:r>
              <a:rPr lang="en-US" sz="2000" dirty="0" smtClean="0"/>
              <a:t> </a:t>
            </a:r>
            <a:r>
              <a:rPr lang="sr-Latn-RS" sz="2000" dirty="0"/>
              <a:t>(</a:t>
            </a:r>
            <a:r>
              <a:rPr lang="en-US" sz="2000" dirty="0" err="1" smtClean="0"/>
              <a:t>čitanje</a:t>
            </a:r>
            <a:r>
              <a:rPr lang="en-US" sz="2000" dirty="0" smtClean="0"/>
              <a:t> </a:t>
            </a:r>
            <a:r>
              <a:rPr lang="en-US" sz="2000" dirty="0" err="1" smtClean="0"/>
              <a:t>posljednje</a:t>
            </a:r>
            <a:r>
              <a:rPr lang="sr-Latn-ME" sz="2000" dirty="0" smtClean="0"/>
              <a:t>g</a:t>
            </a:r>
            <a:r>
              <a:rPr lang="en-US" sz="2000" dirty="0" smtClean="0"/>
              <a:t> </a:t>
            </a:r>
            <a:r>
              <a:rPr lang="en-US" sz="2000" dirty="0" err="1"/>
              <a:t>dodatog</a:t>
            </a:r>
            <a:r>
              <a:rPr lang="en-US" sz="2000" dirty="0"/>
              <a:t> </a:t>
            </a:r>
            <a:r>
              <a:rPr lang="en-US" sz="2000" dirty="0" err="1"/>
              <a:t>elementa</a:t>
            </a:r>
            <a:r>
              <a:rPr lang="en-US" sz="2000" dirty="0"/>
              <a:t>, bez </a:t>
            </a:r>
            <a:r>
              <a:rPr lang="en-US" sz="2000" dirty="0" err="1"/>
              <a:t>modifikacije</a:t>
            </a:r>
            <a:r>
              <a:rPr lang="en-US" sz="2000" dirty="0"/>
              <a:t> </a:t>
            </a:r>
            <a:r>
              <a:rPr lang="en-US" sz="2000" dirty="0" err="1" smtClean="0"/>
              <a:t>steka</a:t>
            </a:r>
            <a:r>
              <a:rPr lang="sr-Latn-RS" sz="2000" dirty="0" smtClean="0"/>
              <a:t>).</a:t>
            </a:r>
            <a:endParaRPr lang="en-US" sz="2000" dirty="0" smtClean="0"/>
          </a:p>
          <a:p>
            <a:pPr algn="just"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RS" sz="2300" dirty="0" smtClean="0"/>
              <a:t>I</a:t>
            </a:r>
            <a:r>
              <a:rPr lang="it-IT" sz="2300" dirty="0" smtClean="0"/>
              <a:t>mplementiraju </a:t>
            </a:r>
            <a:r>
              <a:rPr lang="it-IT" sz="2300" dirty="0"/>
              <a:t>se i operacije provjere da li je stek pun ili </a:t>
            </a:r>
            <a:r>
              <a:rPr lang="it-IT" sz="2300" dirty="0" smtClean="0"/>
              <a:t>prazan</a:t>
            </a:r>
            <a:r>
              <a:rPr lang="sr-Latn-RS" sz="2300" dirty="0" smtClean="0"/>
              <a:t>.</a:t>
            </a:r>
          </a:p>
          <a:p>
            <a:pPr algn="just" eaLnBrk="1" hangingPunct="1">
              <a:lnSpc>
                <a:spcPct val="90000"/>
              </a:lnSpc>
              <a:spcBef>
                <a:spcPts val="0"/>
              </a:spcBef>
            </a:pPr>
            <a:r>
              <a:rPr lang="sr-Latn-RS" sz="2300" dirty="0" smtClean="0"/>
              <a:t>Osim preko listi, s</a:t>
            </a:r>
            <a:r>
              <a:rPr lang="sr-Latn-CS" sz="2300" dirty="0" smtClean="0"/>
              <a:t>tek</a:t>
            </a:r>
            <a:r>
              <a:rPr lang="en-US" sz="2300" dirty="0" err="1" smtClean="0"/>
              <a:t>ovi</a:t>
            </a:r>
            <a:r>
              <a:rPr lang="sr-Latn-RS" sz="2300" dirty="0" smtClean="0"/>
              <a:t> mogu realizovati i pomoću</a:t>
            </a:r>
            <a:r>
              <a:rPr lang="sr-Latn-CS" sz="2300" dirty="0" smtClean="0"/>
              <a:t> nizova.</a:t>
            </a:r>
            <a:endParaRPr lang="en-US" sz="230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9/28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itrus">
  <a:themeElements>
    <a:clrScheme name="Citrus 2">
      <a:dk1>
        <a:srgbClr val="000000"/>
      </a:dk1>
      <a:lt1>
        <a:srgbClr val="FFFFFF"/>
      </a:lt1>
      <a:dk2>
        <a:srgbClr val="000000"/>
      </a:dk2>
      <a:lt2>
        <a:srgbClr val="777777"/>
      </a:lt2>
      <a:accent1>
        <a:srgbClr val="00CC00"/>
      </a:accent1>
      <a:accent2>
        <a:srgbClr val="FF822D"/>
      </a:accent2>
      <a:accent3>
        <a:srgbClr val="FFFFFF"/>
      </a:accent3>
      <a:accent4>
        <a:srgbClr val="000000"/>
      </a:accent4>
      <a:accent5>
        <a:srgbClr val="AAE2AA"/>
      </a:accent5>
      <a:accent6>
        <a:srgbClr val="E77528"/>
      </a:accent6>
      <a:hlink>
        <a:srgbClr val="FF63B1"/>
      </a:hlink>
      <a:folHlink>
        <a:srgbClr val="B2B2B2"/>
      </a:folHlink>
    </a:clrScheme>
    <a:fontScheme name="Citru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Citrus 1">
        <a:dk1>
          <a:srgbClr val="FC6600"/>
        </a:dk1>
        <a:lt1>
          <a:srgbClr val="C6FE82"/>
        </a:lt1>
        <a:dk2>
          <a:srgbClr val="FFFFFF"/>
        </a:dk2>
        <a:lt2>
          <a:srgbClr val="000000"/>
        </a:lt2>
        <a:accent1>
          <a:srgbClr val="00CC00"/>
        </a:accent1>
        <a:accent2>
          <a:srgbClr val="FF822D"/>
        </a:accent2>
        <a:accent3>
          <a:srgbClr val="DFFEC1"/>
        </a:accent3>
        <a:accent4>
          <a:srgbClr val="D75600"/>
        </a:accent4>
        <a:accent5>
          <a:srgbClr val="AAE2AA"/>
        </a:accent5>
        <a:accent6>
          <a:srgbClr val="E77528"/>
        </a:accent6>
        <a:hlink>
          <a:srgbClr val="FF63B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2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00CC00"/>
        </a:accent1>
        <a:accent2>
          <a:srgbClr val="FF822D"/>
        </a:accent2>
        <a:accent3>
          <a:srgbClr val="FFFFFF"/>
        </a:accent3>
        <a:accent4>
          <a:srgbClr val="000000"/>
        </a:accent4>
        <a:accent5>
          <a:srgbClr val="AAE2AA"/>
        </a:accent5>
        <a:accent6>
          <a:srgbClr val="E77528"/>
        </a:accent6>
        <a:hlink>
          <a:srgbClr val="FF63B1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3">
        <a:dk1>
          <a:srgbClr val="000000"/>
        </a:dk1>
        <a:lt1>
          <a:srgbClr val="FFFFFF"/>
        </a:lt1>
        <a:dk2>
          <a:srgbClr val="000000"/>
        </a:dk2>
        <a:lt2>
          <a:srgbClr val="4D4D4D"/>
        </a:lt2>
        <a:accent1>
          <a:srgbClr val="C0C0C0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4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72CE86"/>
        </a:accent1>
        <a:accent2>
          <a:srgbClr val="F6B070"/>
        </a:accent2>
        <a:accent3>
          <a:srgbClr val="FFFFFF"/>
        </a:accent3>
        <a:accent4>
          <a:srgbClr val="000000"/>
        </a:accent4>
        <a:accent5>
          <a:srgbClr val="BCE3C3"/>
        </a:accent5>
        <a:accent6>
          <a:srgbClr val="DF9F65"/>
        </a:accent6>
        <a:hlink>
          <a:srgbClr val="EB9DC4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5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F58F91"/>
        </a:accent1>
        <a:accent2>
          <a:srgbClr val="CE7162"/>
        </a:accent2>
        <a:accent3>
          <a:srgbClr val="FFFFFF"/>
        </a:accent3>
        <a:accent4>
          <a:srgbClr val="000000"/>
        </a:accent4>
        <a:accent5>
          <a:srgbClr val="F9C6C7"/>
        </a:accent5>
        <a:accent6>
          <a:srgbClr val="BA6658"/>
        </a:accent6>
        <a:hlink>
          <a:srgbClr val="F6CA7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6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FAB774"/>
        </a:accent1>
        <a:accent2>
          <a:srgbClr val="CBACD4"/>
        </a:accent2>
        <a:accent3>
          <a:srgbClr val="FFFFFF"/>
        </a:accent3>
        <a:accent4>
          <a:srgbClr val="000000"/>
        </a:accent4>
        <a:accent5>
          <a:srgbClr val="FCD8BC"/>
        </a:accent5>
        <a:accent6>
          <a:srgbClr val="B89BC0"/>
        </a:accent6>
        <a:hlink>
          <a:srgbClr val="C2EB77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7">
        <a:dk1>
          <a:srgbClr val="3B6147"/>
        </a:dk1>
        <a:lt1>
          <a:srgbClr val="CED5E8"/>
        </a:lt1>
        <a:dk2>
          <a:srgbClr val="FFFFFF"/>
        </a:dk2>
        <a:lt2>
          <a:srgbClr val="777777"/>
        </a:lt2>
        <a:accent1>
          <a:srgbClr val="FEA868"/>
        </a:accent1>
        <a:accent2>
          <a:srgbClr val="9AA8D0"/>
        </a:accent2>
        <a:accent3>
          <a:srgbClr val="E3E7F2"/>
        </a:accent3>
        <a:accent4>
          <a:srgbClr val="31523B"/>
        </a:accent4>
        <a:accent5>
          <a:srgbClr val="FED1B9"/>
        </a:accent5>
        <a:accent6>
          <a:srgbClr val="8B98BC"/>
        </a:accent6>
        <a:hlink>
          <a:srgbClr val="9CE157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8">
        <a:dk1>
          <a:srgbClr val="2C395E"/>
        </a:dk1>
        <a:lt1>
          <a:srgbClr val="8798C7"/>
        </a:lt1>
        <a:dk2>
          <a:srgbClr val="FFFFFF"/>
        </a:dk2>
        <a:lt2>
          <a:srgbClr val="000000"/>
        </a:lt2>
        <a:accent1>
          <a:srgbClr val="FEE168"/>
        </a:accent1>
        <a:accent2>
          <a:srgbClr val="BAE482"/>
        </a:accent2>
        <a:accent3>
          <a:srgbClr val="C3CAE0"/>
        </a:accent3>
        <a:accent4>
          <a:srgbClr val="242F4F"/>
        </a:accent4>
        <a:accent5>
          <a:srgbClr val="FEEEB9"/>
        </a:accent5>
        <a:accent6>
          <a:srgbClr val="A8CF75"/>
        </a:accent6>
        <a:hlink>
          <a:srgbClr val="EFAD6B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Designs\Citrus.pot</Template>
  <TotalTime>36797</TotalTime>
  <Words>2377</Words>
  <Application>Microsoft Office PowerPoint</Application>
  <PresentationFormat>On-screen Show (4:3)</PresentationFormat>
  <Paragraphs>262</Paragraphs>
  <Slides>28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6" baseType="lpstr">
      <vt:lpstr>Arial</vt:lpstr>
      <vt:lpstr>Calibri</vt:lpstr>
      <vt:lpstr>MS Mincho</vt:lpstr>
      <vt:lpstr>Symbol</vt:lpstr>
      <vt:lpstr>Tahoma</vt:lpstr>
      <vt:lpstr>Times New Roman</vt:lpstr>
      <vt:lpstr>Wingdings</vt:lpstr>
      <vt:lpstr>Citrus</vt:lpstr>
      <vt:lpstr>Programiranje I</vt:lpstr>
      <vt:lpstr>Dodavanje elementa u sredinu liste</vt:lpstr>
      <vt:lpstr>Dodavanje elementa u sredinu liste</vt:lpstr>
      <vt:lpstr>Komentari problema umetanja</vt:lpstr>
      <vt:lpstr>Brisanje elementa iz sredine liste</vt:lpstr>
      <vt:lpstr>Zadatak za vježbu</vt:lpstr>
      <vt:lpstr>Brojanje elemenata liste - rekurzivno</vt:lpstr>
      <vt:lpstr>Nadovezivanje listi - iterativno</vt:lpstr>
      <vt:lpstr>Specijalni tipovi listi</vt:lpstr>
      <vt:lpstr>Specijalni tipovi listi</vt:lpstr>
      <vt:lpstr>Dvostruko-povezana lista</vt:lpstr>
      <vt:lpstr>Vizuelizacija dvostruko-povezane liste</vt:lpstr>
      <vt:lpstr>Dodavanje elementa u DP listu</vt:lpstr>
      <vt:lpstr>Grafovi</vt:lpstr>
      <vt:lpstr>Vizuelizacija grafa</vt:lpstr>
      <vt:lpstr>Graf - Definicije</vt:lpstr>
      <vt:lpstr>Predstavljanje grafa</vt:lpstr>
      <vt:lpstr>Matrica susjedstva</vt:lpstr>
      <vt:lpstr>Mana matrice susjedstva</vt:lpstr>
      <vt:lpstr>Alternativni načini predstavljanja grafa</vt:lpstr>
      <vt:lpstr>Liste susjedstva - Primjer</vt:lpstr>
      <vt:lpstr>Predstavljanje grafa preko nizova</vt:lpstr>
      <vt:lpstr>Predstavljanje grafa preko nizova</vt:lpstr>
      <vt:lpstr>Problem najkraćeg puta</vt:lpstr>
      <vt:lpstr>Problem najkraćeg puta</vt:lpstr>
      <vt:lpstr>Problem najkraćeg puta</vt:lpstr>
      <vt:lpstr>Problem najkraćeg puta</vt:lpstr>
      <vt:lpstr>Dijkstra algoritam</vt:lpstr>
    </vt:vector>
  </TitlesOfParts>
  <Company>ETF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Programiranje I</dc:title>
  <dc:creator>Slobodan Đukanović</dc:creator>
  <cp:lastModifiedBy>PC</cp:lastModifiedBy>
  <cp:revision>919</cp:revision>
  <dcterms:created xsi:type="dcterms:W3CDTF">2004-08-23T07:37:27Z</dcterms:created>
  <dcterms:modified xsi:type="dcterms:W3CDTF">2021-12-08T08:44:02Z</dcterms:modified>
</cp:coreProperties>
</file>