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7" r:id="rId21"/>
    <p:sldId id="279" r:id="rId22"/>
    <p:sldId id="273" r:id="rId23"/>
    <p:sldId id="275" r:id="rId24"/>
    <p:sldId id="276" r:id="rId25"/>
    <p:sldId id="278" r:id="rId26"/>
    <p:sldId id="280" r:id="rId27"/>
    <p:sldId id="281" r:id="rId28"/>
    <p:sldId id="282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A22E5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1" d="100"/>
          <a:sy n="121" d="100"/>
        </p:scale>
        <p:origin x="13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2672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Grafovi – Problem najkraćeg puta</a:t>
            </a:r>
          </a:p>
          <a:p>
            <a:pPr eaLnBrk="1" hangingPunct="1"/>
            <a:r>
              <a:rPr lang="sr-Latn-CS" sz="3600" dirty="0" smtClean="0"/>
              <a:t>Stabla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6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Binarno stablo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04698"/>
            <a:ext cx="8458200" cy="1676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Binarno stablo je specijalni i najčešće korišćeni tip stabla. U njemu svaki čvor ne može da ima više od dva sina od kojih se jedan naziva </a:t>
            </a:r>
            <a:r>
              <a:rPr lang="sr-Latn-CS" sz="2400" dirty="0" smtClean="0">
                <a:solidFill>
                  <a:srgbClr val="3333CC"/>
                </a:solidFill>
              </a:rPr>
              <a:t>lijevi sin</a:t>
            </a:r>
            <a:r>
              <a:rPr lang="sr-Latn-CS" sz="2400" dirty="0" smtClean="0"/>
              <a:t>, a drugi </a:t>
            </a:r>
            <a:r>
              <a:rPr lang="sr-Latn-CS" sz="2400" dirty="0" smtClean="0">
                <a:solidFill>
                  <a:srgbClr val="FF0000"/>
                </a:solidFill>
              </a:rPr>
              <a:t>desni sin</a:t>
            </a:r>
            <a:r>
              <a:rPr lang="sr-Latn-CS" sz="2400" dirty="0" smtClean="0"/>
              <a:t> (ovo implicira moguće postojanje lijevog i desnog podstabla).</a:t>
            </a:r>
            <a:endParaRPr lang="en-US" sz="2400" dirty="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481284"/>
            <a:ext cx="4191000" cy="1446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200" dirty="0" smtClean="0">
                <a:latin typeface="Tahoma" pitchFamily="34" charset="0"/>
              </a:rPr>
              <a:t>V</a:t>
            </a:r>
            <a:r>
              <a:rPr lang="sr-Latn-CS" sz="2200" dirty="0" smtClean="0">
                <a:latin typeface="Tahoma" pitchFamily="34" charset="0"/>
              </a:rPr>
              <a:t>izuelizacij</a:t>
            </a:r>
            <a:r>
              <a:rPr lang="en-US" sz="2200" dirty="0" smtClean="0">
                <a:latin typeface="Tahoma" pitchFamily="34" charset="0"/>
              </a:rPr>
              <a:t>a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jednog binarnog </a:t>
            </a:r>
            <a:r>
              <a:rPr lang="sr-Latn-CS" sz="2200" dirty="0" smtClean="0">
                <a:latin typeface="Tahoma" pitchFamily="34" charset="0"/>
              </a:rPr>
              <a:t>stabla sa </a:t>
            </a:r>
            <a:r>
              <a:rPr lang="sr-Latn-CS" sz="2200" dirty="0">
                <a:latin typeface="Tahoma" pitchFamily="34" charset="0"/>
              </a:rPr>
              <a:t>ilustracijom nekih od važnih pojmova (kor</a:t>
            </a:r>
            <a:r>
              <a:rPr lang="en-US" sz="2200" dirty="0"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jen, listovi, lijevi i desni sin i visina drveta).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Potpuno binarno stablo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442" y="2105024"/>
            <a:ext cx="8798901" cy="2009775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Kod </a:t>
            </a:r>
            <a:r>
              <a:rPr lang="sr-Latn-CS" sz="2400" b="1" dirty="0" smtClean="0">
                <a:solidFill>
                  <a:srgbClr val="3333CC"/>
                </a:solidFill>
              </a:rPr>
              <a:t>potpunog binarnog stabla</a:t>
            </a:r>
            <a:r>
              <a:rPr lang="sr-Latn-CS" sz="2400" dirty="0" smtClean="0"/>
              <a:t>, svi čvorovi osim listova imaju oba sina i svi listovi su na istom rastojanju od korijena.</a:t>
            </a:r>
          </a:p>
          <a:p>
            <a:pPr algn="just" eaLnBrk="1" hangingPunct="1"/>
            <a:r>
              <a:rPr lang="sr-Latn-CS" sz="2400" dirty="0">
                <a:latin typeface="Tahoma" pitchFamily="34" charset="0"/>
              </a:rPr>
              <a:t>Potpuno binarno stablo visine 3 ima 15 čvorova. Koliko čvorova ima potpuno binarno stablo visine </a:t>
            </a:r>
            <a:r>
              <a:rPr lang="sr-Latn-CS" sz="2400" dirty="0" smtClean="0">
                <a:latin typeface="Tahoma" pitchFamily="34" charset="0"/>
              </a:rPr>
              <a:t>4</a:t>
            </a:r>
            <a:r>
              <a:rPr lang="en-US" sz="2400" dirty="0">
                <a:latin typeface="Tahoma" pitchFamily="34" charset="0"/>
              </a:rPr>
              <a:t>?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</a:rPr>
              <a:t>K</a:t>
            </a:r>
            <a:r>
              <a:rPr lang="sr-Latn-CS" sz="2400" dirty="0" smtClean="0">
                <a:latin typeface="Tahoma" pitchFamily="34" charset="0"/>
              </a:rPr>
              <a:t>oliko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stablo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sr-Latn-CS" sz="2400" dirty="0">
                <a:latin typeface="Tahoma" pitchFamily="34" charset="0"/>
              </a:rPr>
              <a:t>visine n?</a:t>
            </a:r>
            <a:endParaRPr lang="en-U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037228"/>
            <a:ext cx="4783750" cy="259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24400" y="4310896"/>
            <a:ext cx="4255476" cy="1785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r-Latn-CS" sz="2000" dirty="0">
                <a:latin typeface="+mj-lt"/>
              </a:rPr>
              <a:t>Kod potpunog binarnog stabla usvaja se konvencija da čvor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CS" sz="2000" dirty="0">
                <a:latin typeface="+mj-lt"/>
              </a:rPr>
              <a:t> ima lij</a:t>
            </a:r>
            <a:r>
              <a:rPr lang="en-US" sz="2000" dirty="0">
                <a:latin typeface="+mj-lt"/>
              </a:rPr>
              <a:t>e</a:t>
            </a:r>
            <a:r>
              <a:rPr lang="sr-Latn-CS" sz="2000" dirty="0">
                <a:latin typeface="+mj-lt"/>
              </a:rPr>
              <a:t>vog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</a:t>
            </a:r>
            <a:r>
              <a:rPr lang="sr-Latn-CS" sz="2000" dirty="0">
                <a:latin typeface="+mj-lt"/>
              </a:rPr>
              <a:t> i desnog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2I+1</a:t>
            </a:r>
            <a:r>
              <a:rPr lang="sr-Latn-CS" sz="2000" dirty="0">
                <a:latin typeface="+mj-lt"/>
              </a:rPr>
              <a:t>. </a:t>
            </a:r>
            <a:endParaRPr lang="sr-Latn-CS" sz="2000" dirty="0" smtClean="0">
              <a:latin typeface="+mj-lt"/>
            </a:endParaRPr>
          </a:p>
          <a:p>
            <a:pPr algn="just">
              <a:spcAft>
                <a:spcPts val="1200"/>
              </a:spcAft>
            </a:pPr>
            <a:r>
              <a:rPr lang="sr-Latn-CS" sz="2000" dirty="0" smtClean="0">
                <a:latin typeface="+mj-lt"/>
              </a:rPr>
              <a:t>Čvoru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CS" sz="2000" dirty="0">
                <a:latin typeface="+mj-lt"/>
              </a:rPr>
              <a:t> otac je čvor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[J/2]</a:t>
            </a:r>
            <a:r>
              <a:rPr lang="sr-Latn-C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gdje</a:t>
            </a:r>
            <a:r>
              <a:rPr lang="en-US" sz="2000" dirty="0">
                <a:latin typeface="+mj-lt"/>
              </a:rPr>
              <a:t> je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[]</a:t>
            </a:r>
            <a:r>
              <a:rPr lang="en-US" sz="2000" dirty="0">
                <a:latin typeface="+mj-lt"/>
              </a:rPr>
              <a:t> operator </a:t>
            </a:r>
            <a:r>
              <a:rPr lang="sr-Latn-RS" sz="2000" dirty="0">
                <a:latin typeface="+mj-lt"/>
              </a:rPr>
              <a:t>zaokruživanja nadole</a:t>
            </a:r>
            <a:r>
              <a:rPr lang="sr-Latn-CS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Binarno stablo pretrage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442" y="2057400"/>
            <a:ext cx="8798901" cy="2466976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</a:t>
            </a:r>
            <a:r>
              <a:rPr lang="sr-Latn-CS" sz="2400" dirty="0" smtClean="0">
                <a:solidFill>
                  <a:srgbClr val="FF0000"/>
                </a:solidFill>
              </a:rPr>
              <a:t>binarnog stabla pretraga</a:t>
            </a:r>
            <a:r>
              <a:rPr lang="sr-Latn-CS" sz="2400" dirty="0" smtClean="0"/>
              <a:t> </a:t>
            </a:r>
            <a:r>
              <a:rPr lang="sr-Latn-CS" sz="2400" dirty="0"/>
              <a:t>(BSP), </a:t>
            </a:r>
            <a:r>
              <a:rPr lang="sr-Latn-CS" sz="2400" dirty="0" smtClean="0"/>
              <a:t>poznatog </a:t>
            </a:r>
            <a:r>
              <a:rPr lang="sr-Latn-CS" sz="2400" dirty="0"/>
              <a:t>i kao </a:t>
            </a:r>
            <a:r>
              <a:rPr lang="sr-Latn-CS" sz="2400" dirty="0">
                <a:solidFill>
                  <a:srgbClr val="FF0000"/>
                </a:solidFill>
              </a:rPr>
              <a:t>sortirano binarno stablo</a:t>
            </a:r>
            <a:r>
              <a:rPr lang="sr-Latn-CS" sz="2400" dirty="0"/>
              <a:t>, </a:t>
            </a:r>
            <a:r>
              <a:rPr lang="sr-Latn-CS" sz="2400" dirty="0" smtClean="0"/>
              <a:t>vrijednost </a:t>
            </a:r>
            <a:r>
              <a:rPr lang="sr-Latn-CS" sz="2400" dirty="0"/>
              <a:t>svakog čvora </a:t>
            </a:r>
            <a:r>
              <a:rPr lang="sr-Latn-CS" sz="2400" dirty="0" smtClean="0"/>
              <a:t>je veća </a:t>
            </a:r>
            <a:r>
              <a:rPr lang="sr-Latn-CS" sz="2400" dirty="0"/>
              <a:t>od </a:t>
            </a:r>
            <a:r>
              <a:rPr lang="sr-Latn-CS" sz="2400" dirty="0" smtClean="0"/>
              <a:t>vrijednosti </a:t>
            </a:r>
            <a:r>
              <a:rPr lang="sr-Latn-CS" sz="2400" dirty="0"/>
              <a:t>svakog čvora u njegovom </a:t>
            </a:r>
            <a:r>
              <a:rPr lang="sr-Latn-CS" sz="2400" dirty="0" smtClean="0"/>
              <a:t>lijevom </a:t>
            </a:r>
            <a:r>
              <a:rPr lang="sr-Latn-CS" sz="2400" dirty="0"/>
              <a:t>podstablu i manja od </a:t>
            </a:r>
            <a:r>
              <a:rPr lang="sr-Latn-CS" sz="2400" dirty="0" smtClean="0"/>
              <a:t>vrijednosti </a:t>
            </a:r>
            <a:r>
              <a:rPr lang="sr-Latn-CS" sz="2400" dirty="0"/>
              <a:t>svakog čvora u njegovom desnom podstablu. </a:t>
            </a:r>
            <a:endParaRPr lang="sr-Latn-C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657600"/>
            <a:ext cx="2503962" cy="266700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1559" y="3342289"/>
            <a:ext cx="6098958" cy="334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Postoje realizacije BSP-a sa i bez ponavljanja elemenata.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Novi čvorovi se dodaju kao listovi.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Prilikom brisanja, može se desiti nekoliko različitih situacija. Istražite sami.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BSP ostaje sortirano prilikom dodavanja i brisanja čvorova, što omogućava bržu pretragu nego većina drugih struktura.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Složenost pretrage je </a:t>
            </a:r>
            <a:r>
              <a:rPr lang="sr-Latn-CS" sz="2400" kern="0" dirty="0" smtClean="0">
                <a:solidFill>
                  <a:srgbClr val="FF0000"/>
                </a:solidFill>
              </a:rPr>
              <a:t>O(V)</a:t>
            </a:r>
            <a:r>
              <a:rPr lang="sr-Latn-CS" sz="2400" kern="0" dirty="0" smtClean="0"/>
              <a:t>, gdje je V visina stabla.</a:t>
            </a:r>
            <a:endParaRPr lang="en-US" sz="2400" kern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Predstava stabla preko podnizova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stabla se mogu predstaviti preko struktura. Kako se mogu predstaviti veze između čvorova stabla?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Jedan</a:t>
            </a:r>
            <a:r>
              <a:rPr lang="en-US" sz="2400" dirty="0" smtClean="0"/>
              <a:t> od</a:t>
            </a:r>
            <a:r>
              <a:rPr lang="sr-Latn-CS" sz="2400" dirty="0" smtClean="0"/>
              <a:t> način</a:t>
            </a:r>
            <a:r>
              <a:rPr lang="en-US" sz="2400" dirty="0" smtClean="0"/>
              <a:t>a</a:t>
            </a:r>
            <a:r>
              <a:rPr lang="sr-Latn-CS" sz="2400" dirty="0" smtClean="0"/>
              <a:t> predstavljanja stabl</a:t>
            </a:r>
            <a:r>
              <a:rPr lang="en-US" sz="2400" dirty="0" smtClean="0"/>
              <a:t>a je</a:t>
            </a:r>
            <a:r>
              <a:rPr lang="sr-Latn-CS" sz="2400" dirty="0" smtClean="0"/>
              <a:t> preko nizova </a:t>
            </a:r>
            <a:r>
              <a:rPr lang="sr-Latn-CS" sz="2400" dirty="0" smtClean="0">
                <a:solidFill>
                  <a:srgbClr val="3333CC"/>
                </a:solidFill>
              </a:rPr>
              <a:t>LEFTSON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RIGHTSON</a:t>
            </a:r>
            <a:r>
              <a:rPr lang="sr-Latn-CS" sz="2400" dirty="0" smtClean="0"/>
              <a:t>. </a:t>
            </a:r>
            <a:r>
              <a:rPr lang="en-US" sz="2400" dirty="0" err="1" smtClean="0"/>
              <a:t>Ovi</a:t>
            </a:r>
            <a:r>
              <a:rPr lang="en-US" sz="2400" dirty="0" smtClean="0"/>
              <a:t> </a:t>
            </a:r>
            <a:r>
              <a:rPr lang="sr-Latn-CS" sz="2400" dirty="0" smtClean="0"/>
              <a:t>nizov</a:t>
            </a:r>
            <a:r>
              <a:rPr lang="en-US" sz="2400" dirty="0" err="1" smtClean="0"/>
              <a:t>i</a:t>
            </a:r>
            <a:r>
              <a:rPr lang="sr-Latn-CS" sz="2400" dirty="0" smtClean="0"/>
              <a:t> ima</a:t>
            </a:r>
            <a:r>
              <a:rPr lang="en-US" sz="2400" dirty="0" err="1" smtClean="0"/>
              <a:t>ju</a:t>
            </a:r>
            <a:r>
              <a:rPr lang="en-US" sz="2400" dirty="0" smtClean="0"/>
              <a:t> </a:t>
            </a:r>
            <a:r>
              <a:rPr lang="en-US" sz="2400" dirty="0" err="1" smtClean="0"/>
              <a:t>elemenata</a:t>
            </a:r>
            <a:r>
              <a:rPr lang="sr-Latn-CS" sz="2400" dirty="0" smtClean="0"/>
              <a:t> </a:t>
            </a:r>
            <a:r>
              <a:rPr lang="en-US" sz="2400" dirty="0" smtClean="0"/>
              <a:t>k</a:t>
            </a:r>
            <a:r>
              <a:rPr lang="sr-Latn-CS" sz="2400" dirty="0" smtClean="0"/>
              <a:t>oliko </a:t>
            </a:r>
            <a:r>
              <a:rPr lang="en-US" sz="2400" dirty="0" smtClean="0"/>
              <a:t>je</a:t>
            </a:r>
            <a:r>
              <a:rPr lang="sr-Latn-CS" sz="2400" dirty="0" smtClean="0"/>
              <a:t> čvorova u stablu.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LEFTSON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en-US" sz="2400" dirty="0" smtClean="0"/>
              <a:t> </a:t>
            </a:r>
            <a:r>
              <a:rPr lang="en-US" sz="2400" dirty="0" err="1" smtClean="0"/>
              <a:t>daje</a:t>
            </a:r>
            <a:r>
              <a:rPr lang="en-US" sz="2400" dirty="0" smtClean="0"/>
              <a:t> </a:t>
            </a:r>
            <a:r>
              <a:rPr lang="sr-Latn-CS" sz="2400" dirty="0" smtClean="0"/>
              <a:t>koji čvor je lijevi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, dok </a:t>
            </a:r>
            <a:r>
              <a:rPr lang="sr-Latn-CS" sz="2400" b="1" dirty="0" smtClean="0">
                <a:solidFill>
                  <a:srgbClr val="FF0000"/>
                </a:solidFill>
              </a:rPr>
              <a:t>RIGHTSON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sr-Latn-CS" sz="2400" dirty="0" smtClean="0"/>
              <a:t> daje koji je čvor desni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U slučaju da čvor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nema nekog od sinova u odgovorajućem nizu se može upisati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(u C-u je pogodniji upis </a:t>
            </a:r>
            <a:r>
              <a:rPr lang="sr-Latn-CS" sz="2400" b="1" dirty="0" smtClean="0">
                <a:solidFill>
                  <a:srgbClr val="3333CC"/>
                </a:solidFill>
              </a:rPr>
              <a:t>–1</a:t>
            </a:r>
            <a:r>
              <a:rPr lang="sr-Latn-CS" sz="2400" dirty="0" smtClean="0"/>
              <a:t>, pošto numerisanje čvorova može da se obavi kao kod nizova, od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pa na dalje).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1219200"/>
          </a:xfrm>
        </p:spPr>
        <p:txBody>
          <a:bodyPr/>
          <a:lstStyle/>
          <a:p>
            <a:pPr algn="just" eaLnBrk="1" hangingPunct="1"/>
            <a:r>
              <a:rPr lang="sr-Latn-CS" sz="2400" u="sng" dirty="0" smtClean="0"/>
              <a:t>Tumačenje:</a:t>
            </a:r>
            <a:r>
              <a:rPr lang="sr-Latn-CS" sz="2400" dirty="0" smtClean="0"/>
              <a:t> Čvor 1 ima dva sina od kojih je 2 lijevi, a 6 desni; čvor 2 ima oba sina i to čvor 3 lijevi i čvor 4 desni; čvor 3 je list </a:t>
            </a:r>
            <a:r>
              <a:rPr lang="sr-Latn-CS" sz="2400" dirty="0"/>
              <a:t>(</a:t>
            </a:r>
            <a:r>
              <a:rPr lang="sr-Latn-CS" sz="2400" dirty="0" smtClean="0"/>
              <a:t>nema sinova) itd.</a:t>
            </a:r>
            <a:endParaRPr lang="en-US" sz="2400" dirty="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Obilazak stabla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382000" cy="31242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Algoritmi nad stablom često podr</a:t>
            </a:r>
            <a:r>
              <a:rPr lang="en-US" sz="2400" dirty="0" smtClean="0"/>
              <a:t>a</a:t>
            </a:r>
            <a:r>
              <a:rPr lang="sr-Latn-CS" sz="2400" dirty="0" smtClean="0"/>
              <a:t>z</a:t>
            </a:r>
            <a:r>
              <a:rPr lang="en-US" sz="2400" dirty="0" smtClean="0"/>
              <a:t>u</a:t>
            </a:r>
            <a:r>
              <a:rPr lang="sr-Latn-CS" sz="2400" dirty="0" smtClean="0"/>
              <a:t>mijevaju da se svaki čvor stabla mora obići jednom. Sto</a:t>
            </a:r>
            <a:r>
              <a:rPr lang="en-US" sz="2400" dirty="0" smtClean="0"/>
              <a:t>g</a:t>
            </a:r>
            <a:r>
              <a:rPr lang="sr-Latn-CS" sz="2400" dirty="0" smtClean="0"/>
              <a:t>a se mora definisati jedinstvena metodologija za </a:t>
            </a:r>
            <a:r>
              <a:rPr lang="sr-Latn-CS" sz="2400" dirty="0" smtClean="0">
                <a:solidFill>
                  <a:srgbClr val="3333CC"/>
                </a:solidFill>
              </a:rPr>
              <a:t>obilazak stabla </a:t>
            </a:r>
            <a:r>
              <a:rPr lang="sr-Latn-CS" sz="2400" dirty="0" smtClean="0"/>
              <a:t>(eng. tree traversal).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Postoje tri metodologije obilaska: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inorder (srednji redosljed)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ME" sz="2200" dirty="0" smtClean="0"/>
              <a:t>preorder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ME" sz="2200" dirty="0" smtClean="0"/>
              <a:t>postorder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86800" cy="2209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dirty="0" smtClean="0"/>
              <a:t>O</a:t>
            </a:r>
            <a:r>
              <a:rPr lang="sr-Latn-CS" sz="2400" dirty="0" smtClean="0"/>
              <a:t>bila</a:t>
            </a:r>
            <a:r>
              <a:rPr lang="en-US" sz="2400" dirty="0" err="1" smtClean="0"/>
              <a:t>zak</a:t>
            </a:r>
            <a:r>
              <a:rPr lang="sr-Latn-CS" sz="2400" dirty="0" smtClean="0"/>
              <a:t> stabla po srednjem redosljedu (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) </a:t>
            </a:r>
            <a:r>
              <a:rPr lang="en-US" sz="2400" dirty="0" smtClean="0"/>
              <a:t>se </a:t>
            </a:r>
            <a:r>
              <a:rPr lang="en-US" sz="2400" dirty="0" err="1" smtClean="0"/>
              <a:t>obavlja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 smtClean="0"/>
              <a:t>prvo</a:t>
            </a:r>
            <a:r>
              <a:rPr lang="en-US" sz="2200" dirty="0" smtClean="0"/>
              <a:t> se obi</a:t>
            </a:r>
            <a:r>
              <a:rPr lang="sr-Latn-CS" sz="2200" dirty="0" smtClean="0"/>
              <a:t>đe lijevo podstablo</a:t>
            </a:r>
            <a:r>
              <a:rPr lang="en-US" sz="2200" dirty="0" smtClean="0"/>
              <a:t>,</a:t>
            </a:r>
            <a:endParaRPr lang="sr-Latn-CS" sz="22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/>
              <a:t>z</a:t>
            </a:r>
            <a:r>
              <a:rPr lang="sr-Latn-CS" sz="2200" dirty="0" smtClean="0"/>
              <a:t>atim se obiđe korijen podstabla</a:t>
            </a:r>
            <a:r>
              <a:rPr lang="en-US" sz="2200" dirty="0" smtClean="0"/>
              <a:t> i</a:t>
            </a:r>
            <a:endParaRPr lang="sr-Latn-CS" sz="22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/>
              <a:t>n</a:t>
            </a:r>
            <a:r>
              <a:rPr lang="sr-Latn-CS" sz="2200" dirty="0" smtClean="0"/>
              <a:t>a kraju se obiđe desno podstablo.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18" y="4038600"/>
            <a:ext cx="279208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426125" y="4013478"/>
            <a:ext cx="5413075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Prvo se obiđe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lijevo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podstablo korijena (5). Pošto lijevi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sin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korijena, tj. čvor (2), ima svoje lijevo podstablo, idemo dalje, tj. obilazimo njegovo lijevo podstablo. U njegovom lijevom podstablu se nalazi list (1), i pošto (1) nema svog lijevog podstabla, obilazimo prvo njega. Dakle,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prvi čvor koji smo obišli je (1)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. Sa njim završavamo obilazak lijevog podstabla čvora (2), pa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obiđemo čvor (2)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, i prelazimo na njegovo desno podstablo. Pošto čvor (3) nema lijevo podstablo,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obilazimo čvor (3)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, pa prelazimo na njegovo desno podstablo. Čvor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(4) je list – obiđemo i njega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. Sami nastavite dalje.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Preorder i postorder obilasci</a:t>
            </a:r>
            <a:endParaRPr lang="en-US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2286000"/>
            <a:ext cx="6629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kern="0" dirty="0" smtClean="0">
                <a:solidFill>
                  <a:srgbClr val="3333CC"/>
                </a:solidFill>
              </a:rPr>
              <a:t>Preorder</a:t>
            </a:r>
            <a:r>
              <a:rPr lang="sr-Latn-CS" sz="2400" kern="0" dirty="0" smtClean="0"/>
              <a:t> obilazak:</a:t>
            </a:r>
            <a:endParaRPr lang="en-US" sz="2400" kern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err="1" smtClean="0"/>
              <a:t>prvo</a:t>
            </a:r>
            <a:r>
              <a:rPr lang="en-US" sz="2200" kern="0" dirty="0" smtClean="0"/>
              <a:t> se obi</a:t>
            </a:r>
            <a:r>
              <a:rPr lang="sr-Latn-CS" sz="2200" kern="0" dirty="0" smtClean="0"/>
              <a:t>đe korijen podstabla</a:t>
            </a:r>
            <a:r>
              <a:rPr lang="en-US" sz="2200" kern="0" dirty="0" smtClean="0"/>
              <a:t>,</a:t>
            </a:r>
            <a:endParaRPr lang="sr-Latn-CS" sz="2200" kern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smtClean="0"/>
              <a:t>z</a:t>
            </a:r>
            <a:r>
              <a:rPr lang="sr-Latn-CS" sz="2200" kern="0" dirty="0" smtClean="0"/>
              <a:t>atim se obiđe </a:t>
            </a:r>
            <a:r>
              <a:rPr lang="sr-Latn-CS" sz="2200" kern="0" dirty="0"/>
              <a:t>lijevo podstablo </a:t>
            </a:r>
            <a:r>
              <a:rPr lang="en-US" sz="2200" kern="0" dirty="0" err="1" smtClean="0"/>
              <a:t>i</a:t>
            </a:r>
            <a:endParaRPr lang="sr-Latn-CS" sz="2200" kern="0" dirty="0" smtClean="0"/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200" kern="0" dirty="0" smtClean="0"/>
              <a:t>n</a:t>
            </a:r>
            <a:r>
              <a:rPr lang="sr-Latn-CS" sz="2200" kern="0" dirty="0" smtClean="0"/>
              <a:t>a kraju se obiđe desno podstablo.</a:t>
            </a:r>
            <a:endParaRPr lang="sr-Latn-CS" sz="2200" kern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kern="0" dirty="0" smtClean="0">
                <a:solidFill>
                  <a:srgbClr val="3333CC"/>
                </a:solidFill>
              </a:rPr>
              <a:t>Postorder</a:t>
            </a:r>
            <a:r>
              <a:rPr lang="sr-Latn-CS" sz="2400" kern="0" dirty="0" smtClean="0"/>
              <a:t> obilazak:</a:t>
            </a:r>
            <a:endParaRPr lang="en-US" sz="24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err="1"/>
              <a:t>prvo</a:t>
            </a:r>
            <a:r>
              <a:rPr lang="en-US" sz="2200" kern="0" dirty="0"/>
              <a:t> se obi</a:t>
            </a:r>
            <a:r>
              <a:rPr lang="sr-Latn-CS" sz="2200" kern="0" dirty="0"/>
              <a:t>đe lijevo </a:t>
            </a:r>
            <a:r>
              <a:rPr lang="sr-Latn-CS" sz="2200" kern="0" dirty="0" smtClean="0"/>
              <a:t>podstablo</a:t>
            </a:r>
            <a:r>
              <a:rPr lang="en-US" sz="2200" kern="0" dirty="0" smtClean="0"/>
              <a:t>,</a:t>
            </a:r>
            <a:endParaRPr lang="sr-Latn-CS" sz="22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/>
              <a:t>z</a:t>
            </a:r>
            <a:r>
              <a:rPr lang="sr-Latn-CS" sz="2200" kern="0" dirty="0"/>
              <a:t>atim se obiđe </a:t>
            </a:r>
            <a:r>
              <a:rPr lang="sr-Latn-CS" sz="2200" kern="0" dirty="0" smtClean="0"/>
              <a:t>desno </a:t>
            </a:r>
            <a:r>
              <a:rPr lang="sr-Latn-CS" sz="2200" kern="0" dirty="0"/>
              <a:t>podstablo </a:t>
            </a:r>
            <a:r>
              <a:rPr lang="en-US" sz="2200" kern="0" dirty="0" err="1"/>
              <a:t>i</a:t>
            </a:r>
            <a:endParaRPr lang="sr-Latn-CS" sz="22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/>
              <a:t>n</a:t>
            </a:r>
            <a:r>
              <a:rPr lang="sr-Latn-CS" sz="2200" kern="0" dirty="0"/>
              <a:t>a kraju se obiđe </a:t>
            </a:r>
            <a:r>
              <a:rPr lang="sr-Latn-CS" sz="2200" kern="0" dirty="0" smtClean="0"/>
              <a:t>sam korijen podstabla.</a:t>
            </a:r>
            <a:endParaRPr lang="sr-Latn-CS" sz="2200" kern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sr-Latn-CS" sz="2600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Obilasci </a:t>
            </a:r>
            <a:r>
              <a:rPr lang="sr-Latn-CS" dirty="0"/>
              <a:t>– </a:t>
            </a:r>
            <a:r>
              <a:rPr lang="sr-Latn-CS" dirty="0" smtClean="0"/>
              <a:t>Primjer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Slova riječi KOMPAJLER su postavljena u stablu po odgovarajućim obilascima. </a:t>
            </a:r>
            <a:r>
              <a:rPr lang="sr-Latn-CS" sz="2400" dirty="0" smtClean="0">
                <a:solidFill>
                  <a:srgbClr val="FF0000"/>
                </a:solidFill>
              </a:rPr>
              <a:t>Provjerite!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717" y="2091555"/>
            <a:ext cx="87630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Drugi način za realizaciju veza između čvorova stabla je preko samoreferentne strukture. Ova struktura sada mora</a:t>
            </a:r>
            <a:r>
              <a:rPr lang="en-US" sz="2400" dirty="0" smtClean="0"/>
              <a:t> </a:t>
            </a:r>
            <a:r>
              <a:rPr lang="sr-Latn-CS" sz="2400" dirty="0" smtClean="0"/>
              <a:t>imati dva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ča koji pokazuju na lijevog i desnog sina (kod binarnog drveta).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i; 		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/>
              <a:t>/</a:t>
            </a:r>
            <a:r>
              <a:rPr lang="sr-Latn-ME" sz="2400" dirty="0" smtClean="0"/>
              <a:t>/ </a:t>
            </a:r>
            <a:r>
              <a:rPr lang="en-US" sz="2400" dirty="0" smtClean="0"/>
              <a:t>i </a:t>
            </a:r>
            <a:r>
              <a:rPr lang="en-US" sz="2400" dirty="0" err="1" smtClean="0"/>
              <a:t>ostali</a:t>
            </a:r>
            <a:r>
              <a:rPr lang="en-US" sz="2400" dirty="0" smtClean="0"/>
              <a:t> </a:t>
            </a:r>
            <a:r>
              <a:rPr lang="en-US" sz="2400" dirty="0" err="1" smtClean="0"/>
              <a:t>podaci</a:t>
            </a:r>
            <a:r>
              <a:rPr lang="en-US" sz="2400" dirty="0" smtClean="0"/>
              <a:t> </a:t>
            </a:r>
            <a:r>
              <a:rPr lang="sr-Latn-CS" sz="2400" dirty="0" smtClean="0"/>
              <a:t>članovi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left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/>
              <a:t>/</a:t>
            </a:r>
            <a:r>
              <a:rPr lang="sr-Latn-ME" sz="2400" dirty="0" smtClean="0"/>
              <a:t>/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lijevo</a:t>
            </a:r>
            <a:r>
              <a:rPr lang="sr-Latn-CS" sz="2400" dirty="0" smtClean="0"/>
              <a:t>g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/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right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/>
              <a:t>/</a:t>
            </a:r>
            <a:r>
              <a:rPr lang="sr-Latn-ME" sz="2400" dirty="0" smtClean="0"/>
              <a:t>/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desnog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Ukoliko</a:t>
            </a:r>
            <a:r>
              <a:rPr lang="en-US" sz="2400" dirty="0" smtClean="0"/>
              <a:t> </a:t>
            </a:r>
            <a:r>
              <a:rPr lang="en-US" sz="2400" dirty="0" err="1" smtClean="0"/>
              <a:t>drvo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nekog</a:t>
            </a:r>
            <a:r>
              <a:rPr lang="en-US" sz="2400" dirty="0" smtClean="0"/>
              <a:t> od </a:t>
            </a:r>
            <a:r>
              <a:rPr lang="en-US" sz="2400" dirty="0" err="1" smtClean="0"/>
              <a:t>sinova</a:t>
            </a:r>
            <a:r>
              <a:rPr lang="en-US" sz="2400" dirty="0" smtClean="0"/>
              <a:t> </a:t>
            </a:r>
            <a:r>
              <a:rPr lang="en-US" sz="2400" dirty="0" err="1" smtClean="0"/>
              <a:t>odgovaraju</a:t>
            </a:r>
            <a:r>
              <a:rPr lang="sr-Latn-CS" sz="2400" dirty="0" smtClean="0"/>
              <a:t>ći pokazivač je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 Svi algoritmi koji rade sa drvetom polaze od </a:t>
            </a:r>
            <a:r>
              <a:rPr lang="en-US" sz="2400" dirty="0" err="1" smtClean="0"/>
              <a:t>korjena</a:t>
            </a:r>
            <a:r>
              <a:rPr lang="sr-Latn-CS" sz="2400" dirty="0" smtClean="0"/>
              <a:t>, pa je, stoga, pokazivač na glavu drveta uobičajeni podatak koji se proslijeđuje funkcijama </a:t>
            </a:r>
            <a:r>
              <a:rPr lang="en-US" sz="2400" dirty="0" err="1" smtClean="0"/>
              <a:t>za</a:t>
            </a:r>
            <a:r>
              <a:rPr lang="en-US" sz="2400" dirty="0" smtClean="0"/>
              <a:t> rad</a:t>
            </a:r>
            <a:r>
              <a:rPr lang="sr-Latn-CS" sz="2400" dirty="0" smtClean="0"/>
              <a:t> sa drvetom.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Formiranje drveta preko struktura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4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sr-Latn-CS" sz="2400" dirty="0" smtClean="0"/>
              <a:t>U programu koji formira drvo potrebno je imati nekoliko pokazivača na strukture tipa </a:t>
            </a:r>
            <a:r>
              <a:rPr lang="sr-Latn-CS" sz="2400" b="1" dirty="0" smtClean="0">
                <a:solidFill>
                  <a:srgbClr val="FF0000"/>
                </a:solidFill>
              </a:rPr>
              <a:t>drvo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	struct drvo *p, *r, *q, *</a:t>
            </a:r>
            <a:r>
              <a:rPr lang="en-US" sz="2400" dirty="0" smtClean="0">
                <a:solidFill>
                  <a:srgbClr val="FF0000"/>
                </a:solidFill>
              </a:rPr>
              <a:t>root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Alocira se memorija za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sr-Latn-CS" sz="2400" dirty="0" smtClean="0"/>
              <a:t> (preskačem</a:t>
            </a:r>
            <a:r>
              <a:rPr lang="en-US" sz="2400" dirty="0" smtClean="0"/>
              <a:t>o</a:t>
            </a:r>
            <a:r>
              <a:rPr lang="sr-Latn-CS" sz="2400" dirty="0" smtClean="0"/>
              <a:t> provjer</a:t>
            </a:r>
            <a:r>
              <a:rPr lang="en-US" sz="2400" dirty="0" smtClean="0"/>
              <a:t>u)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6195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 = (struct drvo *) malloc(sizeof(struct drvo));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Upišu se podaci u ovaj element: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p-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4; p-&gt;left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 p-&gt;right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sr-Latn-CS" sz="2400" dirty="0" smtClean="0"/>
              <a:t>čvor možemo proglasiti korijenom: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root = p;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Svi algoritmi koji rade sa drvetom polaze od korijena.</a:t>
            </a:r>
            <a:r>
              <a:rPr lang="en-US" sz="2400" dirty="0" smtClean="0"/>
              <a:t> </a:t>
            </a:r>
            <a:r>
              <a:rPr lang="en-US" sz="2400" dirty="0" err="1" smtClean="0"/>
              <a:t>Stoga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</a:t>
            </a:r>
            <a:r>
              <a:rPr lang="en-US" sz="2400" dirty="0" err="1" smtClean="0"/>
              <a:t>treba</a:t>
            </a:r>
            <a:r>
              <a:rPr lang="en-US" sz="2400" dirty="0" smtClean="0"/>
              <a:t> </a:t>
            </a:r>
            <a:r>
              <a:rPr lang="en-US" sz="2400" dirty="0" err="1" smtClean="0"/>
              <a:t>trajno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memorisati</a:t>
            </a:r>
            <a:r>
              <a:rPr lang="en-U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Formiranje drveta preko struktura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 (struct drvo *) 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 (struct drvo *) 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zaboravili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q; p-&gt;right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7;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-&gt;left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-&gt;right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1; </a:t>
            </a:r>
            <a:r>
              <a:rPr lang="sr-Latn-ME" sz="2400" dirty="0" smtClean="0">
                <a:solidFill>
                  <a:srgbClr val="FF0000"/>
                </a:solidFill>
              </a:rPr>
              <a:t> t</a:t>
            </a:r>
            <a:r>
              <a:rPr lang="en-US" sz="2400" dirty="0" smtClean="0">
                <a:solidFill>
                  <a:srgbClr val="FF0000"/>
                </a:solidFill>
              </a:rPr>
              <a:t>-&gt;left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 </a:t>
            </a:r>
            <a:r>
              <a:rPr lang="sr-Latn-ME" sz="2400" dirty="0" smtClean="0">
                <a:solidFill>
                  <a:srgbClr val="FF0000"/>
                </a:solidFill>
              </a:rPr>
              <a:t> t</a:t>
            </a:r>
            <a:r>
              <a:rPr lang="en-US" sz="2400" dirty="0" smtClean="0">
                <a:solidFill>
                  <a:srgbClr val="FF0000"/>
                </a:solidFill>
              </a:rPr>
              <a:t>-&gt;right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NULL;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57249"/>
            <a:ext cx="8610600" cy="4175234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Uradimo nekoliko primjera koji ilustruju rad sa drvetom. 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Prvi problem je određivanje visine drveta. Ovdje imamo četiri slučaja: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nema sinova.</a:t>
            </a:r>
            <a:r>
              <a:rPr lang="sr-Latn-CS" sz="2200" dirty="0" smtClean="0"/>
              <a:t> Visina je 0. 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samo lijevog sina.</a:t>
            </a:r>
            <a:r>
              <a:rPr lang="sr-Latn-CS" sz="2200" dirty="0" smtClean="0"/>
              <a:t> Visina je jednaka 1 plus visina lijevog podstabla.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samo desnog sina.</a:t>
            </a:r>
            <a:r>
              <a:rPr lang="sr-Latn-CS" sz="2200" dirty="0" smtClean="0"/>
              <a:t> Visina je jednaka 1 plus visina desnog podstabla.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oba sina.</a:t>
            </a:r>
            <a:r>
              <a:rPr lang="sr-Latn-CS" sz="2200" dirty="0" smtClean="0"/>
              <a:t> Visina je jednaka 1 plus visina višeg od dva podstabla.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Mnoštvo obrada drveta ima sličnu strukturu sa modifikacijama koje se primjenjuju u prethodna četiri slučaja.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199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Visina drveta zadatog preko nizova</a:t>
            </a:r>
            <a:endParaRPr lang="en-US" dirty="0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("%d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&amp;</a:t>
            </a:r>
            <a:r>
              <a:rPr lang="en-US" sz="1600" dirty="0">
                <a:latin typeface="Tahoma" pitchFamily="34" charset="0"/>
                <a:cs typeface="Times New Roman" charset="0"/>
              </a:rPr>
              <a:t>n);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i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;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j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&lt;=n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;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j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++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le+j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("%d",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(1</a:t>
            </a:r>
            <a:r>
              <a:rPr lang="en-US" sz="1600" dirty="0">
                <a:latin typeface="Tahoma" pitchFamily="34" charset="0"/>
                <a:cs typeface="Times New Roman" charset="0"/>
              </a:rPr>
              <a:t>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l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le[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r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if(l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r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 smtClean="0">
                <a:latin typeface="Tahoma" pitchFamily="34" charset="0"/>
                <a:cs typeface="Times New Roman" charset="0"/>
              </a:rPr>
              <a:t>l =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(r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 smtClean="0">
                <a:latin typeface="Tahoma" pitchFamily="34" charset="0"/>
                <a:cs typeface="Times New Roman" charset="0"/>
              </a:rPr>
              <a:t>r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(l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(l),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(r</a:t>
            </a:r>
            <a:r>
              <a:rPr lang="en-US" sz="1600" dirty="0">
                <a:latin typeface="Tahoma" pitchFamily="34" charset="0"/>
                <a:cs typeface="Times New Roman" charset="0"/>
              </a:rPr>
              <a:t>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- Komentar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106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Iako ćemo vam prepustiti da sami protumačite veći dio ovog programa, dajemo vam nekoliko komentara.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Funkcija </a:t>
            </a:r>
            <a:r>
              <a:rPr lang="sr-Latn-CS" sz="2300" dirty="0" smtClean="0">
                <a:solidFill>
                  <a:srgbClr val="FF0000"/>
                </a:solidFill>
              </a:rPr>
              <a:t>int visina(int i)</a:t>
            </a:r>
            <a:r>
              <a:rPr lang="sr-Latn-CS" sz="2300" dirty="0" smtClean="0"/>
              <a:t> daje visinu podstabla čiji je korijen čvor </a:t>
            </a:r>
            <a:r>
              <a:rPr lang="sr-Latn-CS" sz="2300" dirty="0" smtClean="0">
                <a:solidFill>
                  <a:srgbClr val="FF0000"/>
                </a:solidFill>
              </a:rPr>
              <a:t>i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Kako glavni program poziva funkciju za čvor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 (korijen) to funkcija vraća rezultat koji je jednak visini kompletnog drveta.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Tumačite ostatak kôda sami, a pokušajte i da prepravite realizaciju da radi u slučaju kada ne želimo da koristimo globalne promjenljive.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757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Pretpostavljamo da je drvo već formirano i to preko struktura. Napišimo funkciju koja određuje visinu drveta. Funkciji se proslijeđuje pokazivač na korijen: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00B050"/>
                </a:solidFill>
              </a:rPr>
              <a:t>	int visina(struct drvo *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sr-Latn-CS" sz="2200" dirty="0" smtClean="0">
                <a:solidFill>
                  <a:srgbClr val="00B050"/>
                </a:solidFill>
              </a:rPr>
              <a:t>) </a:t>
            </a:r>
            <a:r>
              <a:rPr lang="en-US" sz="2200" dirty="0" smtClean="0"/>
              <a:t>{</a:t>
            </a:r>
            <a:endParaRPr lang="sr-Latn-ME" sz="2200" dirty="0">
              <a:solidFill>
                <a:schemeClr val="accent1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ME" sz="2200" dirty="0" smtClean="0">
                <a:solidFill>
                  <a:schemeClr val="accent1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-&gt;left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 &amp;&amp; 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</a:t>
            </a:r>
            <a:r>
              <a:rPr lang="en-US" sz="2200" dirty="0" err="1" smtClean="0">
                <a:solidFill>
                  <a:srgbClr val="FF0000"/>
                </a:solidFill>
              </a:rPr>
              <a:t>righ</a:t>
            </a:r>
            <a:r>
              <a:rPr lang="sr-Latn-CS" sz="2200" dirty="0" smtClean="0">
                <a:solidFill>
                  <a:srgbClr val="FF0000"/>
                </a:solidFill>
              </a:rPr>
              <a:t>t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endParaRPr lang="sr-Latn-ME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ME" sz="2200" dirty="0" smtClean="0">
                <a:solidFill>
                  <a:srgbClr val="FF0000"/>
                </a:solidFill>
              </a:rPr>
              <a:t>			</a:t>
            </a:r>
            <a:r>
              <a:rPr lang="sr-Latn-CS" sz="2200" dirty="0" smtClean="0">
                <a:solidFill>
                  <a:srgbClr val="3333CC"/>
                </a:solidFill>
              </a:rPr>
              <a:t>r</a:t>
            </a:r>
            <a:r>
              <a:rPr lang="en-US" sz="2200" dirty="0" err="1" smtClean="0">
                <a:solidFill>
                  <a:srgbClr val="3333CC"/>
                </a:solidFill>
              </a:rPr>
              <a:t>eturn</a:t>
            </a:r>
            <a:r>
              <a:rPr lang="en-US" sz="2200" dirty="0" smtClean="0">
                <a:solidFill>
                  <a:srgbClr val="3333CC"/>
                </a:solidFill>
              </a:rPr>
              <a:t> 0;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sr-Latn-C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-&gt;left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r>
              <a:rPr lang="sr-Latn-CS" sz="2200" dirty="0" smtClean="0">
                <a:solidFill>
                  <a:srgbClr val="FF0000"/>
                </a:solidFill>
              </a:rPr>
              <a:t>    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>
                <a:solidFill>
                  <a:srgbClr val="FF0000"/>
                </a:solidFill>
              </a:rPr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visina</a:t>
            </a:r>
            <a:r>
              <a:rPr lang="en-US" sz="2200" dirty="0" smtClean="0">
                <a:solidFill>
                  <a:srgbClr val="3333CC"/>
                </a:solidFill>
              </a:rPr>
              <a:t>(</a:t>
            </a:r>
            <a:r>
              <a:rPr lang="sr-Latn-ME" sz="2200" dirty="0">
                <a:solidFill>
                  <a:srgbClr val="3333CC"/>
                </a:solidFill>
              </a:rPr>
              <a:t>cvor</a:t>
            </a:r>
            <a:r>
              <a:rPr lang="en-US" sz="2200" dirty="0" smtClean="0">
                <a:solidFill>
                  <a:srgbClr val="3333CC"/>
                </a:solidFill>
              </a:rPr>
              <a:t>-&gt;right);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sr-Latn-CS" sz="2200" dirty="0" smtClean="0"/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-&gt;right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r>
              <a:rPr lang="en-US" sz="2200" dirty="0" smtClean="0"/>
              <a:t> </a:t>
            </a:r>
            <a:r>
              <a:rPr lang="sr-Latn-CS" sz="2200" dirty="0" smtClean="0"/>
              <a:t>  </a:t>
            </a:r>
            <a:endParaRPr lang="sr-Latn-CS" sz="22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3333CC"/>
                </a:solidFill>
              </a:rPr>
              <a:t>	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visina</a:t>
            </a:r>
            <a:r>
              <a:rPr lang="en-US" sz="2200" dirty="0" smtClean="0">
                <a:solidFill>
                  <a:srgbClr val="3333CC"/>
                </a:solidFill>
              </a:rPr>
              <a:t>(</a:t>
            </a:r>
            <a:r>
              <a:rPr lang="sr-Latn-ME" sz="2200" dirty="0" smtClean="0">
                <a:solidFill>
                  <a:srgbClr val="3333CC"/>
                </a:solidFill>
              </a:rPr>
              <a:t>cvor</a:t>
            </a:r>
            <a:r>
              <a:rPr lang="en-US" sz="2200" dirty="0" smtClean="0">
                <a:solidFill>
                  <a:srgbClr val="3333CC"/>
                </a:solidFill>
              </a:rPr>
              <a:t>-&gt;left);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sr-Latn-CS" sz="2200" dirty="0" smtClean="0"/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  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FF0000"/>
                </a:solidFill>
              </a:rPr>
              <a:t>	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max(</a:t>
            </a:r>
            <a:r>
              <a:rPr lang="en-US" sz="2200" dirty="0" err="1" smtClean="0">
                <a:solidFill>
                  <a:srgbClr val="00B050"/>
                </a:solidFill>
              </a:rPr>
              <a:t>visina</a:t>
            </a:r>
            <a:r>
              <a:rPr lang="en-US" sz="2200" dirty="0" smtClean="0">
                <a:solidFill>
                  <a:srgbClr val="00B050"/>
                </a:solidFill>
              </a:rPr>
              <a:t>(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en-US" sz="2200" dirty="0" smtClean="0">
                <a:solidFill>
                  <a:srgbClr val="00B050"/>
                </a:solidFill>
              </a:rPr>
              <a:t>-&gt;left)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00B050"/>
                </a:solidFill>
              </a:rPr>
              <a:t>visina</a:t>
            </a:r>
            <a:r>
              <a:rPr lang="en-US" sz="2200" dirty="0" smtClean="0">
                <a:solidFill>
                  <a:srgbClr val="00B050"/>
                </a:solidFill>
              </a:rPr>
              <a:t>(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en-US" sz="2200" dirty="0" smtClean="0">
                <a:solidFill>
                  <a:srgbClr val="00B050"/>
                </a:solidFill>
              </a:rPr>
              <a:t>-&gt;right)</a:t>
            </a:r>
            <a:r>
              <a:rPr lang="en-US" sz="2200" dirty="0" smtClean="0">
                <a:solidFill>
                  <a:srgbClr val="3333CC"/>
                </a:solidFill>
              </a:rPr>
              <a:t>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ME" dirty="0" smtClean="0"/>
              <a:t>Inorder štampanje čvorova drveta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</a:pPr>
            <a:r>
              <a:rPr lang="en-US" sz="2400" dirty="0" smtClean="0"/>
              <a:t>Da li se </a:t>
            </a:r>
            <a:r>
              <a:rPr lang="en-US" sz="2400" dirty="0" err="1" smtClean="0"/>
              <a:t>prethodni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mogao</a:t>
            </a:r>
            <a:r>
              <a:rPr lang="en-US" sz="2400" dirty="0" smtClean="0"/>
              <a:t> </a:t>
            </a:r>
            <a:r>
              <a:rPr lang="en-US" sz="2400" dirty="0" err="1" smtClean="0"/>
              <a:t>uraditi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ispitujemo</a:t>
            </a:r>
            <a:r>
              <a:rPr lang="en-US" sz="2400" dirty="0" smtClean="0"/>
              <a:t> da li je </a:t>
            </a:r>
            <a:r>
              <a:rPr lang="en-US" sz="2400" dirty="0" err="1" smtClean="0"/>
              <a:t>aktuelni</a:t>
            </a:r>
            <a:r>
              <a:rPr lang="en-US" sz="2400" dirty="0" smtClean="0"/>
              <a:t> </a:t>
            </a:r>
            <a:r>
              <a:rPr lang="sr-Latn-CS" sz="2400" dirty="0" smtClean="0"/>
              <a:t>čvor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 pokazivač?</a:t>
            </a:r>
          </a:p>
          <a:p>
            <a:pPr algn="just" eaLnBrk="1" hangingPunct="1">
              <a:lnSpc>
                <a:spcPct val="95000"/>
              </a:lnSpc>
            </a:pPr>
            <a:r>
              <a:rPr lang="sr-Latn-CS" sz="2400" dirty="0" smtClean="0"/>
              <a:t>Funkcije koje rade sa drvetom preko strukture intenzivno koriste rekurziju.</a:t>
            </a:r>
          </a:p>
          <a:p>
            <a:pPr algn="just" eaLnBrk="1" hangingPunct="1">
              <a:lnSpc>
                <a:spcPct val="95000"/>
              </a:lnSpc>
            </a:pPr>
            <a:r>
              <a:rPr lang="sr-Latn-CS" sz="2400" dirty="0" smtClean="0"/>
              <a:t>Primjer efikasne rekurzije može biti funkcija koja po 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obilasku obilazi i štampa sadržaj svih čvorova drveta:</a:t>
            </a:r>
            <a:br>
              <a:rPr lang="sr-Latn-CS" sz="2400" dirty="0" smtClean="0"/>
            </a:br>
            <a:endParaRPr lang="sr-Latn-CS" sz="2400" dirty="0" smtClean="0"/>
          </a:p>
          <a:p>
            <a:pPr eaLnBrk="1" hangingPunct="1">
              <a:spcBef>
                <a:spcPts val="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/>
              <a:t>void print_drvo(struct drvo *cvor)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if(</a:t>
            </a:r>
            <a:r>
              <a:rPr lang="sr-Latn-ME" sz="2400" dirty="0" smtClean="0">
                <a:solidFill>
                  <a:srgbClr val="3333CC"/>
                </a:solidFill>
              </a:rPr>
              <a:t>cvor</a:t>
            </a:r>
            <a:r>
              <a:rPr lang="en-US" sz="2400" dirty="0" smtClean="0">
                <a:solidFill>
                  <a:srgbClr val="3333CC"/>
                </a:solidFill>
              </a:rPr>
              <a:t>-&gt;left!=NULL) </a:t>
            </a:r>
            <a:r>
              <a:rPr lang="sr-Latn-CS" sz="2400" dirty="0" smtClean="0">
                <a:solidFill>
                  <a:srgbClr val="3333CC"/>
                </a:solidFill>
              </a:rPr>
              <a:t>   </a:t>
            </a:r>
            <a:r>
              <a:rPr lang="en-US" sz="2400" dirty="0" err="1" smtClean="0">
                <a:solidFill>
                  <a:srgbClr val="3333CC"/>
                </a:solidFill>
              </a:rPr>
              <a:t>print_drvo</a:t>
            </a:r>
            <a:r>
              <a:rPr lang="en-US" sz="2400" dirty="0" smtClean="0">
                <a:solidFill>
                  <a:srgbClr val="3333CC"/>
                </a:solidFill>
              </a:rPr>
              <a:t>(</a:t>
            </a:r>
            <a:r>
              <a:rPr lang="sr-Latn-ME" sz="2400" dirty="0" smtClean="0">
                <a:solidFill>
                  <a:srgbClr val="3333CC"/>
                </a:solidFill>
              </a:rPr>
              <a:t>cvor</a:t>
            </a:r>
            <a:r>
              <a:rPr lang="en-US" sz="2400" dirty="0" smtClean="0">
                <a:solidFill>
                  <a:srgbClr val="3333CC"/>
                </a:solidFill>
              </a:rPr>
              <a:t>-&gt;left);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printf</a:t>
            </a:r>
            <a:r>
              <a:rPr lang="en-US" sz="2400" dirty="0">
                <a:solidFill>
                  <a:srgbClr val="FF0000"/>
                </a:solidFill>
              </a:rPr>
              <a:t>("%d\n</a:t>
            </a:r>
            <a:r>
              <a:rPr lang="en-US" sz="2400" dirty="0" smtClean="0">
                <a:solidFill>
                  <a:srgbClr val="FF0000"/>
                </a:solidFill>
              </a:rPr>
              <a:t>",</a:t>
            </a:r>
            <a:r>
              <a:rPr lang="sr-Latn-ME" sz="2400" dirty="0" smtClean="0">
                <a:solidFill>
                  <a:srgbClr val="FF0000"/>
                </a:solidFill>
              </a:rPr>
              <a:t> cvor</a:t>
            </a:r>
            <a:r>
              <a:rPr lang="en-US" sz="2400" dirty="0" smtClean="0">
                <a:solidFill>
                  <a:srgbClr val="FF0000"/>
                </a:solidFill>
              </a:rPr>
              <a:t>-&gt;i);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if(</a:t>
            </a:r>
            <a:r>
              <a:rPr lang="sr-Latn-ME" sz="2400" dirty="0" smtClean="0">
                <a:solidFill>
                  <a:srgbClr val="00B050"/>
                </a:solidFill>
              </a:rPr>
              <a:t>cvor</a:t>
            </a:r>
            <a:r>
              <a:rPr lang="en-US" sz="2400" dirty="0" smtClean="0">
                <a:solidFill>
                  <a:srgbClr val="00B050"/>
                </a:solidFill>
              </a:rPr>
              <a:t>-&gt;right!=NULL) </a:t>
            </a:r>
            <a:r>
              <a:rPr lang="sr-Latn-C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print_drvo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sr-Latn-ME" sz="2400" dirty="0" smtClean="0">
                <a:solidFill>
                  <a:srgbClr val="00B050"/>
                </a:solidFill>
              </a:rPr>
              <a:t>cvor</a:t>
            </a:r>
            <a:r>
              <a:rPr lang="en-US" sz="2400" dirty="0" smtClean="0">
                <a:solidFill>
                  <a:srgbClr val="00B050"/>
                </a:solidFill>
              </a:rPr>
              <a:t>-&gt;right);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/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305800" cy="3505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 vježbu odraditi sljedeće probleme kod drveta: </a:t>
            </a:r>
          </a:p>
          <a:p>
            <a:pPr lvl="1" eaLnBrk="1" hangingPunct="1"/>
            <a:r>
              <a:rPr lang="sr-Latn-CS" sz="2200" dirty="0" smtClean="0"/>
              <a:t>Napisati funkciju koja formira potpuno binarno drvo.</a:t>
            </a:r>
          </a:p>
          <a:p>
            <a:pPr lvl="1" eaLnBrk="1" hangingPunct="1"/>
            <a:r>
              <a:rPr lang="sr-Latn-CS" sz="2200" dirty="0" smtClean="0"/>
              <a:t>Napisati funkciju koja dealocira drvo polazeći od kor</a:t>
            </a:r>
            <a:r>
              <a:rPr lang="en-US" sz="2200" dirty="0" err="1" smtClean="0"/>
              <a:t>i</a:t>
            </a:r>
            <a:r>
              <a:rPr lang="sr-Latn-CS" sz="2200" dirty="0" smtClean="0"/>
              <a:t>jena.</a:t>
            </a:r>
          </a:p>
          <a:p>
            <a:pPr lvl="1" eaLnBrk="1" hangingPunct="1"/>
            <a:r>
              <a:rPr lang="sr-Latn-CS" sz="2200" dirty="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200" dirty="0" smtClean="0"/>
              <a:t>Napisati funkciju koja određuje da li je drvo potpuno binarno.</a:t>
            </a:r>
          </a:p>
          <a:p>
            <a:pPr lvl="1" eaLnBrk="1" hangingPunct="1"/>
            <a:r>
              <a:rPr lang="sr-Latn-CS" sz="2200" dirty="0" smtClean="0"/>
              <a:t>Napisati funkciju koja određuje koliko drvo ima listova.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4951" y="2081049"/>
            <a:ext cx="86106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Drvo je sortirano inorder. Napisati funkciju koja vraća pokazivač na čvor u kome je upisan traženi broj ili NULL ako traženi broj ne postoji u drvetu.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/>
              <a:t>Napisati funkciju koja određuje širinu drveta. To je najveći broj čvorova koji se nalazi na određenoj distanci od korijena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/>
              <a:t>Sve funkcije napisati za drvo </a:t>
            </a:r>
            <a:r>
              <a:rPr lang="sr-Latn-CS" sz="2200" dirty="0" smtClean="0"/>
              <a:t>predstavljeno </a:t>
            </a:r>
            <a:r>
              <a:rPr lang="sr-Latn-CS" sz="2200" dirty="0"/>
              <a:t>preko nizova i </a:t>
            </a:r>
            <a:r>
              <a:rPr lang="sr-Latn-CS" sz="2200" dirty="0" smtClean="0"/>
              <a:t>samoreferentnih </a:t>
            </a:r>
            <a:r>
              <a:rPr lang="sr-Latn-CS" sz="2200" dirty="0"/>
              <a:t>struktura</a:t>
            </a:r>
            <a:r>
              <a:rPr lang="sr-Latn-CS" sz="2200" dirty="0" smtClean="0"/>
              <a:t>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</a:t>
            </a:r>
            <a:r>
              <a:rPr lang="sr-Latn-CS" b="1" dirty="0">
                <a:solidFill>
                  <a:srgbClr val="FF0000"/>
                </a:solidFill>
              </a:rPr>
              <a:t>– </a:t>
            </a:r>
            <a:r>
              <a:rPr lang="sr-Latn-CS" b="1" dirty="0" smtClean="0">
                <a:solidFill>
                  <a:srgbClr val="FF0000"/>
                </a:solidFill>
              </a:rPr>
              <a:t>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(50%)</a:t>
            </a:r>
          </a:p>
          <a:p>
            <a:pPr lvl="1" eaLnBrk="1" hangingPunct="1"/>
            <a:r>
              <a:rPr lang="sr-Latn-CS" sz="2000" dirty="0" smtClean="0"/>
              <a:t>Strukture (70%)</a:t>
            </a:r>
          </a:p>
          <a:p>
            <a:pPr lvl="1" eaLnBrk="1" hangingPunct="1"/>
            <a:r>
              <a:rPr lang="sr-Latn-CS" sz="2000" dirty="0" smtClean="0"/>
              <a:t>Napredni linkovani tipovi podataka (40%)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71849" y="5919951"/>
            <a:ext cx="3657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00B050"/>
                </a:solidFill>
                <a:latin typeface="Tahoma" pitchFamily="34" charset="0"/>
              </a:rPr>
              <a:t>J</a:t>
            </a:r>
            <a:r>
              <a:rPr lang="sr-Latn-CS" sz="1600" dirty="0" smtClean="0">
                <a:solidFill>
                  <a:srgbClr val="00B050"/>
                </a:solidFill>
                <a:latin typeface="Tahoma" pitchFamily="34" charset="0"/>
              </a:rPr>
              <a:t>edina </a:t>
            </a:r>
            <a:r>
              <a:rPr lang="sr-Latn-CS" sz="1600" dirty="0">
                <a:solidFill>
                  <a:srgbClr val="00B050"/>
                </a:solidFill>
                <a:latin typeface="Tahoma" pitchFamily="34" charset="0"/>
              </a:rPr>
              <a:t>pozicija gdje se dogodila promjena je označena crvenom bojom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– 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935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 dirty="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int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main()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int ms[][DIM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{{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2,8,5},{3,1000,1000},{1000,2,1000}};	int 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N = DIM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, i, j, k;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 (i=0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i&lt;N; 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	for(j=0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j&lt;N; j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cs[i][j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ms[i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for(i=0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i&lt;N; 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	cs[i][i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0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;</a:t>
            </a:r>
            <a:endParaRPr lang="sl-SI" sz="2200" dirty="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665483" y="644021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38649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6200" y="2057400"/>
            <a:ext cx="8991600" cy="44935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449263" algn="l"/>
                <a:tab pos="898525" algn="l"/>
                <a:tab pos="1347788" algn="l"/>
              </a:tabLst>
            </a:pPr>
            <a:r>
              <a:rPr lang="sl-SI" sz="2200" dirty="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		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 = min(cs[i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][j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], cs[i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][k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 + cs[k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][j]);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 dirty="0">
                <a:latin typeface="Tahoma" pitchFamily="34" charset="0"/>
                <a:cs typeface="Times New Roman" charset="0"/>
              </a:rPr>
              <a:t> 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	cs[i][j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cn[i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%d i %d ima cijenu %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d", i, j, cs[i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][j]);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int min(int a, int b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){ return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a&gt;b ? b : a;</a:t>
            </a:r>
            <a:r>
              <a:rPr lang="en-US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 dirty="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5402317" y="3820803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334000" y="61722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4343400" y="3657599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4838700" y="4117062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Pretpostavimo da je zadata matrica susjedstva</a:t>
            </a:r>
            <a:r>
              <a:rPr lang="en-US" sz="2400" dirty="0" smtClean="0"/>
              <a:t> (a ne </a:t>
            </a:r>
            <a:r>
              <a:rPr lang="en-US" sz="2400" dirty="0" err="1" smtClean="0"/>
              <a:t>matrica</a:t>
            </a:r>
            <a:r>
              <a:rPr lang="en-US" sz="2400" dirty="0" smtClean="0"/>
              <a:t> </a:t>
            </a:r>
            <a:r>
              <a:rPr lang="sr-Latn-CS" sz="2400" dirty="0" smtClean="0"/>
              <a:t>cijena ivic</a:t>
            </a:r>
            <a:r>
              <a:rPr lang="en-US" sz="2400" dirty="0" smtClean="0"/>
              <a:t>a</a:t>
            </a:r>
            <a:r>
              <a:rPr lang="sr-Latn-CS" sz="2400" dirty="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Neka je naš zadatak da formiramo matricu koja će imati vrijednost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 na poziciji </a:t>
            </a:r>
            <a:r>
              <a:rPr lang="en-US" sz="2400" b="1" dirty="0" smtClean="0">
                <a:solidFill>
                  <a:srgbClr val="3333CC"/>
                </a:solidFill>
              </a:rPr>
              <a:t>[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b="1" dirty="0" smtClean="0">
                <a:solidFill>
                  <a:srgbClr val="3333CC"/>
                </a:solidFill>
              </a:rPr>
              <a:t>][j]</a:t>
            </a:r>
            <a:r>
              <a:rPr lang="sr-Latn-CS" sz="2400" dirty="0" smtClean="0"/>
              <a:t> ako između </a:t>
            </a:r>
            <a:r>
              <a:rPr lang="sr-Latn-CS" sz="2400" b="1" dirty="0" smtClean="0">
                <a:solidFill>
                  <a:srgbClr val="3333CC"/>
                </a:solidFill>
              </a:rPr>
              <a:t>i </a:t>
            </a:r>
            <a:r>
              <a:rPr lang="sr-Latn-CS" sz="2400" dirty="0" smtClean="0"/>
              <a:t>i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postoji konekcija preko proizvoljno mnogo ivica 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Predmetni algoritam je modifikacij</a:t>
            </a:r>
            <a:r>
              <a:rPr lang="en-US" sz="2400" dirty="0" smtClean="0"/>
              <a:t>a</a:t>
            </a:r>
            <a:r>
              <a:rPr lang="sr-Latn-CS" sz="2400" dirty="0" smtClean="0"/>
              <a:t> Dijkstra a</a:t>
            </a:r>
            <a:r>
              <a:rPr lang="en-US" sz="2400" dirty="0" smtClean="0"/>
              <a:t>l</a:t>
            </a:r>
            <a:r>
              <a:rPr lang="sr-Latn-CS" sz="2400" dirty="0" smtClean="0"/>
              <a:t>goritma u tom sm</a:t>
            </a:r>
            <a:r>
              <a:rPr lang="en-US" sz="2400" dirty="0" err="1" smtClean="0"/>
              <a:t>i</a:t>
            </a:r>
            <a:r>
              <a:rPr lang="sr-Latn-CS" sz="2400" dirty="0" smtClean="0"/>
              <a:t>slu što je jedini korak kojeg treba izmijeniti tzv. ključni korak u algoritmu</a:t>
            </a:r>
            <a:r>
              <a:rPr lang="en-US" sz="2400" dirty="0" smtClean="0"/>
              <a:t>,</a:t>
            </a:r>
            <a:r>
              <a:rPr lang="sr-Latn-CS" sz="2400" dirty="0" smtClean="0"/>
              <a:t> koji sada može da glasi:</a:t>
            </a:r>
            <a:br>
              <a:rPr lang="sr-Latn-CS" sz="2400" dirty="0" smtClean="0"/>
            </a:br>
            <a:r>
              <a:rPr lang="sl-SI" sz="2400" dirty="0" smtClean="0">
                <a:latin typeface="Times New Roman" charset="0"/>
              </a:rPr>
              <a:t>	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cn[i][j] = cs[i][j]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||</a:t>
            </a:r>
            <a:r>
              <a:rPr lang="sr-Latn-ME" sz="2400" dirty="0" smtClean="0">
                <a:solidFill>
                  <a:srgbClr val="FF0000"/>
                </a:solidFill>
                <a:ea typeface="MS Mincho" pitchFamily="49" charset="-128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(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cs[i][k]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r-Latn-ME" sz="2400" dirty="0" smtClean="0">
                <a:solidFill>
                  <a:srgbClr val="FF0000"/>
                </a:solidFill>
                <a:ea typeface="MS Mincho" pitchFamily="49" charset="-128"/>
              </a:rPr>
              <a:t> 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korak</a:t>
            </a:r>
            <a:r>
              <a:rPr lang="en-US" sz="2400" dirty="0" smtClean="0"/>
              <a:t> se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tumačiti kao: veza između čvor</a:t>
            </a:r>
            <a:r>
              <a:rPr lang="en-US" sz="2400" dirty="0" err="1" smtClean="0"/>
              <a:t>ov</a:t>
            </a:r>
            <a:r>
              <a:rPr lang="sr-Latn-CS" sz="2400" dirty="0" smtClean="0"/>
              <a:t>a postoji ako postoji direkt</a:t>
            </a:r>
            <a:r>
              <a:rPr lang="en-US" sz="2400" dirty="0" smtClean="0"/>
              <a:t>n</a:t>
            </a:r>
            <a:r>
              <a:rPr lang="sr-Latn-CS" sz="2400" dirty="0" smtClean="0"/>
              <a:t>a veza ili veza posredstvom nekog čvora (odnosno</a:t>
            </a:r>
            <a:r>
              <a:rPr lang="en-US" sz="2400" dirty="0" smtClean="0"/>
              <a:t>,</a:t>
            </a:r>
            <a:r>
              <a:rPr lang="sr-Latn-CS" sz="2400" dirty="0" smtClean="0"/>
              <a:t> kako </a:t>
            </a:r>
            <a:r>
              <a:rPr lang="sr-Latn-CS" sz="2400" dirty="0" smtClean="0">
                <a:solidFill>
                  <a:srgbClr val="FF0000"/>
                </a:solidFill>
              </a:rPr>
              <a:t>k</a:t>
            </a:r>
            <a:r>
              <a:rPr lang="sr-Latn-CS" sz="2400" dirty="0" smtClean="0"/>
              <a:t> ide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</a:t>
            </a:r>
            <a:r>
              <a:rPr lang="sr-Latn-CS" sz="2400" dirty="0" smtClean="0">
                <a:solidFill>
                  <a:srgbClr val="FF0000"/>
                </a:solidFill>
              </a:rPr>
              <a:t>N-1</a:t>
            </a:r>
            <a:r>
              <a:rPr lang="en-US" sz="2400" dirty="0" smtClean="0"/>
              <a:t>,</a:t>
            </a:r>
            <a:r>
              <a:rPr lang="sr-Latn-CS" sz="2400" dirty="0" smtClean="0"/>
              <a:t> preko proizvoljno mnogo čvorova).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22550"/>
            <a:ext cx="2895600" cy="2430650"/>
          </a:xfrm>
          <a:prstGeom prst="rect">
            <a:avLst/>
          </a:prstGeom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/>
              <a:t>S</a:t>
            </a:r>
            <a:r>
              <a:rPr lang="en-US" dirty="0" err="1" smtClean="0"/>
              <a:t>tablo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sr-Latn-CS" dirty="0" smtClean="0"/>
              <a:t>drv</a:t>
            </a:r>
            <a:r>
              <a:rPr lang="en-US" dirty="0" smtClean="0"/>
              <a:t>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2057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Još jedan, moramo priznati, čudan naziv u programiranju.</a:t>
            </a:r>
          </a:p>
          <a:p>
            <a:pPr algn="just" eaLnBrk="1" hangingPunct="1"/>
            <a:r>
              <a:rPr lang="sr-Latn-CS" sz="2400" b="1" dirty="0" smtClean="0">
                <a:solidFill>
                  <a:srgbClr val="FF0000"/>
                </a:solidFill>
              </a:rPr>
              <a:t>Stablo</a:t>
            </a:r>
            <a:r>
              <a:rPr lang="sr-Latn-C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sr-Latn-ME" sz="2400" b="1" dirty="0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 </a:t>
            </a:r>
            <a:r>
              <a:rPr lang="sr-Latn-CS" sz="2400" dirty="0" smtClean="0"/>
              <a:t>je veoma napredan i veoma korišćen tip podataka.</a:t>
            </a:r>
          </a:p>
          <a:p>
            <a:pPr algn="just" eaLnBrk="1" hangingPunct="1"/>
            <a:r>
              <a:rPr lang="sr-Latn-CS" sz="2400" b="1" dirty="0" smtClean="0"/>
              <a:t>Stablo </a:t>
            </a: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dirty="0" smtClean="0"/>
              <a:t> (graf u kome ne postoji ciklus) koji zadovoljava sljedeća svojstva: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4343400"/>
            <a:ext cx="5410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just" eaLnBrk="1" hangingPunct="1"/>
            <a:r>
              <a:rPr lang="sr-Latn-CS" sz="2000" kern="0" dirty="0" smtClean="0"/>
              <a:t>Jedan čvor, koji se naziva </a:t>
            </a:r>
            <a:r>
              <a:rPr lang="sr-Latn-CS" sz="2000" kern="0" dirty="0" smtClean="0">
                <a:solidFill>
                  <a:srgbClr val="FF0000"/>
                </a:solidFill>
              </a:rPr>
              <a:t>kor</a:t>
            </a:r>
            <a:r>
              <a:rPr lang="en-US" sz="2000" kern="0" dirty="0" err="1" smtClean="0">
                <a:solidFill>
                  <a:srgbClr val="FF0000"/>
                </a:solidFill>
              </a:rPr>
              <a:t>i</a:t>
            </a:r>
            <a:r>
              <a:rPr lang="sr-Latn-CS" sz="2000" kern="0" dirty="0" smtClean="0">
                <a:solidFill>
                  <a:srgbClr val="FF0000"/>
                </a:solidFill>
              </a:rPr>
              <a:t>jen</a:t>
            </a:r>
            <a:r>
              <a:rPr lang="sr-Latn-CS" sz="2000" kern="0" dirty="0" smtClean="0"/>
              <a:t>, nije kraj nij</a:t>
            </a:r>
            <a:r>
              <a:rPr lang="en-US" sz="2000" kern="0" dirty="0" smtClean="0"/>
              <a:t>e</a:t>
            </a:r>
            <a:r>
              <a:rPr lang="sr-Latn-CS" sz="2000" kern="0" dirty="0" smtClean="0"/>
              <a:t>dne ivice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Svakom čvoru, osim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jena, odgovora tačno jedna ivica čiji je kraj taj čvor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Postoji jedinstvena putanja od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 ka svakom čvoru drveta.</a:t>
            </a:r>
            <a:endParaRPr lang="en-US" sz="2000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Stablo </a:t>
            </a:r>
            <a:r>
              <a:rPr lang="sr-Latn-CS" dirty="0"/>
              <a:t>– </a:t>
            </a:r>
            <a:r>
              <a:rPr lang="sr-Latn-CS" dirty="0" smtClean="0"/>
              <a:t>Pojmovi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149366"/>
            <a:ext cx="5510049" cy="4343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Stablo je predstavljeno kao uređeni par čvorova i ivica: </a:t>
            </a:r>
            <a:r>
              <a:rPr lang="sr-Latn-CS" sz="2300" b="1" dirty="0" smtClean="0"/>
              <a:t>T=(V,E)</a:t>
            </a:r>
            <a:r>
              <a:rPr lang="sr-Latn-CS" sz="2300" dirty="0" smtClean="0"/>
              <a:t>. Ako </a:t>
            </a:r>
            <a:r>
              <a:rPr lang="sr-Latn-CS" sz="2300" dirty="0" smtClean="0">
                <a:solidFill>
                  <a:srgbClr val="FF0000"/>
                </a:solidFill>
              </a:rPr>
              <a:t>(v,w)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300" dirty="0" smtClean="0">
                <a:sym typeface="Symbol" pitchFamily="18" charset="2"/>
              </a:rPr>
              <a:t>, tada se kaže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 smtClean="0">
                <a:solidFill>
                  <a:srgbClr val="0070C0"/>
                </a:solidFill>
                <a:sym typeface="Symbol" pitchFamily="18" charset="2"/>
              </a:rPr>
              <a:t>otac</a:t>
            </a:r>
            <a:r>
              <a:rPr lang="sr-Latn-CS" sz="2300" dirty="0" smtClean="0">
                <a:sym typeface="Symbol" pitchFamily="18" charset="2"/>
              </a:rPr>
              <a:t> čvoru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>
                <a:solidFill>
                  <a:srgbClr val="0070C0"/>
                </a:solidFill>
                <a:sym typeface="Symbol" pitchFamily="18" charset="2"/>
              </a:rPr>
              <a:t>sin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Ako postoji putanja od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ka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preko proizvoljno mnogo ivica, kaže se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predak</a:t>
            </a:r>
            <a:r>
              <a:rPr lang="sr-Latn-CS" sz="23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300" dirty="0" smtClean="0">
                <a:sym typeface="Symbol" pitchFamily="18" charset="2"/>
              </a:rPr>
              <a:t>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potomak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Čvorovi bez potomaka se nazivaju </a:t>
            </a:r>
            <a:r>
              <a:rPr lang="sr-Latn-CS" sz="2300" b="1" dirty="0" smtClean="0">
                <a:solidFill>
                  <a:srgbClr val="A22E5A"/>
                </a:solidFill>
                <a:sym typeface="Symbol" pitchFamily="18" charset="2"/>
              </a:rPr>
              <a:t>listovima</a:t>
            </a:r>
            <a:r>
              <a:rPr lang="sr-Latn-CS" sz="2300" dirty="0" smtClean="0">
                <a:sym typeface="Symbol" pitchFamily="18" charset="2"/>
              </a:rPr>
              <a:t>. Čvor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i njegovi potomci čine podstablo čiji je korijen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b="1" dirty="0" smtClean="0">
                <a:solidFill>
                  <a:srgbClr val="00B050"/>
                </a:solidFill>
                <a:sym typeface="Symbol" pitchFamily="18" charset="2"/>
              </a:rPr>
              <a:t>Visina stabla</a:t>
            </a:r>
            <a:r>
              <a:rPr lang="sr-Latn-CS" sz="2300" dirty="0" smtClean="0">
                <a:sym typeface="Symbol" pitchFamily="18" charset="2"/>
              </a:rPr>
              <a:t> je dužina najdužeg puta od korijena ka listovima.</a:t>
            </a:r>
            <a:endParaRPr lang="en-US" sz="2300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3"/>
          <a:stretch/>
        </p:blipFill>
        <p:spPr>
          <a:xfrm>
            <a:off x="5586249" y="2743200"/>
            <a:ext cx="3401288" cy="3117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38867</TotalTime>
  <Words>1993</Words>
  <Application>Microsoft Office PowerPoint</Application>
  <PresentationFormat>On-screen Show (4:3)</PresentationFormat>
  <Paragraphs>263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Stablo (drvo)</vt:lpstr>
      <vt:lpstr>Stablo – Pojmovi</vt:lpstr>
      <vt:lpstr>Binarno stablo</vt:lpstr>
      <vt:lpstr>Potpuno binarno stablo</vt:lpstr>
      <vt:lpstr>Binarno stablo pretrage</vt:lpstr>
      <vt:lpstr>Predstava stabla preko podnizova</vt:lpstr>
      <vt:lpstr>Predstavljanje preko podnizova</vt:lpstr>
      <vt:lpstr>Obilazak stabla</vt:lpstr>
      <vt:lpstr>Obilazak po srednjem redosljedu</vt:lpstr>
      <vt:lpstr>Preorder i postorder obilasci</vt:lpstr>
      <vt:lpstr>Obilasci –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zadatog preko nizova</vt:lpstr>
      <vt:lpstr>Visina drveta - Komentar</vt:lpstr>
      <vt:lpstr>Visina drveta – Preko struktura</vt:lpstr>
      <vt:lpstr>Inorder štampanje čvorova drveta</vt:lpstr>
      <vt:lpstr>Drvo – Za vježbu</vt:lpstr>
      <vt:lpstr>Drvo – Za vježbu</vt:lpstr>
      <vt:lpstr>KURS – ZAKLJUČAK</vt:lpstr>
      <vt:lpstr>KURS – ZAKLJUČAK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964</cp:revision>
  <cp:lastPrinted>2014-12-02T15:59:37Z</cp:lastPrinted>
  <dcterms:created xsi:type="dcterms:W3CDTF">2004-08-23T07:37:27Z</dcterms:created>
  <dcterms:modified xsi:type="dcterms:W3CDTF">2021-12-15T10:40:51Z</dcterms:modified>
</cp:coreProperties>
</file>