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9"/>
  </p:notesMasterIdLst>
  <p:handoutMasterIdLst>
    <p:handoutMasterId r:id="rId30"/>
  </p:handoutMasterIdLst>
  <p:sldIdLst>
    <p:sldId id="256" r:id="rId2"/>
    <p:sldId id="258" r:id="rId3"/>
    <p:sldId id="259" r:id="rId4"/>
    <p:sldId id="260" r:id="rId5"/>
    <p:sldId id="261" r:id="rId6"/>
    <p:sldId id="262" r:id="rId7"/>
    <p:sldId id="263" r:id="rId8"/>
    <p:sldId id="286"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8" r:id="rId23"/>
    <p:sldId id="279" r:id="rId24"/>
    <p:sldId id="280" r:id="rId25"/>
    <p:sldId id="281" r:id="rId26"/>
    <p:sldId id="284" r:id="rId27"/>
    <p:sldId id="285" r:id="rId28"/>
  </p:sldIdLst>
  <p:sldSz cx="9144000" cy="6858000" type="screen4x3"/>
  <p:notesSz cx="9942513" cy="6761163"/>
  <p:defaultTextStyle>
    <a:defPPr>
      <a:defRPr lang="en-US"/>
    </a:defPPr>
    <a:lvl1pPr algn="ctr" rtl="0" fontAlgn="base">
      <a:spcBef>
        <a:spcPct val="0"/>
      </a:spcBef>
      <a:spcAft>
        <a:spcPct val="0"/>
      </a:spcAft>
      <a:defRPr sz="2400" kern="1200">
        <a:solidFill>
          <a:schemeClr val="tx1"/>
        </a:solidFill>
        <a:latin typeface="Times New Roman" charset="0"/>
        <a:ea typeface="+mn-ea"/>
        <a:cs typeface="+mn-cs"/>
      </a:defRPr>
    </a:lvl1pPr>
    <a:lvl2pPr marL="457200" algn="ctr" rtl="0" fontAlgn="base">
      <a:spcBef>
        <a:spcPct val="0"/>
      </a:spcBef>
      <a:spcAft>
        <a:spcPct val="0"/>
      </a:spcAft>
      <a:defRPr sz="2400" kern="1200">
        <a:solidFill>
          <a:schemeClr val="tx1"/>
        </a:solidFill>
        <a:latin typeface="Times New Roman" charset="0"/>
        <a:ea typeface="+mn-ea"/>
        <a:cs typeface="+mn-cs"/>
      </a:defRPr>
    </a:lvl2pPr>
    <a:lvl3pPr marL="914400" algn="ctr" rtl="0" fontAlgn="base">
      <a:spcBef>
        <a:spcPct val="0"/>
      </a:spcBef>
      <a:spcAft>
        <a:spcPct val="0"/>
      </a:spcAft>
      <a:defRPr sz="2400" kern="1200">
        <a:solidFill>
          <a:schemeClr val="tx1"/>
        </a:solidFill>
        <a:latin typeface="Times New Roman" charset="0"/>
        <a:ea typeface="+mn-ea"/>
        <a:cs typeface="+mn-cs"/>
      </a:defRPr>
    </a:lvl3pPr>
    <a:lvl4pPr marL="1371600" algn="ctr" rtl="0" fontAlgn="base">
      <a:spcBef>
        <a:spcPct val="0"/>
      </a:spcBef>
      <a:spcAft>
        <a:spcPct val="0"/>
      </a:spcAft>
      <a:defRPr sz="2400" kern="1200">
        <a:solidFill>
          <a:schemeClr val="tx1"/>
        </a:solidFill>
        <a:latin typeface="Times New Roman" charset="0"/>
        <a:ea typeface="+mn-ea"/>
        <a:cs typeface="+mn-cs"/>
      </a:defRPr>
    </a:lvl4pPr>
    <a:lvl5pPr marL="1828800" algn="ctr"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81" autoAdjust="0"/>
    <p:restoredTop sz="90459" autoAdjust="0"/>
  </p:normalViewPr>
  <p:slideViewPr>
    <p:cSldViewPr showGuides="1">
      <p:cViewPr varScale="1">
        <p:scale>
          <a:sx n="114" d="100"/>
          <a:sy n="114" d="100"/>
        </p:scale>
        <p:origin x="160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l" defTabSz="930275">
              <a:defRPr sz="1200"/>
            </a:lvl1pPr>
          </a:lstStyle>
          <a:p>
            <a:pPr>
              <a:defRPr/>
            </a:pPr>
            <a:endParaRPr lang="en-US"/>
          </a:p>
        </p:txBody>
      </p:sp>
      <p:sp>
        <p:nvSpPr>
          <p:cNvPr id="50179" name="Rectangle 3"/>
          <p:cNvSpPr>
            <a:spLocks noGrp="1" noChangeArrowheads="1"/>
          </p:cNvSpPr>
          <p:nvPr>
            <p:ph type="dt" sz="quarter" idx="1"/>
          </p:nvPr>
        </p:nvSpPr>
        <p:spPr bwMode="auto">
          <a:xfrm>
            <a:off x="5634038" y="0"/>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r" defTabSz="930275">
              <a:defRPr sz="1200"/>
            </a:lvl1pPr>
          </a:lstStyle>
          <a:p>
            <a:pPr>
              <a:defRPr/>
            </a:pPr>
            <a:endParaRPr lang="en-US"/>
          </a:p>
        </p:txBody>
      </p:sp>
      <p:sp>
        <p:nvSpPr>
          <p:cNvPr id="50180" name="Rectangle 4"/>
          <p:cNvSpPr>
            <a:spLocks noGrp="1" noChangeArrowheads="1"/>
          </p:cNvSpPr>
          <p:nvPr>
            <p:ph type="ftr" sz="quarter" idx="2"/>
          </p:nvPr>
        </p:nvSpPr>
        <p:spPr bwMode="auto">
          <a:xfrm>
            <a:off x="0" y="6423025"/>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l" defTabSz="930275">
              <a:defRPr sz="1200"/>
            </a:lvl1pPr>
          </a:lstStyle>
          <a:p>
            <a:pPr>
              <a:defRPr/>
            </a:pPr>
            <a:endParaRPr lang="en-US"/>
          </a:p>
        </p:txBody>
      </p:sp>
      <p:sp>
        <p:nvSpPr>
          <p:cNvPr id="50181" name="Rectangle 5"/>
          <p:cNvSpPr>
            <a:spLocks noGrp="1" noChangeArrowheads="1"/>
          </p:cNvSpPr>
          <p:nvPr>
            <p:ph type="sldNum" sz="quarter" idx="3"/>
          </p:nvPr>
        </p:nvSpPr>
        <p:spPr bwMode="auto">
          <a:xfrm>
            <a:off x="5634038" y="6423025"/>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r" defTabSz="930275">
              <a:defRPr sz="1200"/>
            </a:lvl1pPr>
          </a:lstStyle>
          <a:p>
            <a:pPr>
              <a:defRPr/>
            </a:pPr>
            <a:fld id="{617556CD-385D-448B-9F8F-6C1003FF8296}" type="slidenum">
              <a:rPr lang="en-US"/>
              <a:pPr>
                <a:defRPr/>
              </a:pPr>
              <a:t>‹#›</a:t>
            </a:fld>
            <a:endParaRPr lang="en-US"/>
          </a:p>
        </p:txBody>
      </p:sp>
    </p:spTree>
    <p:extLst>
      <p:ext uri="{BB962C8B-B14F-4D97-AF65-F5344CB8AC3E}">
        <p14:creationId xmlns:p14="http://schemas.microsoft.com/office/powerpoint/2010/main" val="15144921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8475" cy="339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632450" y="0"/>
            <a:ext cx="4308475" cy="339725"/>
          </a:xfrm>
          <a:prstGeom prst="rect">
            <a:avLst/>
          </a:prstGeom>
        </p:spPr>
        <p:txBody>
          <a:bodyPr vert="horz" lIns="91440" tIns="45720" rIns="91440" bIns="45720" rtlCol="0"/>
          <a:lstStyle>
            <a:lvl1pPr algn="r">
              <a:defRPr sz="1200"/>
            </a:lvl1pPr>
          </a:lstStyle>
          <a:p>
            <a:fld id="{E8D006E4-7CEB-46B6-9E19-F4572F8BC8BF}" type="datetimeFigureOut">
              <a:rPr lang="en-US" smtClean="0"/>
              <a:t>12/7/2022</a:t>
            </a:fld>
            <a:endParaRPr lang="en-US"/>
          </a:p>
        </p:txBody>
      </p:sp>
      <p:sp>
        <p:nvSpPr>
          <p:cNvPr id="4" name="Slide Image Placeholder 3"/>
          <p:cNvSpPr>
            <a:spLocks noGrp="1" noRot="1" noChangeAspect="1"/>
          </p:cNvSpPr>
          <p:nvPr>
            <p:ph type="sldImg" idx="2"/>
          </p:nvPr>
        </p:nvSpPr>
        <p:spPr>
          <a:xfrm>
            <a:off x="3449638" y="844550"/>
            <a:ext cx="3043237" cy="22828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93775" y="3254375"/>
            <a:ext cx="7954963" cy="2662238"/>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421438"/>
            <a:ext cx="4308475" cy="339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632450" y="6421438"/>
            <a:ext cx="4308475" cy="339725"/>
          </a:xfrm>
          <a:prstGeom prst="rect">
            <a:avLst/>
          </a:prstGeom>
        </p:spPr>
        <p:txBody>
          <a:bodyPr vert="horz" lIns="91440" tIns="45720" rIns="91440" bIns="45720" rtlCol="0" anchor="b"/>
          <a:lstStyle>
            <a:lvl1pPr algn="r">
              <a:defRPr sz="1200"/>
            </a:lvl1pPr>
          </a:lstStyle>
          <a:p>
            <a:fld id="{F21BA524-C3AB-47F6-AE89-BCA5B8D5835C}" type="slidenum">
              <a:rPr lang="en-US" smtClean="0"/>
              <a:t>‹#›</a:t>
            </a:fld>
            <a:endParaRPr lang="en-US"/>
          </a:p>
        </p:txBody>
      </p:sp>
    </p:spTree>
    <p:extLst>
      <p:ext uri="{BB962C8B-B14F-4D97-AF65-F5344CB8AC3E}">
        <p14:creationId xmlns:p14="http://schemas.microsoft.com/office/powerpoint/2010/main" val="3509966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1BA524-C3AB-47F6-AE89-BCA5B8D5835C}" type="slidenum">
              <a:rPr lang="en-US" smtClean="0"/>
              <a:t>13</a:t>
            </a:fld>
            <a:endParaRPr lang="en-US"/>
          </a:p>
        </p:txBody>
      </p:sp>
    </p:spTree>
    <p:extLst>
      <p:ext uri="{BB962C8B-B14F-4D97-AF65-F5344CB8AC3E}">
        <p14:creationId xmlns:p14="http://schemas.microsoft.com/office/powerpoint/2010/main" val="18594665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Freeform 3" descr="CITTEXT"/>
            <p:cNvSpPr>
              <a:spLocks/>
            </p:cNvSpPr>
            <p:nvPr/>
          </p:nvSpPr>
          <p:spPr bwMode="auto">
            <a:xfrm>
              <a:off x="0" y="0"/>
              <a:ext cx="1824" cy="4320"/>
            </a:xfrm>
            <a:custGeom>
              <a:avLst/>
              <a:gdLst>
                <a:gd name="T0" fmla="*/ 0 w 1824"/>
                <a:gd name="T1" fmla="*/ 7786 h 3840"/>
                <a:gd name="T2" fmla="*/ 0 w 1824"/>
                <a:gd name="T3" fmla="*/ 0 h 3840"/>
                <a:gd name="T4" fmla="*/ 1824 w 1824"/>
                <a:gd name="T5" fmla="*/ 0 h 3840"/>
                <a:gd name="T6" fmla="*/ 583 w 1824"/>
                <a:gd name="T7" fmla="*/ 7786 h 3840"/>
                <a:gd name="T8" fmla="*/ 0 w 1824"/>
                <a:gd name="T9" fmla="*/ 7786 h 38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840">
                  <a:moveTo>
                    <a:pt x="0" y="3840"/>
                  </a:moveTo>
                  <a:lnTo>
                    <a:pt x="0" y="0"/>
                  </a:lnTo>
                  <a:lnTo>
                    <a:pt x="1824" y="0"/>
                  </a:lnTo>
                  <a:cubicBezTo>
                    <a:pt x="74" y="1204"/>
                    <a:pt x="465" y="3655"/>
                    <a:pt x="583" y="3840"/>
                  </a:cubicBezTo>
                  <a:cubicBezTo>
                    <a:pt x="291" y="3840"/>
                    <a:pt x="0" y="3840"/>
                    <a:pt x="0" y="3840"/>
                  </a:cubicBezTo>
                  <a:close/>
                </a:path>
              </a:pathLst>
            </a:custGeom>
            <a:blipFill dpi="0" rotWithShape="0">
              <a:blip r:embed="rId2"/>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 name="Rectangle 4"/>
            <p:cNvSpPr>
              <a:spLocks noChangeArrowheads="1"/>
            </p:cNvSpPr>
            <p:nvPr/>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7" name="Picture 5" descr="CITBANND"/>
            <p:cNvPicPr>
              <a:picLocks noChangeAspect="1" noChangeArrowheads="1"/>
            </p:cNvPicPr>
            <p:nvPr/>
          </p:nvPicPr>
          <p:blipFill>
            <a:blip r:embed="rId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 name="Group 7"/>
            <p:cNvGrpSpPr>
              <a:grpSpLocks/>
            </p:cNvGrpSpPr>
            <p:nvPr userDrawn="1"/>
          </p:nvGrpSpPr>
          <p:grpSpPr bwMode="auto">
            <a:xfrm>
              <a:off x="0" y="2256"/>
              <a:ext cx="3642" cy="94"/>
              <a:chOff x="0" y="2256"/>
              <a:chExt cx="3642" cy="94"/>
            </a:xfrm>
          </p:grpSpPr>
          <p:sp>
            <p:nvSpPr>
              <p:cNvPr id="10" name="Freeform 8"/>
              <p:cNvSpPr>
                <a:spLocks/>
              </p:cNvSpPr>
              <p:nvPr/>
            </p:nvSpPr>
            <p:spPr bwMode="auto">
              <a:xfrm>
                <a:off x="0" y="2310"/>
                <a:ext cx="3642" cy="1"/>
              </a:xfrm>
              <a:custGeom>
                <a:avLst/>
                <a:gdLst>
                  <a:gd name="T0" fmla="*/ 0 w 3642"/>
                  <a:gd name="T1" fmla="*/ 0 h 1"/>
                  <a:gd name="T2" fmla="*/ 3642 w 3642"/>
                  <a:gd name="T3" fmla="*/ 0 h 1"/>
                  <a:gd name="T4" fmla="*/ 0 60000 65536"/>
                  <a:gd name="T5" fmla="*/ 0 60000 65536"/>
                </a:gdLst>
                <a:ahLst/>
                <a:cxnLst>
                  <a:cxn ang="T4">
                    <a:pos x="T0" y="T1"/>
                  </a:cxn>
                  <a:cxn ang="T5">
                    <a:pos x="T2" y="T3"/>
                  </a:cxn>
                </a:cxnLst>
                <a:rect l="0" t="0" r="r" b="b"/>
                <a:pathLst>
                  <a:path w="3642" h="1">
                    <a:moveTo>
                      <a:pt x="0" y="0"/>
                    </a:moveTo>
                    <a:lnTo>
                      <a:pt x="3642"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 name="Group 9"/>
              <p:cNvGrpSpPr>
                <a:grpSpLocks/>
              </p:cNvGrpSpPr>
              <p:nvPr/>
            </p:nvGrpSpPr>
            <p:grpSpPr bwMode="auto">
              <a:xfrm>
                <a:off x="960" y="2256"/>
                <a:ext cx="1678" cy="94"/>
                <a:chOff x="419" y="1193"/>
                <a:chExt cx="1678" cy="94"/>
              </a:xfrm>
            </p:grpSpPr>
            <p:sp>
              <p:nvSpPr>
                <p:cNvPr id="12" name="Oval 10"/>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3" name="Oval 11"/>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4" name="Oval 12"/>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5" name="Oval 13"/>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grpSp>
      </p:grpSp>
      <p:sp>
        <p:nvSpPr>
          <p:cNvPr id="4110" name="Rectangle 14"/>
          <p:cNvSpPr>
            <a:spLocks noGrp="1" noChangeArrowheads="1"/>
          </p:cNvSpPr>
          <p:nvPr>
            <p:ph type="ctrTitle"/>
          </p:nvPr>
        </p:nvSpPr>
        <p:spPr>
          <a:xfrm>
            <a:off x="685800" y="2057400"/>
            <a:ext cx="7772400" cy="1143000"/>
          </a:xfrm>
        </p:spPr>
        <p:txBody>
          <a:bodyPr anchor="b"/>
          <a:lstStyle>
            <a:lvl1pPr>
              <a:defRPr/>
            </a:lvl1pPr>
          </a:lstStyle>
          <a:p>
            <a:pPr lvl="0"/>
            <a:r>
              <a:rPr lang="en-US" noProof="0" smtClean="0"/>
              <a:t>Click to edit Master title style</a:t>
            </a:r>
          </a:p>
        </p:txBody>
      </p:sp>
      <p:sp>
        <p:nvSpPr>
          <p:cNvPr id="4111" name="Rectangle 15"/>
          <p:cNvSpPr>
            <a:spLocks noGrp="1" noChangeArrowheads="1"/>
          </p:cNvSpPr>
          <p:nvPr>
            <p:ph type="subTitle" idx="1"/>
          </p:nvPr>
        </p:nvSpPr>
        <p:spPr>
          <a:xfrm>
            <a:off x="1524000" y="40386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16" name="Rectangle 16"/>
          <p:cNvSpPr>
            <a:spLocks noGrp="1" noChangeArrowheads="1"/>
          </p:cNvSpPr>
          <p:nvPr>
            <p:ph type="dt" sz="half" idx="10"/>
          </p:nvPr>
        </p:nvSpPr>
        <p:spPr>
          <a:xfrm>
            <a:off x="685800" y="6324600"/>
            <a:ext cx="1905000" cy="457200"/>
          </a:xfrm>
        </p:spPr>
        <p:txBody>
          <a:bodyPr/>
          <a:lstStyle>
            <a:lvl1pPr>
              <a:defRPr/>
            </a:lvl1pPr>
          </a:lstStyle>
          <a:p>
            <a:pPr>
              <a:defRPr/>
            </a:pPr>
            <a:endParaRPr lang="en-US"/>
          </a:p>
        </p:txBody>
      </p:sp>
      <p:sp>
        <p:nvSpPr>
          <p:cNvPr id="17" name="Rectangle 17"/>
          <p:cNvSpPr>
            <a:spLocks noGrp="1" noChangeArrowheads="1"/>
          </p:cNvSpPr>
          <p:nvPr>
            <p:ph type="ftr" sz="quarter" idx="11"/>
          </p:nvPr>
        </p:nvSpPr>
        <p:spPr>
          <a:xfrm>
            <a:off x="3124200" y="6324600"/>
            <a:ext cx="2895600" cy="457200"/>
          </a:xfrm>
        </p:spPr>
        <p:txBody>
          <a:bodyPr/>
          <a:lstStyle>
            <a:lvl1pPr>
              <a:defRPr/>
            </a:lvl1pPr>
          </a:lstStyle>
          <a:p>
            <a:pPr>
              <a:defRPr/>
            </a:pPr>
            <a:endParaRPr lang="en-US"/>
          </a:p>
        </p:txBody>
      </p:sp>
      <p:sp>
        <p:nvSpPr>
          <p:cNvPr id="18" name="Rectangle 18"/>
          <p:cNvSpPr>
            <a:spLocks noGrp="1" noChangeArrowheads="1"/>
          </p:cNvSpPr>
          <p:nvPr>
            <p:ph type="sldNum" sz="quarter" idx="12"/>
          </p:nvPr>
        </p:nvSpPr>
        <p:spPr>
          <a:xfrm>
            <a:off x="6553200" y="6324600"/>
            <a:ext cx="1905000" cy="457200"/>
          </a:xfrm>
        </p:spPr>
        <p:txBody>
          <a:bodyPr/>
          <a:lstStyle>
            <a:lvl1pPr>
              <a:defRPr/>
            </a:lvl1pPr>
          </a:lstStyle>
          <a:p>
            <a:pPr>
              <a:defRPr/>
            </a:pPr>
            <a:fld id="{069DE2E8-4A57-4794-8A9F-933D2AD54DE3}" type="slidenum">
              <a:rPr lang="en-US"/>
              <a:pPr>
                <a:defRPr/>
              </a:pPr>
              <a:t>‹#›</a:t>
            </a:fld>
            <a:endParaRPr lang="en-US"/>
          </a:p>
        </p:txBody>
      </p:sp>
    </p:spTree>
    <p:extLst>
      <p:ext uri="{BB962C8B-B14F-4D97-AF65-F5344CB8AC3E}">
        <p14:creationId xmlns:p14="http://schemas.microsoft.com/office/powerpoint/2010/main" val="632138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528E4FFD-F039-4C00-8BE2-36F79AFB7903}" type="slidenum">
              <a:rPr lang="en-US"/>
              <a:pPr>
                <a:defRPr/>
              </a:pPr>
              <a:t>‹#›</a:t>
            </a:fld>
            <a:endParaRPr lang="en-US"/>
          </a:p>
        </p:txBody>
      </p:sp>
    </p:spTree>
    <p:extLst>
      <p:ext uri="{BB962C8B-B14F-4D97-AF65-F5344CB8AC3E}">
        <p14:creationId xmlns:p14="http://schemas.microsoft.com/office/powerpoint/2010/main" val="2827482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943100" cy="5638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3400" y="6096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462BFFD3-AD0F-4957-B7A6-A6B60683E477}" type="slidenum">
              <a:rPr lang="en-US"/>
              <a:pPr>
                <a:defRPr/>
              </a:pPr>
              <a:t>‹#›</a:t>
            </a:fld>
            <a:endParaRPr lang="en-US"/>
          </a:p>
        </p:txBody>
      </p:sp>
    </p:spTree>
    <p:extLst>
      <p:ext uri="{BB962C8B-B14F-4D97-AF65-F5344CB8AC3E}">
        <p14:creationId xmlns:p14="http://schemas.microsoft.com/office/powerpoint/2010/main" val="2210600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0D00DBB5-111A-4BDA-98CF-6308C57D71E9}" type="slidenum">
              <a:rPr lang="en-US"/>
              <a:pPr>
                <a:defRPr/>
              </a:pPr>
              <a:t>‹#›</a:t>
            </a:fld>
            <a:endParaRPr lang="en-US"/>
          </a:p>
        </p:txBody>
      </p:sp>
    </p:spTree>
    <p:extLst>
      <p:ext uri="{BB962C8B-B14F-4D97-AF65-F5344CB8AC3E}">
        <p14:creationId xmlns:p14="http://schemas.microsoft.com/office/powerpoint/2010/main" val="1851321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84FC24B6-634F-4459-8D79-8ACF9EC85350}" type="slidenum">
              <a:rPr lang="en-US"/>
              <a:pPr>
                <a:defRPr/>
              </a:pPr>
              <a:t>‹#›</a:t>
            </a:fld>
            <a:endParaRPr lang="en-US"/>
          </a:p>
        </p:txBody>
      </p:sp>
    </p:spTree>
    <p:extLst>
      <p:ext uri="{BB962C8B-B14F-4D97-AF65-F5344CB8AC3E}">
        <p14:creationId xmlns:p14="http://schemas.microsoft.com/office/powerpoint/2010/main" val="2236390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49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E02FB01A-1B45-48DD-9FE5-A7AA96FA3EC0}" type="slidenum">
              <a:rPr lang="en-US"/>
              <a:pPr>
                <a:defRPr/>
              </a:pPr>
              <a:t>‹#›</a:t>
            </a:fld>
            <a:endParaRPr lang="en-US"/>
          </a:p>
        </p:txBody>
      </p:sp>
    </p:spTree>
    <p:extLst>
      <p:ext uri="{BB962C8B-B14F-4D97-AF65-F5344CB8AC3E}">
        <p14:creationId xmlns:p14="http://schemas.microsoft.com/office/powerpoint/2010/main" val="3821534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3"/>
          <p:cNvSpPr>
            <a:spLocks noGrp="1" noChangeArrowheads="1"/>
          </p:cNvSpPr>
          <p:nvPr>
            <p:ph type="dt" sz="half" idx="10"/>
          </p:nvPr>
        </p:nvSpPr>
        <p:spPr>
          <a:ln/>
        </p:spPr>
        <p:txBody>
          <a:bodyPr/>
          <a:lstStyle>
            <a:lvl1pPr>
              <a:defRPr/>
            </a:lvl1pPr>
          </a:lstStyle>
          <a:p>
            <a:pPr>
              <a:defRPr/>
            </a:pPr>
            <a:endParaRPr lang="en-US"/>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926A7EFE-67BE-4A6D-BC81-931C24CBC269}" type="slidenum">
              <a:rPr lang="en-US"/>
              <a:pPr>
                <a:defRPr/>
              </a:pPr>
              <a:t>‹#›</a:t>
            </a:fld>
            <a:endParaRPr lang="en-US"/>
          </a:p>
        </p:txBody>
      </p:sp>
    </p:spTree>
    <p:extLst>
      <p:ext uri="{BB962C8B-B14F-4D97-AF65-F5344CB8AC3E}">
        <p14:creationId xmlns:p14="http://schemas.microsoft.com/office/powerpoint/2010/main" val="3036910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6F9FD734-5666-4DFD-A524-C5AD53CD5ED2}" type="slidenum">
              <a:rPr lang="en-US"/>
              <a:pPr>
                <a:defRPr/>
              </a:pPr>
              <a:t>‹#›</a:t>
            </a:fld>
            <a:endParaRPr lang="en-US"/>
          </a:p>
        </p:txBody>
      </p:sp>
    </p:spTree>
    <p:extLst>
      <p:ext uri="{BB962C8B-B14F-4D97-AF65-F5344CB8AC3E}">
        <p14:creationId xmlns:p14="http://schemas.microsoft.com/office/powerpoint/2010/main" val="4204158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US"/>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EF14C670-2A2E-4791-B27F-789203A4B3ED}" type="slidenum">
              <a:rPr lang="en-US"/>
              <a:pPr>
                <a:defRPr/>
              </a:pPr>
              <a:t>‹#›</a:t>
            </a:fld>
            <a:endParaRPr lang="en-US"/>
          </a:p>
        </p:txBody>
      </p:sp>
    </p:spTree>
    <p:extLst>
      <p:ext uri="{BB962C8B-B14F-4D97-AF65-F5344CB8AC3E}">
        <p14:creationId xmlns:p14="http://schemas.microsoft.com/office/powerpoint/2010/main" val="2077391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7DF77DD1-BF25-4148-BF54-AA8D48C550E5}" type="slidenum">
              <a:rPr lang="en-US"/>
              <a:pPr>
                <a:defRPr/>
              </a:pPr>
              <a:t>‹#›</a:t>
            </a:fld>
            <a:endParaRPr lang="en-US"/>
          </a:p>
        </p:txBody>
      </p:sp>
    </p:spTree>
    <p:extLst>
      <p:ext uri="{BB962C8B-B14F-4D97-AF65-F5344CB8AC3E}">
        <p14:creationId xmlns:p14="http://schemas.microsoft.com/office/powerpoint/2010/main" val="1551740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5B99E443-6233-44AC-9D0B-6975556EBC4B}" type="slidenum">
              <a:rPr lang="en-US"/>
              <a:pPr>
                <a:defRPr/>
              </a:pPr>
              <a:t>‹#›</a:t>
            </a:fld>
            <a:endParaRPr lang="en-US"/>
          </a:p>
        </p:txBody>
      </p:sp>
    </p:spTree>
    <p:extLst>
      <p:ext uri="{BB962C8B-B14F-4D97-AF65-F5344CB8AC3E}">
        <p14:creationId xmlns:p14="http://schemas.microsoft.com/office/powerpoint/2010/main" val="587703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0"/>
            <a:ext cx="8991600" cy="6858000"/>
            <a:chOff x="96" y="0"/>
            <a:chExt cx="5664" cy="4320"/>
          </a:xfrm>
        </p:grpSpPr>
        <p:sp>
          <p:nvSpPr>
            <p:cNvPr id="1032" name="Rectangle 3"/>
            <p:cNvSpPr>
              <a:spLocks noChangeArrowheads="1"/>
            </p:cNvSpPr>
            <p:nvPr userDrawn="1"/>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33" name="Picture 4" descr="CITBANND"/>
            <p:cNvPicPr>
              <a:picLocks noChangeAspect="1" noChangeArrowheads="1"/>
            </p:cNvPicPr>
            <p:nvPr userDrawn="1"/>
          </p:nvPicPr>
          <p:blipFill>
            <a:blip r:embed="rId1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5"/>
            <p:cNvSpPr>
              <a:spLocks noChangeArrowheads="1"/>
            </p:cNvSpPr>
            <p:nvPr userDrawn="1"/>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 name="Freeform 6"/>
            <p:cNvSpPr>
              <a:spLocks/>
            </p:cNvSpPr>
            <p:nvPr userDrawn="1"/>
          </p:nvSpPr>
          <p:spPr bwMode="auto">
            <a:xfrm>
              <a:off x="96" y="1248"/>
              <a:ext cx="4320" cy="3072"/>
            </a:xfrm>
            <a:custGeom>
              <a:avLst/>
              <a:gdLst>
                <a:gd name="T0" fmla="*/ 0 w 4320"/>
                <a:gd name="T1" fmla="*/ 2268 h 3264"/>
                <a:gd name="T2" fmla="*/ 0 w 4320"/>
                <a:gd name="T3" fmla="*/ 0 h 3264"/>
                <a:gd name="T4" fmla="*/ 4320 w 4320"/>
                <a:gd name="T5" fmla="*/ 0 h 3264"/>
                <a:gd name="T6" fmla="*/ 0 60000 65536"/>
                <a:gd name="T7" fmla="*/ 0 60000 65536"/>
                <a:gd name="T8" fmla="*/ 0 60000 65536"/>
              </a:gdLst>
              <a:ahLst/>
              <a:cxnLst>
                <a:cxn ang="T6">
                  <a:pos x="T0" y="T1"/>
                </a:cxn>
                <a:cxn ang="T7">
                  <a:pos x="T2" y="T3"/>
                </a:cxn>
                <a:cxn ang="T8">
                  <a:pos x="T4" y="T5"/>
                </a:cxn>
              </a:cxnLst>
              <a:rect l="0" t="0" r="r" b="b"/>
              <a:pathLst>
                <a:path w="4320" h="3264">
                  <a:moveTo>
                    <a:pt x="0" y="3264"/>
                  </a:moveTo>
                  <a:lnTo>
                    <a:pt x="0" y="0"/>
                  </a:lnTo>
                  <a:lnTo>
                    <a:pt x="4320"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79" name="Oval 7"/>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0" name="Oval 8"/>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1" name="Oval 9"/>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2" name="Oval 10"/>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sp>
        <p:nvSpPr>
          <p:cNvPr id="1027" name="Rectangle 11"/>
          <p:cNvSpPr>
            <a:spLocks noGrp="1" noChangeArrowheads="1"/>
          </p:cNvSpPr>
          <p:nvPr>
            <p:ph type="title"/>
          </p:nvPr>
        </p:nvSpPr>
        <p:spPr bwMode="auto">
          <a:xfrm>
            <a:off x="5334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12"/>
          <p:cNvSpPr>
            <a:spLocks noGrp="1" noChangeArrowheads="1"/>
          </p:cNvSpPr>
          <p:nvPr>
            <p:ph type="body" idx="1"/>
          </p:nvPr>
        </p:nvSpPr>
        <p:spPr bwMode="auto">
          <a:xfrm>
            <a:off x="533400" y="2133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5" name="Rectangle 13"/>
          <p:cNvSpPr>
            <a:spLocks noGrp="1" noChangeArrowheads="1"/>
          </p:cNvSpPr>
          <p:nvPr>
            <p:ph type="dt" sz="half" idx="2"/>
          </p:nvPr>
        </p:nvSpPr>
        <p:spPr bwMode="auto">
          <a:xfrm>
            <a:off x="5334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400">
                <a:latin typeface="+mn-lt"/>
              </a:defRPr>
            </a:lvl1pPr>
          </a:lstStyle>
          <a:p>
            <a:pPr>
              <a:defRPr/>
            </a:pPr>
            <a:endParaRPr lang="en-US"/>
          </a:p>
        </p:txBody>
      </p:sp>
      <p:sp>
        <p:nvSpPr>
          <p:cNvPr id="3086" name="Rectangle 14"/>
          <p:cNvSpPr>
            <a:spLocks noGrp="1" noChangeArrowheads="1"/>
          </p:cNvSpPr>
          <p:nvPr>
            <p:ph type="ftr" sz="quarter" idx="3"/>
          </p:nvPr>
        </p:nvSpPr>
        <p:spPr bwMode="auto">
          <a:xfrm>
            <a:off x="2971800" y="6324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atin typeface="+mn-lt"/>
              </a:defRPr>
            </a:lvl1pPr>
          </a:lstStyle>
          <a:p>
            <a:pPr>
              <a:defRPr/>
            </a:pPr>
            <a:endParaRPr lang="en-US"/>
          </a:p>
        </p:txBody>
      </p:sp>
      <p:sp>
        <p:nvSpPr>
          <p:cNvPr id="3087" name="Rectangle 15"/>
          <p:cNvSpPr>
            <a:spLocks noGrp="1" noChangeArrowheads="1"/>
          </p:cNvSpPr>
          <p:nvPr>
            <p:ph type="sldNum" sz="quarter" idx="4"/>
          </p:nvPr>
        </p:nvSpPr>
        <p:spPr bwMode="auto">
          <a:xfrm>
            <a:off x="64008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atin typeface="+mn-lt"/>
              </a:defRPr>
            </a:lvl1pPr>
          </a:lstStyle>
          <a:p>
            <a:pPr>
              <a:defRPr/>
            </a:pPr>
            <a:fld id="{55A10A38-02FD-49D5-9D8A-A0429C6A801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32"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ahoma" charset="0"/>
        </a:defRPr>
      </a:lvl2pPr>
      <a:lvl3pPr algn="ctr" rtl="0" eaLnBrk="0" fontAlgn="base" hangingPunct="0">
        <a:spcBef>
          <a:spcPct val="0"/>
        </a:spcBef>
        <a:spcAft>
          <a:spcPct val="0"/>
        </a:spcAft>
        <a:defRPr sz="4400">
          <a:solidFill>
            <a:schemeClr val="tx2"/>
          </a:solidFill>
          <a:latin typeface="Tahoma" charset="0"/>
        </a:defRPr>
      </a:lvl3pPr>
      <a:lvl4pPr algn="ctr" rtl="0" eaLnBrk="0" fontAlgn="base" hangingPunct="0">
        <a:spcBef>
          <a:spcPct val="0"/>
        </a:spcBef>
        <a:spcAft>
          <a:spcPct val="0"/>
        </a:spcAft>
        <a:defRPr sz="4400">
          <a:solidFill>
            <a:schemeClr val="tx2"/>
          </a:solidFill>
          <a:latin typeface="Tahoma" charset="0"/>
        </a:defRPr>
      </a:lvl4pPr>
      <a:lvl5pPr algn="ctr" rtl="0" eaLnBrk="0" fontAlgn="base" hangingPunct="0">
        <a:spcBef>
          <a:spcPct val="0"/>
        </a:spcBef>
        <a:spcAft>
          <a:spcPct val="0"/>
        </a:spcAft>
        <a:defRPr sz="4400">
          <a:solidFill>
            <a:schemeClr val="tx2"/>
          </a:solidFill>
          <a:latin typeface="Tahoma" charset="0"/>
        </a:defRPr>
      </a:lvl5pPr>
      <a:lvl6pPr marL="457200" algn="ctr" rtl="0" fontAlgn="base">
        <a:spcBef>
          <a:spcPct val="0"/>
        </a:spcBef>
        <a:spcAft>
          <a:spcPct val="0"/>
        </a:spcAft>
        <a:defRPr sz="4400">
          <a:solidFill>
            <a:schemeClr val="tx2"/>
          </a:solidFill>
          <a:latin typeface="Tahoma" charset="0"/>
        </a:defRPr>
      </a:lvl6pPr>
      <a:lvl7pPr marL="914400" algn="ctr" rtl="0" fontAlgn="base">
        <a:spcBef>
          <a:spcPct val="0"/>
        </a:spcBef>
        <a:spcAft>
          <a:spcPct val="0"/>
        </a:spcAft>
        <a:defRPr sz="4400">
          <a:solidFill>
            <a:schemeClr val="tx2"/>
          </a:solidFill>
          <a:latin typeface="Tahoma" charset="0"/>
        </a:defRPr>
      </a:lvl7pPr>
      <a:lvl8pPr marL="1371600" algn="ctr" rtl="0" fontAlgn="base">
        <a:spcBef>
          <a:spcPct val="0"/>
        </a:spcBef>
        <a:spcAft>
          <a:spcPct val="0"/>
        </a:spcAft>
        <a:defRPr sz="4400">
          <a:solidFill>
            <a:schemeClr val="tx2"/>
          </a:solidFill>
          <a:latin typeface="Tahoma" charset="0"/>
        </a:defRPr>
      </a:lvl8pPr>
      <a:lvl9pPr marL="1828800" algn="ctr" rtl="0" fontAlgn="base">
        <a:spcBef>
          <a:spcPct val="0"/>
        </a:spcBef>
        <a:spcAft>
          <a:spcPct val="0"/>
        </a:spcAft>
        <a:defRPr sz="4400">
          <a:solidFill>
            <a:schemeClr val="tx2"/>
          </a:solidFill>
          <a:latin typeface="Tahoma"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Programiranje I</a:t>
            </a:r>
          </a:p>
        </p:txBody>
      </p:sp>
      <p:sp>
        <p:nvSpPr>
          <p:cNvPr id="3075" name="Rectangle 3"/>
          <p:cNvSpPr>
            <a:spLocks noGrp="1" noChangeArrowheads="1"/>
          </p:cNvSpPr>
          <p:nvPr>
            <p:ph type="subTitle" idx="1"/>
          </p:nvPr>
        </p:nvSpPr>
        <p:spPr>
          <a:xfrm>
            <a:off x="990600" y="4038600"/>
            <a:ext cx="7239000" cy="2514600"/>
          </a:xfrm>
        </p:spPr>
        <p:txBody>
          <a:bodyPr/>
          <a:lstStyle/>
          <a:p>
            <a:pPr eaLnBrk="1" hangingPunct="1"/>
            <a:r>
              <a:rPr lang="sr-Latn-CS" sz="3600" dirty="0" smtClean="0"/>
              <a:t>Strukture</a:t>
            </a:r>
            <a:br>
              <a:rPr lang="sr-Latn-CS" sz="3600" dirty="0" smtClean="0"/>
            </a:br>
            <a:r>
              <a:rPr lang="sr-Latn-CS" sz="3600" dirty="0" smtClean="0"/>
              <a:t>Unije</a:t>
            </a:r>
            <a:br>
              <a:rPr lang="sr-Latn-CS" sz="3600" dirty="0" smtClean="0"/>
            </a:br>
            <a:r>
              <a:rPr lang="sr-Latn-CS" sz="3600" dirty="0" smtClean="0"/>
              <a:t>Polja bitova</a:t>
            </a:r>
            <a:br>
              <a:rPr lang="sr-Latn-CS" sz="3600" dirty="0" smtClean="0"/>
            </a:br>
            <a:r>
              <a:rPr lang="sr-Latn-CS" sz="3600" dirty="0" smtClean="0"/>
              <a:t>Liste - uvodno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sr-Latn-CS" smtClean="0"/>
              <a:t>Unije</a:t>
            </a:r>
            <a:endParaRPr lang="en-GB" smtClean="0"/>
          </a:p>
        </p:txBody>
      </p:sp>
      <p:sp>
        <p:nvSpPr>
          <p:cNvPr id="12291" name="Rectangle 3"/>
          <p:cNvSpPr>
            <a:spLocks noGrp="1" noChangeArrowheads="1"/>
          </p:cNvSpPr>
          <p:nvPr>
            <p:ph type="body" idx="1"/>
          </p:nvPr>
        </p:nvSpPr>
        <p:spPr>
          <a:xfrm>
            <a:off x="228600" y="2209800"/>
            <a:ext cx="8763000" cy="4114800"/>
          </a:xfrm>
        </p:spPr>
        <p:txBody>
          <a:bodyPr/>
          <a:lstStyle/>
          <a:p>
            <a:pPr eaLnBrk="1" hangingPunct="1">
              <a:lnSpc>
                <a:spcPct val="95000"/>
              </a:lnSpc>
              <a:spcBef>
                <a:spcPts val="0"/>
              </a:spcBef>
              <a:spcAft>
                <a:spcPts val="1200"/>
              </a:spcAft>
              <a:defRPr/>
            </a:pPr>
            <a:r>
              <a:rPr lang="sr-Latn-CS" sz="2400" dirty="0" smtClean="0"/>
              <a:t>U</a:t>
            </a:r>
            <a:r>
              <a:rPr lang="en-US" sz="2400" dirty="0" smtClean="0"/>
              <a:t> </a:t>
            </a:r>
            <a:r>
              <a:rPr lang="sr-Latn-CS" sz="2400" dirty="0" smtClean="0"/>
              <a:t>primjeru ispod</a:t>
            </a:r>
            <a:r>
              <a:rPr lang="en-US" sz="2400" dirty="0" smtClean="0"/>
              <a:t>,</a:t>
            </a:r>
            <a:r>
              <a:rPr lang="sr-Latn-CS" sz="2400" dirty="0" smtClean="0"/>
              <a:t> pojedinačni bajtovi odgovaraju elementima char niza </a:t>
            </a:r>
            <a:r>
              <a:rPr lang="sr-Latn-CS" sz="2400" dirty="0" smtClean="0">
                <a:solidFill>
                  <a:srgbClr val="FF0000"/>
                </a:solidFill>
              </a:rPr>
              <a:t>a</a:t>
            </a:r>
            <a:r>
              <a:rPr lang="sr-Latn-CS" sz="2400" dirty="0" smtClean="0"/>
              <a:t>, dok se sva 4 bajta (pretpostavka je da int zauzima </a:t>
            </a:r>
            <a:r>
              <a:rPr lang="en-US" sz="2400" dirty="0" smtClean="0">
                <a:solidFill>
                  <a:srgbClr val="3333CC"/>
                </a:solidFill>
              </a:rPr>
              <a:t>4</a:t>
            </a:r>
            <a:r>
              <a:rPr lang="sr-Latn-CS" sz="2400" dirty="0" smtClean="0"/>
              <a:t> bajta) mogu mijenjati pomoću cjelobrojne promjenljive </a:t>
            </a:r>
            <a:r>
              <a:rPr lang="sr-Latn-CS" sz="2400" dirty="0">
                <a:solidFill>
                  <a:srgbClr val="FF0000"/>
                </a:solidFill>
              </a:rPr>
              <a:t>i</a:t>
            </a:r>
            <a:r>
              <a:rPr lang="sr-Latn-CS" sz="2400" dirty="0" smtClean="0"/>
              <a:t>.</a:t>
            </a:r>
            <a:endParaRPr lang="en-US" sz="2400" dirty="0" smtClean="0"/>
          </a:p>
          <a:p>
            <a:pPr marL="354013" indent="0" eaLnBrk="1" hangingPunct="1">
              <a:lnSpc>
                <a:spcPct val="95000"/>
              </a:lnSpc>
              <a:spcBef>
                <a:spcPts val="0"/>
              </a:spcBef>
              <a:spcAft>
                <a:spcPts val="1200"/>
              </a:spcAft>
              <a:buFont typeface="Wingdings" pitchFamily="2" charset="2"/>
              <a:buNone/>
              <a:defRPr/>
            </a:pPr>
            <a:r>
              <a:rPr lang="en-GB" sz="2400" dirty="0" smtClean="0">
                <a:solidFill>
                  <a:srgbClr val="FF0000"/>
                </a:solidFill>
              </a:rPr>
              <a:t>u</a:t>
            </a:r>
            <a:r>
              <a:rPr lang="sr-Latn-CS" sz="2400" dirty="0" smtClean="0">
                <a:solidFill>
                  <a:srgbClr val="FF0000"/>
                </a:solidFill>
              </a:rPr>
              <a:t>nion </a:t>
            </a:r>
            <a:r>
              <a:rPr lang="sr-Latn-ME" sz="2400" dirty="0" smtClean="0">
                <a:solidFill>
                  <a:srgbClr val="FF0000"/>
                </a:solidFill>
              </a:rPr>
              <a:t>cde</a:t>
            </a:r>
            <a:r>
              <a:rPr lang="en-US" sz="2400" dirty="0" smtClean="0">
                <a:solidFill>
                  <a:srgbClr val="FF0000"/>
                </a:solidFill>
              </a:rPr>
              <a:t> </a:t>
            </a:r>
            <a:r>
              <a:rPr lang="en-GB" sz="2400" dirty="0" smtClean="0">
                <a:solidFill>
                  <a:srgbClr val="FF0000"/>
                </a:solidFill>
              </a:rPr>
              <a:t>{</a:t>
            </a:r>
            <a:br>
              <a:rPr lang="en-GB" sz="2400" dirty="0" smtClean="0">
                <a:solidFill>
                  <a:srgbClr val="FF0000"/>
                </a:solidFill>
              </a:rPr>
            </a:br>
            <a:r>
              <a:rPr lang="en-GB" sz="2400" dirty="0" smtClean="0">
                <a:solidFill>
                  <a:srgbClr val="FF0000"/>
                </a:solidFill>
              </a:rPr>
              <a:t>   char a[4];</a:t>
            </a:r>
            <a:br>
              <a:rPr lang="en-GB" sz="2400" dirty="0" smtClean="0">
                <a:solidFill>
                  <a:srgbClr val="FF0000"/>
                </a:solidFill>
              </a:rPr>
            </a:br>
            <a:r>
              <a:rPr lang="en-GB" sz="2400" dirty="0" smtClean="0">
                <a:solidFill>
                  <a:srgbClr val="FF0000"/>
                </a:solidFill>
              </a:rPr>
              <a:t>   </a:t>
            </a:r>
            <a:r>
              <a:rPr lang="en-GB" sz="2400" dirty="0" err="1" smtClean="0">
                <a:solidFill>
                  <a:srgbClr val="FF0000"/>
                </a:solidFill>
              </a:rPr>
              <a:t>int</a:t>
            </a:r>
            <a:r>
              <a:rPr lang="en-GB" sz="2400" dirty="0" smtClean="0">
                <a:solidFill>
                  <a:srgbClr val="FF0000"/>
                </a:solidFill>
              </a:rPr>
              <a:t> </a:t>
            </a:r>
            <a:r>
              <a:rPr lang="en-GB" sz="2400" dirty="0" err="1" smtClean="0">
                <a:solidFill>
                  <a:srgbClr val="FF0000"/>
                </a:solidFill>
              </a:rPr>
              <a:t>i</a:t>
            </a:r>
            <a:r>
              <a:rPr lang="en-GB" sz="2400" dirty="0" smtClean="0">
                <a:solidFill>
                  <a:srgbClr val="FF0000"/>
                </a:solidFill>
              </a:rPr>
              <a:t>;</a:t>
            </a:r>
            <a:br>
              <a:rPr lang="en-GB" sz="2400" dirty="0" smtClean="0">
                <a:solidFill>
                  <a:srgbClr val="FF0000"/>
                </a:solidFill>
              </a:rPr>
            </a:br>
            <a:r>
              <a:rPr lang="en-GB" sz="2400" dirty="0" smtClean="0">
                <a:solidFill>
                  <a:srgbClr val="FF0000"/>
                </a:solidFill>
              </a:rPr>
              <a:t>};</a:t>
            </a:r>
          </a:p>
          <a:p>
            <a:pPr eaLnBrk="1" hangingPunct="1">
              <a:lnSpc>
                <a:spcPct val="95000"/>
              </a:lnSpc>
              <a:spcBef>
                <a:spcPts val="1200"/>
              </a:spcBef>
              <a:defRPr/>
            </a:pPr>
            <a:r>
              <a:rPr lang="en-GB" sz="2400" dirty="0" err="1" smtClean="0"/>
              <a:t>Unije</a:t>
            </a:r>
            <a:r>
              <a:rPr lang="en-GB" sz="2400" dirty="0" smtClean="0"/>
              <a:t> se </a:t>
            </a:r>
            <a:r>
              <a:rPr lang="en-GB" sz="2400" dirty="0" err="1" smtClean="0"/>
              <a:t>koriste</a:t>
            </a:r>
            <a:r>
              <a:rPr lang="en-GB" sz="2400" dirty="0" smtClean="0"/>
              <a:t> </a:t>
            </a:r>
            <a:r>
              <a:rPr lang="en-GB" sz="2400" dirty="0" err="1" smtClean="0"/>
              <a:t>tamo</a:t>
            </a:r>
            <a:r>
              <a:rPr lang="en-GB" sz="2400" dirty="0" smtClean="0"/>
              <a:t> </a:t>
            </a:r>
            <a:r>
              <a:rPr lang="en-GB" sz="2400" dirty="0" err="1" smtClean="0"/>
              <a:t>gdje</a:t>
            </a:r>
            <a:r>
              <a:rPr lang="en-GB" sz="2400" dirty="0" smtClean="0"/>
              <a:t> je </a:t>
            </a:r>
            <a:r>
              <a:rPr lang="en-GB" sz="2400" dirty="0" err="1" smtClean="0"/>
              <a:t>potrebno</a:t>
            </a:r>
            <a:r>
              <a:rPr lang="en-GB" sz="2400" dirty="0" smtClean="0"/>
              <a:t> </a:t>
            </a:r>
            <a:r>
              <a:rPr lang="en-GB" sz="2400" dirty="0" err="1" smtClean="0"/>
              <a:t>voditi</a:t>
            </a:r>
            <a:r>
              <a:rPr lang="en-GB" sz="2400" dirty="0" smtClean="0"/>
              <a:t> </a:t>
            </a:r>
            <a:r>
              <a:rPr lang="en-GB" sz="2400" dirty="0" err="1" smtClean="0"/>
              <a:t>ra</a:t>
            </a:r>
            <a:r>
              <a:rPr lang="sr-Latn-CS" sz="2400" dirty="0" smtClean="0"/>
              <a:t>č</a:t>
            </a:r>
            <a:r>
              <a:rPr lang="en-GB" sz="2400" dirty="0" err="1" smtClean="0"/>
              <a:t>una</a:t>
            </a:r>
            <a:r>
              <a:rPr lang="en-GB" sz="2400" dirty="0" smtClean="0"/>
              <a:t> o </a:t>
            </a:r>
            <a:r>
              <a:rPr lang="en-GB" sz="2400" dirty="0" err="1" smtClean="0"/>
              <a:t>svakom</a:t>
            </a:r>
            <a:r>
              <a:rPr lang="en-GB" sz="2400" dirty="0" smtClean="0"/>
              <a:t> </a:t>
            </a:r>
            <a:r>
              <a:rPr lang="en-GB" sz="2400" dirty="0" err="1" smtClean="0"/>
              <a:t>bajtu</a:t>
            </a:r>
            <a:r>
              <a:rPr lang="en-GB" sz="2400" dirty="0" smtClean="0"/>
              <a:t> </a:t>
            </a:r>
            <a:r>
              <a:rPr lang="en-GB" sz="2400" dirty="0" err="1" smtClean="0"/>
              <a:t>memorije</a:t>
            </a:r>
            <a:r>
              <a:rPr lang="en-GB" sz="2400" dirty="0" smtClean="0"/>
              <a:t> (obi</a:t>
            </a:r>
            <a:r>
              <a:rPr lang="sr-Latn-CS" sz="2400" dirty="0" smtClean="0"/>
              <a:t>čno kod mikrokontrolera).</a:t>
            </a:r>
            <a:endParaRPr lang="en-GB" sz="2400" dirty="0" smtClean="0"/>
          </a:p>
        </p:txBody>
      </p:sp>
      <p:sp>
        <p:nvSpPr>
          <p:cNvPr id="12292" name="Text Box 4"/>
          <p:cNvSpPr txBox="1">
            <a:spLocks noChangeArrowheads="1"/>
          </p:cNvSpPr>
          <p:nvPr/>
        </p:nvSpPr>
        <p:spPr bwMode="auto">
          <a:xfrm>
            <a:off x="2590800" y="4495800"/>
            <a:ext cx="6248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en-GB" sz="2000" dirty="0" err="1">
                <a:latin typeface="Tahoma" charset="0"/>
              </a:rPr>
              <a:t>prvi</a:t>
            </a:r>
            <a:r>
              <a:rPr lang="en-GB" sz="2000" dirty="0">
                <a:latin typeface="Tahoma" charset="0"/>
              </a:rPr>
              <a:t> </a:t>
            </a:r>
            <a:r>
              <a:rPr lang="en-GB" sz="2000" dirty="0" err="1">
                <a:latin typeface="Tahoma" charset="0"/>
              </a:rPr>
              <a:t>bajt</a:t>
            </a:r>
            <a:r>
              <a:rPr lang="en-GB" sz="2000" dirty="0">
                <a:latin typeface="Tahoma" charset="0"/>
              </a:rPr>
              <a:t> je </a:t>
            </a:r>
            <a:r>
              <a:rPr lang="en-GB" sz="2000" dirty="0">
                <a:solidFill>
                  <a:srgbClr val="3333CC"/>
                </a:solidFill>
                <a:latin typeface="Tahoma" charset="0"/>
              </a:rPr>
              <a:t>a[0]</a:t>
            </a:r>
            <a:r>
              <a:rPr lang="en-GB" sz="2000" dirty="0">
                <a:latin typeface="Tahoma" charset="0"/>
              </a:rPr>
              <a:t>, </a:t>
            </a:r>
            <a:r>
              <a:rPr lang="en-GB" sz="2000" dirty="0" smtClean="0">
                <a:latin typeface="Tahoma" charset="0"/>
              </a:rPr>
              <a:t>…, </a:t>
            </a:r>
            <a:r>
              <a:rPr lang="sr-Latn-ME" sz="2000" dirty="0" smtClean="0">
                <a:latin typeface="Tahoma" charset="0"/>
              </a:rPr>
              <a:t>četvrti</a:t>
            </a:r>
            <a:r>
              <a:rPr lang="en-GB" sz="2000" dirty="0" smtClean="0">
                <a:latin typeface="Tahoma" charset="0"/>
              </a:rPr>
              <a:t> </a:t>
            </a:r>
            <a:r>
              <a:rPr lang="en-GB" sz="2000" dirty="0" smtClean="0">
                <a:solidFill>
                  <a:srgbClr val="3333CC"/>
                </a:solidFill>
                <a:latin typeface="Tahoma" charset="0"/>
              </a:rPr>
              <a:t>a[</a:t>
            </a:r>
            <a:r>
              <a:rPr lang="sr-Latn-ME" sz="2000" dirty="0" smtClean="0">
                <a:solidFill>
                  <a:srgbClr val="3333CC"/>
                </a:solidFill>
                <a:latin typeface="Tahoma" charset="0"/>
              </a:rPr>
              <a:t>3</a:t>
            </a:r>
            <a:r>
              <a:rPr lang="en-GB" sz="2000" dirty="0" smtClean="0">
                <a:solidFill>
                  <a:srgbClr val="3333CC"/>
                </a:solidFill>
                <a:latin typeface="Tahoma" charset="0"/>
              </a:rPr>
              <a:t>]</a:t>
            </a:r>
            <a:r>
              <a:rPr lang="sr-Latn-CS" sz="2000" dirty="0">
                <a:latin typeface="Tahoma" charset="0"/>
              </a:rPr>
              <a:t>, </a:t>
            </a:r>
            <a:r>
              <a:rPr lang="en-GB" sz="2000" dirty="0">
                <a:latin typeface="Tahoma" charset="0"/>
              </a:rPr>
              <a:t>a </a:t>
            </a:r>
            <a:r>
              <a:rPr lang="sr-Latn-ME" sz="2000" dirty="0" smtClean="0">
                <a:latin typeface="Tahoma" charset="0"/>
              </a:rPr>
              <a:t>sva 4 bajta čine</a:t>
            </a:r>
            <a:r>
              <a:rPr lang="en-GB" sz="2000" dirty="0" smtClean="0">
                <a:latin typeface="Tahoma" charset="0"/>
              </a:rPr>
              <a:t> </a:t>
            </a:r>
            <a:r>
              <a:rPr lang="en-GB" sz="2000" dirty="0" err="1">
                <a:solidFill>
                  <a:srgbClr val="3333CC"/>
                </a:solidFill>
                <a:latin typeface="Tahoma" charset="0"/>
              </a:rPr>
              <a:t>i</a:t>
            </a:r>
            <a:r>
              <a:rPr lang="en-GB" sz="2000" dirty="0">
                <a:latin typeface="Tahoma" charset="0"/>
              </a:rPr>
              <a:t>.</a:t>
            </a: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10/27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sr-Latn-CS" smtClean="0"/>
              <a:t>Polja bitova</a:t>
            </a:r>
            <a:endParaRPr lang="en-GB" smtClean="0"/>
          </a:p>
        </p:txBody>
      </p:sp>
      <p:sp>
        <p:nvSpPr>
          <p:cNvPr id="13315" name="Rectangle 3"/>
          <p:cNvSpPr>
            <a:spLocks noGrp="1" noChangeArrowheads="1"/>
          </p:cNvSpPr>
          <p:nvPr>
            <p:ph type="body" idx="1"/>
          </p:nvPr>
        </p:nvSpPr>
        <p:spPr>
          <a:xfrm>
            <a:off x="228600" y="2133600"/>
            <a:ext cx="8839200" cy="4572000"/>
          </a:xfrm>
        </p:spPr>
        <p:txBody>
          <a:bodyPr/>
          <a:lstStyle/>
          <a:p>
            <a:pPr eaLnBrk="1" hangingPunct="1">
              <a:lnSpc>
                <a:spcPct val="95000"/>
              </a:lnSpc>
              <a:spcBef>
                <a:spcPts val="0"/>
              </a:spcBef>
              <a:spcAft>
                <a:spcPts val="600"/>
              </a:spcAft>
            </a:pPr>
            <a:r>
              <a:rPr lang="sr-Latn-CS" sz="2400" dirty="0" smtClean="0"/>
              <a:t>Polja bitova se u C-u deklarišu ključnom riječju </a:t>
            </a:r>
            <a:r>
              <a:rPr lang="sr-Latn-CS" sz="2400" dirty="0" smtClean="0">
                <a:solidFill>
                  <a:srgbClr val="FF0000"/>
                </a:solidFill>
              </a:rPr>
              <a:t>struct</a:t>
            </a:r>
            <a:r>
              <a:rPr lang="sr-Latn-CS" sz="2400" dirty="0" smtClean="0"/>
              <a:t>.</a:t>
            </a:r>
          </a:p>
          <a:p>
            <a:pPr marL="355600" indent="-355600" eaLnBrk="1" hangingPunct="1">
              <a:lnSpc>
                <a:spcPct val="95000"/>
              </a:lnSpc>
              <a:spcBef>
                <a:spcPts val="0"/>
              </a:spcBef>
              <a:spcAft>
                <a:spcPts val="1200"/>
              </a:spcAft>
              <a:buNone/>
            </a:pPr>
            <a:r>
              <a:rPr lang="sr-Latn-CS" sz="2400" dirty="0">
                <a:solidFill>
                  <a:srgbClr val="3333CC"/>
                </a:solidFill>
              </a:rPr>
              <a:t>	</a:t>
            </a:r>
            <a:r>
              <a:rPr lang="sr-Latn-CS" sz="2400" dirty="0" smtClean="0">
                <a:solidFill>
                  <a:srgbClr val="3333CC"/>
                </a:solidFill>
              </a:rPr>
              <a:t>struct </a:t>
            </a:r>
            <a:r>
              <a:rPr lang="en-GB" sz="2400" dirty="0" smtClean="0">
                <a:solidFill>
                  <a:srgbClr val="3333CC"/>
                </a:solidFill>
              </a:rPr>
              <a:t>{</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x:1;</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y:2;</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z:3;</a:t>
            </a:r>
            <a:br>
              <a:rPr lang="en-GB" sz="2400" dirty="0" smtClean="0">
                <a:solidFill>
                  <a:srgbClr val="3333CC"/>
                </a:solidFill>
              </a:rPr>
            </a:br>
            <a:r>
              <a:rPr lang="en-GB" sz="2400" dirty="0" smtClean="0">
                <a:solidFill>
                  <a:srgbClr val="3333CC"/>
                </a:solidFill>
              </a:rPr>
              <a:t>} </a:t>
            </a:r>
            <a:r>
              <a:rPr lang="sr-Latn-ME" sz="2400" dirty="0" smtClean="0">
                <a:solidFill>
                  <a:srgbClr val="3333CC"/>
                </a:solidFill>
              </a:rPr>
              <a:t>pb</a:t>
            </a:r>
            <a:r>
              <a:rPr lang="en-GB" sz="2400" dirty="0" smtClean="0">
                <a:solidFill>
                  <a:srgbClr val="3333CC"/>
                </a:solidFill>
              </a:rPr>
              <a:t>;</a:t>
            </a:r>
          </a:p>
          <a:p>
            <a:pPr eaLnBrk="1" hangingPunct="1">
              <a:lnSpc>
                <a:spcPct val="90000"/>
              </a:lnSpc>
              <a:spcBef>
                <a:spcPts val="0"/>
              </a:spcBef>
              <a:spcAft>
                <a:spcPts val="600"/>
              </a:spcAft>
            </a:pPr>
            <a:r>
              <a:rPr lang="sr-Latn-ME" sz="2400" dirty="0" smtClean="0"/>
              <a:t>Ovim</a:t>
            </a:r>
            <a:r>
              <a:rPr lang="sr-Latn-CS" sz="2400" dirty="0" smtClean="0"/>
              <a:t> je deklarisana promjenljiva </a:t>
            </a:r>
            <a:r>
              <a:rPr lang="sr-Latn-CS" sz="2400" dirty="0" smtClean="0">
                <a:solidFill>
                  <a:srgbClr val="3333CC"/>
                </a:solidFill>
              </a:rPr>
              <a:t>pb</a:t>
            </a:r>
            <a:r>
              <a:rPr lang="sr-Latn-CS" sz="2400" dirty="0" smtClean="0"/>
              <a:t> koja ima podatke članove </a:t>
            </a:r>
            <a:r>
              <a:rPr lang="sr-Latn-CS" sz="2400" dirty="0" smtClean="0">
                <a:solidFill>
                  <a:srgbClr val="3333CC"/>
                </a:solidFill>
              </a:rPr>
              <a:t>x</a:t>
            </a:r>
            <a:r>
              <a:rPr lang="sr-Latn-CS" sz="2400" dirty="0" smtClean="0"/>
              <a:t>, </a:t>
            </a:r>
            <a:r>
              <a:rPr lang="sr-Latn-CS" sz="2400" dirty="0" smtClean="0">
                <a:solidFill>
                  <a:srgbClr val="3333CC"/>
                </a:solidFill>
              </a:rPr>
              <a:t>y</a:t>
            </a:r>
            <a:r>
              <a:rPr lang="sr-Latn-CS" sz="2400" dirty="0" smtClean="0"/>
              <a:t> i </a:t>
            </a:r>
            <a:r>
              <a:rPr lang="sr-Latn-CS" sz="2400" dirty="0" smtClean="0">
                <a:solidFill>
                  <a:srgbClr val="3333CC"/>
                </a:solidFill>
              </a:rPr>
              <a:t>z</a:t>
            </a:r>
            <a:r>
              <a:rPr lang="sr-Latn-CS" sz="2400" dirty="0" smtClean="0"/>
              <a:t>, koji zauzimaju 1, 2 i 3</a:t>
            </a:r>
            <a:r>
              <a:rPr lang="sr-Latn-CS" sz="2400" b="1" dirty="0" smtClean="0"/>
              <a:t> </a:t>
            </a:r>
            <a:r>
              <a:rPr lang="sr-Latn-CS" sz="2400" b="1" dirty="0" smtClean="0">
                <a:solidFill>
                  <a:srgbClr val="FF0000"/>
                </a:solidFill>
              </a:rPr>
              <a:t>bita</a:t>
            </a:r>
            <a:r>
              <a:rPr lang="sr-Latn-CS" sz="2400" dirty="0" smtClean="0"/>
              <a:t>,</a:t>
            </a:r>
            <a:r>
              <a:rPr lang="en-US" sz="2400" dirty="0" smtClean="0"/>
              <a:t> </a:t>
            </a:r>
            <a:r>
              <a:rPr lang="sr-Latn-CS" sz="2400" dirty="0" smtClean="0"/>
              <a:t>respektivno</a:t>
            </a:r>
            <a:r>
              <a:rPr lang="en-US" sz="2400" dirty="0" smtClean="0"/>
              <a:t>,</a:t>
            </a:r>
            <a:r>
              <a:rPr lang="sr-Latn-CS" sz="2400" dirty="0" smtClean="0"/>
              <a:t> a ne memoriju potrebnu </a:t>
            </a:r>
            <a:r>
              <a:rPr lang="en-US" sz="2400" dirty="0" err="1" smtClean="0"/>
              <a:t>za</a:t>
            </a:r>
            <a:r>
              <a:rPr lang="sr-Latn-CS" sz="2400" dirty="0" smtClean="0"/>
              <a:t> </a:t>
            </a:r>
            <a:r>
              <a:rPr lang="en-US" sz="2400" dirty="0" err="1"/>
              <a:t>podatak</a:t>
            </a:r>
            <a:r>
              <a:rPr lang="en-US" sz="2400" dirty="0"/>
              <a:t> </a:t>
            </a:r>
            <a:r>
              <a:rPr lang="sr-Latn-ME" sz="2400" dirty="0" smtClean="0"/>
              <a:t>tipa </a:t>
            </a:r>
            <a:r>
              <a:rPr lang="sr-Latn-CS" sz="2400" dirty="0" smtClean="0">
                <a:solidFill>
                  <a:srgbClr val="3333CC"/>
                </a:solidFill>
              </a:rPr>
              <a:t>unsigned int</a:t>
            </a:r>
            <a:r>
              <a:rPr lang="sr-Latn-CS" sz="2400" dirty="0" smtClean="0"/>
              <a:t>.</a:t>
            </a:r>
          </a:p>
          <a:p>
            <a:pPr eaLnBrk="1" hangingPunct="1">
              <a:lnSpc>
                <a:spcPct val="90000"/>
              </a:lnSpc>
              <a:spcBef>
                <a:spcPts val="0"/>
              </a:spcBef>
              <a:spcAft>
                <a:spcPts val="600"/>
              </a:spcAft>
            </a:pPr>
            <a:r>
              <a:rPr lang="sr-Latn-CS" sz="2400" dirty="0" smtClean="0"/>
              <a:t>Polje bitova se koristi kod mikrokontrolera i u nekim drugim specifičnim situacijama koje uključuju rad sa registrima procesora. U ovom kursu je od male upotrebne vrijednosti.</a:t>
            </a:r>
            <a:endParaRPr lang="en-GB"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11/27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sr-Latn-CS" smtClean="0"/>
              <a:t>Motiv za uvođenje lista</a:t>
            </a:r>
            <a:endParaRPr lang="en-GB" smtClean="0"/>
          </a:p>
        </p:txBody>
      </p:sp>
      <p:sp>
        <p:nvSpPr>
          <p:cNvPr id="14339" name="Rectangle 3"/>
          <p:cNvSpPr>
            <a:spLocks noGrp="1" noChangeArrowheads="1"/>
          </p:cNvSpPr>
          <p:nvPr>
            <p:ph type="body" idx="1"/>
          </p:nvPr>
        </p:nvSpPr>
        <p:spPr>
          <a:xfrm>
            <a:off x="304800" y="2286000"/>
            <a:ext cx="8534400" cy="4114800"/>
          </a:xfrm>
        </p:spPr>
        <p:txBody>
          <a:bodyPr/>
          <a:lstStyle/>
          <a:p>
            <a:pPr eaLnBrk="1" hangingPunct="1">
              <a:lnSpc>
                <a:spcPct val="90000"/>
              </a:lnSpc>
              <a:spcBef>
                <a:spcPts val="0"/>
              </a:spcBef>
              <a:spcAft>
                <a:spcPts val="1200"/>
              </a:spcAft>
            </a:pPr>
            <a:r>
              <a:rPr lang="sr-Latn-CS" sz="2400" dirty="0" smtClean="0"/>
              <a:t>Više istih tipova podataka se smiješta u niz.</a:t>
            </a:r>
          </a:p>
          <a:p>
            <a:pPr eaLnBrk="1" hangingPunct="1">
              <a:lnSpc>
                <a:spcPct val="90000"/>
              </a:lnSpc>
              <a:spcBef>
                <a:spcPts val="0"/>
              </a:spcBef>
              <a:spcAft>
                <a:spcPts val="1200"/>
              </a:spcAft>
            </a:pPr>
            <a:r>
              <a:rPr lang="sr-Latn-CS" sz="2400" dirty="0" smtClean="0"/>
              <a:t>Raznorodni tipovi podataka se mogu koristiti da modeluju neke pojmove iz realnog svijeta (radnika, studenta, itd</a:t>
            </a:r>
            <a:r>
              <a:rPr lang="en-US" sz="2400" dirty="0" smtClean="0"/>
              <a:t>.</a:t>
            </a:r>
            <a:r>
              <a:rPr lang="sr-Latn-CS" sz="2400" dirty="0" smtClean="0"/>
              <a:t>).</a:t>
            </a:r>
          </a:p>
          <a:p>
            <a:pPr eaLnBrk="1" hangingPunct="1">
              <a:lnSpc>
                <a:spcPct val="90000"/>
              </a:lnSpc>
              <a:spcBef>
                <a:spcPts val="0"/>
              </a:spcBef>
              <a:spcAft>
                <a:spcPts val="1200"/>
              </a:spcAft>
            </a:pPr>
            <a:r>
              <a:rPr lang="sr-Latn-CS" sz="2400" dirty="0" smtClean="0"/>
              <a:t>Naravno, postoji i potreba za nizom podataka strukturnog tipa.</a:t>
            </a:r>
          </a:p>
          <a:p>
            <a:pPr eaLnBrk="1" hangingPunct="1">
              <a:lnSpc>
                <a:spcPct val="90000"/>
              </a:lnSpc>
              <a:spcBef>
                <a:spcPts val="0"/>
              </a:spcBef>
              <a:spcAft>
                <a:spcPts val="1200"/>
              </a:spcAft>
            </a:pPr>
            <a:r>
              <a:rPr lang="sr-Latn-CS" sz="2400" dirty="0" smtClean="0"/>
              <a:t>Problem koji postoji je modelovanje </a:t>
            </a:r>
            <a:r>
              <a:rPr lang="sr-Latn-CS" sz="2400" b="1" dirty="0" smtClean="0"/>
              <a:t>spiska</a:t>
            </a:r>
            <a:r>
              <a:rPr lang="sr-Latn-CS" sz="2400" dirty="0" smtClean="0"/>
              <a:t>.</a:t>
            </a:r>
          </a:p>
          <a:p>
            <a:pPr eaLnBrk="1" hangingPunct="1">
              <a:lnSpc>
                <a:spcPct val="90000"/>
              </a:lnSpc>
              <a:spcBef>
                <a:spcPts val="0"/>
              </a:spcBef>
              <a:spcAft>
                <a:spcPts val="1200"/>
              </a:spcAft>
            </a:pPr>
            <a:r>
              <a:rPr lang="sr-Latn-CS" sz="2400" dirty="0" smtClean="0"/>
              <a:t>Pretpostavimo da u firmi imamo radnike sortirane po nekom kriterijumu.</a:t>
            </a:r>
          </a:p>
          <a:p>
            <a:pPr eaLnBrk="1" hangingPunct="1">
              <a:lnSpc>
                <a:spcPct val="90000"/>
              </a:lnSpc>
              <a:spcBef>
                <a:spcPts val="0"/>
              </a:spcBef>
              <a:spcAft>
                <a:spcPts val="1200"/>
              </a:spcAft>
            </a:pPr>
            <a:r>
              <a:rPr lang="sr-Latn-CS" sz="2400" dirty="0" smtClean="0"/>
              <a:t>Kakav </a:t>
            </a:r>
            <a:r>
              <a:rPr lang="sr-Latn-CS" sz="2400" dirty="0"/>
              <a:t>problem nam stvara </a:t>
            </a:r>
            <a:r>
              <a:rPr lang="sr-Latn-CS" sz="2400" dirty="0" smtClean="0"/>
              <a:t>dodavanje novog radnika u spisak</a:t>
            </a:r>
            <a:r>
              <a:rPr lang="en-US" sz="2400" dirty="0" smtClean="0"/>
              <a:t>?</a:t>
            </a:r>
            <a:endParaRPr lang="en-GB"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12/27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sr-Latn-CS" dirty="0" smtClean="0"/>
              <a:t>Spisak </a:t>
            </a:r>
            <a:r>
              <a:rPr lang="sr-Latn-CS" smtClean="0"/>
              <a:t>– Problem</a:t>
            </a:r>
            <a:endParaRPr lang="en-US" smtClean="0"/>
          </a:p>
        </p:txBody>
      </p:sp>
      <p:sp>
        <p:nvSpPr>
          <p:cNvPr id="15363" name="Rectangle 3"/>
          <p:cNvSpPr>
            <a:spLocks noGrp="1" noChangeArrowheads="1"/>
          </p:cNvSpPr>
          <p:nvPr>
            <p:ph type="body" idx="1"/>
          </p:nvPr>
        </p:nvSpPr>
        <p:spPr>
          <a:xfrm>
            <a:off x="76200" y="2133600"/>
            <a:ext cx="9067800" cy="4572000"/>
          </a:xfrm>
        </p:spPr>
        <p:txBody>
          <a:bodyPr/>
          <a:lstStyle/>
          <a:p>
            <a:pPr eaLnBrk="1" hangingPunct="1">
              <a:lnSpc>
                <a:spcPct val="90000"/>
              </a:lnSpc>
            </a:pPr>
            <a:r>
              <a:rPr lang="sr-Latn-CS" sz="2400" dirty="0" smtClean="0"/>
              <a:t>Postoji više problema kod dodavanja radnika u sortirani spisak.</a:t>
            </a:r>
          </a:p>
          <a:p>
            <a:pPr eaLnBrk="1" hangingPunct="1">
              <a:lnSpc>
                <a:spcPct val="90000"/>
              </a:lnSpc>
            </a:pPr>
            <a:r>
              <a:rPr lang="sr-Latn-CS" sz="2400" dirty="0" smtClean="0">
                <a:solidFill>
                  <a:srgbClr val="FF0000"/>
                </a:solidFill>
              </a:rPr>
              <a:t>Prvi problem je alokacija memorije</a:t>
            </a:r>
            <a:r>
              <a:rPr lang="sr-Latn-CS" sz="2400" dirty="0" smtClean="0"/>
              <a:t>. Alokacija za prethodni skup radnika je već obavljena, a mi želimo obaviti alokaciju za samo jednog radnika. Biblioteka </a:t>
            </a:r>
            <a:r>
              <a:rPr lang="sr-Latn-CS" sz="2400" dirty="0" smtClean="0">
                <a:solidFill>
                  <a:srgbClr val="3333CC"/>
                </a:solidFill>
              </a:rPr>
              <a:t>stdlib.h</a:t>
            </a:r>
            <a:r>
              <a:rPr lang="sr-Latn-CS" sz="2400" dirty="0" smtClean="0"/>
              <a:t> nudi samo </a:t>
            </a:r>
            <a:r>
              <a:rPr lang="sr-Latn-ME" sz="2400" dirty="0" smtClean="0"/>
              <a:t>funkciju</a:t>
            </a:r>
            <a:r>
              <a:rPr lang="sr-Latn-CS" sz="2400" dirty="0" smtClean="0"/>
              <a:t> </a:t>
            </a:r>
            <a:r>
              <a:rPr lang="sr-Latn-CS" sz="2400" dirty="0" smtClean="0">
                <a:solidFill>
                  <a:srgbClr val="3333CC"/>
                </a:solidFill>
              </a:rPr>
              <a:t>realloc</a:t>
            </a:r>
            <a:r>
              <a:rPr lang="sr-Latn-CS" sz="2400" dirty="0" smtClean="0"/>
              <a:t> da realocira kompletnu memoriju za čitav niz. Radnika može biti nekoliko hiljada i sama realokacija memorije može da traje izvjesno vrijeme i da ima neizvjesan ishod.</a:t>
            </a:r>
          </a:p>
          <a:p>
            <a:pPr eaLnBrk="1" hangingPunct="1">
              <a:lnSpc>
                <a:spcPct val="90000"/>
              </a:lnSpc>
            </a:pPr>
            <a:r>
              <a:rPr lang="sr-Latn-CS" sz="2400" dirty="0" smtClean="0">
                <a:solidFill>
                  <a:srgbClr val="FF0000"/>
                </a:solidFill>
              </a:rPr>
              <a:t>Drugi problem je sortiranje radnika</a:t>
            </a:r>
            <a:r>
              <a:rPr lang="sr-Latn-CS" sz="2400" dirty="0" smtClean="0"/>
              <a:t>. Da li sve sortirati odjednom ili samo dodati novog radnika u već sortirani spisak? Složenost dodavanja se može umanjiti </a:t>
            </a:r>
            <a:r>
              <a:rPr lang="sr-Latn-CS" sz="2400" dirty="0" smtClean="0">
                <a:solidFill>
                  <a:srgbClr val="3333CC"/>
                </a:solidFill>
              </a:rPr>
              <a:t>insertion sort </a:t>
            </a:r>
            <a:r>
              <a:rPr lang="sr-Latn-CS" sz="2400" dirty="0" smtClean="0"/>
              <a:t>algoritmom, ali problem predstavlja to što za svako pomjeranje radnika moramo izvršiti mnoštvo zamjena, a to vodi do </a:t>
            </a:r>
            <a:r>
              <a:rPr lang="sr-Latn-CS" sz="2400" dirty="0" smtClean="0"/>
              <a:t>operacija </a:t>
            </a:r>
            <a:r>
              <a:rPr lang="sr-Latn-CS" sz="2400" dirty="0" smtClean="0"/>
              <a:t>sa velikom količinom memorije.</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13/27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sr-Latn-CS" dirty="0" smtClean="0"/>
              <a:t>Spisak </a:t>
            </a:r>
            <a:r>
              <a:rPr lang="sr-Latn-CS" dirty="0" smtClean="0"/>
              <a:t>– Problem</a:t>
            </a:r>
            <a:endParaRPr lang="en-US" dirty="0" smtClean="0"/>
          </a:p>
        </p:txBody>
      </p:sp>
      <p:sp>
        <p:nvSpPr>
          <p:cNvPr id="16387" name="Rectangle 3"/>
          <p:cNvSpPr>
            <a:spLocks noGrp="1" noChangeArrowheads="1"/>
          </p:cNvSpPr>
          <p:nvPr>
            <p:ph type="body" idx="1"/>
          </p:nvPr>
        </p:nvSpPr>
        <p:spPr>
          <a:xfrm>
            <a:off x="228600" y="2286000"/>
            <a:ext cx="8610600" cy="4267200"/>
          </a:xfrm>
        </p:spPr>
        <p:txBody>
          <a:bodyPr/>
          <a:lstStyle/>
          <a:p>
            <a:pPr eaLnBrk="1" hangingPunct="1">
              <a:spcBef>
                <a:spcPts val="0"/>
              </a:spcBef>
              <a:spcAft>
                <a:spcPts val="1200"/>
              </a:spcAft>
            </a:pPr>
            <a:r>
              <a:rPr lang="sr-Latn-CS" sz="2400" dirty="0" smtClean="0"/>
              <a:t>Sličan problem predstavlja i brisanje radnika iz spiska – opet je potrebno vršiti realokaciju memorije i pomjeranje radnika.</a:t>
            </a:r>
          </a:p>
          <a:p>
            <a:pPr eaLnBrk="1" hangingPunct="1">
              <a:spcBef>
                <a:spcPts val="0"/>
              </a:spcBef>
              <a:spcAft>
                <a:spcPts val="1200"/>
              </a:spcAft>
            </a:pPr>
            <a:r>
              <a:rPr lang="sr-Latn-CS" sz="2400" dirty="0" smtClean="0"/>
              <a:t>Bilo kakva reorganizacija spiska podrazumijeva pomjeranje radnika.</a:t>
            </a:r>
          </a:p>
          <a:p>
            <a:pPr eaLnBrk="1" hangingPunct="1">
              <a:spcBef>
                <a:spcPts val="0"/>
              </a:spcBef>
              <a:spcAft>
                <a:spcPts val="1200"/>
              </a:spcAft>
            </a:pPr>
            <a:r>
              <a:rPr lang="sr-Latn-CS" sz="2400" dirty="0" smtClean="0"/>
              <a:t>Problemi sa spiskom, a ujedno važnost ovog pojma</a:t>
            </a:r>
            <a:r>
              <a:rPr lang="en-US" sz="2400" dirty="0" smtClean="0"/>
              <a:t>,</a:t>
            </a:r>
            <a:r>
              <a:rPr lang="sr-Latn-CS" sz="2400" dirty="0" smtClean="0"/>
              <a:t> su motivisali uvođenje sasvim novog tipa podatka u programersku praksu – </a:t>
            </a:r>
            <a:r>
              <a:rPr lang="sr-Latn-CS" sz="2400" b="1" dirty="0" smtClean="0">
                <a:solidFill>
                  <a:srgbClr val="FF0000"/>
                </a:solidFill>
              </a:rPr>
              <a:t>liste</a:t>
            </a:r>
            <a:r>
              <a:rPr lang="sr-Latn-CS" sz="2400" dirty="0" smtClean="0"/>
              <a:t>.</a:t>
            </a:r>
          </a:p>
          <a:p>
            <a:pPr eaLnBrk="1" hangingPunct="1">
              <a:spcBef>
                <a:spcPts val="0"/>
              </a:spcBef>
              <a:spcAft>
                <a:spcPts val="1200"/>
              </a:spcAft>
            </a:pPr>
            <a:r>
              <a:rPr lang="sr-Latn-CS" sz="2400" dirty="0" smtClean="0"/>
              <a:t>Lista je specijalni tip podatka u kojem svaki član liste (još se zove i </a:t>
            </a:r>
            <a:r>
              <a:rPr lang="sr-Latn-CS" sz="2400" b="1" dirty="0" smtClean="0">
                <a:solidFill>
                  <a:srgbClr val="3333CC"/>
                </a:solidFill>
              </a:rPr>
              <a:t>čvor liste</a:t>
            </a:r>
            <a:r>
              <a:rPr lang="sr-Latn-CS" sz="2400" dirty="0" smtClean="0"/>
              <a:t>) pamti član koji mu slijedi.</a:t>
            </a:r>
          </a:p>
          <a:p>
            <a:pPr eaLnBrk="1" hangingPunct="1">
              <a:spcBef>
                <a:spcPts val="0"/>
              </a:spcBef>
              <a:spcAft>
                <a:spcPts val="1200"/>
              </a:spcAft>
            </a:pP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14/27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sr-Latn-CS" smtClean="0"/>
              <a:t>Lista – Osnovni pojmovi</a:t>
            </a:r>
            <a:endParaRPr lang="en-US" smtClean="0"/>
          </a:p>
        </p:txBody>
      </p:sp>
      <p:sp>
        <p:nvSpPr>
          <p:cNvPr id="17411" name="Rectangle 3"/>
          <p:cNvSpPr>
            <a:spLocks noGrp="1" noChangeArrowheads="1"/>
          </p:cNvSpPr>
          <p:nvPr>
            <p:ph type="body" idx="1"/>
          </p:nvPr>
        </p:nvSpPr>
        <p:spPr>
          <a:xfrm>
            <a:off x="228600" y="2133600"/>
            <a:ext cx="8610600" cy="3105291"/>
          </a:xfrm>
        </p:spPr>
        <p:txBody>
          <a:bodyPr/>
          <a:lstStyle/>
          <a:p>
            <a:pPr eaLnBrk="1" hangingPunct="1">
              <a:lnSpc>
                <a:spcPct val="90000"/>
              </a:lnSpc>
              <a:spcBef>
                <a:spcPts val="0"/>
              </a:spcBef>
              <a:spcAft>
                <a:spcPts val="600"/>
              </a:spcAft>
            </a:pPr>
            <a:r>
              <a:rPr lang="sr-Latn-CS" sz="2400" dirty="0" smtClean="0"/>
              <a:t>Prvi čvor liste (koga ne pamti nijedan drugi čvor) </a:t>
            </a:r>
            <a:r>
              <a:rPr lang="en-US" sz="2400" dirty="0" smtClean="0"/>
              <a:t>se </a:t>
            </a:r>
            <a:r>
              <a:rPr lang="sr-Latn-CS" sz="2400" dirty="0" smtClean="0"/>
              <a:t>naziva </a:t>
            </a:r>
            <a:r>
              <a:rPr lang="sr-Latn-CS" sz="2400" b="1" dirty="0" smtClean="0">
                <a:solidFill>
                  <a:srgbClr val="FF0000"/>
                </a:solidFill>
              </a:rPr>
              <a:t>glavom liste</a:t>
            </a:r>
            <a:r>
              <a:rPr lang="sr-Latn-CS" sz="2400" dirty="0" smtClean="0"/>
              <a:t>.</a:t>
            </a:r>
          </a:p>
          <a:p>
            <a:pPr eaLnBrk="1" hangingPunct="1">
              <a:lnSpc>
                <a:spcPct val="90000"/>
              </a:lnSpc>
              <a:spcBef>
                <a:spcPts val="0"/>
              </a:spcBef>
              <a:spcAft>
                <a:spcPts val="600"/>
              </a:spcAft>
            </a:pPr>
            <a:r>
              <a:rPr lang="sr-Latn-CS" sz="2400" dirty="0" smtClean="0"/>
              <a:t>Čvor liste koji ne pamti</a:t>
            </a:r>
            <a:r>
              <a:rPr lang="sr-Latn-CS" dirty="0" smtClean="0"/>
              <a:t> </a:t>
            </a:r>
            <a:r>
              <a:rPr lang="sr-Latn-CS" sz="2400" dirty="0" smtClean="0"/>
              <a:t>nijedan drugi čvor liste</a:t>
            </a:r>
            <a:r>
              <a:rPr lang="en-US" sz="2400" dirty="0" smtClean="0"/>
              <a:t> </a:t>
            </a:r>
            <a:r>
              <a:rPr lang="sr-Latn-CS" sz="2400" dirty="0" smtClean="0"/>
              <a:t>naziva </a:t>
            </a:r>
            <a:r>
              <a:rPr lang="en-US" sz="2400" dirty="0" smtClean="0"/>
              <a:t>se</a:t>
            </a:r>
            <a:r>
              <a:rPr lang="sr-Latn-CS" sz="2400" dirty="0" smtClean="0"/>
              <a:t> </a:t>
            </a:r>
            <a:r>
              <a:rPr lang="sr-Latn-CS" sz="2400" b="1" dirty="0" smtClean="0">
                <a:solidFill>
                  <a:srgbClr val="FF0000"/>
                </a:solidFill>
              </a:rPr>
              <a:t>repom liste</a:t>
            </a:r>
            <a:r>
              <a:rPr lang="sr-Latn-CS" sz="2400" dirty="0" smtClean="0"/>
              <a:t>.</a:t>
            </a:r>
          </a:p>
          <a:p>
            <a:pPr eaLnBrk="1" hangingPunct="1">
              <a:lnSpc>
                <a:spcPct val="90000"/>
              </a:lnSpc>
              <a:spcBef>
                <a:spcPts val="0"/>
              </a:spcBef>
              <a:spcAft>
                <a:spcPts val="600"/>
              </a:spcAft>
            </a:pPr>
            <a:r>
              <a:rPr lang="sr-Latn-CS" sz="2400" dirty="0" smtClean="0"/>
              <a:t>Postoji nekoliko tipova listi. Za sada ćemo se upoznati samo sa </a:t>
            </a:r>
            <a:r>
              <a:rPr lang="sr-Latn-CS" sz="2400" b="1" dirty="0" smtClean="0">
                <a:solidFill>
                  <a:srgbClr val="FF0000"/>
                </a:solidFill>
              </a:rPr>
              <a:t>jednostruko povezanom listom</a:t>
            </a:r>
            <a:r>
              <a:rPr lang="sr-Latn-CS" sz="2400" dirty="0" smtClean="0"/>
              <a:t>, kod koje svaki čvor</a:t>
            </a:r>
            <a:r>
              <a:rPr lang="en-US" sz="2400" dirty="0" smtClean="0"/>
              <a:t>, </a:t>
            </a:r>
            <a:r>
              <a:rPr lang="en-US" sz="2400" dirty="0" err="1" smtClean="0"/>
              <a:t>osim</a:t>
            </a:r>
            <a:r>
              <a:rPr lang="en-US" sz="2400" dirty="0" smtClean="0"/>
              <a:t> </a:t>
            </a:r>
            <a:r>
              <a:rPr lang="en-US" sz="2400" dirty="0" err="1" smtClean="0"/>
              <a:t>poslednjeg</a:t>
            </a:r>
            <a:r>
              <a:rPr lang="en-US" sz="2400" dirty="0" smtClean="0"/>
              <a:t>,</a:t>
            </a:r>
            <a:r>
              <a:rPr lang="sr-Latn-CS" sz="2400" dirty="0" smtClean="0"/>
              <a:t> pokazuje </a:t>
            </a:r>
            <a:r>
              <a:rPr lang="en-US" sz="2400" dirty="0" err="1" smtClean="0"/>
              <a:t>samo</a:t>
            </a:r>
            <a:r>
              <a:rPr lang="en-US" sz="2400" dirty="0" smtClean="0"/>
              <a:t> </a:t>
            </a:r>
            <a:r>
              <a:rPr lang="sr-Latn-CS" sz="2400" dirty="0" smtClean="0"/>
              <a:t>na </a:t>
            </a:r>
            <a:r>
              <a:rPr lang="sr-Latn-ME" sz="2400" dirty="0" smtClean="0"/>
              <a:t>naredni</a:t>
            </a:r>
            <a:r>
              <a:rPr lang="en-US" sz="2400" dirty="0" smtClean="0"/>
              <a:t> </a:t>
            </a:r>
            <a:r>
              <a:rPr lang="sr-Latn-CS" sz="2400" dirty="0" smtClean="0"/>
              <a:t>čvor liste.</a:t>
            </a:r>
            <a:endParaRPr lang="en-US" sz="2400" dirty="0" smtClean="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33600" y="4953000"/>
            <a:ext cx="5002151" cy="1805321"/>
          </a:xfrm>
          <a:prstGeom prst="rect">
            <a:avLst/>
          </a:prstGeom>
        </p:spPr>
      </p:pic>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15/27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dirty="0" err="1" smtClean="0"/>
              <a:t>Lista</a:t>
            </a:r>
            <a:r>
              <a:rPr lang="en-US" dirty="0" smtClean="0"/>
              <a:t> </a:t>
            </a:r>
            <a:r>
              <a:rPr lang="en-US" dirty="0" smtClean="0"/>
              <a:t>– </a:t>
            </a:r>
            <a:r>
              <a:rPr lang="en-US" dirty="0" err="1" smtClean="0"/>
              <a:t>Realizacija</a:t>
            </a:r>
            <a:endParaRPr lang="en-US" dirty="0" smtClean="0"/>
          </a:p>
        </p:txBody>
      </p:sp>
      <p:sp>
        <p:nvSpPr>
          <p:cNvPr id="18435" name="Rectangle 3"/>
          <p:cNvSpPr>
            <a:spLocks noGrp="1" noChangeArrowheads="1"/>
          </p:cNvSpPr>
          <p:nvPr>
            <p:ph type="body" idx="1"/>
          </p:nvPr>
        </p:nvSpPr>
        <p:spPr>
          <a:xfrm>
            <a:off x="381000" y="2286000"/>
            <a:ext cx="8534400" cy="3886200"/>
          </a:xfrm>
        </p:spPr>
        <p:txBody>
          <a:bodyPr/>
          <a:lstStyle/>
          <a:p>
            <a:pPr eaLnBrk="1" hangingPunct="1"/>
            <a:r>
              <a:rPr lang="sr-Latn-CS" sz="2400" dirty="0" smtClean="0"/>
              <a:t>U čvorovima liste su upisani neki podaci.</a:t>
            </a:r>
          </a:p>
          <a:p>
            <a:pPr eaLnBrk="1" hangingPunct="1"/>
            <a:r>
              <a:rPr lang="sr-Latn-CS" sz="2400" dirty="0" smtClean="0"/>
              <a:t>Podaci su po pravilu strukturnog tipa.</a:t>
            </a:r>
          </a:p>
          <a:p>
            <a:pPr eaLnBrk="1" hangingPunct="1"/>
            <a:r>
              <a:rPr lang="sr-Latn-CS" sz="2400" dirty="0" smtClean="0"/>
              <a:t>Ostaje problem da se realizuje metodologija za “pamćenje” narednog elementa liste.</a:t>
            </a:r>
          </a:p>
          <a:p>
            <a:pPr eaLnBrk="1" hangingPunct="1"/>
            <a:r>
              <a:rPr lang="sr-Latn-CS" sz="2400" dirty="0" smtClean="0"/>
              <a:t>Postoje dva načina za ovo:</a:t>
            </a:r>
          </a:p>
          <a:p>
            <a:pPr lvl="1" eaLnBrk="1" hangingPunct="1"/>
            <a:r>
              <a:rPr lang="sr-Latn-CS" sz="2000" dirty="0" smtClean="0">
                <a:solidFill>
                  <a:srgbClr val="FF0000"/>
                </a:solidFill>
              </a:rPr>
              <a:t>preko niza pozicija članova liste i</a:t>
            </a:r>
          </a:p>
          <a:p>
            <a:pPr lvl="1" eaLnBrk="1" hangingPunct="1"/>
            <a:r>
              <a:rPr lang="sr-Latn-CS" sz="2000" dirty="0" smtClean="0">
                <a:solidFill>
                  <a:srgbClr val="3333CC"/>
                </a:solidFill>
              </a:rPr>
              <a:t>preko samoreferentnih struktura.</a:t>
            </a:r>
          </a:p>
          <a:p>
            <a:pPr eaLnBrk="1" hangingPunct="1"/>
            <a:r>
              <a:rPr lang="sr-Latn-CS" sz="2400" dirty="0" smtClean="0"/>
              <a:t>Radi jednostavnosti, obije realizacije ćemo ilustrovati preko liste cijelih brojeva.</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16/27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609600"/>
            <a:ext cx="7772400" cy="1143000"/>
          </a:xfrm>
        </p:spPr>
        <p:txBody>
          <a:bodyPr/>
          <a:lstStyle/>
          <a:p>
            <a:pPr eaLnBrk="1" hangingPunct="1"/>
            <a:r>
              <a:rPr lang="sr-Latn-CS" dirty="0" smtClean="0"/>
              <a:t>Lista preko niza pozicija</a:t>
            </a:r>
            <a:endParaRPr lang="en-US" dirty="0" smtClean="0"/>
          </a:p>
        </p:txBody>
      </p:sp>
      <p:sp>
        <p:nvSpPr>
          <p:cNvPr id="19459" name="Rectangle 3"/>
          <p:cNvSpPr>
            <a:spLocks noGrp="1" noChangeArrowheads="1"/>
          </p:cNvSpPr>
          <p:nvPr>
            <p:ph type="body" idx="1"/>
          </p:nvPr>
        </p:nvSpPr>
        <p:spPr>
          <a:xfrm>
            <a:off x="152400" y="2209800"/>
            <a:ext cx="8763000" cy="1676400"/>
          </a:xfrm>
        </p:spPr>
        <p:txBody>
          <a:bodyPr/>
          <a:lstStyle/>
          <a:p>
            <a:pPr eaLnBrk="1" hangingPunct="1">
              <a:lnSpc>
                <a:spcPct val="90000"/>
              </a:lnSpc>
            </a:pPr>
            <a:r>
              <a:rPr lang="sr-Latn-CS" sz="2400" dirty="0" smtClean="0"/>
              <a:t>Pretpostavimo da imamo niz u kojem bi brojevi trebali biti sortirani u rastući redosljed. Umjesto da vršimo premještanje članova niza pretpostavimo da je neko već formirao niz pozicija u kom se pamte naredni elementi niza. Primjer:</a:t>
            </a:r>
            <a:endParaRPr lang="en-US" sz="2400" dirty="0" smtClean="0"/>
          </a:p>
        </p:txBody>
      </p:sp>
      <p:graphicFrame>
        <p:nvGraphicFramePr>
          <p:cNvPr id="276520" name="Group 40"/>
          <p:cNvGraphicFramePr>
            <a:graphicFrameLocks noGrp="1"/>
          </p:cNvGraphicFramePr>
          <p:nvPr>
            <p:extLst>
              <p:ext uri="{D42A27DB-BD31-4B8C-83A1-F6EECF244321}">
                <p14:modId xmlns:p14="http://schemas.microsoft.com/office/powerpoint/2010/main" val="1374186728"/>
              </p:ext>
            </p:extLst>
          </p:nvPr>
        </p:nvGraphicFramePr>
        <p:xfrm>
          <a:off x="997701" y="4003965"/>
          <a:ext cx="5029200" cy="990600"/>
        </p:xfrm>
        <a:graphic>
          <a:graphicData uri="http://schemas.openxmlformats.org/drawingml/2006/table">
            <a:tbl>
              <a:tblPr/>
              <a:tblGrid>
                <a:gridCol w="1219200">
                  <a:extLst>
                    <a:ext uri="{9D8B030D-6E8A-4147-A177-3AD203B41FA5}">
                      <a16:colId xmlns:a16="http://schemas.microsoft.com/office/drawing/2014/main" val="20000"/>
                    </a:ext>
                  </a:extLst>
                </a:gridCol>
                <a:gridCol w="635000">
                  <a:extLst>
                    <a:ext uri="{9D8B030D-6E8A-4147-A177-3AD203B41FA5}">
                      <a16:colId xmlns:a16="http://schemas.microsoft.com/office/drawing/2014/main" val="20001"/>
                    </a:ext>
                  </a:extLst>
                </a:gridCol>
                <a:gridCol w="635000">
                  <a:extLst>
                    <a:ext uri="{9D8B030D-6E8A-4147-A177-3AD203B41FA5}">
                      <a16:colId xmlns:a16="http://schemas.microsoft.com/office/drawing/2014/main" val="20002"/>
                    </a:ext>
                  </a:extLst>
                </a:gridCol>
                <a:gridCol w="635000">
                  <a:extLst>
                    <a:ext uri="{9D8B030D-6E8A-4147-A177-3AD203B41FA5}">
                      <a16:colId xmlns:a16="http://schemas.microsoft.com/office/drawing/2014/main" val="20003"/>
                    </a:ext>
                  </a:extLst>
                </a:gridCol>
                <a:gridCol w="635000">
                  <a:extLst>
                    <a:ext uri="{9D8B030D-6E8A-4147-A177-3AD203B41FA5}">
                      <a16:colId xmlns:a16="http://schemas.microsoft.com/office/drawing/2014/main" val="20004"/>
                    </a:ext>
                  </a:extLst>
                </a:gridCol>
                <a:gridCol w="635000">
                  <a:extLst>
                    <a:ext uri="{9D8B030D-6E8A-4147-A177-3AD203B41FA5}">
                      <a16:colId xmlns:a16="http://schemas.microsoft.com/office/drawing/2014/main" val="20005"/>
                    </a:ext>
                  </a:extLst>
                </a:gridCol>
                <a:gridCol w="635000">
                  <a:extLst>
                    <a:ext uri="{9D8B030D-6E8A-4147-A177-3AD203B41FA5}">
                      <a16:colId xmlns:a16="http://schemas.microsoft.com/office/drawing/2014/main" val="20006"/>
                    </a:ext>
                  </a:extLst>
                </a:gridCol>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1</a:t>
                      </a:r>
                      <a:endParaRPr kumimoji="0" lang="en-US" sz="24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9486" name="Freeform 41"/>
          <p:cNvSpPr>
            <a:spLocks/>
          </p:cNvSpPr>
          <p:nvPr/>
        </p:nvSpPr>
        <p:spPr bwMode="auto">
          <a:xfrm>
            <a:off x="3826626" y="4994565"/>
            <a:ext cx="304800" cy="304800"/>
          </a:xfrm>
          <a:custGeom>
            <a:avLst/>
            <a:gdLst>
              <a:gd name="T0" fmla="*/ 0 w 288"/>
              <a:gd name="T1" fmla="*/ 0 h 240"/>
              <a:gd name="T2" fmla="*/ 0 w 288"/>
              <a:gd name="T3" fmla="*/ 2147483647 h 240"/>
              <a:gd name="T4" fmla="*/ 2147483647 w 288"/>
              <a:gd name="T5" fmla="*/ 2147483647 h 240"/>
              <a:gd name="T6" fmla="*/ 0 60000 65536"/>
              <a:gd name="T7" fmla="*/ 0 60000 65536"/>
              <a:gd name="T8" fmla="*/ 0 60000 65536"/>
            </a:gdLst>
            <a:ahLst/>
            <a:cxnLst>
              <a:cxn ang="T6">
                <a:pos x="T0" y="T1"/>
              </a:cxn>
              <a:cxn ang="T7">
                <a:pos x="T2" y="T3"/>
              </a:cxn>
              <a:cxn ang="T8">
                <a:pos x="T4" y="T5"/>
              </a:cxn>
            </a:cxnLst>
            <a:rect l="0" t="0" r="r" b="b"/>
            <a:pathLst>
              <a:path w="288" h="240">
                <a:moveTo>
                  <a:pt x="0" y="0"/>
                </a:moveTo>
                <a:lnTo>
                  <a:pt x="0" y="240"/>
                </a:lnTo>
                <a:lnTo>
                  <a:pt x="288" y="240"/>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487" name="Text Box 42"/>
          <p:cNvSpPr txBox="1">
            <a:spLocks noChangeArrowheads="1"/>
          </p:cNvSpPr>
          <p:nvPr/>
        </p:nvSpPr>
        <p:spPr bwMode="auto">
          <a:xfrm>
            <a:off x="4074276" y="5067129"/>
            <a:ext cx="4191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000" dirty="0">
                <a:solidFill>
                  <a:srgbClr val="3333CC"/>
                </a:solidFill>
                <a:latin typeface="Tahoma" charset="0"/>
              </a:rPr>
              <a:t>glava liste od koje sve počinje</a:t>
            </a:r>
            <a:endParaRPr lang="en-US" sz="2000" dirty="0">
              <a:solidFill>
                <a:srgbClr val="3333CC"/>
              </a:solidFill>
              <a:latin typeface="Tahoma" charset="0"/>
            </a:endParaRPr>
          </a:p>
        </p:txBody>
      </p:sp>
      <p:sp>
        <p:nvSpPr>
          <p:cNvPr id="19488" name="Text Box 43"/>
          <p:cNvSpPr txBox="1">
            <a:spLocks noChangeArrowheads="1"/>
          </p:cNvSpPr>
          <p:nvPr/>
        </p:nvSpPr>
        <p:spPr bwMode="auto">
          <a:xfrm>
            <a:off x="346365" y="5601426"/>
            <a:ext cx="8534400" cy="1027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lnSpc>
                <a:spcPct val="95000"/>
              </a:lnSpc>
              <a:spcBef>
                <a:spcPts val="0"/>
              </a:spcBef>
            </a:pPr>
            <a:r>
              <a:rPr lang="sr-Latn-CS" sz="1600" dirty="0">
                <a:latin typeface="Tahoma" charset="0"/>
              </a:rPr>
              <a:t>Glava liste preko svoje pozicije pamti da je naredni element na poziciji </a:t>
            </a:r>
            <a:r>
              <a:rPr lang="en-US" sz="1600" dirty="0">
                <a:latin typeface="Tahoma" charset="0"/>
              </a:rPr>
              <a:t>6</a:t>
            </a:r>
            <a:r>
              <a:rPr lang="sr-Latn-CS" sz="1600" dirty="0">
                <a:latin typeface="Tahoma" charset="0"/>
              </a:rPr>
              <a:t> - to je broj </a:t>
            </a:r>
            <a:r>
              <a:rPr lang="en-US" sz="1600" dirty="0">
                <a:latin typeface="Tahoma" charset="0"/>
              </a:rPr>
              <a:t>2</a:t>
            </a:r>
            <a:r>
              <a:rPr lang="sr-Latn-CS" sz="1600" dirty="0">
                <a:latin typeface="Tahoma" charset="0"/>
              </a:rPr>
              <a:t>, taj element pamti da je naredni na poziciji </a:t>
            </a:r>
            <a:r>
              <a:rPr lang="en-US" sz="1600" dirty="0">
                <a:latin typeface="Tahoma" charset="0"/>
              </a:rPr>
              <a:t>5</a:t>
            </a:r>
            <a:r>
              <a:rPr lang="sr-Latn-CS" sz="1600" dirty="0">
                <a:latin typeface="Tahoma" charset="0"/>
              </a:rPr>
              <a:t> - to je broj </a:t>
            </a:r>
            <a:r>
              <a:rPr lang="en-US" sz="1600" dirty="0">
                <a:latin typeface="Tahoma" charset="0"/>
              </a:rPr>
              <a:t>3</a:t>
            </a:r>
            <a:r>
              <a:rPr lang="sr-Latn-CS" sz="1600" dirty="0">
                <a:latin typeface="Tahoma" charset="0"/>
              </a:rPr>
              <a:t>, ovaj element pamti da je naredni na poziciji </a:t>
            </a:r>
            <a:r>
              <a:rPr lang="en-US" sz="1600" dirty="0">
                <a:latin typeface="Tahoma" charset="0"/>
              </a:rPr>
              <a:t>1</a:t>
            </a:r>
            <a:r>
              <a:rPr lang="sr-Latn-CS" sz="1600" dirty="0">
                <a:latin typeface="Tahoma" charset="0"/>
              </a:rPr>
              <a:t> - to je broj 5, ovaj pamti narednog na poziciji </a:t>
            </a:r>
            <a:r>
              <a:rPr lang="en-US" sz="1600" dirty="0">
                <a:latin typeface="Tahoma" charset="0"/>
              </a:rPr>
              <a:t>4</a:t>
            </a:r>
            <a:r>
              <a:rPr lang="sr-Latn-CS" sz="1600" dirty="0">
                <a:latin typeface="Tahoma" charset="0"/>
              </a:rPr>
              <a:t>, a ovaj narednog na poziciji </a:t>
            </a:r>
            <a:r>
              <a:rPr lang="en-US" sz="1600" dirty="0" smtClean="0">
                <a:latin typeface="Tahoma" charset="0"/>
              </a:rPr>
              <a:t>2</a:t>
            </a:r>
            <a:r>
              <a:rPr lang="sr-Latn-ME" sz="1600" dirty="0" smtClean="0">
                <a:latin typeface="Tahoma" charset="0"/>
              </a:rPr>
              <a:t>.</a:t>
            </a:r>
            <a:r>
              <a:rPr lang="sr-Latn-CS" sz="1600" dirty="0" smtClean="0">
                <a:latin typeface="Tahoma" charset="0"/>
              </a:rPr>
              <a:t> Konačno</a:t>
            </a:r>
            <a:r>
              <a:rPr lang="sr-Latn-CS" sz="1600" dirty="0">
                <a:latin typeface="Tahoma" charset="0"/>
              </a:rPr>
              <a:t>, element na poziciji </a:t>
            </a:r>
            <a:r>
              <a:rPr lang="en-US" sz="1600" dirty="0">
                <a:latin typeface="Tahoma" charset="0"/>
              </a:rPr>
              <a:t>2</a:t>
            </a:r>
            <a:r>
              <a:rPr lang="sr-Latn-CS" sz="1600" dirty="0">
                <a:latin typeface="Tahoma" charset="0"/>
              </a:rPr>
              <a:t> je rep liste, koji sa 0 indicira da nema narednog elementa.</a:t>
            </a:r>
            <a:endParaRPr lang="en-US" sz="1600" dirty="0">
              <a:latin typeface="Tahoma" charset="0"/>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17/27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Dodavanje elementa u listu</a:t>
            </a:r>
          </a:p>
        </p:txBody>
      </p:sp>
      <p:sp>
        <p:nvSpPr>
          <p:cNvPr id="20483" name="Rectangle 3"/>
          <p:cNvSpPr>
            <a:spLocks noGrp="1" noChangeArrowheads="1"/>
          </p:cNvSpPr>
          <p:nvPr>
            <p:ph type="body" idx="1"/>
          </p:nvPr>
        </p:nvSpPr>
        <p:spPr>
          <a:xfrm>
            <a:off x="218904" y="2209800"/>
            <a:ext cx="8772696" cy="4572000"/>
          </a:xfrm>
        </p:spPr>
        <p:txBody>
          <a:bodyPr/>
          <a:lstStyle/>
          <a:p>
            <a:pPr eaLnBrk="1" hangingPunct="1">
              <a:lnSpc>
                <a:spcPct val="90000"/>
              </a:lnSpc>
              <a:spcBef>
                <a:spcPts val="1200"/>
              </a:spcBef>
            </a:pPr>
            <a:r>
              <a:rPr lang="sr-Latn-CS" sz="2400" dirty="0" smtClean="0"/>
              <a:t>Pošto indeksiranje u C-u započinje sa 0, to znači da rep liste treba da pokaže na, recimo, –1.</a:t>
            </a:r>
          </a:p>
          <a:p>
            <a:pPr eaLnBrk="1" hangingPunct="1">
              <a:lnSpc>
                <a:spcPct val="90000"/>
              </a:lnSpc>
              <a:spcBef>
                <a:spcPts val="1200"/>
              </a:spcBef>
            </a:pPr>
            <a:r>
              <a:rPr lang="sr-Latn-ME" sz="2400" dirty="0" smtClean="0"/>
              <a:t>U</a:t>
            </a:r>
            <a:r>
              <a:rPr lang="en-US" sz="2400" dirty="0" smtClean="0"/>
              <a:t> </a:t>
            </a:r>
            <a:r>
              <a:rPr lang="en-US" sz="2400" dirty="0" err="1" smtClean="0"/>
              <a:t>prethodnu</a:t>
            </a:r>
            <a:r>
              <a:rPr lang="en-US" sz="2400" dirty="0" smtClean="0"/>
              <a:t> </a:t>
            </a:r>
            <a:r>
              <a:rPr lang="en-US" sz="2400" dirty="0" err="1" smtClean="0"/>
              <a:t>listu</a:t>
            </a:r>
            <a:r>
              <a:rPr lang="en-US" sz="2400" dirty="0" smtClean="0"/>
              <a:t> </a:t>
            </a:r>
            <a:r>
              <a:rPr lang="sr-Latn-ME" sz="2400" dirty="0" smtClean="0"/>
              <a:t>sad </a:t>
            </a:r>
            <a:r>
              <a:rPr lang="en-US" sz="2400" dirty="0" err="1" smtClean="0"/>
              <a:t>treba</a:t>
            </a:r>
            <a:r>
              <a:rPr lang="en-US" sz="2400" dirty="0" smtClean="0"/>
              <a:t> </a:t>
            </a:r>
            <a:r>
              <a:rPr lang="en-US" sz="2400" dirty="0" err="1" smtClean="0"/>
              <a:t>dodati</a:t>
            </a:r>
            <a:r>
              <a:rPr lang="en-US" sz="2400" dirty="0" smtClean="0"/>
              <a:t> </a:t>
            </a:r>
            <a:r>
              <a:rPr lang="en-US" sz="2400" dirty="0" err="1" smtClean="0"/>
              <a:t>broj</a:t>
            </a:r>
            <a:r>
              <a:rPr lang="en-US" sz="2400" dirty="0" smtClean="0"/>
              <a:t> </a:t>
            </a:r>
            <a:r>
              <a:rPr lang="en-US" sz="2400" dirty="0" smtClean="0">
                <a:solidFill>
                  <a:srgbClr val="FF0000"/>
                </a:solidFill>
              </a:rPr>
              <a:t>4</a:t>
            </a:r>
            <a:r>
              <a:rPr lang="en-US" sz="2400" dirty="0" smtClean="0"/>
              <a:t>.</a:t>
            </a:r>
          </a:p>
          <a:p>
            <a:pPr eaLnBrk="1" hangingPunct="1">
              <a:lnSpc>
                <a:spcPct val="90000"/>
              </a:lnSpc>
              <a:spcBef>
                <a:spcPts val="1200"/>
              </a:spcBef>
            </a:pPr>
            <a:r>
              <a:rPr lang="en-US" sz="2400" dirty="0" err="1" smtClean="0"/>
              <a:t>Algoritam</a:t>
            </a:r>
            <a:r>
              <a:rPr lang="en-US" sz="2400" dirty="0" smtClean="0"/>
              <a:t> </a:t>
            </a:r>
            <a:r>
              <a:rPr lang="en-US" sz="2400" dirty="0" err="1" smtClean="0"/>
              <a:t>polazi</a:t>
            </a:r>
            <a:r>
              <a:rPr lang="en-US" sz="2400" dirty="0" smtClean="0"/>
              <a:t> od </a:t>
            </a:r>
            <a:r>
              <a:rPr lang="en-US" sz="2400" dirty="0" err="1" smtClean="0"/>
              <a:t>glave</a:t>
            </a:r>
            <a:r>
              <a:rPr lang="en-US" sz="2400" dirty="0" smtClean="0"/>
              <a:t>. </a:t>
            </a:r>
            <a:r>
              <a:rPr lang="en-US" sz="2400" dirty="0" err="1" smtClean="0"/>
              <a:t>Kako</a:t>
            </a:r>
            <a:r>
              <a:rPr lang="en-US" sz="2400" dirty="0" smtClean="0"/>
              <a:t> je </a:t>
            </a:r>
            <a:r>
              <a:rPr lang="en-US" sz="2400" dirty="0" err="1" smtClean="0"/>
              <a:t>novi</a:t>
            </a:r>
            <a:r>
              <a:rPr lang="en-US" sz="2400" dirty="0" smtClean="0"/>
              <a:t> element </a:t>
            </a:r>
            <a:r>
              <a:rPr lang="en-US" sz="2400" dirty="0" err="1" smtClean="0"/>
              <a:t>ve</a:t>
            </a:r>
            <a:r>
              <a:rPr lang="sr-Latn-CS" sz="2400" dirty="0" smtClean="0"/>
              <a:t>ći od onoga koji se nalazi “u glavi”, to znači da se dati element mora postaviti nakon njega. Gleda se, dakle, naredni element u listi. Njegov indeks je sačuvan na poziciji upisanoj u članu niza ispod glave. Element na toj poziciji je 2, a to znači da novododati element treba dalje pomjerati. Naredni u listi je 3, a to znači da idemo dalje. Kako je nakon 3 broj 5, to znači da između 3 i 5 treba dodati novi element (broj 4).</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18/27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sr-Latn-CS" smtClean="0"/>
              <a:t>Dodavanje elementa u listu</a:t>
            </a:r>
            <a:endParaRPr lang="en-US" smtClean="0"/>
          </a:p>
        </p:txBody>
      </p:sp>
      <p:graphicFrame>
        <p:nvGraphicFramePr>
          <p:cNvPr id="278558" name="Group 30"/>
          <p:cNvGraphicFramePr>
            <a:graphicFrameLocks noGrp="1"/>
          </p:cNvGraphicFramePr>
          <p:nvPr>
            <p:extLst>
              <p:ext uri="{D42A27DB-BD31-4B8C-83A1-F6EECF244321}">
                <p14:modId xmlns:p14="http://schemas.microsoft.com/office/powerpoint/2010/main" val="3319796662"/>
              </p:ext>
            </p:extLst>
          </p:nvPr>
        </p:nvGraphicFramePr>
        <p:xfrm>
          <a:off x="525087" y="2524875"/>
          <a:ext cx="5029200" cy="990600"/>
        </p:xfrm>
        <a:graphic>
          <a:graphicData uri="http://schemas.openxmlformats.org/drawingml/2006/table">
            <a:tbl>
              <a:tblPr/>
              <a:tblGrid>
                <a:gridCol w="1219200">
                  <a:extLst>
                    <a:ext uri="{9D8B030D-6E8A-4147-A177-3AD203B41FA5}">
                      <a16:colId xmlns:a16="http://schemas.microsoft.com/office/drawing/2014/main" val="20000"/>
                    </a:ext>
                  </a:extLst>
                </a:gridCol>
                <a:gridCol w="635000">
                  <a:extLst>
                    <a:ext uri="{9D8B030D-6E8A-4147-A177-3AD203B41FA5}">
                      <a16:colId xmlns:a16="http://schemas.microsoft.com/office/drawing/2014/main" val="20001"/>
                    </a:ext>
                  </a:extLst>
                </a:gridCol>
                <a:gridCol w="635000">
                  <a:extLst>
                    <a:ext uri="{9D8B030D-6E8A-4147-A177-3AD203B41FA5}">
                      <a16:colId xmlns:a16="http://schemas.microsoft.com/office/drawing/2014/main" val="20002"/>
                    </a:ext>
                  </a:extLst>
                </a:gridCol>
                <a:gridCol w="635000">
                  <a:extLst>
                    <a:ext uri="{9D8B030D-6E8A-4147-A177-3AD203B41FA5}">
                      <a16:colId xmlns:a16="http://schemas.microsoft.com/office/drawing/2014/main" val="20003"/>
                    </a:ext>
                  </a:extLst>
                </a:gridCol>
                <a:gridCol w="635000">
                  <a:extLst>
                    <a:ext uri="{9D8B030D-6E8A-4147-A177-3AD203B41FA5}">
                      <a16:colId xmlns:a16="http://schemas.microsoft.com/office/drawing/2014/main" val="20004"/>
                    </a:ext>
                  </a:extLst>
                </a:gridCol>
                <a:gridCol w="635000">
                  <a:extLst>
                    <a:ext uri="{9D8B030D-6E8A-4147-A177-3AD203B41FA5}">
                      <a16:colId xmlns:a16="http://schemas.microsoft.com/office/drawing/2014/main" val="20005"/>
                    </a:ext>
                  </a:extLst>
                </a:gridCol>
                <a:gridCol w="635000">
                  <a:extLst>
                    <a:ext uri="{9D8B030D-6E8A-4147-A177-3AD203B41FA5}">
                      <a16:colId xmlns:a16="http://schemas.microsoft.com/office/drawing/2014/main" val="20006"/>
                    </a:ext>
                  </a:extLst>
                </a:gridCol>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1</a:t>
                      </a:r>
                      <a:endParaRPr kumimoji="0" lang="en-US" sz="24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1533" name="Text Box 56"/>
          <p:cNvSpPr txBox="1">
            <a:spLocks noChangeArrowheads="1"/>
          </p:cNvSpPr>
          <p:nvPr/>
        </p:nvSpPr>
        <p:spPr bwMode="auto">
          <a:xfrm>
            <a:off x="432260" y="2133600"/>
            <a:ext cx="200613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000" dirty="0" smtClean="0">
                <a:solidFill>
                  <a:srgbClr val="3333CC"/>
                </a:solidFill>
                <a:latin typeface="Tahoma" charset="0"/>
              </a:rPr>
              <a:t>Polazna </a:t>
            </a:r>
            <a:r>
              <a:rPr lang="sr-Latn-CS" sz="2000" dirty="0">
                <a:solidFill>
                  <a:srgbClr val="3333CC"/>
                </a:solidFill>
                <a:latin typeface="Tahoma" charset="0"/>
              </a:rPr>
              <a:t>lista</a:t>
            </a:r>
            <a:endParaRPr lang="en-US" sz="2000" dirty="0">
              <a:solidFill>
                <a:srgbClr val="3333CC"/>
              </a:solidFill>
              <a:latin typeface="Tahoma" charset="0"/>
            </a:endParaRPr>
          </a:p>
        </p:txBody>
      </p:sp>
      <p:graphicFrame>
        <p:nvGraphicFramePr>
          <p:cNvPr id="278621" name="Group 93"/>
          <p:cNvGraphicFramePr>
            <a:graphicFrameLocks noGrp="1"/>
          </p:cNvGraphicFramePr>
          <p:nvPr>
            <p:extLst>
              <p:ext uri="{D42A27DB-BD31-4B8C-83A1-F6EECF244321}">
                <p14:modId xmlns:p14="http://schemas.microsoft.com/office/powerpoint/2010/main" val="482374413"/>
              </p:ext>
            </p:extLst>
          </p:nvPr>
        </p:nvGraphicFramePr>
        <p:xfrm>
          <a:off x="533400" y="3982371"/>
          <a:ext cx="5584767" cy="990600"/>
        </p:xfrm>
        <a:graphic>
          <a:graphicData uri="http://schemas.openxmlformats.org/drawingml/2006/table">
            <a:tbl>
              <a:tblPr/>
              <a:tblGrid>
                <a:gridCol w="1219200">
                  <a:extLst>
                    <a:ext uri="{9D8B030D-6E8A-4147-A177-3AD203B41FA5}">
                      <a16:colId xmlns:a16="http://schemas.microsoft.com/office/drawing/2014/main" val="20000"/>
                    </a:ext>
                  </a:extLst>
                </a:gridCol>
                <a:gridCol w="642257">
                  <a:extLst>
                    <a:ext uri="{9D8B030D-6E8A-4147-A177-3AD203B41FA5}">
                      <a16:colId xmlns:a16="http://schemas.microsoft.com/office/drawing/2014/main" val="20001"/>
                    </a:ext>
                  </a:extLst>
                </a:gridCol>
                <a:gridCol w="630976">
                  <a:extLst>
                    <a:ext uri="{9D8B030D-6E8A-4147-A177-3AD203B41FA5}">
                      <a16:colId xmlns:a16="http://schemas.microsoft.com/office/drawing/2014/main" val="20002"/>
                    </a:ext>
                  </a:extLst>
                </a:gridCol>
                <a:gridCol w="622242">
                  <a:extLst>
                    <a:ext uri="{9D8B030D-6E8A-4147-A177-3AD203B41FA5}">
                      <a16:colId xmlns:a16="http://schemas.microsoft.com/office/drawing/2014/main" val="20003"/>
                    </a:ext>
                  </a:extLst>
                </a:gridCol>
                <a:gridCol w="647700">
                  <a:extLst>
                    <a:ext uri="{9D8B030D-6E8A-4147-A177-3AD203B41FA5}">
                      <a16:colId xmlns:a16="http://schemas.microsoft.com/office/drawing/2014/main" val="20004"/>
                    </a:ext>
                  </a:extLst>
                </a:gridCol>
                <a:gridCol w="625475">
                  <a:extLst>
                    <a:ext uri="{9D8B030D-6E8A-4147-A177-3AD203B41FA5}">
                      <a16:colId xmlns:a16="http://schemas.microsoft.com/office/drawing/2014/main" val="20005"/>
                    </a:ext>
                  </a:extLst>
                </a:gridCol>
                <a:gridCol w="615026">
                  <a:extLst>
                    <a:ext uri="{9D8B030D-6E8A-4147-A177-3AD203B41FA5}">
                      <a16:colId xmlns:a16="http://schemas.microsoft.com/office/drawing/2014/main" val="20006"/>
                    </a:ext>
                  </a:extLst>
                </a:gridCol>
                <a:gridCol w="581891">
                  <a:extLst>
                    <a:ext uri="{9D8B030D-6E8A-4147-A177-3AD203B41FA5}">
                      <a16:colId xmlns:a16="http://schemas.microsoft.com/office/drawing/2014/main" val="20007"/>
                    </a:ext>
                  </a:extLst>
                </a:gridCol>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1</a:t>
                      </a:r>
                      <a:endParaRPr kumimoji="0" lang="en-US" sz="24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4</a:t>
                      </a:r>
                      <a:endParaRPr kumimoji="0" lang="en-US" sz="24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kern="1200" cap="none" normalizeH="0" baseline="0" dirty="0" smtClean="0">
                          <a:ln>
                            <a:noFill/>
                          </a:ln>
                          <a:solidFill>
                            <a:srgbClr val="FF0000"/>
                          </a:solidFill>
                          <a:effectLst/>
                          <a:latin typeface="Tahoma" charset="0"/>
                          <a:ea typeface="+mn-ea"/>
                          <a:cs typeface="+mn-cs"/>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1565" name="Text Box 96"/>
          <p:cNvSpPr txBox="1">
            <a:spLocks noChangeArrowheads="1"/>
          </p:cNvSpPr>
          <p:nvPr/>
        </p:nvSpPr>
        <p:spPr bwMode="auto">
          <a:xfrm>
            <a:off x="457200" y="5385137"/>
            <a:ext cx="83820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000" dirty="0">
                <a:latin typeface="Tahoma" charset="0"/>
              </a:rPr>
              <a:t>U prethodnom stanju liste samo je promjenjena pozicija narednog elementa nakon elementa 3. Kod </a:t>
            </a:r>
            <a:r>
              <a:rPr lang="sr-Latn-CS" sz="2000" dirty="0" smtClean="0">
                <a:latin typeface="Tahoma" charset="0"/>
              </a:rPr>
              <a:t>novododatog elementa 4, naredni </a:t>
            </a:r>
            <a:r>
              <a:rPr lang="sr-Latn-CS" sz="2000" dirty="0">
                <a:latin typeface="Tahoma" charset="0"/>
              </a:rPr>
              <a:t>element je na poziciji gdje je u prethodnom slučaju pokazivao element </a:t>
            </a:r>
            <a:r>
              <a:rPr lang="sr-Latn-CS" sz="2000" dirty="0" smtClean="0">
                <a:latin typeface="Tahoma" charset="0"/>
              </a:rPr>
              <a:t>3</a:t>
            </a:r>
            <a:r>
              <a:rPr lang="sr-Latn-CS" sz="2000" dirty="0">
                <a:latin typeface="Tahoma" charset="0"/>
              </a:rPr>
              <a:t>.</a:t>
            </a:r>
            <a:endParaRPr lang="en-US" sz="2000" dirty="0">
              <a:latin typeface="Tahoma" charset="0"/>
            </a:endParaRPr>
          </a:p>
        </p:txBody>
      </p:sp>
      <p:sp>
        <p:nvSpPr>
          <p:cNvPr id="21566" name="Line 97"/>
          <p:cNvSpPr>
            <a:spLocks noChangeShapeType="1"/>
          </p:cNvSpPr>
          <p:nvPr/>
        </p:nvSpPr>
        <p:spPr bwMode="auto">
          <a:xfrm flipH="1">
            <a:off x="1752600" y="3463764"/>
            <a:ext cx="2743200" cy="204260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 name="Oval 2"/>
          <p:cNvSpPr/>
          <p:nvPr/>
        </p:nvSpPr>
        <p:spPr bwMode="auto">
          <a:xfrm>
            <a:off x="4403049" y="3107703"/>
            <a:ext cx="381000" cy="381000"/>
          </a:xfrm>
          <a:prstGeom prst="ellipse">
            <a:avLst/>
          </a:prstGeom>
          <a:no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charset="0"/>
            </a:endParaRPr>
          </a:p>
        </p:txBody>
      </p:sp>
      <p:sp>
        <p:nvSpPr>
          <p:cNvPr id="10" name="Text Box 56"/>
          <p:cNvSpPr txBox="1">
            <a:spLocks noChangeArrowheads="1"/>
          </p:cNvSpPr>
          <p:nvPr/>
        </p:nvSpPr>
        <p:spPr bwMode="auto">
          <a:xfrm>
            <a:off x="432261" y="3572565"/>
            <a:ext cx="231093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000" dirty="0" smtClean="0">
                <a:solidFill>
                  <a:srgbClr val="3333CC"/>
                </a:solidFill>
                <a:latin typeface="Tahoma" charset="0"/>
              </a:rPr>
              <a:t>Novodobijena </a:t>
            </a:r>
            <a:r>
              <a:rPr lang="sr-Latn-CS" sz="2000" dirty="0">
                <a:solidFill>
                  <a:srgbClr val="3333CC"/>
                </a:solidFill>
                <a:latin typeface="Tahoma" charset="0"/>
              </a:rPr>
              <a:t>lista</a:t>
            </a:r>
            <a:endParaRPr lang="en-US" sz="2000" dirty="0">
              <a:solidFill>
                <a:srgbClr val="3333CC"/>
              </a:solidFill>
              <a:latin typeface="Tahoma" charset="0"/>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19/27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20713" y="609600"/>
            <a:ext cx="7772400" cy="1143000"/>
          </a:xfrm>
        </p:spPr>
        <p:txBody>
          <a:bodyPr/>
          <a:lstStyle/>
          <a:p>
            <a:pPr eaLnBrk="1" hangingPunct="1"/>
            <a:r>
              <a:rPr lang="sr-Latn-CS" smtClean="0"/>
              <a:t>Strukture i pokazivači</a:t>
            </a:r>
            <a:endParaRPr lang="en-US" smtClean="0"/>
          </a:p>
        </p:txBody>
      </p:sp>
      <p:sp>
        <p:nvSpPr>
          <p:cNvPr id="5123" name="Rectangle 3"/>
          <p:cNvSpPr>
            <a:spLocks noGrp="1" noChangeArrowheads="1"/>
          </p:cNvSpPr>
          <p:nvPr>
            <p:ph type="body" idx="1"/>
          </p:nvPr>
        </p:nvSpPr>
        <p:spPr>
          <a:xfrm>
            <a:off x="228600" y="2085975"/>
            <a:ext cx="8686800" cy="4572000"/>
          </a:xfrm>
        </p:spPr>
        <p:txBody>
          <a:bodyPr/>
          <a:lstStyle/>
          <a:p>
            <a:pPr eaLnBrk="1" hangingPunct="1">
              <a:lnSpc>
                <a:spcPct val="95000"/>
              </a:lnSpc>
              <a:spcBef>
                <a:spcPts val="0"/>
              </a:spcBef>
              <a:spcAft>
                <a:spcPts val="300"/>
              </a:spcAft>
            </a:pPr>
            <a:r>
              <a:rPr lang="sr-Latn-CS" sz="2400" dirty="0" smtClean="0"/>
              <a:t>Kao i na svaki drugi podatak, može se deklarisati pokazivač na podatak strukturnog tipa:</a:t>
            </a:r>
          </a:p>
          <a:p>
            <a:pPr marL="0" indent="0" eaLnBrk="1" hangingPunct="1">
              <a:lnSpc>
                <a:spcPct val="95000"/>
              </a:lnSpc>
              <a:spcBef>
                <a:spcPts val="0"/>
              </a:spcBef>
              <a:spcAft>
                <a:spcPts val="600"/>
              </a:spcAft>
              <a:buNone/>
              <a:tabLst>
                <a:tab pos="346075" algn="l"/>
              </a:tabLst>
            </a:pPr>
            <a:r>
              <a:rPr lang="sr-Latn-CS" sz="2400" dirty="0" smtClean="0">
                <a:solidFill>
                  <a:srgbClr val="FF0000"/>
                </a:solidFill>
              </a:rPr>
              <a:t>	struct str *s;</a:t>
            </a:r>
            <a:endParaRPr lang="sr-Latn-CS" sz="2400" dirty="0">
              <a:solidFill>
                <a:srgbClr val="3333CC"/>
              </a:solidFill>
            </a:endParaRPr>
          </a:p>
          <a:p>
            <a:pPr eaLnBrk="1" hangingPunct="1">
              <a:lnSpc>
                <a:spcPct val="95000"/>
              </a:lnSpc>
              <a:spcBef>
                <a:spcPts val="0"/>
              </a:spcBef>
              <a:spcAft>
                <a:spcPts val="300"/>
              </a:spcAft>
            </a:pPr>
            <a:r>
              <a:rPr lang="sr-Latn-CS" sz="2400" dirty="0" smtClean="0"/>
              <a:t>Preko ovog pokazivača možemo da zauzmemo memoriju:</a:t>
            </a:r>
            <a:endParaRPr lang="sr-Latn-CS" sz="2400" dirty="0"/>
          </a:p>
          <a:p>
            <a:pPr marL="0" indent="0" eaLnBrk="1" hangingPunct="1">
              <a:lnSpc>
                <a:spcPct val="95000"/>
              </a:lnSpc>
              <a:spcBef>
                <a:spcPts val="0"/>
              </a:spcBef>
              <a:spcAft>
                <a:spcPts val="600"/>
              </a:spcAft>
              <a:buNone/>
              <a:tabLst>
                <a:tab pos="346075" algn="l"/>
              </a:tabLst>
            </a:pPr>
            <a:r>
              <a:rPr lang="sr-Latn-CS" sz="2400" dirty="0">
                <a:solidFill>
                  <a:srgbClr val="3333CC"/>
                </a:solidFill>
              </a:rPr>
              <a:t>	</a:t>
            </a:r>
            <a:r>
              <a:rPr lang="sr-Latn-CS" sz="2400" dirty="0" smtClean="0">
                <a:solidFill>
                  <a:srgbClr val="3333CC"/>
                </a:solidFill>
              </a:rPr>
              <a:t>s = (struct str *) malloc(sizeof(struct str));</a:t>
            </a:r>
          </a:p>
          <a:p>
            <a:pPr eaLnBrk="1" hangingPunct="1">
              <a:lnSpc>
                <a:spcPct val="95000"/>
              </a:lnSpc>
              <a:spcBef>
                <a:spcPts val="0"/>
              </a:spcBef>
              <a:spcAft>
                <a:spcPts val="300"/>
              </a:spcAft>
            </a:pPr>
            <a:r>
              <a:rPr lang="en-US" sz="2400" dirty="0" smtClean="0"/>
              <a:t>P</a:t>
            </a:r>
            <a:r>
              <a:rPr lang="sr-Latn-CS" sz="2400" dirty="0" smtClean="0"/>
              <a:t>odacima članovima strukture </a:t>
            </a:r>
            <a:r>
              <a:rPr lang="en-US" sz="2400" dirty="0" smtClean="0"/>
              <a:t>se, </a:t>
            </a:r>
            <a:r>
              <a:rPr lang="en-US" sz="2400" dirty="0" err="1" smtClean="0"/>
              <a:t>preko</a:t>
            </a:r>
            <a:r>
              <a:rPr lang="en-US" sz="2400" dirty="0" smtClean="0"/>
              <a:t> </a:t>
            </a:r>
            <a:r>
              <a:rPr lang="en-US" sz="2400" dirty="0" err="1" smtClean="0"/>
              <a:t>poka</a:t>
            </a:r>
            <a:r>
              <a:rPr lang="sr-Latn-ME" sz="2400" dirty="0" smtClean="0"/>
              <a:t>zivača, </a:t>
            </a:r>
            <a:r>
              <a:rPr lang="sr-Latn-CS" sz="2400" dirty="0" smtClean="0"/>
              <a:t>može pristupati kao:</a:t>
            </a:r>
          </a:p>
          <a:p>
            <a:pPr marL="0" indent="0" eaLnBrk="1" hangingPunct="1">
              <a:lnSpc>
                <a:spcPct val="95000"/>
              </a:lnSpc>
              <a:spcBef>
                <a:spcPts val="0"/>
              </a:spcBef>
              <a:spcAft>
                <a:spcPts val="0"/>
              </a:spcAft>
              <a:buNone/>
              <a:tabLst>
                <a:tab pos="346075" algn="l"/>
              </a:tabLst>
            </a:pPr>
            <a:r>
              <a:rPr lang="sr-Latn-CS" sz="2400" dirty="0" smtClean="0">
                <a:solidFill>
                  <a:srgbClr val="3333CC"/>
                </a:solidFill>
              </a:rPr>
              <a:t>	(*s).i = 4;</a:t>
            </a:r>
            <a:endParaRPr lang="sr-Latn-CS" sz="2400" dirty="0" smtClean="0"/>
          </a:p>
          <a:p>
            <a:pPr marL="0" indent="0" eaLnBrk="1" hangingPunct="1">
              <a:lnSpc>
                <a:spcPct val="95000"/>
              </a:lnSpc>
              <a:spcBef>
                <a:spcPts val="0"/>
              </a:spcBef>
              <a:spcAft>
                <a:spcPts val="600"/>
              </a:spcAft>
              <a:buNone/>
              <a:tabLst>
                <a:tab pos="346075" algn="l"/>
              </a:tabLst>
            </a:pPr>
            <a:r>
              <a:rPr lang="sr-Latn-CS" sz="2400" dirty="0">
                <a:solidFill>
                  <a:srgbClr val="3333CC"/>
                </a:solidFill>
              </a:rPr>
              <a:t>	</a:t>
            </a:r>
            <a:r>
              <a:rPr lang="sr-Latn-CS" sz="2400" dirty="0" smtClean="0">
                <a:solidFill>
                  <a:srgbClr val="3333CC"/>
                </a:solidFill>
              </a:rPr>
              <a:t>(*s).ch = </a:t>
            </a:r>
            <a:r>
              <a:rPr lang="en-US" sz="2400" dirty="0" smtClean="0">
                <a:solidFill>
                  <a:srgbClr val="3333CC"/>
                </a:solidFill>
              </a:rPr>
              <a:t>'A</a:t>
            </a:r>
            <a:r>
              <a:rPr lang="en-US" sz="2400" dirty="0">
                <a:solidFill>
                  <a:srgbClr val="3333CC"/>
                </a:solidFill>
              </a:rPr>
              <a:t>';</a:t>
            </a:r>
          </a:p>
          <a:p>
            <a:pPr eaLnBrk="1" hangingPunct="1">
              <a:lnSpc>
                <a:spcPct val="95000"/>
              </a:lnSpc>
              <a:spcBef>
                <a:spcPts val="0"/>
              </a:spcBef>
              <a:spcAft>
                <a:spcPts val="600"/>
              </a:spcAft>
            </a:pPr>
            <a:r>
              <a:rPr lang="sr-Latn-CS" sz="2400" dirty="0" smtClean="0"/>
              <a:t>Kod ovog načina pristupanja </a:t>
            </a:r>
            <a:r>
              <a:rPr lang="sr-Latn-CS" sz="2400" dirty="0" smtClean="0">
                <a:solidFill>
                  <a:srgbClr val="3333CC"/>
                </a:solidFill>
              </a:rPr>
              <a:t>*s</a:t>
            </a:r>
            <a:r>
              <a:rPr lang="sr-Latn-CS" sz="2400" dirty="0" smtClean="0"/>
              <a:t> je sama struktura.</a:t>
            </a:r>
          </a:p>
          <a:p>
            <a:pPr eaLnBrk="1" hangingPunct="1">
              <a:lnSpc>
                <a:spcPct val="95000"/>
              </a:lnSpc>
              <a:spcBef>
                <a:spcPts val="0"/>
              </a:spcBef>
              <a:spcAft>
                <a:spcPts val="600"/>
              </a:spcAft>
            </a:pPr>
            <a:r>
              <a:rPr lang="sr-Latn-CS" sz="2400" dirty="0" smtClean="0"/>
              <a:t>Pokazivač na strukturu pokazuje na prvi bajt u memoriji koji je zauzet za podatke te strukture.</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sr-Latn-CS" dirty="0"/>
              <a:t>Lista preko niza pozicija</a:t>
            </a:r>
            <a:endParaRPr lang="en-US" dirty="0" smtClean="0"/>
          </a:p>
        </p:txBody>
      </p:sp>
      <p:sp>
        <p:nvSpPr>
          <p:cNvPr id="22531" name="Rectangle 3"/>
          <p:cNvSpPr>
            <a:spLocks noGrp="1" noChangeArrowheads="1"/>
          </p:cNvSpPr>
          <p:nvPr>
            <p:ph type="body" idx="1"/>
          </p:nvPr>
        </p:nvSpPr>
        <p:spPr>
          <a:xfrm>
            <a:off x="228600" y="2148843"/>
            <a:ext cx="8839200" cy="4513810"/>
          </a:xfrm>
        </p:spPr>
        <p:txBody>
          <a:bodyPr/>
          <a:lstStyle/>
          <a:p>
            <a:pPr eaLnBrk="1" hangingPunct="1">
              <a:lnSpc>
                <a:spcPct val="95000"/>
              </a:lnSpc>
              <a:spcBef>
                <a:spcPts val="0"/>
              </a:spcBef>
              <a:spcAft>
                <a:spcPts val="900"/>
              </a:spcAft>
            </a:pPr>
            <a:r>
              <a:rPr lang="sr-Latn-CS" sz="2200" dirty="0" smtClean="0"/>
              <a:t>Za memorisanje liste preko nizova </a:t>
            </a:r>
            <a:r>
              <a:rPr lang="en-US" sz="2200" dirty="0" smtClean="0"/>
              <a:t>je, pored </a:t>
            </a:r>
            <a:r>
              <a:rPr lang="en-US" sz="2200" dirty="0" err="1" smtClean="0"/>
              <a:t>niza</a:t>
            </a:r>
            <a:r>
              <a:rPr lang="en-US" sz="2200" dirty="0" smtClean="0"/>
              <a:t> </a:t>
            </a:r>
            <a:r>
              <a:rPr lang="en-US" sz="2200" dirty="0" err="1" smtClean="0"/>
              <a:t>podat</a:t>
            </a:r>
            <a:r>
              <a:rPr lang="sr-Latn-ME" sz="2200" dirty="0" smtClean="0"/>
              <a:t>aka</a:t>
            </a:r>
            <a:r>
              <a:rPr lang="en-US" sz="2200" dirty="0" smtClean="0"/>
              <a:t>, </a:t>
            </a:r>
            <a:r>
              <a:rPr lang="sr-Latn-CS" sz="2200" dirty="0" smtClean="0"/>
              <a:t>potrebno pamtiti dodatni niz indeksa, istih dimenzija.</a:t>
            </a:r>
          </a:p>
          <a:p>
            <a:pPr eaLnBrk="1" hangingPunct="1">
              <a:lnSpc>
                <a:spcPct val="95000"/>
              </a:lnSpc>
              <a:spcBef>
                <a:spcPts val="0"/>
              </a:spcBef>
              <a:spcAft>
                <a:spcPts val="900"/>
              </a:spcAft>
            </a:pPr>
            <a:r>
              <a:rPr lang="sr-Latn-CS" sz="2200" dirty="0" smtClean="0"/>
              <a:t>Na prvi pogled, ovo predstavlja </a:t>
            </a:r>
            <a:r>
              <a:rPr lang="en-US" sz="2200" dirty="0" smtClean="0"/>
              <a:t>problem </a:t>
            </a:r>
            <a:r>
              <a:rPr lang="sr-Latn-CS" sz="2200" dirty="0" smtClean="0"/>
              <a:t>(više nego duplo memorijskog prostora u odnosu na slučaj prostog sortiranog niza).</a:t>
            </a:r>
          </a:p>
          <a:p>
            <a:pPr eaLnBrk="1" hangingPunct="1">
              <a:lnSpc>
                <a:spcPct val="95000"/>
              </a:lnSpc>
              <a:spcBef>
                <a:spcPts val="0"/>
              </a:spcBef>
              <a:spcAft>
                <a:spcPts val="900"/>
              </a:spcAft>
            </a:pPr>
            <a:r>
              <a:rPr lang="sr-Latn-CS" sz="2200" dirty="0" smtClean="0"/>
              <a:t>Međutim, kako su po pravilu elementi liste složeniji podaci (recimo, strukture) dodatak od jednog niza indeksa cijelih brojeva nije prevelik.</a:t>
            </a:r>
          </a:p>
          <a:p>
            <a:pPr eaLnBrk="1" hangingPunct="1">
              <a:lnSpc>
                <a:spcPct val="95000"/>
              </a:lnSpc>
              <a:spcBef>
                <a:spcPts val="0"/>
              </a:spcBef>
              <a:spcAft>
                <a:spcPts val="900"/>
              </a:spcAft>
            </a:pPr>
            <a:r>
              <a:rPr lang="sr-Latn-CS" sz="2200" dirty="0"/>
              <a:t>Osnovni problem zbog kojeg se liste zapisane preko nizova ne koriste često je činjenica da su elementi ove liste ipak nizovi čije dimenzije na početku treba maksimizovati ili realocirati svaki put kada se dodaje novi član liste.</a:t>
            </a:r>
          </a:p>
          <a:p>
            <a:pPr eaLnBrk="1" hangingPunct="1">
              <a:lnSpc>
                <a:spcPct val="95000"/>
              </a:lnSpc>
              <a:spcBef>
                <a:spcPts val="0"/>
              </a:spcBef>
              <a:spcAft>
                <a:spcPts val="900"/>
              </a:spcAft>
            </a:pPr>
            <a:r>
              <a:rPr lang="sr-Latn-CS" sz="2200" dirty="0"/>
              <a:t>Stoga se morao osmisliti drugačiji način za memorisanje liste</a:t>
            </a:r>
            <a:r>
              <a:rPr lang="sr-Latn-CS" sz="2200" dirty="0" smtClean="0"/>
              <a:t>.</a:t>
            </a:r>
            <a:endParaRPr lang="sr-Latn-CS" sz="2200" dirty="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20/27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19148" y="609600"/>
            <a:ext cx="8915400" cy="1143000"/>
          </a:xfrm>
        </p:spPr>
        <p:txBody>
          <a:bodyPr/>
          <a:lstStyle/>
          <a:p>
            <a:pPr eaLnBrk="1" hangingPunct="1"/>
            <a:r>
              <a:rPr lang="sr-Latn-CS" sz="4200" dirty="0" smtClean="0"/>
              <a:t>Lista preko samoreferent</a:t>
            </a:r>
            <a:r>
              <a:rPr lang="en-US" sz="4200" dirty="0" smtClean="0"/>
              <a:t>n</a:t>
            </a:r>
            <a:r>
              <a:rPr lang="sr-Latn-CS" sz="4200" dirty="0" smtClean="0"/>
              <a:t>e strukture</a:t>
            </a:r>
            <a:endParaRPr lang="en-US" sz="4200" dirty="0" smtClean="0"/>
          </a:p>
        </p:txBody>
      </p:sp>
      <p:sp>
        <p:nvSpPr>
          <p:cNvPr id="24579" name="Rectangle 3"/>
          <p:cNvSpPr>
            <a:spLocks noGrp="1" noChangeArrowheads="1"/>
          </p:cNvSpPr>
          <p:nvPr>
            <p:ph type="body" idx="1"/>
          </p:nvPr>
        </p:nvSpPr>
        <p:spPr>
          <a:xfrm>
            <a:off x="304800" y="2209800"/>
            <a:ext cx="8534400" cy="4419600"/>
          </a:xfrm>
        </p:spPr>
        <p:txBody>
          <a:bodyPr/>
          <a:lstStyle/>
          <a:p>
            <a:pPr eaLnBrk="1" hangingPunct="1">
              <a:spcBef>
                <a:spcPts val="0"/>
              </a:spcBef>
              <a:spcAft>
                <a:spcPts val="1200"/>
              </a:spcAft>
            </a:pPr>
            <a:r>
              <a:rPr lang="sr-Latn-CS" sz="2400" dirty="0" smtClean="0"/>
              <a:t>Mnogo češće se liste kreiraju preko strukture koja za član ima pokazivač na strukturu istog tipa, tj. preko </a:t>
            </a:r>
            <a:r>
              <a:rPr lang="sr-Latn-CS" sz="2400" dirty="0" smtClean="0">
                <a:solidFill>
                  <a:srgbClr val="3333CC"/>
                </a:solidFill>
              </a:rPr>
              <a:t>samoreferentne strukture</a:t>
            </a:r>
            <a:r>
              <a:rPr lang="sr-Latn-CS" sz="2400" dirty="0" smtClean="0"/>
              <a:t>.</a:t>
            </a:r>
          </a:p>
          <a:p>
            <a:pPr eaLnBrk="1" hangingPunct="1">
              <a:spcBef>
                <a:spcPts val="0"/>
              </a:spcBef>
              <a:spcAft>
                <a:spcPts val="1200"/>
              </a:spcAft>
            </a:pPr>
            <a:r>
              <a:rPr lang="sr-Latn-CS" sz="2400" dirty="0" smtClean="0"/>
              <a:t>Naša struktura će pokazivati na naredni element u listi ako ima tog elementa, odnosno na </a:t>
            </a:r>
            <a:r>
              <a:rPr lang="sr-Latn-CS" sz="2400" dirty="0" smtClean="0">
                <a:solidFill>
                  <a:srgbClr val="3333CC"/>
                </a:solidFill>
              </a:rPr>
              <a:t>NULL</a:t>
            </a:r>
            <a:r>
              <a:rPr lang="sr-Latn-CS" sz="2400" dirty="0" smtClean="0"/>
              <a:t> ako ga nema (ako je u pitanju rep).</a:t>
            </a:r>
          </a:p>
          <a:p>
            <a:pPr eaLnBrk="1" hangingPunct="1">
              <a:spcBef>
                <a:spcPts val="0"/>
              </a:spcBef>
              <a:spcAft>
                <a:spcPts val="1200"/>
              </a:spcAft>
            </a:pPr>
            <a:r>
              <a:rPr lang="sr-Latn-CS" sz="2400" dirty="0" smtClean="0"/>
              <a:t>Da </a:t>
            </a:r>
            <a:r>
              <a:rPr lang="sr-Latn-ME" sz="2400" dirty="0" smtClean="0"/>
              <a:t>konkretizujemo</a:t>
            </a:r>
            <a:r>
              <a:rPr lang="en-US" sz="2400" dirty="0" smtClean="0"/>
              <a:t>, </a:t>
            </a:r>
            <a:r>
              <a:rPr lang="en-US" sz="2400" dirty="0" err="1" smtClean="0"/>
              <a:t>posmatra</a:t>
            </a:r>
            <a:r>
              <a:rPr lang="sr-Latn-CS" sz="2400" dirty="0" smtClean="0"/>
              <a:t>ćemo strukturu koju ćemo zvati </a:t>
            </a:r>
            <a:r>
              <a:rPr lang="sr-Latn-CS" sz="2400" b="1" dirty="0" smtClean="0">
                <a:solidFill>
                  <a:srgbClr val="3333CC"/>
                </a:solidFill>
              </a:rPr>
              <a:t>lista</a:t>
            </a:r>
            <a:r>
              <a:rPr lang="sr-Latn-CS" sz="2400" dirty="0" smtClean="0"/>
              <a:t> i koja će sadržati samo jednu cjelobrojnu promjenljivu (u praksi obično sadrži mnogo toga) i pokazivač na naredni element liste.</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21/27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sr-Latn-CS" smtClean="0"/>
              <a:t>Struktura </a:t>
            </a:r>
            <a:r>
              <a:rPr lang="sr-Latn-CS" smtClean="0">
                <a:solidFill>
                  <a:srgbClr val="3333CC"/>
                </a:solidFill>
              </a:rPr>
              <a:t>lista</a:t>
            </a:r>
            <a:endParaRPr lang="en-US" smtClean="0">
              <a:solidFill>
                <a:srgbClr val="3333CC"/>
              </a:solidFill>
            </a:endParaRPr>
          </a:p>
        </p:txBody>
      </p:sp>
      <p:sp>
        <p:nvSpPr>
          <p:cNvPr id="25603" name="Rectangle 3"/>
          <p:cNvSpPr>
            <a:spLocks noGrp="1" noChangeArrowheads="1"/>
          </p:cNvSpPr>
          <p:nvPr>
            <p:ph type="body" idx="1"/>
          </p:nvPr>
        </p:nvSpPr>
        <p:spPr>
          <a:xfrm>
            <a:off x="211974" y="2125287"/>
            <a:ext cx="8855826" cy="4572000"/>
          </a:xfrm>
        </p:spPr>
        <p:txBody>
          <a:bodyPr/>
          <a:lstStyle/>
          <a:p>
            <a:pPr eaLnBrk="1" hangingPunct="1">
              <a:lnSpc>
                <a:spcPct val="90000"/>
              </a:lnSpc>
              <a:spcBef>
                <a:spcPts val="0"/>
              </a:spcBef>
              <a:spcAft>
                <a:spcPts val="600"/>
              </a:spcAft>
            </a:pPr>
            <a:r>
              <a:rPr lang="sr-Latn-CS" sz="2400" dirty="0" smtClean="0"/>
              <a:t>Deklaracija ovakve strukture:</a:t>
            </a:r>
            <a:r>
              <a:rPr lang="en-US" sz="2400" dirty="0" smtClean="0"/>
              <a:t/>
            </a:r>
            <a:br>
              <a:rPr lang="en-US" sz="2400" dirty="0" smtClean="0"/>
            </a:br>
            <a:r>
              <a:rPr lang="sr-Latn-CS" sz="1000" dirty="0" smtClean="0"/>
              <a:t/>
            </a:r>
            <a:br>
              <a:rPr lang="sr-Latn-CS" sz="1000" dirty="0" smtClean="0"/>
            </a:br>
            <a:r>
              <a:rPr lang="sr-Latn-CS" sz="2400" dirty="0" smtClean="0">
                <a:solidFill>
                  <a:srgbClr val="3333CC"/>
                </a:solidFill>
              </a:rPr>
              <a:t>struct lista </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a:t>
            </a:r>
            <a:r>
              <a:rPr lang="en-US" sz="2400" dirty="0" err="1" smtClean="0">
                <a:solidFill>
                  <a:srgbClr val="3333CC"/>
                </a:solidFill>
              </a:rPr>
              <a:t>i</a:t>
            </a:r>
            <a:r>
              <a:rPr lang="en-US" sz="2400" dirty="0" smtClean="0">
                <a:solidFill>
                  <a:srgbClr val="3333CC"/>
                </a:solidFill>
              </a:rPr>
              <a:t>;</a:t>
            </a:r>
            <a:r>
              <a:rPr lang="en-US" sz="2400" dirty="0" smtClean="0"/>
              <a:t/>
            </a:r>
            <a:br>
              <a:rPr lang="en-US" sz="2400" dirty="0" smtClean="0"/>
            </a:br>
            <a:r>
              <a:rPr lang="en-US" sz="2400" dirty="0" smtClean="0"/>
              <a:t>   </a:t>
            </a:r>
            <a:r>
              <a:rPr lang="en-US" sz="2400" dirty="0" err="1" smtClean="0">
                <a:solidFill>
                  <a:srgbClr val="FF0000"/>
                </a:solidFill>
              </a:rPr>
              <a:t>struct</a:t>
            </a:r>
            <a:r>
              <a:rPr lang="en-US" sz="2400" dirty="0" smtClean="0">
                <a:solidFill>
                  <a:srgbClr val="FF0000"/>
                </a:solidFill>
              </a:rPr>
              <a:t> </a:t>
            </a:r>
            <a:r>
              <a:rPr lang="en-US" sz="2400" dirty="0" err="1" smtClean="0">
                <a:solidFill>
                  <a:srgbClr val="FF0000"/>
                </a:solidFill>
              </a:rPr>
              <a:t>lista</a:t>
            </a:r>
            <a:r>
              <a:rPr lang="en-US" sz="2400" dirty="0" smtClean="0">
                <a:solidFill>
                  <a:srgbClr val="FF0000"/>
                </a:solidFill>
              </a:rPr>
              <a:t> *next;   </a:t>
            </a:r>
            <a:r>
              <a:rPr lang="en-US" sz="2400" dirty="0" smtClean="0"/>
              <a:t>//</a:t>
            </a:r>
            <a:r>
              <a:rPr lang="en-US" sz="2400" dirty="0" err="1" smtClean="0"/>
              <a:t>pokaziva</a:t>
            </a:r>
            <a:r>
              <a:rPr lang="sr-Latn-CS" sz="2400" dirty="0" smtClean="0"/>
              <a:t>č</a:t>
            </a:r>
            <a:r>
              <a:rPr lang="en-US" sz="2400" dirty="0" smtClean="0"/>
              <a:t> </a:t>
            </a:r>
            <a:r>
              <a:rPr lang="en-US" sz="2400" dirty="0" err="1" smtClean="0"/>
              <a:t>na</a:t>
            </a:r>
            <a:r>
              <a:rPr lang="en-US" sz="2400" dirty="0" smtClean="0"/>
              <a:t> </a:t>
            </a:r>
            <a:r>
              <a:rPr lang="en-US" sz="2400" dirty="0" err="1" smtClean="0"/>
              <a:t>naredni</a:t>
            </a:r>
            <a:r>
              <a:rPr lang="en-US" sz="2400" dirty="0" smtClean="0"/>
              <a:t> element</a:t>
            </a:r>
            <a:br>
              <a:rPr lang="en-US" sz="2400" dirty="0" smtClean="0"/>
            </a:br>
            <a:r>
              <a:rPr lang="en-US" sz="2400" dirty="0" smtClean="0">
                <a:solidFill>
                  <a:srgbClr val="3333CC"/>
                </a:solidFill>
              </a:rPr>
              <a:t>};</a:t>
            </a:r>
          </a:p>
          <a:p>
            <a:pPr eaLnBrk="1" hangingPunct="1">
              <a:lnSpc>
                <a:spcPct val="90000"/>
              </a:lnSpc>
              <a:spcBef>
                <a:spcPts val="0"/>
              </a:spcBef>
              <a:spcAft>
                <a:spcPts val="600"/>
              </a:spcAft>
            </a:pPr>
            <a:r>
              <a:rPr lang="sr-Latn-ME" sz="2400" dirty="0" smtClean="0"/>
              <a:t>Listu ćemo formirati na dinamički način - </a:t>
            </a:r>
            <a:r>
              <a:rPr lang="en-US" sz="2400" dirty="0" err="1" smtClean="0"/>
              <a:t>na</a:t>
            </a:r>
            <a:r>
              <a:rPr lang="en-US" sz="2400" dirty="0" smtClean="0"/>
              <a:t> </a:t>
            </a:r>
            <a:r>
              <a:rPr lang="en-US" sz="2400" dirty="0" err="1" smtClean="0"/>
              <a:t>po</a:t>
            </a:r>
            <a:r>
              <a:rPr lang="sr-Latn-CS" sz="2400" dirty="0" smtClean="0"/>
              <a:t>č</a:t>
            </a:r>
            <a:r>
              <a:rPr lang="en-US" sz="2400" dirty="0" err="1" smtClean="0"/>
              <a:t>etku</a:t>
            </a:r>
            <a:r>
              <a:rPr lang="en-US" sz="2400" dirty="0" smtClean="0"/>
              <a:t> ne </a:t>
            </a:r>
            <a:r>
              <a:rPr lang="sr-Latn-CS" sz="2400" dirty="0" smtClean="0"/>
              <a:t>postoji nijedan element liste, elemente kreiramo jedan za drugim koristeći dinamičku alokaciju memorije.</a:t>
            </a:r>
          </a:p>
          <a:p>
            <a:pPr eaLnBrk="1" hangingPunct="1">
              <a:lnSpc>
                <a:spcPct val="90000"/>
              </a:lnSpc>
              <a:spcBef>
                <a:spcPts val="0"/>
              </a:spcBef>
              <a:spcAft>
                <a:spcPts val="600"/>
              </a:spcAft>
            </a:pPr>
            <a:r>
              <a:rPr lang="sr-Latn-CS" sz="2400" dirty="0" smtClean="0"/>
              <a:t>Za dinamičku alokaciju, potrebno je da deklarišemo pokazivač</a:t>
            </a:r>
          </a:p>
          <a:p>
            <a:pPr marL="357188" indent="0" eaLnBrk="1" hangingPunct="1">
              <a:lnSpc>
                <a:spcPct val="90000"/>
              </a:lnSpc>
              <a:spcBef>
                <a:spcPts val="0"/>
              </a:spcBef>
              <a:spcAft>
                <a:spcPts val="1200"/>
              </a:spcAft>
              <a:buNone/>
            </a:pPr>
            <a:r>
              <a:rPr lang="sr-Latn-CS" sz="2400" dirty="0" smtClean="0">
                <a:solidFill>
                  <a:srgbClr val="3333CC"/>
                </a:solidFill>
              </a:rPr>
              <a:t>struct lista *p;</a:t>
            </a:r>
          </a:p>
          <a:p>
            <a:pPr eaLnBrk="1" hangingPunct="1">
              <a:lnSpc>
                <a:spcPct val="90000"/>
              </a:lnSpc>
              <a:spcBef>
                <a:spcPts val="0"/>
              </a:spcBef>
              <a:spcAft>
                <a:spcPts val="1200"/>
              </a:spcAft>
            </a:pPr>
            <a:r>
              <a:rPr lang="sr-Latn-CS" sz="2400" dirty="0" smtClean="0"/>
              <a:t>Programi koji rade sa listama </a:t>
            </a:r>
            <a:r>
              <a:rPr lang="sr-Latn-CS" sz="2400" dirty="0" smtClean="0">
                <a:solidFill>
                  <a:srgbClr val="00B050"/>
                </a:solidFill>
              </a:rPr>
              <a:t>moraju da pamte pokazivač na glavu liste</a:t>
            </a:r>
            <a:r>
              <a:rPr lang="sr-Latn-CS" sz="2400" dirty="0" smtClean="0"/>
              <a:t>!</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22/27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sr-Latn-CS" smtClean="0"/>
              <a:t>Alokacija glave liste</a:t>
            </a:r>
            <a:endParaRPr lang="en-US" smtClean="0"/>
          </a:p>
        </p:txBody>
      </p:sp>
      <p:sp>
        <p:nvSpPr>
          <p:cNvPr id="26627" name="Rectangle 3"/>
          <p:cNvSpPr>
            <a:spLocks noGrp="1" noChangeArrowheads="1"/>
          </p:cNvSpPr>
          <p:nvPr>
            <p:ph type="body" idx="1"/>
          </p:nvPr>
        </p:nvSpPr>
        <p:spPr>
          <a:xfrm>
            <a:off x="170409" y="2141913"/>
            <a:ext cx="8915400" cy="4572000"/>
          </a:xfrm>
        </p:spPr>
        <p:txBody>
          <a:bodyPr/>
          <a:lstStyle/>
          <a:p>
            <a:pPr eaLnBrk="1" hangingPunct="1">
              <a:lnSpc>
                <a:spcPct val="90000"/>
              </a:lnSpc>
              <a:spcBef>
                <a:spcPts val="0"/>
              </a:spcBef>
              <a:spcAft>
                <a:spcPts val="600"/>
              </a:spcAft>
              <a:defRPr/>
            </a:pPr>
            <a:r>
              <a:rPr lang="sr-Latn-CS" sz="2400" dirty="0" smtClean="0"/>
              <a:t>Alokacija glave liste se vrši na jednostavan način:</a:t>
            </a:r>
            <a:endParaRPr lang="en-US" sz="2400" dirty="0" smtClean="0"/>
          </a:p>
          <a:p>
            <a:pPr marL="354013" indent="0" eaLnBrk="1" hangingPunct="1">
              <a:lnSpc>
                <a:spcPct val="95000"/>
              </a:lnSpc>
              <a:spcBef>
                <a:spcPts val="0"/>
              </a:spcBef>
              <a:buNone/>
              <a:tabLst>
                <a:tab pos="3225800" algn="l"/>
              </a:tabLst>
              <a:defRPr/>
            </a:pPr>
            <a:r>
              <a:rPr lang="sr-Latn-CS" sz="2400" dirty="0" smtClean="0">
                <a:solidFill>
                  <a:srgbClr val="3333CC"/>
                </a:solidFill>
              </a:rPr>
              <a:t>p</a:t>
            </a:r>
            <a:r>
              <a:rPr lang="en-US" sz="2400" dirty="0" smtClean="0">
                <a:solidFill>
                  <a:srgbClr val="3333CC"/>
                </a:solidFill>
              </a:rPr>
              <a:t> </a:t>
            </a:r>
            <a:r>
              <a:rPr lang="sr-Latn-CS" sz="2400" dirty="0" smtClean="0">
                <a:solidFill>
                  <a:srgbClr val="3333CC"/>
                </a:solidFill>
              </a:rPr>
              <a:t>=</a:t>
            </a:r>
            <a:r>
              <a:rPr lang="en-US" sz="2400" dirty="0" smtClean="0">
                <a:solidFill>
                  <a:srgbClr val="3333CC"/>
                </a:solidFill>
              </a:rPr>
              <a:t> </a:t>
            </a:r>
            <a:r>
              <a:rPr lang="sr-Latn-CS" sz="2400" dirty="0" smtClean="0">
                <a:solidFill>
                  <a:srgbClr val="3333CC"/>
                </a:solidFill>
              </a:rPr>
              <a:t>(struct lista *) malloc(sizeof(</a:t>
            </a:r>
            <a:r>
              <a:rPr lang="en-US" sz="2400" dirty="0" err="1" smtClean="0">
                <a:solidFill>
                  <a:srgbClr val="3333CC"/>
                </a:solidFill>
              </a:rPr>
              <a:t>struct</a:t>
            </a:r>
            <a:r>
              <a:rPr lang="en-US" sz="2400" dirty="0" smtClean="0">
                <a:solidFill>
                  <a:srgbClr val="3333CC"/>
                </a:solidFill>
              </a:rPr>
              <a:t> </a:t>
            </a:r>
            <a:r>
              <a:rPr lang="sr-Latn-CS" sz="2400" dirty="0" smtClean="0">
                <a:solidFill>
                  <a:srgbClr val="3333CC"/>
                </a:solidFill>
              </a:rPr>
              <a:t>lista));</a:t>
            </a:r>
            <a:br>
              <a:rPr lang="sr-Latn-CS" sz="2400" dirty="0" smtClean="0">
                <a:solidFill>
                  <a:srgbClr val="3333CC"/>
                </a:solidFill>
              </a:rPr>
            </a:br>
            <a:r>
              <a:rPr lang="sr-Latn-CS" sz="2400" dirty="0" smtClean="0">
                <a:solidFill>
                  <a:srgbClr val="FF0000"/>
                </a:solidFill>
              </a:rPr>
              <a:t>	</a:t>
            </a:r>
            <a:r>
              <a:rPr lang="en-US" sz="2400" dirty="0" smtClean="0">
                <a:solidFill>
                  <a:srgbClr val="00B050"/>
                </a:solidFill>
              </a:rPr>
              <a:t>//</a:t>
            </a:r>
            <a:r>
              <a:rPr lang="sr-Latn-ME" sz="2400" dirty="0" smtClean="0">
                <a:solidFill>
                  <a:srgbClr val="00B050"/>
                </a:solidFill>
              </a:rPr>
              <a:t> </a:t>
            </a:r>
            <a:r>
              <a:rPr lang="en-US" sz="2400" dirty="0" err="1" smtClean="0">
                <a:solidFill>
                  <a:srgbClr val="00B050"/>
                </a:solidFill>
              </a:rPr>
              <a:t>provjeriti</a:t>
            </a:r>
            <a:r>
              <a:rPr lang="en-US" sz="2400" dirty="0" smtClean="0">
                <a:solidFill>
                  <a:srgbClr val="00B050"/>
                </a:solidFill>
              </a:rPr>
              <a:t> da li je </a:t>
            </a:r>
            <a:r>
              <a:rPr lang="en-US" sz="2400" dirty="0" err="1" smtClean="0">
                <a:solidFill>
                  <a:srgbClr val="00B050"/>
                </a:solidFill>
              </a:rPr>
              <a:t>alokacija</a:t>
            </a:r>
            <a:r>
              <a:rPr lang="en-US" sz="2400" dirty="0" smtClean="0">
                <a:solidFill>
                  <a:srgbClr val="00B050"/>
                </a:solidFill>
              </a:rPr>
              <a:t> </a:t>
            </a:r>
            <a:r>
              <a:rPr lang="en-US" sz="2400" dirty="0" err="1" smtClean="0">
                <a:solidFill>
                  <a:srgbClr val="00B050"/>
                </a:solidFill>
              </a:rPr>
              <a:t>uspjela</a:t>
            </a:r>
            <a:endParaRPr lang="sr-Latn-ME" sz="2400" dirty="0" smtClean="0">
              <a:solidFill>
                <a:srgbClr val="00B050"/>
              </a:solidFill>
            </a:endParaRPr>
          </a:p>
          <a:p>
            <a:pPr marL="354013" indent="0" eaLnBrk="1" hangingPunct="1">
              <a:lnSpc>
                <a:spcPct val="95000"/>
              </a:lnSpc>
              <a:spcBef>
                <a:spcPts val="0"/>
              </a:spcBef>
              <a:buNone/>
              <a:tabLst>
                <a:tab pos="3225800" algn="l"/>
              </a:tabLst>
              <a:defRPr/>
            </a:pPr>
            <a:r>
              <a:rPr lang="sr-Latn-ME" sz="2400" dirty="0">
                <a:solidFill>
                  <a:srgbClr val="3333CC"/>
                </a:solidFill>
              </a:rPr>
              <a:t>p</a:t>
            </a:r>
            <a:r>
              <a:rPr lang="en-US" sz="2400" dirty="0">
                <a:solidFill>
                  <a:srgbClr val="3333CC"/>
                </a:solidFill>
              </a:rPr>
              <a:t>-&gt;</a:t>
            </a:r>
            <a:r>
              <a:rPr lang="en-US" sz="2400" dirty="0" err="1">
                <a:solidFill>
                  <a:srgbClr val="3333CC"/>
                </a:solidFill>
              </a:rPr>
              <a:t>i</a:t>
            </a:r>
            <a:r>
              <a:rPr lang="en-US" sz="2400" dirty="0">
                <a:solidFill>
                  <a:srgbClr val="3333CC"/>
                </a:solidFill>
              </a:rPr>
              <a:t> = 4;</a:t>
            </a:r>
            <a:r>
              <a:rPr lang="sr-Latn-ME" sz="2400" dirty="0" smtClean="0">
                <a:solidFill>
                  <a:srgbClr val="FF0000"/>
                </a:solidFill>
              </a:rPr>
              <a:t>	</a:t>
            </a:r>
            <a:r>
              <a:rPr lang="en-US" sz="2400" dirty="0" smtClean="0">
                <a:solidFill>
                  <a:srgbClr val="00B050"/>
                </a:solidFill>
              </a:rPr>
              <a:t>//</a:t>
            </a:r>
            <a:r>
              <a:rPr lang="sr-Latn-ME" sz="2400" dirty="0" smtClean="0">
                <a:solidFill>
                  <a:srgbClr val="00B050"/>
                </a:solidFill>
              </a:rPr>
              <a:t> </a:t>
            </a:r>
            <a:r>
              <a:rPr lang="en-US" sz="2400" dirty="0" err="1" smtClean="0">
                <a:solidFill>
                  <a:srgbClr val="00B050"/>
                </a:solidFill>
              </a:rPr>
              <a:t>upis</a:t>
            </a:r>
            <a:r>
              <a:rPr lang="en-US" sz="2400" dirty="0" smtClean="0">
                <a:solidFill>
                  <a:srgbClr val="00B050"/>
                </a:solidFill>
              </a:rPr>
              <a:t> </a:t>
            </a:r>
            <a:r>
              <a:rPr lang="en-US" sz="2400" dirty="0" err="1" smtClean="0">
                <a:solidFill>
                  <a:srgbClr val="00B050"/>
                </a:solidFill>
              </a:rPr>
              <a:t>broja</a:t>
            </a:r>
            <a:r>
              <a:rPr lang="en-US" sz="2400" dirty="0" smtClean="0">
                <a:solidFill>
                  <a:srgbClr val="00B050"/>
                </a:solidFill>
              </a:rPr>
              <a:t> u </a:t>
            </a:r>
            <a:r>
              <a:rPr lang="en-US" sz="2400" dirty="0" err="1" smtClean="0">
                <a:solidFill>
                  <a:srgbClr val="00B050"/>
                </a:solidFill>
              </a:rPr>
              <a:t>listu</a:t>
            </a:r>
            <a:r>
              <a:rPr lang="en-US" sz="2400" dirty="0" smtClean="0">
                <a:solidFill>
                  <a:srgbClr val="00B050"/>
                </a:solidFill>
              </a:rPr>
              <a:t> </a:t>
            </a:r>
            <a:r>
              <a:rPr lang="en-US" sz="2400" dirty="0" err="1" smtClean="0">
                <a:solidFill>
                  <a:srgbClr val="00B050"/>
                </a:solidFill>
              </a:rPr>
              <a:t>preko</a:t>
            </a:r>
            <a:r>
              <a:rPr lang="en-US" sz="2400" dirty="0" smtClean="0">
                <a:solidFill>
                  <a:srgbClr val="00B050"/>
                </a:solidFill>
              </a:rPr>
              <a:t> </a:t>
            </a:r>
            <a:r>
              <a:rPr lang="en-US" sz="2400" dirty="0" err="1" smtClean="0">
                <a:solidFill>
                  <a:srgbClr val="00B050"/>
                </a:solidFill>
              </a:rPr>
              <a:t>pokaziva</a:t>
            </a:r>
            <a:r>
              <a:rPr lang="sr-Latn-CS" sz="2400" dirty="0" smtClean="0">
                <a:solidFill>
                  <a:srgbClr val="00B050"/>
                </a:solidFill>
              </a:rPr>
              <a:t>ča</a:t>
            </a:r>
          </a:p>
          <a:p>
            <a:pPr marL="354013" indent="0" eaLnBrk="1" hangingPunct="1">
              <a:lnSpc>
                <a:spcPct val="95000"/>
              </a:lnSpc>
              <a:spcBef>
                <a:spcPts val="0"/>
              </a:spcBef>
              <a:buNone/>
              <a:tabLst>
                <a:tab pos="3225800" algn="l"/>
              </a:tabLst>
              <a:defRPr/>
            </a:pPr>
            <a:r>
              <a:rPr lang="sr-Latn-ME" sz="2400" dirty="0">
                <a:solidFill>
                  <a:srgbClr val="3333CC"/>
                </a:solidFill>
              </a:rPr>
              <a:t>p</a:t>
            </a:r>
            <a:r>
              <a:rPr lang="en-US" sz="2400" dirty="0">
                <a:solidFill>
                  <a:srgbClr val="3333CC"/>
                </a:solidFill>
              </a:rPr>
              <a:t>-&gt;next = NULL;</a:t>
            </a:r>
            <a:r>
              <a:rPr lang="sr-Latn-ME" sz="2400" dirty="0">
                <a:solidFill>
                  <a:srgbClr val="3333CC"/>
                </a:solidFill>
              </a:rPr>
              <a:t>	</a:t>
            </a:r>
            <a:r>
              <a:rPr lang="en-US" sz="2400" dirty="0" smtClean="0">
                <a:solidFill>
                  <a:srgbClr val="00B050"/>
                </a:solidFill>
              </a:rPr>
              <a:t>//</a:t>
            </a:r>
            <a:r>
              <a:rPr lang="sr-Latn-ME" sz="2400" dirty="0" smtClean="0">
                <a:solidFill>
                  <a:srgbClr val="00B050"/>
                </a:solidFill>
              </a:rPr>
              <a:t> </a:t>
            </a:r>
            <a:r>
              <a:rPr lang="sr-Latn-CS" sz="2400" dirty="0" smtClean="0">
                <a:solidFill>
                  <a:srgbClr val="00B050"/>
                </a:solidFill>
              </a:rPr>
              <a:t>sada je p glava, a ujedno i rep liste,</a:t>
            </a:r>
            <a:endParaRPr lang="sr-Latn-CS" sz="2400" dirty="0" smtClean="0">
              <a:solidFill>
                <a:srgbClr val="FF0000"/>
              </a:solidFill>
            </a:endParaRPr>
          </a:p>
          <a:p>
            <a:pPr marL="354013" indent="0" eaLnBrk="1" hangingPunct="1">
              <a:lnSpc>
                <a:spcPct val="95000"/>
              </a:lnSpc>
              <a:spcBef>
                <a:spcPts val="0"/>
              </a:spcBef>
              <a:buNone/>
              <a:tabLst>
                <a:tab pos="3225800" algn="l"/>
              </a:tabLst>
              <a:defRPr/>
            </a:pPr>
            <a:r>
              <a:rPr lang="sr-Latn-CS" sz="2400" dirty="0">
                <a:solidFill>
                  <a:srgbClr val="FF0000"/>
                </a:solidFill>
              </a:rPr>
              <a:t>	</a:t>
            </a:r>
            <a:r>
              <a:rPr lang="en-US" sz="2400" dirty="0" smtClean="0">
                <a:solidFill>
                  <a:srgbClr val="00B050"/>
                </a:solidFill>
              </a:rPr>
              <a:t>//</a:t>
            </a:r>
            <a:r>
              <a:rPr lang="sr-Latn-ME" sz="2400" dirty="0" smtClean="0">
                <a:solidFill>
                  <a:srgbClr val="00B050"/>
                </a:solidFill>
              </a:rPr>
              <a:t> jer </a:t>
            </a:r>
            <a:r>
              <a:rPr lang="sr-Latn-CS" sz="2400" dirty="0" smtClean="0">
                <a:solidFill>
                  <a:srgbClr val="00B050"/>
                </a:solidFill>
              </a:rPr>
              <a:t>postoji samo jedan čvor liste</a:t>
            </a:r>
            <a:endParaRPr lang="sr-Latn-CS" sz="2400" dirty="0">
              <a:solidFill>
                <a:srgbClr val="FF0000"/>
              </a:solidFill>
            </a:endParaRPr>
          </a:p>
          <a:p>
            <a:pPr eaLnBrk="1" hangingPunct="1">
              <a:lnSpc>
                <a:spcPct val="90000"/>
              </a:lnSpc>
              <a:spcBef>
                <a:spcPts val="1200"/>
              </a:spcBef>
              <a:defRPr/>
            </a:pPr>
            <a:r>
              <a:rPr lang="sr-Latn-CS" sz="2400" dirty="0" smtClean="0"/>
              <a:t>Pošto moramo pamtiti pokazivač liste, uradimo sljedeće:</a:t>
            </a:r>
          </a:p>
          <a:p>
            <a:pPr marL="357188" indent="0" eaLnBrk="1" hangingPunct="1">
              <a:lnSpc>
                <a:spcPct val="90000"/>
              </a:lnSpc>
              <a:spcBef>
                <a:spcPts val="600"/>
              </a:spcBef>
              <a:buNone/>
              <a:defRPr/>
            </a:pPr>
            <a:r>
              <a:rPr lang="sr-Latn-CS" sz="2400" dirty="0">
                <a:solidFill>
                  <a:srgbClr val="3333CC"/>
                </a:solidFill>
              </a:rPr>
              <a:t>struct lista </a:t>
            </a:r>
            <a:r>
              <a:rPr lang="sr-Latn-CS" sz="2400" dirty="0" smtClean="0">
                <a:solidFill>
                  <a:srgbClr val="FF0000"/>
                </a:solidFill>
              </a:rPr>
              <a:t>*glava </a:t>
            </a:r>
            <a:r>
              <a:rPr lang="sr-Latn-CS" sz="2400" dirty="0" smtClean="0">
                <a:solidFill>
                  <a:srgbClr val="3333CC"/>
                </a:solidFill>
              </a:rPr>
              <a:t>= p;</a:t>
            </a:r>
          </a:p>
          <a:p>
            <a:pPr eaLnBrk="1" hangingPunct="1">
              <a:lnSpc>
                <a:spcPct val="90000"/>
              </a:lnSpc>
              <a:spcBef>
                <a:spcPts val="1200"/>
              </a:spcBef>
              <a:defRPr/>
            </a:pPr>
            <a:r>
              <a:rPr lang="sr-Latn-CS" sz="2400" dirty="0" smtClean="0"/>
              <a:t>Postoje standardni problemi koje kod listi treba riješiti: dodati rep liste</a:t>
            </a:r>
            <a:r>
              <a:rPr lang="en-US" sz="2400" dirty="0" smtClean="0"/>
              <a:t>,</a:t>
            </a:r>
            <a:r>
              <a:rPr lang="sr-Latn-CS" sz="2400" dirty="0" smtClean="0"/>
              <a:t> izbrisati rep liste</a:t>
            </a:r>
            <a:r>
              <a:rPr lang="en-US" sz="2400" dirty="0" smtClean="0"/>
              <a:t>,</a:t>
            </a:r>
            <a:r>
              <a:rPr lang="sr-Latn-CS" sz="2400" dirty="0" smtClean="0"/>
              <a:t> dodati element u unutrašnjost liste, izbrisati element iz unutrašnjosti liste</a:t>
            </a:r>
            <a:r>
              <a:rPr lang="en-US" sz="2400" dirty="0" smtClean="0"/>
              <a:t>,</a:t>
            </a:r>
            <a:r>
              <a:rPr lang="sr-Latn-CS" sz="2400" dirty="0" smtClean="0"/>
              <a:t> spojiti dvije liste.</a:t>
            </a: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23/27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609600"/>
            <a:ext cx="8305800" cy="1143000"/>
          </a:xfrm>
        </p:spPr>
        <p:txBody>
          <a:bodyPr/>
          <a:lstStyle/>
          <a:p>
            <a:pPr eaLnBrk="1" hangingPunct="1"/>
            <a:r>
              <a:rPr lang="sr-Latn-CS" smtClean="0"/>
              <a:t>Dodavanje elementa na kraj liste</a:t>
            </a:r>
            <a:endParaRPr lang="en-US" smtClean="0"/>
          </a:p>
        </p:txBody>
      </p:sp>
      <p:sp>
        <p:nvSpPr>
          <p:cNvPr id="27651" name="Rectangle 3"/>
          <p:cNvSpPr>
            <a:spLocks noGrp="1" noChangeArrowheads="1"/>
          </p:cNvSpPr>
          <p:nvPr>
            <p:ph type="body" idx="1"/>
          </p:nvPr>
        </p:nvSpPr>
        <p:spPr>
          <a:xfrm>
            <a:off x="228600" y="2133600"/>
            <a:ext cx="8610600" cy="2438400"/>
          </a:xfrm>
        </p:spPr>
        <p:txBody>
          <a:bodyPr/>
          <a:lstStyle/>
          <a:p>
            <a:pPr eaLnBrk="1" hangingPunct="1">
              <a:spcBef>
                <a:spcPct val="0"/>
              </a:spcBef>
            </a:pPr>
            <a:r>
              <a:rPr lang="en-US" sz="2000" dirty="0" err="1" smtClean="0"/>
              <a:t>Pretpostavimo</a:t>
            </a:r>
            <a:r>
              <a:rPr lang="en-US" sz="2000" dirty="0" smtClean="0"/>
              <a:t> da </a:t>
            </a:r>
            <a:r>
              <a:rPr lang="en-US" sz="2000" dirty="0" err="1" smtClean="0"/>
              <a:t>imamo</a:t>
            </a:r>
            <a:r>
              <a:rPr lang="en-US" sz="2000" dirty="0" smtClean="0"/>
              <a:t> </a:t>
            </a:r>
            <a:r>
              <a:rPr lang="en-US" sz="2000" dirty="0" err="1" smtClean="0"/>
              <a:t>nepraznu</a:t>
            </a:r>
            <a:r>
              <a:rPr lang="en-US" sz="2000" dirty="0" smtClean="0"/>
              <a:t> </a:t>
            </a:r>
            <a:r>
              <a:rPr lang="en-US" sz="2000" dirty="0" err="1" smtClean="0"/>
              <a:t>listu</a:t>
            </a:r>
            <a:r>
              <a:rPr lang="en-US" sz="2000" dirty="0" smtClean="0"/>
              <a:t> </a:t>
            </a:r>
            <a:r>
              <a:rPr lang="en-US" sz="2000" dirty="0" err="1" smtClean="0"/>
              <a:t>prikazanu</a:t>
            </a:r>
            <a:r>
              <a:rPr lang="en-US" sz="2000" dirty="0" smtClean="0"/>
              <a:t> </a:t>
            </a:r>
            <a:r>
              <a:rPr lang="en-US" sz="2000" dirty="0" err="1" smtClean="0"/>
              <a:t>na</a:t>
            </a:r>
            <a:r>
              <a:rPr lang="en-US" sz="2000" dirty="0" smtClean="0"/>
              <a:t> </a:t>
            </a:r>
            <a:r>
              <a:rPr lang="en-US" sz="2000" dirty="0" err="1" smtClean="0"/>
              <a:t>slici</a:t>
            </a:r>
            <a:r>
              <a:rPr lang="en-US" sz="2000" dirty="0" smtClean="0"/>
              <a:t>. </a:t>
            </a:r>
            <a:r>
              <a:rPr lang="en-US" sz="2000" dirty="0" err="1" smtClean="0"/>
              <a:t>Polazimo</a:t>
            </a:r>
            <a:r>
              <a:rPr lang="en-US" sz="2000" dirty="0" smtClean="0"/>
              <a:t> od </a:t>
            </a:r>
            <a:r>
              <a:rPr lang="en-US" sz="2000" dirty="0" err="1" smtClean="0"/>
              <a:t>glave</a:t>
            </a:r>
            <a:r>
              <a:rPr lang="en-US" sz="2000" dirty="0" smtClean="0"/>
              <a:t> </a:t>
            </a:r>
            <a:r>
              <a:rPr lang="en-US" sz="2000" dirty="0" err="1" smtClean="0"/>
              <a:t>liste</a:t>
            </a:r>
            <a:r>
              <a:rPr lang="en-US" sz="2000" dirty="0" smtClean="0"/>
              <a:t>.</a:t>
            </a:r>
            <a:r>
              <a:rPr lang="sr-Latn-CS" sz="2000" dirty="0" smtClean="0"/>
              <a:t> Ako taj element nije rep (što se provjerava poređenjem pokazivača </a:t>
            </a:r>
            <a:r>
              <a:rPr lang="sr-Latn-CS" sz="2000" dirty="0" smtClean="0">
                <a:solidFill>
                  <a:srgbClr val="3333CC"/>
                </a:solidFill>
              </a:rPr>
              <a:t>next</a:t>
            </a:r>
            <a:r>
              <a:rPr lang="sr-Latn-CS" sz="2000" dirty="0" smtClean="0"/>
              <a:t> tog elementu sa </a:t>
            </a:r>
            <a:r>
              <a:rPr lang="sr-Latn-CS" sz="2000" dirty="0" smtClean="0">
                <a:solidFill>
                  <a:srgbClr val="3333CC"/>
                </a:solidFill>
              </a:rPr>
              <a:t>NULL</a:t>
            </a:r>
            <a:r>
              <a:rPr lang="sr-Latn-CS" sz="2000" dirty="0" smtClean="0"/>
              <a:t>), posmatramo naredni element liste. Proceduru ponavljamo dok ne dođemo do repa. Tada alociramo memoriju za novi element liste (ako to ranije nije urađeno), upišemo podatke u taj element liste i naredimo repu iz prethodne liste da pokaže na novi element. Novi element (tj. novi rep) treba da pokaže na </a:t>
            </a:r>
            <a:r>
              <a:rPr lang="sr-Latn-CS" sz="2000" dirty="0" smtClean="0">
                <a:solidFill>
                  <a:srgbClr val="3333CC"/>
                </a:solidFill>
              </a:rPr>
              <a:t>NULL</a:t>
            </a:r>
            <a:r>
              <a:rPr lang="sr-Latn-CS" sz="2000" dirty="0" smtClean="0"/>
              <a:t>. </a:t>
            </a:r>
            <a:endParaRPr lang="en-US" sz="2000" dirty="0" smtClean="0"/>
          </a:p>
        </p:txBody>
      </p:sp>
      <p:sp>
        <p:nvSpPr>
          <p:cNvPr id="27652" name="Rectangle 5"/>
          <p:cNvSpPr>
            <a:spLocks noChangeArrowheads="1"/>
          </p:cNvSpPr>
          <p:nvPr/>
        </p:nvSpPr>
        <p:spPr bwMode="auto">
          <a:xfrm>
            <a:off x="2738438" y="2876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pic>
        <p:nvPicPr>
          <p:cNvPr id="27653" name="Picture 4" descr="Dodavanje na kraj lis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9667" y="4666209"/>
            <a:ext cx="6172200" cy="185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24/27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28600" y="609600"/>
            <a:ext cx="8686800" cy="1143000"/>
          </a:xfrm>
        </p:spPr>
        <p:txBody>
          <a:bodyPr/>
          <a:lstStyle/>
          <a:p>
            <a:pPr eaLnBrk="1" hangingPunct="1"/>
            <a:r>
              <a:rPr lang="sr-Latn-CS" dirty="0" smtClean="0"/>
              <a:t>Dodavanje elementa na kraj liste</a:t>
            </a:r>
            <a:endParaRPr lang="en-US" dirty="0" smtClean="0"/>
          </a:p>
        </p:txBody>
      </p:sp>
      <p:sp>
        <p:nvSpPr>
          <p:cNvPr id="28675" name="Rectangle 3"/>
          <p:cNvSpPr>
            <a:spLocks noGrp="1" noChangeArrowheads="1"/>
          </p:cNvSpPr>
          <p:nvPr>
            <p:ph type="body" idx="1"/>
          </p:nvPr>
        </p:nvSpPr>
        <p:spPr>
          <a:xfrm>
            <a:off x="533400" y="2133600"/>
            <a:ext cx="8305800" cy="1600200"/>
          </a:xfrm>
        </p:spPr>
        <p:txBody>
          <a:bodyPr/>
          <a:lstStyle/>
          <a:p>
            <a:pPr eaLnBrk="1" hangingPunct="1"/>
            <a:r>
              <a:rPr lang="en-US" sz="2400" smtClean="0"/>
              <a:t>Prika</a:t>
            </a:r>
            <a:r>
              <a:rPr lang="sr-Latn-CS" sz="2400" smtClean="0"/>
              <a:t>žimo sada programsku realizaciju (jednu moguću):</a:t>
            </a:r>
          </a:p>
        </p:txBody>
      </p:sp>
      <p:sp>
        <p:nvSpPr>
          <p:cNvPr id="28676" name="Text Box 4"/>
          <p:cNvSpPr txBox="1">
            <a:spLocks noChangeArrowheads="1"/>
          </p:cNvSpPr>
          <p:nvPr/>
        </p:nvSpPr>
        <p:spPr bwMode="auto">
          <a:xfrm>
            <a:off x="168876" y="2907536"/>
            <a:ext cx="5241324" cy="3493264"/>
          </a:xfrm>
          <a:prstGeom prst="rect">
            <a:avLst/>
          </a:prstGeom>
          <a:solidFill>
            <a:schemeClr val="accent5">
              <a:lumMod val="60000"/>
              <a:lumOff val="40000"/>
            </a:schemeClr>
          </a:solidFill>
          <a:ln>
            <a:noFill/>
          </a:ln>
          <a:effec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ts val="0"/>
              </a:spcBef>
              <a:defRPr/>
            </a:pPr>
            <a:r>
              <a:rPr lang="sl-SI" sz="1800" dirty="0">
                <a:solidFill>
                  <a:srgbClr val="3333CC"/>
                </a:solidFill>
                <a:latin typeface="Tahoma" charset="0"/>
                <a:ea typeface="MS Mincho" pitchFamily="49" charset="-128"/>
              </a:rPr>
              <a:t>void dodajRep(struct lista *glava</a:t>
            </a:r>
            <a:r>
              <a:rPr lang="sl-SI" sz="1800" dirty="0" smtClean="0">
                <a:solidFill>
                  <a:srgbClr val="3333CC"/>
                </a:solidFill>
                <a:latin typeface="Tahoma" charset="0"/>
                <a:ea typeface="MS Mincho" pitchFamily="49" charset="-128"/>
              </a:rPr>
              <a:t>, int </a:t>
            </a:r>
            <a:r>
              <a:rPr lang="sl-SI" sz="1800" dirty="0">
                <a:solidFill>
                  <a:srgbClr val="3333CC"/>
                </a:solidFill>
                <a:latin typeface="Tahoma" charset="0"/>
                <a:ea typeface="MS Mincho" pitchFamily="49" charset="-128"/>
              </a:rPr>
              <a:t>k)</a:t>
            </a:r>
          </a:p>
          <a:p>
            <a:pPr algn="l" eaLnBrk="1" hangingPunct="1">
              <a:spcBef>
                <a:spcPts val="0"/>
              </a:spcBef>
              <a:defRPr/>
            </a:pPr>
            <a:r>
              <a:rPr lang="sl-SI" sz="1800" dirty="0">
                <a:solidFill>
                  <a:srgbClr val="3333CC"/>
                </a:solidFill>
                <a:latin typeface="Tahoma" charset="0"/>
                <a:ea typeface="MS Mincho" pitchFamily="49" charset="-128"/>
              </a:rPr>
              <a:t>{</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struct lista *q;</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while(glava-&gt;</a:t>
            </a:r>
            <a:r>
              <a:rPr lang="sl-SI" sz="1800" dirty="0" smtClean="0">
                <a:solidFill>
                  <a:srgbClr val="3333CC"/>
                </a:solidFill>
                <a:latin typeface="Tahoma" charset="0"/>
                <a:ea typeface="MS Mincho" pitchFamily="49" charset="-128"/>
              </a:rPr>
              <a:t>next != NULL</a:t>
            </a:r>
            <a:r>
              <a:rPr lang="sl-SI" sz="1800" dirty="0">
                <a:solidFill>
                  <a:srgbClr val="3333CC"/>
                </a:solidFill>
                <a:latin typeface="Tahoma" charset="0"/>
                <a:ea typeface="MS Mincho" pitchFamily="49" charset="-128"/>
              </a:rPr>
              <a:t>)</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a:t>
            </a:r>
            <a:r>
              <a:rPr lang="sl-SI" sz="1800" dirty="0" smtClean="0">
                <a:solidFill>
                  <a:srgbClr val="3333CC"/>
                </a:solidFill>
                <a:latin typeface="Tahoma" charset="0"/>
                <a:ea typeface="MS Mincho" pitchFamily="49" charset="-128"/>
              </a:rPr>
              <a:t>glava = glava-</a:t>
            </a:r>
            <a:r>
              <a:rPr lang="sl-SI" sz="1800" dirty="0">
                <a:solidFill>
                  <a:srgbClr val="3333CC"/>
                </a:solidFill>
                <a:latin typeface="Tahoma" charset="0"/>
                <a:ea typeface="MS Mincho" pitchFamily="49" charset="-128"/>
              </a:rPr>
              <a:t>&gt;next;</a:t>
            </a:r>
          </a:p>
          <a:p>
            <a:pPr algn="l" eaLnBrk="1" hangingPunct="1">
              <a:spcBef>
                <a:spcPts val="600"/>
              </a:spcBef>
              <a:tabLst>
                <a:tab pos="444500" algn="l"/>
              </a:tabLst>
              <a:defRPr/>
            </a:pPr>
            <a:r>
              <a:rPr lang="sl-SI" sz="1800" dirty="0">
                <a:solidFill>
                  <a:srgbClr val="3333CC"/>
                </a:solidFill>
                <a:latin typeface="Tahoma" charset="0"/>
                <a:ea typeface="MS Mincho" pitchFamily="49" charset="-128"/>
              </a:rPr>
              <a:t>	</a:t>
            </a:r>
            <a:r>
              <a:rPr lang="sl-SI" sz="1800" dirty="0" smtClean="0">
                <a:solidFill>
                  <a:srgbClr val="3333CC"/>
                </a:solidFill>
                <a:latin typeface="Tahoma" charset="0"/>
                <a:ea typeface="MS Mincho" pitchFamily="49" charset="-128"/>
              </a:rPr>
              <a:t>q = (</a:t>
            </a:r>
            <a:r>
              <a:rPr lang="sl-SI" sz="1800" dirty="0">
                <a:solidFill>
                  <a:srgbClr val="3333CC"/>
                </a:solidFill>
                <a:latin typeface="Tahoma" charset="0"/>
                <a:ea typeface="MS Mincho" pitchFamily="49" charset="-128"/>
              </a:rPr>
              <a:t>struct lista *)malloc(sizeof(struct lista));</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a:t>
            </a:r>
            <a:r>
              <a:rPr lang="sl-SI" sz="1800" dirty="0" smtClean="0">
                <a:solidFill>
                  <a:srgbClr val="3333CC"/>
                </a:solidFill>
                <a:latin typeface="Tahoma" charset="0"/>
                <a:ea typeface="MS Mincho" pitchFamily="49" charset="-128"/>
              </a:rPr>
              <a:t>if(q == NULL</a:t>
            </a:r>
            <a:r>
              <a:rPr lang="sl-SI" sz="1800" dirty="0">
                <a:solidFill>
                  <a:srgbClr val="3333CC"/>
                </a:solidFill>
                <a:latin typeface="Tahoma" charset="0"/>
                <a:ea typeface="MS Mincho" pitchFamily="49" charset="-128"/>
              </a:rPr>
              <a:t>)</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exit(1);</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glava-&gt;</a:t>
            </a:r>
            <a:r>
              <a:rPr lang="sl-SI" sz="1800" dirty="0" smtClean="0">
                <a:solidFill>
                  <a:srgbClr val="3333CC"/>
                </a:solidFill>
                <a:latin typeface="Tahoma" charset="0"/>
                <a:ea typeface="MS Mincho" pitchFamily="49" charset="-128"/>
              </a:rPr>
              <a:t>next = q</a:t>
            </a:r>
            <a:r>
              <a:rPr lang="sl-SI" sz="1800" dirty="0">
                <a:solidFill>
                  <a:srgbClr val="3333CC"/>
                </a:solidFill>
                <a:latin typeface="Tahoma" charset="0"/>
                <a:ea typeface="MS Mincho" pitchFamily="49" charset="-128"/>
              </a:rPr>
              <a:t>;</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q-&gt;</a:t>
            </a:r>
            <a:r>
              <a:rPr lang="sl-SI" sz="1800" dirty="0" smtClean="0">
                <a:solidFill>
                  <a:srgbClr val="3333CC"/>
                </a:solidFill>
                <a:latin typeface="Tahoma" charset="0"/>
                <a:ea typeface="MS Mincho" pitchFamily="49" charset="-128"/>
              </a:rPr>
              <a:t>next = NULL</a:t>
            </a:r>
            <a:r>
              <a:rPr lang="sl-SI" sz="1800" dirty="0">
                <a:solidFill>
                  <a:srgbClr val="3333CC"/>
                </a:solidFill>
                <a:latin typeface="Tahoma" charset="0"/>
                <a:ea typeface="MS Mincho" pitchFamily="49" charset="-128"/>
              </a:rPr>
              <a:t>;</a:t>
            </a:r>
          </a:p>
          <a:p>
            <a:pPr algn="l" eaLnBrk="1" hangingPunct="1">
              <a:spcBef>
                <a:spcPts val="0"/>
              </a:spcBef>
              <a:tabLst>
                <a:tab pos="444500" algn="l"/>
              </a:tabLst>
              <a:defRPr/>
            </a:pPr>
            <a:r>
              <a:rPr lang="sl-SI" sz="1800" dirty="0">
                <a:solidFill>
                  <a:srgbClr val="3333CC"/>
                </a:solidFill>
                <a:latin typeface="Tahoma" charset="0"/>
                <a:ea typeface="MS Mincho" pitchFamily="49" charset="-128"/>
              </a:rPr>
              <a:t>	q-&gt;</a:t>
            </a:r>
            <a:r>
              <a:rPr lang="sl-SI" sz="1800" dirty="0" smtClean="0">
                <a:solidFill>
                  <a:srgbClr val="3333CC"/>
                </a:solidFill>
                <a:latin typeface="Tahoma" charset="0"/>
                <a:ea typeface="MS Mincho" pitchFamily="49" charset="-128"/>
              </a:rPr>
              <a:t>i = k</a:t>
            </a:r>
            <a:r>
              <a:rPr lang="sl-SI" sz="1800" dirty="0">
                <a:solidFill>
                  <a:srgbClr val="3333CC"/>
                </a:solidFill>
                <a:latin typeface="Tahoma" charset="0"/>
                <a:ea typeface="MS Mincho" pitchFamily="49" charset="-128"/>
              </a:rPr>
              <a:t>;</a:t>
            </a:r>
          </a:p>
          <a:p>
            <a:pPr algn="l" eaLnBrk="1" hangingPunct="1">
              <a:spcBef>
                <a:spcPts val="0"/>
              </a:spcBef>
              <a:defRPr/>
            </a:pPr>
            <a:r>
              <a:rPr lang="sl-SI" sz="1800" dirty="0" smtClean="0">
                <a:solidFill>
                  <a:srgbClr val="3333CC"/>
                </a:solidFill>
                <a:latin typeface="Tahoma" charset="0"/>
                <a:ea typeface="MS Mincho" pitchFamily="49" charset="-128"/>
              </a:rPr>
              <a:t>}</a:t>
            </a:r>
            <a:endParaRPr lang="sl-SI" sz="1800" dirty="0">
              <a:solidFill>
                <a:srgbClr val="3333CC"/>
              </a:solidFill>
              <a:latin typeface="Tahoma" charset="0"/>
              <a:ea typeface="MS Mincho" pitchFamily="49" charset="-128"/>
            </a:endParaRPr>
          </a:p>
        </p:txBody>
      </p:sp>
      <p:sp>
        <p:nvSpPr>
          <p:cNvPr id="28677" name="Line 5"/>
          <p:cNvSpPr>
            <a:spLocks noChangeShapeType="1"/>
          </p:cNvSpPr>
          <p:nvPr/>
        </p:nvSpPr>
        <p:spPr bwMode="auto">
          <a:xfrm flipV="1">
            <a:off x="4343400" y="3098036"/>
            <a:ext cx="16764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678" name="Text Box 6"/>
          <p:cNvSpPr txBox="1">
            <a:spLocks noChangeArrowheads="1"/>
          </p:cNvSpPr>
          <p:nvPr/>
        </p:nvSpPr>
        <p:spPr bwMode="auto">
          <a:xfrm>
            <a:off x="6019800" y="2831336"/>
            <a:ext cx="3048000" cy="954107"/>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dirty="0">
                <a:latin typeface="Tahoma" charset="0"/>
              </a:rPr>
              <a:t>F</a:t>
            </a:r>
            <a:r>
              <a:rPr lang="en-US" sz="1400" dirty="0" err="1">
                <a:latin typeface="Tahoma" charset="0"/>
              </a:rPr>
              <a:t>unkcija</a:t>
            </a:r>
            <a:r>
              <a:rPr lang="en-US" sz="1400" dirty="0">
                <a:latin typeface="Tahoma" charset="0"/>
              </a:rPr>
              <a:t> se </a:t>
            </a:r>
            <a:r>
              <a:rPr lang="en-US" sz="1400" dirty="0" err="1">
                <a:latin typeface="Tahoma" charset="0"/>
              </a:rPr>
              <a:t>poziva</a:t>
            </a:r>
            <a:r>
              <a:rPr lang="en-US" sz="1400" dirty="0">
                <a:latin typeface="Tahoma" charset="0"/>
              </a:rPr>
              <a:t> </a:t>
            </a:r>
            <a:r>
              <a:rPr lang="en-US" sz="1400" dirty="0" err="1">
                <a:latin typeface="Tahoma" charset="0"/>
              </a:rPr>
              <a:t>sa</a:t>
            </a:r>
            <a:r>
              <a:rPr lang="en-US" sz="1400" dirty="0">
                <a:latin typeface="Tahoma" charset="0"/>
              </a:rPr>
              <a:t> </a:t>
            </a:r>
            <a:r>
              <a:rPr lang="en-US" sz="1400" dirty="0" err="1">
                <a:latin typeface="Tahoma" charset="0"/>
              </a:rPr>
              <a:t>argumentom</a:t>
            </a:r>
            <a:r>
              <a:rPr lang="en-US" sz="1400" dirty="0">
                <a:latin typeface="Tahoma" charset="0"/>
              </a:rPr>
              <a:t> </a:t>
            </a:r>
            <a:r>
              <a:rPr lang="en-US" sz="1400" dirty="0" err="1">
                <a:latin typeface="Tahoma" charset="0"/>
              </a:rPr>
              <a:t>glavom</a:t>
            </a:r>
            <a:r>
              <a:rPr lang="en-US" sz="1400" dirty="0">
                <a:latin typeface="Tahoma" charset="0"/>
              </a:rPr>
              <a:t> i </a:t>
            </a:r>
            <a:r>
              <a:rPr lang="en-US" sz="1400" dirty="0" err="1">
                <a:latin typeface="Tahoma" charset="0"/>
              </a:rPr>
              <a:t>sa</a:t>
            </a:r>
            <a:r>
              <a:rPr lang="en-US" sz="1400" dirty="0">
                <a:latin typeface="Tahoma" charset="0"/>
              </a:rPr>
              <a:t> </a:t>
            </a:r>
            <a:r>
              <a:rPr lang="en-US" sz="1400" dirty="0" err="1">
                <a:latin typeface="Tahoma" charset="0"/>
              </a:rPr>
              <a:t>cijelim</a:t>
            </a:r>
            <a:r>
              <a:rPr lang="en-US" sz="1400" dirty="0">
                <a:latin typeface="Tahoma" charset="0"/>
              </a:rPr>
              <a:t> </a:t>
            </a:r>
            <a:r>
              <a:rPr lang="en-US" sz="1400" dirty="0" err="1">
                <a:latin typeface="Tahoma" charset="0"/>
              </a:rPr>
              <a:t>brojem</a:t>
            </a:r>
            <a:r>
              <a:rPr lang="en-US" sz="1400" dirty="0">
                <a:latin typeface="Tahoma" charset="0"/>
              </a:rPr>
              <a:t> </a:t>
            </a:r>
            <a:r>
              <a:rPr lang="en-US" sz="1400" dirty="0" err="1">
                <a:latin typeface="Tahoma" charset="0"/>
              </a:rPr>
              <a:t>koji</a:t>
            </a:r>
            <a:r>
              <a:rPr lang="en-US" sz="1400" dirty="0">
                <a:latin typeface="Tahoma" charset="0"/>
              </a:rPr>
              <a:t> </a:t>
            </a:r>
            <a:r>
              <a:rPr lang="en-US" sz="1400" dirty="0" err="1">
                <a:latin typeface="Tahoma" charset="0"/>
              </a:rPr>
              <a:t>treba</a:t>
            </a:r>
            <a:r>
              <a:rPr lang="en-US" sz="1400" dirty="0">
                <a:latin typeface="Tahoma" charset="0"/>
              </a:rPr>
              <a:t> da </a:t>
            </a:r>
            <a:r>
              <a:rPr lang="en-US" sz="1400" dirty="0" err="1">
                <a:latin typeface="Tahoma" charset="0"/>
              </a:rPr>
              <a:t>bude</a:t>
            </a:r>
            <a:r>
              <a:rPr lang="en-US" sz="1400" dirty="0">
                <a:latin typeface="Tahoma" charset="0"/>
              </a:rPr>
              <a:t> </a:t>
            </a:r>
            <a:r>
              <a:rPr lang="en-US" sz="1400" dirty="0" err="1">
                <a:latin typeface="Tahoma" charset="0"/>
              </a:rPr>
              <a:t>upisan</a:t>
            </a:r>
            <a:r>
              <a:rPr lang="en-US" sz="1400" dirty="0">
                <a:latin typeface="Tahoma" charset="0"/>
              </a:rPr>
              <a:t> u </a:t>
            </a:r>
            <a:r>
              <a:rPr lang="en-US" sz="1400" dirty="0" err="1">
                <a:latin typeface="Tahoma" charset="0"/>
              </a:rPr>
              <a:t>novi</a:t>
            </a:r>
            <a:r>
              <a:rPr lang="en-US" sz="1400" dirty="0">
                <a:latin typeface="Tahoma" charset="0"/>
              </a:rPr>
              <a:t> rep </a:t>
            </a:r>
            <a:r>
              <a:rPr lang="en-US" sz="1400" dirty="0" err="1">
                <a:latin typeface="Tahoma" charset="0"/>
              </a:rPr>
              <a:t>liste</a:t>
            </a:r>
            <a:r>
              <a:rPr lang="en-US" sz="1400" dirty="0">
                <a:latin typeface="Tahoma" charset="0"/>
              </a:rPr>
              <a:t> </a:t>
            </a:r>
            <a:r>
              <a:rPr lang="en-US" sz="1400" dirty="0" err="1">
                <a:latin typeface="Tahoma" charset="0"/>
              </a:rPr>
              <a:t>koji</a:t>
            </a:r>
            <a:r>
              <a:rPr lang="en-US" sz="1400" dirty="0">
                <a:latin typeface="Tahoma" charset="0"/>
              </a:rPr>
              <a:t> jo</a:t>
            </a:r>
            <a:r>
              <a:rPr lang="sr-Latn-CS" sz="1400" dirty="0">
                <a:latin typeface="Tahoma" charset="0"/>
              </a:rPr>
              <a:t>š uvijek ne postoji.</a:t>
            </a:r>
            <a:endParaRPr lang="en-US" sz="1400" dirty="0">
              <a:latin typeface="Tahoma" charset="0"/>
            </a:endParaRPr>
          </a:p>
        </p:txBody>
      </p:sp>
      <p:sp>
        <p:nvSpPr>
          <p:cNvPr id="28680" name="Text Box 8"/>
          <p:cNvSpPr txBox="1">
            <a:spLocks noChangeArrowheads="1"/>
          </p:cNvSpPr>
          <p:nvPr/>
        </p:nvSpPr>
        <p:spPr bwMode="auto">
          <a:xfrm>
            <a:off x="6019800" y="3913991"/>
            <a:ext cx="3048000" cy="52322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dirty="0" smtClean="0">
                <a:latin typeface="Tahoma" charset="0"/>
              </a:rPr>
              <a:t>Sve dok ne dođemo do repa liste, krećimo se unapred.</a:t>
            </a:r>
            <a:endParaRPr lang="en-US" sz="1400" dirty="0">
              <a:latin typeface="Tahoma" charset="0"/>
            </a:endParaRPr>
          </a:p>
        </p:txBody>
      </p:sp>
      <p:sp>
        <p:nvSpPr>
          <p:cNvPr id="28682" name="Text Box 10"/>
          <p:cNvSpPr txBox="1">
            <a:spLocks noChangeArrowheads="1"/>
          </p:cNvSpPr>
          <p:nvPr/>
        </p:nvSpPr>
        <p:spPr bwMode="auto">
          <a:xfrm>
            <a:off x="6019800" y="4545228"/>
            <a:ext cx="3048000" cy="523221"/>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a:latin typeface="Tahoma" charset="0"/>
              </a:rPr>
              <a:t>Alokacija</a:t>
            </a:r>
            <a:r>
              <a:rPr lang="en-US" sz="1400">
                <a:latin typeface="Tahoma" charset="0"/>
              </a:rPr>
              <a:t> memorije za </a:t>
            </a:r>
            <a:r>
              <a:rPr lang="sr-Latn-CS" sz="1400">
                <a:latin typeface="Tahoma" charset="0"/>
              </a:rPr>
              <a:t>čvor koji će biti novi rep.</a:t>
            </a:r>
            <a:endParaRPr lang="en-US" sz="1400">
              <a:latin typeface="Tahoma" charset="0"/>
            </a:endParaRPr>
          </a:p>
        </p:txBody>
      </p:sp>
      <p:sp>
        <p:nvSpPr>
          <p:cNvPr id="14" name="Line 5"/>
          <p:cNvSpPr>
            <a:spLocks noChangeShapeType="1"/>
          </p:cNvSpPr>
          <p:nvPr/>
        </p:nvSpPr>
        <p:spPr bwMode="auto">
          <a:xfrm>
            <a:off x="3352800" y="4199883"/>
            <a:ext cx="2667000" cy="56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5"/>
          <p:cNvSpPr>
            <a:spLocks noChangeShapeType="1"/>
          </p:cNvSpPr>
          <p:nvPr/>
        </p:nvSpPr>
        <p:spPr bwMode="auto">
          <a:xfrm>
            <a:off x="5257800" y="4608050"/>
            <a:ext cx="762000" cy="20448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 name="Text Box 8"/>
          <p:cNvSpPr txBox="1">
            <a:spLocks noChangeArrowheads="1"/>
          </p:cNvSpPr>
          <p:nvPr/>
        </p:nvSpPr>
        <p:spPr bwMode="auto">
          <a:xfrm>
            <a:off x="6019800" y="5174507"/>
            <a:ext cx="3048000" cy="1169551"/>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dirty="0">
                <a:latin typeface="Tahoma" charset="0"/>
              </a:rPr>
              <a:t>Prvo rep pokaže na novi element (čime je postao dio liste), zatim taj element pokaže na NULL </a:t>
            </a:r>
            <a:r>
              <a:rPr lang="sr-Latn-CS" sz="1400" dirty="0" smtClean="0">
                <a:latin typeface="Tahoma" charset="0"/>
              </a:rPr>
              <a:t>(to je novi rep) </a:t>
            </a:r>
            <a:r>
              <a:rPr lang="sr-Latn-CS" sz="1400" dirty="0">
                <a:latin typeface="Tahoma" charset="0"/>
              </a:rPr>
              <a:t>i na kraju </a:t>
            </a:r>
            <a:r>
              <a:rPr lang="sr-Latn-CS" sz="1400" dirty="0" smtClean="0">
                <a:latin typeface="Tahoma" charset="0"/>
              </a:rPr>
              <a:t>upiši </a:t>
            </a:r>
            <a:r>
              <a:rPr lang="sr-Latn-CS" sz="1400" dirty="0">
                <a:latin typeface="Tahoma" charset="0"/>
              </a:rPr>
              <a:t>cijeli </a:t>
            </a:r>
            <a:r>
              <a:rPr lang="sr-Latn-CS" sz="1400" dirty="0" smtClean="0">
                <a:latin typeface="Tahoma" charset="0"/>
              </a:rPr>
              <a:t>broj u novi rep.</a:t>
            </a:r>
            <a:endParaRPr lang="en-US" sz="1400" dirty="0">
              <a:latin typeface="Tahoma" charset="0"/>
            </a:endParaRPr>
          </a:p>
        </p:txBody>
      </p:sp>
      <p:sp>
        <p:nvSpPr>
          <p:cNvPr id="17" name="Line 5"/>
          <p:cNvSpPr>
            <a:spLocks noChangeShapeType="1"/>
          </p:cNvSpPr>
          <p:nvPr/>
        </p:nvSpPr>
        <p:spPr bwMode="auto">
          <a:xfrm>
            <a:off x="2615739" y="5676900"/>
            <a:ext cx="3384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 name="Right Brace 1"/>
          <p:cNvSpPr/>
          <p:nvPr/>
        </p:nvSpPr>
        <p:spPr bwMode="auto">
          <a:xfrm>
            <a:off x="2438400" y="5257800"/>
            <a:ext cx="228600" cy="838200"/>
          </a:xfrm>
          <a:prstGeom prst="rightBrace">
            <a:avLst/>
          </a:prstGeom>
          <a:no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charset="0"/>
            </a:endParaRPr>
          </a:p>
        </p:txBody>
      </p:sp>
      <p:sp>
        <p:nvSpPr>
          <p:cNvPr id="3" name="TextBox 2"/>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25/27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609600"/>
            <a:ext cx="7772400" cy="1143000"/>
          </a:xfrm>
        </p:spPr>
        <p:txBody>
          <a:bodyPr/>
          <a:lstStyle/>
          <a:p>
            <a:pPr eaLnBrk="1" hangingPunct="1"/>
            <a:r>
              <a:rPr lang="sr-Latn-CS" dirty="0" smtClean="0"/>
              <a:t>Brisanje repa liste</a:t>
            </a:r>
            <a:endParaRPr lang="en-US" dirty="0" smtClean="0"/>
          </a:p>
        </p:txBody>
      </p:sp>
      <p:sp>
        <p:nvSpPr>
          <p:cNvPr id="31747" name="Rectangle 3"/>
          <p:cNvSpPr>
            <a:spLocks noGrp="1" noChangeArrowheads="1"/>
          </p:cNvSpPr>
          <p:nvPr>
            <p:ph type="body" idx="1"/>
          </p:nvPr>
        </p:nvSpPr>
        <p:spPr>
          <a:xfrm>
            <a:off x="87313" y="2057400"/>
            <a:ext cx="8915400" cy="2438400"/>
          </a:xfrm>
        </p:spPr>
        <p:txBody>
          <a:bodyPr/>
          <a:lstStyle/>
          <a:p>
            <a:pPr eaLnBrk="1" hangingPunct="1"/>
            <a:r>
              <a:rPr lang="sr-Latn-CS" sz="2400" dirty="0" smtClean="0"/>
              <a:t>Neka je naš zadatak da napišemo funkciju koja briše posljednji element liste (rep). Moguće su dvije situacije. Jedna je da lista ima više od jednog elementa. Ta funkcija vraća pokazivač na glavu (staru glavu koja se nije promjenila</a:t>
            </a:r>
            <a:r>
              <a:rPr lang="en-US" sz="2400" dirty="0" smtClean="0"/>
              <a:t>)</a:t>
            </a:r>
            <a:r>
              <a:rPr lang="sr-Latn-CS" sz="2400" dirty="0" smtClean="0"/>
              <a:t>. Moguća je i situacija da lista ima samo glavu koju, naravno, treba izbrisati, a tada funkcija vraća </a:t>
            </a:r>
            <a:r>
              <a:rPr lang="sr-Latn-CS" sz="2400" dirty="0" smtClean="0">
                <a:solidFill>
                  <a:srgbClr val="3333CC"/>
                </a:solidFill>
              </a:rPr>
              <a:t>NULL</a:t>
            </a:r>
            <a:r>
              <a:rPr lang="sr-Latn-CS" sz="2400" dirty="0" smtClean="0"/>
              <a:t> pokazivač.</a:t>
            </a:r>
            <a:endParaRPr lang="en-US" sz="2400" dirty="0" smtClean="0"/>
          </a:p>
        </p:txBody>
      </p:sp>
      <p:sp>
        <p:nvSpPr>
          <p:cNvPr id="31748" name="Rectangle 6"/>
          <p:cNvSpPr>
            <a:spLocks noChangeArrowheads="1"/>
          </p:cNvSpPr>
          <p:nvPr/>
        </p:nvSpPr>
        <p:spPr bwMode="auto">
          <a:xfrm>
            <a:off x="3105150" y="2914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pic>
        <p:nvPicPr>
          <p:cNvPr id="31749" name="Picture 5" descr="Brisanje elementa sa kraja lis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7400" y="4800600"/>
            <a:ext cx="5715000" cy="200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26/27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5800" y="609600"/>
            <a:ext cx="7772400" cy="1143000"/>
          </a:xfrm>
        </p:spPr>
        <p:txBody>
          <a:bodyPr/>
          <a:lstStyle/>
          <a:p>
            <a:pPr eaLnBrk="1" hangingPunct="1"/>
            <a:r>
              <a:rPr lang="sr-Latn-CS" dirty="0" smtClean="0"/>
              <a:t>Brisanje repa liste</a:t>
            </a:r>
            <a:endParaRPr lang="en-US" dirty="0" smtClean="0"/>
          </a:p>
        </p:txBody>
      </p:sp>
      <p:sp>
        <p:nvSpPr>
          <p:cNvPr id="32771" name="Text Box 4"/>
          <p:cNvSpPr txBox="1">
            <a:spLocks noChangeArrowheads="1"/>
          </p:cNvSpPr>
          <p:nvPr/>
        </p:nvSpPr>
        <p:spPr bwMode="auto">
          <a:xfrm>
            <a:off x="457200" y="2381054"/>
            <a:ext cx="4343400" cy="3970318"/>
          </a:xfrm>
          <a:prstGeom prst="rect">
            <a:avLst/>
          </a:prstGeom>
          <a:solidFill>
            <a:schemeClr val="accent5">
              <a:lumMod val="60000"/>
              <a:lumOff val="40000"/>
            </a:schemeClr>
          </a:solidFill>
          <a:ln>
            <a:noFill/>
          </a:ln>
          <a:effec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ts val="0"/>
              </a:spcBef>
              <a:defRPr/>
            </a:pPr>
            <a:r>
              <a:rPr lang="sl-SI" sz="1800" dirty="0">
                <a:solidFill>
                  <a:srgbClr val="3333CC"/>
                </a:solidFill>
                <a:latin typeface="Tahoma" charset="0"/>
                <a:ea typeface="MS Mincho" pitchFamily="49" charset="-128"/>
              </a:rPr>
              <a:t>struct lista *brisiRep(struct lista *glava)</a:t>
            </a:r>
          </a:p>
          <a:p>
            <a:pPr algn="l" eaLnBrk="1" hangingPunct="1">
              <a:spcBef>
                <a:spcPts val="0"/>
              </a:spcBef>
              <a:defRPr/>
            </a:pPr>
            <a:r>
              <a:rPr lang="sl-SI" sz="1800" dirty="0">
                <a:solidFill>
                  <a:srgbClr val="3333CC"/>
                </a:solidFill>
                <a:latin typeface="Tahoma" charset="0"/>
                <a:ea typeface="MS Mincho" pitchFamily="49" charset="-128"/>
              </a:rPr>
              <a: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struct lista *</a:t>
            </a:r>
            <a:r>
              <a:rPr lang="sl-SI" sz="1800" dirty="0" smtClean="0">
                <a:solidFill>
                  <a:srgbClr val="3333CC"/>
                </a:solidFill>
                <a:latin typeface="Tahoma" charset="0"/>
                <a:ea typeface="MS Mincho" pitchFamily="49" charset="-128"/>
              </a:rPr>
              <a:t>p = glava</a:t>
            </a:r>
            <a:r>
              <a:rPr lang="sl-SI" sz="1800" dirty="0">
                <a:solidFill>
                  <a:srgbClr val="3333CC"/>
                </a:solidFill>
                <a:latin typeface="Tahoma" charset="0"/>
                <a:ea typeface="MS Mincho" pitchFamily="49" charset="-128"/>
              </a:rPr>
              <a: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if(glava-&gt;</a:t>
            </a:r>
            <a:r>
              <a:rPr lang="sl-SI" sz="1800" dirty="0" smtClean="0">
                <a:solidFill>
                  <a:srgbClr val="3333CC"/>
                </a:solidFill>
                <a:latin typeface="Tahoma" charset="0"/>
                <a:ea typeface="MS Mincho" pitchFamily="49" charset="-128"/>
              </a:rPr>
              <a:t>next == NULL</a:t>
            </a:r>
            <a:r>
              <a:rPr lang="sl-SI" sz="1800" dirty="0">
                <a:solidFill>
                  <a:srgbClr val="3333CC"/>
                </a:solidFill>
                <a:latin typeface="Tahoma" charset="0"/>
                <a:ea typeface="MS Mincho" pitchFamily="49" charset="-128"/>
              </a:rPr>
              <a: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free(glava);</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return NULL;</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while(p-&gt;next-&gt;</a:t>
            </a:r>
            <a:r>
              <a:rPr lang="sl-SI" sz="1800" dirty="0" smtClean="0">
                <a:solidFill>
                  <a:srgbClr val="3333CC"/>
                </a:solidFill>
                <a:latin typeface="Tahoma" charset="0"/>
                <a:ea typeface="MS Mincho" pitchFamily="49" charset="-128"/>
              </a:rPr>
              <a:t>next != NULL</a:t>
            </a:r>
            <a:r>
              <a:rPr lang="sl-SI" sz="1800" dirty="0">
                <a:solidFill>
                  <a:srgbClr val="3333CC"/>
                </a:solidFill>
                <a:latin typeface="Tahoma" charset="0"/>
                <a:ea typeface="MS Mincho" pitchFamily="49" charset="-128"/>
              </a:rPr>
              <a: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a:t>
            </a:r>
            <a:r>
              <a:rPr lang="sl-SI" sz="1800" dirty="0" smtClean="0">
                <a:solidFill>
                  <a:srgbClr val="3333CC"/>
                </a:solidFill>
                <a:latin typeface="Tahoma" charset="0"/>
                <a:ea typeface="MS Mincho" pitchFamily="49" charset="-128"/>
              </a:rPr>
              <a:t>p = p-</a:t>
            </a:r>
            <a:r>
              <a:rPr lang="sl-SI" sz="1800" dirty="0">
                <a:solidFill>
                  <a:srgbClr val="3333CC"/>
                </a:solidFill>
                <a:latin typeface="Tahoma" charset="0"/>
                <a:ea typeface="MS Mincho" pitchFamily="49" charset="-128"/>
              </a:rPr>
              <a:t>&gt;next;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free(p-&gt;next);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p-&gt;</a:t>
            </a:r>
            <a:r>
              <a:rPr lang="sl-SI" sz="1800" dirty="0" smtClean="0">
                <a:solidFill>
                  <a:srgbClr val="3333CC"/>
                </a:solidFill>
                <a:latin typeface="Tahoma" charset="0"/>
                <a:ea typeface="MS Mincho" pitchFamily="49" charset="-128"/>
              </a:rPr>
              <a:t>next = NULL</a:t>
            </a:r>
            <a:r>
              <a:rPr lang="sl-SI" sz="1800" dirty="0">
                <a:solidFill>
                  <a:srgbClr val="3333CC"/>
                </a:solidFill>
                <a:latin typeface="Tahoma" charset="0"/>
                <a:ea typeface="MS Mincho" pitchFamily="49" charset="-128"/>
              </a:rPr>
              <a:t>;</a:t>
            </a:r>
          </a:p>
          <a:p>
            <a:pPr algn="l" eaLnBrk="1" hangingPunct="1">
              <a:spcBef>
                <a:spcPts val="0"/>
              </a:spcBef>
              <a:tabLst>
                <a:tab pos="361950" algn="l"/>
                <a:tab pos="715963" algn="l"/>
              </a:tabLst>
              <a:defRPr/>
            </a:pPr>
            <a:r>
              <a:rPr lang="sl-SI" sz="1800" dirty="0">
                <a:solidFill>
                  <a:srgbClr val="3333CC"/>
                </a:solidFill>
                <a:latin typeface="Tahoma" charset="0"/>
                <a:ea typeface="MS Mincho" pitchFamily="49" charset="-128"/>
              </a:rPr>
              <a:t>	return glava;</a:t>
            </a:r>
          </a:p>
          <a:p>
            <a:pPr algn="l" eaLnBrk="1" hangingPunct="1">
              <a:spcBef>
                <a:spcPts val="0"/>
              </a:spcBef>
              <a:defRPr/>
            </a:pPr>
            <a:r>
              <a:rPr lang="sl-SI" sz="1800" dirty="0" smtClean="0">
                <a:solidFill>
                  <a:srgbClr val="3333CC"/>
                </a:solidFill>
                <a:latin typeface="Tahoma" charset="0"/>
                <a:ea typeface="MS Mincho" pitchFamily="49" charset="-128"/>
              </a:rPr>
              <a:t>}</a:t>
            </a:r>
            <a:endParaRPr lang="sl-SI" sz="1800" dirty="0">
              <a:solidFill>
                <a:srgbClr val="3333CC"/>
              </a:solidFill>
              <a:latin typeface="Tahoma" charset="0"/>
              <a:ea typeface="MS Mincho" pitchFamily="49" charset="-128"/>
            </a:endParaRPr>
          </a:p>
        </p:txBody>
      </p:sp>
      <p:sp>
        <p:nvSpPr>
          <p:cNvPr id="32773" name="Line 6"/>
          <p:cNvSpPr>
            <a:spLocks noChangeShapeType="1"/>
          </p:cNvSpPr>
          <p:nvPr/>
        </p:nvSpPr>
        <p:spPr bwMode="auto">
          <a:xfrm flipV="1">
            <a:off x="3983925" y="4775886"/>
            <a:ext cx="1188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2774" name="Text Box 7"/>
          <p:cNvSpPr txBox="1">
            <a:spLocks noChangeArrowheads="1"/>
          </p:cNvSpPr>
          <p:nvPr/>
        </p:nvSpPr>
        <p:spPr bwMode="auto">
          <a:xfrm>
            <a:off x="5181600" y="4393508"/>
            <a:ext cx="3505200" cy="738664"/>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just" eaLnBrk="1" hangingPunct="1">
              <a:spcBef>
                <a:spcPct val="50000"/>
              </a:spcBef>
            </a:pPr>
            <a:r>
              <a:rPr lang="sr-Latn-ME" sz="1400" dirty="0" smtClean="0">
                <a:latin typeface="Tahoma" charset="0"/>
              </a:rPr>
              <a:t>Dolazimo do pretposljednjeg elementa liste, tj. nakon ove petlje će </a:t>
            </a:r>
            <a:r>
              <a:rPr lang="sr-Latn-ME" sz="1400" b="1" dirty="0" smtClean="0">
                <a:solidFill>
                  <a:srgbClr val="FF0000"/>
                </a:solidFill>
                <a:latin typeface="Tahoma" charset="0"/>
              </a:rPr>
              <a:t>p</a:t>
            </a:r>
            <a:r>
              <a:rPr lang="sr-Latn-ME" sz="1400" dirty="0" smtClean="0">
                <a:latin typeface="Tahoma" charset="0"/>
              </a:rPr>
              <a:t> pokazivati na element liste ispred repa liste.</a:t>
            </a:r>
            <a:endParaRPr lang="en-US" sz="1400" dirty="0">
              <a:latin typeface="Tahoma" charset="0"/>
            </a:endParaRPr>
          </a:p>
        </p:txBody>
      </p:sp>
      <p:sp>
        <p:nvSpPr>
          <p:cNvPr id="32776" name="Text Box 10"/>
          <p:cNvSpPr txBox="1">
            <a:spLocks noChangeArrowheads="1"/>
          </p:cNvSpPr>
          <p:nvPr/>
        </p:nvSpPr>
        <p:spPr bwMode="auto">
          <a:xfrm>
            <a:off x="5198076" y="3136438"/>
            <a:ext cx="3505200" cy="52322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dirty="0">
                <a:latin typeface="Tahoma" charset="0"/>
              </a:rPr>
              <a:t>Glava </a:t>
            </a:r>
            <a:r>
              <a:rPr lang="sr-Latn-CS" sz="1400" dirty="0" smtClean="0">
                <a:latin typeface="Tahoma" charset="0"/>
              </a:rPr>
              <a:t>je ujedno i rep (specijalan slučaj) </a:t>
            </a:r>
            <a:r>
              <a:rPr lang="sr-Latn-CS" sz="1400" dirty="0">
                <a:latin typeface="Tahoma" charset="0"/>
              </a:rPr>
              <a:t>– dealociramo je i vraćamo NULL.</a:t>
            </a:r>
            <a:endParaRPr lang="en-US" sz="1400" dirty="0">
              <a:latin typeface="Tahoma" charset="0"/>
            </a:endParaRPr>
          </a:p>
        </p:txBody>
      </p:sp>
      <p:sp>
        <p:nvSpPr>
          <p:cNvPr id="9" name="Line 6"/>
          <p:cNvSpPr>
            <a:spLocks noChangeShapeType="1"/>
          </p:cNvSpPr>
          <p:nvPr/>
        </p:nvSpPr>
        <p:spPr bwMode="auto">
          <a:xfrm flipV="1">
            <a:off x="3301314" y="3404286"/>
            <a:ext cx="1905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 name="Text Box 8"/>
          <p:cNvSpPr txBox="1">
            <a:spLocks noChangeArrowheads="1"/>
          </p:cNvSpPr>
          <p:nvPr/>
        </p:nvSpPr>
        <p:spPr bwMode="auto">
          <a:xfrm>
            <a:off x="5181600" y="5239656"/>
            <a:ext cx="3505200" cy="1332673"/>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just" eaLnBrk="1" hangingPunct="1">
              <a:lnSpc>
                <a:spcPct val="90000"/>
              </a:lnSpc>
              <a:spcBef>
                <a:spcPts val="0"/>
              </a:spcBef>
              <a:spcAft>
                <a:spcPts val="600"/>
              </a:spcAft>
            </a:pPr>
            <a:r>
              <a:rPr lang="sr-Latn-CS" sz="1400" dirty="0" smtClean="0">
                <a:latin typeface="Tahoma" charset="0"/>
              </a:rPr>
              <a:t>Oslobađamo memoriju za rep liste, a pretposljednji element postaje rep liste.</a:t>
            </a:r>
          </a:p>
          <a:p>
            <a:pPr algn="just" eaLnBrk="1" hangingPunct="1">
              <a:lnSpc>
                <a:spcPct val="90000"/>
              </a:lnSpc>
              <a:spcBef>
                <a:spcPts val="0"/>
              </a:spcBef>
              <a:spcAft>
                <a:spcPts val="600"/>
              </a:spcAft>
            </a:pPr>
            <a:r>
              <a:rPr lang="sr-Latn-CS" sz="1400" dirty="0" smtClean="0">
                <a:latin typeface="Tahoma" charset="0"/>
              </a:rPr>
              <a:t>Funkcija vraća pokazivač na listu, koja je će biti ista, osim u slučaju da početna lista ima samo jedan čvor, kad se vraća NULL (gornji slučaj).</a:t>
            </a:r>
            <a:endParaRPr lang="en-US" sz="1400" dirty="0">
              <a:latin typeface="Tahoma" charset="0"/>
            </a:endParaRPr>
          </a:p>
        </p:txBody>
      </p:sp>
      <p:sp>
        <p:nvSpPr>
          <p:cNvPr id="11" name="Line 5"/>
          <p:cNvSpPr>
            <a:spLocks noChangeShapeType="1"/>
          </p:cNvSpPr>
          <p:nvPr/>
        </p:nvSpPr>
        <p:spPr bwMode="auto">
          <a:xfrm>
            <a:off x="2815298" y="5644861"/>
            <a:ext cx="2376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2" name="Right Brace 11"/>
          <p:cNvSpPr/>
          <p:nvPr/>
        </p:nvSpPr>
        <p:spPr bwMode="auto">
          <a:xfrm>
            <a:off x="2565861" y="5242557"/>
            <a:ext cx="228600" cy="796097"/>
          </a:xfrm>
          <a:prstGeom prst="rightBrace">
            <a:avLst/>
          </a:prstGeom>
          <a:no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charset="0"/>
            </a:endParaRP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27/27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3400" y="579120"/>
            <a:ext cx="7772400" cy="1143000"/>
          </a:xfrm>
        </p:spPr>
        <p:txBody>
          <a:bodyPr/>
          <a:lstStyle/>
          <a:p>
            <a:pPr eaLnBrk="1" hangingPunct="1"/>
            <a:r>
              <a:rPr lang="sr-Latn-CS" dirty="0" smtClean="0"/>
              <a:t>Operator -&gt;</a:t>
            </a:r>
            <a:br>
              <a:rPr lang="sr-Latn-CS" dirty="0" smtClean="0"/>
            </a:br>
            <a:r>
              <a:rPr lang="sr-Latn-CS" dirty="0" smtClean="0"/>
              <a:t>Struktura </a:t>
            </a:r>
            <a:r>
              <a:rPr lang="en-US" dirty="0" smtClean="0"/>
              <a:t>u </a:t>
            </a:r>
            <a:r>
              <a:rPr lang="en-US" dirty="0" err="1" smtClean="0"/>
              <a:t>struktur</a:t>
            </a:r>
            <a:r>
              <a:rPr lang="sr-Latn-ME" dirty="0" smtClean="0"/>
              <a:t>i</a:t>
            </a:r>
            <a:endParaRPr lang="en-US" dirty="0" smtClean="0"/>
          </a:p>
        </p:txBody>
      </p:sp>
      <p:sp>
        <p:nvSpPr>
          <p:cNvPr id="263171" name="Rectangle 3"/>
          <p:cNvSpPr>
            <a:spLocks noGrp="1" noChangeArrowheads="1"/>
          </p:cNvSpPr>
          <p:nvPr>
            <p:ph type="body" idx="1"/>
          </p:nvPr>
        </p:nvSpPr>
        <p:spPr>
          <a:xfrm>
            <a:off x="228600" y="2133600"/>
            <a:ext cx="8686800" cy="4343400"/>
          </a:xfrm>
        </p:spPr>
        <p:txBody>
          <a:bodyPr/>
          <a:lstStyle/>
          <a:p>
            <a:pPr eaLnBrk="1" hangingPunct="1">
              <a:lnSpc>
                <a:spcPct val="90000"/>
              </a:lnSpc>
              <a:spcBef>
                <a:spcPts val="0"/>
              </a:spcBef>
              <a:spcAft>
                <a:spcPts val="600"/>
              </a:spcAft>
              <a:defRPr/>
            </a:pPr>
            <a:r>
              <a:rPr lang="sr-Latn-CS" sz="2400" dirty="0" smtClean="0"/>
              <a:t>Za pristupanje članovima strukture preko pokazivača, često se</a:t>
            </a:r>
            <a:r>
              <a:rPr lang="en-US" sz="2400" dirty="0" smtClean="0"/>
              <a:t> </a:t>
            </a:r>
            <a:r>
              <a:rPr lang="sr-Latn-CS" sz="2400" dirty="0" smtClean="0"/>
              <a:t>koristi operator </a:t>
            </a:r>
            <a:r>
              <a:rPr lang="sr-Latn-CS" sz="2400" b="1" dirty="0" smtClean="0">
                <a:solidFill>
                  <a:srgbClr val="FF0000"/>
                </a:solidFill>
              </a:rPr>
              <a:t>-</a:t>
            </a:r>
            <a:r>
              <a:rPr lang="en-US" sz="2400" b="1" dirty="0" smtClean="0">
                <a:solidFill>
                  <a:srgbClr val="FF0000"/>
                </a:solidFill>
              </a:rPr>
              <a:t>&gt;</a:t>
            </a:r>
            <a:r>
              <a:rPr lang="en-US" sz="2400" dirty="0" smtClean="0"/>
              <a:t>. </a:t>
            </a:r>
          </a:p>
          <a:p>
            <a:pPr marL="0" indent="0" eaLnBrk="1" hangingPunct="1">
              <a:lnSpc>
                <a:spcPct val="90000"/>
              </a:lnSpc>
              <a:spcBef>
                <a:spcPts val="0"/>
              </a:spcBef>
              <a:spcAft>
                <a:spcPts val="600"/>
              </a:spcAft>
              <a:buNone/>
              <a:defRPr/>
            </a:pPr>
            <a:r>
              <a:rPr lang="en-US" sz="2400" dirty="0" smtClean="0">
                <a:solidFill>
                  <a:srgbClr val="3333CC"/>
                </a:solidFill>
              </a:rPr>
              <a:t>    s-&gt;</a:t>
            </a:r>
            <a:r>
              <a:rPr lang="en-US" sz="2400" dirty="0" err="1" smtClean="0">
                <a:solidFill>
                  <a:srgbClr val="3333CC"/>
                </a:solidFill>
              </a:rPr>
              <a:t>i</a:t>
            </a:r>
            <a:r>
              <a:rPr lang="en-US" sz="2400" dirty="0" smtClean="0">
                <a:solidFill>
                  <a:srgbClr val="3333CC"/>
                </a:solidFill>
              </a:rPr>
              <a:t> = 32;    s-&gt;</a:t>
            </a:r>
            <a:r>
              <a:rPr lang="en-US" sz="2400" dirty="0" err="1" smtClean="0">
                <a:solidFill>
                  <a:srgbClr val="3333CC"/>
                </a:solidFill>
              </a:rPr>
              <a:t>ch</a:t>
            </a:r>
            <a:r>
              <a:rPr lang="en-US" sz="2400" dirty="0" smtClean="0">
                <a:solidFill>
                  <a:srgbClr val="3333CC"/>
                </a:solidFill>
              </a:rPr>
              <a:t> = 'A</a:t>
            </a:r>
            <a:r>
              <a:rPr lang="en-US" sz="2400" dirty="0">
                <a:solidFill>
                  <a:srgbClr val="3333CC"/>
                </a:solidFill>
              </a:rPr>
              <a:t>';</a:t>
            </a:r>
            <a:endParaRPr lang="en-US" sz="2400" dirty="0" smtClean="0">
              <a:solidFill>
                <a:srgbClr val="3333CC"/>
              </a:solidFill>
            </a:endParaRPr>
          </a:p>
          <a:p>
            <a:pPr eaLnBrk="1" hangingPunct="1">
              <a:lnSpc>
                <a:spcPct val="90000"/>
              </a:lnSpc>
              <a:spcBef>
                <a:spcPts val="600"/>
              </a:spcBef>
              <a:spcAft>
                <a:spcPts val="600"/>
              </a:spcAft>
              <a:defRPr/>
            </a:pPr>
            <a:r>
              <a:rPr lang="en-US" sz="2400" dirty="0" err="1" smtClean="0"/>
              <a:t>Unutar</a:t>
            </a:r>
            <a:r>
              <a:rPr lang="en-US" sz="2400" dirty="0" smtClean="0"/>
              <a:t> </a:t>
            </a:r>
            <a:r>
              <a:rPr lang="en-US" sz="2400" dirty="0" err="1" smtClean="0"/>
              <a:t>strukture</a:t>
            </a:r>
            <a:r>
              <a:rPr lang="en-US" sz="2400" dirty="0" smtClean="0"/>
              <a:t> se </a:t>
            </a:r>
            <a:r>
              <a:rPr lang="en-US" sz="2400" dirty="0" err="1" smtClean="0"/>
              <a:t>mo</a:t>
            </a:r>
            <a:r>
              <a:rPr lang="sr-Latn-CS" sz="2400" dirty="0" smtClean="0"/>
              <a:t>že naći druga struktura:</a:t>
            </a:r>
          </a:p>
          <a:p>
            <a:pPr marL="355600" indent="0" eaLnBrk="1" hangingPunct="1">
              <a:lnSpc>
                <a:spcPct val="90000"/>
              </a:lnSpc>
              <a:spcBef>
                <a:spcPts val="0"/>
              </a:spcBef>
              <a:spcAft>
                <a:spcPts val="1200"/>
              </a:spcAft>
              <a:buNone/>
              <a:defRPr/>
            </a:pPr>
            <a:r>
              <a:rPr lang="sr-Latn-CS" sz="2400" dirty="0" smtClean="0">
                <a:solidFill>
                  <a:srgbClr val="3333CC"/>
                </a:solidFill>
              </a:rPr>
              <a:t>struct </a:t>
            </a:r>
            <a:r>
              <a:rPr lang="sr-Latn-ME" sz="2400" dirty="0">
                <a:solidFill>
                  <a:srgbClr val="FF0000"/>
                </a:solidFill>
              </a:rPr>
              <a:t>prva</a:t>
            </a:r>
            <a:r>
              <a:rPr lang="en-US" sz="2400" dirty="0" smtClean="0">
                <a:solidFill>
                  <a:srgbClr val="3333CC"/>
                </a:solidFill>
              </a:rPr>
              <a:t> {</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i;</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b;</a:t>
            </a:r>
            <a:br>
              <a:rPr lang="en-US" sz="2400" dirty="0" smtClean="0">
                <a:solidFill>
                  <a:srgbClr val="3333CC"/>
                </a:solidFill>
              </a:rPr>
            </a:br>
            <a:r>
              <a:rPr lang="en-US" sz="2400" dirty="0" smtClean="0">
                <a:solidFill>
                  <a:srgbClr val="3333CC"/>
                </a:solidFill>
              </a:rPr>
              <a:t>};</a:t>
            </a:r>
            <a:br>
              <a:rPr lang="en-US" sz="2400" dirty="0" smtClean="0">
                <a:solidFill>
                  <a:srgbClr val="3333CC"/>
                </a:solidFill>
              </a:rPr>
            </a:br>
            <a:r>
              <a:rPr lang="en-US" sz="1000" dirty="0" smtClean="0">
                <a:solidFill>
                  <a:srgbClr val="3333CC"/>
                </a:solidFill>
              </a:rPr>
              <a:t/>
            </a:r>
            <a:br>
              <a:rPr lang="en-US" sz="1000" dirty="0" smtClean="0">
                <a:solidFill>
                  <a:srgbClr val="3333CC"/>
                </a:solidFill>
              </a:rPr>
            </a:br>
            <a:r>
              <a:rPr lang="en-US" sz="2400" dirty="0" err="1" smtClean="0">
                <a:solidFill>
                  <a:srgbClr val="3333CC"/>
                </a:solidFill>
              </a:rPr>
              <a:t>struct</a:t>
            </a:r>
            <a:r>
              <a:rPr lang="en-US" sz="2400" dirty="0" smtClean="0">
                <a:solidFill>
                  <a:srgbClr val="3333CC"/>
                </a:solidFill>
              </a:rPr>
              <a:t> </a:t>
            </a:r>
            <a:r>
              <a:rPr lang="sr-Latn-ME" sz="2400" dirty="0" smtClean="0">
                <a:solidFill>
                  <a:srgbClr val="3333CC"/>
                </a:solidFill>
              </a:rPr>
              <a:t>druga</a:t>
            </a:r>
            <a:r>
              <a:rPr lang="en-US" sz="2400" dirty="0" smtClean="0">
                <a:solidFill>
                  <a:srgbClr val="3333CC"/>
                </a:solidFill>
              </a:rPr>
              <a:t> {</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struct</a:t>
            </a:r>
            <a:r>
              <a:rPr lang="en-US" sz="2400" dirty="0" smtClean="0">
                <a:solidFill>
                  <a:srgbClr val="3333CC"/>
                </a:solidFill>
              </a:rPr>
              <a:t> </a:t>
            </a:r>
            <a:r>
              <a:rPr lang="sr-Latn-ME" sz="2400" dirty="0" smtClean="0">
                <a:solidFill>
                  <a:srgbClr val="FF0000"/>
                </a:solidFill>
              </a:rPr>
              <a:t>prva</a:t>
            </a:r>
            <a:r>
              <a:rPr lang="en-US" sz="2400" dirty="0" smtClean="0">
                <a:solidFill>
                  <a:srgbClr val="3333CC"/>
                </a:solidFill>
              </a:rPr>
              <a:t> x;</a:t>
            </a:r>
            <a:br>
              <a:rPr lang="en-US" sz="2400" dirty="0" smtClean="0">
                <a:solidFill>
                  <a:srgbClr val="3333CC"/>
                </a:solidFill>
              </a:rPr>
            </a:br>
            <a:r>
              <a:rPr lang="en-US" sz="2400" dirty="0" smtClean="0">
                <a:solidFill>
                  <a:srgbClr val="3333CC"/>
                </a:solidFill>
              </a:rPr>
              <a:t>   char c;</a:t>
            </a:r>
            <a:br>
              <a:rPr lang="en-US" sz="2400" dirty="0" smtClean="0">
                <a:solidFill>
                  <a:srgbClr val="3333CC"/>
                </a:solidFill>
              </a:rPr>
            </a:br>
            <a:r>
              <a:rPr lang="en-US" sz="2400" dirty="0" smtClean="0">
                <a:solidFill>
                  <a:srgbClr val="3333CC"/>
                </a:solidFill>
              </a:rPr>
              <a:t>};</a:t>
            </a:r>
          </a:p>
        </p:txBody>
      </p:sp>
      <p:sp>
        <p:nvSpPr>
          <p:cNvPr id="6148" name="Text Box 4"/>
          <p:cNvSpPr txBox="1">
            <a:spLocks noChangeArrowheads="1"/>
          </p:cNvSpPr>
          <p:nvPr/>
        </p:nvSpPr>
        <p:spPr bwMode="auto">
          <a:xfrm>
            <a:off x="3733800" y="4108450"/>
            <a:ext cx="4953000" cy="2369880"/>
          </a:xfrm>
          <a:prstGeom prst="rect">
            <a:avLst/>
          </a:prstGeom>
          <a:noFill/>
          <a:ln w="9525">
            <a:solidFill>
              <a:srgbClr val="FF0000"/>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ts val="0"/>
              </a:spcBef>
              <a:spcAft>
                <a:spcPts val="1200"/>
              </a:spcAft>
            </a:pPr>
            <a:r>
              <a:rPr lang="en-US" sz="2300" dirty="0" err="1">
                <a:latin typeface="Tahoma" charset="0"/>
              </a:rPr>
              <a:t>Neka</a:t>
            </a:r>
            <a:r>
              <a:rPr lang="en-US" sz="2300" dirty="0">
                <a:latin typeface="Tahoma" charset="0"/>
              </a:rPr>
              <a:t> je </a:t>
            </a:r>
            <a:r>
              <a:rPr lang="en-US" sz="2300" dirty="0" err="1">
                <a:latin typeface="Tahoma" charset="0"/>
              </a:rPr>
              <a:t>deklarisana</a:t>
            </a:r>
            <a:r>
              <a:rPr lang="en-US" sz="2300" dirty="0">
                <a:latin typeface="Tahoma" charset="0"/>
              </a:rPr>
              <a:t> </a:t>
            </a:r>
            <a:r>
              <a:rPr lang="en-US" sz="2300" dirty="0" err="1">
                <a:latin typeface="Tahoma" charset="0"/>
              </a:rPr>
              <a:t>promjenljiva</a:t>
            </a:r>
            <a:r>
              <a:rPr lang="en-US" sz="2300" dirty="0">
                <a:latin typeface="Tahoma" charset="0"/>
              </a:rPr>
              <a:t> </a:t>
            </a:r>
            <a:r>
              <a:rPr lang="en-US" sz="2300" dirty="0" err="1">
                <a:latin typeface="Tahoma" charset="0"/>
              </a:rPr>
              <a:t>strukturnog</a:t>
            </a:r>
            <a:r>
              <a:rPr lang="en-US" sz="2300" dirty="0">
                <a:latin typeface="Tahoma" charset="0"/>
              </a:rPr>
              <a:t> </a:t>
            </a:r>
            <a:r>
              <a:rPr lang="en-US" sz="2300" dirty="0" err="1">
                <a:latin typeface="Tahoma" charset="0"/>
              </a:rPr>
              <a:t>tipa</a:t>
            </a:r>
            <a:r>
              <a:rPr lang="en-US" sz="2300" dirty="0">
                <a:latin typeface="Tahoma" charset="0"/>
              </a:rPr>
              <a:t>:</a:t>
            </a:r>
            <a:br>
              <a:rPr lang="en-US" sz="2300" dirty="0">
                <a:latin typeface="Tahoma" charset="0"/>
              </a:rPr>
            </a:br>
            <a:r>
              <a:rPr lang="en-US" sz="2300" dirty="0" err="1">
                <a:solidFill>
                  <a:srgbClr val="3333CC"/>
                </a:solidFill>
                <a:latin typeface="Tahoma" charset="0"/>
              </a:rPr>
              <a:t>struct</a:t>
            </a:r>
            <a:r>
              <a:rPr lang="en-US" sz="2300" dirty="0">
                <a:solidFill>
                  <a:srgbClr val="3333CC"/>
                </a:solidFill>
                <a:latin typeface="Tahoma" charset="0"/>
              </a:rPr>
              <a:t> </a:t>
            </a:r>
            <a:r>
              <a:rPr lang="sr-Latn-ME" sz="2300" dirty="0" smtClean="0">
                <a:solidFill>
                  <a:srgbClr val="3333CC"/>
                </a:solidFill>
                <a:latin typeface="Tahoma" charset="0"/>
              </a:rPr>
              <a:t>druga t</a:t>
            </a:r>
            <a:r>
              <a:rPr lang="en-US" sz="2300" dirty="0" smtClean="0">
                <a:solidFill>
                  <a:srgbClr val="3333CC"/>
                </a:solidFill>
                <a:latin typeface="Tahoma" charset="0"/>
              </a:rPr>
              <a:t>;</a:t>
            </a:r>
            <a:endParaRPr lang="sr-Latn-ME" sz="2300" dirty="0" smtClean="0">
              <a:solidFill>
                <a:srgbClr val="3333CC"/>
              </a:solidFill>
              <a:latin typeface="Tahoma" charset="0"/>
            </a:endParaRPr>
          </a:p>
          <a:p>
            <a:pPr algn="l" eaLnBrk="1" hangingPunct="1">
              <a:spcBef>
                <a:spcPts val="0"/>
              </a:spcBef>
              <a:spcAft>
                <a:spcPts val="600"/>
              </a:spcAft>
            </a:pPr>
            <a:r>
              <a:rPr lang="sr-Latn-ME" sz="2300" dirty="0" smtClean="0">
                <a:latin typeface="Tahoma" charset="0"/>
              </a:rPr>
              <a:t>Č</a:t>
            </a:r>
            <a:r>
              <a:rPr lang="sr-Latn-CS" sz="2300" dirty="0" smtClean="0">
                <a:latin typeface="Tahoma" charset="0"/>
              </a:rPr>
              <a:t>lanovima </a:t>
            </a:r>
            <a:r>
              <a:rPr lang="sr-Latn-CS" sz="2300" dirty="0">
                <a:latin typeface="Tahoma" charset="0"/>
              </a:rPr>
              <a:t>unutrašnje </a:t>
            </a:r>
            <a:r>
              <a:rPr lang="sr-Latn-CS" sz="2300" dirty="0" smtClean="0">
                <a:latin typeface="Tahoma" charset="0"/>
              </a:rPr>
              <a:t>strukture, tipa </a:t>
            </a:r>
            <a:r>
              <a:rPr lang="sr-Latn-CS" sz="2300" dirty="0" smtClean="0">
                <a:solidFill>
                  <a:srgbClr val="FF0000"/>
                </a:solidFill>
                <a:latin typeface="Tahoma" charset="0"/>
              </a:rPr>
              <a:t>prva</a:t>
            </a:r>
            <a:r>
              <a:rPr lang="sr-Latn-CS" sz="2300" dirty="0" smtClean="0">
                <a:latin typeface="Tahoma" charset="0"/>
              </a:rPr>
              <a:t>, </a:t>
            </a:r>
            <a:r>
              <a:rPr lang="sr-Latn-CS" sz="2300" dirty="0">
                <a:latin typeface="Tahoma" charset="0"/>
              </a:rPr>
              <a:t>se </a:t>
            </a:r>
            <a:r>
              <a:rPr lang="sr-Latn-CS" sz="2300" dirty="0" smtClean="0">
                <a:latin typeface="Tahoma" charset="0"/>
              </a:rPr>
              <a:t>pristupa </a:t>
            </a:r>
            <a:r>
              <a:rPr lang="sr-Latn-CS" sz="2300" dirty="0">
                <a:latin typeface="Tahoma" charset="0"/>
              </a:rPr>
              <a:t>na sljedeći način:</a:t>
            </a:r>
            <a:br>
              <a:rPr lang="sr-Latn-CS" sz="2300" dirty="0">
                <a:latin typeface="Tahoma" charset="0"/>
              </a:rPr>
            </a:br>
            <a:r>
              <a:rPr lang="sr-Latn-CS" sz="2300" dirty="0" smtClean="0">
                <a:solidFill>
                  <a:srgbClr val="3333CC"/>
                </a:solidFill>
                <a:latin typeface="Tahoma" charset="0"/>
              </a:rPr>
              <a:t>t.x.i</a:t>
            </a:r>
            <a:r>
              <a:rPr lang="en-US" sz="2300" dirty="0" smtClean="0">
                <a:solidFill>
                  <a:srgbClr val="3333CC"/>
                </a:solidFill>
                <a:latin typeface="Tahoma" charset="0"/>
              </a:rPr>
              <a:t> </a:t>
            </a:r>
            <a:r>
              <a:rPr lang="sr-Latn-CS" sz="2300" dirty="0" smtClean="0">
                <a:solidFill>
                  <a:srgbClr val="3333CC"/>
                </a:solidFill>
                <a:latin typeface="Tahoma" charset="0"/>
              </a:rPr>
              <a:t>=</a:t>
            </a:r>
            <a:r>
              <a:rPr lang="en-US" sz="2300" dirty="0" smtClean="0">
                <a:solidFill>
                  <a:srgbClr val="3333CC"/>
                </a:solidFill>
                <a:latin typeface="Tahoma" charset="0"/>
              </a:rPr>
              <a:t> </a:t>
            </a:r>
            <a:r>
              <a:rPr lang="sr-Latn-CS" sz="2300" dirty="0" smtClean="0">
                <a:solidFill>
                  <a:srgbClr val="3333CC"/>
                </a:solidFill>
                <a:latin typeface="Tahoma" charset="0"/>
              </a:rPr>
              <a:t>7</a:t>
            </a:r>
            <a:r>
              <a:rPr lang="sr-Latn-CS" sz="2300" dirty="0">
                <a:solidFill>
                  <a:srgbClr val="3333CC"/>
                </a:solidFill>
                <a:latin typeface="Tahoma" charset="0"/>
              </a:rPr>
              <a:t>;</a:t>
            </a:r>
            <a:endParaRPr lang="en-US" sz="2300" dirty="0">
              <a:solidFill>
                <a:srgbClr val="3333CC"/>
              </a:solidFill>
              <a:latin typeface="Tahoma" charset="0"/>
            </a:endParaRPr>
          </a:p>
        </p:txBody>
      </p:sp>
      <p:cxnSp>
        <p:nvCxnSpPr>
          <p:cNvPr id="3" name="Straight Arrow Connector 2"/>
          <p:cNvCxnSpPr/>
          <p:nvPr/>
        </p:nvCxnSpPr>
        <p:spPr bwMode="auto">
          <a:xfrm flipH="1">
            <a:off x="2580640" y="5085080"/>
            <a:ext cx="1219200" cy="302290"/>
          </a:xfrm>
          <a:prstGeom prst="straightConnector1">
            <a:avLst/>
          </a:prstGeom>
          <a:solidFill>
            <a:schemeClr val="accent1"/>
          </a:solidFill>
          <a:ln w="9525" cap="flat" cmpd="sng" algn="ctr">
            <a:solidFill>
              <a:schemeClr val="tx1"/>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3/27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7171" name="Rectangle 3"/>
          <p:cNvSpPr>
            <a:spLocks noGrp="1" noChangeArrowheads="1"/>
          </p:cNvSpPr>
          <p:nvPr>
            <p:ph type="body" idx="1"/>
          </p:nvPr>
        </p:nvSpPr>
        <p:spPr>
          <a:xfrm>
            <a:off x="304800" y="2362200"/>
            <a:ext cx="8534400" cy="3810000"/>
          </a:xfrm>
        </p:spPr>
        <p:txBody>
          <a:bodyPr/>
          <a:lstStyle/>
          <a:p>
            <a:pPr eaLnBrk="1" hangingPunct="1">
              <a:lnSpc>
                <a:spcPct val="90000"/>
              </a:lnSpc>
              <a:spcBef>
                <a:spcPct val="0"/>
              </a:spcBef>
              <a:spcAft>
                <a:spcPts val="1200"/>
              </a:spcAft>
            </a:pPr>
            <a:r>
              <a:rPr lang="en-US" sz="2400" dirty="0" err="1" smtClean="0"/>
              <a:t>Iako</a:t>
            </a:r>
            <a:r>
              <a:rPr lang="en-US" sz="2400" dirty="0" smtClean="0"/>
              <a:t> </a:t>
            </a:r>
            <a:r>
              <a:rPr lang="en-US" sz="2400" dirty="0" err="1" smtClean="0"/>
              <a:t>doz</a:t>
            </a:r>
            <a:r>
              <a:rPr lang="sr-Latn-CS" sz="2400" dirty="0" smtClean="0"/>
              <a:t>v</a:t>
            </a:r>
            <a:r>
              <a:rPr lang="en-US" sz="2400" dirty="0" err="1" smtClean="0"/>
              <a:t>oljen</a:t>
            </a:r>
            <a:r>
              <a:rPr lang="en-US" sz="2400" dirty="0" smtClean="0"/>
              <a:t> </a:t>
            </a:r>
            <a:r>
              <a:rPr lang="en-US" sz="2400" dirty="0" err="1" smtClean="0"/>
              <a:t>i</a:t>
            </a:r>
            <a:r>
              <a:rPr lang="en-US" sz="2400" dirty="0" smtClean="0"/>
              <a:t> </a:t>
            </a:r>
            <a:r>
              <a:rPr lang="sr-Latn-CS" sz="2400" dirty="0" smtClean="0"/>
              <a:t>često korišćen koncept struktura u strukturi (eng. </a:t>
            </a:r>
            <a:r>
              <a:rPr lang="sr-Latn-CS" sz="2400" dirty="0" smtClean="0">
                <a:solidFill>
                  <a:srgbClr val="3333CC"/>
                </a:solidFill>
              </a:rPr>
              <a:t>nested structure</a:t>
            </a:r>
            <a:r>
              <a:rPr lang="sr-Latn-CS" sz="2400" dirty="0" smtClean="0"/>
              <a:t>) ne treba koristiti preduboko, odnosno ne bi trebalo da u strukturi koja je članica strukture opet bude struktura i tako u nedogled.</a:t>
            </a:r>
          </a:p>
          <a:p>
            <a:pPr eaLnBrk="1" hangingPunct="1">
              <a:lnSpc>
                <a:spcPct val="90000"/>
              </a:lnSpc>
              <a:spcBef>
                <a:spcPct val="0"/>
              </a:spcBef>
              <a:spcAft>
                <a:spcPts val="1200"/>
              </a:spcAft>
            </a:pPr>
            <a:r>
              <a:rPr lang="sr-Latn-CS" sz="2400" dirty="0" smtClean="0"/>
              <a:t>Strukturu </a:t>
            </a:r>
            <a:r>
              <a:rPr lang="sr-Latn-ME" sz="2400" dirty="0" smtClean="0"/>
              <a:t>ne moramo </a:t>
            </a:r>
            <a:r>
              <a:rPr lang="sr-Latn-CS" sz="2400" dirty="0" smtClean="0"/>
              <a:t>imenovati. Ako se ime strukture ne </a:t>
            </a:r>
            <a:r>
              <a:rPr lang="sr-Latn-ME" sz="2400" dirty="0" smtClean="0"/>
              <a:t>navede,</a:t>
            </a:r>
            <a:r>
              <a:rPr lang="sr-Latn-CS" sz="2400" dirty="0" smtClean="0"/>
              <a:t> moraju </a:t>
            </a:r>
            <a:r>
              <a:rPr lang="en-US" sz="2400" dirty="0" smtClean="0"/>
              <a:t>se </a:t>
            </a:r>
            <a:r>
              <a:rPr lang="sr-Latn-ME" sz="2400" b="1" dirty="0" smtClean="0"/>
              <a:t>odmah</a:t>
            </a:r>
            <a:r>
              <a:rPr lang="sr-Latn-ME" sz="2400" dirty="0" smtClean="0"/>
              <a:t> </a:t>
            </a:r>
            <a:r>
              <a:rPr lang="sr-Latn-CS" sz="2400" dirty="0" smtClean="0"/>
              <a:t>deklarisati promjenljive tog strukturnog tipa:</a:t>
            </a:r>
          </a:p>
          <a:p>
            <a:pPr marL="361950" indent="0" eaLnBrk="1" hangingPunct="1">
              <a:lnSpc>
                <a:spcPct val="90000"/>
              </a:lnSpc>
              <a:spcBef>
                <a:spcPct val="0"/>
              </a:spcBef>
              <a:spcAft>
                <a:spcPts val="1200"/>
              </a:spcAft>
              <a:buNone/>
            </a:pPr>
            <a:r>
              <a:rPr lang="sr-Latn-CS" sz="2400" dirty="0" smtClean="0">
                <a:solidFill>
                  <a:srgbClr val="FF0000"/>
                </a:solidFill>
              </a:rPr>
              <a:t>struct </a:t>
            </a:r>
            <a:r>
              <a:rPr lang="en-US" sz="2400" dirty="0" smtClean="0">
                <a:solidFill>
                  <a:srgbClr val="FF0000"/>
                </a:solidFill>
              </a:rPr>
              <a:t>{</a:t>
            </a:r>
            <a:r>
              <a:rPr lang="en-US" sz="2400" dirty="0" err="1" smtClean="0">
                <a:solidFill>
                  <a:srgbClr val="FF0000"/>
                </a:solidFill>
              </a:rPr>
              <a:t>int</a:t>
            </a:r>
            <a:r>
              <a:rPr lang="en-US" sz="2400" dirty="0" smtClean="0">
                <a:solidFill>
                  <a:srgbClr val="FF0000"/>
                </a:solidFill>
              </a:rPr>
              <a:t> a; float b;} </a:t>
            </a:r>
            <a:r>
              <a:rPr lang="en-US" sz="2400" dirty="0" smtClean="0">
                <a:solidFill>
                  <a:srgbClr val="3333CC"/>
                </a:solidFill>
              </a:rPr>
              <a:t>s1, *s2</a:t>
            </a:r>
            <a:r>
              <a:rPr lang="en-US" sz="2400" dirty="0" smtClean="0">
                <a:solidFill>
                  <a:srgbClr val="FF0000"/>
                </a:solidFill>
              </a:rPr>
              <a:t>;</a:t>
            </a:r>
            <a:endParaRPr lang="sr-Latn-CS" sz="2400" dirty="0" smtClean="0">
              <a:solidFill>
                <a:srgbClr val="FF0000"/>
              </a:solidFill>
            </a:endParaRPr>
          </a:p>
          <a:p>
            <a:pPr eaLnBrk="1" hangingPunct="1">
              <a:lnSpc>
                <a:spcPct val="90000"/>
              </a:lnSpc>
              <a:spcBef>
                <a:spcPct val="0"/>
              </a:spcBef>
              <a:spcAft>
                <a:spcPts val="1200"/>
              </a:spcAft>
            </a:pPr>
            <a:r>
              <a:rPr lang="en-US" sz="2400" dirty="0" err="1" smtClean="0"/>
              <a:t>Ovakve</a:t>
            </a:r>
            <a:r>
              <a:rPr lang="en-US" sz="2400" dirty="0" smtClean="0"/>
              <a:t> </a:t>
            </a:r>
            <a:r>
              <a:rPr lang="en-US" sz="2400" dirty="0" err="1" smtClean="0"/>
              <a:t>neimenovane</a:t>
            </a:r>
            <a:r>
              <a:rPr lang="en-US" sz="2400" dirty="0" smtClean="0"/>
              <a:t> </a:t>
            </a:r>
            <a:r>
              <a:rPr lang="en-US" sz="2400" dirty="0" err="1" smtClean="0"/>
              <a:t>strukture</a:t>
            </a:r>
            <a:r>
              <a:rPr lang="en-US" sz="2400" dirty="0" smtClean="0"/>
              <a:t> </a:t>
            </a:r>
            <a:r>
              <a:rPr lang="en-US" sz="2400" dirty="0" err="1" smtClean="0"/>
              <a:t>su</a:t>
            </a:r>
            <a:r>
              <a:rPr lang="en-US" sz="2400" dirty="0" smtClean="0"/>
              <a:t> </a:t>
            </a:r>
            <a:r>
              <a:rPr lang="en-US" sz="2400" dirty="0" err="1" smtClean="0"/>
              <a:t>naj</a:t>
            </a:r>
            <a:r>
              <a:rPr lang="sr-Latn-CS" sz="2400" dirty="0" smtClean="0"/>
              <a:t>češće članice drugih struktura.</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4/27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8195" name="Rectangle 3"/>
          <p:cNvSpPr>
            <a:spLocks noGrp="1" noChangeArrowheads="1"/>
          </p:cNvSpPr>
          <p:nvPr>
            <p:ph type="body" idx="1"/>
          </p:nvPr>
        </p:nvSpPr>
        <p:spPr>
          <a:xfrm>
            <a:off x="381000" y="2438400"/>
            <a:ext cx="8534400" cy="4114800"/>
          </a:xfrm>
        </p:spPr>
        <p:txBody>
          <a:bodyPr/>
          <a:lstStyle/>
          <a:p>
            <a:pPr eaLnBrk="1" hangingPunct="1">
              <a:lnSpc>
                <a:spcPct val="95000"/>
              </a:lnSpc>
              <a:spcBef>
                <a:spcPts val="0"/>
              </a:spcBef>
              <a:spcAft>
                <a:spcPts val="600"/>
              </a:spcAft>
              <a:defRPr/>
            </a:pPr>
            <a:r>
              <a:rPr lang="sr-Latn-CS" sz="2400" dirty="0" smtClean="0"/>
              <a:t>Struktura </a:t>
            </a:r>
            <a:r>
              <a:rPr lang="sr-Latn-CS" sz="2400" dirty="0" smtClean="0">
                <a:solidFill>
                  <a:srgbClr val="FF0000"/>
                </a:solidFill>
              </a:rPr>
              <a:t>ne može </a:t>
            </a:r>
            <a:r>
              <a:rPr lang="sr-Latn-CS" sz="2400" dirty="0" smtClean="0"/>
              <a:t>sadržati istu strukturu za podatak član!</a:t>
            </a:r>
            <a:endParaRPr lang="en-US" sz="2400" dirty="0" smtClean="0"/>
          </a:p>
          <a:p>
            <a:pPr marL="354013" indent="0" eaLnBrk="1" hangingPunct="1">
              <a:lnSpc>
                <a:spcPct val="95000"/>
              </a:lnSpc>
              <a:spcBef>
                <a:spcPts val="0"/>
              </a:spcBef>
              <a:spcAft>
                <a:spcPts val="1200"/>
              </a:spcAft>
              <a:buNone/>
              <a:defRPr/>
            </a:pPr>
            <a:r>
              <a:rPr lang="sr-Latn-CS" sz="2400" dirty="0" smtClean="0">
                <a:solidFill>
                  <a:srgbClr val="3333CC"/>
                </a:solidFill>
              </a:rPr>
              <a:t>struct mojaStruktura</a:t>
            </a:r>
            <a:r>
              <a:rPr lang="en-US" sz="2400" dirty="0" smtClean="0">
                <a:solidFill>
                  <a:srgbClr val="3333CC"/>
                </a:solidFill>
              </a:rPr>
              <a:t> {</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a;</a:t>
            </a:r>
            <a:br>
              <a:rPr lang="en-US" sz="2400" dirty="0" smtClean="0">
                <a:solidFill>
                  <a:srgbClr val="3333CC"/>
                </a:solidFill>
              </a:rPr>
            </a:br>
            <a:r>
              <a:rPr lang="en-US" sz="2400" dirty="0" smtClean="0"/>
              <a:t>   </a:t>
            </a:r>
            <a:r>
              <a:rPr lang="en-US" sz="2400" dirty="0" err="1" smtClean="0">
                <a:solidFill>
                  <a:srgbClr val="FF0000"/>
                </a:solidFill>
              </a:rPr>
              <a:t>struct</a:t>
            </a:r>
            <a:r>
              <a:rPr lang="en-US" sz="2400" dirty="0" smtClean="0">
                <a:solidFill>
                  <a:srgbClr val="FF0000"/>
                </a:solidFill>
              </a:rPr>
              <a:t> </a:t>
            </a:r>
            <a:r>
              <a:rPr lang="en-US" sz="2400" dirty="0" err="1">
                <a:solidFill>
                  <a:srgbClr val="FF0000"/>
                </a:solidFill>
              </a:rPr>
              <a:t>mojaStruktura</a:t>
            </a:r>
            <a:r>
              <a:rPr lang="en-US" sz="2400" dirty="0">
                <a:solidFill>
                  <a:srgbClr val="FF0000"/>
                </a:solidFill>
              </a:rPr>
              <a:t> </a:t>
            </a:r>
            <a:r>
              <a:rPr lang="en-US" sz="2400" dirty="0" smtClean="0">
                <a:solidFill>
                  <a:srgbClr val="FF0000"/>
                </a:solidFill>
              </a:rPr>
              <a:t>b;</a:t>
            </a:r>
            <a:br>
              <a:rPr lang="en-US" sz="2400" dirty="0" smtClean="0">
                <a:solidFill>
                  <a:srgbClr val="FF0000"/>
                </a:solidFill>
              </a:rPr>
            </a:br>
            <a:r>
              <a:rPr lang="en-US" sz="2400" dirty="0" smtClean="0">
                <a:solidFill>
                  <a:srgbClr val="3333CC"/>
                </a:solidFill>
              </a:rPr>
              <a:t>};</a:t>
            </a:r>
          </a:p>
          <a:p>
            <a:pPr eaLnBrk="1" hangingPunct="1">
              <a:lnSpc>
                <a:spcPct val="95000"/>
              </a:lnSpc>
              <a:spcBef>
                <a:spcPts val="0"/>
              </a:spcBef>
              <a:spcAft>
                <a:spcPts val="0"/>
              </a:spcAft>
              <a:defRPr/>
            </a:pPr>
            <a:r>
              <a:rPr lang="en-US" sz="2400" dirty="0" err="1" smtClean="0"/>
              <a:t>Naime</a:t>
            </a:r>
            <a:r>
              <a:rPr lang="en-US" sz="2400" dirty="0" smtClean="0"/>
              <a:t>, </a:t>
            </a:r>
            <a:r>
              <a:rPr lang="en-US" sz="2400" dirty="0" err="1" smtClean="0"/>
              <a:t>alokacija</a:t>
            </a:r>
            <a:r>
              <a:rPr lang="en-US" sz="2400" dirty="0" smtClean="0"/>
              <a:t> </a:t>
            </a:r>
            <a:r>
              <a:rPr lang="en-US" sz="2400" dirty="0" err="1" smtClean="0"/>
              <a:t>promjenljive</a:t>
            </a:r>
            <a:r>
              <a:rPr lang="en-US" sz="2400" dirty="0" smtClean="0"/>
              <a:t> </a:t>
            </a:r>
            <a:r>
              <a:rPr lang="en-US" sz="2400" dirty="0" err="1" smtClean="0"/>
              <a:t>ovog</a:t>
            </a:r>
            <a:r>
              <a:rPr lang="en-US" sz="2400" dirty="0" smtClean="0"/>
              <a:t> </a:t>
            </a:r>
            <a:r>
              <a:rPr lang="en-US" sz="2400" dirty="0" err="1" smtClean="0"/>
              <a:t>strukturnog</a:t>
            </a:r>
            <a:r>
              <a:rPr lang="en-US" sz="2400" dirty="0" smtClean="0"/>
              <a:t> </a:t>
            </a:r>
            <a:r>
              <a:rPr lang="en-US" sz="2400" dirty="0" err="1" smtClean="0"/>
              <a:t>tipa</a:t>
            </a:r>
            <a:r>
              <a:rPr lang="en-US" sz="2400" dirty="0" smtClean="0"/>
              <a:t> bi </a:t>
            </a:r>
            <a:r>
              <a:rPr lang="en-US" sz="2400" dirty="0" err="1" smtClean="0"/>
              <a:t>podraz</a:t>
            </a:r>
            <a:r>
              <a:rPr lang="sr-Latn-CS" sz="2400" dirty="0" smtClean="0"/>
              <a:t>umijevala alokaciju cijelog broja i strukture </a:t>
            </a:r>
            <a:r>
              <a:rPr lang="sr-Latn-CS" sz="2400" dirty="0">
                <a:solidFill>
                  <a:srgbClr val="FF0000"/>
                </a:solidFill>
              </a:rPr>
              <a:t>mojaStruktura</a:t>
            </a:r>
            <a:r>
              <a:rPr lang="sr-Latn-CS" sz="2400" dirty="0" smtClean="0"/>
              <a:t>, u kojoj se nalazi cijeli broj i struktura </a:t>
            </a:r>
            <a:r>
              <a:rPr lang="sr-Latn-CS" sz="2400" dirty="0" smtClean="0">
                <a:solidFill>
                  <a:srgbClr val="FF0000"/>
                </a:solidFill>
              </a:rPr>
              <a:t>mojaStruktura</a:t>
            </a:r>
            <a:r>
              <a:rPr lang="sr-Latn-CS" sz="2400" dirty="0"/>
              <a:t>,</a:t>
            </a:r>
            <a:r>
              <a:rPr lang="sr-Latn-CS" sz="2400" dirty="0" smtClean="0">
                <a:solidFill>
                  <a:srgbClr val="FF0000"/>
                </a:solidFill>
              </a:rPr>
              <a:t> </a:t>
            </a:r>
            <a:r>
              <a:rPr lang="sr-Latn-CS" sz="2400" dirty="0" smtClean="0"/>
              <a:t>... Da skratimo, zahtjevala bi se beskonačna alokacija memorije, a to nije dozvoljeno.</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5/27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9219" name="Rectangle 3"/>
          <p:cNvSpPr>
            <a:spLocks noGrp="1" noChangeArrowheads="1"/>
          </p:cNvSpPr>
          <p:nvPr>
            <p:ph type="body" idx="1"/>
          </p:nvPr>
        </p:nvSpPr>
        <p:spPr>
          <a:xfrm>
            <a:off x="457200" y="2286000"/>
            <a:ext cx="7772400" cy="4114800"/>
          </a:xfrm>
        </p:spPr>
        <p:txBody>
          <a:bodyPr/>
          <a:lstStyle/>
          <a:p>
            <a:pPr eaLnBrk="1" hangingPunct="1">
              <a:spcBef>
                <a:spcPts val="0"/>
              </a:spcBef>
              <a:spcAft>
                <a:spcPts val="1200"/>
              </a:spcAft>
              <a:defRPr/>
            </a:pPr>
            <a:r>
              <a:rPr lang="sr-Latn-CS" sz="2400" dirty="0" smtClean="0"/>
              <a:t>Takođe, nije dozvoljeno ni da član strukture bude promjenljiva drugog strukturnog tipa koja se u svojoj realizaciji poziva na prvu strukturu:</a:t>
            </a:r>
            <a:endParaRPr lang="en-US" sz="2400" dirty="0" smtClean="0"/>
          </a:p>
          <a:p>
            <a:pPr marL="354013" indent="0" eaLnBrk="1" hangingPunct="1">
              <a:spcBef>
                <a:spcPts val="0"/>
              </a:spcBef>
              <a:spcAft>
                <a:spcPts val="600"/>
              </a:spcAft>
              <a:buFont typeface="Wingdings" pitchFamily="2" charset="2"/>
              <a:buNone/>
              <a:defRPr/>
            </a:pPr>
            <a:r>
              <a:rPr lang="sr-Latn-CS" sz="2400" dirty="0" smtClean="0">
                <a:solidFill>
                  <a:srgbClr val="3333CC"/>
                </a:solidFill>
              </a:rPr>
              <a:t>struct </a:t>
            </a:r>
            <a:r>
              <a:rPr lang="sr-Latn-CS" sz="2400" dirty="0" smtClean="0">
                <a:solidFill>
                  <a:srgbClr val="3333CC"/>
                </a:solidFill>
              </a:rPr>
              <a:t>prva</a:t>
            </a:r>
            <a:r>
              <a:rPr lang="en-US" sz="2400" dirty="0" smtClean="0">
                <a:solidFill>
                  <a:srgbClr val="3333CC"/>
                </a:solidFill>
              </a:rPr>
              <a:t> </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FF0000"/>
                </a:solidFill>
              </a:rPr>
              <a:t>struct</a:t>
            </a:r>
            <a:r>
              <a:rPr lang="en-US" sz="2400" dirty="0" smtClean="0">
                <a:solidFill>
                  <a:srgbClr val="FF0000"/>
                </a:solidFill>
              </a:rPr>
              <a:t> </a:t>
            </a:r>
            <a:r>
              <a:rPr lang="sr-Latn-ME" sz="2400" dirty="0" smtClean="0">
                <a:solidFill>
                  <a:srgbClr val="FF0000"/>
                </a:solidFill>
              </a:rPr>
              <a:t>druga</a:t>
            </a:r>
            <a:r>
              <a:rPr lang="en-US" sz="2400" dirty="0" smtClean="0">
                <a:solidFill>
                  <a:srgbClr val="FF0000"/>
                </a:solidFill>
              </a:rPr>
              <a:t> </a:t>
            </a:r>
            <a:r>
              <a:rPr lang="sr-Latn-ME" sz="2400" dirty="0">
                <a:solidFill>
                  <a:srgbClr val="FF0000"/>
                </a:solidFill>
              </a:rPr>
              <a:t>a</a:t>
            </a:r>
            <a:r>
              <a:rPr lang="en-US" sz="2400" dirty="0" smtClean="0">
                <a:solidFill>
                  <a:srgbClr val="FF0000"/>
                </a:solidFill>
              </a:rPr>
              <a:t>;</a:t>
            </a:r>
            <a:r>
              <a:rPr lang="en-US" sz="2400" dirty="0" smtClean="0">
                <a:solidFill>
                  <a:srgbClr val="3333CC"/>
                </a:solidFill>
              </a:rPr>
              <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a:t>
            </a:r>
            <a:r>
              <a:rPr lang="sr-Latn-ME" sz="2400" dirty="0" smtClean="0">
                <a:solidFill>
                  <a:srgbClr val="3333CC"/>
                </a:solidFill>
              </a:rPr>
              <a:t>b</a:t>
            </a:r>
            <a:r>
              <a:rPr lang="en-US" sz="2400" dirty="0" smtClean="0">
                <a:solidFill>
                  <a:srgbClr val="3333CC"/>
                </a:solidFill>
              </a:rPr>
              <a:t>;</a:t>
            </a:r>
            <a:r>
              <a:rPr lang="en-US" sz="2400" dirty="0" smtClean="0">
                <a:solidFill>
                  <a:srgbClr val="3333CC"/>
                </a:solidFill>
              </a:rPr>
              <a:t/>
            </a:r>
            <a:br>
              <a:rPr lang="en-US" sz="2400" dirty="0" smtClean="0">
                <a:solidFill>
                  <a:srgbClr val="3333CC"/>
                </a:solidFill>
              </a:rPr>
            </a:br>
            <a:r>
              <a:rPr lang="en-US" sz="2400" dirty="0" smtClean="0">
                <a:solidFill>
                  <a:srgbClr val="3333CC"/>
                </a:solidFill>
              </a:rPr>
              <a:t>};</a:t>
            </a:r>
          </a:p>
          <a:p>
            <a:pPr eaLnBrk="1" hangingPunct="1">
              <a:spcBef>
                <a:spcPts val="1200"/>
              </a:spcBef>
              <a:defRPr/>
            </a:pPr>
            <a:r>
              <a:rPr lang="en-US" sz="2400" dirty="0" err="1" smtClean="0"/>
              <a:t>Ponovo</a:t>
            </a:r>
            <a:r>
              <a:rPr lang="en-US" sz="2400" dirty="0" smtClean="0"/>
              <a:t> bi </a:t>
            </a:r>
            <a:r>
              <a:rPr lang="en-US" sz="2400" dirty="0" err="1" smtClean="0"/>
              <a:t>imali</a:t>
            </a:r>
            <a:r>
              <a:rPr lang="en-US" sz="2400" dirty="0" smtClean="0"/>
              <a:t> </a:t>
            </a:r>
            <a:r>
              <a:rPr lang="en-US" sz="2400" dirty="0" err="1" smtClean="0"/>
              <a:t>poku</a:t>
            </a:r>
            <a:r>
              <a:rPr lang="sr-Latn-CS" sz="2400" dirty="0" smtClean="0"/>
              <a:t>šaj nedozvoljene beskonačne alokacij</a:t>
            </a:r>
            <a:r>
              <a:rPr lang="en-US" sz="2400" dirty="0" smtClean="0"/>
              <a:t>e</a:t>
            </a:r>
            <a:r>
              <a:rPr lang="sr-Latn-CS" sz="2400" dirty="0" smtClean="0"/>
              <a:t> memorije. </a:t>
            </a:r>
            <a:endParaRPr lang="en-US" sz="2400" dirty="0" smtClean="0"/>
          </a:p>
        </p:txBody>
      </p:sp>
      <p:sp>
        <p:nvSpPr>
          <p:cNvPr id="9220" name="Text Box 4"/>
          <p:cNvSpPr txBox="1">
            <a:spLocks noChangeArrowheads="1"/>
          </p:cNvSpPr>
          <p:nvPr/>
        </p:nvSpPr>
        <p:spPr bwMode="auto">
          <a:xfrm>
            <a:off x="3733800" y="3483069"/>
            <a:ext cx="26670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en-US" dirty="0" err="1">
                <a:solidFill>
                  <a:srgbClr val="FF0000"/>
                </a:solidFill>
                <a:latin typeface="Tahoma" charset="0"/>
              </a:rPr>
              <a:t>struct</a:t>
            </a:r>
            <a:r>
              <a:rPr lang="en-US" dirty="0">
                <a:solidFill>
                  <a:srgbClr val="FF0000"/>
                </a:solidFill>
                <a:latin typeface="Tahoma" charset="0"/>
              </a:rPr>
              <a:t> </a:t>
            </a:r>
            <a:r>
              <a:rPr lang="sr-Latn-ME" dirty="0" smtClean="0">
                <a:solidFill>
                  <a:srgbClr val="FF0000"/>
                </a:solidFill>
                <a:latin typeface="Tahoma" charset="0"/>
              </a:rPr>
              <a:t>druga</a:t>
            </a:r>
            <a:r>
              <a:rPr lang="en-US" dirty="0" smtClean="0">
                <a:solidFill>
                  <a:srgbClr val="FF0000"/>
                </a:solidFill>
                <a:latin typeface="Tahoma" charset="0"/>
              </a:rPr>
              <a:t> </a:t>
            </a:r>
            <a:r>
              <a:rPr lang="en-US" dirty="0" smtClean="0">
                <a:solidFill>
                  <a:srgbClr val="FF0000"/>
                </a:solidFill>
                <a:latin typeface="Tahoma" charset="0"/>
              </a:rPr>
              <a:t>{</a:t>
            </a:r>
            <a:r>
              <a:rPr lang="en-US" dirty="0">
                <a:solidFill>
                  <a:srgbClr val="FF0000"/>
                </a:solidFill>
                <a:latin typeface="Tahoma" charset="0"/>
              </a:rPr>
              <a:t/>
            </a:r>
            <a:br>
              <a:rPr lang="en-US" dirty="0">
                <a:solidFill>
                  <a:srgbClr val="FF0000"/>
                </a:solidFill>
                <a:latin typeface="Tahoma" charset="0"/>
              </a:rPr>
            </a:br>
            <a:r>
              <a:rPr lang="en-US" dirty="0">
                <a:solidFill>
                  <a:srgbClr val="FF0000"/>
                </a:solidFill>
                <a:latin typeface="Tahoma" charset="0"/>
              </a:rPr>
              <a:t>   </a:t>
            </a:r>
            <a:r>
              <a:rPr lang="en-US" dirty="0" err="1">
                <a:solidFill>
                  <a:srgbClr val="3333CC"/>
                </a:solidFill>
                <a:latin typeface="Tahoma" charset="0"/>
              </a:rPr>
              <a:t>struct</a:t>
            </a:r>
            <a:r>
              <a:rPr lang="en-US" dirty="0">
                <a:solidFill>
                  <a:srgbClr val="3333CC"/>
                </a:solidFill>
                <a:latin typeface="Tahoma" charset="0"/>
              </a:rPr>
              <a:t> </a:t>
            </a:r>
            <a:r>
              <a:rPr lang="sr-Latn-ME" dirty="0" smtClean="0">
                <a:solidFill>
                  <a:srgbClr val="3333CC"/>
                </a:solidFill>
                <a:latin typeface="Tahoma" charset="0"/>
              </a:rPr>
              <a:t>prva</a:t>
            </a:r>
            <a:r>
              <a:rPr lang="en-US" dirty="0" smtClean="0">
                <a:solidFill>
                  <a:srgbClr val="3333CC"/>
                </a:solidFill>
                <a:latin typeface="Tahoma" charset="0"/>
              </a:rPr>
              <a:t> </a:t>
            </a:r>
            <a:r>
              <a:rPr lang="sr-Latn-ME" dirty="0" smtClean="0">
                <a:solidFill>
                  <a:srgbClr val="3333CC"/>
                </a:solidFill>
                <a:latin typeface="Tahoma" charset="0"/>
              </a:rPr>
              <a:t>c</a:t>
            </a:r>
            <a:r>
              <a:rPr lang="en-US" dirty="0" smtClean="0">
                <a:solidFill>
                  <a:srgbClr val="3333CC"/>
                </a:solidFill>
                <a:latin typeface="Tahoma" charset="0"/>
              </a:rPr>
              <a:t>;</a:t>
            </a:r>
            <a:r>
              <a:rPr lang="en-US" dirty="0">
                <a:solidFill>
                  <a:srgbClr val="3333CC"/>
                </a:solidFill>
                <a:latin typeface="Tahoma" charset="0"/>
              </a:rPr>
              <a:t/>
            </a:r>
            <a:br>
              <a:rPr lang="en-US" dirty="0">
                <a:solidFill>
                  <a:srgbClr val="3333CC"/>
                </a:solidFill>
                <a:latin typeface="Tahoma" charset="0"/>
              </a:rPr>
            </a:br>
            <a:r>
              <a:rPr lang="en-US" dirty="0">
                <a:solidFill>
                  <a:srgbClr val="3333CC"/>
                </a:solidFill>
                <a:latin typeface="Tahoma" charset="0"/>
              </a:rPr>
              <a:t>   </a:t>
            </a:r>
            <a:r>
              <a:rPr lang="en-US" dirty="0" err="1">
                <a:solidFill>
                  <a:srgbClr val="FF0000"/>
                </a:solidFill>
                <a:latin typeface="Tahoma" charset="0"/>
              </a:rPr>
              <a:t>int</a:t>
            </a:r>
            <a:r>
              <a:rPr lang="en-US" dirty="0">
                <a:solidFill>
                  <a:srgbClr val="FF0000"/>
                </a:solidFill>
                <a:latin typeface="Tahoma" charset="0"/>
              </a:rPr>
              <a:t> </a:t>
            </a:r>
            <a:r>
              <a:rPr lang="sr-Latn-ME" dirty="0" smtClean="0">
                <a:solidFill>
                  <a:srgbClr val="FF0000"/>
                </a:solidFill>
                <a:latin typeface="Tahoma" charset="0"/>
              </a:rPr>
              <a:t>d</a:t>
            </a:r>
            <a:r>
              <a:rPr lang="en-US" dirty="0" smtClean="0">
                <a:solidFill>
                  <a:srgbClr val="FF0000"/>
                </a:solidFill>
                <a:latin typeface="Tahoma" charset="0"/>
              </a:rPr>
              <a:t>;</a:t>
            </a:r>
            <a:r>
              <a:rPr lang="en-US" dirty="0">
                <a:solidFill>
                  <a:srgbClr val="FF0000"/>
                </a:solidFill>
                <a:latin typeface="Tahoma" charset="0"/>
              </a:rPr>
              <a:t/>
            </a:r>
            <a:br>
              <a:rPr lang="en-US" dirty="0">
                <a:solidFill>
                  <a:srgbClr val="FF0000"/>
                </a:solidFill>
                <a:latin typeface="Tahoma" charset="0"/>
              </a:rPr>
            </a:br>
            <a:r>
              <a:rPr lang="en-US" dirty="0">
                <a:solidFill>
                  <a:srgbClr val="FF0000"/>
                </a:solidFill>
                <a:latin typeface="Tahoma" charset="0"/>
              </a:rPr>
              <a:t>};</a:t>
            </a:r>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6/27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33400" y="609600"/>
            <a:ext cx="8077200" cy="1143000"/>
          </a:xfrm>
        </p:spPr>
        <p:txBody>
          <a:bodyPr/>
          <a:lstStyle/>
          <a:p>
            <a:pPr eaLnBrk="1" hangingPunct="1"/>
            <a:r>
              <a:rPr lang="sr-Latn-CS" dirty="0" smtClean="0"/>
              <a:t>Pokazivači</a:t>
            </a:r>
            <a:r>
              <a:rPr lang="en-US" dirty="0" smtClean="0"/>
              <a:t> </a:t>
            </a:r>
            <a:r>
              <a:rPr lang="sr-Latn-ME" dirty="0" smtClean="0"/>
              <a:t>kao</a:t>
            </a:r>
            <a:r>
              <a:rPr lang="sr-Latn-CS" dirty="0" smtClean="0"/>
              <a:t> članovi strukture</a:t>
            </a:r>
            <a:endParaRPr lang="en-US" dirty="0" smtClean="0"/>
          </a:p>
        </p:txBody>
      </p:sp>
      <p:sp>
        <p:nvSpPr>
          <p:cNvPr id="10243" name="Rectangle 3"/>
          <p:cNvSpPr>
            <a:spLocks noGrp="1" noChangeArrowheads="1"/>
          </p:cNvSpPr>
          <p:nvPr>
            <p:ph type="body" idx="1"/>
          </p:nvPr>
        </p:nvSpPr>
        <p:spPr>
          <a:xfrm>
            <a:off x="259080" y="2133600"/>
            <a:ext cx="8503920" cy="4114800"/>
          </a:xfrm>
        </p:spPr>
        <p:txBody>
          <a:bodyPr/>
          <a:lstStyle/>
          <a:p>
            <a:pPr eaLnBrk="1" hangingPunct="1">
              <a:lnSpc>
                <a:spcPct val="95000"/>
              </a:lnSpc>
              <a:spcBef>
                <a:spcPts val="0"/>
              </a:spcBef>
              <a:defRPr/>
            </a:pPr>
            <a:r>
              <a:rPr lang="sr-Latn-CS" sz="2400" dirty="0" smtClean="0"/>
              <a:t>Pokazivač na promjenljiv</a:t>
            </a:r>
            <a:r>
              <a:rPr lang="en-US" sz="2400" dirty="0" smtClean="0"/>
              <a:t>u</a:t>
            </a:r>
            <a:r>
              <a:rPr lang="sr-Latn-CS" sz="2400" dirty="0" smtClean="0"/>
              <a:t> može biti član strukture:</a:t>
            </a:r>
            <a:endParaRPr lang="en-US" sz="2400" dirty="0" smtClean="0"/>
          </a:p>
          <a:p>
            <a:pPr marL="354013" indent="0" eaLnBrk="1" hangingPunct="1">
              <a:lnSpc>
                <a:spcPct val="95000"/>
              </a:lnSpc>
              <a:spcBef>
                <a:spcPts val="0"/>
              </a:spcBef>
              <a:spcAft>
                <a:spcPts val="1800"/>
              </a:spcAft>
              <a:buFont typeface="Wingdings" pitchFamily="2" charset="2"/>
              <a:buNone/>
              <a:defRPr/>
            </a:pPr>
            <a:r>
              <a:rPr lang="sr-Latn-CS" sz="2400" dirty="0" smtClean="0">
                <a:solidFill>
                  <a:srgbClr val="3333CC"/>
                </a:solidFill>
              </a:rPr>
              <a:t>struct str </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FF0000"/>
                </a:solidFill>
              </a:rPr>
              <a:t>int</a:t>
            </a:r>
            <a:r>
              <a:rPr lang="en-US" sz="2400" dirty="0" smtClean="0">
                <a:solidFill>
                  <a:srgbClr val="FF0000"/>
                </a:solidFill>
              </a:rPr>
              <a:t> *a;</a:t>
            </a:r>
            <a:r>
              <a:rPr lang="en-US" sz="2400" dirty="0" smtClean="0">
                <a:solidFill>
                  <a:srgbClr val="3333CC"/>
                </a:solidFill>
              </a:rPr>
              <a:t/>
            </a:r>
            <a:br>
              <a:rPr lang="en-US" sz="2400" dirty="0" smtClean="0">
                <a:solidFill>
                  <a:srgbClr val="3333CC"/>
                </a:solidFill>
              </a:rPr>
            </a:br>
            <a:r>
              <a:rPr lang="en-US" sz="2400" dirty="0" smtClean="0">
                <a:solidFill>
                  <a:srgbClr val="3333CC"/>
                </a:solidFill>
              </a:rPr>
              <a:t>   char b;</a:t>
            </a:r>
            <a:br>
              <a:rPr lang="en-US" sz="2400" dirty="0" smtClean="0">
                <a:solidFill>
                  <a:srgbClr val="3333CC"/>
                </a:solidFill>
              </a:rPr>
            </a:br>
            <a:r>
              <a:rPr lang="en-US" sz="2400" dirty="0">
                <a:solidFill>
                  <a:srgbClr val="3333CC"/>
                </a:solidFill>
              </a:rPr>
              <a:t>};</a:t>
            </a:r>
          </a:p>
          <a:p>
            <a:pPr eaLnBrk="1" hangingPunct="1">
              <a:lnSpc>
                <a:spcPct val="95000"/>
              </a:lnSpc>
              <a:spcBef>
                <a:spcPts val="0"/>
              </a:spcBef>
              <a:spcAft>
                <a:spcPts val="1200"/>
              </a:spcAft>
              <a:defRPr/>
            </a:pPr>
            <a:r>
              <a:rPr lang="sr-Latn-ME" sz="2400" dirty="0" smtClean="0"/>
              <a:t>S</a:t>
            </a:r>
            <a:r>
              <a:rPr lang="sr-Latn-CS" sz="2400" dirty="0" smtClean="0"/>
              <a:t>truktura može sadržati i </a:t>
            </a:r>
            <a:r>
              <a:rPr lang="sr-Latn-CS" sz="2400" dirty="0" smtClean="0">
                <a:solidFill>
                  <a:srgbClr val="FF0000"/>
                </a:solidFill>
              </a:rPr>
              <a:t>pokazivač na strukturu istog tipa</a:t>
            </a:r>
            <a:r>
              <a:rPr lang="sr-Latn-CS" sz="2400" dirty="0" smtClean="0"/>
              <a:t>, čime se dobija tzv. </a:t>
            </a:r>
            <a:r>
              <a:rPr lang="sr-Latn-CS" sz="2400" b="1" dirty="0" smtClean="0">
                <a:solidFill>
                  <a:srgbClr val="FF0000"/>
                </a:solidFill>
              </a:rPr>
              <a:t>samoreferentna struktura</a:t>
            </a:r>
            <a:r>
              <a:rPr lang="sr-Latn-CS" sz="2400" dirty="0" smtClean="0"/>
              <a:t>.</a:t>
            </a:r>
            <a:endParaRPr lang="en-US" sz="2400" dirty="0" smtClean="0"/>
          </a:p>
          <a:p>
            <a:pPr marL="354013" indent="0" eaLnBrk="1" hangingPunct="1">
              <a:lnSpc>
                <a:spcPct val="95000"/>
              </a:lnSpc>
              <a:spcBef>
                <a:spcPts val="0"/>
              </a:spcBef>
              <a:buFont typeface="Wingdings" pitchFamily="2" charset="2"/>
              <a:buNone/>
              <a:defRPr/>
            </a:pPr>
            <a:r>
              <a:rPr lang="sr-Latn-CS" sz="2400" dirty="0" smtClean="0">
                <a:solidFill>
                  <a:srgbClr val="3333CC"/>
                </a:solidFill>
              </a:rPr>
              <a:t>struct str</a:t>
            </a:r>
            <a:r>
              <a:rPr lang="en-US" sz="2400" dirty="0" smtClean="0">
                <a:solidFill>
                  <a:srgbClr val="3333CC"/>
                </a:solidFill>
              </a:rPr>
              <a:t> {</a:t>
            </a:r>
            <a:br>
              <a:rPr lang="en-US" sz="2400" dirty="0" smtClean="0">
                <a:solidFill>
                  <a:srgbClr val="3333CC"/>
                </a:solidFill>
              </a:rPr>
            </a:br>
            <a:r>
              <a:rPr lang="en-US" sz="2400" dirty="0" smtClean="0">
                <a:solidFill>
                  <a:srgbClr val="3333CC"/>
                </a:solidFill>
              </a:rPr>
              <a:t>   </a:t>
            </a:r>
            <a:r>
              <a:rPr lang="en-US" sz="2400" dirty="0" err="1" smtClean="0">
                <a:solidFill>
                  <a:srgbClr val="FF0000"/>
                </a:solidFill>
              </a:rPr>
              <a:t>struct</a:t>
            </a:r>
            <a:r>
              <a:rPr lang="en-US" sz="2400" dirty="0" smtClean="0">
                <a:solidFill>
                  <a:srgbClr val="FF0000"/>
                </a:solidFill>
              </a:rPr>
              <a:t> </a:t>
            </a:r>
            <a:r>
              <a:rPr lang="en-US" sz="2400" dirty="0" err="1" smtClean="0">
                <a:solidFill>
                  <a:srgbClr val="FF0000"/>
                </a:solidFill>
              </a:rPr>
              <a:t>str</a:t>
            </a:r>
            <a:r>
              <a:rPr lang="en-US" sz="2400" dirty="0" smtClean="0">
                <a:solidFill>
                  <a:srgbClr val="FF0000"/>
                </a:solidFill>
              </a:rPr>
              <a:t> *</a:t>
            </a:r>
            <a:r>
              <a:rPr lang="sr-Latn-ME" sz="2400" dirty="0" smtClean="0">
                <a:solidFill>
                  <a:srgbClr val="FF0000"/>
                </a:solidFill>
              </a:rPr>
              <a:t>p</a:t>
            </a:r>
            <a:r>
              <a:rPr lang="en-US" sz="2400" dirty="0" smtClean="0">
                <a:solidFill>
                  <a:srgbClr val="FF0000"/>
                </a:solidFill>
              </a:rPr>
              <a:t>;</a:t>
            </a:r>
            <a:br>
              <a:rPr lang="en-US" sz="2400" dirty="0" smtClean="0">
                <a:solidFill>
                  <a:srgbClr val="FF0000"/>
                </a:solidFill>
              </a:rPr>
            </a:br>
            <a:r>
              <a:rPr lang="en-US" sz="2400" dirty="0" smtClean="0">
                <a:solidFill>
                  <a:srgbClr val="3333CC"/>
                </a:solidFill>
              </a:rPr>
              <a:t>   char b;</a:t>
            </a:r>
            <a:br>
              <a:rPr lang="en-US" sz="2400" dirty="0" smtClean="0">
                <a:solidFill>
                  <a:srgbClr val="3333CC"/>
                </a:solidFill>
              </a:rPr>
            </a:br>
            <a:r>
              <a:rPr lang="en-US" sz="2400" dirty="0" smtClean="0">
                <a:solidFill>
                  <a:srgbClr val="3333CC"/>
                </a:solidFill>
              </a:rPr>
              <a:t>};</a:t>
            </a:r>
          </a:p>
        </p:txBody>
      </p:sp>
      <p:sp>
        <p:nvSpPr>
          <p:cNvPr id="10244" name="Text Box 4"/>
          <p:cNvSpPr txBox="1">
            <a:spLocks noChangeArrowheads="1"/>
          </p:cNvSpPr>
          <p:nvPr/>
        </p:nvSpPr>
        <p:spPr bwMode="auto">
          <a:xfrm>
            <a:off x="3352800" y="4921984"/>
            <a:ext cx="5598160" cy="1631216"/>
          </a:xfrm>
          <a:prstGeom prst="rect">
            <a:avLst/>
          </a:prstGeom>
          <a:noFill/>
          <a:ln w="9525">
            <a:solidFill>
              <a:srgbClr val="FF0000"/>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lnSpc>
                <a:spcPct val="95000"/>
              </a:lnSpc>
              <a:spcBef>
                <a:spcPts val="0"/>
              </a:spcBef>
              <a:spcAft>
                <a:spcPts val="600"/>
              </a:spcAft>
            </a:pPr>
            <a:r>
              <a:rPr lang="sr-Latn-CS" sz="2000" dirty="0" smtClean="0">
                <a:latin typeface="Tahoma" charset="0"/>
              </a:rPr>
              <a:t>Pokazivač </a:t>
            </a:r>
            <a:r>
              <a:rPr lang="sr-Latn-CS" sz="2000" dirty="0" smtClean="0">
                <a:solidFill>
                  <a:srgbClr val="FF0000"/>
                </a:solidFill>
                <a:latin typeface="Tahoma" charset="0"/>
              </a:rPr>
              <a:t>p</a:t>
            </a:r>
            <a:r>
              <a:rPr lang="sr-Latn-CS" sz="2000" dirty="0" smtClean="0">
                <a:latin typeface="Tahoma" charset="0"/>
              </a:rPr>
              <a:t> zauzima </a:t>
            </a:r>
            <a:r>
              <a:rPr lang="sr-Latn-CS" sz="2000" dirty="0">
                <a:latin typeface="Tahoma" charset="0"/>
              </a:rPr>
              <a:t>memoriju samo za jednu adresu promjenljive </a:t>
            </a:r>
            <a:r>
              <a:rPr lang="sr-Latn-CS" sz="2000" dirty="0" smtClean="0">
                <a:latin typeface="Tahoma" charset="0"/>
              </a:rPr>
              <a:t>strukturnog </a:t>
            </a:r>
            <a:r>
              <a:rPr lang="sr-Latn-CS" sz="2000" dirty="0">
                <a:latin typeface="Tahoma" charset="0"/>
              </a:rPr>
              <a:t>tipa, pa ne može da dođe do beskonačne </a:t>
            </a:r>
            <a:r>
              <a:rPr lang="sr-Latn-CS" sz="2000" dirty="0" smtClean="0">
                <a:latin typeface="Tahoma" charset="0"/>
              </a:rPr>
              <a:t>alokacije!</a:t>
            </a:r>
          </a:p>
          <a:p>
            <a:pPr algn="l" eaLnBrk="1" hangingPunct="1">
              <a:lnSpc>
                <a:spcPct val="95000"/>
              </a:lnSpc>
              <a:spcBef>
                <a:spcPts val="0"/>
              </a:spcBef>
              <a:spcAft>
                <a:spcPts val="600"/>
              </a:spcAft>
            </a:pPr>
            <a:r>
              <a:rPr lang="sr-Latn-CS" sz="2000" dirty="0" smtClean="0">
                <a:latin typeface="Tahoma" charset="0"/>
              </a:rPr>
              <a:t>Ovo </a:t>
            </a:r>
            <a:r>
              <a:rPr lang="sr-Latn-CS" sz="2000" dirty="0">
                <a:latin typeface="Tahoma" charset="0"/>
              </a:rPr>
              <a:t>je veoma korisno i upotrebljivo za kreiranje lista i drugih linkovanih tipova podataka.</a:t>
            </a:r>
            <a:endParaRPr lang="en-US" sz="2000" dirty="0">
              <a:latin typeface="Tahoma" charset="0"/>
            </a:endParaRPr>
          </a:p>
        </p:txBody>
      </p:sp>
      <p:cxnSp>
        <p:nvCxnSpPr>
          <p:cNvPr id="5" name="Straight Arrow Connector 4"/>
          <p:cNvCxnSpPr/>
          <p:nvPr/>
        </p:nvCxnSpPr>
        <p:spPr bwMode="auto">
          <a:xfrm flipH="1">
            <a:off x="2743200" y="5181600"/>
            <a:ext cx="609600" cy="353090"/>
          </a:xfrm>
          <a:prstGeom prst="straightConnector1">
            <a:avLst/>
          </a:prstGeom>
          <a:solidFill>
            <a:schemeClr val="accent1"/>
          </a:solidFill>
          <a:ln w="9525" cap="flat" cmpd="sng" algn="ctr">
            <a:solidFill>
              <a:schemeClr val="tx1"/>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7/27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err="1" smtClean="0"/>
              <a:t>Referenciranje</a:t>
            </a:r>
            <a:r>
              <a:rPr lang="en-US" dirty="0" smtClean="0"/>
              <a:t> </a:t>
            </a:r>
            <a:r>
              <a:rPr lang="en-US" dirty="0" err="1" smtClean="0"/>
              <a:t>unaprijed</a:t>
            </a:r>
            <a:endParaRPr lang="en-US" dirty="0" smtClean="0"/>
          </a:p>
        </p:txBody>
      </p:sp>
      <p:sp>
        <p:nvSpPr>
          <p:cNvPr id="10243" name="Rectangle 3"/>
          <p:cNvSpPr>
            <a:spLocks noGrp="1" noChangeArrowheads="1"/>
          </p:cNvSpPr>
          <p:nvPr>
            <p:ph type="body" idx="1"/>
          </p:nvPr>
        </p:nvSpPr>
        <p:spPr>
          <a:xfrm>
            <a:off x="381000" y="2286000"/>
            <a:ext cx="8610600" cy="3505200"/>
          </a:xfrm>
        </p:spPr>
        <p:txBody>
          <a:bodyPr/>
          <a:lstStyle/>
          <a:p>
            <a:pPr eaLnBrk="1" hangingPunct="1">
              <a:lnSpc>
                <a:spcPct val="90000"/>
              </a:lnSpc>
              <a:defRPr/>
            </a:pPr>
            <a:r>
              <a:rPr lang="en-US" sz="2400" dirty="0" smtClean="0"/>
              <a:t>Do</a:t>
            </a:r>
            <a:r>
              <a:rPr lang="sr-Latn-ME" sz="2400" dirty="0" smtClean="0"/>
              <a:t>zvoljeno je deklarisati p</a:t>
            </a:r>
            <a:r>
              <a:rPr lang="sr-Latn-CS" sz="2400" dirty="0" smtClean="0"/>
              <a:t>okazivač na strukturu prije definicije same strukture:</a:t>
            </a:r>
            <a:endParaRPr lang="en-US" sz="2400" dirty="0" smtClean="0"/>
          </a:p>
          <a:p>
            <a:pPr marL="354013" indent="0" eaLnBrk="1" hangingPunct="1">
              <a:lnSpc>
                <a:spcPct val="90000"/>
              </a:lnSpc>
              <a:buFont typeface="Wingdings" pitchFamily="2" charset="2"/>
              <a:buNone/>
              <a:defRPr/>
            </a:pPr>
            <a:r>
              <a:rPr lang="sr-Latn-CS" sz="2400" dirty="0" smtClean="0">
                <a:solidFill>
                  <a:srgbClr val="3333CC"/>
                </a:solidFill>
              </a:rPr>
              <a:t>struct str *p;</a:t>
            </a:r>
          </a:p>
          <a:p>
            <a:pPr marL="354013" indent="0" eaLnBrk="1" hangingPunct="1">
              <a:lnSpc>
                <a:spcPct val="90000"/>
              </a:lnSpc>
              <a:buFont typeface="Wingdings" pitchFamily="2" charset="2"/>
              <a:buNone/>
              <a:defRPr/>
            </a:pPr>
            <a:r>
              <a:rPr lang="sr-Latn-CS" sz="2400" dirty="0" smtClean="0">
                <a:solidFill>
                  <a:srgbClr val="00B050"/>
                </a:solidFill>
              </a:rPr>
              <a:t>struct str </a:t>
            </a:r>
            <a:r>
              <a:rPr lang="en-US" sz="2400" dirty="0" smtClean="0">
                <a:solidFill>
                  <a:srgbClr val="00B050"/>
                </a:solidFill>
              </a:rPr>
              <a:t>{</a:t>
            </a:r>
            <a:br>
              <a:rPr lang="en-US" sz="2400" dirty="0" smtClean="0">
                <a:solidFill>
                  <a:srgbClr val="00B050"/>
                </a:solidFill>
              </a:rPr>
            </a:br>
            <a:r>
              <a:rPr lang="en-US" sz="2400" dirty="0" smtClean="0">
                <a:solidFill>
                  <a:srgbClr val="00B050"/>
                </a:solidFill>
              </a:rPr>
              <a:t>   </a:t>
            </a:r>
            <a:r>
              <a:rPr lang="en-US" sz="2400" dirty="0" err="1" smtClean="0">
                <a:solidFill>
                  <a:srgbClr val="00B050"/>
                </a:solidFill>
              </a:rPr>
              <a:t>int</a:t>
            </a:r>
            <a:r>
              <a:rPr lang="en-US" sz="2400" dirty="0" smtClean="0">
                <a:solidFill>
                  <a:srgbClr val="00B050"/>
                </a:solidFill>
              </a:rPr>
              <a:t> a;</a:t>
            </a:r>
            <a:br>
              <a:rPr lang="en-US" sz="2400" dirty="0" smtClean="0">
                <a:solidFill>
                  <a:srgbClr val="00B050"/>
                </a:solidFill>
              </a:rPr>
            </a:br>
            <a:r>
              <a:rPr lang="en-US" sz="2400" dirty="0" smtClean="0">
                <a:solidFill>
                  <a:srgbClr val="00B050"/>
                </a:solidFill>
              </a:rPr>
              <a:t>   char b;</a:t>
            </a:r>
            <a:br>
              <a:rPr lang="en-US" sz="2400" dirty="0" smtClean="0">
                <a:solidFill>
                  <a:srgbClr val="00B050"/>
                </a:solidFill>
              </a:rPr>
            </a:br>
            <a:r>
              <a:rPr lang="en-US" sz="2400" dirty="0">
                <a:solidFill>
                  <a:srgbClr val="00B050"/>
                </a:solidFill>
              </a:rPr>
              <a:t>};</a:t>
            </a:r>
          </a:p>
          <a:p>
            <a:pPr eaLnBrk="1" hangingPunct="1">
              <a:lnSpc>
                <a:spcPct val="90000"/>
              </a:lnSpc>
              <a:spcBef>
                <a:spcPts val="1800"/>
              </a:spcBef>
              <a:defRPr/>
            </a:pPr>
            <a:r>
              <a:rPr lang="sr-Latn-ME" sz="2400" dirty="0" smtClean="0"/>
              <a:t>Ova tehnika se naziva </a:t>
            </a:r>
            <a:r>
              <a:rPr lang="sr-Latn-ME" sz="2400" dirty="0" smtClean="0">
                <a:solidFill>
                  <a:srgbClr val="FF0000"/>
                </a:solidFill>
              </a:rPr>
              <a:t>referenciranje unaprijed </a:t>
            </a:r>
            <a:r>
              <a:rPr lang="sr-Latn-ME" sz="2400" dirty="0" smtClean="0"/>
              <a:t>(eng. </a:t>
            </a:r>
            <a:r>
              <a:rPr lang="sr-Latn-ME" sz="2400" i="1" dirty="0" smtClean="0"/>
              <a:t>forward referencing</a:t>
            </a:r>
            <a:r>
              <a:rPr lang="sr-Latn-ME" sz="2400" dirty="0" smtClean="0"/>
              <a:t>)</a:t>
            </a:r>
            <a:r>
              <a:rPr lang="sr-Latn-CS" sz="2400" dirty="0" smtClean="0"/>
              <a:t>.</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8/27</a:t>
            </a:r>
            <a:endParaRPr lang="en-US" sz="1400">
              <a:solidFill>
                <a:srgbClr val="282828"/>
              </a:solidFill>
              <a:latin typeface="Tahoma" panose="020B0604030504040204" pitchFamily="34" charset="0"/>
            </a:endParaRPr>
          </a:p>
        </p:txBody>
      </p:sp>
    </p:spTree>
    <p:extLst>
      <p:ext uri="{BB962C8B-B14F-4D97-AF65-F5344CB8AC3E}">
        <p14:creationId xmlns:p14="http://schemas.microsoft.com/office/powerpoint/2010/main" val="2664177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sr-Latn-CS" smtClean="0"/>
              <a:t>Unije</a:t>
            </a:r>
            <a:endParaRPr lang="en-US" smtClean="0"/>
          </a:p>
        </p:txBody>
      </p:sp>
      <p:sp>
        <p:nvSpPr>
          <p:cNvPr id="11267" name="Rectangle 3"/>
          <p:cNvSpPr>
            <a:spLocks noGrp="1" noChangeArrowheads="1"/>
          </p:cNvSpPr>
          <p:nvPr>
            <p:ph type="body" idx="1"/>
          </p:nvPr>
        </p:nvSpPr>
        <p:spPr>
          <a:xfrm>
            <a:off x="228600" y="2209800"/>
            <a:ext cx="8686800" cy="4495800"/>
          </a:xfrm>
        </p:spPr>
        <p:txBody>
          <a:bodyPr/>
          <a:lstStyle/>
          <a:p>
            <a:pPr eaLnBrk="1" hangingPunct="1">
              <a:lnSpc>
                <a:spcPct val="90000"/>
              </a:lnSpc>
            </a:pPr>
            <a:r>
              <a:rPr lang="sr-Latn-CS" sz="2400" dirty="0" smtClean="0"/>
              <a:t>Unija je tip podatka veoma sličan strukturi. </a:t>
            </a:r>
            <a:r>
              <a:rPr lang="en-US" sz="2400" dirty="0" smtClean="0"/>
              <a:t>Na </a:t>
            </a:r>
            <a:r>
              <a:rPr lang="en-US" sz="2400" dirty="0" err="1" smtClean="0"/>
              <a:t>primjer</a:t>
            </a:r>
            <a:r>
              <a:rPr lang="en-US" sz="2400" dirty="0" smtClean="0"/>
              <a:t>:</a:t>
            </a:r>
            <a:r>
              <a:rPr lang="en-GB" sz="2400" dirty="0" smtClean="0"/>
              <a:t/>
            </a:r>
            <a:br>
              <a:rPr lang="en-GB" sz="2400" dirty="0" smtClean="0"/>
            </a:br>
            <a:r>
              <a:rPr lang="en-GB" sz="2400" dirty="0" smtClean="0">
                <a:solidFill>
                  <a:srgbClr val="FF0000"/>
                </a:solidFill>
              </a:rPr>
              <a:t>union </a:t>
            </a:r>
            <a:r>
              <a:rPr lang="en-GB" sz="2400" dirty="0" err="1" smtClean="0">
                <a:solidFill>
                  <a:srgbClr val="3333CC"/>
                </a:solidFill>
              </a:rPr>
              <a:t>abc</a:t>
            </a:r>
            <a:r>
              <a:rPr lang="en-GB" sz="2400" dirty="0" smtClean="0">
                <a:solidFill>
                  <a:srgbClr val="3333CC"/>
                </a:solidFill>
              </a:rPr>
              <a:t> {</a:t>
            </a:r>
            <a:br>
              <a:rPr lang="en-GB" sz="2400" dirty="0" smtClean="0">
                <a:solidFill>
                  <a:srgbClr val="3333CC"/>
                </a:solidFill>
              </a:rPr>
            </a:br>
            <a:r>
              <a:rPr lang="en-GB" sz="2400" dirty="0" smtClean="0">
                <a:solidFill>
                  <a:srgbClr val="3333CC"/>
                </a:solidFill>
              </a:rPr>
              <a:t>   </a:t>
            </a:r>
            <a:r>
              <a:rPr lang="en-GB" sz="2400" dirty="0" err="1" smtClean="0">
                <a:solidFill>
                  <a:srgbClr val="3333CC"/>
                </a:solidFill>
              </a:rPr>
              <a:t>int</a:t>
            </a:r>
            <a:r>
              <a:rPr lang="en-GB" sz="2400" dirty="0" smtClean="0">
                <a:solidFill>
                  <a:srgbClr val="3333CC"/>
                </a:solidFill>
              </a:rPr>
              <a:t> </a:t>
            </a:r>
            <a:r>
              <a:rPr lang="en-GB" sz="2400" dirty="0" err="1" smtClean="0">
                <a:solidFill>
                  <a:srgbClr val="3333CC"/>
                </a:solidFill>
              </a:rPr>
              <a:t>i</a:t>
            </a:r>
            <a:r>
              <a:rPr lang="en-GB" sz="2400" dirty="0" smtClean="0">
                <a:solidFill>
                  <a:srgbClr val="3333CC"/>
                </a:solidFill>
              </a:rPr>
              <a:t>;</a:t>
            </a:r>
            <a:br>
              <a:rPr lang="en-GB" sz="2400" dirty="0" smtClean="0">
                <a:solidFill>
                  <a:srgbClr val="3333CC"/>
                </a:solidFill>
              </a:rPr>
            </a:br>
            <a:r>
              <a:rPr lang="en-GB" sz="2400" dirty="0" smtClean="0">
                <a:solidFill>
                  <a:srgbClr val="3333CC"/>
                </a:solidFill>
              </a:rPr>
              <a:t>   char c;</a:t>
            </a:r>
            <a:br>
              <a:rPr lang="en-GB" sz="2400" dirty="0" smtClean="0">
                <a:solidFill>
                  <a:srgbClr val="3333CC"/>
                </a:solidFill>
              </a:rPr>
            </a:br>
            <a:r>
              <a:rPr lang="en-GB" sz="2400" dirty="0" smtClean="0">
                <a:solidFill>
                  <a:srgbClr val="3333CC"/>
                </a:solidFill>
              </a:rPr>
              <a:t>} un</a:t>
            </a:r>
            <a:r>
              <a:rPr lang="sr-Latn-ME" sz="2400" dirty="0" smtClean="0">
                <a:solidFill>
                  <a:srgbClr val="3333CC"/>
                </a:solidFill>
              </a:rPr>
              <a:t>ija</a:t>
            </a:r>
            <a:r>
              <a:rPr lang="en-GB" sz="2400" dirty="0" smtClean="0">
                <a:solidFill>
                  <a:srgbClr val="3333CC"/>
                </a:solidFill>
              </a:rPr>
              <a:t>;</a:t>
            </a:r>
          </a:p>
          <a:p>
            <a:pPr eaLnBrk="1" hangingPunct="1">
              <a:lnSpc>
                <a:spcPct val="90000"/>
              </a:lnSpc>
              <a:spcBef>
                <a:spcPts val="1200"/>
              </a:spcBef>
            </a:pPr>
            <a:r>
              <a:rPr lang="sr-Latn-CS" sz="2400" dirty="0" smtClean="0"/>
              <a:t>Na prvi pogled, razlika je u upotrebi ključne riječi </a:t>
            </a:r>
            <a:r>
              <a:rPr lang="sr-Latn-CS" sz="2400" dirty="0" smtClean="0">
                <a:solidFill>
                  <a:srgbClr val="FF0000"/>
                </a:solidFill>
              </a:rPr>
              <a:t>union</a:t>
            </a:r>
            <a:r>
              <a:rPr lang="sr-Latn-CS" sz="2400" dirty="0" smtClean="0"/>
              <a:t> umjesto </a:t>
            </a:r>
            <a:r>
              <a:rPr lang="sr-Latn-CS" sz="2400" dirty="0" smtClean="0">
                <a:solidFill>
                  <a:srgbClr val="3333CC"/>
                </a:solidFill>
              </a:rPr>
              <a:t>struct</a:t>
            </a:r>
            <a:r>
              <a:rPr lang="en-GB" sz="2400" dirty="0" smtClean="0"/>
              <a:t>.</a:t>
            </a:r>
          </a:p>
          <a:p>
            <a:pPr eaLnBrk="1" hangingPunct="1">
              <a:lnSpc>
                <a:spcPct val="90000"/>
              </a:lnSpc>
              <a:spcBef>
                <a:spcPts val="1200"/>
              </a:spcBef>
            </a:pPr>
            <a:r>
              <a:rPr lang="en-US" sz="2400" dirty="0" err="1" smtClean="0"/>
              <a:t>Postoji</a:t>
            </a:r>
            <a:r>
              <a:rPr lang="sr-Latn-CS" sz="2400" dirty="0" smtClean="0"/>
              <a:t>,</a:t>
            </a:r>
            <a:r>
              <a:rPr lang="en-US" sz="2400" dirty="0" smtClean="0"/>
              <a:t> </a:t>
            </a:r>
            <a:r>
              <a:rPr lang="en-US" sz="2400" dirty="0" err="1" smtClean="0"/>
              <a:t>ipak</a:t>
            </a:r>
            <a:r>
              <a:rPr lang="sr-Latn-CS" sz="2400" dirty="0" smtClean="0"/>
              <a:t>,</a:t>
            </a:r>
            <a:r>
              <a:rPr lang="en-US" sz="2400" dirty="0" smtClean="0"/>
              <a:t> </a:t>
            </a:r>
            <a:r>
              <a:rPr lang="en-US" sz="2400" dirty="0" err="1" smtClean="0"/>
              <a:t>krupna</a:t>
            </a:r>
            <a:r>
              <a:rPr lang="en-US" sz="2400" dirty="0" smtClean="0"/>
              <a:t> </a:t>
            </a:r>
            <a:r>
              <a:rPr lang="en-US" sz="2400" dirty="0" err="1" smtClean="0"/>
              <a:t>razlika</a:t>
            </a:r>
            <a:r>
              <a:rPr lang="sr-Latn-CS" sz="2400" dirty="0" smtClean="0"/>
              <a:t>. Unija zauzima memoriju koja je jednaka memoriji potrebnoj za smještaj najvećeg podatka člana (u ovom slučaju najviše memorije je potrebno da bi se smjestio </a:t>
            </a:r>
            <a:r>
              <a:rPr lang="sr-Latn-CS" sz="2400" dirty="0" smtClean="0">
                <a:solidFill>
                  <a:srgbClr val="FF0000"/>
                </a:solidFill>
              </a:rPr>
              <a:t>int</a:t>
            </a:r>
            <a:r>
              <a:rPr lang="sr-Latn-CS" sz="2400" dirty="0" smtClean="0"/>
              <a:t>), a ne koliko je memorije potrebno za smještaj svih promjenljivih članica (kao kod strukture).</a:t>
            </a:r>
            <a:endParaRPr lang="en-US" sz="2400" dirty="0" smtClean="0"/>
          </a:p>
        </p:txBody>
      </p:sp>
      <p:sp>
        <p:nvSpPr>
          <p:cNvPr id="2" name="TextBox 1"/>
          <p:cNvSpPr txBox="1"/>
          <p:nvPr/>
        </p:nvSpPr>
        <p:spPr>
          <a:xfrm>
            <a:off x="8382000" y="6540500"/>
            <a:ext cx="762000" cy="307777"/>
          </a:xfrm>
          <a:prstGeom prst="rect">
            <a:avLst/>
          </a:prstGeom>
          <a:noFill/>
        </p:spPr>
        <p:txBody>
          <a:bodyPr vert="horz" rtlCol="0">
            <a:spAutoFit/>
          </a:bodyPr>
          <a:lstStyle/>
          <a:p>
            <a:pPr algn="r"/>
            <a:r>
              <a:rPr lang="en-US" sz="1400" smtClean="0">
                <a:solidFill>
                  <a:srgbClr val="282828"/>
                </a:solidFill>
                <a:latin typeface="Tahoma" panose="020B0604030504040204" pitchFamily="34" charset="0"/>
              </a:rPr>
              <a:t>9/27</a:t>
            </a:r>
            <a:endParaRPr lang="en-US" sz="1400">
              <a:solidFill>
                <a:srgbClr val="282828"/>
              </a:solidFill>
              <a:latin typeface="Tahoma" panose="020B0604030504040204"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itrus">
  <a:themeElements>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Citru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Citrus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Citrus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itrus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Citrus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Citrus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Citrus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Citrus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Designs\Citrus.pot</Template>
  <TotalTime>33388</TotalTime>
  <Words>2575</Words>
  <Application>Microsoft Office PowerPoint</Application>
  <PresentationFormat>On-screen Show (4:3)</PresentationFormat>
  <Paragraphs>236</Paragraphs>
  <Slides>27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Calibri</vt:lpstr>
      <vt:lpstr>MS Mincho</vt:lpstr>
      <vt:lpstr>Tahoma</vt:lpstr>
      <vt:lpstr>Times New Roman</vt:lpstr>
      <vt:lpstr>Wingdings</vt:lpstr>
      <vt:lpstr>Citrus</vt:lpstr>
      <vt:lpstr>Programiranje I</vt:lpstr>
      <vt:lpstr>Strukture i pokazivači</vt:lpstr>
      <vt:lpstr>Operator -&gt; Struktura u strukturi</vt:lpstr>
      <vt:lpstr>Struktura u strukturi</vt:lpstr>
      <vt:lpstr>Struktura u strukturi</vt:lpstr>
      <vt:lpstr>Struktura u strukturi</vt:lpstr>
      <vt:lpstr>Pokazivači kao članovi strukture</vt:lpstr>
      <vt:lpstr>Referenciranje unaprijed</vt:lpstr>
      <vt:lpstr>Unije</vt:lpstr>
      <vt:lpstr>Unije</vt:lpstr>
      <vt:lpstr>Polja bitova</vt:lpstr>
      <vt:lpstr>Motiv za uvođenje lista</vt:lpstr>
      <vt:lpstr>Spisak – Problem</vt:lpstr>
      <vt:lpstr>Spisak – Problem</vt:lpstr>
      <vt:lpstr>Lista – Osnovni pojmovi</vt:lpstr>
      <vt:lpstr>Lista – Realizacija</vt:lpstr>
      <vt:lpstr>Lista preko niza pozicija</vt:lpstr>
      <vt:lpstr>Dodavanje elementa u listu</vt:lpstr>
      <vt:lpstr>Dodavanje elementa u listu</vt:lpstr>
      <vt:lpstr>Lista preko niza pozicija</vt:lpstr>
      <vt:lpstr>Lista preko samoreferentne strukture</vt:lpstr>
      <vt:lpstr>Struktura lista</vt:lpstr>
      <vt:lpstr>Alokacija glave liste</vt:lpstr>
      <vt:lpstr>Dodavanje elementa na kraj liste</vt:lpstr>
      <vt:lpstr>Dodavanje elementa na kraj liste</vt:lpstr>
      <vt:lpstr>Brisanje repa liste</vt:lpstr>
      <vt:lpstr>Brisanje repa liste</vt:lpstr>
    </vt:vector>
  </TitlesOfParts>
  <Company>ETF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I</dc:title>
  <dc:creator>Slobodan Đukanović</dc:creator>
  <cp:lastModifiedBy>Slobodan</cp:lastModifiedBy>
  <cp:revision>876</cp:revision>
  <cp:lastPrinted>2014-11-28T17:25:05Z</cp:lastPrinted>
  <dcterms:created xsi:type="dcterms:W3CDTF">2004-08-23T07:37:27Z</dcterms:created>
  <dcterms:modified xsi:type="dcterms:W3CDTF">2022-12-07T10:22:41Z</dcterms:modified>
</cp:coreProperties>
</file>