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86" r:id="rId4"/>
    <p:sldId id="287" r:id="rId5"/>
    <p:sldId id="288" r:id="rId6"/>
    <p:sldId id="289" r:id="rId7"/>
    <p:sldId id="290" r:id="rId8"/>
    <p:sldId id="258" r:id="rId9"/>
    <p:sldId id="291" r:id="rId10"/>
    <p:sldId id="259" r:id="rId11"/>
    <p:sldId id="260" r:id="rId12"/>
    <p:sldId id="292" r:id="rId13"/>
    <p:sldId id="261" r:id="rId14"/>
    <p:sldId id="262" r:id="rId15"/>
    <p:sldId id="263" r:id="rId16"/>
    <p:sldId id="264" r:id="rId17"/>
    <p:sldId id="266" r:id="rId18"/>
    <p:sldId id="267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8769" autoAdjust="0"/>
  </p:normalViewPr>
  <p:slideViewPr>
    <p:cSldViewPr showGuides="1">
      <p:cViewPr varScale="1">
        <p:scale>
          <a:sx n="112" d="100"/>
          <a:sy n="112" d="100"/>
        </p:scale>
        <p:origin x="166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EDB73B5A-2AE3-4A14-93E7-1AD4DAA91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2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AFD01-9826-4C5F-B4FE-AFCF32F58C04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A2AC1-9D31-492B-9DCB-21C4F3445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39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A2AC1-9D31-492B-9DCB-21C4F3445D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0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20DC-FE2A-4FC4-9F36-19E229B5F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3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CC91-5D9C-4FF9-886C-3766B956B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C94E3-1BE8-4D73-B683-B7FFE5C3B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5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F72-D79A-4442-B69A-33BCED85A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3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D5803-B98C-4ECC-AC3C-DAA0D910A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6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F087D-4855-4751-BC56-A355CF6BD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3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1F173-2086-43A3-BF6B-61E0196B3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7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26ED-4E1D-4C79-8F20-ADF7E4A3F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8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E6A6A-2CEC-4369-BD80-290CC1B99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26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BFBF0-6275-468F-875A-73A4A76AA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52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473E9-4F73-4815-8C4A-9CC37581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F5476C1-494B-4BC8-AE2C-30C4BE391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221088"/>
            <a:ext cx="7239000" cy="1982688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Programske</a:t>
            </a:r>
            <a:r>
              <a:rPr lang="en-US" sz="3600" dirty="0" smtClean="0"/>
              <a:t> </a:t>
            </a:r>
            <a:r>
              <a:rPr lang="en-US" sz="3600" dirty="0" err="1" smtClean="0"/>
              <a:t>biblioteke</a:t>
            </a:r>
            <a:endParaRPr lang="sr-Latn-CS" sz="3600" dirty="0" smtClean="0"/>
          </a:p>
          <a:p>
            <a:pPr eaLnBrk="1" hangingPunct="1"/>
            <a:r>
              <a:rPr lang="en-US" sz="3600" dirty="0" err="1" smtClean="0"/>
              <a:t>Karakteristike</a:t>
            </a:r>
            <a:r>
              <a:rPr lang="en-US" sz="3600" dirty="0" smtClean="0"/>
              <a:t> </a:t>
            </a:r>
            <a:r>
              <a:rPr lang="en-US" sz="3600" dirty="0" err="1" smtClean="0"/>
              <a:t>promjenljivih</a:t>
            </a:r>
            <a:endParaRPr lang="en-US" sz="3600" dirty="0" smtClean="0"/>
          </a:p>
          <a:p>
            <a:pPr eaLnBrk="1" hangingPunct="1"/>
            <a:r>
              <a:rPr lang="sr-Latn-CS" sz="3600" dirty="0" smtClean="0"/>
              <a:t>Dinamička alokacija i dealokacija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string.h</a:t>
            </a:r>
            <a:r>
              <a:rPr lang="sr-Latn-CS" smtClean="0"/>
              <a:t> - pregled i još ponešto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349624"/>
            <a:ext cx="8064500" cy="3743672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Podsjetite se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: </a:t>
            </a:r>
            <a:r>
              <a:rPr lang="sr-Latn-CS" sz="2400" dirty="0" smtClean="0">
                <a:solidFill>
                  <a:srgbClr val="3333CC"/>
                </a:solidFill>
              </a:rPr>
              <a:t>strcmp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strcpy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strlen</a:t>
            </a:r>
            <a:r>
              <a:rPr lang="sr-Latn-CS" sz="2400" dirty="0" smtClean="0"/>
              <a:t>. </a:t>
            </a:r>
          </a:p>
          <a:p>
            <a:pPr eaLnBrk="1" hangingPunct="1"/>
            <a:r>
              <a:rPr lang="sr-Latn-CS" sz="2400" dirty="0" smtClean="0"/>
              <a:t>Pored </a:t>
            </a:r>
            <a:r>
              <a:rPr lang="en-US" sz="2400" dirty="0" err="1" smtClean="0"/>
              <a:t>ovih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/>
              <a:t>koriste se i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: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strncpy(dest, source, n)</a:t>
            </a:r>
            <a:r>
              <a:rPr lang="sr-Latn-CS" sz="2000" dirty="0" smtClean="0"/>
              <a:t> kopira string </a:t>
            </a:r>
            <a:r>
              <a:rPr lang="sr-Latn-CS" sz="2000" dirty="0" smtClean="0">
                <a:solidFill>
                  <a:srgbClr val="FF0000"/>
                </a:solidFill>
              </a:rPr>
              <a:t>source</a:t>
            </a:r>
            <a:r>
              <a:rPr lang="sr-Latn-CS" sz="2000" dirty="0" smtClean="0"/>
              <a:t> u string </a:t>
            </a:r>
            <a:r>
              <a:rPr lang="sr-Latn-CS" sz="2000" dirty="0" smtClean="0">
                <a:solidFill>
                  <a:srgbClr val="FF0000"/>
                </a:solidFill>
              </a:rPr>
              <a:t>dest</a:t>
            </a:r>
            <a:r>
              <a:rPr lang="sr-Latn-CS" sz="2000" dirty="0" smtClean="0"/>
              <a:t>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karaktera;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strncat(dest, source, n)</a:t>
            </a:r>
            <a:r>
              <a:rPr lang="sr-Latn-CS" sz="2000" dirty="0" smtClean="0"/>
              <a:t> nadovezuje string </a:t>
            </a:r>
            <a:r>
              <a:rPr lang="sr-Latn-CS" sz="2000" dirty="0" smtClean="0">
                <a:solidFill>
                  <a:srgbClr val="FF0000"/>
                </a:solidFill>
              </a:rPr>
              <a:t>source</a:t>
            </a:r>
            <a:r>
              <a:rPr lang="sr-Latn-CS" sz="2000" dirty="0" smtClean="0"/>
              <a:t> na string </a:t>
            </a:r>
            <a:r>
              <a:rPr lang="sr-Latn-CS" sz="2000" dirty="0" smtClean="0">
                <a:solidFill>
                  <a:srgbClr val="FF0000"/>
                </a:solidFill>
              </a:rPr>
              <a:t>dest</a:t>
            </a:r>
            <a:r>
              <a:rPr lang="sr-Latn-CS" sz="2000" dirty="0" smtClean="0"/>
              <a:t>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karaktera;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strchr(s, c)</a:t>
            </a:r>
            <a:r>
              <a:rPr lang="sr-Latn-CS" sz="2000" dirty="0" smtClean="0"/>
              <a:t> vraća pokazivač na prvo pojavljivanje karaktera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u stringu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en-US" sz="2000" dirty="0" smtClean="0"/>
              <a:t> </a:t>
            </a:r>
            <a:r>
              <a:rPr lang="sr-Latn-CS" sz="2000" dirty="0" smtClean="0"/>
              <a:t>(</a:t>
            </a:r>
            <a:r>
              <a:rPr lang="en-US" sz="2000" dirty="0" err="1" smtClean="0"/>
              <a:t>ako</a:t>
            </a:r>
            <a:r>
              <a:rPr lang="en-US" sz="2000" dirty="0" smtClean="0"/>
              <a:t> </a:t>
            </a:r>
            <a:r>
              <a:rPr lang="sr-Latn-CS" sz="2000" dirty="0" smtClean="0"/>
              <a:t>ne nađe, vraća NULL);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memcmp(s1, s2, n)</a:t>
            </a:r>
            <a:r>
              <a:rPr lang="sr-Latn-CS" sz="2000" dirty="0" smtClean="0"/>
              <a:t> poredi sadržaj memorije (kao da su u pitanju stringovi),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string.h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640960" cy="4391025"/>
          </a:xfrm>
        </p:spPr>
        <p:txBody>
          <a:bodyPr/>
          <a:lstStyle/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memcpy(s1, s2, n)</a:t>
            </a:r>
            <a:r>
              <a:rPr lang="sr-Latn-CS" sz="2000" dirty="0" smtClean="0"/>
              <a:t> kopira sadržaj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 memorije sa pozicije </a:t>
            </a:r>
            <a:r>
              <a:rPr lang="sr-Latn-CS" sz="2000" dirty="0" smtClean="0">
                <a:solidFill>
                  <a:srgbClr val="FF0000"/>
                </a:solidFill>
              </a:rPr>
              <a:t>s2</a:t>
            </a:r>
            <a:r>
              <a:rPr lang="sr-Latn-CS" sz="2000" dirty="0" smtClean="0"/>
              <a:t> na poziciju </a:t>
            </a:r>
            <a:r>
              <a:rPr lang="sr-Latn-CS" sz="2000" dirty="0" smtClean="0">
                <a:solidFill>
                  <a:srgbClr val="FF0000"/>
                </a:solidFill>
              </a:rPr>
              <a:t>s1</a:t>
            </a:r>
            <a:r>
              <a:rPr lang="sr-Latn-CS" sz="2000" dirty="0" smtClean="0"/>
              <a:t> (</a:t>
            </a:r>
            <a:r>
              <a:rPr lang="sr-Latn-CS" sz="2000" dirty="0" smtClean="0">
                <a:solidFill>
                  <a:srgbClr val="FF0000"/>
                </a:solidFill>
              </a:rPr>
              <a:t>s1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s2</a:t>
            </a:r>
            <a:r>
              <a:rPr lang="sr-Latn-CS" sz="2000" dirty="0" smtClean="0"/>
              <a:t> su pokazivači). Brža je od </a:t>
            </a:r>
            <a:r>
              <a:rPr lang="sr-Latn-CS" sz="2000" dirty="0">
                <a:solidFill>
                  <a:srgbClr val="FF0000"/>
                </a:solidFill>
              </a:rPr>
              <a:t>strcpy</a:t>
            </a:r>
            <a:r>
              <a:rPr lang="sr-Latn-CS" sz="2000" dirty="0" smtClean="0"/>
              <a:t>.</a:t>
            </a:r>
          </a:p>
          <a:p>
            <a:pPr marL="285750" lvl="1"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memchr(s, c, n)</a:t>
            </a:r>
            <a:r>
              <a:rPr lang="sr-Latn-CS" sz="2000" dirty="0" smtClean="0"/>
              <a:t> traži prvo pojavljivanje “karaktera”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u memoriji koja počinje od pokazivača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,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 (vraća NULL ako nema).</a:t>
            </a:r>
          </a:p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>
                <a:solidFill>
                  <a:srgbClr val="FF0000"/>
                </a:solidFill>
              </a:rPr>
              <a:t>memset(s</a:t>
            </a:r>
            <a:r>
              <a:rPr lang="sr-Latn-CS" sz="2000" dirty="0" smtClean="0">
                <a:solidFill>
                  <a:srgbClr val="FF0000"/>
                </a:solidFill>
              </a:rPr>
              <a:t>, c, n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 smtClean="0"/>
              <a:t> kopira karakter </a:t>
            </a:r>
            <a:r>
              <a:rPr lang="sr-Latn-CS" sz="2000" dirty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na prvih </a:t>
            </a:r>
            <a:r>
              <a:rPr lang="sr-Latn-CS" sz="2000" dirty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pozicija stringa </a:t>
            </a:r>
            <a:r>
              <a:rPr lang="sr-Latn-CS" sz="2000" dirty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.</a:t>
            </a:r>
            <a:endParaRPr lang="sr-Latn-CS" sz="2000" dirty="0">
              <a:solidFill>
                <a:srgbClr val="FF0000"/>
              </a:solidFill>
            </a:endParaRPr>
          </a:p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>
                <a:solidFill>
                  <a:srgbClr val="FF0000"/>
                </a:solidFill>
              </a:rPr>
              <a:t>strtok(s</a:t>
            </a:r>
            <a:r>
              <a:rPr lang="sr-Latn-CS" sz="2000" dirty="0" smtClean="0">
                <a:solidFill>
                  <a:srgbClr val="FF0000"/>
                </a:solidFill>
              </a:rPr>
              <a:t>, delim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 smtClean="0"/>
              <a:t> dijeli string </a:t>
            </a:r>
            <a:r>
              <a:rPr lang="sr-Latn-CS" sz="2000" dirty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 na podstringove razdvojene karakterima (delimiterima) u stringu </a:t>
            </a:r>
            <a:r>
              <a:rPr lang="sr-Latn-CS" sz="2000" dirty="0" smtClean="0">
                <a:solidFill>
                  <a:srgbClr val="FF0000"/>
                </a:solidFill>
              </a:rPr>
              <a:t>delim</a:t>
            </a:r>
            <a:r>
              <a:rPr lang="sr-Latn-CS" sz="2000" dirty="0"/>
              <a:t> </a:t>
            </a:r>
            <a:r>
              <a:rPr lang="sr-Latn-CS" sz="2000" dirty="0" smtClean="0"/>
              <a:t>(primjer ispod). Mijenja se string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!</a:t>
            </a:r>
            <a:endParaRPr lang="sr-Latn-CS" sz="2000" dirty="0"/>
          </a:p>
        </p:txBody>
      </p:sp>
      <p:sp>
        <p:nvSpPr>
          <p:cNvPr id="2" name="Rectangle 1"/>
          <p:cNvSpPr/>
          <p:nvPr/>
        </p:nvSpPr>
        <p:spPr>
          <a:xfrm>
            <a:off x="395536" y="4329112"/>
            <a:ext cx="57059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[] = 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"Prva,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druga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treca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: kuku-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riku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."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[] = 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" -,.:"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*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=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strtok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while(</a:t>
            </a: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!= NULL) {</a:t>
            </a:r>
          </a:p>
          <a:p>
            <a:pPr marL="800100" lvl="1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printf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("%s\n",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800100" lvl="1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=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strtok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(NULL,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}</a:t>
            </a:r>
            <a:endParaRPr lang="en-US" sz="20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80312" y="4826705"/>
            <a:ext cx="1108248" cy="17543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Prva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druga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i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treca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kuku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riku</a:t>
            </a:r>
            <a:endParaRPr lang="en-US" sz="20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5310" y="4436728"/>
            <a:ext cx="860979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Ispis: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7" name="Straight Arrow Connector 8"/>
          <p:cNvCxnSpPr>
            <a:cxnSpLocks noChangeShapeType="1"/>
          </p:cNvCxnSpPr>
          <p:nvPr/>
        </p:nvCxnSpPr>
        <p:spPr bwMode="auto">
          <a:xfrm flipH="1">
            <a:off x="3572548" y="5341342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960055" y="5157192"/>
            <a:ext cx="18360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Prvi poziv sa str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 flipV="1">
            <a:off x="3131840" y="6309320"/>
            <a:ext cx="413241" cy="321122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3491880" y="6309320"/>
            <a:ext cx="34125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Naredni pozivi sa NULL, počinje se od kraja prethodnog podstringa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12" name="Straight Arrow Connector 8"/>
          <p:cNvCxnSpPr>
            <a:cxnSpLocks noChangeShapeType="1"/>
          </p:cNvCxnSpPr>
          <p:nvPr/>
        </p:nvCxnSpPr>
        <p:spPr bwMode="auto">
          <a:xfrm flipH="1">
            <a:off x="2960357" y="4812288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3347864" y="4628138"/>
            <a:ext cx="20162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Karakteri delimiteri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ctype.h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21632"/>
            <a:ext cx="8496944" cy="374367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Biblioteka </a:t>
            </a:r>
            <a:r>
              <a:rPr lang="sr-Latn-CS" sz="2400" dirty="0" smtClean="0">
                <a:solidFill>
                  <a:srgbClr val="3333CC"/>
                </a:solidFill>
              </a:rPr>
              <a:t>ctype.h</a:t>
            </a:r>
            <a:r>
              <a:rPr lang="sr-Latn-CS" sz="2400" dirty="0" smtClean="0"/>
              <a:t> raspolaže sa velikim brojem </a:t>
            </a:r>
            <a:r>
              <a:rPr lang="sr-Latn-ME" sz="2400" dirty="0" smtClean="0"/>
              <a:t>f</a:t>
            </a:r>
            <a:r>
              <a:rPr lang="sr-Latn-CS" sz="2400" dirty="0" smtClean="0"/>
              <a:t>unkcija za rad sa karakterima: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isdigit(c)</a:t>
            </a:r>
            <a:r>
              <a:rPr lang="sr-Latn-CS" sz="2000" dirty="0"/>
              <a:t> </a:t>
            </a:r>
            <a:r>
              <a:rPr lang="sr-Latn-CS" sz="2000" dirty="0" smtClean="0"/>
              <a:t>vraća nenultu vrijednost ako karakter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predstavlja cifru i 0 u suprotnom;</a:t>
            </a:r>
            <a:endParaRPr lang="sr-Latn-CS" sz="2000" dirty="0"/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isalnum(c)</a:t>
            </a:r>
            <a:r>
              <a:rPr lang="sr-Latn-CS" sz="2000" dirty="0" smtClean="0"/>
              <a:t> vraća nenultu vrijednost ako je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alfanumerički karakter (cifra ili slovo) i 0 u suprotnom;</a:t>
            </a:r>
            <a:endParaRPr lang="en-US" sz="2000" dirty="0"/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FF0000"/>
                </a:solidFill>
              </a:rPr>
              <a:t>isal</a:t>
            </a:r>
            <a:r>
              <a:rPr lang="sr-Latn-CS" sz="2000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>
                <a:solidFill>
                  <a:srgbClr val="FF0000"/>
                </a:solidFill>
              </a:rPr>
              <a:t>ha(c)</a:t>
            </a:r>
            <a:r>
              <a:rPr lang="en-US" sz="2000" dirty="0" smtClean="0"/>
              <a:t> </a:t>
            </a:r>
            <a:r>
              <a:rPr lang="sr-Latn-CS" sz="2000" dirty="0" smtClean="0"/>
              <a:t>vraća nenultu vrijednost ako je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slovo i 0 u suprotnom.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isprint(c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je tačno ako se karakter može odštampati (postoje karakteri koji se ne mogu </a:t>
            </a:r>
            <a:r>
              <a:rPr lang="sr-Latn-CS" sz="2000" dirty="0" smtClean="0"/>
              <a:t>štampati</a:t>
            </a:r>
            <a:r>
              <a:rPr lang="sr-Latn-CS" sz="2000" dirty="0"/>
              <a:t>, npr. </a:t>
            </a:r>
            <a:r>
              <a:rPr lang="en-US" sz="2000" dirty="0" smtClean="0"/>
              <a:t>'\</a:t>
            </a:r>
            <a:r>
              <a:rPr lang="sr-Latn-CS" sz="2000" dirty="0" smtClean="0"/>
              <a:t>a</a:t>
            </a:r>
            <a:r>
              <a:rPr lang="en-US" sz="2000" dirty="0"/>
              <a:t>'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daje</a:t>
            </a:r>
            <a:r>
              <a:rPr lang="en-US" sz="2000" dirty="0"/>
              <a:t> alarm </a:t>
            </a:r>
            <a:r>
              <a:rPr lang="en-US" sz="2000" dirty="0" err="1"/>
              <a:t>zvuk</a:t>
            </a:r>
            <a:r>
              <a:rPr lang="sr-Latn-CS" sz="2000" dirty="0" smtClean="0"/>
              <a:t>);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tolower(c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ako je karakter veliko slovo prebacuje se u </a:t>
            </a:r>
            <a:r>
              <a:rPr lang="sr-Latn-CS" sz="2000" dirty="0" smtClean="0"/>
              <a:t>malo;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toupper(c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ako je karakter malo slovo prebacuje se u veliko</a:t>
            </a:r>
            <a:r>
              <a:rPr lang="sr-Latn-CS" sz="2000" dirty="0" smtClean="0"/>
              <a:t>.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78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math.h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89584"/>
            <a:ext cx="8659688" cy="327166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Solidan broj matematičkih funkcija je realizovan u biblioteci</a:t>
            </a:r>
            <a:r>
              <a:rPr lang="en-US" sz="2400" dirty="0" smtClean="0"/>
              <a:t> 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math.h</a:t>
            </a:r>
            <a:r>
              <a:rPr lang="sr-Latn-CS" sz="2400" dirty="0" smtClean="0"/>
              <a:t>. Većinu nije potrebno detaljno obrazlagati: </a:t>
            </a:r>
            <a:r>
              <a:rPr lang="sr-Latn-CS" sz="2400" dirty="0" smtClean="0">
                <a:solidFill>
                  <a:srgbClr val="FF0000"/>
                </a:solidFill>
              </a:rPr>
              <a:t>sqrt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sin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cos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asin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acos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tan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atan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sinh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cosh</a:t>
            </a:r>
            <a:r>
              <a:rPr lang="sr-Latn-CS" sz="2400" dirty="0" smtClean="0"/>
              <a:t>, ... Stepena funkcija je </a:t>
            </a:r>
            <a:r>
              <a:rPr lang="sr-Latn-CS" sz="2400" dirty="0" smtClean="0">
                <a:solidFill>
                  <a:srgbClr val="FF0000"/>
                </a:solidFill>
              </a:rPr>
              <a:t>pow(x,y)</a:t>
            </a:r>
            <a:r>
              <a:rPr lang="sr-Latn-CS" sz="2400" dirty="0" smtClean="0"/>
              <a:t> koja daje </a:t>
            </a:r>
            <a:r>
              <a:rPr lang="sr-Latn-CS" sz="2400" dirty="0" smtClean="0">
                <a:solidFill>
                  <a:srgbClr val="3333CC"/>
                </a:solidFill>
              </a:rPr>
              <a:t>x</a:t>
            </a:r>
            <a:r>
              <a:rPr lang="sr-Latn-CS" sz="2400" baseline="30000" dirty="0" smtClean="0">
                <a:solidFill>
                  <a:srgbClr val="3333CC"/>
                </a:solidFill>
              </a:rPr>
              <a:t>y</a:t>
            </a:r>
            <a:r>
              <a:rPr lang="sr-Latn-CS" sz="2400" dirty="0" smtClean="0"/>
              <a:t>, dok funkcija </a:t>
            </a:r>
            <a:r>
              <a:rPr lang="sr-Latn-CS" sz="2400" dirty="0" smtClean="0">
                <a:solidFill>
                  <a:srgbClr val="FF0000"/>
                </a:solidFill>
              </a:rPr>
              <a:t>atan2(x,y)</a:t>
            </a:r>
            <a:r>
              <a:rPr lang="sr-Latn-CS" sz="2400" dirty="0" smtClean="0"/>
              <a:t> vraća rezultat </a:t>
            </a:r>
            <a:r>
              <a:rPr lang="sr-Latn-CS" sz="2400" dirty="0" smtClean="0">
                <a:solidFill>
                  <a:srgbClr val="FF0000"/>
                </a:solidFill>
              </a:rPr>
              <a:t>atan(x</a:t>
            </a:r>
            <a:r>
              <a:rPr lang="en-US" sz="2400" dirty="0" smtClean="0">
                <a:solidFill>
                  <a:srgbClr val="FF0000"/>
                </a:solidFill>
              </a:rPr>
              <a:t>/y)</a:t>
            </a:r>
            <a:r>
              <a:rPr lang="sr-Latn-CS" sz="2400" dirty="0" smtClean="0"/>
              <a:t>, </a:t>
            </a:r>
            <a:r>
              <a:rPr lang="en-US" sz="2400" dirty="0" err="1" smtClean="0"/>
              <a:t>ali</a:t>
            </a:r>
            <a:r>
              <a:rPr lang="en-US" sz="2400" dirty="0" smtClean="0"/>
              <a:t> u </a:t>
            </a:r>
            <a:r>
              <a:rPr lang="en-US" sz="2400" dirty="0" err="1" smtClean="0"/>
              <a:t>granicama</a:t>
            </a:r>
            <a:r>
              <a:rPr lang="en-US" sz="2400" dirty="0" smtClean="0"/>
              <a:t> od –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 do 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samo dvije funkcije za zaokruživanje: </a:t>
            </a:r>
            <a:r>
              <a:rPr lang="sr-Latn-CS" sz="2400" dirty="0" smtClean="0">
                <a:solidFill>
                  <a:srgbClr val="FF0000"/>
                </a:solidFill>
              </a:rPr>
              <a:t>ceil</a:t>
            </a:r>
            <a:r>
              <a:rPr lang="sr-Latn-CS" sz="2400" dirty="0" smtClean="0"/>
              <a:t>, koja zaokružuje na veći cijeli, i </a:t>
            </a:r>
            <a:r>
              <a:rPr lang="sr-Latn-CS" sz="2400" dirty="0" smtClean="0">
                <a:solidFill>
                  <a:srgbClr val="FF0000"/>
                </a:solidFill>
              </a:rPr>
              <a:t>floor</a:t>
            </a:r>
            <a:r>
              <a:rPr lang="sr-Latn-CS" sz="2400" dirty="0" smtClean="0"/>
              <a:t>, koja zaokružuje na manji cijeli. </a:t>
            </a:r>
            <a:r>
              <a:rPr lang="sr-Latn-CS" sz="2400" dirty="0" smtClean="0">
                <a:solidFill>
                  <a:srgbClr val="3333CC"/>
                </a:solidFill>
              </a:rPr>
              <a:t>Kako se obavlja zaokruživanje ka 0?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48954"/>
            <a:ext cx="8712968" cy="381635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Značaj ove biblioteke je prije svega u činjenici da raspolaže sa konstantama koje pomažu u izbjegavanju upotrebe mašinski zavisnih elemenata programa.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 </a:t>
            </a:r>
            <a:r>
              <a:rPr lang="en-US" sz="2400" dirty="0" err="1" smtClean="0"/>
              <a:t>konstante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CHAR_MIN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CHAR_MAX</a:t>
            </a:r>
            <a:r>
              <a:rPr lang="sr-Latn-CS" sz="2400" dirty="0" smtClean="0"/>
              <a:t> </a:t>
            </a:r>
            <a:r>
              <a:rPr lang="en-US" sz="2400" dirty="0" err="1" smtClean="0"/>
              <a:t>predstavljaju</a:t>
            </a:r>
            <a:r>
              <a:rPr lang="sr-Latn-CS" sz="2400" dirty="0" smtClean="0"/>
              <a:t> </a:t>
            </a:r>
            <a:r>
              <a:rPr lang="sr-Latn-CS" sz="2400" dirty="0" smtClean="0"/>
              <a:t>minimalni i maksimalni cijeli broj koji odgovara tipu </a:t>
            </a:r>
            <a:r>
              <a:rPr lang="sr-Latn-CS" sz="2400" dirty="0" smtClean="0">
                <a:solidFill>
                  <a:srgbClr val="FF0000"/>
                </a:solidFill>
              </a:rPr>
              <a:t>char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UCHAR_MAX</a:t>
            </a:r>
            <a:r>
              <a:rPr lang="sr-Latn-CS" sz="2400" dirty="0" smtClean="0"/>
              <a:t> je maksimalni </a:t>
            </a:r>
            <a:r>
              <a:rPr lang="sr-Latn-CS" sz="2400" dirty="0" smtClean="0">
                <a:solidFill>
                  <a:srgbClr val="FF0000"/>
                </a:solidFill>
              </a:rPr>
              <a:t>unsigned char</a:t>
            </a:r>
            <a:r>
              <a:rPr lang="sr-Latn-CS" sz="2400" dirty="0" smtClean="0"/>
              <a:t> broj. Slično</a:t>
            </a:r>
            <a:r>
              <a:rPr lang="en-US" sz="2400" dirty="0" smtClean="0"/>
              <a:t>,</a:t>
            </a:r>
            <a:r>
              <a:rPr lang="sr-Latn-CS" sz="2400" dirty="0" smtClean="0"/>
              <a:t> postoje: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SHRT_MIN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SHRT_MAX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short int</a:t>
            </a:r>
            <a:r>
              <a:rPr lang="sr-Latn-CS" sz="2000" dirty="0" smtClean="0"/>
              <a:t>,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INT_MIN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INT_MAX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int</a:t>
            </a:r>
            <a:r>
              <a:rPr lang="sr-Latn-CS" sz="2000" dirty="0" smtClean="0"/>
              <a:t>,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LONG_MIN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LONG_MAX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long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int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r>
              <a:rPr lang="en-US" smtClean="0">
                <a:solidFill>
                  <a:srgbClr val="3333CC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i</a:t>
            </a:r>
            <a:r>
              <a:rPr lang="en-US" smtClean="0">
                <a:solidFill>
                  <a:srgbClr val="3333CC"/>
                </a:solidFill>
              </a:rPr>
              <a:t> stdlib.h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608"/>
            <a:ext cx="8712968" cy="424772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Slične granice postoje i za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FLT_MIN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FLT_MAX</a:t>
            </a:r>
            <a:r>
              <a:rPr lang="sr-Latn-CS" sz="2400" dirty="0" smtClean="0"/>
              <a:t>)  kao i za </a:t>
            </a:r>
            <a:r>
              <a:rPr lang="sr-Latn-CS" sz="2400" dirty="0" smtClean="0">
                <a:solidFill>
                  <a:srgbClr val="3333CC"/>
                </a:solidFill>
              </a:rPr>
              <a:t>double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DBL_MIN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DBL_MAX</a:t>
            </a:r>
            <a:r>
              <a:rPr lang="sr-Latn-CS" sz="2400" dirty="0" smtClean="0"/>
              <a:t>). 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 drugim mašinski zavisnim elementima se može pristupiti </a:t>
            </a:r>
            <a:r>
              <a:rPr lang="en-US" sz="2400" dirty="0" err="1" smtClean="0"/>
              <a:t>koriste</a:t>
            </a:r>
            <a:r>
              <a:rPr lang="sr-Latn-ME" sz="2400" dirty="0" smtClean="0"/>
              <a:t>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ovu programsku biblioteku. 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FLT_DIG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DBL_DIG</a:t>
            </a:r>
            <a:r>
              <a:rPr lang="sr-Latn-CS" sz="2400" dirty="0" smtClean="0"/>
              <a:t> su simboličke konstante koje predstavljaju broj decimalnih mjesta kod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-a i </a:t>
            </a:r>
            <a:r>
              <a:rPr lang="sr-Latn-CS" sz="2400" dirty="0" smtClean="0">
                <a:solidFill>
                  <a:srgbClr val="3333CC"/>
                </a:solidFill>
              </a:rPr>
              <a:t>double</a:t>
            </a:r>
            <a:r>
              <a:rPr lang="sr-Latn-CS" sz="2400" dirty="0" smtClean="0"/>
              <a:t>-a.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Izu</a:t>
            </a:r>
            <a:r>
              <a:rPr lang="sr-Latn-CS" sz="2400" dirty="0" smtClean="0"/>
              <a:t>z</a:t>
            </a:r>
            <a:r>
              <a:rPr lang="en-US" sz="2400" dirty="0" smtClean="0"/>
              <a:t>et</a:t>
            </a:r>
            <a:r>
              <a:rPr lang="sr-Latn-CS" sz="2400" dirty="0" smtClean="0"/>
              <a:t>no važna programska biblioteka je </a:t>
            </a:r>
            <a:r>
              <a:rPr lang="sr-Latn-CS" sz="2400" dirty="0" smtClean="0">
                <a:solidFill>
                  <a:srgbClr val="3333CC"/>
                </a:solidFill>
              </a:rPr>
              <a:t>stdlib.h</a:t>
            </a:r>
            <a:r>
              <a:rPr lang="sr-Latn-CS" sz="2400" dirty="0" smtClean="0"/>
              <a:t>. Funkcije </a:t>
            </a:r>
            <a:r>
              <a:rPr lang="en-US" sz="2400" dirty="0" err="1" smtClean="0">
                <a:solidFill>
                  <a:srgbClr val="FF0000"/>
                </a:solidFill>
              </a:rPr>
              <a:t>it</a:t>
            </a:r>
            <a:r>
              <a:rPr lang="en-US" sz="2400" dirty="0" err="1">
                <a:solidFill>
                  <a:srgbClr val="FF0000"/>
                </a:solidFill>
              </a:rPr>
              <a:t>oa</a:t>
            </a:r>
            <a:r>
              <a:rPr lang="en-US" sz="2400" dirty="0">
                <a:solidFill>
                  <a:srgbClr val="FF0000"/>
                </a:solidFill>
              </a:rPr>
              <a:t>(N, s, B)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ltoa</a:t>
            </a:r>
            <a:r>
              <a:rPr lang="en-US" sz="2400" dirty="0">
                <a:solidFill>
                  <a:srgbClr val="FF0000"/>
                </a:solidFill>
              </a:rPr>
              <a:t>(N, s, B)</a:t>
            </a:r>
            <a:r>
              <a:rPr lang="sr-Latn-ME" sz="2400" dirty="0" smtClean="0"/>
              <a:t>, koje </a:t>
            </a:r>
            <a:r>
              <a:rPr lang="en-US" sz="2400" dirty="0" err="1" smtClean="0"/>
              <a:t>konvertuju</a:t>
            </a:r>
            <a:r>
              <a:rPr lang="en-US" sz="2400" dirty="0" smtClean="0"/>
              <a:t> </a:t>
            </a:r>
            <a:r>
              <a:rPr lang="en-US" sz="2400" dirty="0" err="1">
                <a:solidFill>
                  <a:srgbClr val="3333CC"/>
                </a:solidFill>
              </a:rPr>
              <a:t>int</a:t>
            </a:r>
            <a:r>
              <a:rPr lang="en-US" sz="2400" dirty="0">
                <a:solidFill>
                  <a:srgbClr val="3333CC"/>
                </a:solidFill>
              </a:rPr>
              <a:t> N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3333CC"/>
                </a:solidFill>
              </a:rPr>
              <a:t>long N</a:t>
            </a:r>
            <a:r>
              <a:rPr lang="en-US" sz="2400" dirty="0"/>
              <a:t> u string </a:t>
            </a:r>
            <a:r>
              <a:rPr lang="en-US" sz="2400" dirty="0">
                <a:solidFill>
                  <a:srgbClr val="3333CC"/>
                </a:solidFill>
              </a:rPr>
              <a:t>s</a:t>
            </a:r>
            <a:r>
              <a:rPr lang="en-US" sz="2400" dirty="0"/>
              <a:t> u </a:t>
            </a:r>
            <a:r>
              <a:rPr lang="en-US" sz="2400" dirty="0" err="1"/>
              <a:t>brojnom</a:t>
            </a:r>
            <a:r>
              <a:rPr lang="en-US" sz="2400" dirty="0"/>
              <a:t> </a:t>
            </a:r>
            <a:r>
              <a:rPr lang="en-US" sz="2400" dirty="0" err="1"/>
              <a:t>sistemu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osnovom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B</a:t>
            </a:r>
            <a:r>
              <a:rPr lang="sr-Latn-ME" sz="2400" dirty="0"/>
              <a:t>, </a:t>
            </a:r>
            <a:r>
              <a:rPr lang="sr-Latn-ME" sz="2400" dirty="0" smtClean="0"/>
              <a:t>se nalaze u ovoj biblioteci</a:t>
            </a:r>
            <a:r>
              <a:rPr lang="en-US" sz="2400" dirty="0" smtClean="0"/>
              <a:t>. </a:t>
            </a:r>
            <a:r>
              <a:rPr lang="sr-Latn-CS" sz="2400" dirty="0" smtClean="0"/>
              <a:t>Pomenimo još dvije funkcije: </a:t>
            </a:r>
            <a:r>
              <a:rPr lang="sr-Latn-CS" sz="2400" dirty="0" smtClean="0">
                <a:solidFill>
                  <a:srgbClr val="FF0000"/>
                </a:solidFill>
              </a:rPr>
              <a:t>exit()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stdlib.h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538" y="2089150"/>
            <a:ext cx="9034462" cy="4652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vraća cijeli broj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en-US" sz="2400" dirty="0" smtClean="0"/>
              <a:t>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koji je na osnovu nekog algoritma odabran na intervalu od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 do nekog cijelog broja, predstavljenog </a:t>
            </a:r>
            <a:r>
              <a:rPr lang="en-US" sz="2400" dirty="0" err="1" smtClean="0"/>
              <a:t>simboli</a:t>
            </a:r>
            <a:r>
              <a:rPr lang="sr-Latn-CS" sz="2400" dirty="0" smtClean="0"/>
              <a:t>čkom konstantom RAND_MAX iz </a:t>
            </a:r>
            <a:r>
              <a:rPr lang="sr-Latn-CS" sz="2400" dirty="0" smtClean="0">
                <a:solidFill>
                  <a:srgbClr val="3333CC"/>
                </a:solidFill>
              </a:rPr>
              <a:t>stdlib.h </a:t>
            </a:r>
            <a:r>
              <a:rPr lang="sr-Latn-CS" sz="2400" dirty="0" smtClean="0"/>
              <a:t>(sigurno ≥ 32767).</a:t>
            </a:r>
            <a:r>
              <a:rPr lang="en-US" sz="2400" dirty="0" smtClean="0"/>
              <a:t>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argumenata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</a:t>
            </a:r>
            <a:r>
              <a:rPr lang="en-US" sz="2400" dirty="0" smtClean="0"/>
              <a:t>se </a:t>
            </a:r>
            <a:r>
              <a:rPr lang="sr-Latn-CS" sz="2400" dirty="0" smtClean="0"/>
              <a:t>naziva</a:t>
            </a:r>
            <a:r>
              <a:rPr lang="en-US" sz="2400" dirty="0" smtClean="0"/>
              <a:t> </a:t>
            </a:r>
            <a:r>
              <a:rPr lang="sr-Latn-CS" sz="2400" dirty="0" smtClean="0"/>
              <a:t>generator</a:t>
            </a:r>
            <a:r>
              <a:rPr lang="en-US" sz="2400" dirty="0" smtClean="0"/>
              <a:t>om </a:t>
            </a:r>
            <a:r>
              <a:rPr lang="sr-Latn-CS" sz="2400" dirty="0" smtClean="0"/>
              <a:t>(pseudo</a:t>
            </a:r>
            <a:r>
              <a:rPr lang="en-US" sz="2400" dirty="0" smtClean="0"/>
              <a:t>-</a:t>
            </a:r>
            <a:r>
              <a:rPr lang="sr-Latn-CS" sz="2400" dirty="0" smtClean="0"/>
              <a:t>) slučajni</a:t>
            </a:r>
            <a:r>
              <a:rPr lang="en-US" sz="2400" dirty="0" smtClean="0"/>
              <a:t>h</a:t>
            </a:r>
            <a:r>
              <a:rPr lang="sr-Latn-CS" sz="2400" dirty="0" smtClean="0"/>
              <a:t> brojeva.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Mnoge aplikacije, a posebno igrice</a:t>
            </a:r>
            <a:r>
              <a:rPr lang="en-US" sz="2400" dirty="0" smtClean="0"/>
              <a:t>,</a:t>
            </a:r>
            <a:r>
              <a:rPr lang="sr-Latn-CS" sz="2400" dirty="0" smtClean="0"/>
              <a:t> se ne mogu zamisliti bez ovog generatora.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generisanje slučajnog broja na intervalu od 1 do 6, što odgovara bacanju kocke, se postiže sa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rand()%6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.</a:t>
            </a:r>
            <a:r>
              <a:rPr lang="sr-Latn-CS" sz="2400" dirty="0" smtClean="0"/>
              <a:t> Protumačite!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exit(a)</a:t>
            </a:r>
            <a:r>
              <a:rPr lang="sr-Latn-CS" sz="2400" dirty="0" smtClean="0"/>
              <a:t>, gdje 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 neki cijeli broj, prekida izvršavanje programa. </a:t>
            </a:r>
            <a:r>
              <a:rPr lang="en-US" sz="2400" dirty="0" smtClean="0"/>
              <a:t>A</a:t>
            </a:r>
            <a:r>
              <a:rPr lang="sr-Latn-CS" sz="2400" dirty="0" smtClean="0"/>
              <a:t>rgument 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sr-Latn-CS" sz="2400" dirty="0" smtClean="0"/>
              <a:t>je obavezan, on se </a:t>
            </a:r>
            <a:r>
              <a:rPr lang="sr-Latn-CS" sz="2400" dirty="0" smtClean="0"/>
              <a:t>prosljeđuje </a:t>
            </a:r>
            <a:r>
              <a:rPr lang="sr-Latn-CS" sz="2400" dirty="0" smtClean="0"/>
              <a:t>operativnom sistemu, ali sa našeg stanovišta njegova vrijednost nije bitna, pa ćemo stavljati </a:t>
            </a:r>
            <a:r>
              <a:rPr lang="sr-Latn-CS" sz="2400" dirty="0" smtClean="0">
                <a:solidFill>
                  <a:srgbClr val="FF0000"/>
                </a:solidFill>
              </a:rPr>
              <a:t>exit(1)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Karakteristike promjenljivih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66528"/>
            <a:ext cx="8785100" cy="4114800"/>
          </a:xfrm>
        </p:spPr>
        <p:txBody>
          <a:bodyPr/>
          <a:lstStyle/>
          <a:p>
            <a:pPr eaLnBrk="1" hangingPunct="1"/>
            <a:r>
              <a:rPr lang="en-US" sz="2400" dirty="0"/>
              <a:t>Z</a:t>
            </a:r>
            <a:r>
              <a:rPr lang="sr-Latn-CS" sz="2400" dirty="0" smtClean="0"/>
              <a:t>a nekoga ko je učio 6</a:t>
            </a:r>
            <a:r>
              <a:rPr lang="en-US" sz="2400" dirty="0" smtClean="0"/>
              <a:t>-7</a:t>
            </a:r>
            <a:r>
              <a:rPr lang="sr-Latn-CS" sz="2400" dirty="0" smtClean="0"/>
              <a:t> nedjelja programiranje ponovno upoznavanje sa karakteristikama promjenljivih može djelovati nepotrebno.</a:t>
            </a:r>
          </a:p>
          <a:p>
            <a:pPr eaLnBrk="1" hangingPunct="1"/>
            <a:r>
              <a:rPr lang="sr-Latn-CS" sz="2400" dirty="0" smtClean="0"/>
              <a:t>Ipak, itekako je potrebno</a:t>
            </a:r>
            <a:r>
              <a:rPr lang="en-US" sz="2400" dirty="0" smtClean="0"/>
              <a:t>!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Naime, osnovni pojmovi o promjenljivim koje smo do sada koristili nijesu i jedine važne činjenice o njima.</a:t>
            </a:r>
          </a:p>
          <a:p>
            <a:pPr eaLnBrk="1" hangingPunct="1"/>
            <a:r>
              <a:rPr lang="sr-Latn-CS" sz="2400" dirty="0" smtClean="0"/>
              <a:t>U okviru ovog časa ćemo se osvrnuti na neke od njih.</a:t>
            </a:r>
          </a:p>
          <a:p>
            <a:pPr eaLnBrk="1" hangingPunct="1"/>
            <a:r>
              <a:rPr lang="sr-Latn-CS" sz="2400" dirty="0" smtClean="0"/>
              <a:t>Sve promjenljive imaju dvije karakteristike:</a:t>
            </a:r>
          </a:p>
          <a:p>
            <a:pPr lvl="1" eaLnBrk="1" hangingPunct="1"/>
            <a:r>
              <a:rPr lang="sr-Latn-CS" sz="2000" dirty="0" smtClean="0">
                <a:solidFill>
                  <a:srgbClr val="3333CC"/>
                </a:solidFill>
              </a:rPr>
              <a:t>opseg</a:t>
            </a:r>
            <a:r>
              <a:rPr lang="sr-Latn-CS" sz="2000" dirty="0" smtClean="0"/>
              <a:t> (dio programskog koda koji može da pristupi promjenljivoj) i</a:t>
            </a:r>
          </a:p>
          <a:p>
            <a:pPr lvl="1" eaLnBrk="1" hangingPunct="1"/>
            <a:r>
              <a:rPr lang="sr-Latn-CS" sz="2000" dirty="0" smtClean="0">
                <a:solidFill>
                  <a:srgbClr val="3333CC"/>
                </a:solidFill>
              </a:rPr>
              <a:t>trajanje</a:t>
            </a:r>
            <a:r>
              <a:rPr lang="sr-Latn-CS" sz="2000" dirty="0" smtClean="0"/>
              <a:t> (vrijeme koje promjenljive provedu u memoriji).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Lokalne i globalne promjenljive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84976" cy="4679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Do sada smo promjenljive deklarisali na početku funkcija.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Ovo su bile </a:t>
            </a:r>
            <a:r>
              <a:rPr lang="sr-Latn-CS" sz="2200" dirty="0" smtClean="0">
                <a:solidFill>
                  <a:srgbClr val="3333CC"/>
                </a:solidFill>
              </a:rPr>
              <a:t>lokalne promjenljive</a:t>
            </a:r>
            <a:r>
              <a:rPr lang="sr-Latn-CS" sz="2200" dirty="0" smtClean="0"/>
              <a:t> kojima je opseg funkcija u kojoj su definisane</a:t>
            </a:r>
            <a:r>
              <a:rPr lang="en-US" sz="2200" dirty="0" smtClean="0"/>
              <a:t>,</a:t>
            </a:r>
            <a:r>
              <a:rPr lang="sr-Latn-CS" sz="2200" dirty="0" smtClean="0"/>
              <a:t> a trajanje ograničeno vremenom izvršavanja funkcije u kojoj su definisane.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Promjenljive</a:t>
            </a:r>
            <a:r>
              <a:rPr lang="en-US" sz="2200" dirty="0" smtClean="0"/>
              <a:t> se </a:t>
            </a:r>
            <a:r>
              <a:rPr lang="en-US" sz="2200" dirty="0" err="1" smtClean="0"/>
              <a:t>mogu</a:t>
            </a:r>
            <a:r>
              <a:rPr lang="en-US" sz="2200" dirty="0" smtClean="0"/>
              <a:t> </a:t>
            </a:r>
            <a:r>
              <a:rPr lang="en-US" sz="2200" dirty="0" err="1" smtClean="0"/>
              <a:t>deklarisati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po</a:t>
            </a:r>
            <a:r>
              <a:rPr lang="sr-Latn-CS" sz="2200" dirty="0" smtClean="0"/>
              <a:t>č</a:t>
            </a:r>
            <a:r>
              <a:rPr lang="en-US" sz="2200" dirty="0" err="1" smtClean="0"/>
              <a:t>etku</a:t>
            </a:r>
            <a:r>
              <a:rPr lang="en-US" sz="2200" dirty="0" smtClean="0"/>
              <a:t> </a:t>
            </a:r>
            <a:r>
              <a:rPr lang="en-US" sz="2200" dirty="0" err="1" smtClean="0"/>
              <a:t>svakog</a:t>
            </a:r>
            <a:r>
              <a:rPr lang="en-US" sz="2200" dirty="0" smtClean="0"/>
              <a:t> </a:t>
            </a:r>
            <a:r>
              <a:rPr lang="en-US" sz="2200" dirty="0" err="1" smtClean="0"/>
              <a:t>bloka</a:t>
            </a:r>
            <a:r>
              <a:rPr lang="en-US" sz="2200" dirty="0" smtClean="0"/>
              <a:t> </a:t>
            </a:r>
            <a:r>
              <a:rPr lang="en-US" sz="2200" dirty="0" err="1" smtClean="0"/>
              <a:t>naredbi</a:t>
            </a:r>
            <a:r>
              <a:rPr lang="en-US" sz="2200" dirty="0" smtClean="0"/>
              <a:t>. </a:t>
            </a:r>
            <a:r>
              <a:rPr lang="sr-Latn-CS" sz="2200" dirty="0" smtClean="0"/>
              <a:t>Ovo su</a:t>
            </a:r>
            <a:r>
              <a:rPr lang="en-US" sz="2200" dirty="0" smtClean="0"/>
              <a:t>,</a:t>
            </a:r>
            <a:r>
              <a:rPr lang="sr-Latn-CS" sz="2200" dirty="0" smtClean="0"/>
              <a:t> takođe</a:t>
            </a:r>
            <a:r>
              <a:rPr lang="en-US" sz="2200" dirty="0" smtClean="0"/>
              <a:t>,</a:t>
            </a:r>
            <a:r>
              <a:rPr lang="sr-Latn-CS" sz="2200" dirty="0" smtClean="0"/>
              <a:t> lokalne promjenljive vidljive do kraja svog bloka.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Nakon napuštanja </a:t>
            </a:r>
            <a:r>
              <a:rPr lang="en-US" sz="2200" dirty="0" err="1" smtClean="0"/>
              <a:t>svog</a:t>
            </a:r>
            <a:r>
              <a:rPr lang="en-US" sz="2200" dirty="0" smtClean="0"/>
              <a:t> </a:t>
            </a:r>
            <a:r>
              <a:rPr lang="sr-Latn-CS" sz="2200" dirty="0" smtClean="0"/>
              <a:t>bloka naredbi</a:t>
            </a:r>
            <a:r>
              <a:rPr lang="en-US" sz="2200" dirty="0" smtClean="0"/>
              <a:t>,</a:t>
            </a:r>
            <a:r>
              <a:rPr lang="sr-Latn-CS" sz="2200" dirty="0" smtClean="0"/>
              <a:t> promjenljive se dealociraju (brišu iz memorije).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/>
              <a:t>Pored ovoga postoje i </a:t>
            </a:r>
            <a:r>
              <a:rPr lang="sr-Latn-CS" sz="2200" dirty="0">
                <a:solidFill>
                  <a:srgbClr val="3333CC"/>
                </a:solidFill>
              </a:rPr>
              <a:t>globalne promjenljive</a:t>
            </a:r>
            <a:r>
              <a:rPr lang="sr-Latn-CS" sz="22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/>
              <a:t>Globalne promjenljive se definišu van bilo koje funkcije (obično prije svih), vidljive su iz svih funkcija i traju do kraja programa.</a:t>
            </a:r>
            <a:endParaRPr lang="en-US" sz="2200" dirty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err="1"/>
              <a:t>Ako</a:t>
            </a:r>
            <a:r>
              <a:rPr lang="en-US" sz="2200" dirty="0"/>
              <a:t> se g</a:t>
            </a:r>
            <a:r>
              <a:rPr lang="sr-Latn-CS" sz="2200" dirty="0"/>
              <a:t>lobalne promjenljive </a:t>
            </a:r>
            <a:r>
              <a:rPr lang="en-US" sz="2200" dirty="0"/>
              <a:t>n</a:t>
            </a:r>
            <a:r>
              <a:rPr lang="sr-Latn-CS" sz="2200" dirty="0"/>
              <a:t>e inicijaliz</a:t>
            </a:r>
            <a:r>
              <a:rPr lang="en-US" sz="2200" dirty="0" err="1"/>
              <a:t>uju</a:t>
            </a:r>
            <a:r>
              <a:rPr lang="sr-Latn-CS" sz="2200" dirty="0"/>
              <a:t>, vrši se </a:t>
            </a:r>
            <a:r>
              <a:rPr lang="sr-Latn-CS" sz="2200" dirty="0">
                <a:solidFill>
                  <a:srgbClr val="FF0000"/>
                </a:solidFill>
              </a:rPr>
              <a:t>podrazumjevana inicijalizacija na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/>
              <a:t>.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09600"/>
            <a:ext cx="842493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Primjer lokalnih i globalnih prom.</a:t>
            </a:r>
            <a:endParaRPr lang="en-US" dirty="0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7544" y="2205608"/>
            <a:ext cx="8325172" cy="3815680"/>
          </a:xfrm>
          <a:solidFill>
            <a:srgbClr val="92D050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sr-Latn-CS" sz="2100" dirty="0" smtClean="0"/>
              <a:t>int x=0;	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sr-Latn-ME" sz="1900" dirty="0" smtClean="0">
                <a:solidFill>
                  <a:schemeClr val="bg1"/>
                </a:solidFill>
              </a:rPr>
              <a:t>  </a:t>
            </a:r>
            <a:r>
              <a:rPr lang="en-US" sz="1900" dirty="0" smtClean="0">
                <a:solidFill>
                  <a:schemeClr val="bg1"/>
                </a:solidFill>
              </a:rPr>
              <a:t>//</a:t>
            </a:r>
            <a:r>
              <a:rPr lang="sr-Latn-ME" sz="1900" dirty="0" smtClean="0">
                <a:solidFill>
                  <a:schemeClr val="bg1"/>
                </a:solidFill>
              </a:rPr>
              <a:t> </a:t>
            </a:r>
            <a:r>
              <a:rPr lang="sr-Latn-ME" sz="1900" dirty="0">
                <a:solidFill>
                  <a:schemeClr val="bg1"/>
                </a:solidFill>
              </a:rPr>
              <a:t>g</a:t>
            </a:r>
            <a:r>
              <a:rPr lang="en-US" sz="1900" dirty="0" err="1" smtClean="0">
                <a:solidFill>
                  <a:schemeClr val="bg1"/>
                </a:solidFill>
              </a:rPr>
              <a:t>lobalna</a:t>
            </a:r>
            <a:r>
              <a:rPr lang="en-US" sz="1900" dirty="0" smtClean="0">
                <a:solidFill>
                  <a:schemeClr val="bg1"/>
                </a:solidFill>
              </a:rPr>
              <a:t> </a:t>
            </a:r>
            <a:r>
              <a:rPr lang="en-US" sz="1900" dirty="0" err="1" smtClean="0">
                <a:solidFill>
                  <a:schemeClr val="bg1"/>
                </a:solidFill>
              </a:rPr>
              <a:t>promjenljiva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void fun(</a:t>
            </a:r>
            <a:r>
              <a:rPr lang="en-US" sz="2100" dirty="0" err="1" smtClean="0"/>
              <a:t>int</a:t>
            </a:r>
            <a:r>
              <a:rPr lang="en-US" sz="2100" dirty="0" smtClean="0"/>
              <a:t> z)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{</a:t>
            </a:r>
            <a:r>
              <a:rPr lang="en-US" sz="2100" dirty="0" err="1" smtClean="0"/>
              <a:t>int</a:t>
            </a:r>
            <a:r>
              <a:rPr lang="en-US" sz="2100" dirty="0" smtClean="0"/>
              <a:t> y;}	</a:t>
            </a:r>
            <a:r>
              <a:rPr lang="sr-Latn-ME" sz="2100" dirty="0" smtClean="0"/>
              <a:t>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</a:t>
            </a:r>
            <a:r>
              <a:rPr lang="sr-Latn-CS" sz="1900" dirty="0" smtClean="0">
                <a:solidFill>
                  <a:srgbClr val="FFFFFF"/>
                </a:solidFill>
              </a:rPr>
              <a:t>i lokalna y, argument z (isto lokalna) i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  <a:endParaRPr lang="sr-Latn-C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2100" dirty="0" smtClean="0"/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err="1" smtClean="0"/>
              <a:t>int</a:t>
            </a:r>
            <a:r>
              <a:rPr lang="en-US" sz="2100" dirty="0" smtClean="0"/>
              <a:t> main()</a:t>
            </a:r>
            <a:r>
              <a:rPr lang="sr-Latn-ME" sz="2100" dirty="0" smtClean="0"/>
              <a:t> </a:t>
            </a:r>
            <a:r>
              <a:rPr lang="en-US" sz="2100" dirty="0" smtClean="0"/>
              <a:t>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    </a:t>
            </a:r>
            <a:r>
              <a:rPr lang="en-US" sz="2100" dirty="0" err="1" smtClean="0"/>
              <a:t>int</a:t>
            </a:r>
            <a:r>
              <a:rPr lang="en-US" sz="2100" dirty="0" smtClean="0"/>
              <a:t> y;</a:t>
            </a:r>
            <a:r>
              <a:rPr lang="sr-Latn-CS" sz="2100" dirty="0" smtClean="0"/>
              <a:t>	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tabLst>
                <a:tab pos="1255713" algn="l"/>
              </a:tabLst>
            </a:pPr>
            <a:r>
              <a:rPr lang="sr-Latn-CS" sz="2100" dirty="0" smtClean="0"/>
              <a:t>	</a:t>
            </a:r>
            <a:r>
              <a:rPr lang="en-US" sz="2100" dirty="0" smtClean="0"/>
              <a:t>   </a:t>
            </a:r>
            <a:r>
              <a:rPr lang="en-US" sz="2100" dirty="0" err="1" smtClean="0"/>
              <a:t>int</a:t>
            </a:r>
            <a:r>
              <a:rPr lang="en-US" sz="2100" dirty="0" smtClean="0"/>
              <a:t> z;	</a:t>
            </a:r>
            <a:r>
              <a:rPr lang="sr-Latn-ME" sz="2100" dirty="0" smtClean="0"/>
              <a:t>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bloka</a:t>
            </a:r>
            <a:r>
              <a:rPr lang="en-US" sz="1900" dirty="0" smtClean="0">
                <a:solidFill>
                  <a:srgbClr val="FFFFFF"/>
                </a:solidFill>
              </a:rPr>
              <a:t> z,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funkcije</a:t>
            </a:r>
            <a:r>
              <a:rPr lang="en-US" sz="1900" dirty="0" smtClean="0">
                <a:solidFill>
                  <a:srgbClr val="FFFFFF"/>
                </a:solidFill>
              </a:rPr>
              <a:t> y,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}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sr-Latn-ME" sz="2100" dirty="0" smtClean="0"/>
              <a:t>    </a:t>
            </a:r>
            <a:r>
              <a:rPr lang="en-US" sz="2100" dirty="0" smtClean="0"/>
              <a:t>...	</a:t>
            </a:r>
            <a:r>
              <a:rPr lang="sr-Latn-ME" sz="2100" dirty="0" smtClean="0"/>
              <a:t>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x,  z je </a:t>
            </a:r>
            <a:r>
              <a:rPr lang="en-US" sz="1900" dirty="0" err="1" smtClean="0">
                <a:solidFill>
                  <a:srgbClr val="FFFFFF"/>
                </a:solidFill>
              </a:rPr>
              <a:t>dealocirana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}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95536" y="6033482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>
                <a:latin typeface="Tahoma" pitchFamily="34" charset="0"/>
              </a:rPr>
              <a:t>Problem </a:t>
            </a:r>
            <a:r>
              <a:rPr lang="en-US" sz="2000" dirty="0" err="1">
                <a:latin typeface="Tahoma" pitchFamily="34" charset="0"/>
              </a:rPr>
              <a:t>mo</a:t>
            </a:r>
            <a:r>
              <a:rPr lang="sr-Latn-CS" sz="2000" dirty="0">
                <a:latin typeface="Tahoma" pitchFamily="34" charset="0"/>
              </a:rPr>
              <a:t>že predstavljati situacija kada unutar nekog bloka imamo promjenljivu koja se zove isto kao promjenljiva iz spoljašnjeg bloka.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Programske biblioteke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59410"/>
            <a:ext cx="84963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Svi C kompajleri dolaze sa desetinama programskih biblioteka.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Ovdje ćemo pobrojati neke od njih (najvažnije)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u </a:t>
            </a:r>
            <a:r>
              <a:rPr lang="en-US" sz="2400" dirty="0" err="1" smtClean="0"/>
              <a:t>njima</a:t>
            </a:r>
            <a:r>
              <a:rPr lang="en-US" sz="2400" dirty="0" smtClean="0"/>
              <a:t>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najva</a:t>
            </a:r>
            <a:r>
              <a:rPr lang="sr-Latn-CS" sz="2400" dirty="0" smtClean="0"/>
              <a:t>žnije funkcije.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Ostale ost</a:t>
            </a:r>
            <a:r>
              <a:rPr lang="en-US" sz="2400" dirty="0" smtClean="0"/>
              <a:t>a</a:t>
            </a:r>
            <a:r>
              <a:rPr lang="sr-Latn-CS" sz="2400" dirty="0" smtClean="0"/>
              <a:t>vljamo za vježbu studentima</a:t>
            </a:r>
            <a:r>
              <a:rPr lang="en-US" sz="2400" dirty="0" smtClean="0"/>
              <a:t>,</a:t>
            </a:r>
            <a:r>
              <a:rPr lang="sr-Latn-CS" sz="2400" dirty="0" smtClean="0"/>
              <a:t> kao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budućim programerima za profesionalni rad.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Podsjetimo se kratko biblioteke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iz koje smo naučili da koristimo: </a:t>
            </a:r>
            <a:r>
              <a:rPr lang="sr-Latn-CS" sz="2400" dirty="0" smtClean="0">
                <a:solidFill>
                  <a:srgbClr val="3333CC"/>
                </a:solidFill>
              </a:rPr>
              <a:t>putchar(c)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getchar()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gets(s) 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puts(s)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printf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scanf</a:t>
            </a:r>
            <a:r>
              <a:rPr lang="sr-Latn-CS" sz="2400" dirty="0" smtClean="0"/>
              <a:t>. Ujedno smo upoznali i konstantu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Zasjenjivanje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2057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Deklaracija unutar bloka promjenljive sa istim imenom</a:t>
            </a:r>
            <a:r>
              <a:rPr lang="en-US" sz="2400" smtClean="0"/>
              <a:t> </a:t>
            </a:r>
            <a:r>
              <a:rPr lang="sr-Latn-CS" sz="2400" smtClean="0"/>
              <a:t>kao što je neka promjenjiva, koja bi inače bila vidljiva unutar </a:t>
            </a:r>
            <a:r>
              <a:rPr lang="en-US" sz="2400" smtClean="0"/>
              <a:t>tog </a:t>
            </a:r>
            <a:r>
              <a:rPr lang="sr-Latn-CS" sz="2400" smtClean="0"/>
              <a:t>bloka, naziva se </a:t>
            </a:r>
            <a:r>
              <a:rPr lang="sr-Latn-CS" sz="2400" b="1" smtClean="0">
                <a:solidFill>
                  <a:srgbClr val="FF0000"/>
                </a:solidFill>
              </a:rPr>
              <a:t>zasjenjivanje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Zapamtite da nije dozvoljeno deklarisati promjenljivu u istom bloku dva puta,</a:t>
            </a:r>
            <a:r>
              <a:rPr lang="en-US" sz="2400" smtClean="0"/>
              <a:t> ali je dozvoljena deklaracija u </a:t>
            </a:r>
            <a:r>
              <a:rPr lang="sr-Latn-CS" sz="2400" smtClean="0"/>
              <a:t>više blokova.</a:t>
            </a:r>
            <a:endParaRPr lang="en-US" sz="2400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4800" y="4267200"/>
            <a:ext cx="6138863" cy="2402160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342900" indent="-342900" algn="just">
              <a:lnSpc>
                <a:spcPct val="90000"/>
              </a:lnSpc>
              <a:spcAft>
                <a:spcPts val="600"/>
              </a:spcAft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int x=0;	</a:t>
            </a:r>
            <a:r>
              <a:rPr lang="sr-Latn-CS" sz="2000" dirty="0" smtClean="0">
                <a:latin typeface="Tahoma" pitchFamily="34" charset="0"/>
              </a:rPr>
              <a:t>   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g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lobalna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promjenljiva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spcAft>
                <a:spcPts val="300"/>
              </a:spcAft>
              <a:tabLst>
                <a:tab pos="1346200" algn="l"/>
              </a:tabLst>
              <a:defRPr/>
            </a:pP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main()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{</a:t>
            </a:r>
            <a:endParaRPr lang="en-US" sz="2000" dirty="0">
              <a:latin typeface="Tahoma" pitchFamily="34" charset="0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x=1</a:t>
            </a:r>
            <a:r>
              <a:rPr lang="en-US" sz="2000" dirty="0">
                <a:latin typeface="Tahoma" pitchFamily="34" charset="0"/>
              </a:rPr>
              <a:t>;</a:t>
            </a:r>
            <a:r>
              <a:rPr lang="sr-Latn-CS" sz="2000" dirty="0">
                <a:latin typeface="Tahoma" pitchFamily="34" charset="0"/>
              </a:rPr>
              <a:t>	</a:t>
            </a:r>
            <a:r>
              <a:rPr lang="sr-Latn-CS" sz="2000" dirty="0" smtClean="0">
                <a:latin typeface="Tahoma" pitchFamily="34" charset="0"/>
              </a:rPr>
              <a:t>   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x=1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 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x=2</a:t>
            </a:r>
            <a:r>
              <a:rPr lang="en-US" sz="2000" dirty="0">
                <a:latin typeface="Tahoma" pitchFamily="34" charset="0"/>
              </a:rPr>
              <a:t>;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 iz bloka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x=2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}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ME" sz="2000" dirty="0" smtClean="0">
                <a:latin typeface="Tahoma" pitchFamily="34" charset="0"/>
              </a:rPr>
              <a:t>    </a:t>
            </a:r>
            <a:r>
              <a:rPr lang="en-US" sz="2000" dirty="0" smtClean="0">
                <a:latin typeface="Tahoma" pitchFamily="34" charset="0"/>
              </a:rPr>
              <a:t>...</a:t>
            </a:r>
            <a:r>
              <a:rPr lang="en-US" sz="2000" dirty="0">
                <a:latin typeface="Tahoma" pitchFamily="34" charset="0"/>
              </a:rPr>
              <a:t>	</a:t>
            </a:r>
            <a:r>
              <a:rPr lang="sr-Latn-ME" sz="2000" dirty="0" smtClean="0">
                <a:latin typeface="Tahoma" pitchFamily="34" charset="0"/>
              </a:rPr>
              <a:t>   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x=1. x=2 je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dealocirana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588225" y="4595813"/>
            <a:ext cx="2411314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Iako nose isto ime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imamo tri različite promjenljive 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>
                <a:latin typeface="Tahoma" pitchFamily="34" charset="0"/>
              </a:rPr>
              <a:t>.</a:t>
            </a:r>
            <a:endParaRPr lang="en-US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56964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Promjenljive se mogu podijeliti i na: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</a:t>
            </a:r>
            <a:r>
              <a:rPr lang="sr-Latn-CS" sz="2000" dirty="0" smtClean="0"/>
              <a:t>inamičke i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s</a:t>
            </a:r>
            <a:r>
              <a:rPr lang="sr-Latn-CS" sz="2000" dirty="0" smtClean="0"/>
              <a:t>tatičke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Dinamičke se dealociraju pri napuštanju bloka u kome su definisane. Sve do sada deklarisane lokalne promjenljive su dinamičke.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Statičke promjenljive traju tokom čitavog izvršavanja programa (možda im se u nekom trenutku ne može pristupiti zbog zasjenjivanja ili drugih razloga, ali postoje).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Globalne promjenljive su statičke</a:t>
            </a:r>
            <a:r>
              <a:rPr lang="sr-Latn-CS" sz="2400" dirty="0" smtClean="0"/>
              <a:t>!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785225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Lokalne promjenljive se mogu učiniti statičkim ako se doda ključna riječ </a:t>
            </a:r>
            <a:r>
              <a:rPr lang="sr-Latn-CS" sz="2400" b="1" smtClean="0">
                <a:solidFill>
                  <a:srgbClr val="FF3300"/>
                </a:solidFill>
              </a:rPr>
              <a:t>static</a:t>
            </a:r>
            <a:r>
              <a:rPr lang="sr-Latn-CS" sz="2400" smtClean="0"/>
              <a:t> prilikom njihovog deklarisanja. Ako se ne inicijalizuju, dodjeljuje im se podrazumijevana vrijednost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Često se koriste kod funkcija.</a:t>
            </a:r>
            <a:endParaRPr lang="en-US" sz="240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60" name="Rectangle 4"/>
              <p:cNvSpPr>
                <a:spLocks noChangeArrowheads="1"/>
              </p:cNvSpPr>
              <p:nvPr/>
            </p:nvSpPr>
            <p:spPr bwMode="auto">
              <a:xfrm>
                <a:off x="1092324" y="3654425"/>
                <a:ext cx="7080076" cy="2566988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void</a:t>
                </a:r>
                <a:r>
                  <a:rPr lang="sr-Latn-CS" sz="2000" dirty="0">
                    <a:latin typeface="Tahoma" pitchFamily="34" charset="0"/>
                  </a:rPr>
                  <a:t> funk</a:t>
                </a:r>
                <a:r>
                  <a:rPr lang="sr-Latn-CS" sz="2000" dirty="0" smtClean="0">
                    <a:latin typeface="Tahoma" pitchFamily="34" charset="0"/>
                  </a:rPr>
                  <a:t>() </a:t>
                </a:r>
                <a:r>
                  <a:rPr lang="en-US" sz="2000" dirty="0" smtClean="0">
                    <a:latin typeface="Tahoma" pitchFamily="34" charset="0"/>
                  </a:rPr>
                  <a:t>{</a:t>
                </a:r>
                <a:endParaRPr lang="en-U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    </a:t>
                </a:r>
                <a:r>
                  <a:rPr lang="en-US" sz="2000" b="1" dirty="0">
                    <a:solidFill>
                      <a:srgbClr val="FFFF00"/>
                    </a:solidFill>
                    <a:latin typeface="Tahoma" pitchFamily="34" charset="0"/>
                  </a:rPr>
                  <a:t>static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>
                    <a:latin typeface="Tahoma" pitchFamily="34" charset="0"/>
                  </a:rPr>
                  <a:t>int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 smtClean="0">
                    <a:latin typeface="Tahoma" pitchFamily="34" charset="0"/>
                  </a:rPr>
                  <a:t>i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=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100</a:t>
                </a:r>
                <a:r>
                  <a:rPr lang="en-US" sz="2000" dirty="0">
                    <a:latin typeface="Tahoma" pitchFamily="34" charset="0"/>
                  </a:rPr>
                  <a:t>; </a:t>
                </a:r>
                <a:endParaRPr lang="sr-Latn-R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>
                    <a:latin typeface="Tahoma" pitchFamily="34" charset="0"/>
                  </a:rPr>
                  <a:t>i++; </a:t>
                </a:r>
                <a:endParaRPr lang="sr-Latn-R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 err="1">
                    <a:latin typeface="Tahoma" pitchFamily="34" charset="0"/>
                  </a:rPr>
                  <a:t>printf</a:t>
                </a:r>
                <a:r>
                  <a:rPr lang="en-US" sz="2000" dirty="0">
                    <a:latin typeface="Tahoma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2000" dirty="0">
                    <a:latin typeface="Tahoma" pitchFamily="34" charset="0"/>
                  </a:rPr>
                  <a:t>%d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2000" dirty="0">
                    <a:latin typeface="Tahoma" pitchFamily="34" charset="0"/>
                  </a:rPr>
                  <a:t>, i);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}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 err="1" smtClean="0">
                    <a:latin typeface="Tahoma" pitchFamily="34" charset="0"/>
                  </a:rPr>
                  <a:t>int</a:t>
                </a:r>
                <a:r>
                  <a:rPr lang="en-US" sz="2000" dirty="0" smtClean="0">
                    <a:latin typeface="Tahoma" pitchFamily="34" charset="0"/>
                  </a:rPr>
                  <a:t> main()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{</a:t>
                </a:r>
                <a:endParaRPr lang="en-U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 err="1">
                    <a:latin typeface="Tahoma" pitchFamily="34" charset="0"/>
                  </a:rPr>
                  <a:t>int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 smtClean="0">
                    <a:latin typeface="Tahoma" pitchFamily="34" charset="0"/>
                  </a:rPr>
                  <a:t>i</a:t>
                </a:r>
                <a:r>
                  <a:rPr lang="en-US" sz="2000" dirty="0" smtClean="0">
                    <a:latin typeface="Tahoma" pitchFamily="34" charset="0"/>
                  </a:rPr>
                  <a:t>;</a:t>
                </a:r>
                <a:r>
                  <a:rPr lang="sr-Latn-CS" sz="2000" dirty="0">
                    <a:latin typeface="Tahoma" pitchFamily="34" charset="0"/>
                  </a:rPr>
                  <a:t>	</a:t>
                </a:r>
                <a:r>
                  <a:rPr lang="sr-Latn-CS" sz="2000" dirty="0" smtClean="0">
                    <a:latin typeface="Tahoma" pitchFamily="34" charset="0"/>
                  </a:rPr>
                  <a:t>	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// </a:t>
                </a:r>
                <a:r>
                  <a:rPr lang="en-US" sz="1800" dirty="0" err="1" smtClean="0">
                    <a:solidFill>
                      <a:srgbClr val="FFFFFF"/>
                    </a:solidFill>
                    <a:latin typeface="+mn-lt"/>
                  </a:rPr>
                  <a:t>ovo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nije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ista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promjenljiva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kao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stati</a:t>
                </a:r>
                <a:r>
                  <a:rPr lang="sr-Latn-CS" sz="1800" dirty="0">
                    <a:solidFill>
                      <a:srgbClr val="FFFFFF"/>
                    </a:solidFill>
                    <a:latin typeface="+mn-lt"/>
                  </a:rPr>
                  <a:t>čka iz 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funk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()</a:t>
                </a:r>
                <a:endParaRPr lang="en-US" sz="1800" dirty="0">
                  <a:solidFill>
                    <a:srgbClr val="FFFFFF"/>
                  </a:solidFill>
                  <a:latin typeface="+mn-lt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CS" sz="2000" dirty="0">
                    <a:latin typeface="Tahoma" pitchFamily="34" charset="0"/>
                  </a:rPr>
                  <a:t>    </a:t>
                </a:r>
                <a:r>
                  <a:rPr lang="sr-Latn-CS" sz="2000" dirty="0" smtClean="0">
                    <a:latin typeface="Tahoma" pitchFamily="34" charset="0"/>
                  </a:rPr>
                  <a:t>for(i = 0; i </a:t>
                </a:r>
                <a:r>
                  <a:rPr lang="en-US" sz="2000" dirty="0" smtClean="0">
                    <a:latin typeface="Tahoma" pitchFamily="34" charset="0"/>
                  </a:rPr>
                  <a:t>&lt;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3;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err="1" smtClean="0">
                    <a:latin typeface="Tahoma" pitchFamily="34" charset="0"/>
                  </a:rPr>
                  <a:t>i</a:t>
                </a:r>
                <a:r>
                  <a:rPr lang="en-US" sz="2000" dirty="0">
                    <a:latin typeface="Tahoma" pitchFamily="34" charset="0"/>
                  </a:rPr>
                  <a:t>++) </a:t>
                </a:r>
                <a:r>
                  <a:rPr lang="en-US" sz="2000" dirty="0" smtClean="0">
                    <a:latin typeface="Tahoma" pitchFamily="34" charset="0"/>
                  </a:rPr>
                  <a:t>  funk</a:t>
                </a:r>
                <a:r>
                  <a:rPr lang="en-US" sz="2000" dirty="0">
                    <a:latin typeface="Tahoma" pitchFamily="34" charset="0"/>
                  </a:rPr>
                  <a:t>();</a:t>
                </a:r>
                <a:endParaRPr lang="sr-Latn-C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}</a:t>
                </a:r>
              </a:p>
            </p:txBody>
          </p:sp>
        </mc:Choice>
        <mc:Fallback xmlns="">
          <p:sp>
            <p:nvSpPr>
              <p:cNvPr id="19460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2324" y="3654425"/>
                <a:ext cx="7080076" cy="2566988"/>
              </a:xfrm>
              <a:prstGeom prst="rect">
                <a:avLst/>
              </a:prstGeom>
              <a:blipFill>
                <a:blip r:embed="rId2"/>
                <a:stretch>
                  <a:fillRect l="-861" t="-2370" b="-379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3850" y="6211888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latin typeface="Tahoma" pitchFamily="34" charset="0"/>
              </a:rPr>
              <a:t>Iznena</a:t>
            </a:r>
            <a:r>
              <a:rPr lang="sr-Latn-CS" dirty="0">
                <a:latin typeface="Tahoma" pitchFamily="34" charset="0"/>
              </a:rPr>
              <a:t>đujuće, ali </a:t>
            </a:r>
            <a:r>
              <a:rPr lang="sr-Latn-CS" dirty="0" smtClean="0">
                <a:latin typeface="Tahoma" pitchFamily="34" charset="0"/>
              </a:rPr>
              <a:t>na </a:t>
            </a:r>
            <a:r>
              <a:rPr lang="sr-Latn-CS" dirty="0">
                <a:latin typeface="Tahoma" pitchFamily="34" charset="0"/>
              </a:rPr>
              <a:t>ekranu će biti ispisano: 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101 102 103</a:t>
            </a:r>
            <a:endParaRPr lang="en-US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329" y="2278335"/>
            <a:ext cx="8893175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prvog poziva funkcije sve je jasno. Vrijednost </a:t>
            </a:r>
            <a:r>
              <a:rPr lang="sr-Latn-CS" sz="2400" dirty="0" smtClean="0">
                <a:solidFill>
                  <a:srgbClr val="3333CC"/>
                </a:solidFill>
              </a:rPr>
              <a:t>i=101</a:t>
            </a:r>
            <a:r>
              <a:rPr lang="sr-Latn-CS" sz="2400" dirty="0" smtClean="0"/>
              <a:t>, ali se ne dealocira nakon napuštanja funkcije.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narednom pozivu, preskače se deklaracija statičke promjenljive</a:t>
            </a:r>
            <a:r>
              <a:rPr lang="en-US" sz="2400" dirty="0" smtClean="0"/>
              <a:t>,</a:t>
            </a:r>
            <a:r>
              <a:rPr lang="sr-Latn-CS" sz="2400" dirty="0" smtClean="0"/>
              <a:t> jer se jedna promjenljiva ne može više puta deklarisati, pa se i uvećava na </a:t>
            </a:r>
            <a:r>
              <a:rPr lang="sr-Latn-CS" sz="2400" dirty="0" smtClean="0">
                <a:solidFill>
                  <a:srgbClr val="3333CC"/>
                </a:solidFill>
              </a:rPr>
              <a:t>102</a:t>
            </a:r>
            <a:r>
              <a:rPr lang="sr-Latn-CS" sz="2400" dirty="0" smtClean="0"/>
              <a:t>. Dalje je sve jasno.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Statičke promenljive se moraju inicijalizovati konstantom!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Korišćenje globalnih i statičkih promjenljivih može voditi ka izuzetno elegantnim rješenjima, ali i do veoma teško razumljivog koda koji je nepogodan za održavanje.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Prije upotrebe statičkih i globalnih promjenljivih barem dva puta razmislite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koje su do sada uvedene su se mogle deklarisati sa dodatnim modifikatorom - </a:t>
            </a:r>
            <a:r>
              <a:rPr lang="sr-Latn-CS" sz="2400" dirty="0" smtClean="0">
                <a:solidFill>
                  <a:srgbClr val="3333CC"/>
                </a:solidFill>
              </a:rPr>
              <a:t>auto</a:t>
            </a:r>
            <a:r>
              <a:rPr lang="sr-Latn-CS" sz="2400" dirty="0" smtClean="0"/>
              <a:t>. Pošto je ovaj modifikator podrazumjevan</a:t>
            </a:r>
            <a:r>
              <a:rPr lang="en-US" sz="2400" dirty="0" smtClean="0"/>
              <a:t>,</a:t>
            </a:r>
            <a:r>
              <a:rPr lang="sr-Latn-CS" sz="2400" dirty="0" smtClean="0"/>
              <a:t> mi smo ga izostavljali (automatski smještaj promjenljivih podrazumjeva alokaciju u memoriji).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Postoji mogućnost da promjenljive budu deklarisane sa modifikatorom </a:t>
            </a:r>
            <a:r>
              <a:rPr lang="sr-Latn-CS" sz="2400" dirty="0" smtClean="0">
                <a:solidFill>
                  <a:srgbClr val="3333CC"/>
                </a:solidFill>
              </a:rPr>
              <a:t>register</a:t>
            </a:r>
            <a:r>
              <a:rPr lang="sr-Latn-CS" sz="2400" dirty="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Ovaj modifikator fors</a:t>
            </a:r>
            <a:r>
              <a:rPr lang="en-US" sz="2400" dirty="0" smtClean="0"/>
              <a:t>i</a:t>
            </a:r>
            <a:r>
              <a:rPr lang="sr-Latn-CS" sz="2400" dirty="0" smtClean="0"/>
              <a:t>ra smještaj promjenljive u registre procesora.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</a:t>
            </a:r>
            <a:r>
              <a:rPr lang="en-US" sz="2400" dirty="0" smtClean="0"/>
              <a:t>i</a:t>
            </a:r>
            <a:r>
              <a:rPr lang="sr-Latn-CS" sz="2400" dirty="0" smtClean="0"/>
              <a:t>stup registrima procesora je veoma brz, ali je slobodnih registara malo.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2205038"/>
            <a:ext cx="8820150" cy="45720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Ako smještaj u registre nije moguć promjenljiva će biti smještena u memoriju bez obavještenja.</a:t>
            </a:r>
          </a:p>
          <a:p>
            <a:pPr eaLnBrk="1" hangingPunct="1"/>
            <a:r>
              <a:rPr lang="sr-Latn-CS" sz="2200" dirty="0" smtClean="0"/>
              <a:t>Od registarskih promjenljivih se ne može uzeti adresa! </a:t>
            </a:r>
          </a:p>
          <a:p>
            <a:pPr eaLnBrk="1" hangingPunct="1"/>
            <a:r>
              <a:rPr lang="sr-Latn-CS" sz="2200" dirty="0" smtClean="0"/>
              <a:t>Ako se koriste </a:t>
            </a:r>
            <a:r>
              <a:rPr lang="sr-Latn-CS" sz="2200" dirty="0">
                <a:solidFill>
                  <a:srgbClr val="3333CC"/>
                </a:solidFill>
              </a:rPr>
              <a:t>regist</a:t>
            </a:r>
            <a:r>
              <a:rPr lang="en-US" sz="2200" dirty="0">
                <a:solidFill>
                  <a:srgbClr val="3333CC"/>
                </a:solidFill>
              </a:rPr>
              <a:t>e</a:t>
            </a:r>
            <a:r>
              <a:rPr lang="sr-Latn-CS" sz="2200" dirty="0">
                <a:solidFill>
                  <a:srgbClr val="3333CC"/>
                </a:solidFill>
              </a:rPr>
              <a:t>r</a:t>
            </a:r>
            <a:r>
              <a:rPr lang="sr-Latn-CS" sz="2200" dirty="0" smtClean="0"/>
              <a:t> promjenljive</a:t>
            </a:r>
            <a:r>
              <a:rPr lang="en-US" sz="2200" dirty="0" smtClean="0"/>
              <a:t>,</a:t>
            </a:r>
            <a:r>
              <a:rPr lang="sr-Latn-CS" sz="2200" dirty="0" smtClean="0"/>
              <a:t> po nekom nepisanom pravilu to su brojači ili promjenljive koje se u ciklusima intenzivno koriste.</a:t>
            </a:r>
          </a:p>
          <a:p>
            <a:pPr eaLnBrk="1" hangingPunct="1"/>
            <a:r>
              <a:rPr lang="sr-Latn-CS" sz="2200" dirty="0" smtClean="0"/>
              <a:t>Vrlo zagonetan tip promjenljivih su </a:t>
            </a:r>
            <a:r>
              <a:rPr lang="sr-Latn-CS" sz="2200" b="1" dirty="0" smtClean="0">
                <a:solidFill>
                  <a:srgbClr val="3333CC"/>
                </a:solidFill>
              </a:rPr>
              <a:t>volatile</a:t>
            </a:r>
            <a:r>
              <a:rPr lang="sr-Latn-CS" sz="2200" dirty="0" smtClean="0"/>
              <a:t> promjenljive.</a:t>
            </a:r>
          </a:p>
          <a:p>
            <a:pPr eaLnBrk="1" hangingPunct="1"/>
            <a:r>
              <a:rPr lang="sr-Latn-CS" sz="2200" dirty="0" smtClean="0"/>
              <a:t>Deklarisati promjenljivu kao </a:t>
            </a:r>
            <a:r>
              <a:rPr lang="sr-Latn-CS" sz="2200" b="1" dirty="0" smtClean="0">
                <a:solidFill>
                  <a:srgbClr val="3333CC"/>
                </a:solidFill>
              </a:rPr>
              <a:t>volatile</a:t>
            </a:r>
            <a:r>
              <a:rPr lang="sr-Latn-CS" sz="2200" dirty="0" smtClean="0"/>
              <a:t> znači ukazati kompajleru da ova promjenljiva može biti </a:t>
            </a:r>
            <a:r>
              <a:rPr lang="sr-Latn-CS" sz="2200" u="sng" dirty="0" smtClean="0"/>
              <a:t>bilo kad</a:t>
            </a:r>
            <a:r>
              <a:rPr lang="sr-Latn-CS" sz="2200" dirty="0" smtClean="0"/>
              <a:t> promjenj</a:t>
            </a:r>
            <a:r>
              <a:rPr lang="en-US" sz="2200" dirty="0" smtClean="0"/>
              <a:t>e</a:t>
            </a:r>
            <a:r>
              <a:rPr lang="sr-Latn-CS" sz="2200" dirty="0" smtClean="0"/>
              <a:t>na “spolja” nekim drugim programom, radom operativnog sistema ili čak instrukcijama koje imaju veze sa periferijama računara.</a:t>
            </a:r>
          </a:p>
          <a:p>
            <a:pPr eaLnBrk="1" hangingPunct="1"/>
            <a:r>
              <a:rPr lang="sr-Latn-CS" sz="2200" dirty="0" smtClean="0"/>
              <a:t>Kompajler zatim izbjegava optimizaciju djelova koda sa </a:t>
            </a:r>
            <a:r>
              <a:rPr lang="sr-Latn-CS" sz="2200" dirty="0" smtClean="0">
                <a:solidFill>
                  <a:srgbClr val="3333CC"/>
                </a:solidFill>
              </a:rPr>
              <a:t>volatile</a:t>
            </a:r>
            <a:r>
              <a:rPr lang="sr-Latn-CS" sz="2200" dirty="0" smtClean="0"/>
              <a:t> modifikatorom.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5310"/>
            <a:ext cx="8663880" cy="44640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volatile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register</a:t>
            </a:r>
            <a:r>
              <a:rPr lang="sr-Latn-CS" sz="2400" dirty="0" smtClean="0"/>
              <a:t> promjenljive nećemo koristiti u našim programima. One se uglavnom koriste u embedded programiranju.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Programski kôd je često izdijeljen u više fajlova.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Ti fajlovi se prevode do mašinskog programa u relativnim adresama (OBJ verzije kod našeg kompajlera), pa se zatim samo zajedno povežu u izvršni EXE fajl (sa apsolutnim adresama).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Postoje situacije kada se globalna promjenljiva koja je definisana u jednom fajlu mora koristiti</a:t>
            </a:r>
            <a:r>
              <a:rPr lang="en-US" sz="2400" dirty="0" smtClean="0"/>
              <a:t> </a:t>
            </a:r>
            <a:r>
              <a:rPr lang="sr-Latn-CS" sz="2400" dirty="0" smtClean="0"/>
              <a:t>i u drugim fajlovima.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Njeno postojanje se tada mora najaviti u drugim fajlovima.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0848"/>
            <a:ext cx="8713663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je u fajlu </a:t>
            </a:r>
            <a:r>
              <a:rPr lang="sr-Latn-CS" sz="2400" b="1" dirty="0" smtClean="0">
                <a:solidFill>
                  <a:srgbClr val="3333CC"/>
                </a:solidFill>
              </a:rPr>
              <a:t>F1.</a:t>
            </a:r>
            <a:r>
              <a:rPr lang="en-US" sz="2400" b="1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deklarisana</a:t>
            </a:r>
            <a:r>
              <a:rPr lang="en-US" sz="2400" dirty="0" smtClean="0"/>
              <a:t> </a:t>
            </a:r>
            <a:r>
              <a:rPr lang="en-US" sz="2400" dirty="0" err="1" smtClean="0"/>
              <a:t>globalna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x</a:t>
            </a:r>
            <a:r>
              <a:rPr lang="sr-Latn-CS" sz="2400" dirty="0" smtClean="0"/>
              <a:t>, a želimo je koristiti u fajlu </a:t>
            </a:r>
            <a:r>
              <a:rPr lang="sr-Latn-CS" sz="2400" b="1" dirty="0" smtClean="0"/>
              <a:t>F2.</a:t>
            </a:r>
            <a:r>
              <a:rPr lang="en-US" sz="2400" b="1" dirty="0" smtClean="0"/>
              <a:t>c</a:t>
            </a:r>
            <a:r>
              <a:rPr lang="sr-Latn-CS" sz="2400" dirty="0" smtClean="0"/>
              <a:t>, moramo je </a:t>
            </a:r>
            <a:r>
              <a:rPr lang="en-US" sz="2400" dirty="0" smtClean="0"/>
              <a:t>u </a:t>
            </a:r>
            <a:r>
              <a:rPr lang="sr-Latn-CS" sz="2400" b="1" dirty="0" smtClean="0"/>
              <a:t>F2.</a:t>
            </a:r>
            <a:r>
              <a:rPr lang="en-US" sz="2400" b="1" dirty="0" smtClean="0"/>
              <a:t>c</a:t>
            </a:r>
            <a:r>
              <a:rPr lang="en-US" sz="2400" dirty="0" smtClean="0"/>
              <a:t> </a:t>
            </a:r>
            <a:r>
              <a:rPr lang="sr-Latn-CS" sz="2400" dirty="0" smtClean="0"/>
              <a:t>najaviti kao </a:t>
            </a:r>
            <a:r>
              <a:rPr lang="sr-Latn-CS" sz="2400" dirty="0" smtClean="0">
                <a:solidFill>
                  <a:srgbClr val="3333CC"/>
                </a:solidFill>
              </a:rPr>
              <a:t>extern int x</a:t>
            </a:r>
            <a:r>
              <a:rPr lang="sr-Latn-CS" sz="2400" dirty="0" smtClean="0"/>
              <a:t>. Ovo nije deklaracija, već najava </a:t>
            </a:r>
            <a:r>
              <a:rPr lang="en-US" sz="2400" dirty="0" smtClean="0"/>
              <a:t>d</a:t>
            </a:r>
            <a:r>
              <a:rPr lang="sr-Latn-CS" sz="2400" dirty="0" smtClean="0"/>
              <a:t>a koristimo globalnu promjenljivu deklarisanu u nekom drugom fajlu.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fajlu F2.c možemo mijenjati globalnu </a:t>
            </a:r>
            <a:r>
              <a:rPr lang="sr-Latn-CS" sz="2400" dirty="0">
                <a:solidFill>
                  <a:srgbClr val="3333CC"/>
                </a:solidFill>
              </a:rPr>
              <a:t>int x</a:t>
            </a:r>
            <a:r>
              <a:rPr lang="sr-Latn-CS" sz="2400" dirty="0" smtClean="0"/>
              <a:t> iz F1.c.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>
                <a:solidFill>
                  <a:srgbClr val="FF0000"/>
                </a:solidFill>
              </a:rPr>
              <a:t>Ukoliko</a:t>
            </a:r>
            <a:r>
              <a:rPr lang="en-US" sz="2400" dirty="0" smtClean="0">
                <a:solidFill>
                  <a:srgbClr val="FF0000"/>
                </a:solidFill>
              </a:rPr>
              <a:t> je </a:t>
            </a:r>
            <a:r>
              <a:rPr lang="en-US" sz="2400" dirty="0" err="1" smtClean="0">
                <a:solidFill>
                  <a:srgbClr val="FF0000"/>
                </a:solidFill>
              </a:rPr>
              <a:t>globalna</a:t>
            </a:r>
            <a:r>
              <a:rPr lang="en-US" sz="2400" dirty="0" smtClean="0">
                <a:solidFill>
                  <a:srgbClr val="FF0000"/>
                </a:solidFill>
              </a:rPr>
              <a:t> prom</a:t>
            </a:r>
            <a:r>
              <a:rPr lang="sr-Latn-ME" sz="2400" dirty="0" smtClean="0">
                <a:solidFill>
                  <a:srgbClr val="FF0000"/>
                </a:solidFill>
              </a:rPr>
              <a:t>j</a:t>
            </a:r>
            <a:r>
              <a:rPr lang="en-US" sz="2400" dirty="0" err="1" smtClean="0">
                <a:solidFill>
                  <a:srgbClr val="FF0000"/>
                </a:solidFill>
              </a:rPr>
              <a:t>enljiva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deklarisana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kao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static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ne </a:t>
            </a:r>
            <a:r>
              <a:rPr lang="en-US" sz="2400" dirty="0" err="1" smtClean="0">
                <a:solidFill>
                  <a:srgbClr val="FF0000"/>
                </a:solidFill>
              </a:rPr>
              <a:t>mo</a:t>
            </a:r>
            <a:r>
              <a:rPr lang="sr-Latn-ME" sz="2400" dirty="0" smtClean="0">
                <a:solidFill>
                  <a:srgbClr val="FF0000"/>
                </a:solidFill>
              </a:rPr>
              <a:t>že joj se pristupiti van fajla gde je deklarisana</a:t>
            </a:r>
            <a:r>
              <a:rPr lang="sr-Latn-CS" sz="2400" dirty="0" smtClean="0">
                <a:solidFill>
                  <a:srgbClr val="FF0000"/>
                </a:solidFill>
              </a:rPr>
              <a:t>!</a:t>
            </a:r>
            <a:r>
              <a:rPr lang="sr-Latn-CS" sz="2400" dirty="0" smtClean="0"/>
              <a:t> Ovo je mehanizam čuvanja privatnosti globalnih promjenljivih.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Isto važi za </a:t>
            </a:r>
            <a:r>
              <a:rPr lang="sr-Latn-CS" sz="2400" dirty="0">
                <a:solidFill>
                  <a:srgbClr val="3333CC"/>
                </a:solidFill>
              </a:rPr>
              <a:t>static</a:t>
            </a:r>
            <a:r>
              <a:rPr lang="sr-Latn-CS" sz="2400" dirty="0" smtClean="0"/>
              <a:t> funkcije.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velikim programskim paketima </a:t>
            </a:r>
            <a:r>
              <a:rPr lang="sr-Latn-CS" sz="2400" dirty="0"/>
              <a:t>ponekad postoji potreba </a:t>
            </a:r>
            <a:r>
              <a:rPr lang="sr-Latn-CS" sz="2400" dirty="0" smtClean="0"/>
              <a:t>za globalnim promjenljivim koje će koristiti svi programski moduli, ali u našim programima to je rijetko potrebno.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5"/>
            <a:ext cx="8712968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Do sada smo alocirali nizove na sljedeći način:</a:t>
            </a:r>
            <a:br>
              <a:rPr lang="sr-Latn-CS" sz="2400" smtClean="0"/>
            </a:br>
            <a:r>
              <a:rPr lang="sr-Latn-CS" sz="2400" b="1" smtClean="0">
                <a:solidFill>
                  <a:srgbClr val="FF3300"/>
                </a:solidFill>
              </a:rPr>
              <a:t>int a</a:t>
            </a:r>
            <a:r>
              <a:rPr lang="en-US" sz="2400" b="1" smtClean="0">
                <a:solidFill>
                  <a:srgbClr val="FF3300"/>
                </a:solidFill>
              </a:rPr>
              <a:t>[50];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Unutar </a:t>
            </a:r>
            <a:r>
              <a:rPr lang="sr-Latn-CS" sz="2400" smtClean="0"/>
              <a:t>z</a:t>
            </a:r>
            <a:r>
              <a:rPr lang="en-US" sz="2400" smtClean="0"/>
              <a:t>agrada </a:t>
            </a:r>
            <a:r>
              <a:rPr lang="sr-Latn-CS" sz="2400" smtClean="0"/>
              <a:t>smo upisivali najveći mogući broj elemenata niza koji se u datom programu može pojaviti i to je tzv. </a:t>
            </a:r>
            <a:r>
              <a:rPr lang="sr-Latn-CS" sz="2400" b="1" smtClean="0"/>
              <a:t>statička alokacija memorije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Neracionalno je zauzeti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memorijskih pozicija za najgori slučaj, kada će, na primjer, biti rađeno sa nizovima koji imaju nekoliko desetina članova</a:t>
            </a:r>
            <a:r>
              <a:rPr lang="en-US" sz="2400" smtClean="0"/>
              <a:t>,</a:t>
            </a:r>
            <a:r>
              <a:rPr lang="sr-Latn-CS" sz="2400" smtClean="0"/>
              <a:t> samo zbog toga se što kod nekih izuzetno zahtjevnih radnji može pojaviti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članova.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S</a:t>
            </a:r>
            <a:r>
              <a:rPr lang="sr-Latn-CS" sz="2400" smtClean="0"/>
              <a:t>tariji programski jezici koji su vršili alokaciju memorije statički (samo jednom u sekciji za deklaraciju) morali su da rade na ovaj način.</a:t>
            </a:r>
            <a:endParaRPr lang="en-US" sz="240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7616"/>
            <a:ext cx="8352928" cy="395969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Savremeni programski jezici mogu da izvrše alokaciju memorije dinamički tokom rada programa.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kompajler programskog jezika C mogao da vrši dinamičku alokaciju mora biti uključeno zaglavlje </a:t>
            </a:r>
            <a:r>
              <a:rPr lang="sr-Latn-CS" sz="2400" dirty="0" smtClean="0">
                <a:solidFill>
                  <a:srgbClr val="FF3300"/>
                </a:solidFill>
              </a:rPr>
              <a:t>stdlib.h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želimo da alociramo niz cijelih brojeva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dinamički</a:t>
            </a:r>
            <a:r>
              <a:rPr lang="en-US" sz="2400" dirty="0" smtClean="0"/>
              <a:t>,</a:t>
            </a:r>
            <a:r>
              <a:rPr lang="sr-Latn-CS" sz="2400" dirty="0" smtClean="0"/>
              <a:t> na početku programa ćemo deklarisati samo pokazivač </a:t>
            </a:r>
            <a:r>
              <a:rPr lang="sr-Latn-CS" sz="2400" dirty="0" smtClean="0">
                <a:solidFill>
                  <a:srgbClr val="FF3300"/>
                </a:solidFill>
              </a:rPr>
              <a:t>a</a:t>
            </a:r>
            <a:r>
              <a:rPr lang="sr-Latn-CS" sz="2400" dirty="0" smtClean="0"/>
              <a:t>:</a:t>
            </a:r>
          </a:p>
          <a:p>
            <a:pPr marL="355600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3300"/>
                </a:solidFill>
              </a:rPr>
              <a:t>int *a;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Kada saznamo sa koliko podataka korisnik želi da radi</a:t>
            </a:r>
            <a:r>
              <a:rPr lang="en-US" sz="2400" dirty="0" smtClean="0"/>
              <a:t>,</a:t>
            </a:r>
            <a:r>
              <a:rPr lang="sr-Latn-CS" sz="2400" dirty="0" smtClean="0"/>
              <a:t> možemo izvršiti dinamičku alokaciju pomoću jedne od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 za to, a to je najčešće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Još nešto o </a:t>
            </a:r>
            <a:r>
              <a:rPr lang="en-US" dirty="0" err="1" smtClean="0">
                <a:solidFill>
                  <a:srgbClr val="FF0000"/>
                </a:solidFill>
              </a:rPr>
              <a:t>scanf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3600"/>
            <a:ext cx="8668072" cy="453576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Deklaracija</a:t>
            </a:r>
            <a:r>
              <a:rPr lang="sr-Latn-ME" altLang="en-US" sz="2400" dirty="0" smtClean="0"/>
              <a:t> </a:t>
            </a:r>
            <a:r>
              <a:rPr lang="en-US" altLang="en-US" sz="2400" dirty="0" err="1"/>
              <a:t>funkcije</a:t>
            </a:r>
            <a:r>
              <a:rPr lang="en-US" altLang="en-US" sz="2400" dirty="0"/>
              <a:t> </a:t>
            </a:r>
            <a:r>
              <a:rPr lang="en-US" altLang="en-US" sz="2400" dirty="0" err="1">
                <a:solidFill>
                  <a:srgbClr val="FF0000"/>
                </a:solidFill>
              </a:rPr>
              <a:t>scanf</a:t>
            </a:r>
            <a:r>
              <a:rPr lang="en-US" altLang="en-US" sz="2400" dirty="0"/>
              <a:t> </a:t>
            </a:r>
            <a:r>
              <a:rPr lang="en-US" altLang="en-US" sz="2400" dirty="0" err="1" smtClean="0"/>
              <a:t>izgleda</a:t>
            </a:r>
            <a:r>
              <a:rPr lang="en-US" altLang="en-US" sz="2400" dirty="0" smtClean="0"/>
              <a:t>:</a:t>
            </a:r>
            <a:endParaRPr lang="en-US" altLang="en-US" sz="2400" dirty="0"/>
          </a:p>
          <a:p>
            <a:pPr marL="358775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400" dirty="0" err="1">
                <a:solidFill>
                  <a:srgbClr val="FF3300"/>
                </a:solidFill>
              </a:rPr>
              <a:t>int</a:t>
            </a:r>
            <a:r>
              <a:rPr lang="en-US" altLang="en-US" sz="2400" dirty="0">
                <a:solidFill>
                  <a:srgbClr val="FF3300"/>
                </a:solidFill>
              </a:rPr>
              <a:t> </a:t>
            </a:r>
            <a:r>
              <a:rPr lang="en-US" altLang="en-US" sz="2400" dirty="0" err="1">
                <a:solidFill>
                  <a:srgbClr val="FF3300"/>
                </a:solidFill>
              </a:rPr>
              <a:t>scanf</a:t>
            </a:r>
            <a:r>
              <a:rPr lang="en-US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 err="1">
                <a:solidFill>
                  <a:srgbClr val="FF3300"/>
                </a:solidFill>
              </a:rPr>
              <a:t>const</a:t>
            </a:r>
            <a:r>
              <a:rPr lang="en-US" altLang="en-US" sz="2400" dirty="0">
                <a:solidFill>
                  <a:srgbClr val="FF3300"/>
                </a:solidFill>
              </a:rPr>
              <a:t> char *format, </a:t>
            </a:r>
            <a:r>
              <a:rPr lang="en-US" altLang="en-US" sz="2400" dirty="0" smtClean="0">
                <a:solidFill>
                  <a:srgbClr val="FF3300"/>
                </a:solidFill>
              </a:rPr>
              <a:t>…)</a:t>
            </a:r>
          </a:p>
          <a:p>
            <a:pPr marL="358775" indent="0">
              <a:lnSpc>
                <a:spcPct val="90000"/>
              </a:lnSpc>
              <a:buNone/>
            </a:pPr>
            <a:r>
              <a:rPr lang="en-US" altLang="en-US" sz="2400" dirty="0" err="1"/>
              <a:t>p</a:t>
            </a:r>
            <a:r>
              <a:rPr lang="en-US" altLang="en-US" sz="2400" dirty="0" err="1" smtClean="0"/>
              <a:t>ri</a:t>
            </a:r>
            <a:r>
              <a:rPr lang="en-US" altLang="en-US" sz="2400" dirty="0" smtClean="0"/>
              <a:t> </a:t>
            </a:r>
            <a:r>
              <a:rPr lang="sr-Latn-ME" altLang="en-US" sz="2400" dirty="0" smtClean="0"/>
              <a:t>čemu </a:t>
            </a:r>
            <a:r>
              <a:rPr lang="sr-Latn-ME" altLang="en-US" sz="2400" dirty="0" smtClean="0">
                <a:solidFill>
                  <a:srgbClr val="FF3300"/>
                </a:solidFill>
              </a:rPr>
              <a:t>format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string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mo</a:t>
            </a:r>
            <a:r>
              <a:rPr lang="sr-Latn-ME" altLang="en-US" sz="2400" dirty="0" smtClean="0"/>
              <a:t>že sadržati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200" dirty="0" err="1"/>
              <a:t>karaktere</a:t>
            </a:r>
            <a:r>
              <a:rPr lang="en-US" altLang="en-US" sz="2200" dirty="0"/>
              <a:t> bez </a:t>
            </a:r>
            <a:r>
              <a:rPr lang="en-US" altLang="en-US" sz="2200" dirty="0" err="1"/>
              <a:t>bjelina</a:t>
            </a:r>
            <a:r>
              <a:rPr lang="en-US" altLang="en-US" sz="2200" dirty="0"/>
              <a:t> </a:t>
            </a:r>
            <a:endParaRPr lang="sr-Latn-ME" altLang="en-US" sz="2200" dirty="0" smtClean="0"/>
          </a:p>
          <a:p>
            <a:pPr lvl="1"/>
            <a:r>
              <a:rPr lang="en-US" altLang="en-US" sz="2200" dirty="0" err="1" smtClean="0"/>
              <a:t>bjelin</a:t>
            </a:r>
            <a:r>
              <a:rPr lang="sr-Latn-ME" altLang="en-US" sz="2200" dirty="0" smtClean="0"/>
              <a:t>e</a:t>
            </a:r>
            <a:endParaRPr lang="en-US" altLang="en-US" sz="2200" dirty="0" smtClean="0"/>
          </a:p>
          <a:p>
            <a:pPr lvl="1"/>
            <a:r>
              <a:rPr lang="en-US" altLang="en-US" sz="2200" dirty="0" err="1"/>
              <a:t>s</a:t>
            </a:r>
            <a:r>
              <a:rPr lang="en-US" altLang="en-US" sz="2200" dirty="0" err="1" smtClean="0"/>
              <a:t>pecifikatore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formata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ulaznih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podataka</a:t>
            </a:r>
            <a:r>
              <a:rPr lang="en-US" altLang="en-US" sz="2200" dirty="0" smtClean="0"/>
              <a:t> (%...)</a:t>
            </a:r>
          </a:p>
          <a:p>
            <a:pPr marL="358775" indent="0">
              <a:lnSpc>
                <a:spcPct val="90000"/>
              </a:lnSpc>
              <a:buNone/>
            </a:pPr>
            <a:endParaRPr lang="en-US" altLang="en-US" sz="2400" dirty="0">
              <a:solidFill>
                <a:srgbClr val="FF3300"/>
              </a:solidFill>
            </a:endParaRP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Rezultat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/>
              <a:t>je </a:t>
            </a:r>
            <a:r>
              <a:rPr lang="en-US" altLang="en-US" sz="2400" dirty="0" err="1" smtClean="0"/>
              <a:t>cijeli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uspje</a:t>
            </a:r>
            <a:r>
              <a:rPr lang="sr-Latn-ME" altLang="en-US" sz="2400" dirty="0" smtClean="0"/>
              <a:t>šno </a:t>
            </a:r>
            <a:r>
              <a:rPr lang="en-US" altLang="en-US" sz="2400" dirty="0" smtClean="0"/>
              <a:t>u</a:t>
            </a:r>
            <a:r>
              <a:rPr lang="sr-Latn-ME" altLang="en-US" sz="2400" dirty="0" smtClean="0"/>
              <a:t>čitanih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podataka</a:t>
            </a:r>
            <a:r>
              <a:rPr lang="en-US" altLang="en-US" sz="2400" dirty="0" smtClean="0"/>
              <a:t>. U </a:t>
            </a:r>
            <a:r>
              <a:rPr lang="en-US" altLang="en-US" sz="2400" dirty="0" err="1" smtClean="0"/>
              <a:t>suprotnom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funkcija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vra</a:t>
            </a:r>
            <a:r>
              <a:rPr lang="sr-Latn-ME" altLang="en-US" sz="2400" dirty="0" smtClean="0"/>
              <a:t>ća negativnu vrijednost ili </a:t>
            </a:r>
            <a:r>
              <a:rPr lang="sr-Latn-ME" altLang="en-US" sz="2400" dirty="0" smtClean="0">
                <a:solidFill>
                  <a:srgbClr val="FF0000"/>
                </a:solidFill>
              </a:rPr>
              <a:t>EOF</a:t>
            </a:r>
            <a:r>
              <a:rPr lang="sr-Latn-ME" altLang="en-US" sz="2400" dirty="0" smtClean="0"/>
              <a:t>, u zavisnosti od greške koja se desila.</a:t>
            </a:r>
            <a:endParaRPr lang="en-US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8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Upotreba </a:t>
            </a:r>
            <a:r>
              <a:rPr lang="en-US" dirty="0" err="1" smtClean="0"/>
              <a:t>funkcije</a:t>
            </a:r>
            <a:r>
              <a:rPr lang="en-U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malloc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608" y="2233166"/>
            <a:ext cx="8663880" cy="429217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None/>
            </a:pPr>
            <a:r>
              <a:rPr lang="sr-Latn-CS" sz="2400" dirty="0" smtClean="0"/>
              <a:t>	a = </a:t>
            </a:r>
            <a:r>
              <a:rPr lang="sr-Latn-CS" sz="2400" dirty="0" smtClean="0">
                <a:solidFill>
                  <a:schemeClr val="accent1"/>
                </a:solidFill>
              </a:rPr>
              <a:t>(int *)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zauzima memoriju za određen broj bajtova (argument</a:t>
            </a:r>
            <a:r>
              <a:rPr lang="en-US" sz="2400" dirty="0" smtClean="0"/>
              <a:t> </a:t>
            </a:r>
            <a:r>
              <a:rPr lang="en-US" sz="2400" dirty="0" err="1" smtClean="0"/>
              <a:t>ove</a:t>
            </a:r>
            <a:r>
              <a:rPr lang="sr-Latn-CS" sz="2400" dirty="0" smtClean="0"/>
              <a:t> funkcije je veličina memorije u bajtovima). Ako se želi zauzeti memorija za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 cijelih brojeva i ako se žele izbjeći mašinski zavisni elementi</a:t>
            </a:r>
            <a:r>
              <a:rPr lang="en-US" sz="2400" dirty="0" smtClean="0"/>
              <a:t>, </a:t>
            </a:r>
            <a:r>
              <a:rPr lang="en-US" sz="2400" dirty="0" err="1" smtClean="0"/>
              <a:t>kao</a:t>
            </a:r>
            <a:r>
              <a:rPr lang="sr-Latn-CS" sz="2400" dirty="0" smtClean="0"/>
              <a:t> argument </a:t>
            </a:r>
            <a:r>
              <a:rPr lang="en-US" sz="2400" dirty="0" smtClean="0"/>
              <a:t>se </a:t>
            </a:r>
            <a:r>
              <a:rPr lang="en-US" sz="2400" dirty="0" err="1" smtClean="0"/>
              <a:t>koristi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vraća pokazivač na void </a:t>
            </a:r>
            <a:r>
              <a:rPr lang="sr-Latn-CS" sz="2400" dirty="0" smtClean="0">
                <a:solidFill>
                  <a:schemeClr val="accent1"/>
                </a:solidFill>
              </a:rPr>
              <a:t>(void *)</a:t>
            </a:r>
            <a:r>
              <a:rPr lang="sr-Latn-CS" sz="2400" dirty="0" smtClean="0"/>
              <a:t>, koji pokazuje na početak bloka zauzete memorije.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taj pokazivač pokaz</a:t>
            </a:r>
            <a:r>
              <a:rPr lang="en-US" sz="2400" dirty="0" err="1" smtClean="0"/>
              <a:t>ivao</a:t>
            </a:r>
            <a:r>
              <a:rPr lang="sr-Latn-CS" sz="2400" dirty="0" smtClean="0"/>
              <a:t> na odgovarajući tip moramo ga primjenom </a:t>
            </a:r>
            <a:r>
              <a:rPr lang="sr-Latn-CS" sz="2400" dirty="0" smtClean="0">
                <a:solidFill>
                  <a:schemeClr val="accent1"/>
                </a:solidFill>
              </a:rPr>
              <a:t>cast </a:t>
            </a:r>
            <a:r>
              <a:rPr lang="sr-Latn-CS" sz="2400" dirty="0" smtClean="0"/>
              <a:t>operatora pretvoriti u pokazivač na željeni tip (to je ovdje urađeno sa </a:t>
            </a:r>
            <a:r>
              <a:rPr lang="sr-Latn-CS" sz="2400" dirty="0" smtClean="0">
                <a:solidFill>
                  <a:schemeClr val="accent1"/>
                </a:solidFill>
              </a:rPr>
              <a:t>(int *)</a:t>
            </a:r>
            <a:r>
              <a:rPr lang="en-US" sz="2400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Upotreba </a:t>
            </a:r>
            <a:r>
              <a:rPr lang="en-US" dirty="0" err="1"/>
              <a:t>funkcije</a:t>
            </a:r>
            <a:r>
              <a:rPr lang="en-US" dirty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malloc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352928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se zauzima memorija za neki drugi tip podatka, mijenja se samo </a:t>
            </a:r>
            <a:r>
              <a:rPr lang="sr-Latn-CS" sz="2400" dirty="0" smtClean="0">
                <a:solidFill>
                  <a:schemeClr val="accent1"/>
                </a:solidFill>
              </a:rPr>
              <a:t>cast</a:t>
            </a:r>
            <a:r>
              <a:rPr lang="sr-Latn-CS" sz="2400" dirty="0" smtClean="0"/>
              <a:t> operator ispred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i “argument” operatora </a:t>
            </a:r>
            <a:r>
              <a:rPr lang="sr-Latn-CS" sz="2400" dirty="0" smtClean="0">
                <a:solidFill>
                  <a:srgbClr val="3333CC"/>
                </a:solidFill>
              </a:rPr>
              <a:t>sizeof</a:t>
            </a:r>
            <a:r>
              <a:rPr lang="sr-Latn-CS" sz="2400" dirty="0" smtClean="0"/>
              <a:t> u argumentu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Postoji mogućnost da zbog skučenih resursa računara nije moguće izvršiti dinamičku alokaciju.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Tada </a:t>
            </a:r>
            <a:r>
              <a:rPr lang="sr-Latn-CS" sz="2400" dirty="0" smtClean="0">
                <a:solidFill>
                  <a:srgbClr val="FF0000"/>
                </a:solidFill>
              </a:rPr>
              <a:t>malloc </a:t>
            </a:r>
            <a:r>
              <a:rPr lang="sr-Latn-CS" sz="2400" dirty="0" smtClean="0"/>
              <a:t>vraća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pokazivač.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3300"/>
                </a:solidFill>
              </a:rPr>
              <a:t>Svaka dinamička alokacija mora obavezno biti praćena provjerom da li je operacija uspjela</a:t>
            </a:r>
            <a:r>
              <a:rPr lang="sr-Latn-CS" sz="2400" dirty="0" smtClean="0"/>
              <a:t> i ako nije treba preduzeti korektivne akcije ili prosto izaći iz programa.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31/35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Upotreba </a:t>
            </a:r>
            <a:r>
              <a:rPr lang="en-US" dirty="0" err="1"/>
              <a:t>funkcije</a:t>
            </a:r>
            <a:r>
              <a:rPr lang="en-US" dirty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malloc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496944" cy="4495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 kako treba koristiti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r>
              <a:rPr lang="en-US" sz="2400" dirty="0" smtClean="0"/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a = (int *)malloc(N*sizeof(int));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None/>
              <a:tabLst>
                <a:tab pos="361950" algn="l"/>
              </a:tabLst>
            </a:pPr>
            <a:r>
              <a:rPr lang="sr-Latn-CS" sz="2400" dirty="0" smtClean="0">
                <a:solidFill>
                  <a:srgbClr val="FF3300"/>
                </a:solidFill>
              </a:rPr>
              <a:t>	if(a==NULL)   exit(1);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alokacija nije uspjela, izlazimo iz programa, što je jedna od mogućnosti.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je alokacija niza uspjela mi koristimo elemente niza a</a:t>
            </a:r>
            <a:r>
              <a:rPr lang="en-US" sz="2400" dirty="0" smtClean="0"/>
              <a:t>[0], a[1], ..., a[N-1]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isti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čin kao da su statički alocirani.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Nakon posljednje upotrebe elemenata niza, a prije napuštanja programa, potrebno je izbrisati (dealocirati) memoriju </a:t>
            </a:r>
            <a:r>
              <a:rPr lang="sr-Latn-CS" sz="2400" dirty="0" smtClean="0"/>
              <a:t>koja je dinamički zauzeta.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3900" smtClean="0"/>
              <a:t>Dealokacija i druge </a:t>
            </a:r>
            <a:r>
              <a:rPr lang="en-US" sz="4000"/>
              <a:t>funkcije </a:t>
            </a:r>
            <a:r>
              <a:rPr lang="sr-Latn-CS" sz="3900" smtClean="0"/>
              <a:t>za alokaciju</a:t>
            </a:r>
            <a:endParaRPr lang="en-US" sz="390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7764"/>
            <a:ext cx="8784976" cy="43195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Dealokacija se obavlja </a:t>
            </a:r>
            <a:r>
              <a:rPr lang="en-US" sz="2400" dirty="0" err="1" smtClean="0"/>
              <a:t>funkcijom</a:t>
            </a:r>
            <a:r>
              <a:rPr lang="en-U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free(a)</a:t>
            </a:r>
            <a:r>
              <a:rPr lang="en-US" sz="2400" dirty="0" smtClean="0"/>
              <a:t>, </a:t>
            </a:r>
            <a:r>
              <a:rPr lang="sr-Latn-CS" sz="2400" dirty="0" smtClean="0"/>
              <a:t>a argument ove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 je pokazivač na memorijski blok koji je zauzet </a:t>
            </a:r>
            <a:r>
              <a:rPr lang="en-US" sz="2400" dirty="0" err="1" smtClean="0"/>
              <a:t>funkcijom</a:t>
            </a:r>
            <a:r>
              <a:rPr lang="sr-Latn-CS" sz="2400" dirty="0" smtClean="0"/>
              <a:t> malloc.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free</a:t>
            </a:r>
            <a:r>
              <a:rPr lang="sr-Latn-CS" sz="2400" dirty="0" smtClean="0"/>
              <a:t> nije praćena provjerom uspješnosti dealokacije.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Pored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 </a:t>
            </a:r>
            <a:r>
              <a:rPr lang="sr-Latn-CS" sz="2400" dirty="0" smtClean="0"/>
              <a:t>u zaglavlju </a:t>
            </a:r>
            <a:r>
              <a:rPr lang="sr-Latn-CS" sz="2400" dirty="0" smtClean="0">
                <a:solidFill>
                  <a:srgbClr val="3333CC"/>
                </a:solidFill>
              </a:rPr>
              <a:t>stdlib.h</a:t>
            </a:r>
            <a:r>
              <a:rPr lang="sr-Latn-CS" sz="2400" dirty="0" smtClean="0"/>
              <a:t> su definisane još neke za dinamičku alokaciju.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Prva od njih je </a:t>
            </a:r>
            <a:r>
              <a:rPr lang="sr-Latn-CS" sz="2400" b="1" dirty="0" smtClean="0">
                <a:solidFill>
                  <a:srgbClr val="3333CC"/>
                </a:solidFill>
              </a:rPr>
              <a:t>a = calloc(N, sizeof(int));</a:t>
            </a:r>
            <a:r>
              <a:rPr lang="sr-Latn-C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/>
              <a:t>koja ima isti smisao kao </a:t>
            </a:r>
            <a:r>
              <a:rPr lang="sr-Latn-CS" sz="2400" dirty="0" smtClean="0">
                <a:solidFill>
                  <a:srgbClr val="00B050"/>
                </a:solidFill>
              </a:rPr>
              <a:t>malloc(N*sizeof(int))</a:t>
            </a:r>
            <a:r>
              <a:rPr lang="sr-Latn-CS" sz="2400" dirty="0" smtClean="0"/>
              <a:t> (zauzima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imaju</a:t>
            </a:r>
            <a:r>
              <a:rPr lang="en-US" sz="2400" dirty="0" smtClean="0"/>
              <a:t> </a:t>
            </a:r>
            <a:r>
              <a:rPr lang="en-US" sz="2400" dirty="0" err="1" smtClean="0"/>
              <a:t>veli</a:t>
            </a:r>
            <a:r>
              <a:rPr lang="sr-Latn-CS" sz="2400" dirty="0" smtClean="0"/>
              <a:t>činu </a:t>
            </a:r>
            <a:r>
              <a:rPr lang="sr-Latn-CS" sz="2400" dirty="0" smtClean="0">
                <a:solidFill>
                  <a:srgbClr val="FF0000"/>
                </a:solidFill>
              </a:rPr>
              <a:t>sizeof(int)</a:t>
            </a:r>
            <a:r>
              <a:rPr lang="sr-Latn-CS" sz="2400" dirty="0" smtClean="0"/>
              <a:t> bajtova). Jedina je razlika što </a:t>
            </a:r>
            <a:r>
              <a:rPr lang="sr-Latn-CS" sz="2400" dirty="0" smtClean="0">
                <a:solidFill>
                  <a:srgbClr val="FF0000"/>
                </a:solidFill>
              </a:rPr>
              <a:t>calloc</a:t>
            </a:r>
            <a:r>
              <a:rPr lang="sr-Latn-CS" sz="2400" dirty="0" smtClean="0"/>
              <a:t> inicijalizuje zauzetu memoriju na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.</a:t>
            </a:r>
            <a:endParaRPr lang="en-US" sz="24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realloc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056" y="2194520"/>
            <a:ext cx="8641432" cy="447484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vrši promjen</a:t>
            </a:r>
            <a:r>
              <a:rPr lang="en-US" sz="2400" dirty="0" smtClean="0"/>
              <a:t>u</a:t>
            </a:r>
            <a:r>
              <a:rPr lang="sr-Latn-CS" sz="2400" dirty="0" smtClean="0"/>
              <a:t> veličine bloka memorije koj</a:t>
            </a:r>
            <a:r>
              <a:rPr lang="en-US" sz="2400" dirty="0" smtClean="0"/>
              <a:t>i</a:t>
            </a:r>
            <a:r>
              <a:rPr lang="sr-Latn-CS" sz="2400" dirty="0" smtClean="0"/>
              <a:t> je pridružen pokaziv</a:t>
            </a:r>
            <a:r>
              <a:rPr lang="sr-Latn-CS" sz="2400" dirty="0"/>
              <a:t>aču (obično se blok povećava, mada ima situacija kada treba raditi suprotno).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Poziv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ima sljedeći oblik:</a:t>
            </a:r>
          </a:p>
          <a:p>
            <a:pPr marL="360363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realloc</a:t>
            </a:r>
            <a:r>
              <a:rPr lang="en-US" sz="2400" dirty="0" smtClean="0">
                <a:solidFill>
                  <a:srgbClr val="FF0000"/>
                </a:solidFill>
              </a:rPr>
              <a:t>(a,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n)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 na već alociranu memoriju, dok je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veličina memorije (može i 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) na koju treba nakon naredbe da pokaže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b="1" dirty="0" smtClean="0"/>
              <a:t>calloc</a:t>
            </a:r>
            <a:r>
              <a:rPr lang="sr-Latn-CS" sz="2400" dirty="0" smtClean="0"/>
              <a:t> i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zahtjevaju provjeru poređenjem sa </a:t>
            </a:r>
            <a:r>
              <a:rPr lang="sr-Latn-CS" sz="2400" b="1" dirty="0" smtClean="0"/>
              <a:t>NULL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Ostatak gradiva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928" cy="3167608"/>
          </a:xfrm>
        </p:spPr>
        <p:txBody>
          <a:bodyPr/>
          <a:lstStyle/>
          <a:p>
            <a:pPr eaLnBrk="1" hangingPunct="1"/>
            <a:r>
              <a:rPr lang="sr-Latn-CS" sz="2400" smtClean="0"/>
              <a:t>Završili smo sa svim osnovnim elementima programskog jezika C.</a:t>
            </a:r>
          </a:p>
          <a:p>
            <a:pPr eaLnBrk="1" hangingPunct="1"/>
            <a:r>
              <a:rPr lang="sr-Latn-CS" sz="2400" smtClean="0"/>
              <a:t>Ostatak našeg kursa vezan je za složene tipove podataka koji postoje u programskom jeziku C: 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fajl, nabrajanje, struktura (sa poljem bitova) i unija</a:t>
            </a:r>
            <a:r>
              <a:rPr lang="sr-Latn-CS" sz="2400" smtClean="0"/>
              <a:t>, kao i sa tipovima podataka koji se mogu kreirati pomoću već definisanih tipova u programskom jeziku C: </a:t>
            </a:r>
            <a:r>
              <a:rPr lang="sr-Latn-CS" sz="2400" smtClean="0">
                <a:solidFill>
                  <a:srgbClr val="3333CC"/>
                </a:solidFill>
              </a:rPr>
              <a:t>liste, grafovi, </a:t>
            </a:r>
            <a:r>
              <a:rPr lang="en-US" sz="2400" smtClean="0">
                <a:solidFill>
                  <a:srgbClr val="3333CC"/>
                </a:solidFill>
              </a:rPr>
              <a:t>stabla (drveta)</a:t>
            </a:r>
            <a:r>
              <a:rPr lang="sr-Latn-CS" sz="2400" smtClean="0">
                <a:solidFill>
                  <a:srgbClr val="3333CC"/>
                </a:solidFill>
              </a:rPr>
              <a:t>.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err="1"/>
              <a:t>Specifikatori</a:t>
            </a:r>
            <a:r>
              <a:rPr lang="en-US" dirty="0"/>
              <a:t> </a:t>
            </a:r>
            <a:r>
              <a:rPr lang="en-US" dirty="0" err="1" smtClean="0"/>
              <a:t>formata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72" y="1988840"/>
            <a:ext cx="8826624" cy="4495800"/>
          </a:xfrm>
        </p:spPr>
        <p:txBody>
          <a:bodyPr lIns="36000" rIns="36000"/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FF3300"/>
                </a:solidFill>
              </a:rPr>
              <a:t>% [</a:t>
            </a:r>
            <a:r>
              <a:rPr lang="en-US" dirty="0">
                <a:solidFill>
                  <a:srgbClr val="FF3300"/>
                </a:solidFill>
              </a:rPr>
              <a:t>*</a:t>
            </a:r>
            <a:r>
              <a:rPr lang="en-US" dirty="0" smtClean="0">
                <a:solidFill>
                  <a:srgbClr val="FF3300"/>
                </a:solidFill>
              </a:rPr>
              <a:t>] [</a:t>
            </a:r>
            <a:r>
              <a:rPr lang="sr-Latn-ME" dirty="0" smtClean="0">
                <a:solidFill>
                  <a:srgbClr val="FF3300"/>
                </a:solidFill>
              </a:rPr>
              <a:t>širina</a:t>
            </a:r>
            <a:r>
              <a:rPr lang="en-US" dirty="0" smtClean="0">
                <a:solidFill>
                  <a:srgbClr val="FF3300"/>
                </a:solidFill>
              </a:rPr>
              <a:t>]</a:t>
            </a:r>
            <a:r>
              <a:rPr lang="sr-Latn-ME" dirty="0" smtClean="0">
                <a:solidFill>
                  <a:srgbClr val="FF3300"/>
                </a:solidFill>
              </a:rPr>
              <a:t> </a:t>
            </a:r>
            <a:r>
              <a:rPr lang="en-US" dirty="0" smtClean="0">
                <a:solidFill>
                  <a:srgbClr val="FF3300"/>
                </a:solidFill>
              </a:rPr>
              <a:t>[du</a:t>
            </a:r>
            <a:r>
              <a:rPr lang="sr-Latn-ME" dirty="0" smtClean="0">
                <a:solidFill>
                  <a:srgbClr val="FF3300"/>
                </a:solidFill>
              </a:rPr>
              <a:t>ž</a:t>
            </a:r>
            <a:r>
              <a:rPr lang="en-US" dirty="0" err="1" smtClean="0">
                <a:solidFill>
                  <a:srgbClr val="FF3300"/>
                </a:solidFill>
              </a:rPr>
              <a:t>ina</a:t>
            </a:r>
            <a:r>
              <a:rPr lang="en-US" dirty="0" smtClean="0">
                <a:solidFill>
                  <a:srgbClr val="FF3300"/>
                </a:solidFill>
              </a:rPr>
              <a:t>] tip</a:t>
            </a:r>
            <a:endParaRPr lang="en-US" altLang="en-US" sz="2400" dirty="0" smtClean="0"/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200" dirty="0"/>
              <a:t>Zagrade 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[] </a:t>
            </a:r>
            <a:r>
              <a:rPr lang="sr-Latn-ME" altLang="en-US" sz="2200" dirty="0" smtClean="0"/>
              <a:t>označavaju da je polje opciono, tj. ne mora se navesti.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*</a:t>
            </a:r>
            <a:r>
              <a:rPr lang="en-US" altLang="en-US" sz="2200" dirty="0" smtClean="0"/>
              <a:t> - </a:t>
            </a:r>
            <a:r>
              <a:rPr lang="en-US" altLang="en-US" sz="2200" dirty="0" err="1" smtClean="0"/>
              <a:t>ulazni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učitava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ali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</a:t>
            </a:r>
            <a:r>
              <a:rPr lang="en-US" altLang="en-US" sz="2200" dirty="0" smtClean="0"/>
              <a:t>e </a:t>
            </a:r>
            <a:r>
              <a:rPr lang="en-US" altLang="en-US" sz="2200" dirty="0" err="1" smtClean="0">
                <a:solidFill>
                  <a:srgbClr val="FF0000"/>
                </a:solidFill>
              </a:rPr>
              <a:t>ignori</a:t>
            </a:r>
            <a:r>
              <a:rPr lang="sr-Latn-ME" altLang="en-US" sz="2200" dirty="0" smtClean="0">
                <a:solidFill>
                  <a:srgbClr val="FF0000"/>
                </a:solidFill>
              </a:rPr>
              <a:t>še</a:t>
            </a:r>
            <a:r>
              <a:rPr lang="en-US" altLang="en-US" sz="2200" dirty="0" smtClean="0"/>
              <a:t> (ne </a:t>
            </a:r>
            <a:r>
              <a:rPr lang="sr-Latn-ME" altLang="en-US" sz="2200" dirty="0" smtClean="0"/>
              <a:t>dodjeljuj</a:t>
            </a:r>
            <a:r>
              <a:rPr lang="en-US" altLang="en-US" sz="2200" dirty="0" smtClean="0"/>
              <a:t>e</a:t>
            </a:r>
            <a:r>
              <a:rPr lang="sr-Latn-ME" altLang="en-US" sz="2200" dirty="0" smtClean="0"/>
              <a:t> se </a:t>
            </a:r>
            <a:r>
              <a:rPr lang="en-US" altLang="en-US" sz="2200" dirty="0" err="1" smtClean="0"/>
              <a:t>odgovaraju</a:t>
            </a:r>
            <a:r>
              <a:rPr lang="sr-Latn-ME" altLang="en-US" sz="2200" dirty="0" smtClean="0"/>
              <a:t>ćoj promjenljivoj</a:t>
            </a:r>
            <a:r>
              <a:rPr lang="en-US" altLang="en-US" sz="2200" dirty="0" smtClean="0"/>
              <a:t>)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sr-Latn-ME" altLang="en-US" sz="2200" dirty="0">
                <a:solidFill>
                  <a:srgbClr val="FF3300"/>
                </a:solidFill>
              </a:rPr>
              <a:t>š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irina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maksimalan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broj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</a:t>
            </a:r>
            <a:r>
              <a:rPr lang="en-US" altLang="en-US" sz="2200" dirty="0" err="1" smtClean="0"/>
              <a:t>va</a:t>
            </a:r>
            <a:endParaRPr lang="en-US" altLang="en-US" sz="22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6699FF"/>
                </a:solidFill>
              </a:rPr>
              <a:t>%2d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</a:t>
            </a:r>
            <a:r>
              <a:rPr lang="en-US" sz="1800" dirty="0" smtClean="0"/>
              <a:t> </a:t>
            </a:r>
            <a:r>
              <a:rPr lang="en-US" sz="1800" dirty="0" err="1" smtClean="0"/>
              <a:t>promjenljivu</a:t>
            </a:r>
            <a:r>
              <a:rPr lang="en-US" sz="1800" dirty="0" smtClean="0"/>
              <a:t> </a:t>
            </a:r>
            <a:r>
              <a:rPr lang="en-US" sz="1800" dirty="0" err="1" smtClean="0"/>
              <a:t>tipa</a:t>
            </a:r>
            <a:r>
              <a:rPr lang="en-US" sz="1800" dirty="0" smtClean="0"/>
              <a:t> </a:t>
            </a: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dvije</a:t>
            </a:r>
            <a:r>
              <a:rPr lang="en-US" sz="1800" dirty="0" smtClean="0"/>
              <a:t> </a:t>
            </a:r>
            <a:r>
              <a:rPr lang="en-US" sz="1800" dirty="0" err="1" smtClean="0"/>
              <a:t>cifre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6699FF"/>
                </a:solidFill>
              </a:rPr>
              <a:t>%4f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 </a:t>
            </a:r>
            <a:r>
              <a:rPr lang="en-US" sz="1800" dirty="0"/>
              <a:t>float </a:t>
            </a:r>
            <a:r>
              <a:rPr lang="sr-Latn-ME" sz="1800" dirty="0" smtClean="0"/>
              <a:t>promjenljivu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sr-Latn-ME" sz="1800" dirty="0" smtClean="0"/>
              <a:t>ukupno 4 karaktera (</a:t>
            </a:r>
            <a:r>
              <a:rPr lang="en-US" sz="1800" dirty="0" err="1" smtClean="0"/>
              <a:t>po</a:t>
            </a:r>
            <a:r>
              <a:rPr lang="sr-Latn-ME" sz="1800" dirty="0" smtClean="0"/>
              <a:t>čev od cifre najveće težine)</a:t>
            </a:r>
            <a:endParaRPr lang="en-US" sz="1800" dirty="0" smtClean="0"/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du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žina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 smtClean="0"/>
              <a:t>- </a:t>
            </a:r>
            <a:r>
              <a:rPr lang="sr-Latn-ME" altLang="en-US" sz="2200" dirty="0"/>
              <a:t>dodatno određuje tip promjenljive u smislu veličine</a:t>
            </a:r>
            <a:endParaRPr lang="en-US" altLang="en-US" sz="2200" dirty="0"/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hd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</a:t>
            </a:r>
            <a:r>
              <a:rPr lang="en-US" sz="1800" dirty="0"/>
              <a:t> </a:t>
            </a:r>
            <a:r>
              <a:rPr lang="en-US" sz="1800" dirty="0" err="1"/>
              <a:t>promjenljivu</a:t>
            </a:r>
            <a:r>
              <a:rPr lang="en-US" sz="1800" dirty="0"/>
              <a:t> </a:t>
            </a:r>
            <a:r>
              <a:rPr lang="en-US" sz="1800" dirty="0" err="1"/>
              <a:t>tipa</a:t>
            </a:r>
            <a:r>
              <a:rPr lang="en-US" sz="1800" dirty="0"/>
              <a:t> short </a:t>
            </a:r>
            <a:r>
              <a:rPr lang="en-US" sz="1800" dirty="0" err="1"/>
              <a:t>int</a:t>
            </a:r>
            <a:endParaRPr lang="en-US" sz="1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ld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 promjenljivu tipa</a:t>
            </a:r>
            <a:r>
              <a:rPr lang="en-US" sz="1800" dirty="0"/>
              <a:t> long </a:t>
            </a:r>
            <a:r>
              <a:rPr lang="en-US" sz="1800" dirty="0" err="1" smtClean="0"/>
              <a:t>int</a:t>
            </a:r>
            <a:endParaRPr lang="en-US" altLang="en-US" sz="1800" dirty="0"/>
          </a:p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200" dirty="0">
                <a:solidFill>
                  <a:srgbClr val="FF3300"/>
                </a:solidFill>
              </a:rPr>
              <a:t>t</a:t>
            </a:r>
            <a:r>
              <a:rPr lang="en-US" altLang="en-US" sz="2200" dirty="0" smtClean="0">
                <a:solidFill>
                  <a:srgbClr val="FF3300"/>
                </a:solidFill>
              </a:rPr>
              <a:t>ip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predstavlja</a:t>
            </a:r>
            <a:r>
              <a:rPr lang="en-US" altLang="en-US" sz="2200" dirty="0" smtClean="0"/>
              <a:t> tip </a:t>
            </a:r>
            <a:r>
              <a:rPr lang="en-US" altLang="en-US" sz="2200" dirty="0" err="1" smtClean="0"/>
              <a:t>podatka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u</a:t>
            </a:r>
            <a:r>
              <a:rPr lang="sr-Latn-ME" altLang="en-US" sz="2200" dirty="0" smtClean="0"/>
              <a:t>čitava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ili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</a:t>
            </a:r>
            <a:r>
              <a:rPr lang="sr-Latn-ME" altLang="en-US" sz="2200" dirty="0" smtClean="0"/>
              <a:t>očekuje na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ulazu</a:t>
            </a:r>
            <a:r>
              <a:rPr lang="en-US" altLang="en-US" sz="2200" dirty="0" smtClean="0"/>
              <a:t> (</a:t>
            </a:r>
            <a:r>
              <a:rPr lang="en-US" altLang="en-US" sz="2200" dirty="0" err="1" smtClean="0"/>
              <a:t>npr</a:t>
            </a:r>
            <a:r>
              <a:rPr lang="en-US" altLang="en-US" sz="2200" dirty="0" smtClean="0"/>
              <a:t>. </a:t>
            </a:r>
            <a:r>
              <a:rPr lang="en-US" altLang="en-US" sz="2200" dirty="0" smtClean="0">
                <a:solidFill>
                  <a:srgbClr val="6699FF"/>
                </a:solidFill>
              </a:rPr>
              <a:t>%d</a:t>
            </a:r>
            <a:r>
              <a:rPr lang="en-US" altLang="en-US" sz="2200" dirty="0" smtClean="0"/>
              <a:t>)</a:t>
            </a:r>
            <a:endParaRPr lang="en-US" alt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86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Specifikator opsega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328120"/>
          </a:xfrm>
        </p:spPr>
        <p:txBody>
          <a:bodyPr/>
          <a:lstStyle/>
          <a:p>
            <a:r>
              <a:rPr lang="sr-Latn-ME" sz="2200" dirty="0" smtClean="0"/>
              <a:t>S</a:t>
            </a:r>
            <a:r>
              <a:rPr lang="en-US" sz="2200" dirty="0" err="1" smtClean="0"/>
              <a:t>pecifikator</a:t>
            </a:r>
            <a:r>
              <a:rPr lang="sr-Latn-ME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u</a:t>
            </a:r>
            <a:r>
              <a:rPr lang="sr-Latn-ME" sz="2200" dirty="0" smtClean="0"/>
              <a:t>čitavanje određenog opsega karaktera sve dok se ne učita karakter koji ne pripada</a:t>
            </a:r>
            <a:r>
              <a:rPr lang="en-US" sz="2200" dirty="0" smtClean="0"/>
              <a:t> </a:t>
            </a:r>
            <a:r>
              <a:rPr lang="en-US" sz="2200" dirty="0" err="1" smtClean="0"/>
              <a:t>zadatom</a:t>
            </a:r>
            <a:r>
              <a:rPr lang="en-US" sz="2200" dirty="0" smtClean="0"/>
              <a:t> </a:t>
            </a:r>
            <a:r>
              <a:rPr lang="en-US" sz="2200" dirty="0" err="1" smtClean="0"/>
              <a:t>opsegu</a:t>
            </a:r>
            <a:r>
              <a:rPr lang="en-US" sz="2200" dirty="0" smtClean="0"/>
              <a:t> je:</a:t>
            </a:r>
            <a:endParaRPr lang="en-US" sz="2200" dirty="0"/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%[0-9] </a:t>
            </a:r>
            <a:r>
              <a:rPr lang="sr-Latn-ME" sz="1800" dirty="0" smtClean="0"/>
              <a:t>znači</a:t>
            </a:r>
            <a:r>
              <a:rPr lang="en-US" sz="1800" dirty="0" smtClean="0"/>
              <a:t> </a:t>
            </a:r>
            <a:r>
              <a:rPr lang="sr-Latn-ME" sz="1800" dirty="0" smtClean="0"/>
              <a:t>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su</a:t>
            </a:r>
            <a:r>
              <a:rPr lang="sr-Latn-ME" sz="1800" dirty="0" smtClean="0"/>
              <a:t> ulazni karakteri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0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9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%[A</a:t>
            </a:r>
            <a:r>
              <a:rPr lang="sr-Latn-ME" sz="1800" dirty="0" smtClean="0">
                <a:solidFill>
                  <a:srgbClr val="FF0000"/>
                </a:solidFill>
              </a:rPr>
              <a:t>G</a:t>
            </a:r>
            <a:r>
              <a:rPr lang="en-US" sz="1800" dirty="0" smtClean="0">
                <a:solidFill>
                  <a:srgbClr val="FF0000"/>
                </a:solidFill>
              </a:rPr>
              <a:t>-</a:t>
            </a:r>
            <a:r>
              <a:rPr lang="sr-Latn-ME" sz="1800" dirty="0" smtClean="0">
                <a:solidFill>
                  <a:srgbClr val="FF0000"/>
                </a:solidFill>
              </a:rPr>
              <a:t>M</a:t>
            </a:r>
            <a:r>
              <a:rPr lang="en-US" sz="1800" dirty="0" smtClean="0">
                <a:solidFill>
                  <a:srgbClr val="FF0000"/>
                </a:solidFill>
              </a:rPr>
              <a:t>37] </a:t>
            </a:r>
            <a:r>
              <a:rPr lang="en-US" sz="1800" dirty="0" err="1" smtClean="0"/>
              <a:t>zna</a:t>
            </a:r>
            <a:r>
              <a:rPr lang="sr-Latn-ME" sz="1800" dirty="0" smtClean="0"/>
              <a:t>č</a:t>
            </a:r>
            <a:r>
              <a:rPr lang="en-US" sz="1800" dirty="0" err="1" smtClean="0"/>
              <a:t>i</a:t>
            </a:r>
            <a:r>
              <a:rPr lang="sr-Latn-ME" sz="1800" dirty="0" smtClean="0"/>
              <a:t> 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/>
              <a:t>sve</a:t>
            </a:r>
            <a:r>
              <a:rPr lang="en-US" sz="1800" dirty="0"/>
              <a:t> </a:t>
            </a:r>
            <a:r>
              <a:rPr lang="en-US" sz="1800" dirty="0" err="1"/>
              <a:t>dok</a:t>
            </a:r>
            <a:r>
              <a:rPr lang="en-US" sz="1800" dirty="0"/>
              <a:t> </a:t>
            </a:r>
            <a:r>
              <a:rPr lang="en-US" sz="1800" dirty="0" smtClean="0"/>
              <a:t>se </a:t>
            </a:r>
            <a:r>
              <a:rPr lang="en-US" sz="1800" dirty="0" err="1"/>
              <a:t>ulazni</a:t>
            </a:r>
            <a:r>
              <a:rPr lang="sr-Latn-ME" sz="1800" dirty="0"/>
              <a:t> podaci </a:t>
            </a:r>
            <a:r>
              <a:rPr lang="en-US" sz="1800" dirty="0" err="1" smtClean="0"/>
              <a:t>slov</a:t>
            </a:r>
            <a:r>
              <a:rPr lang="sr-Latn-ME" sz="1800" dirty="0" smtClean="0"/>
              <a:t>o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,</a:t>
            </a:r>
            <a:r>
              <a:rPr lang="sr-Latn-ME" sz="1800" dirty="0" smtClean="0"/>
              <a:t> neko od slova iz</a:t>
            </a:r>
            <a:r>
              <a:rPr lang="en-US" sz="1800" dirty="0" smtClean="0"/>
              <a:t> </a:t>
            </a:r>
            <a:r>
              <a:rPr lang="en-US" sz="1800" dirty="0" err="1" smtClean="0"/>
              <a:t>opsega</a:t>
            </a:r>
            <a:r>
              <a:rPr lang="en-US" sz="1800" dirty="0" smtClean="0"/>
              <a:t> od </a:t>
            </a:r>
            <a:r>
              <a:rPr lang="sr-Latn-ME" sz="1800" dirty="0">
                <a:solidFill>
                  <a:srgbClr val="FF0000"/>
                </a:solidFill>
              </a:rPr>
              <a:t>G</a:t>
            </a:r>
            <a:r>
              <a:rPr lang="en-US" sz="1800" dirty="0" smtClean="0"/>
              <a:t> do </a:t>
            </a:r>
            <a:r>
              <a:rPr lang="sr-Latn-ME" sz="1800" dirty="0">
                <a:solidFill>
                  <a:srgbClr val="FF0000"/>
                </a:solidFill>
              </a:rPr>
              <a:t>M</a:t>
            </a:r>
            <a:r>
              <a:rPr lang="sr-Latn-ME"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 err="1" smtClean="0"/>
              <a:t>ili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3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sr-Latn-ME" sz="1800" dirty="0" smtClean="0"/>
              <a:t>li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7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r>
              <a:rPr lang="en-US" sz="2200" dirty="0" smtClean="0"/>
              <a:t>M</a:t>
            </a:r>
            <a:r>
              <a:rPr lang="sr-Latn-ME" sz="2200" dirty="0"/>
              <a:t>oguće je </a:t>
            </a:r>
            <a:r>
              <a:rPr lang="en-US" sz="2200" dirty="0" err="1"/>
              <a:t>specificirati</a:t>
            </a:r>
            <a:r>
              <a:rPr lang="en-US" sz="2200" dirty="0"/>
              <a:t> </a:t>
            </a:r>
            <a:r>
              <a:rPr lang="en-US" sz="2200" dirty="0" err="1"/>
              <a:t>opseg</a:t>
            </a:r>
            <a:r>
              <a:rPr lang="en-US" sz="2200" dirty="0"/>
              <a:t> </a:t>
            </a:r>
            <a:r>
              <a:rPr lang="en-US" sz="2200" dirty="0" err="1"/>
              <a:t>karaktera</a:t>
            </a:r>
            <a:r>
              <a:rPr lang="en-US" sz="2200" dirty="0"/>
              <a:t> </a:t>
            </a:r>
            <a:r>
              <a:rPr lang="en-US" sz="2200" dirty="0" err="1"/>
              <a:t>koje</a:t>
            </a:r>
            <a:r>
              <a:rPr lang="en-US" sz="2200" dirty="0"/>
              <a:t> je </a:t>
            </a:r>
            <a:r>
              <a:rPr lang="en-US" sz="2200" dirty="0" err="1"/>
              <a:t>potrebno</a:t>
            </a:r>
            <a:r>
              <a:rPr lang="en-US" sz="2200" dirty="0"/>
              <a:t> </a:t>
            </a:r>
            <a:r>
              <a:rPr lang="en-US" sz="2200" dirty="0" err="1"/>
              <a:t>ignorisati</a:t>
            </a:r>
            <a:r>
              <a:rPr lang="en-US" sz="2200" dirty="0"/>
              <a:t> </a:t>
            </a:r>
            <a:r>
              <a:rPr lang="en-US" sz="2200" dirty="0" err="1"/>
              <a:t>pri</a:t>
            </a:r>
            <a:r>
              <a:rPr lang="en-US" sz="2200" dirty="0"/>
              <a:t> </a:t>
            </a:r>
            <a:r>
              <a:rPr lang="sr-Latn-ME" sz="2200" dirty="0"/>
              <a:t>učitavanju</a:t>
            </a:r>
            <a:r>
              <a:rPr lang="en-US" sz="2200" dirty="0"/>
              <a:t> </a:t>
            </a:r>
            <a:r>
              <a:rPr lang="en-US" sz="2200" dirty="0" err="1" smtClean="0"/>
              <a:t>podataka</a:t>
            </a:r>
            <a:r>
              <a:rPr lang="en-US" sz="2200" dirty="0" smtClean="0"/>
              <a:t>, </a:t>
            </a:r>
            <a:r>
              <a:rPr lang="en-US" sz="2200" dirty="0" err="1"/>
              <a:t>kori</a:t>
            </a:r>
            <a:r>
              <a:rPr lang="sr-Latn-ME" sz="2200" dirty="0"/>
              <a:t>šćenje</a:t>
            </a:r>
            <a:r>
              <a:rPr lang="en-US" sz="2200" dirty="0"/>
              <a:t>m </a:t>
            </a:r>
            <a:r>
              <a:rPr lang="en-US" sz="2200" dirty="0" err="1" smtClean="0"/>
              <a:t>specifikatora</a:t>
            </a:r>
            <a:r>
              <a:rPr lang="en-US" sz="2200" dirty="0" smtClean="0"/>
              <a:t>: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%[^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%[^A-C] </a:t>
            </a:r>
            <a:r>
              <a:rPr lang="sr-Latn-ME" sz="1800" dirty="0" smtClean="0"/>
              <a:t>- učitavaj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ulazni</a:t>
            </a:r>
            <a:r>
              <a:rPr lang="en-US" sz="1800" dirty="0" smtClean="0"/>
              <a:t> </a:t>
            </a:r>
            <a:r>
              <a:rPr lang="sr-Latn-ME" sz="1800" dirty="0" smtClean="0"/>
              <a:t>karakter </a:t>
            </a:r>
            <a:r>
              <a:rPr lang="en-US" sz="1800" dirty="0" err="1" smtClean="0"/>
              <a:t>nije</a:t>
            </a:r>
            <a:r>
              <a:rPr lang="en-US" sz="1800" dirty="0" smtClean="0"/>
              <a:t> </a:t>
            </a:r>
            <a:r>
              <a:rPr lang="en-US" sz="1800" dirty="0" err="1" smtClean="0"/>
              <a:t>jedno</a:t>
            </a:r>
            <a:r>
              <a:rPr lang="en-US" sz="1800" dirty="0" smtClean="0"/>
              <a:t> od </a:t>
            </a:r>
            <a:r>
              <a:rPr lang="en-US" sz="1800" dirty="0" err="1" smtClean="0"/>
              <a:t>slova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, </a:t>
            </a:r>
            <a:r>
              <a:rPr lang="en-US" sz="1800" dirty="0">
                <a:solidFill>
                  <a:srgbClr val="FF0000"/>
                </a:solidFill>
              </a:rPr>
              <a:t>B</a:t>
            </a:r>
            <a:r>
              <a:rPr lang="en-US" sz="1800" dirty="0" smtClean="0"/>
              <a:t> </a:t>
            </a:r>
            <a:r>
              <a:rPr lang="en-US" sz="1800" dirty="0" err="1" smtClean="0"/>
              <a:t>ili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C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%[^]%^B-E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en-US" sz="1800" dirty="0" smtClean="0">
                <a:solidFill>
                  <a:srgbClr val="FF0000"/>
                </a:solidFill>
              </a:rPr>
              <a:t>] </a:t>
            </a:r>
            <a:r>
              <a:rPr lang="sr-Latn-ME" sz="1800" dirty="0" smtClean="0"/>
              <a:t>- </a:t>
            </a:r>
            <a:r>
              <a:rPr lang="sr-Latn-ME" sz="1800" dirty="0"/>
              <a:t>učitavaj</a:t>
            </a:r>
            <a:r>
              <a:rPr lang="en-US" sz="1800" dirty="0"/>
              <a:t> </a:t>
            </a:r>
            <a:r>
              <a:rPr lang="sr-Latn-ME" sz="1800" dirty="0" smtClean="0"/>
              <a:t>dok ne učitaš </a:t>
            </a:r>
            <a:r>
              <a:rPr lang="en-US" sz="1800" dirty="0" smtClean="0">
                <a:solidFill>
                  <a:srgbClr val="FF0000"/>
                </a:solidFill>
              </a:rPr>
              <a:t>]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%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^</a:t>
            </a:r>
            <a:r>
              <a:rPr lang="en-US" sz="1800" dirty="0" smtClean="0"/>
              <a:t>, </a:t>
            </a:r>
            <a:r>
              <a:rPr lang="en-US" sz="1800" dirty="0" err="1"/>
              <a:t>slova</a:t>
            </a:r>
            <a:r>
              <a:rPr lang="en-US" sz="1800" dirty="0"/>
              <a:t> od </a:t>
            </a:r>
            <a:r>
              <a:rPr lang="en-US" sz="1800" dirty="0" smtClean="0">
                <a:solidFill>
                  <a:srgbClr val="FF0000"/>
                </a:solidFill>
              </a:rPr>
              <a:t>B</a:t>
            </a:r>
            <a:r>
              <a:rPr lang="en-US" sz="1800" dirty="0" smtClean="0"/>
              <a:t> </a:t>
            </a:r>
            <a:r>
              <a:rPr lang="en-US" sz="1800" dirty="0"/>
              <a:t>do </a:t>
            </a:r>
            <a:r>
              <a:rPr lang="en-US" sz="1800" dirty="0" smtClean="0">
                <a:solidFill>
                  <a:srgbClr val="FF0000"/>
                </a:solidFill>
              </a:rPr>
              <a:t>E</a:t>
            </a:r>
            <a:r>
              <a:rPr lang="sr-Latn-ME" sz="1800" dirty="0" smtClean="0"/>
              <a:t> ili</a:t>
            </a:r>
            <a:r>
              <a:rPr lang="en-US" sz="1800" dirty="0" smtClean="0"/>
              <a:t> 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sr-Latn-ME" sz="1800" dirty="0" smtClean="0"/>
              <a:t>.</a:t>
            </a: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sr-Latn-ME" sz="2200" dirty="0">
                <a:ea typeface="+mn-ea"/>
                <a:cs typeface="+mn-cs"/>
              </a:rPr>
              <a:t>Kad se navede specifikator opsega, ne navode se specifikatori </a:t>
            </a:r>
            <a:r>
              <a:rPr lang="sr-Latn-ME" sz="2200" dirty="0" smtClean="0">
                <a:ea typeface="+mn-ea"/>
                <a:cs typeface="+mn-cs"/>
              </a:rPr>
              <a:t>formata!</a:t>
            </a:r>
            <a:endParaRPr lang="en-US" sz="2200" dirty="0">
              <a:ea typeface="+mn-ea"/>
              <a:cs typeface="+mn-cs"/>
            </a:endParaRPr>
          </a:p>
        </p:txBody>
      </p:sp>
      <p:cxnSp>
        <p:nvCxnSpPr>
          <p:cNvPr id="4" name="Straight Arrow Connector 8"/>
          <p:cNvCxnSpPr>
            <a:cxnSpLocks noChangeShapeType="1"/>
          </p:cNvCxnSpPr>
          <p:nvPr/>
        </p:nvCxnSpPr>
        <p:spPr bwMode="auto">
          <a:xfrm flipH="1">
            <a:off x="5292080" y="2966889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5679587" y="2782739"/>
            <a:ext cx="3572934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Sad se ne navode spec. formata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9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3528" y="2232248"/>
            <a:ext cx="8640960" cy="436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r-Latn-ME" sz="2400" kern="0" dirty="0" smtClean="0"/>
              <a:t>Pretpostavimo sljedeće učitavanje podataka</a:t>
            </a:r>
            <a:r>
              <a:rPr lang="en-US" sz="2400" kern="0" dirty="0" smtClean="0"/>
              <a:t>:</a:t>
            </a:r>
            <a:endParaRPr lang="sr-Latn-ME" sz="2400" kern="0" dirty="0" smtClean="0"/>
          </a:p>
          <a:p>
            <a:pPr marL="400050" lvl="1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int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float 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char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>
                <a:solidFill>
                  <a:srgbClr val="FF0000"/>
                </a:solidFill>
              </a:rPr>
              <a:t>[50];</a:t>
            </a:r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scanf</a:t>
            </a:r>
            <a:r>
              <a:rPr lang="en-US" sz="2200" dirty="0" smtClean="0">
                <a:solidFill>
                  <a:srgbClr val="FF0000"/>
                </a:solidFill>
              </a:rPr>
              <a:t>(</a:t>
            </a:r>
            <a:r>
              <a:rPr lang="en-US" sz="2200" dirty="0" smtClean="0">
                <a:solidFill>
                  <a:srgbClr val="3333CC"/>
                </a:solidFill>
              </a:rPr>
              <a:t>"%</a:t>
            </a:r>
            <a:r>
              <a:rPr lang="en-US" sz="2200" dirty="0">
                <a:solidFill>
                  <a:srgbClr val="3333CC"/>
                </a:solidFill>
              </a:rPr>
              <a:t>2d  %f  %*d  %[</a:t>
            </a:r>
            <a:r>
              <a:rPr lang="en-US" sz="2200" dirty="0" smtClean="0">
                <a:solidFill>
                  <a:srgbClr val="3333CC"/>
                </a:solidFill>
              </a:rPr>
              <a:t>abck-m0-6]"</a:t>
            </a:r>
            <a:r>
              <a:rPr lang="en-US" sz="2200" dirty="0" smtClean="0">
                <a:solidFill>
                  <a:srgbClr val="FF0000"/>
                </a:solidFill>
              </a:rPr>
              <a:t>, </a:t>
            </a:r>
            <a:r>
              <a:rPr lang="en-US" sz="2200" dirty="0">
                <a:solidFill>
                  <a:srgbClr val="FF0000"/>
                </a:solidFill>
              </a:rPr>
              <a:t>&amp;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, &amp;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,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 smtClean="0">
                <a:solidFill>
                  <a:srgbClr val="FF0000"/>
                </a:solidFill>
              </a:rPr>
              <a:t>);</a:t>
            </a:r>
            <a:endParaRPr lang="en-US" sz="2200" kern="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/>
              <a:t>un</a:t>
            </a:r>
            <a:r>
              <a:rPr lang="sr-Latn-ME" sz="2400" dirty="0"/>
              <a:t>e</a:t>
            </a:r>
            <a:r>
              <a:rPr lang="en-US" sz="2400" dirty="0" err="1"/>
              <a:t>semo</a:t>
            </a:r>
            <a:r>
              <a:rPr lang="en-US" sz="2400" dirty="0">
                <a:solidFill>
                  <a:srgbClr val="FF330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56789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123 m56bc723</a:t>
            </a:r>
            <a:r>
              <a:rPr lang="sr-Latn-ME" sz="2400" dirty="0" smtClean="0"/>
              <a:t>,</a:t>
            </a:r>
            <a:r>
              <a:rPr lang="sr-Latn-ME" sz="2400" dirty="0" smtClean="0">
                <a:solidFill>
                  <a:srgbClr val="FF3300"/>
                </a:solidFill>
              </a:rPr>
              <a:t> </a:t>
            </a:r>
            <a:r>
              <a:rPr lang="sr-Latn-ME" sz="2400" dirty="0"/>
              <a:t>r</a:t>
            </a:r>
            <a:r>
              <a:rPr lang="en-US" sz="2400" dirty="0" err="1"/>
              <a:t>ezultat</a:t>
            </a:r>
            <a:r>
              <a:rPr lang="sr-Latn-ME" sz="2400" dirty="0"/>
              <a:t> učitavanja</a:t>
            </a:r>
            <a:r>
              <a:rPr lang="en-US" sz="2400" dirty="0"/>
              <a:t> </a:t>
            </a:r>
            <a:r>
              <a:rPr lang="sr-Latn-ME" sz="2400" dirty="0"/>
              <a:t>je</a:t>
            </a:r>
            <a:r>
              <a:rPr lang="en-US" sz="2400" dirty="0" smtClean="0"/>
              <a:t>:</a:t>
            </a:r>
            <a:endParaRPr lang="sr-Latn-ME" sz="2400" dirty="0" smtClean="0"/>
          </a:p>
          <a:p>
            <a:pPr marL="400050" lvl="1" indent="0">
              <a:spcBef>
                <a:spcPts val="0"/>
              </a:spcBef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x </a:t>
            </a:r>
            <a:r>
              <a:rPr lang="en-US" sz="2200" dirty="0" smtClean="0">
                <a:solidFill>
                  <a:srgbClr val="3333CC"/>
                </a:solidFill>
              </a:rPr>
              <a:t>=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56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spcBef>
                <a:spcPts val="0"/>
              </a:spcBef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y </a:t>
            </a:r>
            <a:r>
              <a:rPr lang="en-US" sz="2200" dirty="0" smtClean="0">
                <a:solidFill>
                  <a:srgbClr val="3333CC"/>
                </a:solidFill>
              </a:rPr>
              <a:t>=</a:t>
            </a:r>
            <a:r>
              <a:rPr lang="sr-Latn-ME" sz="2200" dirty="0" smtClean="0">
                <a:solidFill>
                  <a:srgbClr val="3333CC"/>
                </a:solidFill>
              </a:rPr>
              <a:t> 7</a:t>
            </a:r>
            <a:r>
              <a:rPr lang="en-US" sz="2200" dirty="0">
                <a:solidFill>
                  <a:srgbClr val="3333CC"/>
                </a:solidFill>
              </a:rPr>
              <a:t>89.0</a:t>
            </a:r>
            <a:r>
              <a:rPr lang="sr-Latn-ME" sz="2200" dirty="0">
                <a:solidFill>
                  <a:srgbClr val="3333CC"/>
                </a:solidFill>
              </a:rPr>
              <a:t>   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i</a:t>
            </a:r>
            <a:r>
              <a:rPr lang="en-US" sz="2200" dirty="0" smtClean="0">
                <a:solidFill>
                  <a:srgbClr val="3333CC"/>
                </a:solidFill>
              </a:rPr>
              <a:t>me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=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"</a:t>
            </a:r>
            <a:r>
              <a:rPr lang="en-US" sz="2200" dirty="0">
                <a:solidFill>
                  <a:srgbClr val="3333CC"/>
                </a:solidFill>
              </a:rPr>
              <a:t>m56bc"</a:t>
            </a:r>
            <a:endParaRPr lang="en-US" sz="2200" dirty="0" smtClean="0">
              <a:solidFill>
                <a:srgbClr val="3333CC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kern="0" dirty="0" err="1"/>
              <a:t>Preostali</a:t>
            </a:r>
            <a:r>
              <a:rPr lang="en-US" sz="2400" kern="0" dirty="0"/>
              <a:t> </a:t>
            </a:r>
            <a:r>
              <a:rPr lang="en-US" sz="2400" kern="0" dirty="0" err="1"/>
              <a:t>dio</a:t>
            </a:r>
            <a:r>
              <a:rPr lang="en-US" sz="2400" kern="0" dirty="0"/>
              <a:t> </a:t>
            </a:r>
            <a:r>
              <a:rPr lang="en-US" sz="2400" kern="0" dirty="0" err="1"/>
              <a:t>unosa</a:t>
            </a:r>
            <a:r>
              <a:rPr lang="en-US" sz="2400" kern="0" dirty="0"/>
              <a:t> </a:t>
            </a:r>
            <a:r>
              <a:rPr lang="en-US" sz="2400" kern="0" dirty="0" err="1"/>
              <a:t>ostaje</a:t>
            </a:r>
            <a:r>
              <a:rPr lang="en-US" sz="2400" kern="0" dirty="0"/>
              <a:t> u </a:t>
            </a:r>
            <a:r>
              <a:rPr lang="en-US" sz="2400" kern="0" dirty="0" err="1"/>
              <a:t>baferu</a:t>
            </a:r>
            <a:r>
              <a:rPr lang="en-US" sz="2400" kern="0" dirty="0"/>
              <a:t> i </a:t>
            </a:r>
            <a:r>
              <a:rPr lang="sr-Latn-ME" sz="2400" kern="0" dirty="0"/>
              <a:t>čeka sljedeću naredbu za unos podataka.</a:t>
            </a:r>
            <a:endParaRPr lang="en-US" sz="2400" kern="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8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Zanemarivanje karaktera za prelazak u novi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856984" cy="479715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Ka</a:t>
            </a:r>
            <a:r>
              <a:rPr lang="sr-Latn-ME" sz="2200" dirty="0" smtClean="0"/>
              <a:t>da želimo da učitamo</a:t>
            </a:r>
            <a:r>
              <a:rPr lang="en-US" sz="2200" dirty="0" smtClean="0"/>
              <a:t> </a:t>
            </a:r>
            <a:r>
              <a:rPr lang="en-US" sz="2200" dirty="0" err="1" smtClean="0"/>
              <a:t>neki</a:t>
            </a:r>
            <a:r>
              <a:rPr lang="en-US" sz="2200" dirty="0" smtClean="0"/>
              <a:t> </a:t>
            </a:r>
            <a:r>
              <a:rPr lang="en-US" sz="2200" dirty="0" err="1" smtClean="0"/>
              <a:t>podatak</a:t>
            </a:r>
            <a:r>
              <a:rPr lang="en-US" sz="2200" dirty="0" smtClean="0"/>
              <a:t> (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broj</a:t>
            </a:r>
            <a:r>
              <a:rPr lang="en-US" sz="2200" dirty="0" smtClean="0"/>
              <a:t>, string), a </a:t>
            </a:r>
            <a:r>
              <a:rPr lang="en-US" sz="2200" dirty="0" err="1" smtClean="0"/>
              <a:t>nakon</a:t>
            </a:r>
            <a:r>
              <a:rPr lang="en-US" sz="2200" dirty="0" smtClean="0"/>
              <a:t> toga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 način</a:t>
            </a:r>
            <a:r>
              <a:rPr lang="en-US" sz="2200" dirty="0"/>
              <a:t>:</a:t>
            </a: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scanf("%s", str);</a:t>
            </a:r>
            <a:endParaRPr lang="it-IT" sz="2200" dirty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scanf("%c", </a:t>
            </a:r>
            <a:r>
              <a:rPr lang="it-IT" sz="2200" dirty="0">
                <a:solidFill>
                  <a:srgbClr val="FF3300"/>
                </a:solidFill>
              </a:rPr>
              <a:t>&amp;</a:t>
            </a:r>
            <a:r>
              <a:rPr lang="it-IT" sz="2200" dirty="0" smtClean="0">
                <a:solidFill>
                  <a:srgbClr val="FF3300"/>
                </a:solidFill>
              </a:rPr>
              <a:t>ch);</a:t>
            </a:r>
            <a:endParaRPr lang="it-IT" sz="2200" dirty="0" smtClean="0"/>
          </a:p>
          <a:p>
            <a:pPr marL="360363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200" dirty="0" smtClean="0"/>
              <a:t>nakon unosa prvog podatka (ovdje stringa) i pritiska Enter, </a:t>
            </a:r>
            <a:r>
              <a:rPr lang="en-US" sz="2200" dirty="0" smtClean="0"/>
              <a:t>u </a:t>
            </a:r>
            <a:r>
              <a:rPr lang="en-US" sz="2200" dirty="0" err="1" smtClean="0"/>
              <a:t>promjenljivu</a:t>
            </a:r>
            <a:r>
              <a:rPr lang="en-US" sz="2200" dirty="0" smtClean="0"/>
              <a:t> </a:t>
            </a:r>
            <a:r>
              <a:rPr lang="en-US" sz="2200" dirty="0" err="1">
                <a:solidFill>
                  <a:srgbClr val="FF3300"/>
                </a:solidFill>
              </a:rPr>
              <a:t>ch</a:t>
            </a:r>
            <a:r>
              <a:rPr lang="en-US" sz="2200" dirty="0" smtClean="0"/>
              <a:t> </a:t>
            </a:r>
            <a:r>
              <a:rPr lang="sr-Latn-ME" sz="2200" dirty="0" smtClean="0"/>
              <a:t>će </a:t>
            </a:r>
            <a:r>
              <a:rPr lang="en-US" sz="2200" dirty="0" err="1" smtClean="0"/>
              <a:t>biti</a:t>
            </a:r>
            <a:r>
              <a:rPr lang="en-US" sz="2200" dirty="0" smtClean="0"/>
              <a:t> </a:t>
            </a:r>
            <a:r>
              <a:rPr lang="en-US" sz="2200" dirty="0" err="1" smtClean="0"/>
              <a:t>smje</a:t>
            </a:r>
            <a:r>
              <a:rPr lang="sr-Latn-ME" sz="2200" dirty="0" smtClean="0"/>
              <a:t>šten</a:t>
            </a:r>
            <a:r>
              <a:rPr lang="en-US" sz="2200" dirty="0" smtClean="0"/>
              <a:t>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novi</a:t>
            </a:r>
            <a:r>
              <a:rPr lang="en-US" sz="2200" dirty="0" smtClean="0"/>
              <a:t> red.</a:t>
            </a:r>
            <a:endParaRPr lang="sr-Latn-ME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/>
              <a:t>Funkcija </a:t>
            </a:r>
            <a:r>
              <a:rPr lang="sr-Latn-ME" sz="2200" dirty="0" smtClean="0">
                <a:solidFill>
                  <a:srgbClr val="3333CC"/>
                </a:solidFill>
              </a:rPr>
              <a:t>scanf</a:t>
            </a:r>
            <a:r>
              <a:rPr lang="sr-Latn-ME" sz="2200" dirty="0" smtClean="0"/>
              <a:t> prilikom učitavanja karaktera (ne </a:t>
            </a:r>
            <a:r>
              <a:rPr lang="en-US" sz="2200" dirty="0" err="1" smtClean="0"/>
              <a:t>i</a:t>
            </a:r>
            <a:r>
              <a:rPr lang="en-US" sz="2200" dirty="0" smtClean="0"/>
              <a:t> </a:t>
            </a:r>
            <a:r>
              <a:rPr lang="sr-Latn-ME" sz="2200" dirty="0" smtClean="0"/>
              <a:t>ostalih </a:t>
            </a:r>
            <a:r>
              <a:rPr lang="sr-Latn-ME" sz="2200" dirty="0" smtClean="0"/>
              <a:t>tipova!) ne uklanja bjeline! Ovo je moguće </a:t>
            </a:r>
            <a:r>
              <a:rPr lang="en-US" sz="2200" dirty="0" err="1" smtClean="0"/>
              <a:t>izbje</a:t>
            </a:r>
            <a:r>
              <a:rPr lang="sr-Latn-ME" sz="2200" dirty="0" smtClean="0"/>
              <a:t>ći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sr-Latn-ME" sz="2200" dirty="0" smtClean="0"/>
              <a:t>či</a:t>
            </a:r>
            <a:r>
              <a:rPr lang="en-US" sz="2200" dirty="0" smtClean="0"/>
              <a:t>n:</a:t>
            </a:r>
            <a:endParaRPr lang="en-US" sz="2200" dirty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</a:t>
            </a:r>
            <a:r>
              <a:rPr lang="it-IT" sz="2200" dirty="0" smtClean="0">
                <a:solidFill>
                  <a:srgbClr val="0070C0"/>
                </a:solidFill>
              </a:rPr>
              <a:t>%</a:t>
            </a:r>
            <a:r>
              <a:rPr lang="en-US" sz="2200" dirty="0" smtClean="0">
                <a:solidFill>
                  <a:srgbClr val="0070C0"/>
                </a:solidFill>
              </a:rPr>
              <a:t>[^\n]</a:t>
            </a:r>
            <a:r>
              <a:rPr lang="it-IT" sz="2200" b="1" dirty="0" smtClean="0">
                <a:solidFill>
                  <a:srgbClr val="00B050"/>
                </a:solidFill>
              </a:rPr>
              <a:t>%*c</a:t>
            </a:r>
            <a:r>
              <a:rPr lang="it-IT" sz="2200" dirty="0" smtClean="0">
                <a:solidFill>
                  <a:srgbClr val="FF3300"/>
                </a:solidFill>
              </a:rPr>
              <a:t>", str);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</a:t>
            </a:r>
            <a:r>
              <a:rPr lang="sr-Latn-ME" sz="1900" dirty="0" smtClean="0">
                <a:solidFill>
                  <a:srgbClr val="FF3300"/>
                </a:solidFill>
              </a:rPr>
              <a:t> </a:t>
            </a:r>
            <a:r>
              <a:rPr lang="en-US" sz="1900" dirty="0">
                <a:solidFill>
                  <a:srgbClr val="00B050"/>
                </a:solidFill>
              </a:rPr>
              <a:t>U</a:t>
            </a:r>
            <a:r>
              <a:rPr lang="sr-Latn-ME" sz="1900" dirty="0">
                <a:solidFill>
                  <a:srgbClr val="00B050"/>
                </a:solidFill>
              </a:rPr>
              <a:t>čitavaj sve do Enter-a, pa zanemari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endParaRPr lang="it-IT" sz="1900" dirty="0" smtClean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</a:t>
            </a:r>
            <a:r>
              <a:rPr lang="it-IT" sz="2200" dirty="0">
                <a:solidFill>
                  <a:srgbClr val="FF3300"/>
                </a:solidFill>
              </a:rPr>
              <a:t>("%c", &amp;ch</a:t>
            </a:r>
            <a:r>
              <a:rPr lang="it-IT" sz="2200" dirty="0" smtClean="0">
                <a:solidFill>
                  <a:srgbClr val="FF3300"/>
                </a:solidFill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2200" dirty="0" smtClean="0"/>
              <a:t>Drugi na</a:t>
            </a:r>
            <a:r>
              <a:rPr lang="sr-Latn-ME" sz="2200" dirty="0" smtClean="0"/>
              <a:t>čin da se to izbjegne je da se ubaci razmak ispred %c:</a:t>
            </a:r>
            <a:endParaRPr lang="sr-Latn-ME" sz="2200" dirty="0"/>
          </a:p>
          <a:p>
            <a:pPr marL="360363" indent="0">
              <a:spcBef>
                <a:spcPts val="0"/>
              </a:spcBef>
              <a:buNone/>
            </a:pPr>
            <a:r>
              <a:rPr lang="en-GB" sz="2200" dirty="0" err="1" smtClean="0">
                <a:solidFill>
                  <a:srgbClr val="FF3300"/>
                </a:solidFill>
              </a:rPr>
              <a:t>scanf</a:t>
            </a:r>
            <a:r>
              <a:rPr lang="en-GB" sz="2200" dirty="0">
                <a:solidFill>
                  <a:srgbClr val="FF3300"/>
                </a:solidFill>
              </a:rPr>
              <a:t>(" %c", &amp;</a:t>
            </a:r>
            <a:r>
              <a:rPr lang="en-GB" sz="2200" dirty="0" err="1">
                <a:solidFill>
                  <a:srgbClr val="FF3300"/>
                </a:solidFill>
              </a:rPr>
              <a:t>ch</a:t>
            </a:r>
            <a:r>
              <a:rPr lang="en-GB" sz="2200" dirty="0" smtClean="0">
                <a:solidFill>
                  <a:srgbClr val="FF3300"/>
                </a:solidFill>
              </a:rPr>
              <a:t>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 </a:t>
            </a:r>
            <a:r>
              <a:rPr lang="en-GB" sz="1900" dirty="0" err="1" smtClean="0">
                <a:solidFill>
                  <a:srgbClr val="00B050"/>
                </a:solidFill>
              </a:rPr>
              <a:t>ignor</a:t>
            </a:r>
            <a:r>
              <a:rPr lang="sr-Latn-ME" sz="1900" dirty="0" smtClean="0">
                <a:solidFill>
                  <a:srgbClr val="00B050"/>
                </a:solidFill>
              </a:rPr>
              <a:t>iši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posle</a:t>
            </a:r>
            <a:r>
              <a:rPr lang="en-GB" sz="1900" dirty="0" smtClean="0">
                <a:solidFill>
                  <a:srgbClr val="00B050"/>
                </a:solidFill>
              </a:rPr>
              <a:t> %</a:t>
            </a:r>
            <a:r>
              <a:rPr lang="sr-Latn-ME" sz="1900" dirty="0" smtClean="0">
                <a:solidFill>
                  <a:srgbClr val="00B050"/>
                </a:solidFill>
              </a:rPr>
              <a:t>s</a:t>
            </a:r>
            <a:r>
              <a:rPr lang="en-GB" sz="1900" dirty="0" smtClean="0">
                <a:solidFill>
                  <a:srgbClr val="00B050"/>
                </a:solidFill>
              </a:rPr>
              <a:t>, </a:t>
            </a:r>
            <a:r>
              <a:rPr lang="sr-Latn-ME" sz="1900" dirty="0" smtClean="0">
                <a:solidFill>
                  <a:srgbClr val="00B050"/>
                </a:solidFill>
              </a:rPr>
              <a:t>pa učitaj karakter</a:t>
            </a:r>
            <a:endParaRPr lang="it-IT" sz="19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89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sprintf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785225" cy="41036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Pored pobrojanog</a:t>
            </a:r>
            <a:r>
              <a:rPr lang="en-US" sz="2400" dirty="0" smtClean="0"/>
              <a:t>,</a:t>
            </a:r>
            <a:r>
              <a:rPr lang="sr-Latn-CS" sz="2400" dirty="0" smtClean="0"/>
              <a:t> u </a:t>
            </a:r>
            <a:r>
              <a:rPr lang="sr-Latn-CS" sz="2400" dirty="0" smtClean="0">
                <a:solidFill>
                  <a:srgbClr val="3333CC"/>
                </a:solidFill>
              </a:rPr>
              <a:t>stdio.h</a:t>
            </a:r>
            <a:r>
              <a:rPr lang="sr-Latn-CS" sz="2400" dirty="0" smtClean="0"/>
              <a:t> definisana je i znakovna konstanta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koja označava kraj fajla.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err="1" smtClean="0"/>
              <a:t>Interesantna</a:t>
            </a:r>
            <a:r>
              <a:rPr lang="en-US" sz="2400" dirty="0" smtClean="0"/>
              <a:t> je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sprintf</a:t>
            </a:r>
            <a:r>
              <a:rPr lang="sr-Latn-CS" sz="2400" dirty="0" smtClean="0"/>
              <a:t> kojom se vrši štampanje u string. Slična je </a:t>
            </a:r>
            <a:r>
              <a:rPr lang="en-US" sz="2400" dirty="0" err="1" smtClean="0"/>
              <a:t>funkciji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, osim što ima dodatni (prvi) argument string u koji se vrši “štampanje” umjesto na ekran. 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želimo da formiramo string koji predstavlja tekuće vrijeme u formatu 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HH:MM:SS"</a:t>
            </a:r>
            <a:r>
              <a:rPr lang="sr-Latn-CS" sz="2400" dirty="0" smtClean="0"/>
              <a:t>, a posjedujemo cijele brojeve koji predstavljaju sate, minute i sekunde</a:t>
            </a:r>
            <a:r>
              <a:rPr lang="en-US" sz="2400" dirty="0" smtClean="0"/>
              <a:t>,</a:t>
            </a:r>
            <a:r>
              <a:rPr lang="sr-Latn-CS" sz="2400" dirty="0" smtClean="0"/>
              <a:t> to možemo uraditi kao:</a:t>
            </a:r>
            <a:endParaRPr lang="en-US" sz="2400" dirty="0" smtClean="0"/>
          </a:p>
          <a:p>
            <a:pPr marL="0" indent="0" eaLnBrk="1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sprintf(s, </a:t>
            </a:r>
            <a:r>
              <a:rPr lang="sr-Latn-CS" sz="2400" dirty="0" smtClean="0">
                <a:solidFill>
                  <a:srgbClr val="3333CC"/>
                </a:solidFill>
              </a:rPr>
              <a:t>"%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CS" sz="2400" dirty="0" smtClean="0">
                <a:solidFill>
                  <a:srgbClr val="3333CC"/>
                </a:solidFill>
              </a:rPr>
              <a:t>2d</a:t>
            </a:r>
            <a:r>
              <a:rPr lang="sr-Latn-CS" sz="2400" dirty="0">
                <a:solidFill>
                  <a:srgbClr val="C00000"/>
                </a:solidFill>
              </a:rPr>
              <a:t>:</a:t>
            </a:r>
            <a:r>
              <a:rPr lang="sr-Latn-CS" sz="2400" dirty="0" smtClean="0">
                <a:solidFill>
                  <a:srgbClr val="3333CC"/>
                </a:solidFill>
              </a:rPr>
              <a:t>%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CS" sz="2400" dirty="0" smtClean="0">
                <a:solidFill>
                  <a:srgbClr val="3333CC"/>
                </a:solidFill>
              </a:rPr>
              <a:t>2d</a:t>
            </a:r>
            <a:r>
              <a:rPr lang="sr-Latn-CS" sz="2400" dirty="0">
                <a:solidFill>
                  <a:srgbClr val="C00000"/>
                </a:solidFill>
              </a:rPr>
              <a:t>:</a:t>
            </a:r>
            <a:r>
              <a:rPr lang="sr-Latn-CS" sz="2400" dirty="0" smtClean="0">
                <a:solidFill>
                  <a:srgbClr val="3333CC"/>
                </a:solidFill>
              </a:rPr>
              <a:t>%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CS" sz="2400" dirty="0">
                <a:solidFill>
                  <a:srgbClr val="3333CC"/>
                </a:solidFill>
              </a:rPr>
              <a:t>2d</a:t>
            </a:r>
            <a:r>
              <a:rPr lang="sr-Latn-CS" sz="2400" dirty="0" smtClean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FF0000"/>
                </a:solidFill>
              </a:rPr>
              <a:t>, sat, min, sek);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cxnSp>
        <p:nvCxnSpPr>
          <p:cNvPr id="5124" name="Straight Arrow Connector 2"/>
          <p:cNvCxnSpPr>
            <a:cxnSpLocks noChangeShapeType="1"/>
          </p:cNvCxnSpPr>
          <p:nvPr/>
        </p:nvCxnSpPr>
        <p:spPr bwMode="auto">
          <a:xfrm flipH="1" flipV="1">
            <a:off x="3039048" y="5843404"/>
            <a:ext cx="647700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" name="Straight Arrow Connector 5"/>
          <p:cNvCxnSpPr>
            <a:cxnSpLocks noChangeShapeType="1"/>
          </p:cNvCxnSpPr>
          <p:nvPr/>
        </p:nvCxnSpPr>
        <p:spPr bwMode="auto">
          <a:xfrm flipV="1">
            <a:off x="3686748" y="5843404"/>
            <a:ext cx="144462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6" name="Straight Arrow Connector 8"/>
          <p:cNvCxnSpPr>
            <a:cxnSpLocks noChangeShapeType="1"/>
          </p:cNvCxnSpPr>
          <p:nvPr/>
        </p:nvCxnSpPr>
        <p:spPr bwMode="auto">
          <a:xfrm flipV="1">
            <a:off x="3686748" y="5878329"/>
            <a:ext cx="936625" cy="4683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34667" y="6308542"/>
            <a:ext cx="60483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latin typeface="+mj-lt"/>
              </a:rPr>
              <a:t>T</a:t>
            </a:r>
            <a:r>
              <a:rPr lang="sr-Latn-RS" sz="1800" dirty="0">
                <a:latin typeface="+mj-lt"/>
              </a:rPr>
              <a:t>ačka označava da se prazna </a:t>
            </a:r>
            <a:r>
              <a:rPr lang="sr-Latn-RS" sz="1800" dirty="0" smtClean="0">
                <a:latin typeface="+mj-lt"/>
              </a:rPr>
              <a:t>mjesta </a:t>
            </a:r>
            <a:r>
              <a:rPr lang="sr-Latn-RS" sz="1800" dirty="0">
                <a:latin typeface="+mj-lt"/>
              </a:rPr>
              <a:t>dopunjavaju nulama</a:t>
            </a:r>
            <a:endParaRPr lang="en-GB" sz="18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FF0000"/>
                </a:solidFill>
              </a:rPr>
              <a:t>sscanf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49648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Za razliku od scanf, koja učitava podatke sa standardnog ulaznog uređaja, funkcija </a:t>
            </a:r>
            <a:r>
              <a:rPr lang="sr-Latn-CS" sz="2400" dirty="0" smtClean="0">
                <a:solidFill>
                  <a:srgbClr val="FF0000"/>
                </a:solidFill>
              </a:rPr>
              <a:t>sscanf</a:t>
            </a:r>
            <a:r>
              <a:rPr lang="sr-Latn-CS" sz="2400" dirty="0" smtClean="0"/>
              <a:t> </a:t>
            </a:r>
            <a:r>
              <a:rPr lang="sr-Latn-ME" sz="2400" dirty="0" smtClean="0"/>
              <a:t>učitava </a:t>
            </a:r>
            <a:r>
              <a:rPr lang="sr-Latn-ME" sz="2400" dirty="0"/>
              <a:t>podatke i</a:t>
            </a:r>
            <a:r>
              <a:rPr lang="en-US" sz="2400" dirty="0"/>
              <a:t>z </a:t>
            </a:r>
            <a:r>
              <a:rPr lang="en-US" sz="2400" dirty="0" err="1"/>
              <a:t>stringa</a:t>
            </a:r>
            <a:r>
              <a:rPr lang="en-US" sz="2400" dirty="0"/>
              <a:t> </a:t>
            </a:r>
            <a:r>
              <a:rPr lang="en-US" sz="2400" dirty="0" err="1" smtClean="0"/>
              <a:t>koji</a:t>
            </a:r>
            <a:r>
              <a:rPr lang="sr-Latn-ME" sz="2400" dirty="0" smtClean="0"/>
              <a:t> je</a:t>
            </a:r>
            <a:r>
              <a:rPr lang="en-US" sz="2400" dirty="0" smtClean="0"/>
              <a:t> </a:t>
            </a:r>
            <a:r>
              <a:rPr lang="en-US" sz="2400" dirty="0" err="1"/>
              <a:t>zadat</a:t>
            </a:r>
            <a:r>
              <a:rPr lang="en-US" sz="2400" dirty="0"/>
              <a:t>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prvi</a:t>
            </a:r>
            <a:r>
              <a:rPr lang="en-US" sz="2400" dirty="0"/>
              <a:t> </a:t>
            </a:r>
            <a:r>
              <a:rPr lang="en-US" sz="2400" dirty="0" smtClean="0"/>
              <a:t>argument</a:t>
            </a:r>
            <a:r>
              <a:rPr lang="sr-Latn-CS" sz="2400" dirty="0" smtClean="0"/>
              <a:t>. Ostali argumenti su isti kao kod scanf.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b="1" dirty="0" smtClean="0"/>
              <a:t>Primjer:</a:t>
            </a:r>
            <a:r>
              <a:rPr lang="sr-Latn-CS" sz="2400" dirty="0" smtClean="0"/>
              <a:t> Ako je u stringu </a:t>
            </a:r>
            <a:r>
              <a:rPr lang="sr-Latn-CS" sz="2400" dirty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zadato vrijeme u sljedećem formatu</a:t>
            </a:r>
            <a:r>
              <a:rPr lang="sr-Latn-CS" sz="2400" b="1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 = 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HH:MM:SS"</a:t>
            </a:r>
            <a:r>
              <a:rPr lang="sr-Latn-CS" sz="2400" dirty="0" smtClean="0"/>
              <a:t>, onda funkcija</a:t>
            </a:r>
            <a:endParaRPr lang="en-US" sz="2400" dirty="0"/>
          </a:p>
          <a:p>
            <a:pPr marL="0" indent="0" algn="ctr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sscanf(s, </a:t>
            </a:r>
            <a:r>
              <a:rPr lang="sr-Latn-CS" sz="2400" dirty="0">
                <a:solidFill>
                  <a:srgbClr val="3333CC"/>
                </a:solidFill>
              </a:rPr>
              <a:t>"%2d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>
                <a:solidFill>
                  <a:srgbClr val="3333CC"/>
                </a:solidFill>
              </a:rPr>
              <a:t>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>
                <a:solidFill>
                  <a:srgbClr val="3333CC"/>
                </a:solidFill>
              </a:rPr>
              <a:t>%2d"</a:t>
            </a:r>
            <a:r>
              <a:rPr lang="sr-Latn-CS" sz="2400" dirty="0">
                <a:solidFill>
                  <a:srgbClr val="FF0000"/>
                </a:solidFill>
              </a:rPr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&amp;sat, &amp;min, &amp;sek)</a:t>
            </a:r>
          </a:p>
          <a:p>
            <a:pPr marL="360363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sr-Latn-CS" sz="2400" dirty="0" smtClean="0"/>
              <a:t>u promjenljive </a:t>
            </a:r>
            <a:r>
              <a:rPr lang="sr-Latn-CS" sz="2400" dirty="0" smtClean="0">
                <a:solidFill>
                  <a:srgbClr val="FF0000"/>
                </a:solidFill>
              </a:rPr>
              <a:t>sat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min</a:t>
            </a:r>
            <a:r>
              <a:rPr lang="sr-Latn-CS" sz="2400" dirty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sek</a:t>
            </a:r>
            <a:r>
              <a:rPr lang="sr-Latn-CS" sz="2400" dirty="0"/>
              <a:t> </a:t>
            </a:r>
            <a:r>
              <a:rPr lang="sr-Latn-CS" sz="2400" dirty="0" smtClean="0"/>
              <a:t>učitava (upisuje) sate, minute i sekunde, respektivno. Pomoću </a:t>
            </a:r>
            <a:r>
              <a:rPr lang="it-IT" sz="2400" dirty="0">
                <a:solidFill>
                  <a:srgbClr val="00B050"/>
                </a:solidFill>
              </a:rPr>
              <a:t>%*</a:t>
            </a:r>
            <a:r>
              <a:rPr lang="it-IT" sz="2400" dirty="0" smtClean="0">
                <a:solidFill>
                  <a:srgbClr val="00B050"/>
                </a:solidFill>
              </a:rPr>
              <a:t>c</a:t>
            </a:r>
            <a:r>
              <a:rPr lang="sr-Latn-ME" sz="2400" dirty="0"/>
              <a:t> zanemarujemo dvotačke.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2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29493</TotalTime>
  <Words>3590</Words>
  <Application>Microsoft Office PowerPoint</Application>
  <PresentationFormat>On-screen Show (4:3)</PresentationFormat>
  <Paragraphs>296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Calibri</vt:lpstr>
      <vt:lpstr>Cambria Math</vt:lpstr>
      <vt:lpstr>Symbol</vt:lpstr>
      <vt:lpstr>Tahoma</vt:lpstr>
      <vt:lpstr>Times New Roman</vt:lpstr>
      <vt:lpstr>Wingdings</vt:lpstr>
      <vt:lpstr>Citrus</vt:lpstr>
      <vt:lpstr>Programiranje I</vt:lpstr>
      <vt:lpstr>Programske biblioteke</vt:lpstr>
      <vt:lpstr>Još nešto o scanf</vt:lpstr>
      <vt:lpstr>Specifikatori formata</vt:lpstr>
      <vt:lpstr>Specifikator opsega</vt:lpstr>
      <vt:lpstr>Primjer</vt:lpstr>
      <vt:lpstr>Zanemarivanje karaktera za prelazak u novi red</vt:lpstr>
      <vt:lpstr>sprintf</vt:lpstr>
      <vt:lpstr>sscanf</vt:lpstr>
      <vt:lpstr>string.h - pregled i još ponešto</vt:lpstr>
      <vt:lpstr>string.h</vt:lpstr>
      <vt:lpstr>ctype.h</vt:lpstr>
      <vt:lpstr>math.h</vt:lpstr>
      <vt:lpstr>limits.h</vt:lpstr>
      <vt:lpstr>limits.h i stdlib.h</vt:lpstr>
      <vt:lpstr>stdlib.h</vt:lpstr>
      <vt:lpstr>Karakteristike promjenljivih</vt:lpstr>
      <vt:lpstr>Lokalne i globalne promjenljive</vt:lpstr>
      <vt:lpstr>Primjer lokalnih i globalnih prom.</vt:lpstr>
      <vt:lpstr>Zasjenjivanje</vt:lpstr>
      <vt:lpstr>Statičke promjenljive</vt:lpstr>
      <vt:lpstr>Statičke promjenljive</vt:lpstr>
      <vt:lpstr>Statičke promjenljive</vt:lpstr>
      <vt:lpstr>register i volatile promjenljive</vt:lpstr>
      <vt:lpstr>register i volatile promjenljive</vt:lpstr>
      <vt:lpstr>Eksterne promjenljive</vt:lpstr>
      <vt:lpstr>Eksterne promjenljive</vt:lpstr>
      <vt:lpstr>Dinamička alokacija i dealokacija</vt:lpstr>
      <vt:lpstr>Dinamička alokacija i dealokacija</vt:lpstr>
      <vt:lpstr>Upotreba funkcije malloc</vt:lpstr>
      <vt:lpstr>Upotreba funkcije malloc</vt:lpstr>
      <vt:lpstr>Upotreba funkcije malloc</vt:lpstr>
      <vt:lpstr>Dealokacija i druge funkcije za alokaciju</vt:lpstr>
      <vt:lpstr>realloc</vt:lpstr>
      <vt:lpstr>Ostatak gradiva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749</cp:revision>
  <dcterms:created xsi:type="dcterms:W3CDTF">2004-08-23T07:37:27Z</dcterms:created>
  <dcterms:modified xsi:type="dcterms:W3CDTF">2022-11-09T09:14:08Z</dcterms:modified>
</cp:coreProperties>
</file>