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32"/>
  </p:notesMasterIdLst>
  <p:handoutMasterIdLst>
    <p:handoutMasterId r:id="rId33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9144000" cy="6858000" type="screen4x3"/>
  <p:notesSz cx="9942513" cy="676116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81" autoAdjust="0"/>
    <p:restoredTop sz="86396" autoAdjust="0"/>
  </p:normalViewPr>
  <p:slideViewPr>
    <p:cSldViewPr showGuides="1">
      <p:cViewPr varScale="1">
        <p:scale>
          <a:sx n="109" d="100"/>
          <a:sy n="109" d="100"/>
        </p:scale>
        <p:origin x="1752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10063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696" tIns="47348" rIns="94696" bIns="47348" numCol="1" anchor="t" anchorCtr="0" compatLnSpc="1">
            <a:prstTxWarp prst="textNoShape">
              <a:avLst/>
            </a:prstTxWarp>
          </a:bodyPr>
          <a:lstStyle>
            <a:lvl1pPr defTabSz="946183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32450" y="0"/>
            <a:ext cx="4310063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696" tIns="47348" rIns="94696" bIns="47348" numCol="1" anchor="t" anchorCtr="0" compatLnSpc="1">
            <a:prstTxWarp prst="textNoShape">
              <a:avLst/>
            </a:prstTxWarp>
          </a:bodyPr>
          <a:lstStyle>
            <a:lvl1pPr algn="r" defTabSz="946183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421438"/>
            <a:ext cx="4310063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696" tIns="47348" rIns="94696" bIns="47348" numCol="1" anchor="b" anchorCtr="0" compatLnSpc="1">
            <a:prstTxWarp prst="textNoShape">
              <a:avLst/>
            </a:prstTxWarp>
          </a:bodyPr>
          <a:lstStyle>
            <a:lvl1pPr defTabSz="946183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32450" y="6421438"/>
            <a:ext cx="4310063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696" tIns="47348" rIns="94696" bIns="47348" numCol="1" anchor="b" anchorCtr="0" compatLnSpc="1">
            <a:prstTxWarp prst="textNoShape">
              <a:avLst/>
            </a:prstTxWarp>
          </a:bodyPr>
          <a:lstStyle>
            <a:lvl1pPr algn="r" defTabSz="946183">
              <a:defRPr sz="1200"/>
            </a:lvl1pPr>
          </a:lstStyle>
          <a:p>
            <a:pPr>
              <a:defRPr/>
            </a:pPr>
            <a:fld id="{B37053D7-0336-44AA-8E6E-F7D0066349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919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8475" cy="338138"/>
          </a:xfrm>
          <a:prstGeom prst="rect">
            <a:avLst/>
          </a:prstGeom>
        </p:spPr>
        <p:txBody>
          <a:bodyPr vert="horz" lIns="93004" tIns="46502" rIns="93004" bIns="46502" rtlCol="0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30863" y="0"/>
            <a:ext cx="4310062" cy="338138"/>
          </a:xfrm>
          <a:prstGeom prst="rect">
            <a:avLst/>
          </a:prstGeom>
        </p:spPr>
        <p:txBody>
          <a:bodyPr vert="horz" lIns="93004" tIns="46502" rIns="93004" bIns="46502" rtlCol="0"/>
          <a:lstStyle>
            <a:lvl1pPr algn="r">
              <a:defRPr sz="1200"/>
            </a:lvl1pPr>
          </a:lstStyle>
          <a:p>
            <a:pPr>
              <a:defRPr/>
            </a:pPr>
            <a:fld id="{2A613760-EB3A-4F00-9E39-87F968A13744}" type="datetimeFigureOut">
              <a:rPr lang="en-GB"/>
              <a:pPr>
                <a:defRPr/>
              </a:pPr>
              <a:t>30/11/2022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81363" y="506413"/>
            <a:ext cx="3379787" cy="25352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004" tIns="46502" rIns="93004" bIns="46502" rtlCol="0" anchor="ctr"/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3775" y="3211513"/>
            <a:ext cx="7954963" cy="3043237"/>
          </a:xfrm>
          <a:prstGeom prst="rect">
            <a:avLst/>
          </a:prstGeom>
        </p:spPr>
        <p:txBody>
          <a:bodyPr vert="horz" lIns="93004" tIns="46502" rIns="93004" bIns="46502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421438"/>
            <a:ext cx="4308475" cy="338137"/>
          </a:xfrm>
          <a:prstGeom prst="rect">
            <a:avLst/>
          </a:prstGeom>
        </p:spPr>
        <p:txBody>
          <a:bodyPr vert="horz" lIns="93004" tIns="46502" rIns="93004" bIns="46502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30863" y="6421438"/>
            <a:ext cx="4310062" cy="338137"/>
          </a:xfrm>
          <a:prstGeom prst="rect">
            <a:avLst/>
          </a:prstGeom>
        </p:spPr>
        <p:txBody>
          <a:bodyPr vert="horz" lIns="93004" tIns="46502" rIns="93004" bIns="46502" rtlCol="0" anchor="b"/>
          <a:lstStyle>
            <a:lvl1pPr algn="r">
              <a:defRPr sz="1200"/>
            </a:lvl1pPr>
          </a:lstStyle>
          <a:p>
            <a:pPr>
              <a:defRPr/>
            </a:pPr>
            <a:fld id="{6AC7E388-B9C4-4B0C-8631-A9044F9C9C9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865685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EAAC2E2A-0018-451E-A77F-1CA237232FF6}" type="slidenum">
              <a:rPr lang="en-GB" sz="1200" smtClean="0"/>
              <a:pPr eaLnBrk="1" hangingPunct="1"/>
              <a:t>1</a:t>
            </a:fld>
            <a:endParaRPr lang="en-GB" sz="1200" smtClean="0"/>
          </a:p>
        </p:txBody>
      </p:sp>
    </p:spTree>
    <p:extLst>
      <p:ext uri="{BB962C8B-B14F-4D97-AF65-F5344CB8AC3E}">
        <p14:creationId xmlns:p14="http://schemas.microsoft.com/office/powerpoint/2010/main" val="30023524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AC7E388-B9C4-4B0C-8631-A9044F9C9C9B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88440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Freeform 3" descr="CITTEXT"/>
            <p:cNvSpPr>
              <a:spLocks/>
            </p:cNvSpPr>
            <p:nvPr/>
          </p:nvSpPr>
          <p:spPr bwMode="auto">
            <a:xfrm>
              <a:off x="0" y="0"/>
              <a:ext cx="1824" cy="4320"/>
            </a:xfrm>
            <a:custGeom>
              <a:avLst/>
              <a:gdLst>
                <a:gd name="T0" fmla="*/ 0 w 1824"/>
                <a:gd name="T1" fmla="*/ 6152 h 3840"/>
                <a:gd name="T2" fmla="*/ 0 w 1824"/>
                <a:gd name="T3" fmla="*/ 0 h 3840"/>
                <a:gd name="T4" fmla="*/ 1824 w 1824"/>
                <a:gd name="T5" fmla="*/ 0 h 3840"/>
                <a:gd name="T6" fmla="*/ 583 w 1824"/>
                <a:gd name="T7" fmla="*/ 6152 h 3840"/>
                <a:gd name="T8" fmla="*/ 0 w 1824"/>
                <a:gd name="T9" fmla="*/ 6152 h 38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24" h="3840">
                  <a:moveTo>
                    <a:pt x="0" y="3840"/>
                  </a:moveTo>
                  <a:lnTo>
                    <a:pt x="0" y="0"/>
                  </a:lnTo>
                  <a:lnTo>
                    <a:pt x="1824" y="0"/>
                  </a:lnTo>
                  <a:cubicBezTo>
                    <a:pt x="74" y="1204"/>
                    <a:pt x="465" y="3655"/>
                    <a:pt x="583" y="3840"/>
                  </a:cubicBezTo>
                  <a:cubicBezTo>
                    <a:pt x="291" y="3840"/>
                    <a:pt x="0" y="3840"/>
                    <a:pt x="0" y="3840"/>
                  </a:cubicBezTo>
                  <a:close/>
                </a:path>
              </a:pathLst>
            </a:cu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7" name="Picture 5" descr="CITBANND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9" name="Group 7"/>
            <p:cNvGrpSpPr>
              <a:grpSpLocks/>
            </p:cNvGrpSpPr>
            <p:nvPr userDrawn="1"/>
          </p:nvGrpSpPr>
          <p:grpSpPr bwMode="auto">
            <a:xfrm>
              <a:off x="0" y="2256"/>
              <a:ext cx="3642" cy="94"/>
              <a:chOff x="0" y="2256"/>
              <a:chExt cx="3642" cy="94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0" y="2310"/>
                <a:ext cx="3642" cy="1"/>
              </a:xfrm>
              <a:custGeom>
                <a:avLst/>
                <a:gdLst>
                  <a:gd name="T0" fmla="*/ 0 w 3642"/>
                  <a:gd name="T1" fmla="*/ 0 h 1"/>
                  <a:gd name="T2" fmla="*/ 3642 w 3642"/>
                  <a:gd name="T3" fmla="*/ 0 h 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642" h="1">
                    <a:moveTo>
                      <a:pt x="0" y="0"/>
                    </a:moveTo>
                    <a:lnTo>
                      <a:pt x="3642" y="0"/>
                    </a:ln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grpSp>
            <p:nvGrpSpPr>
              <p:cNvPr id="11" name="Group 9"/>
              <p:cNvGrpSpPr>
                <a:grpSpLocks/>
              </p:cNvGrpSpPr>
              <p:nvPr/>
            </p:nvGrpSpPr>
            <p:grpSpPr bwMode="auto">
              <a:xfrm>
                <a:off x="960" y="2256"/>
                <a:ext cx="1678" cy="94"/>
                <a:chOff x="419" y="1193"/>
                <a:chExt cx="1678" cy="94"/>
              </a:xfrm>
            </p:grpSpPr>
            <p:sp>
              <p:nvSpPr>
                <p:cNvPr id="12" name="Oval 10"/>
                <p:cNvSpPr>
                  <a:spLocks noChangeArrowheads="1"/>
                </p:cNvSpPr>
                <p:nvPr userDrawn="1"/>
              </p:nvSpPr>
              <p:spPr bwMode="auto">
                <a:xfrm>
                  <a:off x="419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3" name="Oval 11"/>
                <p:cNvSpPr>
                  <a:spLocks noChangeArrowheads="1"/>
                </p:cNvSpPr>
                <p:nvPr userDrawn="1"/>
              </p:nvSpPr>
              <p:spPr bwMode="auto">
                <a:xfrm>
                  <a:off x="947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4" name="Oval 12"/>
                <p:cNvSpPr>
                  <a:spLocks noChangeArrowheads="1"/>
                </p:cNvSpPr>
                <p:nvPr userDrawn="1"/>
              </p:nvSpPr>
              <p:spPr bwMode="auto">
                <a:xfrm>
                  <a:off x="1475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5" name="Oval 13"/>
                <p:cNvSpPr>
                  <a:spLocks noChangeArrowheads="1"/>
                </p:cNvSpPr>
                <p:nvPr userDrawn="1"/>
              </p:nvSpPr>
              <p:spPr bwMode="auto">
                <a:xfrm>
                  <a:off x="2003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</p:grpSp>
        </p:grpSp>
      </p:grpSp>
      <p:sp>
        <p:nvSpPr>
          <p:cNvPr id="4110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685800" y="20574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111" name="Rectangle 15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40386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39C04B-DA35-4BC1-8AA3-934A082FF1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9009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3F784F-76FC-41A4-9A7A-C89A46BF31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1593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62700" y="609600"/>
            <a:ext cx="19431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609600"/>
            <a:ext cx="56769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4913E2-15AD-44BF-AEC8-522EECDA26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3335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3BE1B6-9C1D-4D35-B7E8-D2A558102B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33995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353475-3826-442E-BD6C-F540BA6A6D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790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58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1A7DD3-BC87-4CA4-870E-D8B98221F5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70619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7AF54E-5CF1-4B73-954A-97444F46CC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077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913147-B173-4C4B-80F9-FDE4D5FD00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09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7D1165-BC6F-4CF3-B159-916E73F9B9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4690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0166CF-EACE-4BB5-A6E8-B2BD4D94A2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1687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D1517E-58B1-4700-942D-AC03E91590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1702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52400" y="0"/>
            <a:ext cx="8991600" cy="6858000"/>
            <a:chOff x="96" y="0"/>
            <a:chExt cx="5664" cy="4320"/>
          </a:xfrm>
        </p:grpSpPr>
        <p:sp>
          <p:nvSpPr>
            <p:cNvPr id="1032" name="Rectangle 3"/>
            <p:cNvSpPr>
              <a:spLocks noChangeArrowheads="1"/>
            </p:cNvSpPr>
            <p:nvPr userDrawn="1"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1033" name="Picture 4" descr="CITBANND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34" name="Rectangle 5"/>
            <p:cNvSpPr>
              <a:spLocks noChangeArrowheads="1"/>
            </p:cNvSpPr>
            <p:nvPr userDrawn="1"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5" name="Freeform 6"/>
            <p:cNvSpPr>
              <a:spLocks/>
            </p:cNvSpPr>
            <p:nvPr userDrawn="1"/>
          </p:nvSpPr>
          <p:spPr bwMode="auto">
            <a:xfrm>
              <a:off x="96" y="1248"/>
              <a:ext cx="4320" cy="3072"/>
            </a:xfrm>
            <a:custGeom>
              <a:avLst/>
              <a:gdLst>
                <a:gd name="T0" fmla="*/ 0 w 4320"/>
                <a:gd name="T1" fmla="*/ 2561 h 3264"/>
                <a:gd name="T2" fmla="*/ 0 w 4320"/>
                <a:gd name="T3" fmla="*/ 0 h 3264"/>
                <a:gd name="T4" fmla="*/ 4320 w 4320"/>
                <a:gd name="T5" fmla="*/ 0 h 326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320" h="3264">
                  <a:moveTo>
                    <a:pt x="0" y="3264"/>
                  </a:moveTo>
                  <a:lnTo>
                    <a:pt x="0" y="0"/>
                  </a:lnTo>
                  <a:lnTo>
                    <a:pt x="4320" y="0"/>
                  </a:lnTo>
                </a:path>
              </a:pathLst>
            </a:custGeom>
            <a:noFill/>
            <a:ln w="952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9" name="Oval 7"/>
            <p:cNvSpPr>
              <a:spLocks noChangeArrowheads="1"/>
            </p:cNvSpPr>
            <p:nvPr userDrawn="1"/>
          </p:nvSpPr>
          <p:spPr bwMode="auto">
            <a:xfrm>
              <a:off x="419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0" name="Oval 8"/>
            <p:cNvSpPr>
              <a:spLocks noChangeArrowheads="1"/>
            </p:cNvSpPr>
            <p:nvPr userDrawn="1"/>
          </p:nvSpPr>
          <p:spPr bwMode="auto">
            <a:xfrm>
              <a:off x="947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1" name="Oval 9"/>
            <p:cNvSpPr>
              <a:spLocks noChangeArrowheads="1"/>
            </p:cNvSpPr>
            <p:nvPr userDrawn="1"/>
          </p:nvSpPr>
          <p:spPr bwMode="auto">
            <a:xfrm>
              <a:off x="1475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2" name="Oval 10"/>
            <p:cNvSpPr>
              <a:spLocks noChangeArrowheads="1"/>
            </p:cNvSpPr>
            <p:nvPr userDrawn="1"/>
          </p:nvSpPr>
          <p:spPr bwMode="auto">
            <a:xfrm>
              <a:off x="2003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</p:grpSp>
      <p:sp>
        <p:nvSpPr>
          <p:cNvPr id="1027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2133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85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34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6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718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7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ADCB17A6-8AD2-4382-9701-30BFD7F292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Programiranje I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90600" y="4182616"/>
            <a:ext cx="7239000" cy="2126704"/>
          </a:xfrm>
        </p:spPr>
        <p:txBody>
          <a:bodyPr/>
          <a:lstStyle/>
          <a:p>
            <a:pPr eaLnBrk="1" hangingPunct="1"/>
            <a:r>
              <a:rPr lang="sr-Latn-CS" sz="3600" dirty="0" smtClean="0"/>
              <a:t>Fajlovi</a:t>
            </a:r>
          </a:p>
          <a:p>
            <a:pPr eaLnBrk="1" hangingPunct="1"/>
            <a:r>
              <a:rPr lang="sr-Latn-CS" sz="3600" dirty="0" smtClean="0"/>
              <a:t>Enumeracija</a:t>
            </a:r>
          </a:p>
          <a:p>
            <a:pPr eaLnBrk="1" hangingPunct="1"/>
            <a:r>
              <a:rPr lang="sr-Latn-CS" sz="3600" dirty="0" smtClean="0"/>
              <a:t>Strukture</a:t>
            </a:r>
            <a:r>
              <a:rPr lang="en-US" sz="3600" dirty="0" smtClean="0"/>
              <a:t> - </a:t>
            </a:r>
            <a:r>
              <a:rPr lang="en-US" sz="3600" dirty="0" err="1" smtClean="0"/>
              <a:t>Uvodno</a:t>
            </a:r>
            <a:endParaRPr lang="sr-Latn-CS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Upis i čitanje iz fajla</a:t>
            </a:r>
            <a:endParaRPr lang="en-US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061592"/>
            <a:ext cx="8610600" cy="2447528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Dakle, prilikom čitanja treba uvijek vršiti provjeru da li je dostignut kraj fajla. Ilustrujmo rad sa fajlovima na </a:t>
            </a:r>
            <a:r>
              <a:rPr lang="en-US" sz="2400" dirty="0" err="1" smtClean="0"/>
              <a:t>Zadatku</a:t>
            </a:r>
            <a:r>
              <a:rPr lang="en-US" sz="2400" dirty="0" smtClean="0"/>
              <a:t> 3.</a:t>
            </a:r>
            <a:r>
              <a:rPr lang="sr-Latn-CS" sz="2400" dirty="0" smtClean="0"/>
              <a:t> </a:t>
            </a:r>
            <a:r>
              <a:rPr lang="en-US" sz="2400" dirty="0" err="1" smtClean="0"/>
              <a:t>iz</a:t>
            </a:r>
            <a:r>
              <a:rPr lang="en-US" sz="2400" dirty="0" smtClean="0"/>
              <a:t> </a:t>
            </a:r>
            <a:r>
              <a:rPr lang="en-US" sz="2400" dirty="0" err="1" smtClean="0"/>
              <a:t>poglavlja</a:t>
            </a:r>
            <a:r>
              <a:rPr lang="en-US" sz="2400" dirty="0" smtClean="0"/>
              <a:t> </a:t>
            </a:r>
            <a:r>
              <a:rPr lang="sr-Latn-ME" sz="2400" dirty="0" smtClean="0"/>
              <a:t>zbirke </a:t>
            </a:r>
            <a:r>
              <a:rPr lang="sr-Latn-CS" sz="2400" dirty="0" smtClean="0"/>
              <a:t>2.9.</a:t>
            </a:r>
          </a:p>
          <a:p>
            <a:pPr eaLnBrk="1" hangingPunct="1"/>
            <a:r>
              <a:rPr lang="sr-Latn-CS" sz="2400" b="1" dirty="0" smtClean="0"/>
              <a:t>Primjer</a:t>
            </a:r>
            <a:r>
              <a:rPr lang="en-US" sz="2400" b="1" dirty="0" smtClean="0"/>
              <a:t>:</a:t>
            </a:r>
            <a:r>
              <a:rPr lang="sr-Latn-CS" sz="2400" dirty="0" smtClean="0"/>
              <a:t> Svaki red fajla sadrži po jedan cio broj. Formirati novi fajl koji se razlikuje od početnog po tome što su prvi, treći, peti itd. broj udvostručeni.</a:t>
            </a:r>
            <a:endParaRPr lang="en-US" sz="2400" dirty="0" smtClean="0"/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482258" y="4538855"/>
            <a:ext cx="2667000" cy="16764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just"/>
            <a:r>
              <a:rPr lang="sr-Latn-CS" sz="2000" dirty="0">
                <a:latin typeface="Tahoma" pitchFamily="34" charset="0"/>
              </a:rPr>
              <a:t>#</a:t>
            </a:r>
            <a:r>
              <a:rPr lang="sr-Latn-CS" sz="2000" dirty="0" smtClean="0">
                <a:latin typeface="Tahoma" pitchFamily="34" charset="0"/>
              </a:rPr>
              <a:t>include</a:t>
            </a:r>
            <a:r>
              <a:rPr lang="en-US" sz="2000" dirty="0" smtClean="0">
                <a:latin typeface="Tahoma" pitchFamily="34" charset="0"/>
              </a:rPr>
              <a:t>&lt;</a:t>
            </a:r>
            <a:r>
              <a:rPr lang="en-US" sz="2000" dirty="0" err="1" smtClean="0">
                <a:latin typeface="Tahoma" pitchFamily="34" charset="0"/>
              </a:rPr>
              <a:t>stdio.h</a:t>
            </a:r>
            <a:r>
              <a:rPr lang="en-US" sz="2000" dirty="0">
                <a:latin typeface="Tahoma" pitchFamily="34" charset="0"/>
              </a:rPr>
              <a:t>&gt;</a:t>
            </a:r>
          </a:p>
          <a:p>
            <a:pPr algn="just"/>
            <a:r>
              <a:rPr lang="sr-Latn-ME" sz="2000" dirty="0" smtClean="0">
                <a:latin typeface="Tahoma" pitchFamily="34" charset="0"/>
              </a:rPr>
              <a:t>int</a:t>
            </a:r>
            <a:r>
              <a:rPr lang="en-US" sz="2000" dirty="0" smtClean="0">
                <a:latin typeface="Tahoma" pitchFamily="34" charset="0"/>
              </a:rPr>
              <a:t> </a:t>
            </a:r>
            <a:r>
              <a:rPr lang="en-US" sz="2000" dirty="0">
                <a:latin typeface="Tahoma" pitchFamily="34" charset="0"/>
              </a:rPr>
              <a:t>main</a:t>
            </a:r>
            <a:r>
              <a:rPr lang="en-US" sz="2000" dirty="0" smtClean="0">
                <a:latin typeface="Tahoma" pitchFamily="34" charset="0"/>
              </a:rPr>
              <a:t>() {</a:t>
            </a:r>
            <a:endParaRPr lang="en-US" sz="2000" dirty="0">
              <a:latin typeface="Tahoma" pitchFamily="34" charset="0"/>
            </a:endParaRPr>
          </a:p>
          <a:p>
            <a:pPr algn="just"/>
            <a:r>
              <a:rPr lang="en-US" sz="2000" dirty="0" err="1">
                <a:latin typeface="Tahoma" pitchFamily="34" charset="0"/>
              </a:rPr>
              <a:t>int</a:t>
            </a:r>
            <a:r>
              <a:rPr lang="en-US" sz="2000" dirty="0">
                <a:latin typeface="Tahoma" pitchFamily="34" charset="0"/>
              </a:rPr>
              <a:t> </a:t>
            </a:r>
            <a:r>
              <a:rPr lang="en-US" sz="2000" dirty="0" err="1">
                <a:latin typeface="Tahoma" pitchFamily="34" charset="0"/>
              </a:rPr>
              <a:t>broj</a:t>
            </a:r>
            <a:r>
              <a:rPr lang="en-US" sz="2000" dirty="0">
                <a:latin typeface="Tahoma" pitchFamily="34" charset="0"/>
              </a:rPr>
              <a:t>, </a:t>
            </a:r>
            <a:r>
              <a:rPr lang="en-US" sz="2000" dirty="0" err="1">
                <a:latin typeface="Tahoma" pitchFamily="34" charset="0"/>
              </a:rPr>
              <a:t>i</a:t>
            </a:r>
            <a:r>
              <a:rPr lang="en-US" sz="2000" dirty="0">
                <a:latin typeface="Tahoma" pitchFamily="34" charset="0"/>
              </a:rPr>
              <a:t>;</a:t>
            </a:r>
          </a:p>
          <a:p>
            <a:pPr algn="just"/>
            <a:r>
              <a:rPr lang="en-US" sz="2000" dirty="0">
                <a:latin typeface="Tahoma" pitchFamily="34" charset="0"/>
              </a:rPr>
              <a:t>FILE *a</a:t>
            </a:r>
            <a:r>
              <a:rPr lang="en-US" sz="2000" dirty="0" smtClean="0">
                <a:latin typeface="Tahoma" pitchFamily="34" charset="0"/>
              </a:rPr>
              <a:t>,</a:t>
            </a:r>
            <a:r>
              <a:rPr lang="sr-Latn-ME" sz="2000" dirty="0" smtClean="0">
                <a:latin typeface="Tahoma" pitchFamily="34" charset="0"/>
              </a:rPr>
              <a:t> </a:t>
            </a:r>
            <a:r>
              <a:rPr lang="en-US" sz="2000" dirty="0" smtClean="0">
                <a:latin typeface="Tahoma" pitchFamily="34" charset="0"/>
              </a:rPr>
              <a:t>*</a:t>
            </a:r>
            <a:r>
              <a:rPr lang="en-US" sz="2000" dirty="0">
                <a:latin typeface="Tahoma" pitchFamily="34" charset="0"/>
              </a:rPr>
              <a:t>b;</a:t>
            </a:r>
          </a:p>
          <a:p>
            <a:pPr algn="just"/>
            <a:endParaRPr lang="en-US" sz="2000" dirty="0">
              <a:latin typeface="Tahoma" pitchFamily="34" charset="0"/>
            </a:endParaRPr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3546470" y="4530918"/>
            <a:ext cx="5277838" cy="1905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just"/>
            <a:r>
              <a:rPr lang="en-US" sz="2000" dirty="0">
                <a:latin typeface="Tahoma" pitchFamily="34" charset="0"/>
              </a:rPr>
              <a:t>if((</a:t>
            </a:r>
            <a:r>
              <a:rPr lang="en-US" sz="2000" dirty="0" smtClean="0">
                <a:latin typeface="Tahoma" pitchFamily="34" charset="0"/>
              </a:rPr>
              <a:t>a</a:t>
            </a:r>
            <a:r>
              <a:rPr lang="sr-Latn-ME" sz="2000" dirty="0" smtClean="0">
                <a:latin typeface="Tahoma" pitchFamily="34" charset="0"/>
              </a:rPr>
              <a:t> </a:t>
            </a:r>
            <a:r>
              <a:rPr lang="en-US" sz="2000" dirty="0" smtClean="0">
                <a:latin typeface="Tahoma" pitchFamily="34" charset="0"/>
              </a:rPr>
              <a:t>=</a:t>
            </a:r>
            <a:r>
              <a:rPr lang="sr-Latn-ME" sz="2000" dirty="0" smtClean="0">
                <a:latin typeface="Tahoma" pitchFamily="34" charset="0"/>
              </a:rPr>
              <a:t> </a:t>
            </a:r>
            <a:r>
              <a:rPr lang="en-US" sz="2000" dirty="0" err="1" smtClean="0">
                <a:latin typeface="Tahoma" pitchFamily="34" charset="0"/>
              </a:rPr>
              <a:t>fopen</a:t>
            </a:r>
            <a:r>
              <a:rPr lang="en-US" sz="2000" dirty="0">
                <a:latin typeface="Tahoma" pitchFamily="34" charset="0"/>
              </a:rPr>
              <a:t>("</a:t>
            </a:r>
            <a:r>
              <a:rPr lang="sr-Latn-ME" sz="2000" dirty="0" smtClean="0">
                <a:latin typeface="Tahoma" pitchFamily="34" charset="0"/>
              </a:rPr>
              <a:t>C</a:t>
            </a:r>
            <a:r>
              <a:rPr lang="en-US" sz="2000" dirty="0" err="1" smtClean="0">
                <a:latin typeface="Tahoma" pitchFamily="34" charset="0"/>
              </a:rPr>
              <a:t>io</a:t>
            </a:r>
            <a:r>
              <a:rPr lang="sr-Latn-ME" sz="2000" dirty="0" smtClean="0">
                <a:latin typeface="Tahoma" pitchFamily="34" charset="0"/>
              </a:rPr>
              <a:t>B</a:t>
            </a:r>
            <a:r>
              <a:rPr lang="en-US" sz="2000" dirty="0" smtClean="0">
                <a:latin typeface="Tahoma" pitchFamily="34" charset="0"/>
              </a:rPr>
              <a:t>roj.txt",</a:t>
            </a:r>
            <a:r>
              <a:rPr lang="sr-Latn-ME" sz="2000" dirty="0" smtClean="0">
                <a:latin typeface="Tahoma" pitchFamily="34" charset="0"/>
              </a:rPr>
              <a:t> </a:t>
            </a:r>
            <a:r>
              <a:rPr lang="en-US" sz="2000" dirty="0" smtClean="0">
                <a:latin typeface="Tahoma" pitchFamily="34" charset="0"/>
              </a:rPr>
              <a:t>"r"))</a:t>
            </a:r>
            <a:r>
              <a:rPr lang="sr-Latn-ME" sz="2000" dirty="0" smtClean="0">
                <a:latin typeface="Tahoma" pitchFamily="34" charset="0"/>
              </a:rPr>
              <a:t> </a:t>
            </a:r>
            <a:r>
              <a:rPr lang="en-US" sz="2000" dirty="0" smtClean="0">
                <a:latin typeface="Tahoma" pitchFamily="34" charset="0"/>
              </a:rPr>
              <a:t>==</a:t>
            </a:r>
            <a:r>
              <a:rPr lang="sr-Latn-ME" sz="2000" dirty="0" smtClean="0">
                <a:latin typeface="Tahoma" pitchFamily="34" charset="0"/>
              </a:rPr>
              <a:t> </a:t>
            </a:r>
            <a:r>
              <a:rPr lang="en-US" sz="2000" dirty="0" smtClean="0">
                <a:latin typeface="Tahoma" pitchFamily="34" charset="0"/>
              </a:rPr>
              <a:t>NULL</a:t>
            </a:r>
            <a:r>
              <a:rPr lang="en-US" sz="2000" dirty="0">
                <a:latin typeface="Tahoma" pitchFamily="34" charset="0"/>
              </a:rPr>
              <a:t>) {</a:t>
            </a:r>
          </a:p>
          <a:p>
            <a:pPr algn="just"/>
            <a:r>
              <a:rPr lang="en-US" sz="2000" dirty="0">
                <a:latin typeface="Tahoma" pitchFamily="34" charset="0"/>
              </a:rPr>
              <a:t>	</a:t>
            </a:r>
            <a:r>
              <a:rPr lang="en-US" sz="2000" dirty="0" smtClean="0">
                <a:latin typeface="Tahoma" pitchFamily="34" charset="0"/>
              </a:rPr>
              <a:t>puts("</a:t>
            </a:r>
            <a:r>
              <a:rPr lang="en-US" sz="2000" dirty="0" err="1" smtClean="0">
                <a:latin typeface="Tahoma" pitchFamily="34" charset="0"/>
              </a:rPr>
              <a:t>Greska</a:t>
            </a:r>
            <a:r>
              <a:rPr lang="en-US" sz="2000" dirty="0" smtClean="0">
                <a:latin typeface="Tahoma" pitchFamily="34" charset="0"/>
              </a:rPr>
              <a:t> </a:t>
            </a:r>
            <a:r>
              <a:rPr lang="sr-Latn-CS" sz="2000" dirty="0">
                <a:latin typeface="Tahoma" pitchFamily="34" charset="0"/>
              </a:rPr>
              <a:t>pri otvaranju </a:t>
            </a:r>
            <a:r>
              <a:rPr lang="sr-Latn-CS" sz="2000" dirty="0" smtClean="0">
                <a:latin typeface="Tahoma" pitchFamily="34" charset="0"/>
              </a:rPr>
              <a:t>fajla");</a:t>
            </a:r>
            <a:r>
              <a:rPr lang="sr-Latn-CS" sz="2000" dirty="0">
                <a:latin typeface="Tahoma" pitchFamily="34" charset="0"/>
              </a:rPr>
              <a:t/>
            </a:r>
            <a:br>
              <a:rPr lang="sr-Latn-CS" sz="2000" dirty="0">
                <a:latin typeface="Tahoma" pitchFamily="34" charset="0"/>
              </a:rPr>
            </a:br>
            <a:r>
              <a:rPr lang="sr-Latn-CS" sz="2000" dirty="0">
                <a:latin typeface="Tahoma" pitchFamily="34" charset="0"/>
              </a:rPr>
              <a:t>	exit(1</a:t>
            </a:r>
            <a:r>
              <a:rPr lang="sr-Latn-CS" sz="2000" dirty="0" smtClean="0">
                <a:latin typeface="Tahoma" pitchFamily="34" charset="0"/>
              </a:rPr>
              <a:t>); </a:t>
            </a:r>
            <a:r>
              <a:rPr lang="en-US" sz="2000" dirty="0" smtClean="0">
                <a:latin typeface="Tahoma" pitchFamily="34" charset="0"/>
              </a:rPr>
              <a:t>}</a:t>
            </a:r>
            <a:endParaRPr lang="en-US" sz="2000" dirty="0">
              <a:latin typeface="Tahoma" pitchFamily="34" charset="0"/>
            </a:endParaRPr>
          </a:p>
          <a:p>
            <a:pPr algn="just"/>
            <a:r>
              <a:rPr lang="en-US" sz="2000" dirty="0">
                <a:latin typeface="Tahoma" pitchFamily="34" charset="0"/>
              </a:rPr>
              <a:t>if((</a:t>
            </a:r>
            <a:r>
              <a:rPr lang="en-US" sz="2000" dirty="0" smtClean="0">
                <a:latin typeface="Tahoma" pitchFamily="34" charset="0"/>
              </a:rPr>
              <a:t>b</a:t>
            </a:r>
            <a:r>
              <a:rPr lang="sr-Latn-ME" sz="2000" dirty="0" smtClean="0">
                <a:latin typeface="Tahoma" pitchFamily="34" charset="0"/>
              </a:rPr>
              <a:t> </a:t>
            </a:r>
            <a:r>
              <a:rPr lang="en-US" sz="2000" dirty="0" smtClean="0">
                <a:latin typeface="Tahoma" pitchFamily="34" charset="0"/>
              </a:rPr>
              <a:t>=</a:t>
            </a:r>
            <a:r>
              <a:rPr lang="sr-Latn-ME" sz="2000" dirty="0" smtClean="0">
                <a:latin typeface="Tahoma" pitchFamily="34" charset="0"/>
              </a:rPr>
              <a:t> </a:t>
            </a:r>
            <a:r>
              <a:rPr lang="en-US" sz="2000" dirty="0" err="1" smtClean="0">
                <a:latin typeface="Tahoma" pitchFamily="34" charset="0"/>
              </a:rPr>
              <a:t>fopen</a:t>
            </a:r>
            <a:r>
              <a:rPr lang="en-US" sz="2000" dirty="0">
                <a:latin typeface="Tahoma" pitchFamily="34" charset="0"/>
              </a:rPr>
              <a:t>("</a:t>
            </a:r>
            <a:r>
              <a:rPr lang="sr-Latn-ME" sz="2000" dirty="0" smtClean="0">
                <a:latin typeface="Tahoma" pitchFamily="34" charset="0"/>
              </a:rPr>
              <a:t>N</a:t>
            </a:r>
            <a:r>
              <a:rPr lang="en-US" sz="2000" dirty="0" err="1" smtClean="0">
                <a:latin typeface="Tahoma" pitchFamily="34" charset="0"/>
              </a:rPr>
              <a:t>ovi</a:t>
            </a:r>
            <a:r>
              <a:rPr lang="sr-Latn-ME" sz="2000" dirty="0" smtClean="0">
                <a:latin typeface="Tahoma" pitchFamily="34" charset="0"/>
              </a:rPr>
              <a:t>C</a:t>
            </a:r>
            <a:r>
              <a:rPr lang="en-US" sz="2000" dirty="0" smtClean="0">
                <a:latin typeface="Tahoma" pitchFamily="34" charset="0"/>
              </a:rPr>
              <a:t>io.txt",</a:t>
            </a:r>
            <a:r>
              <a:rPr lang="sr-Latn-ME" sz="2000" dirty="0" smtClean="0">
                <a:latin typeface="Tahoma" pitchFamily="34" charset="0"/>
              </a:rPr>
              <a:t> </a:t>
            </a:r>
            <a:r>
              <a:rPr lang="en-US" sz="2000" dirty="0" smtClean="0">
                <a:latin typeface="Tahoma" pitchFamily="34" charset="0"/>
              </a:rPr>
              <a:t>"w"))</a:t>
            </a:r>
            <a:r>
              <a:rPr lang="sr-Latn-ME" sz="2000" dirty="0" smtClean="0">
                <a:latin typeface="Tahoma" pitchFamily="34" charset="0"/>
              </a:rPr>
              <a:t> </a:t>
            </a:r>
            <a:r>
              <a:rPr lang="en-US" sz="2000" dirty="0" smtClean="0">
                <a:latin typeface="Tahoma" pitchFamily="34" charset="0"/>
              </a:rPr>
              <a:t>==</a:t>
            </a:r>
            <a:r>
              <a:rPr lang="sr-Latn-ME" sz="2000" dirty="0" smtClean="0">
                <a:latin typeface="Tahoma" pitchFamily="34" charset="0"/>
              </a:rPr>
              <a:t> </a:t>
            </a:r>
            <a:r>
              <a:rPr lang="en-US" sz="2000" dirty="0" smtClean="0">
                <a:latin typeface="Tahoma" pitchFamily="34" charset="0"/>
              </a:rPr>
              <a:t>NULL</a:t>
            </a:r>
            <a:r>
              <a:rPr lang="en-US" sz="2000" dirty="0">
                <a:latin typeface="Tahoma" pitchFamily="34" charset="0"/>
              </a:rPr>
              <a:t>) {</a:t>
            </a:r>
          </a:p>
          <a:p>
            <a:pPr algn="just"/>
            <a:r>
              <a:rPr lang="en-US" sz="2000" dirty="0">
                <a:latin typeface="Tahoma" pitchFamily="34" charset="0"/>
              </a:rPr>
              <a:t>	</a:t>
            </a:r>
            <a:r>
              <a:rPr lang="en-US" sz="2000" dirty="0" smtClean="0">
                <a:latin typeface="Tahoma" pitchFamily="34" charset="0"/>
              </a:rPr>
              <a:t>puts("</a:t>
            </a:r>
            <a:r>
              <a:rPr lang="en-US" sz="2000" dirty="0" err="1" smtClean="0">
                <a:latin typeface="Tahoma" pitchFamily="34" charset="0"/>
              </a:rPr>
              <a:t>Greska</a:t>
            </a:r>
            <a:r>
              <a:rPr lang="en-US" sz="2000" dirty="0" smtClean="0">
                <a:latin typeface="Tahoma" pitchFamily="34" charset="0"/>
              </a:rPr>
              <a:t> </a:t>
            </a:r>
            <a:r>
              <a:rPr lang="sr-Latn-CS" sz="2000" dirty="0">
                <a:latin typeface="Tahoma" pitchFamily="34" charset="0"/>
              </a:rPr>
              <a:t>pri otvaranju </a:t>
            </a:r>
            <a:r>
              <a:rPr lang="sr-Latn-CS" sz="2000" dirty="0" smtClean="0">
                <a:latin typeface="Tahoma" pitchFamily="34" charset="0"/>
              </a:rPr>
              <a:t>fajla");</a:t>
            </a:r>
            <a:r>
              <a:rPr lang="sr-Latn-CS" sz="2000" dirty="0">
                <a:latin typeface="Tahoma" pitchFamily="34" charset="0"/>
              </a:rPr>
              <a:t/>
            </a:r>
            <a:br>
              <a:rPr lang="sr-Latn-CS" sz="2000" dirty="0">
                <a:latin typeface="Tahoma" pitchFamily="34" charset="0"/>
              </a:rPr>
            </a:br>
            <a:r>
              <a:rPr lang="sr-Latn-CS" sz="2000" dirty="0">
                <a:latin typeface="Tahoma" pitchFamily="34" charset="0"/>
              </a:rPr>
              <a:t>	exit(1</a:t>
            </a:r>
            <a:r>
              <a:rPr lang="sr-Latn-CS" sz="2000" dirty="0" smtClean="0">
                <a:latin typeface="Tahoma" pitchFamily="34" charset="0"/>
              </a:rPr>
              <a:t>); </a:t>
            </a:r>
            <a:r>
              <a:rPr lang="en-US" sz="2000" dirty="0" smtClean="0">
                <a:latin typeface="Tahoma" pitchFamily="34" charset="0"/>
              </a:rPr>
              <a:t>}</a:t>
            </a:r>
            <a:endParaRPr lang="en-US" sz="2000" dirty="0">
              <a:latin typeface="Tahoma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10/30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Primjer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888122" y="2132856"/>
            <a:ext cx="3148374" cy="3279687"/>
          </a:xfrm>
          <a:ln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marL="182563" indent="-182563" eaLnBrk="1" hangingPunct="1"/>
            <a:r>
              <a:rPr lang="en-US" sz="2000" dirty="0" err="1" smtClean="0"/>
              <a:t>Pojasnimo</a:t>
            </a:r>
            <a:r>
              <a:rPr lang="en-US" sz="2000" dirty="0" smtClean="0"/>
              <a:t> </a:t>
            </a:r>
            <a:r>
              <a:rPr lang="en-US" sz="2000" dirty="0" err="1" smtClean="0"/>
              <a:t>ukratko</a:t>
            </a:r>
            <a:r>
              <a:rPr lang="en-US" sz="2000" dirty="0" smtClean="0"/>
              <a:t> program. </a:t>
            </a:r>
            <a:r>
              <a:rPr lang="sr-Latn-ME" sz="2000" dirty="0" smtClean="0"/>
              <a:t>Koristimo</a:t>
            </a:r>
            <a:r>
              <a:rPr lang="en-US" sz="2000" dirty="0" smtClean="0"/>
              <a:t> </a:t>
            </a:r>
            <a:r>
              <a:rPr lang="sr-Latn-CS" sz="2000" dirty="0" smtClean="0"/>
              <a:t>dvije cjelobrojne promjenljive </a:t>
            </a:r>
            <a:r>
              <a:rPr lang="sr-Latn-CS" sz="2000" b="1" kern="1200" dirty="0">
                <a:solidFill>
                  <a:srgbClr val="3333CC"/>
                </a:solidFill>
                <a:latin typeface="Tahoma" pitchFamily="34" charset="0"/>
              </a:rPr>
              <a:t>i</a:t>
            </a:r>
            <a:r>
              <a:rPr lang="sr-Latn-CS" sz="2000" dirty="0" smtClean="0"/>
              <a:t> i </a:t>
            </a:r>
            <a:r>
              <a:rPr lang="sr-Latn-CS" sz="2000" b="1" kern="1200" dirty="0">
                <a:solidFill>
                  <a:srgbClr val="3333CC"/>
                </a:solidFill>
                <a:latin typeface="Tahoma" pitchFamily="34" charset="0"/>
              </a:rPr>
              <a:t>broj</a:t>
            </a:r>
            <a:r>
              <a:rPr lang="sr-Latn-CS" sz="2000" dirty="0" smtClean="0"/>
              <a:t>. </a:t>
            </a:r>
            <a:r>
              <a:rPr lang="sr-Latn-CS" sz="2000" dirty="0" smtClean="0">
                <a:solidFill>
                  <a:srgbClr val="3333CC"/>
                </a:solidFill>
              </a:rPr>
              <a:t>i</a:t>
            </a:r>
            <a:r>
              <a:rPr lang="sr-Latn-CS" sz="2000" dirty="0" smtClean="0"/>
              <a:t> služi za brojanje redova fajla, dok u </a:t>
            </a:r>
            <a:r>
              <a:rPr lang="sr-Latn-CS" sz="2000" dirty="0" smtClean="0">
                <a:solidFill>
                  <a:srgbClr val="3333CC"/>
                </a:solidFill>
              </a:rPr>
              <a:t>broj </a:t>
            </a:r>
            <a:r>
              <a:rPr lang="sr-Latn-CS" sz="2000" dirty="0" smtClean="0"/>
              <a:t>učitavamo brojeve iz početnog fajla.</a:t>
            </a:r>
          </a:p>
          <a:p>
            <a:pPr marL="182563" indent="-182563" eaLnBrk="1" hangingPunct="1"/>
            <a:r>
              <a:rPr lang="sr-Latn-CS" sz="2000" dirty="0" smtClean="0"/>
              <a:t>Koristimo dva pokazivača na fajlove.</a:t>
            </a:r>
            <a:endParaRPr lang="en-US" sz="2000" dirty="0" smtClean="0"/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323527" y="2134446"/>
            <a:ext cx="5519923" cy="248282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just"/>
            <a:r>
              <a:rPr lang="en-US" sz="2000" dirty="0" err="1" smtClean="0">
                <a:latin typeface="Tahoma" pitchFamily="34" charset="0"/>
              </a:rPr>
              <a:t>i</a:t>
            </a:r>
            <a:r>
              <a:rPr lang="en-US" sz="2000" dirty="0" smtClean="0">
                <a:latin typeface="Tahoma" pitchFamily="34" charset="0"/>
              </a:rPr>
              <a:t>=</a:t>
            </a:r>
            <a:r>
              <a:rPr lang="sr-Latn-ME" sz="2000" dirty="0" smtClean="0">
                <a:latin typeface="Tahoma" pitchFamily="34" charset="0"/>
              </a:rPr>
              <a:t>1</a:t>
            </a:r>
            <a:r>
              <a:rPr lang="en-US" sz="2000" dirty="0" smtClean="0">
                <a:latin typeface="Tahoma" pitchFamily="34" charset="0"/>
              </a:rPr>
              <a:t>;</a:t>
            </a:r>
            <a:endParaRPr lang="en-US" sz="2000" dirty="0">
              <a:latin typeface="Tahoma" pitchFamily="34" charset="0"/>
            </a:endParaRPr>
          </a:p>
          <a:p>
            <a:pPr algn="just">
              <a:tabLst>
                <a:tab pos="357188" algn="l"/>
              </a:tabLst>
            </a:pPr>
            <a:r>
              <a:rPr lang="en-US" sz="2000" dirty="0">
                <a:latin typeface="Tahoma" pitchFamily="34" charset="0"/>
              </a:rPr>
              <a:t>while(</a:t>
            </a:r>
            <a:r>
              <a:rPr lang="en-US" sz="2000" dirty="0" err="1">
                <a:solidFill>
                  <a:srgbClr val="FF0000"/>
                </a:solidFill>
                <a:latin typeface="Tahoma" pitchFamily="34" charset="0"/>
              </a:rPr>
              <a:t>fscanf</a:t>
            </a:r>
            <a:r>
              <a:rPr lang="en-US" sz="2000" dirty="0">
                <a:solidFill>
                  <a:srgbClr val="FF0000"/>
                </a:solidFill>
                <a:latin typeface="Tahoma" pitchFamily="34" charset="0"/>
              </a:rPr>
              <a:t>(a</a:t>
            </a:r>
            <a:r>
              <a:rPr lang="en-US" sz="2000" dirty="0" smtClean="0">
                <a:solidFill>
                  <a:srgbClr val="FF0000"/>
                </a:solidFill>
                <a:latin typeface="Tahoma" pitchFamily="34" charset="0"/>
              </a:rPr>
              <a:t>,</a:t>
            </a:r>
            <a:r>
              <a:rPr lang="sr-Latn-ME" sz="2000" dirty="0" smtClean="0">
                <a:solidFill>
                  <a:srgbClr val="FF0000"/>
                </a:solidFill>
                <a:latin typeface="Tahoma" pitchFamily="34" charset="0"/>
              </a:rPr>
              <a:t> </a:t>
            </a:r>
            <a:r>
              <a:rPr lang="en-US" sz="2000" dirty="0" smtClean="0">
                <a:solidFill>
                  <a:srgbClr val="FF0000"/>
                </a:solidFill>
                <a:latin typeface="Tahoma" pitchFamily="34" charset="0"/>
              </a:rPr>
              <a:t>"%d",</a:t>
            </a:r>
            <a:r>
              <a:rPr lang="sr-Latn-ME" sz="2000" dirty="0" smtClean="0">
                <a:solidFill>
                  <a:srgbClr val="FF0000"/>
                </a:solidFill>
                <a:latin typeface="Tahoma" pitchFamily="34" charset="0"/>
              </a:rPr>
              <a:t> </a:t>
            </a:r>
            <a:r>
              <a:rPr lang="en-US" sz="2000" dirty="0" smtClean="0">
                <a:solidFill>
                  <a:srgbClr val="FF0000"/>
                </a:solidFill>
                <a:latin typeface="Tahoma" pitchFamily="34" charset="0"/>
              </a:rPr>
              <a:t>&amp;</a:t>
            </a:r>
            <a:r>
              <a:rPr lang="en-US" sz="2000" dirty="0" err="1">
                <a:solidFill>
                  <a:srgbClr val="FF0000"/>
                </a:solidFill>
                <a:latin typeface="Tahoma" pitchFamily="34" charset="0"/>
              </a:rPr>
              <a:t>broj</a:t>
            </a:r>
            <a:r>
              <a:rPr lang="en-US" sz="2000" dirty="0" smtClean="0">
                <a:solidFill>
                  <a:srgbClr val="FF0000"/>
                </a:solidFill>
                <a:latin typeface="Tahoma" pitchFamily="34" charset="0"/>
              </a:rPr>
              <a:t>) != EOF</a:t>
            </a:r>
            <a:r>
              <a:rPr lang="en-US" sz="2000" dirty="0" smtClean="0">
                <a:latin typeface="Tahoma" pitchFamily="34" charset="0"/>
              </a:rPr>
              <a:t>) {</a:t>
            </a:r>
            <a:r>
              <a:rPr lang="en-US" sz="2000" dirty="0">
                <a:latin typeface="Tahoma" pitchFamily="34" charset="0"/>
              </a:rPr>
              <a:t/>
            </a:r>
            <a:br>
              <a:rPr lang="en-US" sz="2000" dirty="0">
                <a:latin typeface="Tahoma" pitchFamily="34" charset="0"/>
              </a:rPr>
            </a:br>
            <a:r>
              <a:rPr lang="en-US" sz="2000" dirty="0">
                <a:latin typeface="Tahoma" pitchFamily="34" charset="0"/>
              </a:rPr>
              <a:t>	</a:t>
            </a:r>
            <a:r>
              <a:rPr lang="en-US" sz="2000" dirty="0" err="1">
                <a:latin typeface="Tahoma" pitchFamily="34" charset="0"/>
              </a:rPr>
              <a:t>fprintf</a:t>
            </a:r>
            <a:r>
              <a:rPr lang="en-US" sz="2000" dirty="0">
                <a:latin typeface="Tahoma" pitchFamily="34" charset="0"/>
              </a:rPr>
              <a:t>(b</a:t>
            </a:r>
            <a:r>
              <a:rPr lang="en-US" sz="2000" dirty="0" smtClean="0">
                <a:latin typeface="Tahoma" pitchFamily="34" charset="0"/>
              </a:rPr>
              <a:t>,</a:t>
            </a:r>
            <a:r>
              <a:rPr lang="sr-Latn-ME" sz="2000" dirty="0" smtClean="0">
                <a:latin typeface="Tahoma" pitchFamily="34" charset="0"/>
              </a:rPr>
              <a:t> </a:t>
            </a:r>
            <a:r>
              <a:rPr lang="en-US" sz="2000" dirty="0" smtClean="0">
                <a:latin typeface="Tahoma" pitchFamily="34" charset="0"/>
              </a:rPr>
              <a:t>"%d\n",</a:t>
            </a:r>
            <a:r>
              <a:rPr lang="sr-Latn-ME" sz="2000" dirty="0" smtClean="0">
                <a:latin typeface="Tahoma" pitchFamily="34" charset="0"/>
              </a:rPr>
              <a:t> </a:t>
            </a:r>
            <a:r>
              <a:rPr lang="en-US" sz="2000" dirty="0" smtClean="0">
                <a:solidFill>
                  <a:srgbClr val="3333CC"/>
                </a:solidFill>
                <a:latin typeface="Tahoma" pitchFamily="34" charset="0"/>
              </a:rPr>
              <a:t>(i%2</a:t>
            </a:r>
            <a:r>
              <a:rPr lang="sr-Latn-ME" sz="2000" dirty="0" smtClean="0">
                <a:solidFill>
                  <a:srgbClr val="3333CC"/>
                </a:solidFill>
                <a:latin typeface="Tahoma" pitchFamily="34" charset="0"/>
              </a:rPr>
              <a:t>==1</a:t>
            </a:r>
            <a:r>
              <a:rPr lang="en-US" sz="2000" dirty="0" smtClean="0">
                <a:solidFill>
                  <a:srgbClr val="3333CC"/>
                </a:solidFill>
                <a:latin typeface="Tahoma" pitchFamily="34" charset="0"/>
              </a:rPr>
              <a:t>) </a:t>
            </a:r>
            <a:r>
              <a:rPr lang="en-US" sz="2000" dirty="0">
                <a:solidFill>
                  <a:srgbClr val="3333CC"/>
                </a:solidFill>
                <a:latin typeface="Tahoma" pitchFamily="34" charset="0"/>
              </a:rPr>
              <a:t>? </a:t>
            </a:r>
            <a:r>
              <a:rPr lang="sr-Latn-ME" sz="2000" dirty="0" smtClean="0">
                <a:solidFill>
                  <a:srgbClr val="3333CC"/>
                </a:solidFill>
                <a:latin typeface="Tahoma" pitchFamily="34" charset="0"/>
              </a:rPr>
              <a:t>2*</a:t>
            </a:r>
            <a:r>
              <a:rPr lang="en-US" sz="2000" dirty="0" err="1" smtClean="0">
                <a:solidFill>
                  <a:srgbClr val="3333CC"/>
                </a:solidFill>
                <a:latin typeface="Tahoma" pitchFamily="34" charset="0"/>
              </a:rPr>
              <a:t>broj</a:t>
            </a:r>
            <a:r>
              <a:rPr lang="sr-Latn-ME" sz="2000" dirty="0" smtClean="0">
                <a:solidFill>
                  <a:srgbClr val="3333CC"/>
                </a:solidFill>
                <a:latin typeface="Tahoma" pitchFamily="34" charset="0"/>
              </a:rPr>
              <a:t> </a:t>
            </a:r>
            <a:r>
              <a:rPr lang="en-US" sz="2000" dirty="0" smtClean="0">
                <a:solidFill>
                  <a:srgbClr val="3333CC"/>
                </a:solidFill>
                <a:latin typeface="Tahoma" pitchFamily="34" charset="0"/>
              </a:rPr>
              <a:t>:</a:t>
            </a:r>
            <a:r>
              <a:rPr lang="sr-Latn-ME" sz="2000" dirty="0" smtClean="0">
                <a:solidFill>
                  <a:srgbClr val="3333CC"/>
                </a:solidFill>
                <a:latin typeface="Tahoma" pitchFamily="34" charset="0"/>
              </a:rPr>
              <a:t> </a:t>
            </a:r>
            <a:r>
              <a:rPr lang="en-US" sz="2000" dirty="0" err="1" smtClean="0">
                <a:solidFill>
                  <a:srgbClr val="3333CC"/>
                </a:solidFill>
                <a:latin typeface="Tahoma" pitchFamily="34" charset="0"/>
              </a:rPr>
              <a:t>broj</a:t>
            </a:r>
            <a:r>
              <a:rPr lang="en-US" sz="2000" dirty="0">
                <a:latin typeface="Tahoma" pitchFamily="34" charset="0"/>
              </a:rPr>
              <a:t>);</a:t>
            </a:r>
            <a:br>
              <a:rPr lang="en-US" sz="2000" dirty="0">
                <a:latin typeface="Tahoma" pitchFamily="34" charset="0"/>
              </a:rPr>
            </a:br>
            <a:r>
              <a:rPr lang="en-US" sz="2000" dirty="0">
                <a:latin typeface="Tahoma" pitchFamily="34" charset="0"/>
              </a:rPr>
              <a:t>	</a:t>
            </a:r>
            <a:r>
              <a:rPr lang="en-US" sz="2000" dirty="0" err="1">
                <a:latin typeface="Tahoma" pitchFamily="34" charset="0"/>
              </a:rPr>
              <a:t>i</a:t>
            </a:r>
            <a:r>
              <a:rPr lang="en-US" sz="2000" dirty="0" smtClean="0">
                <a:latin typeface="Tahoma" pitchFamily="34" charset="0"/>
              </a:rPr>
              <a:t>++;</a:t>
            </a:r>
          </a:p>
          <a:p>
            <a:pPr algn="just"/>
            <a:r>
              <a:rPr lang="en-US" sz="2000" dirty="0" smtClean="0">
                <a:latin typeface="Tahoma" pitchFamily="34" charset="0"/>
              </a:rPr>
              <a:t>}</a:t>
            </a:r>
            <a:r>
              <a:rPr lang="en-US" sz="2000" dirty="0">
                <a:latin typeface="Tahoma" pitchFamily="34" charset="0"/>
              </a:rPr>
              <a:t/>
            </a:r>
            <a:br>
              <a:rPr lang="en-US" sz="2000" dirty="0">
                <a:latin typeface="Tahoma" pitchFamily="34" charset="0"/>
              </a:rPr>
            </a:br>
            <a:r>
              <a:rPr lang="en-US" sz="2000" dirty="0" err="1">
                <a:latin typeface="Tahoma" pitchFamily="34" charset="0"/>
              </a:rPr>
              <a:t>fclose</a:t>
            </a:r>
            <a:r>
              <a:rPr lang="en-US" sz="2000" dirty="0">
                <a:latin typeface="Tahoma" pitchFamily="34" charset="0"/>
              </a:rPr>
              <a:t>(a);</a:t>
            </a:r>
          </a:p>
          <a:p>
            <a:pPr algn="just"/>
            <a:r>
              <a:rPr lang="en-US" sz="2000" dirty="0" err="1">
                <a:latin typeface="Tahoma" pitchFamily="34" charset="0"/>
              </a:rPr>
              <a:t>fclose</a:t>
            </a:r>
            <a:r>
              <a:rPr lang="en-US" sz="2000" dirty="0">
                <a:latin typeface="Tahoma" pitchFamily="34" charset="0"/>
              </a:rPr>
              <a:t>(b);</a:t>
            </a:r>
          </a:p>
          <a:p>
            <a:pPr algn="just"/>
            <a:r>
              <a:rPr lang="en-US" sz="2000" dirty="0">
                <a:latin typeface="Tahoma" pitchFamily="34" charset="0"/>
              </a:rPr>
              <a:t>}</a:t>
            </a:r>
          </a:p>
        </p:txBody>
      </p:sp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329879" y="4654999"/>
            <a:ext cx="5513572" cy="1978496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/>
          <a:lstStyle/>
          <a:p>
            <a:pPr marL="182563" indent="-182563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n"/>
            </a:pPr>
            <a:r>
              <a:rPr lang="sr-Latn-CS" sz="2000" dirty="0">
                <a:latin typeface="Tahoma" pitchFamily="34" charset="0"/>
              </a:rPr>
              <a:t>Prvi fajl smo otvorili za čitanje, a drugi za upis. </a:t>
            </a:r>
            <a:r>
              <a:rPr lang="en-US" sz="2000" dirty="0">
                <a:latin typeface="Tahoma" pitchFamily="34" charset="0"/>
              </a:rPr>
              <a:t>U</a:t>
            </a:r>
            <a:r>
              <a:rPr lang="sr-Latn-CS" sz="2000" dirty="0">
                <a:latin typeface="Tahoma" pitchFamily="34" charset="0"/>
              </a:rPr>
              <a:t> istoj naredbi vrši</a:t>
            </a:r>
            <a:r>
              <a:rPr lang="en-US" sz="2000" dirty="0" err="1">
                <a:latin typeface="Tahoma" pitchFamily="34" charset="0"/>
              </a:rPr>
              <a:t>mo</a:t>
            </a:r>
            <a:r>
              <a:rPr lang="sr-Latn-CS" sz="2000" dirty="0">
                <a:latin typeface="Tahoma" pitchFamily="34" charset="0"/>
              </a:rPr>
              <a:t> provjeru da li je otvaranje uspjelo poređenjem sa </a:t>
            </a:r>
            <a:r>
              <a:rPr lang="sr-Latn-CS" sz="2000" dirty="0">
                <a:solidFill>
                  <a:srgbClr val="3333CC"/>
                </a:solidFill>
                <a:latin typeface="Tahoma" pitchFamily="34" charset="0"/>
              </a:rPr>
              <a:t>NULL</a:t>
            </a:r>
            <a:r>
              <a:rPr lang="sr-Latn-CS" sz="2000" dirty="0">
                <a:latin typeface="Tahoma" pitchFamily="34" charset="0"/>
              </a:rPr>
              <a:t>. U slučaju da nije </a:t>
            </a:r>
            <a:r>
              <a:rPr lang="sr-Latn-CS" sz="2000" dirty="0" smtClean="0">
                <a:latin typeface="Tahoma" pitchFamily="34" charset="0"/>
              </a:rPr>
              <a:t>uspjelo, </a:t>
            </a:r>
            <a:r>
              <a:rPr lang="sr-Latn-CS" sz="2000" dirty="0">
                <a:latin typeface="Tahoma" pitchFamily="34" charset="0"/>
              </a:rPr>
              <a:t>iz</a:t>
            </a:r>
            <a:r>
              <a:rPr lang="en-US" sz="2000" dirty="0" err="1">
                <a:latin typeface="Tahoma" pitchFamily="34" charset="0"/>
              </a:rPr>
              <a:t>lazimo</a:t>
            </a:r>
            <a:r>
              <a:rPr lang="sr-Latn-CS" sz="2000" dirty="0">
                <a:latin typeface="Tahoma" pitchFamily="34" charset="0"/>
              </a:rPr>
              <a:t> iz programa.</a:t>
            </a:r>
          </a:p>
          <a:p>
            <a:pPr marL="182563" indent="-182563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n"/>
            </a:pPr>
            <a:r>
              <a:rPr lang="sr-Latn-CS" sz="2000" dirty="0">
                <a:latin typeface="Tahoma" pitchFamily="34" charset="0"/>
              </a:rPr>
              <a:t>U petlji, zatim, učitavamo broj po broj iz fajla na koji pokazuje</a:t>
            </a:r>
            <a:r>
              <a:rPr lang="sr-Latn-CS" sz="2000" dirty="0">
                <a:solidFill>
                  <a:srgbClr val="3333CC"/>
                </a:solidFill>
                <a:latin typeface="Tahoma" pitchFamily="34" charset="0"/>
              </a:rPr>
              <a:t> </a:t>
            </a:r>
            <a:r>
              <a:rPr lang="sr-Latn-CS" sz="2000" dirty="0" smtClean="0">
                <a:solidFill>
                  <a:srgbClr val="3333CC"/>
                </a:solidFill>
                <a:latin typeface="Tahoma" pitchFamily="34" charset="0"/>
              </a:rPr>
              <a:t>a</a:t>
            </a:r>
            <a:r>
              <a:rPr lang="en-US" sz="2000" dirty="0" smtClean="0">
                <a:latin typeface="Tahoma" pitchFamily="34" charset="0"/>
              </a:rPr>
              <a:t>, </a:t>
            </a:r>
            <a:r>
              <a:rPr lang="en-US" sz="2000" dirty="0" err="1" smtClean="0">
                <a:latin typeface="Tahoma" pitchFamily="34" charset="0"/>
              </a:rPr>
              <a:t>sve</a:t>
            </a:r>
            <a:r>
              <a:rPr lang="sr-Latn-CS" sz="2000" dirty="0" smtClean="0">
                <a:solidFill>
                  <a:srgbClr val="3333CC"/>
                </a:solidFill>
                <a:latin typeface="Tahoma" pitchFamily="34" charset="0"/>
              </a:rPr>
              <a:t> </a:t>
            </a:r>
            <a:r>
              <a:rPr lang="sr-Latn-CS" sz="2000" dirty="0">
                <a:latin typeface="Tahoma" pitchFamily="34" charset="0"/>
              </a:rPr>
              <a:t>do </a:t>
            </a:r>
            <a:r>
              <a:rPr lang="sr-Latn-CS" sz="2000" dirty="0" smtClean="0">
                <a:latin typeface="Tahoma" pitchFamily="34" charset="0"/>
              </a:rPr>
              <a:t>kraj</a:t>
            </a:r>
            <a:r>
              <a:rPr lang="en-US" sz="2000" dirty="0" smtClean="0">
                <a:latin typeface="Tahoma" pitchFamily="34" charset="0"/>
              </a:rPr>
              <a:t>a</a:t>
            </a:r>
            <a:r>
              <a:rPr lang="sr-Latn-CS" sz="2000" dirty="0" smtClean="0">
                <a:latin typeface="Tahoma" pitchFamily="34" charset="0"/>
              </a:rPr>
              <a:t> </a:t>
            </a:r>
            <a:r>
              <a:rPr lang="sr-Latn-CS" sz="2000" dirty="0">
                <a:latin typeface="Tahoma" pitchFamily="34" charset="0"/>
              </a:rPr>
              <a:t>fajla.</a:t>
            </a:r>
            <a:endParaRPr lang="en-US" sz="2000" dirty="0">
              <a:latin typeface="Tahoma" pitchFamily="34" charset="0"/>
            </a:endParaRPr>
          </a:p>
        </p:txBody>
      </p:sp>
      <p:sp>
        <p:nvSpPr>
          <p:cNvPr id="2" name="Right Arrow 1"/>
          <p:cNvSpPr/>
          <p:nvPr/>
        </p:nvSpPr>
        <p:spPr bwMode="auto">
          <a:xfrm>
            <a:off x="5493246" y="3324311"/>
            <a:ext cx="576064" cy="216024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Right Arrow 6"/>
          <p:cNvSpPr/>
          <p:nvPr/>
        </p:nvSpPr>
        <p:spPr bwMode="auto">
          <a:xfrm rot="8066382">
            <a:off x="5457348" y="4747428"/>
            <a:ext cx="647862" cy="171513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11/30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Primjer - pojašnjenje</a:t>
            </a:r>
            <a:endParaRPr lang="en-US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266528"/>
            <a:ext cx="8496944" cy="41148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U slučaju da je broj </a:t>
            </a:r>
            <a:r>
              <a:rPr lang="sr-Latn-CS" sz="2400" dirty="0" smtClean="0">
                <a:solidFill>
                  <a:srgbClr val="3333CC"/>
                </a:solidFill>
              </a:rPr>
              <a:t>i</a:t>
            </a:r>
            <a:r>
              <a:rPr lang="sr-Latn-CS" sz="2400" dirty="0"/>
              <a:t> </a:t>
            </a:r>
            <a:r>
              <a:rPr lang="sr-Latn-CS" sz="2400" dirty="0" smtClean="0"/>
              <a:t>paran, u fajl na koji pokazuje pokazivač </a:t>
            </a:r>
            <a:r>
              <a:rPr lang="sr-Latn-CS" sz="2400" dirty="0" smtClean="0">
                <a:solidFill>
                  <a:srgbClr val="3333CC"/>
                </a:solidFill>
              </a:rPr>
              <a:t>b</a:t>
            </a:r>
            <a:r>
              <a:rPr lang="sr-Latn-CS" sz="2400" dirty="0" smtClean="0"/>
              <a:t> se vrši njegov upis, a ako je neparan </a:t>
            </a:r>
            <a:r>
              <a:rPr lang="en-US" sz="2400" dirty="0" smtClean="0"/>
              <a:t>u</a:t>
            </a:r>
            <a:r>
              <a:rPr lang="sr-Latn-CS" sz="2400" dirty="0" smtClean="0"/>
              <a:t>pisuje se njegova duplirana vrijednost. 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Na kraju se fajlovi zatvaraju</a:t>
            </a:r>
            <a:r>
              <a:rPr lang="en-US" sz="2400" dirty="0" smtClean="0"/>
              <a:t> (</a:t>
            </a:r>
            <a:r>
              <a:rPr lang="en-US" sz="2400" dirty="0" err="1" smtClean="0"/>
              <a:t>ove</a:t>
            </a:r>
            <a:r>
              <a:rPr lang="en-US" sz="2400" dirty="0" smtClean="0"/>
              <a:t> </a:t>
            </a:r>
            <a:r>
              <a:rPr lang="sr-Latn-CS" sz="2400" dirty="0" smtClean="0"/>
              <a:t>će naredbe biti kasnije objašnjene).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Još jedan par </a:t>
            </a:r>
            <a:r>
              <a:rPr lang="en-US" sz="2400" dirty="0" err="1" smtClean="0"/>
              <a:t>funkcija</a:t>
            </a:r>
            <a:r>
              <a:rPr lang="en-US" sz="2400" dirty="0" smtClean="0"/>
              <a:t> </a:t>
            </a:r>
            <a:r>
              <a:rPr lang="sr-Latn-CS" sz="2400" dirty="0" smtClean="0"/>
              <a:t>se može koristiti za upis i čitanje iz fajla. Za upis podataka iz memorije u fajl može poslužiti </a:t>
            </a:r>
            <a:r>
              <a:rPr lang="en-US" sz="2400" dirty="0" err="1" smtClean="0"/>
              <a:t>funkcija</a:t>
            </a:r>
            <a:endParaRPr lang="en-US" sz="2400" dirty="0" smtClean="0"/>
          </a:p>
          <a:p>
            <a:pPr marL="360363" indent="0" eaLnBrk="1" hangingPunct="1">
              <a:spcBef>
                <a:spcPts val="0"/>
              </a:spcBef>
              <a:spcAft>
                <a:spcPts val="0"/>
              </a:spcAft>
              <a:buNone/>
            </a:pPr>
            <a:r>
              <a:rPr lang="sr-Latn-CS" sz="2400" dirty="0" smtClean="0">
                <a:solidFill>
                  <a:srgbClr val="3333CC"/>
                </a:solidFill>
              </a:rPr>
              <a:t>int </a:t>
            </a:r>
            <a:r>
              <a:rPr lang="sr-Latn-CS" sz="2400" dirty="0" smtClean="0">
                <a:solidFill>
                  <a:srgbClr val="3333CC"/>
                </a:solidFill>
              </a:rPr>
              <a:t>fwrite(void *p,</a:t>
            </a:r>
            <a:r>
              <a:rPr lang="en-US" sz="2400" dirty="0" smtClean="0">
                <a:solidFill>
                  <a:srgbClr val="3333CC"/>
                </a:solidFill>
              </a:rPr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int d,</a:t>
            </a:r>
            <a:r>
              <a:rPr lang="en-US" sz="2400" dirty="0" smtClean="0">
                <a:solidFill>
                  <a:srgbClr val="3333CC"/>
                </a:solidFill>
              </a:rPr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int n,</a:t>
            </a:r>
            <a:r>
              <a:rPr lang="en-US" sz="2400" dirty="0" smtClean="0">
                <a:solidFill>
                  <a:srgbClr val="3333CC"/>
                </a:solidFill>
              </a:rPr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FILE *a);</a:t>
            </a:r>
            <a:endParaRPr lang="en-US" sz="2400" dirty="0" smtClean="0">
              <a:solidFill>
                <a:srgbClr val="3333CC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12/30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>
                <a:solidFill>
                  <a:srgbClr val="FF0000"/>
                </a:solidFill>
              </a:rPr>
              <a:t>fwrite</a:t>
            </a:r>
            <a:r>
              <a:rPr lang="sr-Latn-CS" dirty="0" smtClean="0"/>
              <a:t> i </a:t>
            </a:r>
            <a:r>
              <a:rPr lang="sr-Latn-CS" dirty="0" smtClean="0">
                <a:solidFill>
                  <a:srgbClr val="FF0000"/>
                </a:solidFill>
              </a:rPr>
              <a:t>fread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7647" y="2161917"/>
            <a:ext cx="8712968" cy="4570742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None/>
            </a:pPr>
            <a:r>
              <a:rPr lang="sr-Latn-CS" sz="2400" dirty="0" smtClean="0"/>
              <a:t>	Parametri </a:t>
            </a:r>
            <a:r>
              <a:rPr lang="en-US" sz="2400" dirty="0" err="1" smtClean="0"/>
              <a:t>funkcije</a:t>
            </a:r>
            <a:r>
              <a:rPr lang="en-US" sz="2400" dirty="0" smtClean="0"/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fwrite</a:t>
            </a:r>
            <a:r>
              <a:rPr lang="sr-Latn-CS" sz="2400" dirty="0" smtClean="0"/>
              <a:t> su: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buSzPct val="100000"/>
              <a:buFont typeface="Wingdings" panose="05000000000000000000" pitchFamily="2" charset="2"/>
              <a:buChar char=""/>
              <a:tabLst>
                <a:tab pos="1166813" algn="l"/>
              </a:tabLst>
            </a:pPr>
            <a:r>
              <a:rPr lang="sr-Latn-CS" sz="2000" dirty="0" smtClean="0">
                <a:solidFill>
                  <a:srgbClr val="3333CC"/>
                </a:solidFill>
              </a:rPr>
              <a:t>p</a:t>
            </a:r>
            <a:r>
              <a:rPr lang="sr-Latn-CS" sz="2000" dirty="0" smtClean="0"/>
              <a:t>	pokazivač na zonu u memoriji sa koje počinje prepisivanje u fajl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buSzPct val="100000"/>
              <a:buFont typeface="Wingdings" panose="05000000000000000000" pitchFamily="2" charset="2"/>
              <a:buChar char=""/>
              <a:tabLst>
                <a:tab pos="1166813" algn="l"/>
              </a:tabLst>
            </a:pPr>
            <a:r>
              <a:rPr lang="sr-Latn-CS" sz="2000" dirty="0" smtClean="0">
                <a:solidFill>
                  <a:srgbClr val="3333CC"/>
                </a:solidFill>
              </a:rPr>
              <a:t>d</a:t>
            </a:r>
            <a:r>
              <a:rPr lang="sr-Latn-CS" sz="2000" dirty="0" smtClean="0"/>
              <a:t>	dužina (u bajtima) objekta koji se prepisuje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buSzPct val="100000"/>
              <a:buFont typeface="Wingdings" panose="05000000000000000000" pitchFamily="2" charset="2"/>
              <a:buChar char=""/>
              <a:tabLst>
                <a:tab pos="1166813" algn="l"/>
              </a:tabLst>
            </a:pPr>
            <a:r>
              <a:rPr lang="sr-Latn-CS" sz="2000" dirty="0" smtClean="0">
                <a:solidFill>
                  <a:srgbClr val="3333CC"/>
                </a:solidFill>
              </a:rPr>
              <a:t>n</a:t>
            </a:r>
            <a:r>
              <a:rPr lang="sr-Latn-CS" sz="2000" dirty="0" smtClean="0"/>
              <a:t>	broj objekata koji se prepisuju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"/>
              <a:tabLst>
                <a:tab pos="1166813" algn="l"/>
              </a:tabLst>
            </a:pPr>
            <a:r>
              <a:rPr lang="sr-Latn-CS" sz="2000" dirty="0" smtClean="0">
                <a:solidFill>
                  <a:srgbClr val="3333CC"/>
                </a:solidFill>
              </a:rPr>
              <a:t>a</a:t>
            </a:r>
            <a:r>
              <a:rPr lang="sr-Latn-CS" sz="2000" dirty="0" smtClean="0"/>
              <a:t>	pokazivač na fajl u koji se vrši prepisivanje</a:t>
            </a:r>
          </a:p>
          <a:p>
            <a:pPr eaLnBrk="1" hangingPunct="1">
              <a:lnSpc>
                <a:spcPct val="95000"/>
              </a:lnSpc>
              <a:spcBef>
                <a:spcPts val="600"/>
              </a:spcBef>
            </a:pPr>
            <a:r>
              <a:rPr lang="en-US" sz="2400" dirty="0" err="1" smtClean="0"/>
              <a:t>Funkcija</a:t>
            </a:r>
            <a:r>
              <a:rPr lang="en-US" sz="2400" dirty="0" smtClean="0"/>
              <a:t> </a:t>
            </a:r>
            <a:r>
              <a:rPr lang="sr-Latn-CS" sz="2400" dirty="0" smtClean="0"/>
              <a:t>za prepisivanje iz fajla u memoriju je </a:t>
            </a:r>
            <a:r>
              <a:rPr lang="sr-Latn-CS" sz="2400" dirty="0" smtClean="0">
                <a:solidFill>
                  <a:srgbClr val="3333CC"/>
                </a:solidFill>
              </a:rPr>
              <a:t>fread</a:t>
            </a:r>
            <a:r>
              <a:rPr lang="sr-Latn-CS" sz="2400" dirty="0" smtClean="0"/>
              <a:t> i ima prototip:</a:t>
            </a:r>
          </a:p>
          <a:p>
            <a:pPr marL="357188" indent="0" eaLnBrk="1" hangingPunct="1">
              <a:lnSpc>
                <a:spcPct val="95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sr-Latn-CS" sz="2400" dirty="0" smtClean="0">
                <a:solidFill>
                  <a:srgbClr val="3333CC"/>
                </a:solidFill>
              </a:rPr>
              <a:t>int fread(void *p, int d, int n, FILE *a);</a:t>
            </a:r>
          </a:p>
          <a:p>
            <a:pPr marL="357188" indent="0"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sr-Latn-CS" sz="2400" dirty="0" smtClean="0"/>
              <a:t>Značenje argumenata je kao i kod </a:t>
            </a:r>
            <a:r>
              <a:rPr lang="sr-Latn-CS" sz="2400" dirty="0" smtClean="0">
                <a:solidFill>
                  <a:srgbClr val="3333CC"/>
                </a:solidFill>
              </a:rPr>
              <a:t>fwrite</a:t>
            </a:r>
            <a:r>
              <a:rPr lang="sr-Latn-CS" sz="2400" dirty="0" smtClean="0"/>
              <a:t>, ali se sada prepisuju podaci iz fajla u memoriju.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</a:pPr>
            <a:r>
              <a:rPr lang="sr-Latn-CS" sz="2400" dirty="0" smtClean="0"/>
              <a:t>Upis i čitanje se po pravilu uvijek vrše pomoću parova </a:t>
            </a:r>
            <a:r>
              <a:rPr lang="en-US" sz="2400" dirty="0" err="1" smtClean="0"/>
              <a:t>funkcija</a:t>
            </a:r>
            <a:r>
              <a:rPr lang="en-US" sz="2400" dirty="0" smtClean="0"/>
              <a:t> </a:t>
            </a:r>
            <a:r>
              <a:rPr lang="sr-Latn-CS" sz="2400" dirty="0" smtClean="0"/>
              <a:t>(</a:t>
            </a:r>
            <a:r>
              <a:rPr lang="sr-Latn-CS" sz="2400" dirty="0" smtClean="0">
                <a:solidFill>
                  <a:srgbClr val="3333CC"/>
                </a:solidFill>
              </a:rPr>
              <a:t>fscanf</a:t>
            </a:r>
            <a:r>
              <a:rPr lang="sr-Latn-CS" sz="2400" dirty="0" smtClean="0"/>
              <a:t>,</a:t>
            </a:r>
            <a:r>
              <a:rPr lang="en-U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fprintf</a:t>
            </a:r>
            <a:r>
              <a:rPr lang="sr-Latn-CS" sz="2400" dirty="0" smtClean="0"/>
              <a:t>), (</a:t>
            </a:r>
            <a:r>
              <a:rPr lang="sr-Latn-CS" sz="2400" dirty="0" smtClean="0">
                <a:solidFill>
                  <a:srgbClr val="3333CC"/>
                </a:solidFill>
              </a:rPr>
              <a:t>fgets</a:t>
            </a:r>
            <a:r>
              <a:rPr lang="sr-Latn-CS" sz="2400" dirty="0" smtClean="0"/>
              <a:t>,</a:t>
            </a:r>
            <a:r>
              <a:rPr lang="en-U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fputs</a:t>
            </a:r>
            <a:r>
              <a:rPr lang="sr-Latn-CS" sz="2400" dirty="0" smtClean="0"/>
              <a:t>) i (</a:t>
            </a:r>
            <a:r>
              <a:rPr lang="sr-Latn-CS" sz="2400" dirty="0" smtClean="0">
                <a:solidFill>
                  <a:srgbClr val="3333CC"/>
                </a:solidFill>
              </a:rPr>
              <a:t>fread</a:t>
            </a:r>
            <a:r>
              <a:rPr lang="sr-Latn-CS" sz="2400" dirty="0" smtClean="0"/>
              <a:t>,</a:t>
            </a:r>
            <a:r>
              <a:rPr lang="en-U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fwrite</a:t>
            </a:r>
            <a:r>
              <a:rPr lang="sr-Latn-CS" sz="2400" dirty="0" smtClean="0"/>
              <a:t>).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13/30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Pomjeranje u fajlu</a:t>
            </a:r>
            <a:endParaRPr lang="en-US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338536"/>
            <a:ext cx="8712968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Pored standardnog načina za pomjeranje pokazivača na fajl funkcije za upis i čitanje, postoje i druge funkcije koje vrše pomjeranje po fajlu bez upisa i čitanja.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Prva od njih je</a:t>
            </a:r>
          </a:p>
          <a:p>
            <a:pPr marL="361950" indent="0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sr-Latn-CS" sz="2400" dirty="0" smtClean="0">
                <a:solidFill>
                  <a:srgbClr val="FF0000"/>
                </a:solidFill>
              </a:rPr>
              <a:t>rewind(a)</a:t>
            </a:r>
          </a:p>
          <a:p>
            <a:pPr marL="361950" indent="0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sr-Latn-CS" sz="2400" dirty="0" smtClean="0"/>
              <a:t>koja "premotava" fajl </a:t>
            </a:r>
            <a:r>
              <a:rPr lang="sr-Latn-CS" sz="2400" dirty="0" smtClean="0">
                <a:solidFill>
                  <a:srgbClr val="FF0000"/>
                </a:solidFill>
              </a:rPr>
              <a:t>a</a:t>
            </a:r>
            <a:r>
              <a:rPr lang="sr-Latn-CS" sz="2400" dirty="0" smtClean="0"/>
              <a:t> na početak, odnosno pokazivač </a:t>
            </a:r>
            <a:r>
              <a:rPr lang="sr-Latn-CS" sz="2400" dirty="0" smtClean="0">
                <a:solidFill>
                  <a:srgbClr val="FF0000"/>
                </a:solidFill>
              </a:rPr>
              <a:t>a</a:t>
            </a:r>
            <a:r>
              <a:rPr lang="sr-Latn-CS" sz="2400" dirty="0" smtClean="0"/>
              <a:t> nakon ove naredbe pokazuje na početak fajla. Podsjeća na komandu za premotavanje trake na kasetofonu, a ima i slično porijeklo, jer je nekad najznačajniji memorijski  m</a:t>
            </a:r>
            <a:r>
              <a:rPr lang="en-US" sz="2400" dirty="0" smtClean="0"/>
              <a:t>e</a:t>
            </a:r>
            <a:r>
              <a:rPr lang="sr-Latn-CS" sz="2400" dirty="0" smtClean="0"/>
              <a:t>d</a:t>
            </a:r>
            <a:r>
              <a:rPr lang="en-US" sz="2400" dirty="0" err="1" smtClean="0"/>
              <a:t>ij</a:t>
            </a:r>
            <a:r>
              <a:rPr lang="sr-Latn-CS" sz="2400" dirty="0" smtClean="0"/>
              <a:t>um bila magnetna traka koja se s vremena na vrijeme morala premotati.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14/30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Pomjeranje u fajlu</a:t>
            </a:r>
            <a:endParaRPr lang="en-US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3104" y="2204864"/>
            <a:ext cx="8915400" cy="4419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Druga značajna funkcija za pomjeranje u fajlu je </a:t>
            </a:r>
            <a:r>
              <a:rPr lang="sr-Latn-CS" sz="2400" dirty="0" smtClean="0">
                <a:solidFill>
                  <a:srgbClr val="3333CC"/>
                </a:solidFill>
              </a:rPr>
              <a:t>fseek(a,n,k)</a:t>
            </a:r>
            <a:r>
              <a:rPr lang="sr-Latn-CS" sz="2400" dirty="0"/>
              <a:t>.</a:t>
            </a:r>
          </a:p>
          <a:p>
            <a:pPr marL="361950" indent="0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sr-Latn-CS" sz="2400" dirty="0" smtClean="0"/>
              <a:t>Argumenti funkcije su: </a:t>
            </a:r>
          </a:p>
          <a:p>
            <a:pPr marL="885825" eaLnBrk="1" hangingPunct="1">
              <a:lnSpc>
                <a:spcPct val="90000"/>
              </a:lnSpc>
              <a:spcBef>
                <a:spcPts val="0"/>
              </a:spcBef>
              <a:buClr>
                <a:schemeClr val="accent2"/>
              </a:buClr>
              <a:buSzPct val="100000"/>
              <a:buFont typeface="Wingdings" panose="05000000000000000000" pitchFamily="2" charset="2"/>
              <a:buChar char=""/>
              <a:tabLst>
                <a:tab pos="1257300" algn="l"/>
              </a:tabLst>
            </a:pPr>
            <a:r>
              <a:rPr lang="sr-Latn-CS" sz="2000" dirty="0" smtClean="0">
                <a:solidFill>
                  <a:srgbClr val="3333CC"/>
                </a:solidFill>
              </a:rPr>
              <a:t>a</a:t>
            </a:r>
            <a:r>
              <a:rPr lang="sr-Latn-CS" sz="2000" dirty="0" smtClean="0"/>
              <a:t>	pokazivač na fajl</a:t>
            </a:r>
            <a:endParaRPr lang="sr-Latn-CS" sz="2000" dirty="0"/>
          </a:p>
          <a:p>
            <a:pPr marL="885825" eaLnBrk="1" hangingPunct="1">
              <a:lnSpc>
                <a:spcPct val="90000"/>
              </a:lnSpc>
              <a:spcBef>
                <a:spcPts val="0"/>
              </a:spcBef>
              <a:buClr>
                <a:schemeClr val="accent2"/>
              </a:buClr>
              <a:buSzPct val="100000"/>
              <a:buFont typeface="Wingdings" panose="05000000000000000000" pitchFamily="2" charset="2"/>
              <a:buChar char=""/>
              <a:tabLst>
                <a:tab pos="1257300" algn="l"/>
              </a:tabLst>
            </a:pPr>
            <a:r>
              <a:rPr lang="sr-Latn-CS" sz="2000" dirty="0" smtClean="0">
                <a:solidFill>
                  <a:srgbClr val="3333CC"/>
                </a:solidFill>
              </a:rPr>
              <a:t>n</a:t>
            </a:r>
            <a:r>
              <a:rPr lang="sr-Latn-CS" sz="2000" dirty="0" smtClean="0"/>
              <a:t>	udaljen</a:t>
            </a:r>
            <a:r>
              <a:rPr lang="en-US" sz="2000" dirty="0" err="1" smtClean="0"/>
              <a:t>ost</a:t>
            </a:r>
            <a:r>
              <a:rPr lang="sr-Latn-CS" sz="2000" dirty="0" smtClean="0"/>
              <a:t> od </a:t>
            </a:r>
            <a:r>
              <a:rPr lang="en-US" sz="2000" dirty="0" err="1" smtClean="0"/>
              <a:t>referentne</a:t>
            </a:r>
            <a:r>
              <a:rPr lang="sr-Latn-CS" sz="2000" dirty="0" smtClean="0"/>
              <a:t> pozicije</a:t>
            </a:r>
            <a:r>
              <a:rPr lang="en-US" sz="2000" dirty="0" smtClean="0"/>
              <a:t> (u </a:t>
            </a:r>
            <a:r>
              <a:rPr lang="en-US" sz="2000" dirty="0" err="1" smtClean="0"/>
              <a:t>bajtima</a:t>
            </a:r>
            <a:r>
              <a:rPr lang="en-US" sz="2000" dirty="0" smtClean="0"/>
              <a:t>)</a:t>
            </a:r>
            <a:endParaRPr lang="sr-Latn-ME" sz="2000" dirty="0" smtClean="0"/>
          </a:p>
          <a:p>
            <a:pPr marL="885825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SzPct val="100000"/>
              <a:buFont typeface="Wingdings" panose="05000000000000000000" pitchFamily="2" charset="2"/>
              <a:buChar char=""/>
              <a:tabLst>
                <a:tab pos="1257300" algn="l"/>
              </a:tabLst>
            </a:pPr>
            <a:r>
              <a:rPr lang="sr-Latn-CS" sz="2000" dirty="0" smtClean="0">
                <a:solidFill>
                  <a:srgbClr val="3333CC"/>
                </a:solidFill>
              </a:rPr>
              <a:t>k</a:t>
            </a:r>
            <a:r>
              <a:rPr lang="sr-Latn-CS" sz="2000" dirty="0" smtClean="0"/>
              <a:t>	</a:t>
            </a:r>
            <a:r>
              <a:rPr lang="en-US" sz="2000" dirty="0" err="1" smtClean="0"/>
              <a:t>referentna</a:t>
            </a:r>
            <a:r>
              <a:rPr lang="sr-Latn-CS" sz="2000" dirty="0" smtClean="0"/>
              <a:t> pozicija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Pretpostavljamo da su prva dva argumenta jasna. Treći argument definiše poziciju u odnosu na koju se pomjeramo. Obično se zadaje preko simboličke konstante </a:t>
            </a:r>
            <a:r>
              <a:rPr lang="en-US" sz="2400" dirty="0" err="1" smtClean="0"/>
              <a:t>koja</a:t>
            </a:r>
            <a:r>
              <a:rPr lang="sr-Latn-CS" sz="2400" dirty="0" smtClean="0"/>
              <a:t> može uzeti jednu od sljedeće tri vrijednosti:</a:t>
            </a:r>
            <a:endParaRPr lang="en-US" sz="2400" dirty="0" smtClean="0"/>
          </a:p>
          <a:p>
            <a:pPr marL="0" indent="0" eaLnBrk="1" hangingPunct="1">
              <a:lnSpc>
                <a:spcPct val="90000"/>
              </a:lnSpc>
              <a:buNone/>
              <a:tabLst>
                <a:tab pos="354013" algn="l"/>
              </a:tabLst>
            </a:pPr>
            <a:r>
              <a:rPr lang="en-US" sz="2400" dirty="0">
                <a:solidFill>
                  <a:srgbClr val="FF0000"/>
                </a:solidFill>
              </a:rPr>
              <a:t>	</a:t>
            </a:r>
            <a:r>
              <a:rPr lang="sr-Latn-CS" sz="2400" dirty="0" smtClean="0">
                <a:solidFill>
                  <a:srgbClr val="FF0000"/>
                </a:solidFill>
              </a:rPr>
              <a:t>SEEK_SET</a:t>
            </a:r>
            <a:r>
              <a:rPr lang="sr-Latn-CS" sz="2400" dirty="0" smtClean="0"/>
              <a:t> (</a:t>
            </a:r>
            <a:r>
              <a:rPr lang="en-US" sz="2400" dirty="0" err="1" smtClean="0"/>
              <a:t>ili</a:t>
            </a:r>
            <a:r>
              <a:rPr lang="en-US" sz="2400" dirty="0" smtClean="0"/>
              <a:t> </a:t>
            </a:r>
            <a:r>
              <a:rPr lang="en-US" sz="2400" dirty="0" err="1" smtClean="0"/>
              <a:t>numeri</a:t>
            </a:r>
            <a:r>
              <a:rPr lang="sr-Latn-CS" sz="2400" dirty="0" smtClean="0"/>
              <a:t>čki </a:t>
            </a:r>
            <a:r>
              <a:rPr lang="en-US" sz="2400" dirty="0" smtClean="0"/>
              <a:t>0</a:t>
            </a:r>
            <a:r>
              <a:rPr lang="sr-Latn-CS" sz="2400" dirty="0" smtClean="0"/>
              <a:t> </a:t>
            </a:r>
            <a:r>
              <a:rPr lang="sr-Latn-CS" sz="2400" dirty="0">
                <a:latin typeface="Arial" panose="020B0604020202020204" pitchFamily="34" charset="0"/>
                <a:cs typeface="Arial" panose="020B0604020202020204" pitchFamily="34" charset="0"/>
                <a:sym typeface="Mathematica1" pitchFamily="2" charset="2"/>
              </a:rPr>
              <a:t>→</a:t>
            </a:r>
            <a:r>
              <a:rPr lang="en-US" sz="2400" dirty="0" smtClean="0"/>
              <a:t> </a:t>
            </a:r>
            <a:r>
              <a:rPr lang="sr-Latn-CS" sz="2400" dirty="0" smtClean="0"/>
              <a:t>početak fajla)</a:t>
            </a:r>
            <a:endParaRPr lang="en-US" sz="2400" dirty="0" smtClean="0"/>
          </a:p>
          <a:p>
            <a:pPr eaLnBrk="1" hangingPunct="1">
              <a:lnSpc>
                <a:spcPct val="90000"/>
              </a:lnSpc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	</a:t>
            </a:r>
            <a:r>
              <a:rPr lang="sr-Latn-CS" sz="2400" dirty="0" smtClean="0">
                <a:solidFill>
                  <a:srgbClr val="FF0000"/>
                </a:solidFill>
              </a:rPr>
              <a:t>SEEK_CUR</a:t>
            </a:r>
            <a:r>
              <a:rPr lang="sr-Latn-CS" sz="2400" dirty="0" smtClean="0"/>
              <a:t> (</a:t>
            </a:r>
            <a:r>
              <a:rPr lang="en-US" sz="2400" dirty="0" err="1" smtClean="0"/>
              <a:t>ili</a:t>
            </a:r>
            <a:r>
              <a:rPr lang="en-US" sz="2400" dirty="0" smtClean="0"/>
              <a:t> </a:t>
            </a:r>
            <a:r>
              <a:rPr lang="en-US" sz="2400" dirty="0" err="1" smtClean="0"/>
              <a:t>numeri</a:t>
            </a:r>
            <a:r>
              <a:rPr lang="sr-Latn-CS" sz="2400" dirty="0" smtClean="0"/>
              <a:t>čki 1 </a:t>
            </a:r>
            <a:r>
              <a:rPr lang="sr-Latn-CS" sz="2400" dirty="0">
                <a:latin typeface="Arial" panose="020B0604020202020204" pitchFamily="34" charset="0"/>
                <a:cs typeface="Arial" panose="020B0604020202020204" pitchFamily="34" charset="0"/>
                <a:sym typeface="Mathematica1" pitchFamily="2" charset="2"/>
              </a:rPr>
              <a:t>→</a:t>
            </a:r>
            <a:r>
              <a:rPr lang="en-US" sz="2400" dirty="0" smtClean="0"/>
              <a:t> </a:t>
            </a:r>
            <a:r>
              <a:rPr lang="sr-Latn-CS" sz="2400" dirty="0" smtClean="0"/>
              <a:t>tekuća pozicija)</a:t>
            </a:r>
            <a:endParaRPr lang="en-US" sz="2400" dirty="0" smtClean="0"/>
          </a:p>
          <a:p>
            <a:pPr eaLnBrk="1" hangingPunct="1">
              <a:lnSpc>
                <a:spcPct val="90000"/>
              </a:lnSpc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	</a:t>
            </a:r>
            <a:r>
              <a:rPr lang="sr-Latn-CS" sz="2400" dirty="0" smtClean="0">
                <a:solidFill>
                  <a:srgbClr val="FF0000"/>
                </a:solidFill>
              </a:rPr>
              <a:t>SEEK_END</a:t>
            </a:r>
            <a:r>
              <a:rPr lang="sr-Latn-CS" sz="2400" dirty="0" smtClean="0"/>
              <a:t> (</a:t>
            </a:r>
            <a:r>
              <a:rPr lang="en-US" sz="2400" dirty="0" err="1" smtClean="0"/>
              <a:t>ili</a:t>
            </a:r>
            <a:r>
              <a:rPr lang="en-US" sz="2400" dirty="0" smtClean="0"/>
              <a:t> </a:t>
            </a:r>
            <a:r>
              <a:rPr lang="en-US" sz="2400" dirty="0" err="1" smtClean="0"/>
              <a:t>numeri</a:t>
            </a:r>
            <a:r>
              <a:rPr lang="sr-Latn-CS" sz="2400" dirty="0" smtClean="0"/>
              <a:t>čki 2 </a:t>
            </a:r>
            <a:r>
              <a:rPr lang="sr-Latn-CS" sz="2400" dirty="0">
                <a:latin typeface="Arial" panose="020B0604020202020204" pitchFamily="34" charset="0"/>
                <a:cs typeface="Arial" panose="020B0604020202020204" pitchFamily="34" charset="0"/>
                <a:sym typeface="Mathematica1" pitchFamily="2" charset="2"/>
              </a:rPr>
              <a:t>→</a:t>
            </a:r>
            <a:r>
              <a:rPr lang="en-US" sz="2400" dirty="0" smtClean="0"/>
              <a:t> </a:t>
            </a:r>
            <a:r>
              <a:rPr lang="sr-Latn-CS" sz="2400" dirty="0" smtClean="0"/>
              <a:t>kraj fajla).</a:t>
            </a:r>
          </a:p>
          <a:p>
            <a:pPr eaLnBrk="1" hangingPunct="1">
              <a:lnSpc>
                <a:spcPct val="90000"/>
              </a:lnSpc>
            </a:pP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15/30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Pomjeranje u fajlu</a:t>
            </a:r>
            <a:endParaRPr lang="en-US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421632"/>
            <a:ext cx="8208912" cy="3311624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Jasno je da se od kraja fajla može ići samo unazad (</a:t>
            </a:r>
            <a:r>
              <a:rPr lang="sr-Latn-CS" sz="2400" dirty="0" smtClean="0">
                <a:solidFill>
                  <a:srgbClr val="FF0000"/>
                </a:solidFill>
              </a:rPr>
              <a:t>n</a:t>
            </a:r>
            <a:r>
              <a:rPr lang="sr-Latn-CS" sz="2400" dirty="0" smtClean="0"/>
              <a:t> je negativno), a od početka unaprijed, dok se iz tekuće pozicije, podrazumjevajući da je negdje u sredini fajla, možemo kretati i unaprijed i unazad.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en-US" sz="2400" dirty="0" err="1" smtClean="0"/>
              <a:t>Funkcija</a:t>
            </a:r>
            <a:r>
              <a:rPr lang="en-U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ftell(a)</a:t>
            </a:r>
            <a:r>
              <a:rPr lang="sr-Latn-CS" sz="2400" dirty="0" smtClean="0"/>
              <a:t> vraća tekuću poziciju u fajlu na koju pokazuje </a:t>
            </a:r>
            <a:r>
              <a:rPr lang="sr-Latn-CS" sz="2400" dirty="0" smtClean="0">
                <a:solidFill>
                  <a:srgbClr val="3333CC"/>
                </a:solidFill>
              </a:rPr>
              <a:t>a</a:t>
            </a:r>
            <a:r>
              <a:rPr lang="sr-Latn-CS" sz="2400" dirty="0" smtClean="0"/>
              <a:t>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en-US" sz="2400" dirty="0" err="1"/>
              <a:t>Funkcija</a:t>
            </a:r>
            <a:r>
              <a:rPr lang="sr-Latn-C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feof(a)</a:t>
            </a:r>
            <a:r>
              <a:rPr lang="sr-Latn-CS" sz="2400" dirty="0" smtClean="0"/>
              <a:t> provjerava da li smo u fajlu stigli </a:t>
            </a:r>
            <a:r>
              <a:rPr lang="sr-Latn-CS" sz="2400" dirty="0"/>
              <a:t>do karaktera </a:t>
            </a:r>
            <a:r>
              <a:rPr lang="sr-Latn-CS" sz="2400" dirty="0" smtClean="0"/>
              <a:t>EOF (vraća </a:t>
            </a:r>
            <a:r>
              <a:rPr lang="sr-Latn-CS" sz="2400" dirty="0" smtClean="0">
                <a:solidFill>
                  <a:srgbClr val="FF0000"/>
                </a:solidFill>
              </a:rPr>
              <a:t>1</a:t>
            </a:r>
            <a:r>
              <a:rPr lang="sr-Latn-CS" sz="2400" dirty="0" smtClean="0"/>
              <a:t> ako </a:t>
            </a:r>
            <a:r>
              <a:rPr lang="sr-Latn-CS" sz="2400" dirty="0" smtClean="0">
                <a:solidFill>
                  <a:srgbClr val="FF0000"/>
                </a:solidFill>
              </a:rPr>
              <a:t>jesmo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3333CC"/>
                </a:solidFill>
              </a:rPr>
              <a:t>0</a:t>
            </a:r>
            <a:r>
              <a:rPr lang="sr-Latn-CS" sz="2400" dirty="0" smtClean="0"/>
              <a:t> ako </a:t>
            </a:r>
            <a:r>
              <a:rPr lang="sr-Latn-CS" sz="2400" dirty="0" smtClean="0">
                <a:solidFill>
                  <a:srgbClr val="3333CC"/>
                </a:solidFill>
              </a:rPr>
              <a:t>nijesmo</a:t>
            </a:r>
            <a:r>
              <a:rPr lang="sr-Latn-CS" sz="2400" dirty="0" smtClean="0"/>
              <a:t>).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16/30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Zatvaranje fajlova</a:t>
            </a:r>
            <a:endParaRPr lang="en-US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410544"/>
            <a:ext cx="8215064" cy="41148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Da bi promjene koje su se vršile nad fajlovima bile pravilno ažurirane</a:t>
            </a:r>
            <a:r>
              <a:rPr lang="en-US" sz="2400" dirty="0" smtClean="0"/>
              <a:t>,</a:t>
            </a:r>
            <a:r>
              <a:rPr lang="sr-Latn-CS" sz="2400" dirty="0" smtClean="0"/>
              <a:t> fajlovi se moraju</a:t>
            </a:r>
            <a:r>
              <a:rPr lang="en-US" sz="2400" dirty="0" smtClean="0"/>
              <a:t>,</a:t>
            </a:r>
            <a:r>
              <a:rPr lang="sr-Latn-CS" sz="2400" dirty="0" smtClean="0"/>
              <a:t> prije završetka programa</a:t>
            </a:r>
            <a:r>
              <a:rPr lang="en-US" sz="2400" dirty="0" smtClean="0"/>
              <a:t>,</a:t>
            </a:r>
            <a:r>
              <a:rPr lang="sr-Latn-CS" sz="2400" dirty="0" smtClean="0"/>
              <a:t> </a:t>
            </a:r>
            <a:r>
              <a:rPr lang="sr-Latn-CS" sz="2400" b="1" dirty="0" smtClean="0"/>
              <a:t>obavezno</a:t>
            </a:r>
            <a:r>
              <a:rPr lang="sr-Latn-CS" sz="2400" dirty="0" smtClean="0"/>
              <a:t> zatvoriti.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Fajl koji je otvoren preko pokazivača </a:t>
            </a:r>
            <a:r>
              <a:rPr lang="sr-Latn-CS" sz="2400" dirty="0" smtClean="0">
                <a:solidFill>
                  <a:srgbClr val="FF0000"/>
                </a:solidFill>
              </a:rPr>
              <a:t>a</a:t>
            </a:r>
            <a:r>
              <a:rPr lang="sr-Latn-CS" sz="2400" dirty="0" smtClean="0"/>
              <a:t> može se zatvoriti </a:t>
            </a:r>
            <a:r>
              <a:rPr lang="en-US" sz="2400" dirty="0" err="1" smtClean="0"/>
              <a:t>funkcijom</a:t>
            </a:r>
            <a:endParaRPr lang="sr-Latn-CS" sz="2400" dirty="0" smtClean="0"/>
          </a:p>
          <a:p>
            <a:pPr marL="357188" indent="0" eaLnBrk="1" hangingPunct="1">
              <a:spcBef>
                <a:spcPts val="0"/>
              </a:spcBef>
              <a:spcAft>
                <a:spcPts val="1200"/>
              </a:spcAft>
              <a:buNone/>
            </a:pPr>
            <a:r>
              <a:rPr lang="sr-Latn-CS" sz="2400" dirty="0" smtClean="0">
                <a:solidFill>
                  <a:srgbClr val="FF0000"/>
                </a:solidFill>
              </a:rPr>
              <a:t>fclose(a);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Svi fajlovi koji su otvoreni u programu </a:t>
            </a:r>
            <a:r>
              <a:rPr lang="sr-Latn-CS" sz="2400" dirty="0"/>
              <a:t>jednovremeno </a:t>
            </a:r>
            <a:r>
              <a:rPr lang="sr-Latn-CS" sz="2400" dirty="0" smtClean="0"/>
              <a:t>se zatvaraju </a:t>
            </a:r>
            <a:r>
              <a:rPr lang="en-US" sz="2400" dirty="0" err="1" smtClean="0"/>
              <a:t>funkcijom</a:t>
            </a:r>
            <a:endParaRPr lang="sr-Latn-CS" sz="2400" dirty="0"/>
          </a:p>
          <a:p>
            <a:pPr marL="357188" indent="0" eaLnBrk="1" hangingPunct="1">
              <a:spcBef>
                <a:spcPts val="0"/>
              </a:spcBef>
              <a:spcAft>
                <a:spcPts val="1200"/>
              </a:spcAft>
              <a:buNone/>
            </a:pPr>
            <a:r>
              <a:rPr lang="sr-Latn-CS" sz="2400" dirty="0" smtClean="0">
                <a:solidFill>
                  <a:srgbClr val="FF0000"/>
                </a:solidFill>
              </a:rPr>
              <a:t>_fcloseall();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17/30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/>
              <a:t>Redirekcija</a:t>
            </a:r>
            <a:endParaRPr lang="en-US" dirty="0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338536"/>
            <a:ext cx="8496944" cy="41148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Postoje situacije kada jedan dio rada sa fajlovima umjesto programa može vršiti operativni sistem. To se obavlja preko </a:t>
            </a:r>
            <a:r>
              <a:rPr lang="en-US" sz="2400" dirty="0" err="1" smtClean="0"/>
              <a:t>tzv</a:t>
            </a:r>
            <a:r>
              <a:rPr lang="en-US" sz="2400" dirty="0" smtClean="0"/>
              <a:t>. </a:t>
            </a:r>
            <a:r>
              <a:rPr lang="sr-Latn-CS" sz="2400" b="1" dirty="0" smtClean="0">
                <a:solidFill>
                  <a:srgbClr val="FF0000"/>
                </a:solidFill>
              </a:rPr>
              <a:t>redirekcije</a:t>
            </a:r>
            <a:r>
              <a:rPr lang="sr-Latn-CS" sz="2400" dirty="0" smtClean="0"/>
              <a:t>.</a:t>
            </a:r>
            <a:endParaRPr lang="en-US" sz="2400" dirty="0" smtClean="0"/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Posmatrajmo sljedeći elementarni program:</a:t>
            </a:r>
          </a:p>
          <a:p>
            <a:pPr marL="361950" indent="0"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sr-Latn-CS" sz="2400" dirty="0" smtClean="0">
                <a:solidFill>
                  <a:srgbClr val="3333CC"/>
                </a:solidFill>
              </a:rPr>
              <a:t>#include</a:t>
            </a:r>
            <a:r>
              <a:rPr lang="en-US" sz="2400" dirty="0" smtClean="0">
                <a:solidFill>
                  <a:srgbClr val="3333CC"/>
                </a:solidFill>
              </a:rPr>
              <a:t>&lt;</a:t>
            </a:r>
            <a:r>
              <a:rPr lang="en-US" sz="2400" dirty="0" err="1" smtClean="0">
                <a:solidFill>
                  <a:srgbClr val="3333CC"/>
                </a:solidFill>
              </a:rPr>
              <a:t>stdio.h</a:t>
            </a:r>
            <a:r>
              <a:rPr lang="en-US" sz="2400" dirty="0" smtClean="0">
                <a:solidFill>
                  <a:srgbClr val="3333CC"/>
                </a:solidFill>
              </a:rPr>
              <a:t>&gt;</a:t>
            </a:r>
            <a:br>
              <a:rPr lang="en-US" sz="2400" dirty="0" smtClean="0">
                <a:solidFill>
                  <a:srgbClr val="3333CC"/>
                </a:solidFill>
              </a:rPr>
            </a:br>
            <a:r>
              <a:rPr lang="sr-Latn-ME" sz="2400" dirty="0" smtClean="0">
                <a:solidFill>
                  <a:srgbClr val="3333CC"/>
                </a:solidFill>
              </a:rPr>
              <a:t>int </a:t>
            </a:r>
            <a:r>
              <a:rPr lang="en-US" sz="2400" dirty="0" smtClean="0">
                <a:solidFill>
                  <a:srgbClr val="3333CC"/>
                </a:solidFill>
              </a:rPr>
              <a:t>main() { </a:t>
            </a:r>
          </a:p>
          <a:p>
            <a:pPr marL="457200" lvl="1" indent="0" eaLnBrk="1" hangingPunct="1">
              <a:lnSpc>
                <a:spcPct val="90000"/>
              </a:lnSpc>
              <a:spcBef>
                <a:spcPts val="0"/>
              </a:spcBef>
              <a:buNone/>
            </a:pPr>
            <a:r>
              <a:rPr lang="en-US" sz="2400" dirty="0">
                <a:solidFill>
                  <a:srgbClr val="3333CC"/>
                </a:solidFill>
              </a:rPr>
              <a:t>	</a:t>
            </a:r>
            <a:r>
              <a:rPr lang="en-US" sz="2400" dirty="0" err="1" smtClean="0">
                <a:solidFill>
                  <a:srgbClr val="3333CC"/>
                </a:solidFill>
              </a:rPr>
              <a:t>int</a:t>
            </a:r>
            <a:r>
              <a:rPr lang="en-US" sz="2400" dirty="0" smtClean="0">
                <a:solidFill>
                  <a:srgbClr val="3333CC"/>
                </a:solidFill>
              </a:rPr>
              <a:t> a, b; </a:t>
            </a:r>
          </a:p>
          <a:p>
            <a:pPr marL="457200" lvl="1" indent="0" eaLnBrk="1" hangingPunct="1">
              <a:lnSpc>
                <a:spcPct val="90000"/>
              </a:lnSpc>
              <a:spcBef>
                <a:spcPts val="0"/>
              </a:spcBef>
              <a:buNone/>
            </a:pPr>
            <a:r>
              <a:rPr lang="en-US" sz="2400" dirty="0">
                <a:solidFill>
                  <a:srgbClr val="3333CC"/>
                </a:solidFill>
              </a:rPr>
              <a:t>	</a:t>
            </a:r>
            <a:r>
              <a:rPr lang="en-US" sz="2400" dirty="0" err="1" smtClean="0">
                <a:solidFill>
                  <a:srgbClr val="3333CC"/>
                </a:solidFill>
              </a:rPr>
              <a:t>scanf</a:t>
            </a:r>
            <a:r>
              <a:rPr lang="en-US" sz="2400" dirty="0" smtClean="0">
                <a:solidFill>
                  <a:srgbClr val="3333CC"/>
                </a:solidFill>
              </a:rPr>
              <a:t>("%</a:t>
            </a:r>
            <a:r>
              <a:rPr lang="en-US" sz="2400" dirty="0" err="1" smtClean="0">
                <a:solidFill>
                  <a:srgbClr val="3333CC"/>
                </a:solidFill>
              </a:rPr>
              <a:t>d%d</a:t>
            </a:r>
            <a:r>
              <a:rPr lang="en-US" sz="2400" dirty="0" smtClean="0">
                <a:solidFill>
                  <a:srgbClr val="3333CC"/>
                </a:solidFill>
              </a:rPr>
              <a:t>", &amp;a, &amp;b);</a:t>
            </a:r>
            <a:br>
              <a:rPr lang="en-US" sz="2400" dirty="0" smtClean="0">
                <a:solidFill>
                  <a:srgbClr val="3333CC"/>
                </a:solidFill>
              </a:rPr>
            </a:br>
            <a:r>
              <a:rPr lang="en-US" sz="2400" dirty="0" smtClean="0">
                <a:solidFill>
                  <a:srgbClr val="3333CC"/>
                </a:solidFill>
              </a:rPr>
              <a:t>	</a:t>
            </a:r>
            <a:r>
              <a:rPr lang="en-US" sz="2400" dirty="0" err="1" smtClean="0">
                <a:solidFill>
                  <a:srgbClr val="3333CC"/>
                </a:solidFill>
              </a:rPr>
              <a:t>printf</a:t>
            </a:r>
            <a:r>
              <a:rPr lang="en-US" sz="2400" dirty="0" smtClean="0">
                <a:solidFill>
                  <a:srgbClr val="3333CC"/>
                </a:solidFill>
              </a:rPr>
              <a:t>("%d %d", a, b);</a:t>
            </a:r>
          </a:p>
          <a:p>
            <a:pPr marL="0" indent="0" eaLnBrk="1" hangingPunct="1">
              <a:lnSpc>
                <a:spcPct val="90000"/>
              </a:lnSpc>
              <a:spcBef>
                <a:spcPts val="0"/>
              </a:spcBef>
              <a:buNone/>
              <a:tabLst>
                <a:tab pos="354013" algn="l"/>
              </a:tabLst>
            </a:pPr>
            <a:r>
              <a:rPr lang="en-US" sz="2400" dirty="0" smtClean="0">
                <a:solidFill>
                  <a:srgbClr val="3333CC"/>
                </a:solidFill>
              </a:rPr>
              <a:t>	}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18/30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 smtClean="0"/>
              <a:t>Redirekcija</a:t>
            </a:r>
            <a:endParaRPr lang="en-US" dirty="0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8692" y="2170029"/>
            <a:ext cx="8712968" cy="4114800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2400" dirty="0" smtClean="0"/>
              <a:t>Program prima </a:t>
            </a:r>
            <a:r>
              <a:rPr lang="en-US" sz="2400" dirty="0" err="1" smtClean="0"/>
              <a:t>dva</a:t>
            </a:r>
            <a:r>
              <a:rPr lang="en-US" sz="2400" dirty="0" smtClean="0"/>
              <a:t> </a:t>
            </a:r>
            <a:r>
              <a:rPr lang="en-US" sz="2400" dirty="0" err="1" smtClean="0"/>
              <a:t>cjelobrojna</a:t>
            </a:r>
            <a:r>
              <a:rPr lang="en-US" sz="2400" dirty="0" smtClean="0"/>
              <a:t> argumenta </a:t>
            </a:r>
            <a:r>
              <a:rPr lang="en-US" sz="2400" dirty="0" err="1" smtClean="0"/>
              <a:t>i</a:t>
            </a:r>
            <a:r>
              <a:rPr lang="en-US" sz="2400" dirty="0" smtClean="0"/>
              <a:t> </a:t>
            </a:r>
            <a:r>
              <a:rPr lang="sr-Latn-CS" sz="2400" dirty="0" smtClean="0"/>
              <a:t>š</a:t>
            </a:r>
            <a:r>
              <a:rPr lang="en-US" sz="2400" dirty="0" err="1" smtClean="0"/>
              <a:t>tampa</a:t>
            </a:r>
            <a:r>
              <a:rPr lang="sr-Latn-ME" sz="2400" dirty="0" smtClean="0"/>
              <a:t> ih</a:t>
            </a:r>
            <a:r>
              <a:rPr lang="en-US" sz="2400" dirty="0" smtClean="0"/>
              <a:t>. </a:t>
            </a:r>
            <a:r>
              <a:rPr lang="en-US" sz="2400" dirty="0" err="1" smtClean="0"/>
              <a:t>Pr</a:t>
            </a:r>
            <a:r>
              <a:rPr lang="sr-Latn-CS" sz="2400" dirty="0" smtClean="0"/>
              <a:t>etpostavimo da se izvršna verzija programa zove </a:t>
            </a:r>
            <a:r>
              <a:rPr lang="sr-Latn-CS" sz="2400" dirty="0" smtClean="0">
                <a:solidFill>
                  <a:srgbClr val="3333CC"/>
                </a:solidFill>
              </a:rPr>
              <a:t>prog.exe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Izvršavanje se obavlja sa komande linije naredbom: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FF3300"/>
                </a:solidFill>
              </a:rPr>
              <a:t>prog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Program sačeka da unesemo dva broja koja zatim odštampa na ekranu.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</a:pPr>
            <a:r>
              <a:rPr lang="sr-Latn-CS" sz="2400" dirty="0" smtClean="0"/>
              <a:t>Međutim, verzija naredbe:</a:t>
            </a:r>
          </a:p>
          <a:p>
            <a:pPr marL="357188" indent="0" eaLnBrk="1" hangingPunct="1">
              <a:lnSpc>
                <a:spcPct val="95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sr-Latn-CS" sz="2400" dirty="0" smtClean="0">
                <a:solidFill>
                  <a:srgbClr val="FF3300"/>
                </a:solidFill>
              </a:rPr>
              <a:t>prog </a:t>
            </a:r>
            <a:r>
              <a:rPr lang="en-US" sz="2400" dirty="0" smtClean="0">
                <a:solidFill>
                  <a:srgbClr val="FF3300"/>
                </a:solidFill>
              </a:rPr>
              <a:t>&gt; </a:t>
            </a:r>
            <a:r>
              <a:rPr lang="sr-Latn-ME" sz="2400" dirty="0" smtClean="0">
                <a:solidFill>
                  <a:srgbClr val="FF3300"/>
                </a:solidFill>
              </a:rPr>
              <a:t>izlaz</a:t>
            </a:r>
            <a:r>
              <a:rPr lang="en-US" sz="2400" dirty="0" smtClean="0">
                <a:solidFill>
                  <a:srgbClr val="FF3300"/>
                </a:solidFill>
              </a:rPr>
              <a:t>.txt</a:t>
            </a:r>
            <a:endParaRPr lang="sr-Latn-ME" sz="2400" dirty="0" smtClean="0">
              <a:solidFill>
                <a:srgbClr val="FF3300"/>
              </a:solidFill>
            </a:endParaRPr>
          </a:p>
          <a:p>
            <a:pPr marL="357188" indent="0" eaLnBrk="1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sr-Latn-CS" sz="2400" dirty="0" smtClean="0"/>
              <a:t>će sa komandne linije primiti dva broja, koja neće odštampati na ekranu.</a:t>
            </a:r>
            <a:endParaRPr lang="en-US" sz="2400" dirty="0" smtClean="0">
              <a:solidFill>
                <a:srgbClr val="FF33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19/30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Rad sa fajlovima</a:t>
            </a:r>
            <a:endParaRPr lang="en-US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266528"/>
            <a:ext cx="8424936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800" dirty="0" smtClean="0"/>
              <a:t>Programski jezik C poznaje tip podatka "pokazivač na fajl". 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800" dirty="0" smtClean="0"/>
              <a:t>Da bi se radilo sa ovim tipom u C-u, mora biti uključena programska biblioteka </a:t>
            </a:r>
            <a:r>
              <a:rPr lang="sr-Latn-CS" sz="2800" dirty="0" smtClean="0">
                <a:solidFill>
                  <a:srgbClr val="3333CC"/>
                </a:solidFill>
              </a:rPr>
              <a:t>stdio.h</a:t>
            </a:r>
            <a:r>
              <a:rPr lang="sr-Latn-CS" sz="28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800" dirty="0" smtClean="0"/>
              <a:t>Pokazivači na fajl se deklarišu kao:</a:t>
            </a:r>
            <a:br>
              <a:rPr lang="sr-Latn-CS" sz="2800" dirty="0" smtClean="0"/>
            </a:br>
            <a:r>
              <a:rPr lang="sr-Latn-CS" sz="2800" b="1" dirty="0" smtClean="0">
                <a:solidFill>
                  <a:srgbClr val="3333CC"/>
                </a:solidFill>
              </a:rPr>
              <a:t>FILE *a;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800" dirty="0" smtClean="0"/>
              <a:t>Do trenut</a:t>
            </a:r>
            <a:r>
              <a:rPr lang="en-US" sz="2800" dirty="0" smtClean="0"/>
              <a:t>k</a:t>
            </a:r>
            <a:r>
              <a:rPr lang="sr-Latn-CS" sz="2800" dirty="0" smtClean="0"/>
              <a:t>a inicijalizacije ove promjenljive (inicijalizacija se obavlja pomoću </a:t>
            </a:r>
            <a:r>
              <a:rPr lang="en-US" sz="2800" dirty="0" err="1" smtClean="0"/>
              <a:t>funkcije</a:t>
            </a:r>
            <a:r>
              <a:rPr lang="sr-Latn-CS" sz="2800" dirty="0" smtClean="0"/>
              <a:t> </a:t>
            </a:r>
            <a:r>
              <a:rPr lang="sr-Latn-CS" sz="2800" dirty="0" smtClean="0">
                <a:solidFill>
                  <a:srgbClr val="FF0000"/>
                </a:solidFill>
              </a:rPr>
              <a:t>fopen</a:t>
            </a:r>
            <a:r>
              <a:rPr lang="sr-Latn-CS" sz="2800" dirty="0" smtClean="0"/>
              <a:t>), pokazivač je neupotrebljiv.</a:t>
            </a:r>
            <a:endParaRPr lang="en-US" sz="28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/>
              <a:t>Redirekcija</a:t>
            </a:r>
            <a:endParaRPr lang="en-US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147664"/>
            <a:ext cx="8783959" cy="3657600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Umjesto na ekran, rezultat je preusmjeren (redirektovan) u fajl </a:t>
            </a:r>
            <a:r>
              <a:rPr lang="sr-Latn-CS" sz="2400" dirty="0" smtClean="0">
                <a:solidFill>
                  <a:srgbClr val="3333CC"/>
                </a:solidFill>
              </a:rPr>
              <a:t>izlaz.txt</a:t>
            </a:r>
            <a:r>
              <a:rPr lang="en-US" sz="2400" dirty="0" smtClean="0"/>
              <a:t>,</a:t>
            </a:r>
            <a:r>
              <a:rPr lang="sr-Latn-CS" sz="2400" dirty="0" smtClean="0"/>
              <a:t> a znak </a:t>
            </a:r>
            <a:r>
              <a:rPr lang="en-US" sz="2400" b="1" dirty="0" smtClean="0">
                <a:solidFill>
                  <a:srgbClr val="FF0000"/>
                </a:solidFill>
              </a:rPr>
              <a:t>&gt;</a:t>
            </a:r>
            <a:r>
              <a:rPr lang="en-US" sz="2400" dirty="0" smtClean="0"/>
              <a:t> </a:t>
            </a:r>
            <a:r>
              <a:rPr lang="sr-Latn-CS" sz="2400" dirty="0" smtClean="0"/>
              <a:t>obavještava operativni sistem da rezultate treba preusmjeriti sa ekrana (stand. izlaza) u fajl.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</a:pPr>
            <a:r>
              <a:rPr lang="sr-Latn-CS" sz="2400" dirty="0" smtClean="0"/>
              <a:t>Slično, naredba:</a:t>
            </a:r>
          </a:p>
          <a:p>
            <a:pPr marL="357188" indent="0" eaLnBrk="1" hangingPunct="1">
              <a:lnSpc>
                <a:spcPct val="95000"/>
              </a:lnSpc>
              <a:spcBef>
                <a:spcPts val="600"/>
              </a:spcBef>
              <a:spcAft>
                <a:spcPts val="600"/>
              </a:spcAft>
              <a:buNone/>
              <a:tabLst>
                <a:tab pos="357188" algn="l"/>
              </a:tabLst>
            </a:pPr>
            <a:r>
              <a:rPr lang="sr-Latn-CS" sz="2400" dirty="0" smtClean="0">
                <a:solidFill>
                  <a:srgbClr val="FF0000"/>
                </a:solidFill>
              </a:rPr>
              <a:t>prog </a:t>
            </a:r>
            <a:r>
              <a:rPr lang="en-US" sz="2400" dirty="0" smtClean="0">
                <a:solidFill>
                  <a:srgbClr val="FF0000"/>
                </a:solidFill>
              </a:rPr>
              <a:t>&lt;</a:t>
            </a:r>
            <a:r>
              <a:rPr lang="sr-Latn-ME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ul</a:t>
            </a:r>
            <a:r>
              <a:rPr lang="sr-Latn-ME" sz="2400" dirty="0" smtClean="0">
                <a:solidFill>
                  <a:srgbClr val="FF0000"/>
                </a:solidFill>
              </a:rPr>
              <a:t>az</a:t>
            </a:r>
            <a:r>
              <a:rPr lang="en-US" sz="2400" dirty="0" smtClean="0">
                <a:solidFill>
                  <a:srgbClr val="FF0000"/>
                </a:solidFill>
              </a:rPr>
              <a:t>.txt</a:t>
            </a:r>
            <a:endParaRPr lang="sr-Latn-ME" sz="2400" dirty="0" smtClean="0">
              <a:solidFill>
                <a:srgbClr val="FF0000"/>
              </a:solidFill>
            </a:endParaRPr>
          </a:p>
          <a:p>
            <a:pPr marL="357188" indent="0"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None/>
              <a:tabLst>
                <a:tab pos="357188" algn="l"/>
              </a:tabLst>
            </a:pPr>
            <a:r>
              <a:rPr lang="sr-Latn-CS" sz="2400" dirty="0" smtClean="0"/>
              <a:t>će iz fajla </a:t>
            </a:r>
            <a:r>
              <a:rPr lang="sr-Latn-CS" sz="2400" dirty="0" smtClean="0">
                <a:solidFill>
                  <a:srgbClr val="3333CC"/>
                </a:solidFill>
              </a:rPr>
              <a:t>ulaz.txt</a:t>
            </a:r>
            <a:r>
              <a:rPr lang="sr-Latn-CS" sz="2400" dirty="0" smtClean="0"/>
              <a:t> učitati podatke (neće ih tražiti sa tastature kao standardnog ulaza) i rezultat će odštampati na ekranu.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Dozvoljene su i kombinacije sa preusmjeravanjem i ulaza i izlaza.</a:t>
            </a:r>
            <a:endParaRPr lang="en-US" sz="2400" dirty="0" smtClean="0">
              <a:solidFill>
                <a:srgbClr val="FF0000"/>
              </a:solidFill>
            </a:endParaRPr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1512828" y="5671393"/>
            <a:ext cx="6539309" cy="10699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sr-Latn-CS" sz="1600" dirty="0">
                <a:solidFill>
                  <a:srgbClr val="FF0000"/>
                </a:solidFill>
                <a:latin typeface="Tahoma" pitchFamily="34" charset="0"/>
              </a:rPr>
              <a:t>Ovo je samo ilustracija bez potrebe da joj bude posvećena značajna pažnja. U operativnim sistemima UNIX</a:t>
            </a:r>
            <a:r>
              <a:rPr lang="en-US" sz="1600" dirty="0" smtClean="0">
                <a:solidFill>
                  <a:srgbClr val="FF0000"/>
                </a:solidFill>
                <a:latin typeface="Tahoma" pitchFamily="34" charset="0"/>
              </a:rPr>
              <a:t>/Linux </a:t>
            </a:r>
            <a:r>
              <a:rPr lang="sr-Latn-CS" sz="1600" dirty="0">
                <a:solidFill>
                  <a:srgbClr val="FF0000"/>
                </a:solidFill>
                <a:latin typeface="Tahoma" pitchFamily="34" charset="0"/>
              </a:rPr>
              <a:t>postoji mnogo složeniji sistem koji dozvoljava operacije tipa: sjutra u 6 pokreni program i rezultat smjesti u fajl koji ćeš nakon dva sata poslati na e-mail.</a:t>
            </a:r>
            <a:endParaRPr lang="en-US" sz="1600" dirty="0">
              <a:solidFill>
                <a:srgbClr val="FF0000"/>
              </a:solidFill>
              <a:latin typeface="Tahoma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20/30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Enumer</a:t>
            </a:r>
            <a:r>
              <a:rPr lang="sr-Latn-CS" smtClean="0"/>
              <a:t>a</a:t>
            </a:r>
            <a:r>
              <a:rPr lang="en-US" smtClean="0"/>
              <a:t>cija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204864"/>
            <a:ext cx="8735888" cy="4114800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 err="1" smtClean="0">
                <a:solidFill>
                  <a:srgbClr val="3333CC"/>
                </a:solidFill>
              </a:rPr>
              <a:t>Enumer</a:t>
            </a:r>
            <a:r>
              <a:rPr lang="sr-Latn-CS" sz="2400" dirty="0" smtClean="0">
                <a:solidFill>
                  <a:srgbClr val="3333CC"/>
                </a:solidFill>
              </a:rPr>
              <a:t>a</a:t>
            </a:r>
            <a:r>
              <a:rPr lang="en-US" sz="2400" dirty="0" err="1" smtClean="0">
                <a:solidFill>
                  <a:srgbClr val="3333CC"/>
                </a:solidFill>
              </a:rPr>
              <a:t>cija</a:t>
            </a:r>
            <a:r>
              <a:rPr lang="en-US" sz="2400" dirty="0" smtClean="0"/>
              <a:t> (</a:t>
            </a:r>
            <a:r>
              <a:rPr lang="en-US" sz="2400" dirty="0" err="1" smtClean="0"/>
              <a:t>ili</a:t>
            </a:r>
            <a:r>
              <a:rPr lang="en-US" sz="2400" dirty="0" smtClean="0"/>
              <a:t> </a:t>
            </a:r>
            <a:r>
              <a:rPr lang="en-US" sz="2400" dirty="0" err="1" smtClean="0">
                <a:solidFill>
                  <a:srgbClr val="3333CC"/>
                </a:solidFill>
              </a:rPr>
              <a:t>nabrajanje</a:t>
            </a:r>
            <a:r>
              <a:rPr lang="en-US" sz="2400" dirty="0" smtClean="0"/>
              <a:t>) je </a:t>
            </a:r>
            <a:r>
              <a:rPr lang="en-US" sz="2400" dirty="0" err="1" smtClean="0"/>
              <a:t>specijalni</a:t>
            </a:r>
            <a:r>
              <a:rPr lang="en-US" sz="2400" dirty="0" smtClean="0"/>
              <a:t> tip </a:t>
            </a:r>
            <a:r>
              <a:rPr lang="en-US" sz="2400" dirty="0" err="1" smtClean="0"/>
              <a:t>podatka</a:t>
            </a:r>
            <a:r>
              <a:rPr lang="en-US" sz="2400" dirty="0" smtClean="0"/>
              <a:t> u C-u </a:t>
            </a:r>
            <a:r>
              <a:rPr lang="en-US" sz="2400" dirty="0" err="1" smtClean="0"/>
              <a:t>koji</a:t>
            </a:r>
            <a:r>
              <a:rPr lang="en-US" sz="2400" dirty="0" smtClean="0"/>
              <a:t> </a:t>
            </a:r>
            <a:r>
              <a:rPr lang="en-US" sz="2400" dirty="0" err="1" smtClean="0"/>
              <a:t>predstavlja</a:t>
            </a:r>
            <a:r>
              <a:rPr lang="en-US" sz="2400" dirty="0" smtClean="0"/>
              <a:t> </a:t>
            </a:r>
            <a:r>
              <a:rPr lang="en-US" sz="2400" dirty="0" err="1" smtClean="0"/>
              <a:t>zamjenu</a:t>
            </a:r>
            <a:r>
              <a:rPr lang="en-US" sz="2400" dirty="0" smtClean="0"/>
              <a:t> </a:t>
            </a:r>
            <a:r>
              <a:rPr lang="en-US" sz="2400" dirty="0" err="1" smtClean="0"/>
              <a:t>za</a:t>
            </a:r>
            <a:r>
              <a:rPr lang="en-US" sz="2400" dirty="0" smtClean="0"/>
              <a:t> </a:t>
            </a:r>
            <a:r>
              <a:rPr lang="en-US" sz="2400" dirty="0" err="1" smtClean="0"/>
              <a:t>ve</a:t>
            </a:r>
            <a:r>
              <a:rPr lang="sr-Latn-CS" sz="2400" dirty="0" smtClean="0"/>
              <a:t>ći broj cjelobrojnih konstanti.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Konstantama se dodjeljuju imena (tzv. </a:t>
            </a:r>
            <a:r>
              <a:rPr lang="sr-Latn-CS" sz="2400" dirty="0" smtClean="0">
                <a:solidFill>
                  <a:srgbClr val="FF0000"/>
                </a:solidFill>
              </a:rPr>
              <a:t>simboličke konstante</a:t>
            </a:r>
            <a:r>
              <a:rPr lang="sr-Latn-CS" sz="2400" dirty="0" smtClean="0"/>
              <a:t>).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Prije nego objasnimo detaljnije enumeraciju, ilustrujmo </a:t>
            </a:r>
            <a:r>
              <a:rPr lang="en-US" sz="2400" dirty="0" err="1" smtClean="0"/>
              <a:t>jednu</a:t>
            </a:r>
            <a:r>
              <a:rPr lang="en-US" sz="2400" dirty="0" smtClean="0"/>
              <a:t> </a:t>
            </a:r>
            <a:r>
              <a:rPr lang="sr-Latn-CS" sz="2400" dirty="0" smtClean="0"/>
              <a:t>njenu primjenu.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Dani u nedjelji se u programu mogu pamtiti kao stringovi, ali ih je često mnogo bolje zapamtiti kao cijele brojeve. To onda znači da programer treba da zapamti preslikavanje dana u odgovarajući cijeli broj i da kroz program koristi cijeli broj gdje bi se inače pozvao na dan.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21/30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Enumeracija</a:t>
            </a:r>
            <a:endParaRPr lang="en-US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133600"/>
            <a:ext cx="8686800" cy="4114800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Čak i da programer ima takav kapacitet da pamti sva preslikavanja koja uvede u program, to ne znači da će to umijeti da prate drugi programeri koji budu nastavljali njegov rad. Stoga je mnogo bolje definisati odgovarajuće nabrajanje i uvesti simboličke konstante koje već po nazivu sugerišu o kom se danu (ili bilo kom drugom podatku) radi.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Enumeracija se definiše najčešće globalno (van svih funkcija u programu). Primjer:</a:t>
            </a:r>
          </a:p>
          <a:p>
            <a:pPr marL="357188" indent="0"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sr-Latn-CS" sz="2000" dirty="0" smtClean="0">
                <a:solidFill>
                  <a:srgbClr val="FF0000"/>
                </a:solidFill>
              </a:rPr>
              <a:t>enum</a:t>
            </a:r>
            <a:r>
              <a:rPr lang="sr-Latn-CS" sz="2000" dirty="0" smtClean="0"/>
              <a:t> </a:t>
            </a:r>
            <a:r>
              <a:rPr lang="sr-Latn-CS" sz="2000" dirty="0" smtClean="0">
                <a:solidFill>
                  <a:srgbClr val="3333CC"/>
                </a:solidFill>
              </a:rPr>
              <a:t>dani</a:t>
            </a:r>
            <a:r>
              <a:rPr lang="sr-Latn-CS" sz="2000" dirty="0" smtClean="0"/>
              <a:t> </a:t>
            </a:r>
            <a:r>
              <a:rPr lang="en-US" sz="2000" dirty="0" smtClean="0"/>
              <a:t>{</a:t>
            </a:r>
            <a:r>
              <a:rPr lang="en-US" sz="2000" dirty="0" smtClean="0">
                <a:solidFill>
                  <a:schemeClr val="accent1"/>
                </a:solidFill>
              </a:rPr>
              <a:t>PONED, UTOR, SRIJ, CETV, PETAK, SUBOTA, NEDJ</a:t>
            </a:r>
            <a:r>
              <a:rPr lang="en-US" sz="2000" dirty="0" smtClean="0"/>
              <a:t>};</a:t>
            </a:r>
          </a:p>
        </p:txBody>
      </p:sp>
      <p:sp>
        <p:nvSpPr>
          <p:cNvPr id="24580" name="Line 4"/>
          <p:cNvSpPr>
            <a:spLocks noChangeShapeType="1"/>
          </p:cNvSpPr>
          <p:nvPr/>
        </p:nvSpPr>
        <p:spPr bwMode="auto">
          <a:xfrm>
            <a:off x="685800" y="5517232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4581" name="Line 5"/>
          <p:cNvSpPr>
            <a:spLocks noChangeShapeType="1"/>
          </p:cNvSpPr>
          <p:nvPr/>
        </p:nvSpPr>
        <p:spPr bwMode="auto">
          <a:xfrm flipH="1">
            <a:off x="990600" y="5517232"/>
            <a:ext cx="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4582" name="Text Box 6"/>
          <p:cNvSpPr txBox="1">
            <a:spLocks noChangeArrowheads="1"/>
          </p:cNvSpPr>
          <p:nvPr/>
        </p:nvSpPr>
        <p:spPr bwMode="auto">
          <a:xfrm>
            <a:off x="153083" y="6468145"/>
            <a:ext cx="2590800" cy="323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500" dirty="0" err="1">
                <a:solidFill>
                  <a:srgbClr val="FF0000"/>
                </a:solidFill>
                <a:latin typeface="Tahoma" pitchFamily="34" charset="0"/>
              </a:rPr>
              <a:t>klju</a:t>
            </a:r>
            <a:r>
              <a:rPr lang="sr-Latn-CS" sz="1500" dirty="0">
                <a:solidFill>
                  <a:srgbClr val="FF0000"/>
                </a:solidFill>
                <a:latin typeface="Tahoma" pitchFamily="34" charset="0"/>
              </a:rPr>
              <a:t>čna riječ (mala slova)</a:t>
            </a:r>
            <a:endParaRPr lang="en-US" sz="1500" dirty="0">
              <a:solidFill>
                <a:srgbClr val="FF0000"/>
              </a:solidFill>
              <a:latin typeface="Tahoma" pitchFamily="34" charset="0"/>
            </a:endParaRPr>
          </a:p>
        </p:txBody>
      </p:sp>
      <p:sp>
        <p:nvSpPr>
          <p:cNvPr id="24583" name="Line 7"/>
          <p:cNvSpPr>
            <a:spLocks noChangeShapeType="1"/>
          </p:cNvSpPr>
          <p:nvPr/>
        </p:nvSpPr>
        <p:spPr bwMode="auto">
          <a:xfrm>
            <a:off x="1371600" y="5517232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4584" name="Freeform 8"/>
          <p:cNvSpPr>
            <a:spLocks/>
          </p:cNvSpPr>
          <p:nvPr/>
        </p:nvSpPr>
        <p:spPr bwMode="auto">
          <a:xfrm>
            <a:off x="1600200" y="5517232"/>
            <a:ext cx="1027113" cy="685800"/>
          </a:xfrm>
          <a:custGeom>
            <a:avLst/>
            <a:gdLst>
              <a:gd name="T0" fmla="*/ 0 w 528"/>
              <a:gd name="T1" fmla="*/ 0 h 288"/>
              <a:gd name="T2" fmla="*/ 0 w 528"/>
              <a:gd name="T3" fmla="*/ 2147483647 h 288"/>
              <a:gd name="T4" fmla="*/ 2147483647 w 528"/>
              <a:gd name="T5" fmla="*/ 2147483647 h 2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528" h="288">
                <a:moveTo>
                  <a:pt x="0" y="0"/>
                </a:moveTo>
                <a:lnTo>
                  <a:pt x="0" y="288"/>
                </a:lnTo>
                <a:lnTo>
                  <a:pt x="528" y="288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4585" name="Text Box 9"/>
          <p:cNvSpPr txBox="1">
            <a:spLocks noChangeArrowheads="1"/>
          </p:cNvSpPr>
          <p:nvPr/>
        </p:nvSpPr>
        <p:spPr bwMode="auto">
          <a:xfrm>
            <a:off x="2590800" y="6033120"/>
            <a:ext cx="4213448" cy="323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500" dirty="0">
                <a:solidFill>
                  <a:srgbClr val="3333CC"/>
                </a:solidFill>
                <a:latin typeface="Tahoma" pitchFamily="34" charset="0"/>
              </a:rPr>
              <a:t>naziv enumeracije</a:t>
            </a:r>
            <a:r>
              <a:rPr lang="en-US" sz="1500" dirty="0">
                <a:solidFill>
                  <a:srgbClr val="3333CC"/>
                </a:solidFill>
                <a:latin typeface="Tahoma" pitchFamily="34" charset="0"/>
              </a:rPr>
              <a:t>,</a:t>
            </a:r>
            <a:r>
              <a:rPr lang="sr-Latn-CS" sz="1500" dirty="0">
                <a:solidFill>
                  <a:srgbClr val="3333CC"/>
                </a:solidFill>
                <a:latin typeface="Tahoma" pitchFamily="34" charset="0"/>
              </a:rPr>
              <a:t> koji se u C-u može </a:t>
            </a:r>
            <a:r>
              <a:rPr lang="sr-Latn-CS" sz="1500" dirty="0" smtClean="0">
                <a:solidFill>
                  <a:srgbClr val="3333CC"/>
                </a:solidFill>
                <a:latin typeface="Tahoma" pitchFamily="34" charset="0"/>
              </a:rPr>
              <a:t>izostaviti</a:t>
            </a:r>
            <a:endParaRPr lang="en-US" sz="1500" dirty="0">
              <a:solidFill>
                <a:srgbClr val="3333CC"/>
              </a:solidFill>
              <a:latin typeface="Tahoma" pitchFamily="34" charset="0"/>
            </a:endParaRPr>
          </a:p>
        </p:txBody>
      </p:sp>
      <p:sp>
        <p:nvSpPr>
          <p:cNvPr id="24586" name="Line 10"/>
          <p:cNvSpPr>
            <a:spLocks noChangeShapeType="1"/>
          </p:cNvSpPr>
          <p:nvPr/>
        </p:nvSpPr>
        <p:spPr bwMode="auto">
          <a:xfrm>
            <a:off x="2057400" y="5517232"/>
            <a:ext cx="5715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4587" name="Line 11"/>
          <p:cNvSpPr>
            <a:spLocks noChangeShapeType="1"/>
          </p:cNvSpPr>
          <p:nvPr/>
        </p:nvSpPr>
        <p:spPr bwMode="auto">
          <a:xfrm>
            <a:off x="5105400" y="5517232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4588" name="Text Box 12"/>
          <p:cNvSpPr txBox="1">
            <a:spLocks noChangeArrowheads="1"/>
          </p:cNvSpPr>
          <p:nvPr/>
        </p:nvSpPr>
        <p:spPr bwMode="auto">
          <a:xfrm>
            <a:off x="3649216" y="5641221"/>
            <a:ext cx="2939008" cy="323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sr-Latn-CS" sz="1500" dirty="0">
                <a:solidFill>
                  <a:schemeClr val="accent1"/>
                </a:solidFill>
                <a:latin typeface="Tahoma" pitchFamily="34" charset="0"/>
              </a:rPr>
              <a:t>uvedene simboličke konstante</a:t>
            </a:r>
            <a:endParaRPr lang="en-US" sz="1500" dirty="0">
              <a:solidFill>
                <a:schemeClr val="accent1"/>
              </a:solidFill>
              <a:latin typeface="Tahoma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22/30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Enumeracija</a:t>
            </a:r>
            <a:endParaRPr lang="en-US" smtClean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5393" y="2153354"/>
            <a:ext cx="8784976" cy="4463752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Simboličke konstante uzimaju vrijednosti </a:t>
            </a:r>
            <a:r>
              <a:rPr lang="en-US" sz="2400" dirty="0" smtClean="0">
                <a:solidFill>
                  <a:schemeClr val="accent1"/>
                </a:solidFill>
              </a:rPr>
              <a:t>PONED</a:t>
            </a:r>
            <a:r>
              <a:rPr lang="sr-Latn-CS" sz="2400" dirty="0" smtClean="0">
                <a:solidFill>
                  <a:schemeClr val="accent1"/>
                </a:solidFill>
              </a:rPr>
              <a:t>=0</a:t>
            </a:r>
            <a:r>
              <a:rPr lang="en-US" sz="2400" dirty="0" smtClean="0">
                <a:solidFill>
                  <a:schemeClr val="accent1"/>
                </a:solidFill>
              </a:rPr>
              <a:t>, UTOR</a:t>
            </a:r>
            <a:r>
              <a:rPr lang="sr-Latn-CS" sz="2400" dirty="0" smtClean="0">
                <a:solidFill>
                  <a:schemeClr val="accent1"/>
                </a:solidFill>
              </a:rPr>
              <a:t>=1</a:t>
            </a:r>
            <a:r>
              <a:rPr lang="en-US" sz="2400" dirty="0" smtClean="0">
                <a:solidFill>
                  <a:schemeClr val="accent1"/>
                </a:solidFill>
              </a:rPr>
              <a:t>, SRIJ</a:t>
            </a:r>
            <a:r>
              <a:rPr lang="sr-Latn-CS" sz="2400" dirty="0" smtClean="0">
                <a:solidFill>
                  <a:schemeClr val="accent1"/>
                </a:solidFill>
              </a:rPr>
              <a:t>=2</a:t>
            </a:r>
            <a:r>
              <a:rPr lang="en-US" sz="2400" dirty="0" smtClean="0">
                <a:solidFill>
                  <a:schemeClr val="accent1"/>
                </a:solidFill>
              </a:rPr>
              <a:t>, CETV</a:t>
            </a:r>
            <a:r>
              <a:rPr lang="sr-Latn-CS" sz="2400" dirty="0" smtClean="0">
                <a:solidFill>
                  <a:schemeClr val="accent1"/>
                </a:solidFill>
              </a:rPr>
              <a:t>=3</a:t>
            </a:r>
            <a:r>
              <a:rPr lang="en-US" sz="2400" dirty="0" smtClean="0">
                <a:solidFill>
                  <a:schemeClr val="accent1"/>
                </a:solidFill>
              </a:rPr>
              <a:t>, PETAK</a:t>
            </a:r>
            <a:r>
              <a:rPr lang="sr-Latn-CS" sz="2400" dirty="0" smtClean="0">
                <a:solidFill>
                  <a:schemeClr val="accent1"/>
                </a:solidFill>
              </a:rPr>
              <a:t>=4</a:t>
            </a:r>
            <a:r>
              <a:rPr lang="en-US" sz="2400" dirty="0" smtClean="0">
                <a:solidFill>
                  <a:schemeClr val="accent1"/>
                </a:solidFill>
              </a:rPr>
              <a:t>, SUBOTA</a:t>
            </a:r>
            <a:r>
              <a:rPr lang="sr-Latn-CS" sz="2400" dirty="0" smtClean="0">
                <a:solidFill>
                  <a:schemeClr val="accent1"/>
                </a:solidFill>
              </a:rPr>
              <a:t>=5</a:t>
            </a:r>
            <a:r>
              <a:rPr lang="en-US" sz="2400" dirty="0" smtClean="0">
                <a:solidFill>
                  <a:schemeClr val="accent1"/>
                </a:solidFill>
              </a:rPr>
              <a:t>, NEDJ</a:t>
            </a:r>
            <a:r>
              <a:rPr lang="sr-Latn-CS" sz="2400" dirty="0" smtClean="0">
                <a:solidFill>
                  <a:schemeClr val="accent1"/>
                </a:solidFill>
              </a:rPr>
              <a:t>=</a:t>
            </a:r>
            <a:r>
              <a:rPr lang="en-US" sz="2400" dirty="0" smtClean="0">
                <a:solidFill>
                  <a:schemeClr val="accent1"/>
                </a:solidFill>
              </a:rPr>
              <a:t>6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Pokušaj promjene vrijednosti simboličke konstante dovodi do greške u programu i prekida izvršavanja.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Nije potrebno simboličke konstante pisati velikim slovima, ali je to konvencija.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Primjer:</a:t>
            </a:r>
          </a:p>
          <a:p>
            <a:pPr marL="357188" indent="0"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sr-Latn-CS" sz="2400" dirty="0" smtClean="0">
                <a:solidFill>
                  <a:srgbClr val="3333CC"/>
                </a:solidFill>
              </a:rPr>
              <a:t>enum </a:t>
            </a:r>
            <a:r>
              <a:rPr lang="en-US" sz="2400" dirty="0" smtClean="0">
                <a:solidFill>
                  <a:srgbClr val="3333CC"/>
                </a:solidFill>
              </a:rPr>
              <a:t>{AAA=6, BBB=-1, CCC, DDD=3, EEE};</a:t>
            </a:r>
            <a:endParaRPr lang="sr-Latn-ME" sz="2400" dirty="0" smtClean="0">
              <a:solidFill>
                <a:srgbClr val="3333CC"/>
              </a:solidFill>
            </a:endParaRPr>
          </a:p>
          <a:p>
            <a:pPr marL="357188" indent="0"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sr-Latn-CS" sz="2400" dirty="0" smtClean="0"/>
              <a:t>Konstante kojima su dodijeljene vrijednosti uzimaju te vrijednosti, dok one koje nijesu specificirane uzimaju vrijednost za 1 veću od prethodne. Ako prva nije definisana, njena vrijednost je 0.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23/30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Strukture</a:t>
            </a:r>
            <a:endParaRPr lang="en-US" smtClean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245568"/>
            <a:ext cx="8496944" cy="4279776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Do sada smo se sr</a:t>
            </a:r>
            <a:r>
              <a:rPr lang="en-US" sz="2400" dirty="0" err="1" smtClean="0"/>
              <a:t>ij</a:t>
            </a:r>
            <a:r>
              <a:rPr lang="sr-Latn-CS" sz="2400" dirty="0" smtClean="0"/>
              <a:t>etali sa kolekcijama podataka istog tipa i te kolekcije smo nazivali nizovima (sa specijalnim slučajevima - matricama i stringovima).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Modelovanje podatka iz realnog svijeta je često teško ostvarivo preko do sada </a:t>
            </a:r>
            <a:r>
              <a:rPr lang="en-US" sz="2400" dirty="0" err="1" smtClean="0"/>
              <a:t>na</a:t>
            </a:r>
            <a:r>
              <a:rPr lang="sr-Latn-CS" sz="2400" dirty="0" smtClean="0"/>
              <a:t>učenih tipova podataka, uključujući i nizove.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N</a:t>
            </a:r>
            <a:r>
              <a:rPr lang="en-US" sz="2400" dirty="0" smtClean="0"/>
              <a:t>a </a:t>
            </a:r>
            <a:r>
              <a:rPr lang="sr-Latn-CS" sz="2400" dirty="0" smtClean="0"/>
              <a:t>pr</a:t>
            </a:r>
            <a:r>
              <a:rPr lang="en-US" sz="2400" dirty="0" err="1" smtClean="0"/>
              <a:t>imjer</a:t>
            </a:r>
            <a:r>
              <a:rPr lang="en-US" sz="2400" dirty="0" smtClean="0"/>
              <a:t>,</a:t>
            </a:r>
            <a:r>
              <a:rPr lang="sr-Latn-CS" sz="2400" dirty="0" smtClean="0"/>
              <a:t> RADNIK, MAŠINA, STUDENT, PROZOR se teško modeluju ijednim do sada uvedenim tipom podataka.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Stoga su definisane </a:t>
            </a:r>
            <a:r>
              <a:rPr lang="sr-Latn-CS" sz="2400" dirty="0" smtClean="0">
                <a:solidFill>
                  <a:srgbClr val="FF0000"/>
                </a:solidFill>
              </a:rPr>
              <a:t>strukture</a:t>
            </a:r>
            <a:r>
              <a:rPr lang="sr-Latn-CS" sz="2400" dirty="0" smtClean="0"/>
              <a:t> </a:t>
            </a:r>
            <a:r>
              <a:rPr lang="sr-Latn-CS" sz="2400" dirty="0"/>
              <a:t>(alternativni </a:t>
            </a:r>
            <a:r>
              <a:rPr lang="sr-Latn-CS" sz="2400" dirty="0" smtClean="0"/>
              <a:t>nazivi</a:t>
            </a:r>
            <a:r>
              <a:rPr lang="en-US" sz="2400" dirty="0" smtClean="0"/>
              <a:t> </a:t>
            </a:r>
            <a:r>
              <a:rPr lang="en-US" sz="2400" dirty="0" err="1" smtClean="0"/>
              <a:t>su</a:t>
            </a:r>
            <a:r>
              <a:rPr lang="en-US" sz="2400" dirty="0" smtClean="0"/>
              <a:t> </a:t>
            </a:r>
            <a:r>
              <a:rPr lang="sr-Latn-CS" sz="2400" dirty="0" smtClean="0"/>
              <a:t>zapis</a:t>
            </a:r>
            <a:r>
              <a:rPr lang="en-US" sz="2400" dirty="0"/>
              <a:t> </a:t>
            </a:r>
            <a:r>
              <a:rPr lang="en-US" sz="2400" dirty="0" err="1" smtClean="0"/>
              <a:t>ili</a:t>
            </a:r>
            <a:r>
              <a:rPr lang="sr-Latn-CS" sz="2400" dirty="0" smtClean="0"/>
              <a:t> slog)</a:t>
            </a:r>
            <a:r>
              <a:rPr lang="en-US" sz="2400" dirty="0" smtClean="0"/>
              <a:t>,</a:t>
            </a:r>
            <a:r>
              <a:rPr lang="sr-Latn-CS" sz="2400" dirty="0" smtClean="0"/>
              <a:t> koje mogu da sadrže više podataka raznorodnog tipa.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24/30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Strukture</a:t>
            </a:r>
            <a:endParaRPr lang="en-US" smtClean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5984" y="2060848"/>
            <a:ext cx="7772400" cy="41148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Strukture se u programskom jeziku C uvode pomoću ključne riječi </a:t>
            </a:r>
            <a:r>
              <a:rPr lang="sr-Latn-CS" sz="2400" dirty="0" smtClean="0">
                <a:solidFill>
                  <a:srgbClr val="FF0000"/>
                </a:solidFill>
              </a:rPr>
              <a:t>struct</a:t>
            </a:r>
            <a:r>
              <a:rPr lang="sr-Latn-CS" sz="2400" dirty="0" smtClean="0"/>
              <a:t>:</a:t>
            </a:r>
            <a:endParaRPr lang="en-US" sz="2400" dirty="0" smtClean="0"/>
          </a:p>
          <a:p>
            <a:pPr marL="357188" indent="0" eaLnBrk="1" hangingPunct="1">
              <a:spcBef>
                <a:spcPts val="0"/>
              </a:spcBef>
              <a:spcAft>
                <a:spcPts val="1200"/>
              </a:spcAft>
              <a:buNone/>
            </a:pPr>
            <a:r>
              <a:rPr lang="sr-Latn-CS" sz="2400" dirty="0" smtClean="0">
                <a:solidFill>
                  <a:srgbClr val="FF0000"/>
                </a:solidFill>
              </a:rPr>
              <a:t>struct </a:t>
            </a:r>
            <a:r>
              <a:rPr lang="sr-Latn-CS" sz="2400" dirty="0" smtClean="0">
                <a:solidFill>
                  <a:srgbClr val="00B050"/>
                </a:solidFill>
              </a:rPr>
              <a:t>naziv_strukture</a:t>
            </a:r>
            <a:r>
              <a:rPr lang="sr-Latn-C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{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>	</a:t>
            </a:r>
            <a:r>
              <a:rPr lang="en-US" sz="2400" dirty="0" err="1" smtClean="0"/>
              <a:t>deklaracij</a:t>
            </a:r>
            <a:r>
              <a:rPr lang="sr-Latn-ME" sz="2400" dirty="0" smtClean="0"/>
              <a:t>a</a:t>
            </a:r>
            <a:r>
              <a:rPr lang="en-US" sz="2400" dirty="0" smtClean="0"/>
              <a:t> </a:t>
            </a:r>
            <a:r>
              <a:rPr lang="en-US" sz="2400" dirty="0" err="1" smtClean="0"/>
              <a:t>promjenljivih</a:t>
            </a:r>
            <a:r>
              <a:rPr lang="en-US" sz="2400" dirty="0" smtClean="0"/>
              <a:t> </a:t>
            </a:r>
            <a:r>
              <a:rPr lang="sr-Latn-CS" sz="2400" dirty="0" smtClean="0"/>
              <a:t>članica strukture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>
                <a:solidFill>
                  <a:srgbClr val="FF0000"/>
                </a:solidFill>
              </a:rPr>
              <a:t>} </a:t>
            </a:r>
            <a:r>
              <a:rPr lang="en-US" sz="2400" dirty="0" err="1" smtClean="0">
                <a:solidFill>
                  <a:srgbClr val="3333CC"/>
                </a:solidFill>
              </a:rPr>
              <a:t>promjenljive_strukturnog_tipa</a:t>
            </a:r>
            <a:r>
              <a:rPr lang="en-US" sz="2400" dirty="0" smtClean="0">
                <a:solidFill>
                  <a:srgbClr val="FF0000"/>
                </a:solidFill>
              </a:rPr>
              <a:t>;</a:t>
            </a:r>
          </a:p>
          <a:p>
            <a:pPr eaLnBrk="1" hangingPunct="1"/>
            <a:r>
              <a:rPr lang="en-US" sz="2400" dirty="0" err="1" smtClean="0"/>
              <a:t>Primjer</a:t>
            </a:r>
            <a:r>
              <a:rPr lang="en-US" sz="2400" dirty="0" smtClean="0"/>
              <a:t>:</a:t>
            </a:r>
            <a:br>
              <a:rPr lang="en-US" sz="2400" dirty="0" smtClean="0"/>
            </a:br>
            <a:r>
              <a:rPr lang="en-US" sz="2400" dirty="0" err="1">
                <a:solidFill>
                  <a:srgbClr val="FF0000"/>
                </a:solidFill>
              </a:rPr>
              <a:t>struct</a:t>
            </a:r>
            <a:r>
              <a:rPr lang="en-US" sz="2400" dirty="0" smtClean="0">
                <a:solidFill>
                  <a:srgbClr val="3333CC"/>
                </a:solidFill>
              </a:rPr>
              <a:t> </a:t>
            </a:r>
            <a:r>
              <a:rPr lang="en-US" sz="2400" dirty="0" err="1">
                <a:solidFill>
                  <a:srgbClr val="00B050"/>
                </a:solidFill>
              </a:rPr>
              <a:t>str</a:t>
            </a:r>
            <a:r>
              <a:rPr lang="en-US" sz="2400" dirty="0" smtClean="0">
                <a:solidFill>
                  <a:srgbClr val="3333CC"/>
                </a:solidFill>
              </a:rPr>
              <a:t> </a:t>
            </a:r>
            <a:r>
              <a:rPr lang="en-US" sz="2400" dirty="0">
                <a:solidFill>
                  <a:srgbClr val="FF0000"/>
                </a:solidFill>
              </a:rPr>
              <a:t>{</a:t>
            </a:r>
            <a:r>
              <a:rPr lang="en-US" sz="2400" dirty="0" smtClean="0">
                <a:solidFill>
                  <a:srgbClr val="3333CC"/>
                </a:solidFill>
              </a:rPr>
              <a:t/>
            </a:r>
            <a:br>
              <a:rPr lang="en-US" sz="2400" dirty="0" smtClean="0">
                <a:solidFill>
                  <a:srgbClr val="3333CC"/>
                </a:solidFill>
              </a:rPr>
            </a:br>
            <a:r>
              <a:rPr lang="en-US" sz="2400" dirty="0" smtClean="0">
                <a:solidFill>
                  <a:srgbClr val="3333CC"/>
                </a:solidFill>
              </a:rPr>
              <a:t>	</a:t>
            </a:r>
            <a:r>
              <a:rPr lang="en-US" sz="2400" dirty="0" smtClean="0"/>
              <a:t>char </a:t>
            </a:r>
            <a:r>
              <a:rPr lang="en-US" sz="2400" dirty="0" err="1" smtClean="0"/>
              <a:t>ch</a:t>
            </a:r>
            <a:r>
              <a:rPr lang="en-US" sz="2400" dirty="0" smtClean="0"/>
              <a:t>;</a:t>
            </a:r>
            <a:br>
              <a:rPr lang="en-US" sz="2400" dirty="0" smtClean="0"/>
            </a:br>
            <a:r>
              <a:rPr lang="en-US" sz="2400" dirty="0" smtClean="0"/>
              <a:t>	</a:t>
            </a:r>
            <a:r>
              <a:rPr lang="en-US" sz="2400" dirty="0" err="1" smtClean="0"/>
              <a:t>int</a:t>
            </a:r>
            <a:r>
              <a:rPr lang="en-US" sz="2400" dirty="0" smtClean="0"/>
              <a:t> i;</a:t>
            </a:r>
            <a:br>
              <a:rPr lang="en-US" sz="2400" dirty="0" smtClean="0"/>
            </a:br>
            <a:r>
              <a:rPr lang="en-US" sz="2400" dirty="0">
                <a:solidFill>
                  <a:srgbClr val="FF0000"/>
                </a:solidFill>
              </a:rPr>
              <a:t>}</a:t>
            </a:r>
            <a:r>
              <a:rPr lang="en-US" sz="2400" dirty="0" smtClean="0">
                <a:solidFill>
                  <a:srgbClr val="3333CC"/>
                </a:solidFill>
              </a:rPr>
              <a:t> s1, s2;</a:t>
            </a:r>
          </a:p>
        </p:txBody>
      </p:sp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3260774" y="4641810"/>
            <a:ext cx="5703714" cy="1523494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200" dirty="0">
                <a:latin typeface="Tahoma" pitchFamily="34" charset="0"/>
              </a:rPr>
              <a:t>S</a:t>
            </a:r>
            <a:r>
              <a:rPr lang="en-US" sz="2200" dirty="0" err="1">
                <a:latin typeface="Tahoma" pitchFamily="34" charset="0"/>
              </a:rPr>
              <a:t>ada</a:t>
            </a:r>
            <a:r>
              <a:rPr lang="en-US" sz="2200" dirty="0">
                <a:latin typeface="Tahoma" pitchFamily="34" charset="0"/>
              </a:rPr>
              <a:t> </a:t>
            </a:r>
            <a:r>
              <a:rPr lang="en-US" sz="2200" dirty="0" err="1" smtClean="0">
                <a:latin typeface="Tahoma" pitchFamily="34" charset="0"/>
              </a:rPr>
              <a:t>promjenljive</a:t>
            </a:r>
            <a:r>
              <a:rPr lang="en-US" sz="2200" dirty="0" smtClean="0">
                <a:latin typeface="Tahoma" pitchFamily="34" charset="0"/>
              </a:rPr>
              <a:t> </a:t>
            </a:r>
            <a:r>
              <a:rPr lang="en-US" sz="2200" dirty="0">
                <a:solidFill>
                  <a:srgbClr val="3333CC"/>
                </a:solidFill>
                <a:latin typeface="Tahoma" pitchFamily="34" charset="0"/>
              </a:rPr>
              <a:t>s1</a:t>
            </a:r>
            <a:r>
              <a:rPr lang="en-US" sz="2200" dirty="0">
                <a:latin typeface="Tahoma" pitchFamily="34" charset="0"/>
              </a:rPr>
              <a:t> </a:t>
            </a:r>
            <a:r>
              <a:rPr lang="en-US" sz="2200" dirty="0" err="1">
                <a:latin typeface="Tahoma" pitchFamily="34" charset="0"/>
              </a:rPr>
              <a:t>i</a:t>
            </a:r>
            <a:r>
              <a:rPr lang="en-US" sz="2200" dirty="0">
                <a:latin typeface="Tahoma" pitchFamily="34" charset="0"/>
              </a:rPr>
              <a:t> </a:t>
            </a:r>
            <a:r>
              <a:rPr lang="en-US" sz="2200" dirty="0">
                <a:solidFill>
                  <a:srgbClr val="3333CC"/>
                </a:solidFill>
                <a:latin typeface="Tahoma" pitchFamily="34" charset="0"/>
              </a:rPr>
              <a:t>s2</a:t>
            </a:r>
            <a:r>
              <a:rPr lang="en-US" sz="2200" dirty="0">
                <a:latin typeface="Tahoma" pitchFamily="34" charset="0"/>
              </a:rPr>
              <a:t> </a:t>
            </a:r>
            <a:r>
              <a:rPr lang="en-US" sz="2200" dirty="0" err="1" smtClean="0">
                <a:latin typeface="Tahoma" pitchFamily="34" charset="0"/>
              </a:rPr>
              <a:t>imaju</a:t>
            </a:r>
            <a:r>
              <a:rPr lang="en-US" sz="2200" dirty="0" smtClean="0">
                <a:latin typeface="Tahoma" pitchFamily="34" charset="0"/>
              </a:rPr>
              <a:t> tip </a:t>
            </a:r>
            <a:r>
              <a:rPr lang="en-US" sz="2200" dirty="0" err="1" smtClean="0">
                <a:latin typeface="Tahoma" pitchFamily="34" charset="0"/>
              </a:rPr>
              <a:t>strukture</a:t>
            </a:r>
            <a:r>
              <a:rPr lang="en-US" sz="2200" dirty="0" smtClean="0">
                <a:latin typeface="Tahoma" pitchFamily="34" charset="0"/>
              </a:rPr>
              <a:t> </a:t>
            </a:r>
            <a:r>
              <a:rPr lang="en-US" sz="2200" dirty="0" err="1" smtClean="0">
                <a:solidFill>
                  <a:srgbClr val="FF0000"/>
                </a:solidFill>
                <a:latin typeface="Tahoma" pitchFamily="34" charset="0"/>
              </a:rPr>
              <a:t>str</a:t>
            </a:r>
            <a:r>
              <a:rPr lang="en-US" sz="2200" dirty="0" smtClean="0">
                <a:latin typeface="Tahoma" pitchFamily="34" charset="0"/>
              </a:rPr>
              <a:t> </a:t>
            </a:r>
            <a:r>
              <a:rPr lang="en-US" sz="2200" dirty="0" err="1">
                <a:latin typeface="Tahoma" pitchFamily="34" charset="0"/>
              </a:rPr>
              <a:t>i</a:t>
            </a:r>
            <a:r>
              <a:rPr lang="en-US" sz="2200" dirty="0">
                <a:latin typeface="Tahoma" pitchFamily="34" charset="0"/>
              </a:rPr>
              <a:t> </a:t>
            </a:r>
            <a:r>
              <a:rPr lang="en-US" sz="2200" dirty="0" err="1" smtClean="0">
                <a:latin typeface="Tahoma" pitchFamily="34" charset="0"/>
              </a:rPr>
              <a:t>obe</a:t>
            </a:r>
            <a:r>
              <a:rPr lang="en-US" sz="2200" dirty="0" smtClean="0">
                <a:latin typeface="Tahoma" pitchFamily="34" charset="0"/>
              </a:rPr>
              <a:t> </a:t>
            </a:r>
            <a:r>
              <a:rPr lang="en-US" sz="2200" dirty="0" err="1">
                <a:latin typeface="Tahoma" pitchFamily="34" charset="0"/>
              </a:rPr>
              <a:t>sadr</a:t>
            </a:r>
            <a:r>
              <a:rPr lang="sr-Latn-CS" sz="2200" dirty="0" smtClean="0">
                <a:latin typeface="Tahoma" pitchFamily="34" charset="0"/>
              </a:rPr>
              <a:t>ž</a:t>
            </a:r>
            <a:r>
              <a:rPr lang="en-US" sz="2200" dirty="0" smtClean="0">
                <a:latin typeface="Tahoma" pitchFamily="34" charset="0"/>
              </a:rPr>
              <a:t>e</a:t>
            </a:r>
            <a:r>
              <a:rPr lang="sr-Latn-CS" sz="2200" dirty="0" smtClean="0">
                <a:latin typeface="Tahoma" pitchFamily="34" charset="0"/>
              </a:rPr>
              <a:t> cijeli </a:t>
            </a:r>
            <a:r>
              <a:rPr lang="sr-Latn-CS" sz="2200" dirty="0">
                <a:latin typeface="Tahoma" pitchFamily="34" charset="0"/>
              </a:rPr>
              <a:t>broj </a:t>
            </a:r>
            <a:r>
              <a:rPr lang="sr-Latn-CS" sz="2200" dirty="0">
                <a:solidFill>
                  <a:srgbClr val="FF0000"/>
                </a:solidFill>
                <a:latin typeface="Tahoma" pitchFamily="34" charset="0"/>
              </a:rPr>
              <a:t>i</a:t>
            </a:r>
            <a:r>
              <a:rPr lang="sr-Latn-CS" sz="2200" dirty="0">
                <a:latin typeface="Tahoma" pitchFamily="34" charset="0"/>
              </a:rPr>
              <a:t> i karakter </a:t>
            </a:r>
            <a:r>
              <a:rPr lang="sr-Latn-CS" sz="2200" dirty="0">
                <a:solidFill>
                  <a:srgbClr val="FF0000"/>
                </a:solidFill>
                <a:latin typeface="Tahoma" pitchFamily="34" charset="0"/>
              </a:rPr>
              <a:t>ch</a:t>
            </a:r>
            <a:r>
              <a:rPr lang="sr-Latn-CS" sz="2200" dirty="0">
                <a:latin typeface="Tahoma" pitchFamily="34" charset="0"/>
              </a:rPr>
              <a:t>.</a:t>
            </a:r>
          </a:p>
          <a:p>
            <a:pPr eaLnBrk="1" hangingPunct="1">
              <a:spcBef>
                <a:spcPts val="0"/>
              </a:spcBef>
            </a:pPr>
            <a:r>
              <a:rPr lang="sr-Latn-CS" sz="2200" dirty="0">
                <a:latin typeface="Tahoma" pitchFamily="34" charset="0"/>
              </a:rPr>
              <a:t>Memorija se za jedan podatak strukturnog tipa zauzima redom (karakter, pa cijeli broj).</a:t>
            </a:r>
            <a:endParaRPr lang="en-US" sz="2200" dirty="0">
              <a:latin typeface="Tahoma" pitchFamily="34" charset="0"/>
            </a:endParaRPr>
          </a:p>
        </p:txBody>
      </p:sp>
      <p:sp>
        <p:nvSpPr>
          <p:cNvPr id="5" name="Line 5"/>
          <p:cNvSpPr>
            <a:spLocks noChangeShapeType="1"/>
          </p:cNvSpPr>
          <p:nvPr/>
        </p:nvSpPr>
        <p:spPr bwMode="auto">
          <a:xfrm flipV="1">
            <a:off x="1979712" y="4941168"/>
            <a:ext cx="1281062" cy="92623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25/30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386827" y="609600"/>
            <a:ext cx="8424936" cy="1143000"/>
          </a:xfrm>
        </p:spPr>
        <p:txBody>
          <a:bodyPr/>
          <a:lstStyle/>
          <a:p>
            <a:pPr eaLnBrk="1" hangingPunct="1"/>
            <a:r>
              <a:rPr lang="sr-Latn-CS" dirty="0" smtClean="0"/>
              <a:t>Strukture – definicija i deklaracija</a:t>
            </a:r>
            <a:endParaRPr lang="en-US" dirty="0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194520"/>
            <a:ext cx="8287072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Struktura je vidljiva tamo gdje je definisana.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Po pravilu se strukture definišu van svih funkcija (globalno)</a:t>
            </a:r>
            <a:r>
              <a:rPr lang="en-US" sz="2400" dirty="0" smtClean="0"/>
              <a:t>,</a:t>
            </a:r>
            <a:r>
              <a:rPr lang="sr-Latn-CS" sz="2400" dirty="0" smtClean="0"/>
              <a:t> ali se istovremeno ne deklarišu (ako nema potrebe za globalnim strukturama) promjenljive odgovarajućeg tipa.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Promjenljive strukturnog tipa se mogu deklarisati unutar funkcija (mogu biti i argumenti funkcija):</a:t>
            </a:r>
          </a:p>
          <a:p>
            <a:pPr marL="357188" indent="0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400" dirty="0" err="1" smtClean="0">
                <a:solidFill>
                  <a:srgbClr val="FF0000"/>
                </a:solidFill>
              </a:rPr>
              <a:t>struct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str</a:t>
            </a:r>
            <a:r>
              <a:rPr lang="en-US" sz="2400" dirty="0" smtClean="0">
                <a:solidFill>
                  <a:srgbClr val="FF0000"/>
                </a:solidFill>
              </a:rPr>
              <a:t> {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>	char </a:t>
            </a:r>
            <a:r>
              <a:rPr lang="en-US" sz="2400" dirty="0" err="1" smtClean="0">
                <a:solidFill>
                  <a:srgbClr val="FF0000"/>
                </a:solidFill>
              </a:rPr>
              <a:t>ch</a:t>
            </a:r>
            <a:r>
              <a:rPr lang="en-US" sz="2400" dirty="0" smtClean="0">
                <a:solidFill>
                  <a:srgbClr val="FF0000"/>
                </a:solidFill>
              </a:rPr>
              <a:t>;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>	</a:t>
            </a:r>
            <a:r>
              <a:rPr lang="en-US" sz="2400" dirty="0" err="1" smtClean="0">
                <a:solidFill>
                  <a:srgbClr val="FF0000"/>
                </a:solidFill>
              </a:rPr>
              <a:t>int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i</a:t>
            </a:r>
            <a:r>
              <a:rPr lang="en-US" sz="2400" dirty="0" smtClean="0">
                <a:solidFill>
                  <a:srgbClr val="FF0000"/>
                </a:solidFill>
              </a:rPr>
              <a:t>;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>};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endParaRPr lang="en-US" sz="2400" dirty="0" smtClean="0">
              <a:solidFill>
                <a:srgbClr val="FF0000"/>
              </a:solidFill>
            </a:endParaRPr>
          </a:p>
        </p:txBody>
      </p:sp>
      <p:sp>
        <p:nvSpPr>
          <p:cNvPr id="28676" name="Line 4"/>
          <p:cNvSpPr>
            <a:spLocks noChangeShapeType="1"/>
          </p:cNvSpPr>
          <p:nvPr/>
        </p:nvSpPr>
        <p:spPr bwMode="auto">
          <a:xfrm>
            <a:off x="2172382" y="5733256"/>
            <a:ext cx="815441" cy="7200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2950652" y="5517232"/>
            <a:ext cx="1376363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800" dirty="0">
                <a:latin typeface="Tahoma" pitchFamily="34" charset="0"/>
              </a:rPr>
              <a:t>Definicija strukture</a:t>
            </a:r>
            <a:endParaRPr lang="en-US" sz="1800" dirty="0">
              <a:latin typeface="Tahoma" pitchFamily="34" charset="0"/>
            </a:endParaRPr>
          </a:p>
        </p:txBody>
      </p:sp>
      <p:sp>
        <p:nvSpPr>
          <p:cNvPr id="28678" name="Text Box 6"/>
          <p:cNvSpPr txBox="1">
            <a:spLocks noChangeArrowheads="1"/>
          </p:cNvSpPr>
          <p:nvPr/>
        </p:nvSpPr>
        <p:spPr bwMode="auto">
          <a:xfrm>
            <a:off x="4701480" y="5005312"/>
            <a:ext cx="41910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dirty="0">
                <a:solidFill>
                  <a:srgbClr val="3333CC"/>
                </a:solidFill>
                <a:latin typeface="Tahoma" pitchFamily="34" charset="0"/>
              </a:rPr>
              <a:t>struct str s1</a:t>
            </a:r>
            <a:r>
              <a:rPr lang="sr-Latn-CS" dirty="0" smtClean="0">
                <a:solidFill>
                  <a:srgbClr val="3333CC"/>
                </a:solidFill>
                <a:latin typeface="Tahoma" pitchFamily="34" charset="0"/>
              </a:rPr>
              <a:t>,</a:t>
            </a:r>
            <a:r>
              <a:rPr lang="en-US" dirty="0" smtClean="0">
                <a:solidFill>
                  <a:srgbClr val="3333CC"/>
                </a:solidFill>
                <a:latin typeface="Tahoma" pitchFamily="34" charset="0"/>
              </a:rPr>
              <a:t> </a:t>
            </a:r>
            <a:r>
              <a:rPr lang="sr-Latn-CS" dirty="0" smtClean="0">
                <a:solidFill>
                  <a:srgbClr val="3333CC"/>
                </a:solidFill>
                <a:latin typeface="Tahoma" pitchFamily="34" charset="0"/>
              </a:rPr>
              <a:t>s2</a:t>
            </a:r>
            <a:r>
              <a:rPr lang="sr-Latn-CS" dirty="0">
                <a:solidFill>
                  <a:srgbClr val="3333CC"/>
                </a:solidFill>
                <a:latin typeface="Tahoma" pitchFamily="34" charset="0"/>
              </a:rPr>
              <a:t>;</a:t>
            </a:r>
          </a:p>
          <a:p>
            <a:pPr eaLnBrk="1" hangingPunct="1">
              <a:spcBef>
                <a:spcPct val="50000"/>
              </a:spcBef>
            </a:pPr>
            <a:endParaRPr lang="en-US" dirty="0">
              <a:solidFill>
                <a:srgbClr val="3333CC"/>
              </a:solidFill>
              <a:latin typeface="Tahoma" pitchFamily="34" charset="0"/>
            </a:endParaRPr>
          </a:p>
        </p:txBody>
      </p:sp>
      <p:sp>
        <p:nvSpPr>
          <p:cNvPr id="28679" name="Line 7"/>
          <p:cNvSpPr>
            <a:spLocks noChangeShapeType="1"/>
          </p:cNvSpPr>
          <p:nvPr/>
        </p:nvSpPr>
        <p:spPr bwMode="auto">
          <a:xfrm flipH="1">
            <a:off x="6228184" y="5428456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8680" name="Text Box 8"/>
          <p:cNvSpPr txBox="1">
            <a:spLocks noChangeArrowheads="1"/>
          </p:cNvSpPr>
          <p:nvPr/>
        </p:nvSpPr>
        <p:spPr bwMode="auto">
          <a:xfrm>
            <a:off x="4905913" y="5654600"/>
            <a:ext cx="2745013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sr-Latn-CS" sz="1800" dirty="0">
                <a:latin typeface="Tahoma" pitchFamily="34" charset="0"/>
              </a:rPr>
              <a:t>Deklaracija promjenljivih strukturnog tipa</a:t>
            </a:r>
            <a:endParaRPr lang="en-US" sz="1800" dirty="0">
              <a:latin typeface="Tahoma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26/30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609600"/>
            <a:ext cx="8856984" cy="1143000"/>
          </a:xfrm>
        </p:spPr>
        <p:txBody>
          <a:bodyPr/>
          <a:lstStyle/>
          <a:p>
            <a:pPr eaLnBrk="1" hangingPunct="1"/>
            <a:r>
              <a:rPr lang="sr-Latn-CS" sz="4300" dirty="0" smtClean="0"/>
              <a:t>Strukture – memorija i inicijalizacija</a:t>
            </a:r>
            <a:endParaRPr lang="en-US" sz="4300" dirty="0" smtClean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060848"/>
            <a:ext cx="8569200" cy="4248472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Sama struktura predstavlja mustru (šemu</a:t>
            </a:r>
            <a:r>
              <a:rPr lang="en-US" sz="2400" dirty="0" smtClean="0"/>
              <a:t>,</a:t>
            </a:r>
            <a:r>
              <a:rPr lang="sr-Latn-CS" sz="2400" dirty="0" smtClean="0"/>
              <a:t> šablon) kako će promjenljive strukturnog tipa </a:t>
            </a:r>
            <a:r>
              <a:rPr lang="en-US" sz="2400" dirty="0" err="1" smtClean="0"/>
              <a:t>biti</a:t>
            </a:r>
            <a:r>
              <a:rPr lang="en-US" sz="2400" dirty="0" smtClean="0"/>
              <a:t> </a:t>
            </a:r>
            <a:r>
              <a:rPr lang="sr-Latn-CS" sz="2400" dirty="0" smtClean="0"/>
              <a:t>smje</a:t>
            </a:r>
            <a:r>
              <a:rPr lang="sr-Latn-ME" sz="2400" dirty="0" smtClean="0"/>
              <a:t>štene</a:t>
            </a:r>
            <a:r>
              <a:rPr lang="sr-Latn-CS" sz="2400" dirty="0" smtClean="0"/>
              <a:t> u memoriji računara. </a:t>
            </a:r>
            <a:r>
              <a:rPr lang="sr-Latn-CS" sz="2400" dirty="0" smtClean="0">
                <a:solidFill>
                  <a:srgbClr val="FF0000"/>
                </a:solidFill>
              </a:rPr>
              <a:t>Stoga, struktura ne zauzima memoriju!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Promjenljive strukturnog tipa zauzimaju memoriju koja je jednaka zbiru memorija potrebnih za smještanje promjenljivih članica strukture.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Podaci strukturnog tipa se mogu inicijalizovati navođenjem odgovarajućih promjenljivih unutar vitičastih zagrada. Za strukturu iz </a:t>
            </a:r>
            <a:r>
              <a:rPr lang="en-US" sz="2400" dirty="0" err="1" smtClean="0"/>
              <a:t>prethodnog</a:t>
            </a:r>
            <a:r>
              <a:rPr lang="en-US" sz="2400" dirty="0" smtClean="0"/>
              <a:t> </a:t>
            </a:r>
            <a:r>
              <a:rPr lang="sr-Latn-CS" sz="2400" dirty="0" smtClean="0"/>
              <a:t>primjera</a:t>
            </a:r>
            <a:r>
              <a:rPr lang="en-US" sz="2400" dirty="0" smtClean="0"/>
              <a:t>,</a:t>
            </a:r>
            <a:r>
              <a:rPr lang="sr-Latn-CS" sz="2400" dirty="0" smtClean="0"/>
              <a:t> to </a:t>
            </a:r>
            <a:r>
              <a:rPr lang="en-US" sz="2400" dirty="0" smtClean="0"/>
              <a:t>se </a:t>
            </a:r>
            <a:r>
              <a:rPr lang="en-US" sz="2400" dirty="0" err="1" smtClean="0"/>
              <a:t>radi</a:t>
            </a:r>
            <a:r>
              <a:rPr lang="en-US" sz="2400" dirty="0" smtClean="0"/>
              <a:t> </a:t>
            </a:r>
            <a:r>
              <a:rPr lang="en-US" sz="2400" dirty="0" err="1" smtClean="0"/>
              <a:t>sa</a:t>
            </a:r>
            <a:r>
              <a:rPr lang="sr-Latn-CS" sz="2400" dirty="0" smtClean="0"/>
              <a:t>:</a:t>
            </a:r>
          </a:p>
          <a:p>
            <a:pPr marL="357188" indent="0" eaLnBrk="1" hangingPunct="1">
              <a:spcBef>
                <a:spcPts val="0"/>
              </a:spcBef>
              <a:spcAft>
                <a:spcPts val="1200"/>
              </a:spcAft>
              <a:buNone/>
            </a:pPr>
            <a:r>
              <a:rPr lang="sr-Latn-CS" sz="2400" dirty="0" smtClean="0">
                <a:solidFill>
                  <a:srgbClr val="FF0000"/>
                </a:solidFill>
              </a:rPr>
              <a:t>struct </a:t>
            </a:r>
            <a:r>
              <a:rPr lang="en-US" sz="2400" dirty="0" err="1" smtClean="0">
                <a:solidFill>
                  <a:srgbClr val="FF0000"/>
                </a:solidFill>
              </a:rPr>
              <a:t>str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sr-Latn-CS" sz="2400" dirty="0" smtClean="0">
                <a:solidFill>
                  <a:srgbClr val="00B050"/>
                </a:solidFill>
              </a:rPr>
              <a:t>s1</a:t>
            </a:r>
            <a:r>
              <a:rPr lang="en-US" sz="2400" dirty="0" smtClean="0">
                <a:solidFill>
                  <a:srgbClr val="00B050"/>
                </a:solidFill>
              </a:rPr>
              <a:t> </a:t>
            </a:r>
            <a:r>
              <a:rPr lang="sr-Latn-CS" sz="2400" dirty="0" smtClean="0">
                <a:solidFill>
                  <a:srgbClr val="00B050"/>
                </a:solidFill>
              </a:rPr>
              <a:t>=</a:t>
            </a:r>
            <a:r>
              <a:rPr lang="en-US" sz="2400" dirty="0" smtClean="0">
                <a:solidFill>
                  <a:srgbClr val="00B050"/>
                </a:solidFill>
              </a:rPr>
              <a:t> {'a', 4}</a:t>
            </a:r>
            <a:r>
              <a:rPr lang="en-US" sz="2400" dirty="0" smtClean="0">
                <a:solidFill>
                  <a:srgbClr val="FF0000"/>
                </a:solidFill>
              </a:rPr>
              <a:t>, </a:t>
            </a:r>
            <a:r>
              <a:rPr lang="en-US" sz="2400" dirty="0" smtClean="0">
                <a:solidFill>
                  <a:srgbClr val="3333CC"/>
                </a:solidFill>
              </a:rPr>
              <a:t>s2 = {</a:t>
            </a:r>
            <a:r>
              <a:rPr lang="en-US" sz="2400" b="1" dirty="0" smtClean="0">
                <a:solidFill>
                  <a:srgbClr val="3333CC"/>
                </a:solidFill>
              </a:rPr>
              <a:t>.</a:t>
            </a:r>
            <a:r>
              <a:rPr lang="en-US" sz="2400" b="1" dirty="0" err="1" smtClean="0">
                <a:solidFill>
                  <a:srgbClr val="3333CC"/>
                </a:solidFill>
              </a:rPr>
              <a:t>ch</a:t>
            </a:r>
            <a:r>
              <a:rPr lang="en-US" sz="2400" dirty="0" smtClean="0">
                <a:solidFill>
                  <a:srgbClr val="3333CC"/>
                </a:solidFill>
              </a:rPr>
              <a:t> </a:t>
            </a:r>
            <a:r>
              <a:rPr lang="en-US" sz="2400" dirty="0">
                <a:solidFill>
                  <a:srgbClr val="3333CC"/>
                </a:solidFill>
              </a:rPr>
              <a:t>= </a:t>
            </a:r>
            <a:r>
              <a:rPr lang="en-US" sz="2400" dirty="0" smtClean="0">
                <a:solidFill>
                  <a:srgbClr val="3333CC"/>
                </a:solidFill>
              </a:rPr>
              <a:t>'#</a:t>
            </a:r>
            <a:r>
              <a:rPr lang="en-US" sz="2400" dirty="0">
                <a:solidFill>
                  <a:srgbClr val="3333CC"/>
                </a:solidFill>
              </a:rPr>
              <a:t>'</a:t>
            </a:r>
            <a:r>
              <a:rPr lang="en-US" sz="2400" dirty="0" smtClean="0">
                <a:solidFill>
                  <a:srgbClr val="3333CC"/>
                </a:solidFill>
              </a:rPr>
              <a:t>, </a:t>
            </a:r>
            <a:r>
              <a:rPr lang="en-US" sz="2400" b="1" dirty="0" smtClean="0">
                <a:solidFill>
                  <a:srgbClr val="3333CC"/>
                </a:solidFill>
              </a:rPr>
              <a:t>.</a:t>
            </a:r>
            <a:r>
              <a:rPr lang="en-US" sz="2400" b="1" dirty="0" err="1" smtClean="0">
                <a:solidFill>
                  <a:srgbClr val="3333CC"/>
                </a:solidFill>
              </a:rPr>
              <a:t>i</a:t>
            </a:r>
            <a:r>
              <a:rPr lang="en-US" sz="2400" dirty="0" smtClean="0">
                <a:solidFill>
                  <a:srgbClr val="3333CC"/>
                </a:solidFill>
              </a:rPr>
              <a:t> = 345}</a:t>
            </a:r>
            <a:r>
              <a:rPr lang="en-US" sz="2400" dirty="0" smtClean="0">
                <a:solidFill>
                  <a:srgbClr val="FF0000"/>
                </a:solidFill>
              </a:rPr>
              <a:t>;</a:t>
            </a:r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3851920" y="6302586"/>
            <a:ext cx="446449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1400" dirty="0" smtClean="0">
                <a:solidFill>
                  <a:srgbClr val="3333CC"/>
                </a:solidFill>
                <a:latin typeface="Tahoma" pitchFamily="34" charset="0"/>
              </a:rPr>
              <a:t>Od C99, </a:t>
            </a:r>
            <a:r>
              <a:rPr lang="en-US" sz="1400" dirty="0" err="1" smtClean="0">
                <a:solidFill>
                  <a:srgbClr val="3333CC"/>
                </a:solidFill>
                <a:latin typeface="Tahoma" pitchFamily="34" charset="0"/>
              </a:rPr>
              <a:t>mo</a:t>
            </a:r>
            <a:r>
              <a:rPr lang="sr-Latn-ME" sz="1400" dirty="0" smtClean="0">
                <a:solidFill>
                  <a:srgbClr val="3333CC"/>
                </a:solidFill>
                <a:latin typeface="Tahoma" pitchFamily="34" charset="0"/>
              </a:rPr>
              <a:t>žemo koristiti označene inicijalizatore (eng. </a:t>
            </a:r>
            <a:r>
              <a:rPr lang="sr-Latn-ME" sz="1400" i="1" dirty="0" smtClean="0">
                <a:solidFill>
                  <a:srgbClr val="3333CC"/>
                </a:solidFill>
                <a:latin typeface="Tahoma" pitchFamily="34" charset="0"/>
              </a:rPr>
              <a:t>designated initializators</a:t>
            </a:r>
            <a:r>
              <a:rPr lang="sr-Latn-ME" sz="1400" dirty="0" smtClean="0">
                <a:solidFill>
                  <a:srgbClr val="3333CC"/>
                </a:solidFill>
                <a:latin typeface="Tahoma" pitchFamily="34" charset="0"/>
              </a:rPr>
              <a:t>) – nije bitan redosljed</a:t>
            </a:r>
            <a:endParaRPr lang="en-US" sz="1400" dirty="0">
              <a:solidFill>
                <a:srgbClr val="3333CC"/>
              </a:solidFill>
              <a:latin typeface="Tahoma" pitchFamily="34" charset="0"/>
            </a:endParaRPr>
          </a:p>
        </p:txBody>
      </p:sp>
      <p:sp>
        <p:nvSpPr>
          <p:cNvPr id="2" name="Left Brace 1"/>
          <p:cNvSpPr/>
          <p:nvPr/>
        </p:nvSpPr>
        <p:spPr bwMode="auto">
          <a:xfrm rot="16200000">
            <a:off x="5850141" y="4699601"/>
            <a:ext cx="252028" cy="2952329"/>
          </a:xfrm>
          <a:prstGeom prst="leftBrace">
            <a:avLst>
              <a:gd name="adj1" fmla="val 8333"/>
              <a:gd name="adj2" fmla="val 5336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2015716" y="6390172"/>
            <a:ext cx="223224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sr-Latn-ME" sz="1400" dirty="0" smtClean="0">
                <a:solidFill>
                  <a:srgbClr val="00B050"/>
                </a:solidFill>
                <a:latin typeface="Tahoma" pitchFamily="34" charset="0"/>
              </a:rPr>
              <a:t>bitan redosljed</a:t>
            </a:r>
            <a:endParaRPr lang="en-US" sz="1400" dirty="0">
              <a:solidFill>
                <a:srgbClr val="00B050"/>
              </a:solidFill>
              <a:latin typeface="Tahoma" pitchFamily="34" charset="0"/>
            </a:endParaRPr>
          </a:p>
        </p:txBody>
      </p:sp>
      <p:sp>
        <p:nvSpPr>
          <p:cNvPr id="7" name="Line 7"/>
          <p:cNvSpPr>
            <a:spLocks noChangeShapeType="1"/>
          </p:cNvSpPr>
          <p:nvPr/>
        </p:nvSpPr>
        <p:spPr bwMode="auto">
          <a:xfrm flipH="1" flipV="1">
            <a:off x="3131840" y="6066376"/>
            <a:ext cx="0" cy="386817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27/30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314819" y="609600"/>
            <a:ext cx="8568952" cy="1143000"/>
          </a:xfrm>
        </p:spPr>
        <p:txBody>
          <a:bodyPr/>
          <a:lstStyle/>
          <a:p>
            <a:pPr eaLnBrk="1" hangingPunct="1"/>
            <a:r>
              <a:rPr lang="en-US" dirty="0" err="1" smtClean="0"/>
              <a:t>Strukture</a:t>
            </a:r>
            <a:r>
              <a:rPr lang="sr-Latn-ME" dirty="0" smtClean="0"/>
              <a:t> – pristupanje članovima</a:t>
            </a:r>
            <a:endParaRPr lang="en-US" dirty="0" smtClean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150274"/>
            <a:ext cx="8215064" cy="4114800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Promjenljivim</a:t>
            </a:r>
            <a:r>
              <a:rPr lang="en-US" sz="2400" dirty="0" smtClean="0"/>
              <a:t> </a:t>
            </a:r>
            <a:r>
              <a:rPr lang="sr-Latn-CS" sz="2400" dirty="0" smtClean="0"/>
              <a:t>unutar </a:t>
            </a:r>
            <a:r>
              <a:rPr lang="en-US" sz="2400" dirty="0" err="1" smtClean="0"/>
              <a:t>strukturnog</a:t>
            </a:r>
            <a:r>
              <a:rPr lang="en-US" sz="2400" dirty="0" smtClean="0"/>
              <a:t> </a:t>
            </a:r>
            <a:r>
              <a:rPr lang="en-US" sz="2400" dirty="0" err="1" smtClean="0"/>
              <a:t>tipa</a:t>
            </a:r>
            <a:r>
              <a:rPr lang="en-US" sz="2400" dirty="0" smtClean="0"/>
              <a:t> se </a:t>
            </a:r>
            <a:r>
              <a:rPr lang="en-US" sz="2400" dirty="0" err="1" smtClean="0"/>
              <a:t>mo</a:t>
            </a:r>
            <a:r>
              <a:rPr lang="sr-Latn-CS" sz="2400" dirty="0" smtClean="0"/>
              <a:t>že pristupiti preko operatora tačka.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</a:pPr>
            <a:r>
              <a:rPr lang="en-US" sz="2400" dirty="0" smtClean="0">
                <a:solidFill>
                  <a:srgbClr val="3333CC"/>
                </a:solidFill>
              </a:rPr>
              <a:t>	</a:t>
            </a:r>
            <a:r>
              <a:rPr lang="sr-Latn-CS" sz="2400" dirty="0" smtClean="0">
                <a:solidFill>
                  <a:srgbClr val="3333CC"/>
                </a:solidFill>
              </a:rPr>
              <a:t>s1.ch</a:t>
            </a:r>
            <a:r>
              <a:rPr lang="en-US" sz="2400" dirty="0" smtClean="0">
                <a:solidFill>
                  <a:srgbClr val="3333CC"/>
                </a:solidFill>
              </a:rPr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=</a:t>
            </a:r>
            <a:r>
              <a:rPr lang="en-US" sz="2400" dirty="0" smtClean="0">
                <a:solidFill>
                  <a:srgbClr val="3333CC"/>
                </a:solidFill>
              </a:rPr>
              <a:t> 'A'; </a:t>
            </a:r>
            <a:endParaRPr lang="sr-Latn-ME" sz="2400" dirty="0" smtClean="0">
              <a:solidFill>
                <a:srgbClr val="3333CC"/>
              </a:solidFill>
            </a:endParaRP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Font typeface="Wingdings" pitchFamily="2" charset="2"/>
              <a:buNone/>
            </a:pPr>
            <a:r>
              <a:rPr lang="sr-Latn-ME" sz="2400" dirty="0">
                <a:solidFill>
                  <a:srgbClr val="3333CC"/>
                </a:solidFill>
              </a:rPr>
              <a:t>	</a:t>
            </a:r>
            <a:r>
              <a:rPr lang="en-US" sz="2400" dirty="0" smtClean="0">
                <a:solidFill>
                  <a:srgbClr val="3333CC"/>
                </a:solidFill>
              </a:rPr>
              <a:t>s1.i = 123;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 err="1" smtClean="0">
                <a:solidFill>
                  <a:schemeClr val="tx2"/>
                </a:solidFill>
              </a:rPr>
              <a:t>Unutar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</a:rPr>
              <a:t>strukture</a:t>
            </a:r>
            <a:r>
              <a:rPr lang="en-US" sz="2400" dirty="0" smtClean="0">
                <a:solidFill>
                  <a:schemeClr val="tx2"/>
                </a:solidFill>
              </a:rPr>
              <a:t> se </a:t>
            </a:r>
            <a:r>
              <a:rPr lang="en-US" sz="2400" dirty="0" err="1" smtClean="0">
                <a:solidFill>
                  <a:schemeClr val="tx2"/>
                </a:solidFill>
              </a:rPr>
              <a:t>mo</a:t>
            </a:r>
            <a:r>
              <a:rPr lang="sr-Latn-CS" sz="2400" dirty="0" smtClean="0">
                <a:solidFill>
                  <a:schemeClr val="tx2"/>
                </a:solidFill>
              </a:rPr>
              <a:t>že nalaziti niz kao podatak član i tom nizu trebaju biti poznate sve dimenzije kako bi se mogla obaviti alokacija memorije:</a:t>
            </a:r>
            <a:endParaRPr lang="en-US" sz="2400" dirty="0" smtClean="0">
              <a:solidFill>
                <a:schemeClr val="tx2"/>
              </a:solidFill>
            </a:endParaRPr>
          </a:p>
          <a:p>
            <a:pPr marL="354013" indent="0"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sr-Latn-CS" sz="2400" dirty="0" smtClean="0">
                <a:solidFill>
                  <a:srgbClr val="3333CC"/>
                </a:solidFill>
              </a:rPr>
              <a:t>struct Radnik</a:t>
            </a:r>
            <a:r>
              <a:rPr lang="en-US" sz="2400" dirty="0" smtClean="0">
                <a:solidFill>
                  <a:srgbClr val="3333CC"/>
                </a:solidFill>
              </a:rPr>
              <a:t> {</a:t>
            </a:r>
            <a:br>
              <a:rPr lang="en-US" sz="2400" dirty="0" smtClean="0">
                <a:solidFill>
                  <a:srgbClr val="3333CC"/>
                </a:solidFill>
              </a:rPr>
            </a:br>
            <a:r>
              <a:rPr lang="en-US" sz="2400" dirty="0" smtClean="0">
                <a:solidFill>
                  <a:srgbClr val="3333CC"/>
                </a:solidFill>
              </a:rPr>
              <a:t>	char </a:t>
            </a:r>
            <a:r>
              <a:rPr lang="en-US" sz="2400" dirty="0" err="1" smtClean="0">
                <a:solidFill>
                  <a:srgbClr val="3333CC"/>
                </a:solidFill>
              </a:rPr>
              <a:t>ImePrezime</a:t>
            </a:r>
            <a:r>
              <a:rPr lang="en-US" sz="2400" dirty="0" smtClean="0">
                <a:solidFill>
                  <a:srgbClr val="3333CC"/>
                </a:solidFill>
              </a:rPr>
              <a:t>[40];</a:t>
            </a:r>
            <a:br>
              <a:rPr lang="en-US" sz="2400" dirty="0" smtClean="0">
                <a:solidFill>
                  <a:srgbClr val="3333CC"/>
                </a:solidFill>
              </a:rPr>
            </a:br>
            <a:r>
              <a:rPr lang="en-US" sz="2400" dirty="0" smtClean="0">
                <a:solidFill>
                  <a:srgbClr val="3333CC"/>
                </a:solidFill>
              </a:rPr>
              <a:t>	</a:t>
            </a:r>
            <a:r>
              <a:rPr lang="en-US" sz="2400" dirty="0" err="1" smtClean="0">
                <a:solidFill>
                  <a:srgbClr val="3333CC"/>
                </a:solidFill>
              </a:rPr>
              <a:t>int</a:t>
            </a:r>
            <a:r>
              <a:rPr lang="en-US" sz="2400" dirty="0" smtClean="0">
                <a:solidFill>
                  <a:srgbClr val="3333CC"/>
                </a:solidFill>
              </a:rPr>
              <a:t> </a:t>
            </a:r>
            <a:r>
              <a:rPr lang="en-US" sz="2400" dirty="0" err="1" smtClean="0">
                <a:solidFill>
                  <a:srgbClr val="3333CC"/>
                </a:solidFill>
              </a:rPr>
              <a:t>GodineStaza</a:t>
            </a:r>
            <a:r>
              <a:rPr lang="en-US" sz="2400" dirty="0" smtClean="0">
                <a:solidFill>
                  <a:srgbClr val="3333CC"/>
                </a:solidFill>
              </a:rPr>
              <a:t>;</a:t>
            </a:r>
            <a:br>
              <a:rPr lang="en-US" sz="2400" dirty="0" smtClean="0">
                <a:solidFill>
                  <a:srgbClr val="3333CC"/>
                </a:solidFill>
              </a:rPr>
            </a:br>
            <a:r>
              <a:rPr lang="en-US" sz="2400" dirty="0" smtClean="0">
                <a:solidFill>
                  <a:srgbClr val="3333CC"/>
                </a:solidFill>
              </a:rPr>
              <a:t>} r</a:t>
            </a:r>
            <a:r>
              <a:rPr lang="sr-Latn-ME" sz="2400" dirty="0" smtClean="0">
                <a:solidFill>
                  <a:srgbClr val="3333CC"/>
                </a:solidFill>
              </a:rPr>
              <a:t>ad </a:t>
            </a:r>
            <a:r>
              <a:rPr lang="en-US" sz="2400" dirty="0" smtClean="0">
                <a:solidFill>
                  <a:srgbClr val="3333CC"/>
                </a:solidFill>
              </a:rPr>
              <a:t>=</a:t>
            </a:r>
            <a:r>
              <a:rPr lang="sr-Latn-ME" sz="2400" dirty="0" smtClean="0">
                <a:solidFill>
                  <a:srgbClr val="3333CC"/>
                </a:solidFill>
              </a:rPr>
              <a:t> </a:t>
            </a:r>
            <a:r>
              <a:rPr lang="en-US" sz="2400" dirty="0" smtClean="0">
                <a:solidFill>
                  <a:srgbClr val="3333CC"/>
                </a:solidFill>
              </a:rPr>
              <a:t>{"</a:t>
            </a:r>
            <a:r>
              <a:rPr lang="en-US" sz="2400" dirty="0" err="1" smtClean="0">
                <a:solidFill>
                  <a:srgbClr val="3333CC"/>
                </a:solidFill>
              </a:rPr>
              <a:t>Mitar</a:t>
            </a:r>
            <a:r>
              <a:rPr lang="en-US" sz="2400" dirty="0" smtClean="0">
                <a:solidFill>
                  <a:srgbClr val="3333CC"/>
                </a:solidFill>
              </a:rPr>
              <a:t> </a:t>
            </a:r>
            <a:r>
              <a:rPr lang="en-US" sz="2400" dirty="0" err="1" smtClean="0">
                <a:solidFill>
                  <a:srgbClr val="3333CC"/>
                </a:solidFill>
              </a:rPr>
              <a:t>Pavlovi</a:t>
            </a:r>
            <a:r>
              <a:rPr lang="sr-Latn-CS" sz="2400" dirty="0" smtClean="0">
                <a:solidFill>
                  <a:srgbClr val="3333CC"/>
                </a:solidFill>
              </a:rPr>
              <a:t>ć</a:t>
            </a:r>
            <a:r>
              <a:rPr lang="en-US" sz="2400" dirty="0" smtClean="0">
                <a:solidFill>
                  <a:srgbClr val="3333CC"/>
                </a:solidFill>
              </a:rPr>
              <a:t>"</a:t>
            </a:r>
            <a:r>
              <a:rPr lang="sr-Latn-CS" sz="2400" dirty="0" smtClean="0">
                <a:solidFill>
                  <a:srgbClr val="3333CC"/>
                </a:solidFill>
              </a:rPr>
              <a:t>,</a:t>
            </a:r>
            <a:r>
              <a:rPr lang="en-US" sz="2400" dirty="0" smtClean="0">
                <a:solidFill>
                  <a:srgbClr val="3333CC"/>
                </a:solidFill>
              </a:rPr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4</a:t>
            </a:r>
            <a:r>
              <a:rPr lang="en-US" sz="2400" dirty="0" smtClean="0">
                <a:solidFill>
                  <a:srgbClr val="3333CC"/>
                </a:solidFill>
              </a:rPr>
              <a:t>};</a:t>
            </a:r>
            <a:endParaRPr lang="sr-Latn-CS" sz="2400" dirty="0" smtClean="0">
              <a:solidFill>
                <a:srgbClr val="3333CC"/>
              </a:solidFill>
            </a:endParaRP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endParaRPr lang="en-US" sz="2400" dirty="0" smtClean="0">
              <a:solidFill>
                <a:srgbClr val="3333CC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28/30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 smtClean="0"/>
              <a:t>Strukture</a:t>
            </a:r>
            <a:r>
              <a:rPr lang="sr-Latn-ME" dirty="0" smtClean="0"/>
              <a:t> i nizovi</a:t>
            </a:r>
            <a:endParaRPr lang="en-US" dirty="0" smtClean="0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204864"/>
            <a:ext cx="8784976" cy="4464496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400" dirty="0" err="1" smtClean="0"/>
              <a:t>Sada</a:t>
            </a:r>
            <a:r>
              <a:rPr lang="en-US" sz="2400" dirty="0" smtClean="0"/>
              <a:t> se </a:t>
            </a:r>
            <a:r>
              <a:rPr lang="en-US" sz="2400" dirty="0" err="1" smtClean="0"/>
              <a:t>elementima</a:t>
            </a:r>
            <a:r>
              <a:rPr lang="en-US" sz="2400" dirty="0" smtClean="0"/>
              <a:t> </a:t>
            </a:r>
            <a:r>
              <a:rPr lang="en-US" sz="2400" dirty="0" err="1" smtClean="0"/>
              <a:t>ovog</a:t>
            </a:r>
            <a:r>
              <a:rPr lang="en-US" sz="2400" dirty="0" smtClean="0"/>
              <a:t> </a:t>
            </a:r>
            <a:r>
              <a:rPr lang="en-US" sz="2400" dirty="0" err="1" smtClean="0"/>
              <a:t>niza</a:t>
            </a:r>
            <a:r>
              <a:rPr lang="en-US" sz="2400" dirty="0" smtClean="0"/>
              <a:t> </a:t>
            </a:r>
            <a:r>
              <a:rPr lang="en-US" sz="2400" dirty="0" err="1" smtClean="0"/>
              <a:t>mo</a:t>
            </a:r>
            <a:r>
              <a:rPr lang="sr-Latn-CS" sz="2400" dirty="0" smtClean="0"/>
              <a:t>že pristupiti kao:</a:t>
            </a:r>
          </a:p>
          <a:p>
            <a:pPr marL="357188" indent="0"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sr-Latn-CS" sz="2400" dirty="0" smtClean="0">
                <a:solidFill>
                  <a:srgbClr val="3333CC"/>
                </a:solidFill>
              </a:rPr>
              <a:t>rad.ImePrezime</a:t>
            </a:r>
            <a:r>
              <a:rPr lang="en-US" sz="2400" dirty="0" smtClean="0">
                <a:solidFill>
                  <a:srgbClr val="3333CC"/>
                </a:solidFill>
              </a:rPr>
              <a:t>[7] = 'a';</a:t>
            </a:r>
            <a:endParaRPr lang="sr-Latn-ME" sz="2400" dirty="0" smtClean="0">
              <a:solidFill>
                <a:srgbClr val="3333CC"/>
              </a:solidFill>
            </a:endParaRPr>
          </a:p>
          <a:p>
            <a:pPr marL="357188" indent="0"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sr-Latn-ME" sz="2400" dirty="0" smtClean="0"/>
              <a:t>Učitavanje imena i prezimena bi bilo:</a:t>
            </a:r>
            <a:endParaRPr lang="sr-Latn-CS" sz="2400" dirty="0"/>
          </a:p>
          <a:p>
            <a:pPr marL="357188" indent="0"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sr-Latn-CS" sz="2400" dirty="0" smtClean="0">
                <a:solidFill>
                  <a:srgbClr val="3333CC"/>
                </a:solidFill>
              </a:rPr>
              <a:t>scanf("%d%s",</a:t>
            </a:r>
            <a:r>
              <a:rPr lang="en-US" sz="2400" dirty="0" smtClean="0">
                <a:solidFill>
                  <a:srgbClr val="3333CC"/>
                </a:solidFill>
              </a:rPr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&amp;rad.GodineStaza,</a:t>
            </a:r>
            <a:r>
              <a:rPr lang="en-US" sz="2400" dirty="0" smtClean="0">
                <a:solidFill>
                  <a:srgbClr val="3333CC"/>
                </a:solidFill>
              </a:rPr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rad.ImePrezime);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Moguće je deklarisati niz struktura (tačnije je reći niz podataka strukturnog tipa):</a:t>
            </a:r>
          </a:p>
          <a:p>
            <a:pPr marL="357188" indent="0"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sr-Latn-CS" sz="2400" dirty="0" smtClean="0">
                <a:solidFill>
                  <a:srgbClr val="FF0000"/>
                </a:solidFill>
              </a:rPr>
              <a:t>struct Radnik Pogon</a:t>
            </a:r>
            <a:r>
              <a:rPr lang="en-US" sz="2400" dirty="0" smtClean="0">
                <a:solidFill>
                  <a:srgbClr val="FF0000"/>
                </a:solidFill>
              </a:rPr>
              <a:t>[40];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ME" sz="2400" dirty="0" smtClean="0"/>
              <a:t>Elementima niza se pristupa na standardni način:</a:t>
            </a:r>
            <a:endParaRPr lang="sr-Latn-ME" sz="2400" dirty="0">
              <a:solidFill>
                <a:srgbClr val="3333CC"/>
              </a:solidFill>
            </a:endParaRPr>
          </a:p>
          <a:p>
            <a:pPr marL="361950" indent="0" eaLnBrk="1" hangingPunct="1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 err="1" smtClean="0">
                <a:solidFill>
                  <a:srgbClr val="FF0000"/>
                </a:solidFill>
              </a:rPr>
              <a:t>Pogon</a:t>
            </a:r>
            <a:r>
              <a:rPr lang="en-US" sz="2400" dirty="0" smtClean="0">
                <a:solidFill>
                  <a:srgbClr val="FF0000"/>
                </a:solidFill>
              </a:rPr>
              <a:t>[7].</a:t>
            </a:r>
            <a:r>
              <a:rPr lang="en-US" sz="2400" dirty="0" err="1" smtClean="0">
                <a:solidFill>
                  <a:srgbClr val="FF0000"/>
                </a:solidFill>
              </a:rPr>
              <a:t>GodineStaza</a:t>
            </a:r>
            <a:r>
              <a:rPr lang="en-US" sz="2400" dirty="0" smtClean="0">
                <a:solidFill>
                  <a:srgbClr val="FF0000"/>
                </a:solidFill>
              </a:rPr>
              <a:t> = 11;</a:t>
            </a:r>
            <a:r>
              <a:rPr lang="en-US" sz="2400" dirty="0" smtClean="0">
                <a:solidFill>
                  <a:srgbClr val="3333CC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/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err="1" smtClean="0">
                <a:solidFill>
                  <a:srgbClr val="FF0000"/>
                </a:solidFill>
              </a:rPr>
              <a:t>strcpy</a:t>
            </a:r>
            <a:r>
              <a:rPr lang="en-US" sz="2400" dirty="0" smtClean="0">
                <a:solidFill>
                  <a:srgbClr val="FF0000"/>
                </a:solidFill>
              </a:rPr>
              <a:t>(</a:t>
            </a:r>
            <a:r>
              <a:rPr lang="en-US" sz="2400" dirty="0" err="1" smtClean="0">
                <a:solidFill>
                  <a:srgbClr val="FF0000"/>
                </a:solidFill>
              </a:rPr>
              <a:t>Pogon</a:t>
            </a:r>
            <a:r>
              <a:rPr lang="en-US" sz="2400" dirty="0" smtClean="0">
                <a:solidFill>
                  <a:srgbClr val="FF0000"/>
                </a:solidFill>
              </a:rPr>
              <a:t>[3].</a:t>
            </a:r>
            <a:r>
              <a:rPr lang="en-US" sz="2400" dirty="0" err="1" smtClean="0">
                <a:solidFill>
                  <a:srgbClr val="FF0000"/>
                </a:solidFill>
              </a:rPr>
              <a:t>ImePrezime</a:t>
            </a:r>
            <a:r>
              <a:rPr lang="en-US" sz="2400" dirty="0" smtClean="0">
                <a:solidFill>
                  <a:srgbClr val="FF0000"/>
                </a:solidFill>
              </a:rPr>
              <a:t>,</a:t>
            </a:r>
            <a:r>
              <a:rPr lang="sr-Latn-ME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"</a:t>
            </a:r>
            <a:r>
              <a:rPr lang="en-US" sz="2400" dirty="0">
                <a:solidFill>
                  <a:srgbClr val="FF0000"/>
                </a:solidFill>
              </a:rPr>
              <a:t>Petar </a:t>
            </a:r>
            <a:r>
              <a:rPr lang="en-US" sz="2400" dirty="0" err="1">
                <a:solidFill>
                  <a:srgbClr val="FF0000"/>
                </a:solidFill>
              </a:rPr>
              <a:t>Pavlovic</a:t>
            </a:r>
            <a:r>
              <a:rPr lang="en-US" sz="2400" dirty="0">
                <a:solidFill>
                  <a:srgbClr val="FF0000"/>
                </a:solidFill>
              </a:rPr>
              <a:t>");</a:t>
            </a:r>
            <a:endParaRPr lang="en-US" sz="2400" dirty="0" smtClean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29/30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 smtClean="0"/>
              <a:t>Funkcija</a:t>
            </a:r>
            <a:r>
              <a:rPr lang="sr-Latn-CS" dirty="0" smtClean="0"/>
              <a:t> </a:t>
            </a:r>
            <a:r>
              <a:rPr lang="sr-Latn-CS" dirty="0" smtClean="0">
                <a:solidFill>
                  <a:srgbClr val="FF0000"/>
                </a:solidFill>
              </a:rPr>
              <a:t>fopen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173560"/>
            <a:ext cx="8784976" cy="4495800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400" dirty="0" err="1" smtClean="0"/>
              <a:t>Funkcija</a:t>
            </a:r>
            <a:r>
              <a:rPr lang="sr-Latn-CS" sz="2400" dirty="0" smtClean="0"/>
              <a:t> </a:t>
            </a:r>
            <a:r>
              <a:rPr lang="sr-Latn-CS" sz="2400" b="1" dirty="0" smtClean="0">
                <a:solidFill>
                  <a:srgbClr val="FF0000"/>
                </a:solidFill>
              </a:rPr>
              <a:t>fopen</a:t>
            </a:r>
            <a:r>
              <a:rPr lang="sr-Latn-CS" sz="2400" dirty="0" smtClean="0"/>
              <a:t> ima sintaksu:</a:t>
            </a:r>
          </a:p>
          <a:p>
            <a:pPr marL="357188" indent="0"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sr-Latn-CS" sz="2400" dirty="0" smtClean="0">
                <a:solidFill>
                  <a:srgbClr val="FF0000"/>
                </a:solidFill>
              </a:rPr>
              <a:t>a</a:t>
            </a:r>
            <a:r>
              <a:rPr lang="sr-Latn-CS" sz="2400" dirty="0" smtClean="0">
                <a:solidFill>
                  <a:schemeClr val="accent2"/>
                </a:solidFill>
              </a:rPr>
              <a:t> </a:t>
            </a:r>
            <a:r>
              <a:rPr lang="sr-Latn-CS" sz="2400" dirty="0" smtClean="0"/>
              <a:t>= </a:t>
            </a:r>
            <a:r>
              <a:rPr lang="sr-Latn-CS" sz="2400" dirty="0" smtClean="0">
                <a:solidFill>
                  <a:srgbClr val="FF0000"/>
                </a:solidFill>
              </a:rPr>
              <a:t>fopen</a:t>
            </a:r>
            <a:r>
              <a:rPr lang="sr-Latn-CS" sz="2400" dirty="0" smtClean="0"/>
              <a:t>(</a:t>
            </a:r>
            <a:r>
              <a:rPr lang="sr-Latn-CS" sz="2400" dirty="0" smtClean="0">
                <a:solidFill>
                  <a:srgbClr val="3333CC"/>
                </a:solidFill>
              </a:rPr>
              <a:t>"fajl koji se otvara"</a:t>
            </a:r>
            <a:r>
              <a:rPr lang="sr-Latn-CS" sz="2400" dirty="0" smtClean="0"/>
              <a:t>, </a:t>
            </a:r>
            <a:r>
              <a:rPr lang="sr-Latn-CS" sz="2400" dirty="0" smtClean="0">
                <a:solidFill>
                  <a:schemeClr val="accent1"/>
                </a:solidFill>
              </a:rPr>
              <a:t>"način otvaranja"</a:t>
            </a:r>
            <a:r>
              <a:rPr lang="sr-Latn-CS" sz="2400" dirty="0" smtClean="0"/>
              <a:t>);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Ako se fajl koji se otvara nalazi u tekućem folderu, </a:t>
            </a:r>
            <a:r>
              <a:rPr lang="sr-Latn-ME" sz="2400" dirty="0" smtClean="0"/>
              <a:t>može se navesti samo njegovo ime</a:t>
            </a:r>
            <a:r>
              <a:rPr lang="en-US" sz="2400" dirty="0" smtClean="0"/>
              <a:t>, </a:t>
            </a:r>
            <a:r>
              <a:rPr lang="en-US" sz="2400" dirty="0" err="1" smtClean="0"/>
              <a:t>npr</a:t>
            </a:r>
            <a:r>
              <a:rPr lang="en-US" sz="2400" dirty="0" smtClean="0"/>
              <a:t>.</a:t>
            </a:r>
            <a:r>
              <a:rPr lang="sr-Latn-CS" sz="2400" dirty="0" smtClean="0"/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"Test.txt"</a:t>
            </a:r>
            <a:r>
              <a:rPr lang="sr-Latn-CS" sz="2400" dirty="0"/>
              <a:t>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Ako je fajl nalazi u nekom drugom folderu na disku, mora se navesti putanja do njega: </a:t>
            </a:r>
            <a:r>
              <a:rPr lang="sr-Latn-CS" sz="2400" dirty="0" smtClean="0">
                <a:solidFill>
                  <a:srgbClr val="3333CC"/>
                </a:solidFill>
              </a:rPr>
              <a:t>"C:</a:t>
            </a:r>
            <a:r>
              <a:rPr lang="en-US" sz="2400" dirty="0" smtClean="0">
                <a:solidFill>
                  <a:srgbClr val="FF0000"/>
                </a:solidFill>
              </a:rPr>
              <a:t>\\</a:t>
            </a:r>
            <a:r>
              <a:rPr lang="en-US" sz="2400" dirty="0" smtClean="0">
                <a:solidFill>
                  <a:srgbClr val="3333CC"/>
                </a:solidFill>
              </a:rPr>
              <a:t>T</a:t>
            </a:r>
            <a:r>
              <a:rPr lang="sr-Latn-ME" sz="2400" dirty="0" smtClean="0">
                <a:solidFill>
                  <a:srgbClr val="3333CC"/>
                </a:solidFill>
              </a:rPr>
              <a:t>emp</a:t>
            </a:r>
            <a:r>
              <a:rPr lang="en-US" sz="2400" dirty="0" smtClean="0">
                <a:solidFill>
                  <a:srgbClr val="FF0000"/>
                </a:solidFill>
              </a:rPr>
              <a:t>\\</a:t>
            </a:r>
            <a:r>
              <a:rPr lang="en-US" sz="2400" dirty="0" smtClean="0">
                <a:solidFill>
                  <a:srgbClr val="3333CC"/>
                </a:solidFill>
              </a:rPr>
              <a:t>P</a:t>
            </a:r>
            <a:r>
              <a:rPr lang="sr-Latn-ME" sz="2400" dirty="0" smtClean="0">
                <a:solidFill>
                  <a:srgbClr val="3333CC"/>
                </a:solidFill>
              </a:rPr>
              <a:t>roba</a:t>
            </a:r>
            <a:r>
              <a:rPr lang="en-US" sz="2400" dirty="0" smtClean="0">
                <a:solidFill>
                  <a:srgbClr val="3333CC"/>
                </a:solidFill>
              </a:rPr>
              <a:t>.</a:t>
            </a:r>
            <a:r>
              <a:rPr lang="sr-Latn-ME" sz="2400" dirty="0" smtClean="0">
                <a:solidFill>
                  <a:srgbClr val="3333CC"/>
                </a:solidFill>
              </a:rPr>
              <a:t>txt</a:t>
            </a:r>
            <a:r>
              <a:rPr lang="sr-Latn-CS" sz="2400" dirty="0" smtClean="0">
                <a:solidFill>
                  <a:srgbClr val="3333CC"/>
                </a:solidFill>
              </a:rPr>
              <a:t>"</a:t>
            </a:r>
            <a:r>
              <a:rPr lang="en-US" sz="2400" dirty="0" smtClean="0"/>
              <a:t>. </a:t>
            </a:r>
            <a:r>
              <a:rPr lang="en-US" sz="2400" dirty="0" err="1" smtClean="0"/>
              <a:t>Zbog</a:t>
            </a:r>
            <a:r>
              <a:rPr lang="en-US" sz="2400" dirty="0" smtClean="0"/>
              <a:t> </a:t>
            </a:r>
            <a:r>
              <a:rPr lang="sr-Latn-CS" sz="2400" dirty="0" smtClean="0"/>
              <a:t>čega se koristi </a:t>
            </a:r>
            <a:r>
              <a:rPr lang="en-US" sz="2400" dirty="0" smtClean="0">
                <a:solidFill>
                  <a:srgbClr val="FF0000"/>
                </a:solidFill>
              </a:rPr>
              <a:t>\\</a:t>
            </a:r>
            <a:r>
              <a:rPr lang="sr-Latn-CS" sz="2400" dirty="0" smtClean="0"/>
              <a:t>,</a:t>
            </a:r>
            <a:r>
              <a:rPr lang="en-US" sz="2400" dirty="0" smtClean="0"/>
              <a:t> </a:t>
            </a:r>
            <a:r>
              <a:rPr lang="sr-Latn-CS" sz="2400" dirty="0" smtClean="0"/>
              <a:t>a ne samo </a:t>
            </a:r>
            <a:r>
              <a:rPr lang="en-US" sz="2400" dirty="0" smtClean="0">
                <a:solidFill>
                  <a:srgbClr val="FF0000"/>
                </a:solidFill>
              </a:rPr>
              <a:t>\</a:t>
            </a:r>
            <a:r>
              <a:rPr lang="sr-Latn-CS" sz="2400" dirty="0" smtClean="0"/>
              <a:t>?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Ako se fajl otvara za čitanje, drugi argument </a:t>
            </a:r>
            <a:r>
              <a:rPr lang="sr-Latn-CS" sz="2400" dirty="0" smtClean="0">
                <a:solidFill>
                  <a:srgbClr val="FF0000"/>
                </a:solidFill>
              </a:rPr>
              <a:t>fopen</a:t>
            </a:r>
            <a:r>
              <a:rPr lang="sr-Latn-CS" sz="2400" dirty="0" smtClean="0"/>
              <a:t>-a je </a:t>
            </a:r>
            <a:r>
              <a:rPr lang="sr-Latn-CS" sz="2400" b="1" dirty="0" smtClean="0">
                <a:solidFill>
                  <a:srgbClr val="FF0000"/>
                </a:solidFill>
              </a:rPr>
              <a:t>"r"</a:t>
            </a:r>
            <a:r>
              <a:rPr lang="sr-Latn-CS" sz="2400" dirty="0" smtClean="0"/>
              <a:t>. 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Ako je otvaranje obavljeno uspješno</a:t>
            </a:r>
            <a:r>
              <a:rPr lang="en-US" sz="2400" dirty="0" smtClean="0"/>
              <a:t>,</a:t>
            </a:r>
            <a:r>
              <a:rPr lang="sr-Latn-CS" sz="2400" dirty="0" smtClean="0"/>
              <a:t> pokazivač </a:t>
            </a:r>
            <a:r>
              <a:rPr lang="sr-Latn-CS" sz="2400" b="1" dirty="0" smtClean="0">
                <a:solidFill>
                  <a:srgbClr val="FF0000"/>
                </a:solidFill>
              </a:rPr>
              <a:t>a</a:t>
            </a:r>
            <a:r>
              <a:rPr lang="sr-Latn-CS" sz="2400" dirty="0" smtClean="0"/>
              <a:t> se pozicionira na početak postojećeg fajla.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3/30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 smtClean="0"/>
              <a:t>Strukture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rgbClr val="FF0000"/>
                </a:solidFill>
              </a:rPr>
              <a:t>typedef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276872"/>
            <a:ext cx="8431088" cy="4114800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ME" sz="2400" dirty="0" smtClean="0"/>
              <a:t>Neki </a:t>
            </a:r>
            <a:r>
              <a:rPr lang="en-US" sz="2400" dirty="0" err="1" smtClean="0"/>
              <a:t>programeri</a:t>
            </a:r>
            <a:r>
              <a:rPr lang="en-US" sz="2400" dirty="0" smtClean="0"/>
              <a:t> ne </a:t>
            </a:r>
            <a:r>
              <a:rPr lang="en-US" sz="2400" dirty="0" err="1" smtClean="0"/>
              <a:t>vo</a:t>
            </a:r>
            <a:r>
              <a:rPr lang="sr-Latn-CS" sz="2400" dirty="0" smtClean="0"/>
              <a:t>l</a:t>
            </a:r>
            <a:r>
              <a:rPr lang="en-US" sz="2400" dirty="0" smtClean="0"/>
              <a:t>e da "</a:t>
            </a:r>
            <a:r>
              <a:rPr lang="en-US" sz="2400" dirty="0" err="1" smtClean="0"/>
              <a:t>vuku</a:t>
            </a:r>
            <a:r>
              <a:rPr lang="en-US" sz="2400" dirty="0" smtClean="0"/>
              <a:t>" </a:t>
            </a:r>
            <a:r>
              <a:rPr lang="en-US" sz="2400" dirty="0" err="1" smtClean="0"/>
              <a:t>klju</a:t>
            </a:r>
            <a:r>
              <a:rPr lang="sr-Latn-CS" sz="2400" dirty="0" smtClean="0"/>
              <a:t>čnu riječ </a:t>
            </a:r>
            <a:r>
              <a:rPr lang="sr-Latn-CS" sz="2400" dirty="0" smtClean="0">
                <a:solidFill>
                  <a:srgbClr val="FF0000"/>
                </a:solidFill>
              </a:rPr>
              <a:t>struct</a:t>
            </a:r>
            <a:r>
              <a:rPr lang="sr-Latn-CS" sz="2400" dirty="0" smtClean="0"/>
              <a:t> kroz program, već umjesto nje uvode "sopstveni tip podatka" preko </a:t>
            </a:r>
            <a:r>
              <a:rPr lang="sr-Latn-CS" sz="2400" dirty="0" smtClean="0">
                <a:solidFill>
                  <a:srgbClr val="3333CC"/>
                </a:solidFill>
              </a:rPr>
              <a:t>typedef</a:t>
            </a:r>
            <a:r>
              <a:rPr lang="sr-Latn-CS" sz="2400" dirty="0" smtClean="0"/>
              <a:t>. Ovo se, po pravilu, vrši globalno. N</a:t>
            </a:r>
            <a:r>
              <a:rPr lang="en-US" sz="2400" dirty="0" smtClean="0"/>
              <a:t>a </a:t>
            </a:r>
            <a:r>
              <a:rPr lang="en-US" sz="2400" dirty="0" err="1" smtClean="0"/>
              <a:t>primjer</a:t>
            </a:r>
            <a:r>
              <a:rPr lang="en-US" sz="2400" dirty="0" smtClean="0"/>
              <a:t>:</a:t>
            </a:r>
            <a:endParaRPr lang="sr-Latn-CS" sz="2400" dirty="0" smtClean="0"/>
          </a:p>
          <a:p>
            <a:pPr marL="354013" indent="0" eaLnBrk="1" hangingPunct="1">
              <a:lnSpc>
                <a:spcPct val="950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sr-Latn-CS" sz="2400" dirty="0" smtClean="0">
                <a:solidFill>
                  <a:srgbClr val="FF0000"/>
                </a:solidFill>
              </a:rPr>
              <a:t>typedef struct </a:t>
            </a:r>
            <a:r>
              <a:rPr lang="en-US" sz="2400" dirty="0" smtClean="0">
                <a:solidFill>
                  <a:srgbClr val="FF0000"/>
                </a:solidFill>
              </a:rPr>
              <a:t>{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>	char </a:t>
            </a:r>
            <a:r>
              <a:rPr lang="en-US" sz="2400" dirty="0" err="1" smtClean="0">
                <a:solidFill>
                  <a:srgbClr val="FF0000"/>
                </a:solidFill>
              </a:rPr>
              <a:t>ImPrez</a:t>
            </a:r>
            <a:r>
              <a:rPr lang="en-US" sz="2400" dirty="0" smtClean="0">
                <a:solidFill>
                  <a:srgbClr val="FF0000"/>
                </a:solidFill>
              </a:rPr>
              <a:t>[40];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>	</a:t>
            </a:r>
            <a:r>
              <a:rPr lang="en-US" sz="2400" dirty="0" err="1" smtClean="0">
                <a:solidFill>
                  <a:srgbClr val="FF0000"/>
                </a:solidFill>
              </a:rPr>
              <a:t>int</a:t>
            </a:r>
            <a:r>
              <a:rPr lang="en-US" sz="2400" dirty="0" smtClean="0">
                <a:solidFill>
                  <a:srgbClr val="FF0000"/>
                </a:solidFill>
              </a:rPr>
              <a:t> god</a:t>
            </a:r>
            <a:r>
              <a:rPr lang="sr-Latn-ME" sz="2400" dirty="0" smtClean="0">
                <a:solidFill>
                  <a:srgbClr val="FF0000"/>
                </a:solidFill>
              </a:rPr>
              <a:t>U</a:t>
            </a:r>
            <a:r>
              <a:rPr lang="en-US" sz="2400" dirty="0" err="1" smtClean="0">
                <a:solidFill>
                  <a:srgbClr val="FF0000"/>
                </a:solidFill>
              </a:rPr>
              <a:t>pis</a:t>
            </a:r>
            <a:r>
              <a:rPr lang="en-US" sz="2400" dirty="0" smtClean="0">
                <a:solidFill>
                  <a:srgbClr val="FF0000"/>
                </a:solidFill>
              </a:rPr>
              <a:t>, god</a:t>
            </a:r>
            <a:r>
              <a:rPr lang="sr-Latn-ME" sz="2400" dirty="0" smtClean="0">
                <a:solidFill>
                  <a:srgbClr val="FF0000"/>
                </a:solidFill>
              </a:rPr>
              <a:t>S</a:t>
            </a:r>
            <a:r>
              <a:rPr lang="en-US" sz="2400" dirty="0" err="1" smtClean="0">
                <a:solidFill>
                  <a:srgbClr val="FF0000"/>
                </a:solidFill>
              </a:rPr>
              <a:t>tud</a:t>
            </a:r>
            <a:r>
              <a:rPr lang="en-US" sz="2400" dirty="0" smtClean="0">
                <a:solidFill>
                  <a:srgbClr val="FF0000"/>
                </a:solidFill>
              </a:rPr>
              <a:t>;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>} </a:t>
            </a:r>
            <a:r>
              <a:rPr lang="en-US" sz="2400" dirty="0" smtClean="0">
                <a:solidFill>
                  <a:srgbClr val="3333CC"/>
                </a:solidFill>
              </a:rPr>
              <a:t>Student</a:t>
            </a:r>
            <a:r>
              <a:rPr lang="en-US" sz="2400" dirty="0" smtClean="0">
                <a:solidFill>
                  <a:srgbClr val="FF0000"/>
                </a:solidFill>
              </a:rPr>
              <a:t>;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400" dirty="0" err="1" smtClean="0"/>
              <a:t>Deklaracija</a:t>
            </a:r>
            <a:r>
              <a:rPr lang="en-US" sz="2400" dirty="0" smtClean="0"/>
              <a:t> i </a:t>
            </a:r>
            <a:r>
              <a:rPr lang="en-US" sz="2400" dirty="0" err="1" smtClean="0"/>
              <a:t>upotreba</a:t>
            </a:r>
            <a:r>
              <a:rPr lang="en-US" sz="2400" dirty="0" smtClean="0"/>
              <a:t> </a:t>
            </a:r>
            <a:r>
              <a:rPr lang="en-US" sz="2400" dirty="0" err="1" smtClean="0"/>
              <a:t>promjenljivih</a:t>
            </a:r>
            <a:r>
              <a:rPr lang="en-US" sz="2400" dirty="0" smtClean="0"/>
              <a:t> </a:t>
            </a:r>
            <a:r>
              <a:rPr lang="en-US" sz="2400" dirty="0" err="1" smtClean="0"/>
              <a:t>ovog</a:t>
            </a:r>
            <a:r>
              <a:rPr lang="en-US" sz="2400" dirty="0" smtClean="0"/>
              <a:t> </a:t>
            </a:r>
            <a:r>
              <a:rPr lang="en-US" sz="2400" dirty="0" err="1" smtClean="0"/>
              <a:t>tipa</a:t>
            </a:r>
            <a:r>
              <a:rPr lang="en-US" sz="2400" dirty="0" smtClean="0"/>
              <a:t> se </a:t>
            </a:r>
            <a:r>
              <a:rPr lang="en-US" sz="2400" dirty="0" err="1" smtClean="0"/>
              <a:t>obavlja</a:t>
            </a:r>
            <a:r>
              <a:rPr lang="en-US" sz="2400" dirty="0" smtClean="0"/>
              <a:t> </a:t>
            </a:r>
            <a:r>
              <a:rPr lang="en-US" sz="2400" dirty="0" err="1" smtClean="0"/>
              <a:t>navo</a:t>
            </a:r>
            <a:r>
              <a:rPr lang="sr-Latn-CS" sz="2400" dirty="0" smtClean="0"/>
              <a:t>đenjem samo novodefinisanog tipa, npr.:</a:t>
            </a:r>
          </a:p>
          <a:p>
            <a:pPr marL="357188" indent="0"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sr-Latn-CS" sz="2400" dirty="0" smtClean="0">
                <a:solidFill>
                  <a:srgbClr val="3333CC"/>
                </a:solidFill>
              </a:rPr>
              <a:t>Student</a:t>
            </a:r>
            <a:r>
              <a:rPr lang="sr-Latn-CS" sz="2400" dirty="0" smtClean="0">
                <a:solidFill>
                  <a:srgbClr val="FF0000"/>
                </a:solidFill>
              </a:rPr>
              <a:t> DrugaGod</a:t>
            </a:r>
            <a:r>
              <a:rPr lang="en-US" sz="2400" dirty="0" smtClean="0">
                <a:solidFill>
                  <a:srgbClr val="FF0000"/>
                </a:solidFill>
              </a:rPr>
              <a:t>[90];</a:t>
            </a:r>
            <a:endParaRPr lang="sr-Latn-CS" sz="2400" dirty="0" smtClean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30/30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/>
              <a:t>Funkcija</a:t>
            </a:r>
            <a:r>
              <a:rPr lang="sr-Latn-CS" dirty="0" smtClean="0"/>
              <a:t> </a:t>
            </a:r>
            <a:r>
              <a:rPr lang="sr-Latn-CS" dirty="0" smtClean="0">
                <a:solidFill>
                  <a:srgbClr val="FF0000"/>
                </a:solidFill>
              </a:rPr>
              <a:t>fopen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7524" y="2204864"/>
            <a:ext cx="8532948" cy="4392488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Ako se fajl otvara za upis, drugi argument je </a:t>
            </a:r>
            <a:r>
              <a:rPr lang="sr-Latn-CS" sz="2400" b="1" dirty="0" smtClean="0">
                <a:solidFill>
                  <a:srgbClr val="FF0000"/>
                </a:solidFill>
              </a:rPr>
              <a:t>"w"</a:t>
            </a:r>
            <a:r>
              <a:rPr lang="sr-Latn-CS" sz="2400" dirty="0" smtClean="0"/>
              <a:t>. Ako fajl ranije nije postojao</a:t>
            </a:r>
            <a:r>
              <a:rPr lang="en-US" sz="2400" dirty="0" smtClean="0"/>
              <a:t> bi</a:t>
            </a:r>
            <a:r>
              <a:rPr lang="sr-Latn-CS" sz="2400" dirty="0" smtClean="0"/>
              <a:t>će kreiran, a ako je postojao biće izbrisan. U oba slučaja će pokazivač biti pozicioniran na početak otvorenog fajla. 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Nadovezivanje na kraj fajla (bez </a:t>
            </a:r>
            <a:r>
              <a:rPr lang="en-US" sz="2400" dirty="0" err="1" smtClean="0"/>
              <a:t>brisanja</a:t>
            </a:r>
            <a:r>
              <a:rPr lang="sr-Latn-CS" sz="2400" dirty="0" smtClean="0"/>
              <a:t> postojećeg sadržaja) se obavlja sa </a:t>
            </a:r>
            <a:r>
              <a:rPr lang="sr-Latn-CS" sz="2400" b="1" dirty="0" smtClean="0">
                <a:solidFill>
                  <a:srgbClr val="FF0000"/>
                </a:solidFill>
              </a:rPr>
              <a:t>"a"</a:t>
            </a:r>
            <a:r>
              <a:rPr lang="sr-Latn-CS" sz="2400" dirty="0" smtClean="0"/>
              <a:t> (pokazivač se sada pozicionira na kraj fajla).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ME" sz="2400" dirty="0" smtClean="0"/>
              <a:t>Opcija</a:t>
            </a:r>
            <a:r>
              <a:rPr lang="sr-Latn-CS" sz="2400" dirty="0" smtClean="0"/>
              <a:t> </a:t>
            </a:r>
            <a:r>
              <a:rPr lang="sr-Latn-CS" sz="2400" b="1" dirty="0" smtClean="0">
                <a:solidFill>
                  <a:srgbClr val="FF0000"/>
                </a:solidFill>
              </a:rPr>
              <a:t>"+"</a:t>
            </a:r>
            <a:r>
              <a:rPr lang="sr-Latn-CS" sz="2400" dirty="0" smtClean="0"/>
              <a:t> omogućava </a:t>
            </a:r>
            <a:r>
              <a:rPr lang="en-US" sz="2400" dirty="0" err="1" smtClean="0"/>
              <a:t>otvaranje</a:t>
            </a:r>
            <a:r>
              <a:rPr lang="sr-Latn-CS" sz="2400" dirty="0" smtClean="0"/>
              <a:t> i za čitanje i za upisivanje.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Svaki od ovih karaktera može biti praćen slovom </a:t>
            </a:r>
            <a:r>
              <a:rPr lang="sr-Latn-CS" sz="2400" b="1" dirty="0" smtClean="0">
                <a:solidFill>
                  <a:srgbClr val="FF0000"/>
                </a:solidFill>
              </a:rPr>
              <a:t>"t"</a:t>
            </a:r>
            <a:r>
              <a:rPr lang="sr-Latn-CS" sz="2400" dirty="0" smtClean="0"/>
              <a:t> ili slovom </a:t>
            </a:r>
            <a:r>
              <a:rPr lang="sr-Latn-CS" sz="2400" b="1" dirty="0" smtClean="0">
                <a:solidFill>
                  <a:srgbClr val="FF0000"/>
                </a:solidFill>
              </a:rPr>
              <a:t>"b"</a:t>
            </a:r>
            <a:r>
              <a:rPr lang="sr-Latn-CS" sz="2400" dirty="0" smtClean="0"/>
              <a:t>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4/30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/>
              <a:t>Funkcija</a:t>
            </a:r>
            <a:r>
              <a:rPr lang="sr-Latn-CS" dirty="0" smtClean="0"/>
              <a:t> </a:t>
            </a:r>
            <a:r>
              <a:rPr lang="sr-Latn-CS" dirty="0" smtClean="0">
                <a:solidFill>
                  <a:srgbClr val="FF0000"/>
                </a:solidFill>
              </a:rPr>
              <a:t>fopen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6356" y="2213573"/>
            <a:ext cx="8640960" cy="4392488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Kombinacija </a:t>
            </a:r>
            <a:r>
              <a:rPr lang="sr-Latn-CS" sz="2400" b="1" dirty="0" smtClean="0">
                <a:solidFill>
                  <a:srgbClr val="FF0000"/>
                </a:solidFill>
              </a:rPr>
              <a:t>"rt"</a:t>
            </a:r>
            <a:r>
              <a:rPr lang="sr-Latn-CS" sz="2400" dirty="0" smtClean="0"/>
              <a:t> označava da se fajl otvara za čitanje u tekstualnom modu, dok</a:t>
            </a:r>
            <a:r>
              <a:rPr lang="en-US" sz="2400" dirty="0" smtClean="0"/>
              <a:t>,</a:t>
            </a:r>
            <a:r>
              <a:rPr lang="sr-Latn-CS" sz="2400" dirty="0" smtClean="0"/>
              <a:t> recimo</a:t>
            </a:r>
            <a:r>
              <a:rPr lang="en-US" sz="2400" dirty="0" smtClean="0"/>
              <a:t>,</a:t>
            </a:r>
            <a:r>
              <a:rPr lang="sr-Latn-CS" sz="2400" dirty="0" smtClean="0"/>
              <a:t> </a:t>
            </a:r>
            <a:r>
              <a:rPr lang="sr-Latn-CS" sz="2400" b="1" dirty="0" smtClean="0">
                <a:solidFill>
                  <a:srgbClr val="FF0000"/>
                </a:solidFill>
              </a:rPr>
              <a:t>"wb"</a:t>
            </a:r>
            <a:r>
              <a:rPr lang="sr-Latn-CS" sz="2400" dirty="0" smtClean="0"/>
              <a:t> znači da se fajl otvara za upis u binarnom modu. </a:t>
            </a:r>
            <a:endParaRPr lang="en-US" sz="2400" dirty="0" smtClean="0"/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Po pravilu, fajl se otvara u tekstualnom modu, tako da se slovo </a:t>
            </a:r>
            <a:r>
              <a:rPr lang="sr-Latn-CS" sz="2400" b="1" dirty="0" smtClean="0">
                <a:solidFill>
                  <a:srgbClr val="FF0000"/>
                </a:solidFill>
              </a:rPr>
              <a:t>t</a:t>
            </a:r>
            <a:r>
              <a:rPr lang="sr-Latn-CS" sz="2400" dirty="0" smtClean="0"/>
              <a:t> može izostaviti. </a:t>
            </a:r>
            <a:endParaRPr lang="en-US" sz="2400" dirty="0" smtClean="0"/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Koje su razlike između binarnog i tekstualnog režima?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Kod binarnog režima podaci se u fajl smješta</a:t>
            </a:r>
            <a:r>
              <a:rPr lang="en-US" sz="2400" dirty="0" smtClean="0"/>
              <a:t>j</a:t>
            </a:r>
            <a:r>
              <a:rPr lang="sr-Latn-CS" sz="2400" dirty="0" smtClean="0"/>
              <a:t>u u </a:t>
            </a:r>
            <a:r>
              <a:rPr lang="sr-Latn-ME" sz="2400" dirty="0" smtClean="0"/>
              <a:t>zavisnosti od binarne reprezentacije tipa podatka</a:t>
            </a:r>
            <a:r>
              <a:rPr lang="sr-Latn-CS" sz="2400" dirty="0" smtClean="0"/>
              <a:t>, dok se u tekstualnom režimu svi podaci smještaju u</a:t>
            </a:r>
            <a:r>
              <a:rPr lang="en-US" sz="2400" dirty="0" smtClean="0"/>
              <a:t> </a:t>
            </a:r>
            <a:r>
              <a:rPr lang="en-US" sz="2400" dirty="0" err="1" smtClean="0"/>
              <a:t>formi</a:t>
            </a:r>
            <a:r>
              <a:rPr lang="sr-Latn-CS" sz="2400" dirty="0" smtClean="0"/>
              <a:t> ASCII kod</a:t>
            </a:r>
            <a:r>
              <a:rPr lang="en-US" sz="2400" dirty="0" smtClean="0"/>
              <a:t>a</a:t>
            </a:r>
            <a:r>
              <a:rPr lang="sr-Latn-ME" sz="2400" dirty="0"/>
              <a:t> </a:t>
            </a:r>
            <a:r>
              <a:rPr lang="sr-Latn-ME" sz="2400" dirty="0" smtClean="0"/>
              <a:t>(jedan karakter-jedan bajt)</a:t>
            </a:r>
            <a:r>
              <a:rPr lang="sr-Latn-CS" sz="2400" dirty="0" smtClean="0"/>
              <a:t>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5/30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/>
              <a:t>Funkcija</a:t>
            </a:r>
            <a:r>
              <a:rPr lang="sr-Latn-CS" dirty="0" smtClean="0"/>
              <a:t> </a:t>
            </a:r>
            <a:r>
              <a:rPr lang="sr-Latn-CS" dirty="0" smtClean="0">
                <a:solidFill>
                  <a:srgbClr val="FF0000"/>
                </a:solidFill>
              </a:rPr>
              <a:t>fopen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8195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323528" y="2266528"/>
            <a:ext cx="8496944" cy="41148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Na primjer, broj </a:t>
            </a:r>
            <a:r>
              <a:rPr lang="sr-Latn-CS" sz="2400" dirty="0" smtClean="0">
                <a:solidFill>
                  <a:srgbClr val="FF0000"/>
                </a:solidFill>
              </a:rPr>
              <a:t>1234567</a:t>
            </a:r>
            <a:r>
              <a:rPr lang="sr-Latn-CS" sz="2400" dirty="0" smtClean="0"/>
              <a:t> se u binarnom režimu zapisuje kao </a:t>
            </a:r>
            <a:r>
              <a:rPr lang="sr-Latn-CS" sz="2400" dirty="0" smtClean="0">
                <a:solidFill>
                  <a:srgbClr val="3333CC"/>
                </a:solidFill>
              </a:rPr>
              <a:t>4 bajta</a:t>
            </a:r>
            <a:r>
              <a:rPr lang="sr-Latn-CS" sz="2400" dirty="0" smtClean="0"/>
              <a:t> (pod uslovom da </a:t>
            </a:r>
            <a:r>
              <a:rPr lang="sr-Latn-CS" sz="2400" dirty="0" smtClean="0">
                <a:solidFill>
                  <a:srgbClr val="FF0000"/>
                </a:solidFill>
              </a:rPr>
              <a:t>int</a:t>
            </a:r>
            <a:r>
              <a:rPr lang="sr-Latn-CS" sz="2400" dirty="0" smtClean="0"/>
              <a:t> zauzima </a:t>
            </a:r>
            <a:r>
              <a:rPr lang="sr-Latn-CS" sz="2400" dirty="0" smtClean="0">
                <a:solidFill>
                  <a:srgbClr val="3333CC"/>
                </a:solidFill>
              </a:rPr>
              <a:t>4 bajta</a:t>
            </a:r>
            <a:r>
              <a:rPr lang="sr-Latn-CS" sz="2400" dirty="0" smtClean="0"/>
              <a:t>), dok u </a:t>
            </a:r>
            <a:r>
              <a:rPr lang="sr-Latn-CS" sz="2400" dirty="0" smtClean="0">
                <a:solidFill>
                  <a:srgbClr val="3333CC"/>
                </a:solidFill>
              </a:rPr>
              <a:t>tekstualnom</a:t>
            </a:r>
            <a:r>
              <a:rPr lang="sr-Latn-CS" sz="2400" dirty="0" smtClean="0"/>
              <a:t> režimu zauzima </a:t>
            </a:r>
            <a:r>
              <a:rPr lang="sr-Latn-CS" sz="2400" dirty="0" smtClean="0">
                <a:solidFill>
                  <a:srgbClr val="3333CC"/>
                </a:solidFill>
              </a:rPr>
              <a:t>7 bajta</a:t>
            </a:r>
            <a:r>
              <a:rPr lang="en-US" sz="2400" dirty="0" smtClean="0"/>
              <a:t>, </a:t>
            </a:r>
            <a:r>
              <a:rPr lang="sr-Latn-CS" sz="2400" dirty="0" smtClean="0"/>
              <a:t>za svaki karakter po jedan</a:t>
            </a:r>
            <a:r>
              <a:rPr lang="en-US" sz="2400" dirty="0" smtClean="0"/>
              <a:t> ('1', '2', '3'</a:t>
            </a:r>
            <a:r>
              <a:rPr lang="sr-Latn-ME" sz="2400" dirty="0" smtClean="0"/>
              <a:t>, </a:t>
            </a:r>
            <a:r>
              <a:rPr lang="en-US" sz="2400" dirty="0" smtClean="0"/>
              <a:t>'4', '</a:t>
            </a:r>
            <a:r>
              <a:rPr lang="sr-Latn-ME" sz="2400" dirty="0" smtClean="0"/>
              <a:t>5</a:t>
            </a:r>
            <a:r>
              <a:rPr lang="en-US" sz="2400" dirty="0" smtClean="0"/>
              <a:t>', '</a:t>
            </a:r>
            <a:r>
              <a:rPr lang="sr-Latn-ME" sz="2400" dirty="0" smtClean="0"/>
              <a:t>6</a:t>
            </a:r>
            <a:r>
              <a:rPr lang="en-US" sz="2400" dirty="0" smtClean="0"/>
              <a:t>' </a:t>
            </a:r>
            <a:r>
              <a:rPr lang="en-US" sz="2400" dirty="0"/>
              <a:t>i </a:t>
            </a:r>
            <a:r>
              <a:rPr lang="en-US" sz="2400" dirty="0" smtClean="0"/>
              <a:t>'</a:t>
            </a:r>
            <a:r>
              <a:rPr lang="sr-Latn-ME" sz="2400" dirty="0" smtClean="0"/>
              <a:t>7</a:t>
            </a:r>
            <a:r>
              <a:rPr lang="en-US" sz="2400" dirty="0" smtClean="0"/>
              <a:t>')</a:t>
            </a:r>
            <a:r>
              <a:rPr lang="sr-Latn-CS" sz="2400" dirty="0" smtClean="0"/>
              <a:t>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Ako se fajl ne može otvoriti iz</a:t>
            </a:r>
            <a:r>
              <a:rPr lang="en-US" sz="2400" dirty="0" smtClean="0"/>
              <a:t> </a:t>
            </a:r>
            <a:r>
              <a:rPr lang="en-US" sz="2400" dirty="0" err="1" smtClean="0"/>
              <a:t>bilo</a:t>
            </a:r>
            <a:r>
              <a:rPr lang="en-US" sz="2400" dirty="0" smtClean="0"/>
              <a:t> </a:t>
            </a:r>
            <a:r>
              <a:rPr lang="en-US" sz="2400" dirty="0" err="1" smtClean="0"/>
              <a:t>kog</a:t>
            </a:r>
            <a:r>
              <a:rPr lang="en-US" sz="2400" dirty="0" smtClean="0"/>
              <a:t> </a:t>
            </a:r>
            <a:r>
              <a:rPr lang="en-US" sz="2400" dirty="0" err="1" smtClean="0"/>
              <a:t>razloga</a:t>
            </a:r>
            <a:r>
              <a:rPr lang="en-US" sz="2400" dirty="0" smtClean="0"/>
              <a:t> </a:t>
            </a:r>
            <a:r>
              <a:rPr lang="sr-Latn-CS" sz="2400" dirty="0" smtClean="0"/>
              <a:t>(ne postoji za čitanje, nema prostora za upis, zabranjen pristup)</a:t>
            </a:r>
            <a:r>
              <a:rPr lang="en-US" sz="2400" dirty="0" smtClean="0"/>
              <a:t>,</a:t>
            </a:r>
            <a:r>
              <a:rPr lang="sr-Latn-C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fopen</a:t>
            </a:r>
            <a:r>
              <a:rPr lang="sr-Latn-CS" sz="2400" dirty="0" smtClean="0"/>
              <a:t> vraća </a:t>
            </a:r>
            <a:r>
              <a:rPr lang="sr-Latn-CS" sz="2400" dirty="0" smtClean="0">
                <a:solidFill>
                  <a:srgbClr val="FF0000"/>
                </a:solidFill>
              </a:rPr>
              <a:t>NULL</a:t>
            </a:r>
            <a:r>
              <a:rPr lang="sr-Latn-CS" sz="2400" dirty="0" smtClean="0"/>
              <a:t> pokazivač.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Svaka </a:t>
            </a:r>
            <a:r>
              <a:rPr lang="en-US" sz="2400" dirty="0" err="1" smtClean="0"/>
              <a:t>po</a:t>
            </a:r>
            <a:r>
              <a:rPr lang="sr-Latn-ME" sz="2400" dirty="0" smtClean="0"/>
              <a:t>ziv funkcije</a:t>
            </a:r>
            <a:r>
              <a:rPr lang="sr-Latn-C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fopen</a:t>
            </a:r>
            <a:r>
              <a:rPr lang="sr-Latn-CS" sz="2400" dirty="0" smtClean="0"/>
              <a:t> mora biti praćen provjerom da li je fajl </a:t>
            </a:r>
            <a:r>
              <a:rPr lang="en-US" sz="2400" dirty="0" err="1" smtClean="0"/>
              <a:t>otvoren</a:t>
            </a:r>
            <a:r>
              <a:rPr lang="en-US" sz="2400" dirty="0" smtClean="0"/>
              <a:t> </a:t>
            </a:r>
            <a:r>
              <a:rPr lang="en-US" sz="2400" dirty="0" err="1" smtClean="0"/>
              <a:t>i</a:t>
            </a:r>
            <a:r>
              <a:rPr lang="en-US" sz="2400" dirty="0" smtClean="0"/>
              <a:t> </a:t>
            </a:r>
            <a:r>
              <a:rPr lang="en-US" sz="2400" dirty="0" err="1" smtClean="0"/>
              <a:t>preduzimanjem</a:t>
            </a:r>
            <a:r>
              <a:rPr lang="en-US" sz="2400" dirty="0" smtClean="0"/>
              <a:t> eventual</a:t>
            </a:r>
            <a:r>
              <a:rPr lang="sr-Latn-CS" sz="2400" dirty="0" smtClean="0"/>
              <a:t>nih korektivnih radnji.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6/30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/>
              <a:t>Funkcija</a:t>
            </a:r>
            <a:r>
              <a:rPr lang="sr-Latn-CS" dirty="0" smtClean="0"/>
              <a:t> </a:t>
            </a:r>
            <a:r>
              <a:rPr lang="sr-Latn-CS" dirty="0" smtClean="0">
                <a:solidFill>
                  <a:srgbClr val="FF0000"/>
                </a:solidFill>
              </a:rPr>
              <a:t>fopen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051154"/>
            <a:ext cx="8568952" cy="4806846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400" dirty="0" err="1" smtClean="0"/>
              <a:t>Primjer</a:t>
            </a:r>
            <a:r>
              <a:rPr lang="en-US" sz="2400" dirty="0" smtClean="0"/>
              <a:t> </a:t>
            </a:r>
            <a:r>
              <a:rPr lang="en-US" sz="2400" dirty="0" err="1" smtClean="0"/>
              <a:t>otvaranja</a:t>
            </a:r>
            <a:r>
              <a:rPr lang="en-US" sz="2400" dirty="0" smtClean="0"/>
              <a:t> </a:t>
            </a:r>
            <a:r>
              <a:rPr lang="en-US" sz="2400" dirty="0" err="1" smtClean="0"/>
              <a:t>fajla</a:t>
            </a:r>
            <a:r>
              <a:rPr lang="en-US" sz="2400" dirty="0" smtClean="0"/>
              <a:t> </a:t>
            </a:r>
            <a:r>
              <a:rPr lang="en-US" sz="2400" dirty="0" err="1" smtClean="0"/>
              <a:t>sa</a:t>
            </a:r>
            <a:r>
              <a:rPr lang="en-US" sz="2400" dirty="0" smtClean="0"/>
              <a:t> </a:t>
            </a:r>
            <a:r>
              <a:rPr lang="en-US" sz="2400" dirty="0" err="1" smtClean="0"/>
              <a:t>provjerom</a:t>
            </a:r>
            <a:endParaRPr lang="en-US" sz="2400" dirty="0" smtClean="0"/>
          </a:p>
          <a:p>
            <a:pPr marL="357188" indent="0"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sr-Latn-CS" sz="2400" dirty="0" smtClean="0">
                <a:solidFill>
                  <a:srgbClr val="3333CC"/>
                </a:solidFill>
              </a:rPr>
              <a:t>a</a:t>
            </a:r>
            <a:r>
              <a:rPr lang="en-US" sz="2400" dirty="0" smtClean="0">
                <a:solidFill>
                  <a:srgbClr val="3333CC"/>
                </a:solidFill>
              </a:rPr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=</a:t>
            </a:r>
            <a:r>
              <a:rPr lang="en-US" sz="2400" dirty="0" smtClean="0">
                <a:solidFill>
                  <a:srgbClr val="3333CC"/>
                </a:solidFill>
              </a:rPr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fopen(</a:t>
            </a:r>
            <a:r>
              <a:rPr lang="en-US" sz="2400" dirty="0" smtClean="0">
                <a:solidFill>
                  <a:srgbClr val="3333CC"/>
                </a:solidFill>
              </a:rPr>
              <a:t>"abc.txt", "r");</a:t>
            </a:r>
            <a:br>
              <a:rPr lang="en-US" sz="2400" dirty="0" smtClean="0">
                <a:solidFill>
                  <a:srgbClr val="3333CC"/>
                </a:solidFill>
              </a:rPr>
            </a:br>
            <a:r>
              <a:rPr lang="en-US" sz="2400" dirty="0" smtClean="0">
                <a:solidFill>
                  <a:srgbClr val="3333CC"/>
                </a:solidFill>
              </a:rPr>
              <a:t>if(a == NULL) exit(1);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400" dirty="0" err="1" smtClean="0"/>
              <a:t>Postoji</a:t>
            </a:r>
            <a:r>
              <a:rPr lang="en-US" sz="2400" dirty="0" smtClean="0"/>
              <a:t> vi</a:t>
            </a:r>
            <a:r>
              <a:rPr lang="sr-Latn-CS" sz="2400" dirty="0" smtClean="0"/>
              <a:t>še </a:t>
            </a:r>
            <a:r>
              <a:rPr lang="en-US" sz="2400" dirty="0" err="1" smtClean="0"/>
              <a:t>funkcija</a:t>
            </a:r>
            <a:r>
              <a:rPr lang="en-US" sz="2400" dirty="0" smtClean="0"/>
              <a:t> </a:t>
            </a:r>
            <a:r>
              <a:rPr lang="sr-Latn-CS" sz="2400" dirty="0" smtClean="0"/>
              <a:t>za upis i čitanje iz fajla.</a:t>
            </a:r>
            <a:r>
              <a:rPr lang="en-US" sz="2400" dirty="0" smtClean="0"/>
              <a:t> </a:t>
            </a:r>
            <a:r>
              <a:rPr lang="sr-Latn-CS" sz="2400" dirty="0" smtClean="0"/>
              <a:t>Uglavnom liče na već poznate naredbe iz </a:t>
            </a:r>
            <a:r>
              <a:rPr lang="sr-Latn-CS" sz="2400" dirty="0" smtClean="0">
                <a:solidFill>
                  <a:srgbClr val="FF0000"/>
                </a:solidFill>
              </a:rPr>
              <a:t>stdio.h</a:t>
            </a:r>
            <a:r>
              <a:rPr lang="sr-Latn-CS" sz="2400" dirty="0" smtClean="0"/>
              <a:t> biblioteke (i fajl </a:t>
            </a:r>
            <a:r>
              <a:rPr lang="en-US" sz="2400" dirty="0" err="1" smtClean="0"/>
              <a:t>funkcije</a:t>
            </a:r>
            <a:r>
              <a:rPr lang="en-US" sz="2400" dirty="0" smtClean="0"/>
              <a:t> </a:t>
            </a:r>
            <a:r>
              <a:rPr lang="sr-Latn-CS" sz="2400" dirty="0" smtClean="0"/>
              <a:t>pripadaju toj biblioteci).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Razlikuju se po dodatnom argumentu koji predstavlja pokazivač na fajl. 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Na primjer, ako je fajl otvoren za upis</a:t>
            </a:r>
            <a:r>
              <a:rPr lang="en-US" sz="2400" dirty="0" smtClean="0"/>
              <a:t>,</a:t>
            </a:r>
            <a:r>
              <a:rPr lang="sr-Latn-CS" sz="2400" dirty="0" smtClean="0"/>
              <a:t> </a:t>
            </a:r>
            <a:r>
              <a:rPr lang="en-US" sz="2400" dirty="0" err="1" smtClean="0"/>
              <a:t>funkcija</a:t>
            </a:r>
            <a:r>
              <a:rPr lang="sr-Latn-CS" sz="2400" dirty="0" smtClean="0"/>
              <a:t/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FF0000"/>
                </a:solidFill>
              </a:rPr>
              <a:t>fprintf(a,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"%d </a:t>
            </a:r>
            <a:r>
              <a:rPr lang="en-US" sz="2400" dirty="0" smtClean="0">
                <a:solidFill>
                  <a:srgbClr val="FF0000"/>
                </a:solidFill>
              </a:rPr>
              <a:t>\n</a:t>
            </a:r>
            <a:r>
              <a:rPr lang="sr-Latn-CS" sz="2400" dirty="0" smtClean="0">
                <a:solidFill>
                  <a:srgbClr val="FF0000"/>
                </a:solidFill>
              </a:rPr>
              <a:t>",</a:t>
            </a:r>
            <a:r>
              <a:rPr lang="en-US" sz="2400" dirty="0" smtClean="0">
                <a:solidFill>
                  <a:srgbClr val="FF0000"/>
                </a:solidFill>
              </a:rPr>
              <a:t> 2);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err="1" smtClean="0"/>
              <a:t>upisuje</a:t>
            </a:r>
            <a:r>
              <a:rPr lang="en-US" sz="2400" dirty="0" smtClean="0"/>
              <a:t> </a:t>
            </a:r>
            <a:r>
              <a:rPr lang="en-US" sz="2400" dirty="0" err="1" smtClean="0"/>
              <a:t>broj</a:t>
            </a:r>
            <a:r>
              <a:rPr lang="en-US" sz="2400" dirty="0" smtClean="0"/>
              <a:t> 2 </a:t>
            </a:r>
            <a:r>
              <a:rPr lang="en-US" sz="2400" dirty="0" err="1" smtClean="0"/>
              <a:t>i</a:t>
            </a:r>
            <a:r>
              <a:rPr lang="en-US" sz="2400" dirty="0" smtClean="0"/>
              <a:t> </a:t>
            </a:r>
            <a:r>
              <a:rPr lang="en-US" sz="2400" dirty="0" err="1" smtClean="0"/>
              <a:t>znak</a:t>
            </a:r>
            <a:r>
              <a:rPr lang="en-US" sz="2400" dirty="0" smtClean="0"/>
              <a:t> za </a:t>
            </a:r>
            <a:r>
              <a:rPr lang="en-US" sz="2400" dirty="0" err="1" smtClean="0"/>
              <a:t>novi</a:t>
            </a:r>
            <a:r>
              <a:rPr lang="en-US" sz="2400" dirty="0" smtClean="0"/>
              <a:t> red u </a:t>
            </a:r>
            <a:r>
              <a:rPr lang="en-US" sz="2400" dirty="0" err="1" smtClean="0"/>
              <a:t>fajl</a:t>
            </a:r>
            <a:r>
              <a:rPr lang="en-US" sz="2400" dirty="0" smtClean="0"/>
              <a:t> </a:t>
            </a:r>
            <a:r>
              <a:rPr lang="en-US" sz="2400" dirty="0" err="1" smtClean="0"/>
              <a:t>na</a:t>
            </a:r>
            <a:r>
              <a:rPr lang="en-US" sz="2400" dirty="0" smtClean="0"/>
              <a:t> </a:t>
            </a:r>
            <a:r>
              <a:rPr lang="en-US" sz="2400" dirty="0" err="1" smtClean="0"/>
              <a:t>koji</a:t>
            </a:r>
            <a:r>
              <a:rPr lang="en-US" sz="2400" dirty="0" smtClean="0"/>
              <a:t> </a:t>
            </a:r>
            <a:r>
              <a:rPr lang="en-US" sz="2400" dirty="0" err="1" smtClean="0"/>
              <a:t>pokazuje</a:t>
            </a:r>
            <a:r>
              <a:rPr lang="en-US" sz="2400" dirty="0" smtClean="0"/>
              <a:t> </a:t>
            </a:r>
            <a:r>
              <a:rPr lang="en-US" sz="2400" b="1" dirty="0" smtClean="0">
                <a:solidFill>
                  <a:srgbClr val="FF0000"/>
                </a:solidFill>
              </a:rPr>
              <a:t>a</a:t>
            </a:r>
            <a:r>
              <a:rPr lang="en-US" sz="2400" dirty="0" smtClean="0"/>
              <a:t> (</a:t>
            </a:r>
            <a:r>
              <a:rPr lang="en-US" sz="2400" dirty="0" err="1" smtClean="0"/>
              <a:t>pozicionira</a:t>
            </a:r>
            <a:r>
              <a:rPr lang="en-US" sz="2400" dirty="0" smtClean="0"/>
              <a:t> se </a:t>
            </a:r>
            <a:r>
              <a:rPr lang="en-US" sz="2400" dirty="0" err="1" smtClean="0"/>
              <a:t>na</a:t>
            </a:r>
            <a:r>
              <a:rPr lang="en-US" sz="2400" dirty="0" smtClean="0"/>
              <a:t> </a:t>
            </a:r>
            <a:r>
              <a:rPr lang="en-US" sz="2400" dirty="0" err="1" smtClean="0"/>
              <a:t>po</a:t>
            </a:r>
            <a:r>
              <a:rPr lang="sr-Latn-CS" sz="2400" dirty="0" smtClean="0"/>
              <a:t>četak narednog reda fajla).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7/30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Upis i čitanje iz fajla</a:t>
            </a:r>
            <a:endParaRPr lang="en-US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410544"/>
            <a:ext cx="8568952" cy="339472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>
                <a:solidFill>
                  <a:srgbClr val="FF0000"/>
                </a:solidFill>
              </a:rPr>
              <a:t>Sve funkcije za upis i čitanje iz fajla vrše </a:t>
            </a:r>
            <a:r>
              <a:rPr lang="en-US" sz="2400" dirty="0" err="1" smtClean="0">
                <a:solidFill>
                  <a:srgbClr val="FF0000"/>
                </a:solidFill>
              </a:rPr>
              <a:t>pomjeranje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poz</a:t>
            </a:r>
            <a:r>
              <a:rPr lang="sr-Latn-ME" sz="2400" dirty="0" smtClean="0">
                <a:solidFill>
                  <a:srgbClr val="FF0000"/>
                </a:solidFill>
              </a:rPr>
              <a:t>icije za čitanje i upis tako da je</a:t>
            </a:r>
            <a:r>
              <a:rPr lang="sr-Latn-CS" sz="2400" dirty="0" smtClean="0">
                <a:solidFill>
                  <a:srgbClr val="FF0000"/>
                </a:solidFill>
              </a:rPr>
              <a:t> naredna pozicija tamo gdje je stala prethodna funkcija.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Funkcije </a:t>
            </a:r>
            <a:r>
              <a:rPr lang="sr-Latn-CS" sz="2400" dirty="0" smtClean="0">
                <a:solidFill>
                  <a:srgbClr val="3333CC"/>
                </a:solidFill>
              </a:rPr>
              <a:t>fputc(c,</a:t>
            </a:r>
            <a:r>
              <a:rPr lang="en-US" sz="2400" dirty="0" smtClean="0">
                <a:solidFill>
                  <a:srgbClr val="3333CC"/>
                </a:solidFill>
              </a:rPr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a)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3333CC"/>
                </a:solidFill>
              </a:rPr>
              <a:t>putc(c,</a:t>
            </a:r>
            <a:r>
              <a:rPr lang="en-US" sz="2400" dirty="0" smtClean="0">
                <a:solidFill>
                  <a:srgbClr val="3333CC"/>
                </a:solidFill>
              </a:rPr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a)</a:t>
            </a:r>
            <a:r>
              <a:rPr lang="sr-Latn-CS" sz="2400" dirty="0" smtClean="0"/>
              <a:t> upisuju karakter </a:t>
            </a:r>
            <a:r>
              <a:rPr lang="sr-Latn-CS" sz="2400" dirty="0" smtClean="0">
                <a:solidFill>
                  <a:srgbClr val="3333CC"/>
                </a:solidFill>
              </a:rPr>
              <a:t>c</a:t>
            </a:r>
            <a:r>
              <a:rPr lang="sr-Latn-CS" sz="2400" dirty="0" smtClean="0"/>
              <a:t> u fajl </a:t>
            </a:r>
            <a:r>
              <a:rPr lang="sr-Latn-CS" sz="2400" dirty="0" smtClean="0">
                <a:solidFill>
                  <a:srgbClr val="3333CC"/>
                </a:solidFill>
              </a:rPr>
              <a:t>a</a:t>
            </a:r>
            <a:r>
              <a:rPr lang="sr-Latn-CS" sz="2400" dirty="0" smtClean="0"/>
              <a:t>. 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Funkcija </a:t>
            </a:r>
            <a:r>
              <a:rPr lang="sr-Latn-CS" sz="2400" dirty="0" smtClean="0">
                <a:solidFill>
                  <a:srgbClr val="3333CC"/>
                </a:solidFill>
              </a:rPr>
              <a:t>fputs(s,</a:t>
            </a:r>
            <a:r>
              <a:rPr lang="en-US" sz="2400" dirty="0" smtClean="0">
                <a:solidFill>
                  <a:srgbClr val="3333CC"/>
                </a:solidFill>
              </a:rPr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a)</a:t>
            </a:r>
            <a:r>
              <a:rPr lang="sr-Latn-CS" sz="2400" dirty="0" smtClean="0"/>
              <a:t> up</a:t>
            </a:r>
            <a:r>
              <a:rPr lang="en-US" sz="2400" dirty="0" err="1" smtClean="0"/>
              <a:t>i</a:t>
            </a:r>
            <a:r>
              <a:rPr lang="sr-Latn-CS" sz="2400" dirty="0" smtClean="0"/>
              <a:t>suje string </a:t>
            </a:r>
            <a:r>
              <a:rPr lang="sr-Latn-CS" sz="2400" dirty="0" smtClean="0">
                <a:solidFill>
                  <a:srgbClr val="3333CC"/>
                </a:solidFill>
              </a:rPr>
              <a:t>s</a:t>
            </a:r>
            <a:r>
              <a:rPr lang="sr-Latn-CS" sz="2400" dirty="0" smtClean="0"/>
              <a:t> u fajl </a:t>
            </a:r>
            <a:r>
              <a:rPr lang="sr-Latn-CS" sz="2400" dirty="0" smtClean="0">
                <a:solidFill>
                  <a:srgbClr val="3333CC"/>
                </a:solidFill>
              </a:rPr>
              <a:t>a</a:t>
            </a:r>
            <a:r>
              <a:rPr lang="sr-Latn-CS" sz="2400" dirty="0" smtClean="0"/>
              <a:t>, ali za razliku o</a:t>
            </a:r>
            <a:r>
              <a:rPr lang="en-US" sz="2400" dirty="0" smtClean="0"/>
              <a:t>d</a:t>
            </a:r>
            <a:r>
              <a:rPr lang="sr-Latn-CS" sz="2400" dirty="0" smtClean="0"/>
              <a:t> </a:t>
            </a:r>
            <a:r>
              <a:rPr lang="sr-Latn-CS" sz="2400" dirty="0" smtClean="0">
                <a:solidFill>
                  <a:schemeClr val="accent6"/>
                </a:solidFill>
              </a:rPr>
              <a:t>puts</a:t>
            </a:r>
            <a:r>
              <a:rPr lang="sr-Latn-CS" sz="2400" dirty="0" smtClean="0"/>
              <a:t> ne prelazi u novi red.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/>
              <a:t>Funkcije </a:t>
            </a:r>
            <a:r>
              <a:rPr lang="sr-Latn-CS" sz="2400" dirty="0" smtClean="0">
                <a:solidFill>
                  <a:srgbClr val="3333CC"/>
                </a:solidFill>
              </a:rPr>
              <a:t>fgetc(a)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3333CC"/>
                </a:solidFill>
              </a:rPr>
              <a:t>getc(a)</a:t>
            </a:r>
            <a:r>
              <a:rPr lang="sr-Latn-CS" sz="2400" dirty="0" smtClean="0"/>
              <a:t> vraćaju tekući karakter iz fajla.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8/30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Upis i čitanje iz fajla</a:t>
            </a:r>
            <a:endParaRPr lang="en-US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338536"/>
            <a:ext cx="8352928" cy="3898776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 err="1" smtClean="0"/>
              <a:t>Funkcija</a:t>
            </a:r>
            <a:r>
              <a:rPr lang="en-U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fgets(s,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n,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a)</a:t>
            </a:r>
            <a:r>
              <a:rPr lang="sr-Latn-CS" sz="2400" dirty="0" smtClean="0"/>
              <a:t> učitava string </a:t>
            </a:r>
            <a:r>
              <a:rPr lang="sr-Latn-CS" sz="2400" dirty="0" smtClean="0">
                <a:solidFill>
                  <a:srgbClr val="3333CC"/>
                </a:solidFill>
              </a:rPr>
              <a:t>s</a:t>
            </a:r>
            <a:r>
              <a:rPr lang="sr-Latn-CS" sz="2400" dirty="0" smtClean="0"/>
              <a:t> iz fajla na koji pokazuje pokazivač </a:t>
            </a:r>
            <a:r>
              <a:rPr lang="sr-Latn-CS" sz="2400" dirty="0" smtClean="0">
                <a:solidFill>
                  <a:srgbClr val="3333CC"/>
                </a:solidFill>
              </a:rPr>
              <a:t>a</a:t>
            </a:r>
            <a:r>
              <a:rPr lang="en-US" sz="2400" dirty="0" smtClean="0"/>
              <a:t>, </a:t>
            </a:r>
            <a:r>
              <a:rPr lang="sr-Latn-CS" sz="2400" dirty="0" smtClean="0"/>
              <a:t>ali ne više od </a:t>
            </a:r>
            <a:r>
              <a:rPr lang="sr-Latn-CS" sz="2400" dirty="0" smtClean="0">
                <a:solidFill>
                  <a:srgbClr val="3333CC"/>
                </a:solidFill>
              </a:rPr>
              <a:t>n</a:t>
            </a:r>
            <a:r>
              <a:rPr lang="sr-Latn-CS" sz="2400" dirty="0" smtClean="0"/>
              <a:t> karaktera. Ovo je mala razlika u odnosu na </a:t>
            </a:r>
            <a:r>
              <a:rPr lang="sr-Latn-CS" sz="2400" dirty="0" smtClean="0">
                <a:solidFill>
                  <a:srgbClr val="3333CC"/>
                </a:solidFill>
              </a:rPr>
              <a:t>gets(s)</a:t>
            </a:r>
            <a:r>
              <a:rPr lang="sr-Latn-CS" sz="2400" dirty="0" smtClean="0"/>
              <a:t> koja učitava string do znaka Enter, jer se u fajlovima može dogoditi da je sve štampano u jednom redu, tako da bi praktično čitav fajl bio učitan </a:t>
            </a:r>
            <a:r>
              <a:rPr lang="en-US" sz="2400" dirty="0" smtClean="0"/>
              <a:t>od</a:t>
            </a:r>
            <a:r>
              <a:rPr lang="sr-Latn-CS" sz="2400" dirty="0" smtClean="0"/>
              <a:t>jednom.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Napominjemo da se na kraju fajla nalazi poseban simbol koji je definisan preko simboličke konstan</a:t>
            </a:r>
            <a:r>
              <a:rPr lang="en-US" sz="2400" dirty="0" smtClean="0"/>
              <a:t>t</a:t>
            </a:r>
            <a:r>
              <a:rPr lang="sr-Latn-CS" sz="2400" dirty="0" smtClean="0"/>
              <a:t>e </a:t>
            </a:r>
            <a:r>
              <a:rPr lang="sr-Latn-CS" sz="2400" dirty="0" smtClean="0">
                <a:solidFill>
                  <a:srgbClr val="3333CC"/>
                </a:solidFill>
              </a:rPr>
              <a:t>EOF</a:t>
            </a:r>
            <a:r>
              <a:rPr lang="sr-Latn-CS" sz="2400" dirty="0" smtClean="0"/>
              <a:t> (End-Of-File). Prilikom upisa na kraj fajla vrši se pomjeranje ovog karaktera, dok se čitanje ne može vršiti nakon njega.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9/30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itrus">
  <a:themeElements>
    <a:clrScheme name="Citrus 2">
      <a:dk1>
        <a:srgbClr val="000000"/>
      </a:dk1>
      <a:lt1>
        <a:srgbClr val="FFFFFF"/>
      </a:lt1>
      <a:dk2>
        <a:srgbClr val="000000"/>
      </a:dk2>
      <a:lt2>
        <a:srgbClr val="777777"/>
      </a:lt2>
      <a:accent1>
        <a:srgbClr val="00CC00"/>
      </a:accent1>
      <a:accent2>
        <a:srgbClr val="FF822D"/>
      </a:accent2>
      <a:accent3>
        <a:srgbClr val="FFFFFF"/>
      </a:accent3>
      <a:accent4>
        <a:srgbClr val="000000"/>
      </a:accent4>
      <a:accent5>
        <a:srgbClr val="AAE2AA"/>
      </a:accent5>
      <a:accent6>
        <a:srgbClr val="E77528"/>
      </a:accent6>
      <a:hlink>
        <a:srgbClr val="FF63B1"/>
      </a:hlink>
      <a:folHlink>
        <a:srgbClr val="B2B2B2"/>
      </a:folHlink>
    </a:clrScheme>
    <a:fontScheme name="Citru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Citrus 1">
        <a:dk1>
          <a:srgbClr val="FC6600"/>
        </a:dk1>
        <a:lt1>
          <a:srgbClr val="C6FE82"/>
        </a:lt1>
        <a:dk2>
          <a:srgbClr val="FFFFFF"/>
        </a:dk2>
        <a:lt2>
          <a:srgbClr val="000000"/>
        </a:lt2>
        <a:accent1>
          <a:srgbClr val="00CC00"/>
        </a:accent1>
        <a:accent2>
          <a:srgbClr val="FF822D"/>
        </a:accent2>
        <a:accent3>
          <a:srgbClr val="DFFEC1"/>
        </a:accent3>
        <a:accent4>
          <a:srgbClr val="D756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2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00CC00"/>
        </a:accent1>
        <a:accent2>
          <a:srgbClr val="FF822D"/>
        </a:accent2>
        <a:accent3>
          <a:srgbClr val="FFFFFF"/>
        </a:accent3>
        <a:accent4>
          <a:srgbClr val="0000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3">
        <a:dk1>
          <a:srgbClr val="000000"/>
        </a:dk1>
        <a:lt1>
          <a:srgbClr val="FFFFFF"/>
        </a:lt1>
        <a:dk2>
          <a:srgbClr val="000000"/>
        </a:dk2>
        <a:lt2>
          <a:srgbClr val="4D4D4D"/>
        </a:lt2>
        <a:accent1>
          <a:srgbClr val="C0C0C0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4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72CE86"/>
        </a:accent1>
        <a:accent2>
          <a:srgbClr val="F6B070"/>
        </a:accent2>
        <a:accent3>
          <a:srgbClr val="FFFFFF"/>
        </a:accent3>
        <a:accent4>
          <a:srgbClr val="000000"/>
        </a:accent4>
        <a:accent5>
          <a:srgbClr val="BCE3C3"/>
        </a:accent5>
        <a:accent6>
          <a:srgbClr val="DF9F65"/>
        </a:accent6>
        <a:hlink>
          <a:srgbClr val="EB9DC4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5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58F91"/>
        </a:accent1>
        <a:accent2>
          <a:srgbClr val="CE7162"/>
        </a:accent2>
        <a:accent3>
          <a:srgbClr val="FFFFFF"/>
        </a:accent3>
        <a:accent4>
          <a:srgbClr val="000000"/>
        </a:accent4>
        <a:accent5>
          <a:srgbClr val="F9C6C7"/>
        </a:accent5>
        <a:accent6>
          <a:srgbClr val="BA6658"/>
        </a:accent6>
        <a:hlink>
          <a:srgbClr val="F6CA7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6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AB774"/>
        </a:accent1>
        <a:accent2>
          <a:srgbClr val="CBACD4"/>
        </a:accent2>
        <a:accent3>
          <a:srgbClr val="FFFFFF"/>
        </a:accent3>
        <a:accent4>
          <a:srgbClr val="000000"/>
        </a:accent4>
        <a:accent5>
          <a:srgbClr val="FCD8BC"/>
        </a:accent5>
        <a:accent6>
          <a:srgbClr val="B89BC0"/>
        </a:accent6>
        <a:hlink>
          <a:srgbClr val="C2EB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7">
        <a:dk1>
          <a:srgbClr val="3B6147"/>
        </a:dk1>
        <a:lt1>
          <a:srgbClr val="CED5E8"/>
        </a:lt1>
        <a:dk2>
          <a:srgbClr val="FFFFFF"/>
        </a:dk2>
        <a:lt2>
          <a:srgbClr val="777777"/>
        </a:lt2>
        <a:accent1>
          <a:srgbClr val="FEA868"/>
        </a:accent1>
        <a:accent2>
          <a:srgbClr val="9AA8D0"/>
        </a:accent2>
        <a:accent3>
          <a:srgbClr val="E3E7F2"/>
        </a:accent3>
        <a:accent4>
          <a:srgbClr val="31523B"/>
        </a:accent4>
        <a:accent5>
          <a:srgbClr val="FED1B9"/>
        </a:accent5>
        <a:accent6>
          <a:srgbClr val="8B98BC"/>
        </a:accent6>
        <a:hlink>
          <a:srgbClr val="9CE15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8">
        <a:dk1>
          <a:srgbClr val="2C395E"/>
        </a:dk1>
        <a:lt1>
          <a:srgbClr val="8798C7"/>
        </a:lt1>
        <a:dk2>
          <a:srgbClr val="FFFFFF"/>
        </a:dk2>
        <a:lt2>
          <a:srgbClr val="000000"/>
        </a:lt2>
        <a:accent1>
          <a:srgbClr val="FEE168"/>
        </a:accent1>
        <a:accent2>
          <a:srgbClr val="BAE482"/>
        </a:accent2>
        <a:accent3>
          <a:srgbClr val="C3CAE0"/>
        </a:accent3>
        <a:accent4>
          <a:srgbClr val="242F4F"/>
        </a:accent4>
        <a:accent5>
          <a:srgbClr val="FEEEB9"/>
        </a:accent5>
        <a:accent6>
          <a:srgbClr val="A8CF75"/>
        </a:accent6>
        <a:hlink>
          <a:srgbClr val="EFAD6B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Designs\Citrus.pot</Template>
  <TotalTime>33297</TotalTime>
  <Words>2847</Words>
  <Application>Microsoft Office PowerPoint</Application>
  <PresentationFormat>On-screen Show (4:3)</PresentationFormat>
  <Paragraphs>222</Paragraphs>
  <Slides>30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7" baseType="lpstr">
      <vt:lpstr>Arial</vt:lpstr>
      <vt:lpstr>Calibri</vt:lpstr>
      <vt:lpstr>Mathematica1</vt:lpstr>
      <vt:lpstr>Tahoma</vt:lpstr>
      <vt:lpstr>Times New Roman</vt:lpstr>
      <vt:lpstr>Wingdings</vt:lpstr>
      <vt:lpstr>Citrus</vt:lpstr>
      <vt:lpstr>Programiranje I</vt:lpstr>
      <vt:lpstr>Rad sa fajlovima</vt:lpstr>
      <vt:lpstr>Funkcija fopen</vt:lpstr>
      <vt:lpstr>Funkcija fopen</vt:lpstr>
      <vt:lpstr>Funkcija fopen</vt:lpstr>
      <vt:lpstr>Funkcija fopen</vt:lpstr>
      <vt:lpstr>Funkcija fopen</vt:lpstr>
      <vt:lpstr>Upis i čitanje iz fajla</vt:lpstr>
      <vt:lpstr>Upis i čitanje iz fajla</vt:lpstr>
      <vt:lpstr>Upis i čitanje iz fajla</vt:lpstr>
      <vt:lpstr>Primjer</vt:lpstr>
      <vt:lpstr>Primjer - pojašnjenje</vt:lpstr>
      <vt:lpstr>fwrite i fread</vt:lpstr>
      <vt:lpstr>Pomjeranje u fajlu</vt:lpstr>
      <vt:lpstr>Pomjeranje u fajlu</vt:lpstr>
      <vt:lpstr>Pomjeranje u fajlu</vt:lpstr>
      <vt:lpstr>Zatvaranje fajlova</vt:lpstr>
      <vt:lpstr>Redirekcija</vt:lpstr>
      <vt:lpstr>Redirekcija</vt:lpstr>
      <vt:lpstr>Redirekcija</vt:lpstr>
      <vt:lpstr>Enumeracija</vt:lpstr>
      <vt:lpstr>Enumeracija</vt:lpstr>
      <vt:lpstr>Enumeracija</vt:lpstr>
      <vt:lpstr>Strukture</vt:lpstr>
      <vt:lpstr>Strukture</vt:lpstr>
      <vt:lpstr>Strukture – definicija i deklaracija</vt:lpstr>
      <vt:lpstr>Strukture – memorija i inicijalizacija</vt:lpstr>
      <vt:lpstr>Strukture – pristupanje članovima</vt:lpstr>
      <vt:lpstr>Strukture i nizovi</vt:lpstr>
      <vt:lpstr>Strukture i typedef</vt:lpstr>
    </vt:vector>
  </TitlesOfParts>
  <Company>ETF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Programiranje I</dc:title>
  <dc:creator>Slobodan Đukanović</dc:creator>
  <cp:lastModifiedBy>Slobodan</cp:lastModifiedBy>
  <cp:revision>795</cp:revision>
  <cp:lastPrinted>2014-11-18T19:09:04Z</cp:lastPrinted>
  <dcterms:created xsi:type="dcterms:W3CDTF">2004-08-23T07:37:27Z</dcterms:created>
  <dcterms:modified xsi:type="dcterms:W3CDTF">2022-11-30T07:50:07Z</dcterms:modified>
</cp:coreProperties>
</file>