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7" r:id="rId21"/>
    <p:sldId id="279" r:id="rId22"/>
    <p:sldId id="273" r:id="rId23"/>
    <p:sldId id="275" r:id="rId24"/>
    <p:sldId id="276" r:id="rId25"/>
    <p:sldId id="278" r:id="rId26"/>
    <p:sldId id="280" r:id="rId27"/>
    <p:sldId id="281" r:id="rId28"/>
    <p:sldId id="282" r:id="rId29"/>
    <p:sldId id="284" r:id="rId30"/>
    <p:sldId id="285" r:id="rId31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A22E5A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94649" autoAdjust="0"/>
  </p:normalViewPr>
  <p:slideViewPr>
    <p:cSldViewPr showGuides="1">
      <p:cViewPr varScale="1">
        <p:scale>
          <a:sx n="120" d="100"/>
          <a:sy n="120" d="100"/>
        </p:scale>
        <p:origin x="142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4038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4038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FED2E198-A687-48F7-A71B-919CC5E20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906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2450" y="0"/>
            <a:ext cx="430847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27ADC-0B2E-4742-8BFF-62609EA84A5E}" type="datetimeFigureOut">
              <a:rPr lang="en-US" smtClean="0"/>
              <a:t>12/21/2022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49638" y="844550"/>
            <a:ext cx="3043237" cy="2282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775" y="3254375"/>
            <a:ext cx="7954963" cy="2662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21438"/>
            <a:ext cx="430847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2450" y="6421438"/>
            <a:ext cx="430847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A5738-0FCA-4F34-98D4-86E1BB94FE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025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A5738-0FCA-4F34-98D4-86E1BB94FEC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516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CE836-3B94-48DE-AD8F-447817FEA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220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9DD3B-1B30-46D9-963B-7B6D5A1DE6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164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3DEDC-E576-4604-9A42-BEAD01AE0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49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1DC3F-E45F-4533-9E9C-7CB45A182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2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56AF4-7908-472C-A7EA-168E189A0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94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5119C-7840-4BA2-8F1D-D2E80B552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02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58B31-9023-4E15-8F62-6F09A8C9B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4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90377-F47D-47BA-9FEB-CAE7E5F87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82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FEC8D-8A9B-46D5-9C82-4CFE593F9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58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85EA7-60E1-4713-98D2-1DC14E7DE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96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43B19-5D8A-4FE2-A37B-F6164685F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95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54BB194-A926-47B3-A8C5-B083FF054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267200"/>
            <a:ext cx="7239000" cy="1752600"/>
          </a:xfrm>
        </p:spPr>
        <p:txBody>
          <a:bodyPr/>
          <a:lstStyle/>
          <a:p>
            <a:pPr eaLnBrk="1" hangingPunct="1"/>
            <a:r>
              <a:rPr lang="sr-Latn-CS" sz="3600" dirty="0" smtClean="0"/>
              <a:t>Grafovi – Problem najkraćeg puta</a:t>
            </a:r>
          </a:p>
          <a:p>
            <a:pPr eaLnBrk="1" hangingPunct="1"/>
            <a:r>
              <a:rPr lang="sr-Latn-CS" sz="3600" dirty="0" smtClean="0"/>
              <a:t>Stabla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46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Binarno stablo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04698"/>
            <a:ext cx="8458200" cy="1676400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ts val="0"/>
              </a:spcBef>
            </a:pPr>
            <a:r>
              <a:rPr lang="sr-Latn-CS" sz="2400" dirty="0" smtClean="0"/>
              <a:t>Binarno stablo je specijalni i najčešće korišćeni tip stabla. U njemu svaki čvor ne može da ima više od dva sina od kojih se jedan naziva </a:t>
            </a:r>
            <a:r>
              <a:rPr lang="sr-Latn-CS" sz="2400" dirty="0" smtClean="0">
                <a:solidFill>
                  <a:srgbClr val="3333CC"/>
                </a:solidFill>
              </a:rPr>
              <a:t>lijevi sin</a:t>
            </a:r>
            <a:r>
              <a:rPr lang="sr-Latn-CS" sz="2400" dirty="0" smtClean="0"/>
              <a:t>, a drugi </a:t>
            </a:r>
            <a:r>
              <a:rPr lang="sr-Latn-CS" sz="2400" dirty="0" smtClean="0">
                <a:solidFill>
                  <a:srgbClr val="FF0000"/>
                </a:solidFill>
              </a:rPr>
              <a:t>desni sin</a:t>
            </a:r>
            <a:r>
              <a:rPr lang="sr-Latn-CS" sz="2400" dirty="0" smtClean="0"/>
              <a:t> (ovo implicira moguće postojanje lijevog i desnog podstabla).</a:t>
            </a:r>
            <a:endParaRPr lang="en-US" sz="2400" dirty="0" smtClean="0"/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3390900" y="2624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2293" name="Picture 4" descr="Primer binarnog drve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4114800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724400" y="4481284"/>
            <a:ext cx="4191000" cy="14465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sz="2200" dirty="0" smtClean="0">
                <a:latin typeface="Tahoma" pitchFamily="34" charset="0"/>
              </a:rPr>
              <a:t>V</a:t>
            </a:r>
            <a:r>
              <a:rPr lang="sr-Latn-CS" sz="2200" dirty="0" smtClean="0">
                <a:latin typeface="Tahoma" pitchFamily="34" charset="0"/>
              </a:rPr>
              <a:t>izuelizacij</a:t>
            </a:r>
            <a:r>
              <a:rPr lang="en-US" sz="2200" dirty="0" smtClean="0">
                <a:latin typeface="Tahoma" pitchFamily="34" charset="0"/>
              </a:rPr>
              <a:t>a</a:t>
            </a:r>
            <a:r>
              <a:rPr lang="sr-Latn-CS" sz="2200" dirty="0" smtClean="0">
                <a:latin typeface="Tahoma" pitchFamily="34" charset="0"/>
              </a:rPr>
              <a:t> </a:t>
            </a:r>
            <a:r>
              <a:rPr lang="sr-Latn-CS" sz="2200" dirty="0">
                <a:latin typeface="Tahoma" pitchFamily="34" charset="0"/>
              </a:rPr>
              <a:t>jednog binarnog </a:t>
            </a:r>
            <a:r>
              <a:rPr lang="sr-Latn-CS" sz="2200" dirty="0" smtClean="0">
                <a:latin typeface="Tahoma" pitchFamily="34" charset="0"/>
              </a:rPr>
              <a:t>stabla sa </a:t>
            </a:r>
            <a:r>
              <a:rPr lang="sr-Latn-CS" sz="2200" dirty="0">
                <a:latin typeface="Tahoma" pitchFamily="34" charset="0"/>
              </a:rPr>
              <a:t>ilustracijom nekih od važnih pojmova (kor</a:t>
            </a:r>
            <a:r>
              <a:rPr lang="en-US" sz="2200" dirty="0">
                <a:latin typeface="Tahoma" pitchFamily="34" charset="0"/>
              </a:rPr>
              <a:t>i</a:t>
            </a:r>
            <a:r>
              <a:rPr lang="sr-Latn-CS" sz="2200" dirty="0">
                <a:latin typeface="Tahoma" pitchFamily="34" charset="0"/>
              </a:rPr>
              <a:t>jen, listovi, lijevi i desni </a:t>
            </a:r>
            <a:r>
              <a:rPr lang="sr-Latn-CS" sz="2200" dirty="0" smtClean="0">
                <a:latin typeface="Tahoma" pitchFamily="34" charset="0"/>
              </a:rPr>
              <a:t>sin, </a:t>
            </a:r>
            <a:r>
              <a:rPr lang="sr-Latn-CS" sz="2200" dirty="0">
                <a:latin typeface="Tahoma" pitchFamily="34" charset="0"/>
              </a:rPr>
              <a:t>i visina </a:t>
            </a:r>
            <a:r>
              <a:rPr lang="sr-Latn-CS" sz="2200" dirty="0" smtClean="0">
                <a:latin typeface="Tahoma" pitchFamily="34" charset="0"/>
              </a:rPr>
              <a:t>stabla).</a:t>
            </a:r>
            <a:endParaRPr lang="en-US" sz="22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Potpuno binarno stablo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442" y="2105024"/>
            <a:ext cx="8798901" cy="2009775"/>
          </a:xfrm>
        </p:spPr>
        <p:txBody>
          <a:bodyPr/>
          <a:lstStyle/>
          <a:p>
            <a:pPr algn="just" eaLnBrk="1" hangingPunct="1"/>
            <a:r>
              <a:rPr lang="sr-Latn-CS" sz="2400" dirty="0" smtClean="0"/>
              <a:t>Kod </a:t>
            </a:r>
            <a:r>
              <a:rPr lang="sr-Latn-CS" sz="2400" b="1" dirty="0" smtClean="0">
                <a:solidFill>
                  <a:srgbClr val="3333CC"/>
                </a:solidFill>
              </a:rPr>
              <a:t>potpunog binarnog stabla</a:t>
            </a:r>
            <a:r>
              <a:rPr lang="sr-Latn-CS" sz="2400" dirty="0" smtClean="0"/>
              <a:t>, svi čvorovi osim listova imaju oba sina i svi listovi su na istom rastojanju od korijena.</a:t>
            </a:r>
          </a:p>
          <a:p>
            <a:pPr algn="just" eaLnBrk="1" hangingPunct="1"/>
            <a:r>
              <a:rPr lang="sr-Latn-CS" sz="2400" dirty="0">
                <a:latin typeface="Tahoma" pitchFamily="34" charset="0"/>
              </a:rPr>
              <a:t>Potpuno binarno stablo visine 3 ima 15 čvorova. Koliko čvorova ima potpuno binarno stablo visine </a:t>
            </a:r>
            <a:r>
              <a:rPr lang="sr-Latn-CS" sz="2400" dirty="0" smtClean="0">
                <a:latin typeface="Tahoma" pitchFamily="34" charset="0"/>
              </a:rPr>
              <a:t>4</a:t>
            </a:r>
            <a:r>
              <a:rPr lang="en-US" sz="2400" dirty="0">
                <a:latin typeface="Tahoma" pitchFamily="34" charset="0"/>
              </a:rPr>
              <a:t>?</a:t>
            </a:r>
            <a:r>
              <a:rPr lang="sr-Latn-CS" sz="2400" dirty="0" smtClean="0">
                <a:latin typeface="Tahoma" pitchFamily="34" charset="0"/>
              </a:rPr>
              <a:t> </a:t>
            </a:r>
            <a:r>
              <a:rPr lang="en-US" sz="2400" dirty="0" smtClean="0">
                <a:latin typeface="Tahoma" pitchFamily="34" charset="0"/>
              </a:rPr>
              <a:t>K</a:t>
            </a:r>
            <a:r>
              <a:rPr lang="sr-Latn-CS" sz="2400" dirty="0" smtClean="0">
                <a:latin typeface="Tahoma" pitchFamily="34" charset="0"/>
              </a:rPr>
              <a:t>oliko</a:t>
            </a:r>
            <a:r>
              <a:rPr lang="en-US" sz="2400" dirty="0" smtClean="0">
                <a:latin typeface="Tahoma" pitchFamily="34" charset="0"/>
              </a:rPr>
              <a:t> </a:t>
            </a:r>
            <a:r>
              <a:rPr lang="en-US" sz="2400" dirty="0" err="1" smtClean="0">
                <a:latin typeface="Tahoma" pitchFamily="34" charset="0"/>
              </a:rPr>
              <a:t>stablo</a:t>
            </a:r>
            <a:r>
              <a:rPr lang="sr-Latn-CS" sz="2400" dirty="0" smtClean="0">
                <a:latin typeface="Tahoma" pitchFamily="34" charset="0"/>
              </a:rPr>
              <a:t> </a:t>
            </a:r>
            <a:r>
              <a:rPr lang="sr-Latn-CS" sz="2400" dirty="0">
                <a:latin typeface="Tahoma" pitchFamily="34" charset="0"/>
              </a:rPr>
              <a:t>visine n?</a:t>
            </a:r>
            <a:endParaRPr lang="en-US" sz="2400" dirty="0" smtClean="0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3167063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5365" name="Picture 4" descr="Potpuno binarno drv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4037228"/>
            <a:ext cx="4783750" cy="259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724400" y="4310896"/>
            <a:ext cx="4255476" cy="178510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sr-Latn-CS" sz="2000" dirty="0">
                <a:latin typeface="+mj-lt"/>
              </a:rPr>
              <a:t>Kod potpunog binarnog stabla usvaja se konvencija da čvor </a:t>
            </a:r>
            <a:r>
              <a:rPr lang="sr-Latn-CS" sz="2000" b="1" dirty="0">
                <a:solidFill>
                  <a:srgbClr val="FF0000"/>
                </a:solidFill>
                <a:latin typeface="+mj-lt"/>
              </a:rPr>
              <a:t>I</a:t>
            </a:r>
            <a:r>
              <a:rPr lang="sr-Latn-CS" sz="2000" dirty="0">
                <a:latin typeface="+mj-lt"/>
              </a:rPr>
              <a:t> ima lij</a:t>
            </a:r>
            <a:r>
              <a:rPr lang="en-US" sz="2000" dirty="0">
                <a:latin typeface="+mj-lt"/>
              </a:rPr>
              <a:t>e</a:t>
            </a:r>
            <a:r>
              <a:rPr lang="sr-Latn-CS" sz="2000" dirty="0">
                <a:latin typeface="+mj-lt"/>
              </a:rPr>
              <a:t>vog sina </a:t>
            </a:r>
            <a:r>
              <a:rPr lang="sr-Latn-CS" sz="2000" b="1" dirty="0">
                <a:solidFill>
                  <a:srgbClr val="FF0000"/>
                </a:solidFill>
                <a:latin typeface="+mj-lt"/>
              </a:rPr>
              <a:t>2I</a:t>
            </a:r>
            <a:r>
              <a:rPr lang="sr-Latn-CS" sz="2000" dirty="0">
                <a:latin typeface="+mj-lt"/>
              </a:rPr>
              <a:t> i desnog sina </a:t>
            </a:r>
            <a:r>
              <a:rPr lang="sr-Latn-CS" sz="2000" b="1" dirty="0">
                <a:solidFill>
                  <a:srgbClr val="FF0000"/>
                </a:solidFill>
                <a:latin typeface="+mj-lt"/>
              </a:rPr>
              <a:t>2I+1</a:t>
            </a:r>
            <a:r>
              <a:rPr lang="sr-Latn-CS" sz="2000" dirty="0">
                <a:latin typeface="+mj-lt"/>
              </a:rPr>
              <a:t>. </a:t>
            </a:r>
            <a:endParaRPr lang="sr-Latn-CS" sz="2000" dirty="0" smtClean="0">
              <a:latin typeface="+mj-lt"/>
            </a:endParaRPr>
          </a:p>
          <a:p>
            <a:pPr algn="just">
              <a:spcAft>
                <a:spcPts val="1200"/>
              </a:spcAft>
            </a:pPr>
            <a:r>
              <a:rPr lang="sr-Latn-CS" sz="2000" dirty="0" smtClean="0">
                <a:latin typeface="+mj-lt"/>
              </a:rPr>
              <a:t>Čvoru </a:t>
            </a:r>
            <a:r>
              <a:rPr lang="sr-Latn-CS" sz="2000" b="1" dirty="0">
                <a:solidFill>
                  <a:srgbClr val="FF0000"/>
                </a:solidFill>
                <a:latin typeface="+mj-lt"/>
              </a:rPr>
              <a:t>J</a:t>
            </a:r>
            <a:r>
              <a:rPr lang="sr-Latn-CS" sz="2000" dirty="0">
                <a:latin typeface="+mj-lt"/>
              </a:rPr>
              <a:t> otac je čvor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[J/2]</a:t>
            </a:r>
            <a:r>
              <a:rPr lang="sr-Latn-CS" sz="2000" dirty="0">
                <a:latin typeface="+mj-lt"/>
              </a:rPr>
              <a:t>, </a:t>
            </a:r>
            <a:r>
              <a:rPr lang="en-US" sz="2000" dirty="0" err="1">
                <a:latin typeface="+mj-lt"/>
              </a:rPr>
              <a:t>gdje</a:t>
            </a:r>
            <a:r>
              <a:rPr lang="en-US" sz="2000" dirty="0">
                <a:latin typeface="+mj-lt"/>
              </a:rPr>
              <a:t> je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[]</a:t>
            </a:r>
            <a:r>
              <a:rPr lang="en-US" sz="2000" dirty="0">
                <a:latin typeface="+mj-lt"/>
              </a:rPr>
              <a:t> operator </a:t>
            </a:r>
            <a:r>
              <a:rPr lang="sr-Latn-RS" sz="2000" dirty="0">
                <a:latin typeface="+mj-lt"/>
              </a:rPr>
              <a:t>zaokruživanja nadole</a:t>
            </a:r>
            <a:r>
              <a:rPr lang="sr-Latn-CS" sz="2000" dirty="0">
                <a:latin typeface="+mj-lt"/>
              </a:rPr>
              <a:t>.</a:t>
            </a:r>
            <a:endParaRPr lang="en-GB" sz="20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Binarno stablo pretrage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442" y="2057400"/>
            <a:ext cx="8798901" cy="2466976"/>
          </a:xfrm>
        </p:spPr>
        <p:txBody>
          <a:bodyPr/>
          <a:lstStyle/>
          <a:p>
            <a:pPr algn="just"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Kod </a:t>
            </a:r>
            <a:r>
              <a:rPr lang="sr-Latn-CS" sz="2400" dirty="0" smtClean="0">
                <a:solidFill>
                  <a:srgbClr val="FF0000"/>
                </a:solidFill>
              </a:rPr>
              <a:t>binarnog stabla pretraga</a:t>
            </a:r>
            <a:r>
              <a:rPr lang="sr-Latn-CS" sz="2400" dirty="0" smtClean="0"/>
              <a:t> </a:t>
            </a:r>
            <a:r>
              <a:rPr lang="sr-Latn-CS" sz="2400" dirty="0"/>
              <a:t>(BSP), </a:t>
            </a:r>
            <a:r>
              <a:rPr lang="sr-Latn-CS" sz="2400" dirty="0" smtClean="0"/>
              <a:t>poznatog </a:t>
            </a:r>
            <a:r>
              <a:rPr lang="sr-Latn-CS" sz="2400" dirty="0"/>
              <a:t>i kao </a:t>
            </a:r>
            <a:r>
              <a:rPr lang="sr-Latn-CS" sz="2400" dirty="0">
                <a:solidFill>
                  <a:srgbClr val="FF0000"/>
                </a:solidFill>
              </a:rPr>
              <a:t>sortirano binarno stablo</a:t>
            </a:r>
            <a:r>
              <a:rPr lang="sr-Latn-CS" sz="2400" dirty="0"/>
              <a:t>, </a:t>
            </a:r>
            <a:r>
              <a:rPr lang="sr-Latn-CS" sz="2400" dirty="0" smtClean="0"/>
              <a:t>vrijednost </a:t>
            </a:r>
            <a:r>
              <a:rPr lang="sr-Latn-CS" sz="2400" dirty="0"/>
              <a:t>svakog čvora </a:t>
            </a:r>
            <a:r>
              <a:rPr lang="sr-Latn-CS" sz="2400" dirty="0" smtClean="0"/>
              <a:t>je veća </a:t>
            </a:r>
            <a:r>
              <a:rPr lang="sr-Latn-CS" sz="2400" dirty="0"/>
              <a:t>od </a:t>
            </a:r>
            <a:r>
              <a:rPr lang="sr-Latn-CS" sz="2400" dirty="0" smtClean="0"/>
              <a:t>vrijednosti </a:t>
            </a:r>
            <a:r>
              <a:rPr lang="sr-Latn-CS" sz="2400" dirty="0"/>
              <a:t>svakog čvora u njegovom </a:t>
            </a:r>
            <a:r>
              <a:rPr lang="sr-Latn-CS" sz="2400" dirty="0" smtClean="0"/>
              <a:t>lijevom </a:t>
            </a:r>
            <a:r>
              <a:rPr lang="sr-Latn-CS" sz="2400" dirty="0"/>
              <a:t>podstablu i manja od </a:t>
            </a:r>
            <a:r>
              <a:rPr lang="sr-Latn-CS" sz="2400" dirty="0" smtClean="0"/>
              <a:t>vrijednosti </a:t>
            </a:r>
            <a:r>
              <a:rPr lang="sr-Latn-CS" sz="2400" dirty="0"/>
              <a:t>svakog čvora u njegovom desnom podstablu. </a:t>
            </a:r>
            <a:endParaRPr lang="sr-Latn-CS" sz="2400" dirty="0" smtClean="0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3167063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3657600"/>
            <a:ext cx="2503962" cy="2667001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41559" y="3342289"/>
            <a:ext cx="6098958" cy="3344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kern="0" dirty="0" smtClean="0"/>
              <a:t>Postoje realizacije BSP-a sa i bez ponavljanja elemenata.</a:t>
            </a:r>
          </a:p>
          <a:p>
            <a:pPr algn="just"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kern="0" dirty="0" smtClean="0"/>
              <a:t>Novi čvorovi se dodaju kao listovi.</a:t>
            </a:r>
          </a:p>
          <a:p>
            <a:pPr algn="just"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kern="0" dirty="0" smtClean="0"/>
              <a:t>Prilikom brisanja, može se desiti nekoliko različitih situacija. Istražite sami.</a:t>
            </a:r>
          </a:p>
          <a:p>
            <a:pPr algn="just"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kern="0" dirty="0" smtClean="0"/>
              <a:t>BSP ostaje sortirano prilikom dodavanja i brisanja čvorova, što omogućava bržu pretragu nego većina drugih struktura.</a:t>
            </a:r>
          </a:p>
          <a:p>
            <a:pPr algn="just"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kern="0" dirty="0" smtClean="0"/>
              <a:t>Složenost pretrage je </a:t>
            </a:r>
            <a:r>
              <a:rPr lang="sr-Latn-CS" sz="2400" kern="0" dirty="0" smtClean="0">
                <a:solidFill>
                  <a:srgbClr val="FF0000"/>
                </a:solidFill>
              </a:rPr>
              <a:t>O(V)</a:t>
            </a:r>
            <a:r>
              <a:rPr lang="sr-Latn-CS" sz="2400" kern="0" dirty="0" smtClean="0"/>
              <a:t>, gdje je V visina stabla.</a:t>
            </a:r>
            <a:endParaRPr lang="en-US" sz="2400" kern="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34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Predstava stabla preko podnizova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534400" cy="41148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Čvorovi stabla se mogu predstaviti preko struktura. Kako se mogu predstaviti veze između čvorova stabla?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Jedan</a:t>
            </a:r>
            <a:r>
              <a:rPr lang="en-US" sz="2400" dirty="0" smtClean="0"/>
              <a:t> od</a:t>
            </a:r>
            <a:r>
              <a:rPr lang="sr-Latn-CS" sz="2400" dirty="0" smtClean="0"/>
              <a:t> način</a:t>
            </a:r>
            <a:r>
              <a:rPr lang="en-US" sz="2400" dirty="0" smtClean="0"/>
              <a:t>a</a:t>
            </a:r>
            <a:r>
              <a:rPr lang="sr-Latn-CS" sz="2400" dirty="0" smtClean="0"/>
              <a:t> predstavljanja stabl</a:t>
            </a:r>
            <a:r>
              <a:rPr lang="en-US" sz="2400" dirty="0" smtClean="0"/>
              <a:t>a je</a:t>
            </a:r>
            <a:r>
              <a:rPr lang="sr-Latn-CS" sz="2400" dirty="0" smtClean="0"/>
              <a:t> preko nizova </a:t>
            </a:r>
            <a:r>
              <a:rPr lang="sr-Latn-CS" sz="2400" dirty="0" smtClean="0">
                <a:solidFill>
                  <a:srgbClr val="3333CC"/>
                </a:solidFill>
              </a:rPr>
              <a:t>LEFTSON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RIGHTSON</a:t>
            </a:r>
            <a:r>
              <a:rPr lang="sr-Latn-CS" sz="2400" dirty="0" smtClean="0"/>
              <a:t>. </a:t>
            </a:r>
            <a:r>
              <a:rPr lang="en-US" sz="2400" dirty="0" err="1" smtClean="0"/>
              <a:t>Ovi</a:t>
            </a:r>
            <a:r>
              <a:rPr lang="en-US" sz="2400" dirty="0" smtClean="0"/>
              <a:t> </a:t>
            </a:r>
            <a:r>
              <a:rPr lang="sr-Latn-CS" sz="2400" dirty="0" smtClean="0"/>
              <a:t>nizov</a:t>
            </a:r>
            <a:r>
              <a:rPr lang="en-US" sz="2400" dirty="0" err="1" smtClean="0"/>
              <a:t>i</a:t>
            </a:r>
            <a:r>
              <a:rPr lang="sr-Latn-CS" sz="2400" dirty="0" smtClean="0"/>
              <a:t> ima</a:t>
            </a:r>
            <a:r>
              <a:rPr lang="en-US" sz="2400" dirty="0" err="1" smtClean="0"/>
              <a:t>ju</a:t>
            </a:r>
            <a:r>
              <a:rPr lang="en-US" sz="2400" dirty="0" smtClean="0"/>
              <a:t> </a:t>
            </a:r>
            <a:r>
              <a:rPr lang="en-US" sz="2400" dirty="0" err="1" smtClean="0"/>
              <a:t>elemenata</a:t>
            </a:r>
            <a:r>
              <a:rPr lang="sr-Latn-CS" sz="2400" dirty="0" smtClean="0"/>
              <a:t> </a:t>
            </a:r>
            <a:r>
              <a:rPr lang="en-US" sz="2400" dirty="0" smtClean="0"/>
              <a:t>k</a:t>
            </a:r>
            <a:r>
              <a:rPr lang="sr-Latn-CS" sz="2400" dirty="0" smtClean="0"/>
              <a:t>oliko </a:t>
            </a:r>
            <a:r>
              <a:rPr lang="en-US" sz="2400" dirty="0" smtClean="0"/>
              <a:t>je</a:t>
            </a:r>
            <a:r>
              <a:rPr lang="sr-Latn-CS" sz="2400" dirty="0" smtClean="0"/>
              <a:t> čvorova u stablu. </a:t>
            </a:r>
            <a:endParaRPr lang="en-US" sz="2400" dirty="0" smtClean="0"/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b="1" dirty="0" smtClean="0">
                <a:solidFill>
                  <a:srgbClr val="FF0000"/>
                </a:solidFill>
              </a:rPr>
              <a:t>LEFTSON</a:t>
            </a:r>
            <a:r>
              <a:rPr lang="en-US" sz="2400" b="1" dirty="0" smtClean="0">
                <a:solidFill>
                  <a:srgbClr val="FF0000"/>
                </a:solidFill>
              </a:rPr>
              <a:t>[I]</a:t>
            </a:r>
            <a:r>
              <a:rPr lang="en-US" sz="2400" dirty="0" smtClean="0"/>
              <a:t> </a:t>
            </a:r>
            <a:r>
              <a:rPr lang="sr-Latn-ME" sz="2400" dirty="0" smtClean="0"/>
              <a:t>predstavlja</a:t>
            </a:r>
            <a:r>
              <a:rPr lang="sr-Latn-CS" sz="2400" dirty="0" smtClean="0"/>
              <a:t> </a:t>
            </a:r>
            <a:r>
              <a:rPr lang="sr-Latn-CS" sz="2400" dirty="0" smtClean="0"/>
              <a:t>lijevi sin čvora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, dok </a:t>
            </a:r>
            <a:r>
              <a:rPr lang="sr-Latn-CS" sz="2400" b="1" dirty="0" smtClean="0">
                <a:solidFill>
                  <a:srgbClr val="FF0000"/>
                </a:solidFill>
              </a:rPr>
              <a:t>RIGHTSON</a:t>
            </a:r>
            <a:r>
              <a:rPr lang="en-US" sz="2400" b="1" dirty="0" smtClean="0">
                <a:solidFill>
                  <a:srgbClr val="FF0000"/>
                </a:solidFill>
              </a:rPr>
              <a:t>[I]</a:t>
            </a:r>
            <a:r>
              <a:rPr lang="sr-Latn-CS" sz="2400" dirty="0" smtClean="0"/>
              <a:t> </a:t>
            </a:r>
            <a:r>
              <a:rPr lang="sr-Latn-CS" sz="2400" dirty="0" smtClean="0"/>
              <a:t>predstavlja desni </a:t>
            </a:r>
            <a:r>
              <a:rPr lang="sr-Latn-CS" sz="2400" dirty="0" smtClean="0"/>
              <a:t>sin čvora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. U slučaju da čvor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nema nekog od sinova u odgovorajućem nizu se može upisati </a:t>
            </a:r>
            <a:r>
              <a:rPr lang="sr-Latn-CS" sz="2400" b="1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(u C-u je pogodniji upis </a:t>
            </a:r>
            <a:r>
              <a:rPr lang="sr-Latn-CS" sz="2400" b="1" dirty="0" smtClean="0">
                <a:solidFill>
                  <a:srgbClr val="3333CC"/>
                </a:solidFill>
              </a:rPr>
              <a:t>–1</a:t>
            </a:r>
            <a:r>
              <a:rPr lang="sr-Latn-CS" sz="2400" dirty="0" smtClean="0"/>
              <a:t>, pošto numerisanje čvorova može da se obavi kao kod nizova, od </a:t>
            </a:r>
            <a:r>
              <a:rPr lang="sr-Latn-CS" sz="2400" b="1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pa na dalje).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</a:t>
            </a:r>
            <a:r>
              <a:rPr lang="en-US" smtClean="0"/>
              <a:t>ljanje</a:t>
            </a:r>
            <a:r>
              <a:rPr lang="sr-Latn-CS" smtClean="0"/>
              <a:t> preko podnizova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10200"/>
            <a:ext cx="8229600" cy="1219200"/>
          </a:xfrm>
        </p:spPr>
        <p:txBody>
          <a:bodyPr/>
          <a:lstStyle/>
          <a:p>
            <a:pPr algn="just" eaLnBrk="1" hangingPunct="1"/>
            <a:r>
              <a:rPr lang="sr-Latn-CS" sz="2400" b="1" dirty="0" smtClean="0"/>
              <a:t>Tumačenje</a:t>
            </a:r>
            <a:r>
              <a:rPr lang="sr-Latn-CS" sz="2400" dirty="0" smtClean="0"/>
              <a:t>: Čvor 1 ima dva sina od kojih je 2 lijevi, a 6 desni; čvor 2 ima oba sina i to čvor 3 lijevi i čvor 4 desni; čvor 3 je list </a:t>
            </a:r>
            <a:r>
              <a:rPr lang="sr-Latn-CS" sz="2400" dirty="0"/>
              <a:t>(</a:t>
            </a:r>
            <a:r>
              <a:rPr lang="sr-Latn-CS" sz="2400" dirty="0" smtClean="0"/>
              <a:t>nema sinova) itd.</a:t>
            </a:r>
            <a:endParaRPr lang="en-US" sz="2400" dirty="0" smtClean="0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2828925" y="267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4341" name="Picture 4" descr="Leftson_rights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6705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Obilazak stabla</a:t>
            </a:r>
            <a:endParaRPr 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0"/>
            <a:ext cx="8382000" cy="3124200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400" dirty="0" smtClean="0"/>
              <a:t>Algoritmi nad stablom često podr</a:t>
            </a:r>
            <a:r>
              <a:rPr lang="en-US" sz="2400" dirty="0" smtClean="0"/>
              <a:t>a</a:t>
            </a:r>
            <a:r>
              <a:rPr lang="sr-Latn-CS" sz="2400" dirty="0" smtClean="0"/>
              <a:t>z</a:t>
            </a:r>
            <a:r>
              <a:rPr lang="en-US" sz="2400" dirty="0" smtClean="0"/>
              <a:t>u</a:t>
            </a:r>
            <a:r>
              <a:rPr lang="sr-Latn-CS" sz="2400" dirty="0" smtClean="0"/>
              <a:t>mijevaju da se svaki čvor stabla mora obići jednom. Sto</a:t>
            </a:r>
            <a:r>
              <a:rPr lang="en-US" sz="2400" dirty="0" smtClean="0"/>
              <a:t>g</a:t>
            </a:r>
            <a:r>
              <a:rPr lang="sr-Latn-CS" sz="2400" dirty="0" smtClean="0"/>
              <a:t>a se mora definisati jedinstvena metodologija za </a:t>
            </a:r>
            <a:r>
              <a:rPr lang="sr-Latn-CS" sz="2400" dirty="0" smtClean="0">
                <a:solidFill>
                  <a:srgbClr val="3333CC"/>
                </a:solidFill>
              </a:rPr>
              <a:t>obilazak stabla </a:t>
            </a:r>
            <a:r>
              <a:rPr lang="sr-Latn-CS" sz="2400" dirty="0" smtClean="0"/>
              <a:t>(eng. tree traversal).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400" dirty="0" smtClean="0"/>
              <a:t>Postoje tri metodologije obilaska:</a:t>
            </a: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inorder (srednji redosljed)</a:t>
            </a: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ME" sz="2200" dirty="0" smtClean="0"/>
              <a:t>preorder</a:t>
            </a:r>
          </a:p>
          <a:p>
            <a:pPr lvl="1" eaLnBrk="1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ME" sz="2200" dirty="0" smtClean="0"/>
              <a:t>postorder</a:t>
            </a:r>
            <a:endParaRPr lang="en-U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686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Obilazak po srednjem redosljedu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86800" cy="2209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400" dirty="0" smtClean="0"/>
              <a:t>O</a:t>
            </a:r>
            <a:r>
              <a:rPr lang="sr-Latn-CS" sz="2400" dirty="0" smtClean="0"/>
              <a:t>bila</a:t>
            </a:r>
            <a:r>
              <a:rPr lang="en-US" sz="2400" dirty="0" err="1" smtClean="0"/>
              <a:t>zak</a:t>
            </a:r>
            <a:r>
              <a:rPr lang="sr-Latn-CS" sz="2400" dirty="0" smtClean="0"/>
              <a:t> stabla po srednjem redosljedu (</a:t>
            </a:r>
            <a:r>
              <a:rPr lang="sr-Latn-CS" sz="2400" dirty="0" smtClean="0">
                <a:solidFill>
                  <a:srgbClr val="3333CC"/>
                </a:solidFill>
              </a:rPr>
              <a:t>inorder</a:t>
            </a:r>
            <a:r>
              <a:rPr lang="sr-Latn-CS" sz="2400" dirty="0" smtClean="0"/>
              <a:t>) </a:t>
            </a:r>
            <a:r>
              <a:rPr lang="en-US" sz="2400" dirty="0" smtClean="0"/>
              <a:t>se </a:t>
            </a:r>
            <a:r>
              <a:rPr lang="en-US" sz="2400" dirty="0" err="1" smtClean="0"/>
              <a:t>obavlja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dirty="0" err="1" smtClean="0"/>
              <a:t>prvo</a:t>
            </a:r>
            <a:r>
              <a:rPr lang="en-US" sz="2200" dirty="0" smtClean="0"/>
              <a:t> se obi</a:t>
            </a:r>
            <a:r>
              <a:rPr lang="sr-Latn-CS" sz="2200" dirty="0" smtClean="0"/>
              <a:t>đe lijevo podstablo</a:t>
            </a:r>
            <a:r>
              <a:rPr lang="en-US" sz="2200" dirty="0" smtClean="0"/>
              <a:t>,</a:t>
            </a:r>
            <a:endParaRPr lang="sr-Latn-CS" sz="220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dirty="0" smtClean="0"/>
              <a:t>z</a:t>
            </a:r>
            <a:r>
              <a:rPr lang="sr-Latn-CS" sz="2200" dirty="0" smtClean="0"/>
              <a:t>atim se obiđe korijen podstabla</a:t>
            </a:r>
            <a:r>
              <a:rPr lang="en-US" sz="2200" dirty="0" smtClean="0"/>
              <a:t> i</a:t>
            </a:r>
            <a:endParaRPr lang="sr-Latn-CS" sz="220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dirty="0" smtClean="0"/>
              <a:t>n</a:t>
            </a:r>
            <a:r>
              <a:rPr lang="sr-Latn-CS" sz="2200" dirty="0" smtClean="0"/>
              <a:t>a kraju se obiđe desno podstablo.</a:t>
            </a:r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3843338" y="2752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7413" name="Picture 4" descr="Inorder obilaza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18" y="4038600"/>
            <a:ext cx="2792082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426125" y="4013478"/>
            <a:ext cx="5413075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Prvo se obiđe 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lijevo 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podstablo korijena (5). Pošto lijevi 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sin 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korijena, tj. čvor (2), ima svoje lijevo podstablo, idemo dalje, tj. obilazimo njegovo lijevo podstablo. U njegovom lijevom podstablu se nalazi list (1), i pošto (1) nema 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svoje lijevo podstablo, 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obilazimo prvo 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njega. 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Dakle, </a:t>
            </a:r>
            <a:r>
              <a:rPr lang="sr-Latn-CS" sz="1600" dirty="0" smtClean="0">
                <a:solidFill>
                  <a:srgbClr val="FF0000"/>
                </a:solidFill>
                <a:latin typeface="Tahoma" pitchFamily="34" charset="0"/>
              </a:rPr>
              <a:t>prvi čvor koji smo obišli je (1)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. Sa njim završavamo obilazak lijevog podstabla čvora (2), pa </a:t>
            </a:r>
            <a:r>
              <a:rPr lang="sr-Latn-CS" sz="1600" dirty="0" smtClean="0">
                <a:solidFill>
                  <a:srgbClr val="FF0000"/>
                </a:solidFill>
                <a:latin typeface="Tahoma" pitchFamily="34" charset="0"/>
              </a:rPr>
              <a:t>obiđemo čvor (2)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, i prelazimo na njegovo desno podstablo. Pošto čvor (3) nema lijevo podstablo, </a:t>
            </a:r>
            <a:r>
              <a:rPr lang="sr-Latn-CS" sz="1600" dirty="0" smtClean="0">
                <a:solidFill>
                  <a:srgbClr val="FF0000"/>
                </a:solidFill>
                <a:latin typeface="Tahoma" pitchFamily="34" charset="0"/>
              </a:rPr>
              <a:t>obilazimo čvor (3)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, pa prelazimo na njegovo desno podstablo. Čvor </a:t>
            </a:r>
            <a:r>
              <a:rPr lang="sr-Latn-CS" sz="1600" dirty="0" smtClean="0">
                <a:solidFill>
                  <a:srgbClr val="FF0000"/>
                </a:solidFill>
                <a:latin typeface="Tahoma" pitchFamily="34" charset="0"/>
              </a:rPr>
              <a:t>(4) je list – obiđemo i njega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. Sami nastavite dalje.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Preorder i postorder obilasci</a:t>
            </a:r>
            <a:endParaRPr lang="en-US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81000" y="2286000"/>
            <a:ext cx="66294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kern="0" dirty="0" smtClean="0">
                <a:solidFill>
                  <a:srgbClr val="3333CC"/>
                </a:solidFill>
              </a:rPr>
              <a:t>Preorder</a:t>
            </a:r>
            <a:r>
              <a:rPr lang="sr-Latn-CS" sz="2400" kern="0" dirty="0" smtClean="0"/>
              <a:t> obilazak:</a:t>
            </a:r>
            <a:endParaRPr lang="en-US" sz="2400" kern="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kern="0" dirty="0" err="1" smtClean="0"/>
              <a:t>prvo</a:t>
            </a:r>
            <a:r>
              <a:rPr lang="en-US" sz="2200" kern="0" dirty="0" smtClean="0"/>
              <a:t> se obi</a:t>
            </a:r>
            <a:r>
              <a:rPr lang="sr-Latn-CS" sz="2200" kern="0" dirty="0" smtClean="0"/>
              <a:t>đe korijen podstabla</a:t>
            </a:r>
            <a:r>
              <a:rPr lang="en-US" sz="2200" kern="0" dirty="0" smtClean="0"/>
              <a:t>,</a:t>
            </a:r>
            <a:endParaRPr lang="sr-Latn-CS" sz="2200" kern="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kern="0" dirty="0" smtClean="0"/>
              <a:t>z</a:t>
            </a:r>
            <a:r>
              <a:rPr lang="sr-Latn-CS" sz="2200" kern="0" dirty="0" smtClean="0"/>
              <a:t>atim se obiđe </a:t>
            </a:r>
            <a:r>
              <a:rPr lang="sr-Latn-CS" sz="2200" kern="0" dirty="0"/>
              <a:t>lijevo podstablo </a:t>
            </a:r>
            <a:r>
              <a:rPr lang="en-US" sz="2200" kern="0" dirty="0" err="1" smtClean="0"/>
              <a:t>i</a:t>
            </a:r>
            <a:endParaRPr lang="sr-Latn-CS" sz="2200" kern="0" dirty="0" smtClean="0"/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200" kern="0" dirty="0" smtClean="0"/>
              <a:t>n</a:t>
            </a:r>
            <a:r>
              <a:rPr lang="sr-Latn-CS" sz="2200" kern="0" dirty="0" smtClean="0"/>
              <a:t>a kraju se obiđe desno podstablo.</a:t>
            </a:r>
            <a:endParaRPr lang="sr-Latn-CS" sz="2200" kern="0" dirty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kern="0" dirty="0" smtClean="0">
                <a:solidFill>
                  <a:srgbClr val="3333CC"/>
                </a:solidFill>
              </a:rPr>
              <a:t>Postorder</a:t>
            </a:r>
            <a:r>
              <a:rPr lang="sr-Latn-CS" sz="2400" kern="0" dirty="0" smtClean="0"/>
              <a:t> obilazak:</a:t>
            </a:r>
            <a:endParaRPr lang="en-US" sz="2400" kern="0" dirty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kern="0" dirty="0" err="1"/>
              <a:t>prvo</a:t>
            </a:r>
            <a:r>
              <a:rPr lang="en-US" sz="2200" kern="0" dirty="0"/>
              <a:t> se obi</a:t>
            </a:r>
            <a:r>
              <a:rPr lang="sr-Latn-CS" sz="2200" kern="0" dirty="0"/>
              <a:t>đe lijevo </a:t>
            </a:r>
            <a:r>
              <a:rPr lang="sr-Latn-CS" sz="2200" kern="0" dirty="0" smtClean="0"/>
              <a:t>podstablo</a:t>
            </a:r>
            <a:r>
              <a:rPr lang="en-US" sz="2200" kern="0" dirty="0" smtClean="0"/>
              <a:t>,</a:t>
            </a:r>
            <a:endParaRPr lang="sr-Latn-CS" sz="2200" kern="0" dirty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kern="0" dirty="0"/>
              <a:t>z</a:t>
            </a:r>
            <a:r>
              <a:rPr lang="sr-Latn-CS" sz="2200" kern="0" dirty="0"/>
              <a:t>atim se obiđe </a:t>
            </a:r>
            <a:r>
              <a:rPr lang="sr-Latn-CS" sz="2200" kern="0" dirty="0" smtClean="0"/>
              <a:t>desno </a:t>
            </a:r>
            <a:r>
              <a:rPr lang="sr-Latn-CS" sz="2200" kern="0" dirty="0"/>
              <a:t>podstablo </a:t>
            </a:r>
            <a:r>
              <a:rPr lang="en-US" sz="2200" kern="0" dirty="0" err="1"/>
              <a:t>i</a:t>
            </a:r>
            <a:endParaRPr lang="sr-Latn-CS" sz="2200" kern="0" dirty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200" kern="0" dirty="0"/>
              <a:t>n</a:t>
            </a:r>
            <a:r>
              <a:rPr lang="sr-Latn-CS" sz="2200" kern="0" dirty="0"/>
              <a:t>a kraju se obiđe </a:t>
            </a:r>
            <a:r>
              <a:rPr lang="sr-Latn-CS" sz="2200" kern="0" dirty="0" smtClean="0"/>
              <a:t>sam korijen podstabla.</a:t>
            </a:r>
            <a:endParaRPr lang="sr-Latn-CS" sz="2200" kern="0" dirty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sr-Latn-CS" sz="2600" kern="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Obilasci </a:t>
            </a:r>
            <a:r>
              <a:rPr lang="sr-Latn-CS" dirty="0"/>
              <a:t>– </a:t>
            </a:r>
            <a:r>
              <a:rPr lang="sr-Latn-CS" dirty="0" smtClean="0"/>
              <a:t>Primjer</a:t>
            </a:r>
            <a:endParaRPr lang="en-US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001000" cy="4114800"/>
          </a:xfrm>
        </p:spPr>
        <p:txBody>
          <a:bodyPr/>
          <a:lstStyle/>
          <a:p>
            <a:pPr algn="just" eaLnBrk="1" hangingPunct="1"/>
            <a:r>
              <a:rPr lang="sr-Latn-CS" sz="2400" dirty="0" smtClean="0"/>
              <a:t>Slova riječi KOMPAJLER su postavljena u stablu po odgovarajućim obilascima. </a:t>
            </a:r>
            <a:r>
              <a:rPr lang="sr-Latn-CS" sz="2400" dirty="0" smtClean="0">
                <a:solidFill>
                  <a:srgbClr val="FF0000"/>
                </a:solidFill>
              </a:rPr>
              <a:t>Provjerite!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2171700" y="2624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9461" name="Picture 4" descr="Obilasci-Prim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352800"/>
            <a:ext cx="8763000" cy="293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Drvo preko samoreferentne strukture</a:t>
            </a:r>
            <a:endParaRPr lang="en-US" sz="42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6864" y="2051800"/>
            <a:ext cx="8763000" cy="4756722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Drugi način za realizaciju veza između čvorova stabla je preko samoreferentne strukture. Ova struktura sada mora</a:t>
            </a:r>
            <a:r>
              <a:rPr lang="en-US" sz="2400" dirty="0" smtClean="0"/>
              <a:t> </a:t>
            </a:r>
            <a:r>
              <a:rPr lang="sr-Latn-CS" sz="2400" dirty="0" smtClean="0"/>
              <a:t>imati dva </a:t>
            </a:r>
            <a:r>
              <a:rPr lang="en-US" sz="2400" dirty="0" err="1" smtClean="0"/>
              <a:t>pokaziva</a:t>
            </a:r>
            <a:r>
              <a:rPr lang="sr-Latn-CS" sz="2400" dirty="0" smtClean="0"/>
              <a:t>ča koji pokazuju na lijevog i desnog sina (kod binarnog drveta).</a:t>
            </a:r>
            <a:r>
              <a:rPr lang="en-US" sz="2400" dirty="0" smtClean="0"/>
              <a:t> </a:t>
            </a:r>
            <a:r>
              <a:rPr lang="en-US" sz="2400" dirty="0" err="1" smtClean="0"/>
              <a:t>Primjer</a:t>
            </a:r>
            <a:r>
              <a:rPr lang="en-US" sz="2400" dirty="0" smtClean="0"/>
              <a:t> </a:t>
            </a:r>
            <a:r>
              <a:rPr lang="en-US" sz="2400" dirty="0" err="1" smtClean="0"/>
              <a:t>strukture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drvo</a:t>
            </a:r>
            <a:r>
              <a:rPr lang="en-US" sz="2400" dirty="0" smtClean="0"/>
              <a:t>: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US" sz="2400" dirty="0" err="1" smtClean="0">
                <a:solidFill>
                  <a:srgbClr val="FF0000"/>
                </a:solidFill>
              </a:rPr>
              <a:t>struct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drvo</a:t>
            </a:r>
            <a:r>
              <a:rPr lang="en-US" sz="2400" dirty="0" smtClean="0">
                <a:solidFill>
                  <a:srgbClr val="FF0000"/>
                </a:solidFill>
              </a:rPr>
              <a:t> 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i; 			</a:t>
            </a:r>
            <a:r>
              <a:rPr lang="sr-Latn-ME" sz="2400" dirty="0" smtClean="0">
                <a:solidFill>
                  <a:srgbClr val="FF0000"/>
                </a:solidFill>
              </a:rPr>
              <a:t>  </a:t>
            </a:r>
            <a:r>
              <a:rPr lang="en-US" sz="2400" dirty="0" smtClean="0">
                <a:solidFill>
                  <a:srgbClr val="00B050"/>
                </a:solidFill>
              </a:rPr>
              <a:t>/</a:t>
            </a:r>
            <a:r>
              <a:rPr lang="sr-Latn-ME" sz="2400" dirty="0" smtClean="0">
                <a:solidFill>
                  <a:srgbClr val="00B050"/>
                </a:solidFill>
              </a:rPr>
              <a:t>/ </a:t>
            </a:r>
            <a:r>
              <a:rPr lang="en-US" sz="2400" dirty="0" smtClean="0">
                <a:solidFill>
                  <a:srgbClr val="00B050"/>
                </a:solidFill>
              </a:rPr>
              <a:t>i </a:t>
            </a:r>
            <a:r>
              <a:rPr lang="en-US" sz="2400" dirty="0" err="1" smtClean="0">
                <a:solidFill>
                  <a:srgbClr val="00B050"/>
                </a:solidFill>
              </a:rPr>
              <a:t>ostali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</a:rPr>
              <a:t>podaci</a:t>
            </a:r>
            <a:r>
              <a:rPr lang="en-US" sz="2400" dirty="0" smtClean="0">
                <a:solidFill>
                  <a:srgbClr val="00B050"/>
                </a:solidFill>
              </a:rPr>
              <a:t> </a:t>
            </a:r>
            <a:r>
              <a:rPr lang="sr-Latn-CS" sz="2400" dirty="0" smtClean="0">
                <a:solidFill>
                  <a:srgbClr val="00B050"/>
                </a:solidFill>
              </a:rPr>
              <a:t>članovi</a:t>
            </a:r>
            <a:br>
              <a:rPr lang="sr-Latn-CS" sz="2400" dirty="0" smtClean="0">
                <a:solidFill>
                  <a:srgbClr val="00B05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struct drvo *</a:t>
            </a:r>
            <a:r>
              <a:rPr lang="sr-Latn-CS" sz="2400" b="1" dirty="0" smtClean="0">
                <a:solidFill>
                  <a:srgbClr val="FF0000"/>
                </a:solidFill>
              </a:rPr>
              <a:t>left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ME" sz="2400" dirty="0" smtClean="0">
                <a:solidFill>
                  <a:srgbClr val="FF0000"/>
                </a:solidFill>
              </a:rPr>
              <a:t>  </a:t>
            </a:r>
            <a:r>
              <a:rPr lang="en-US" sz="2400" dirty="0">
                <a:solidFill>
                  <a:srgbClr val="00B050"/>
                </a:solidFill>
              </a:rPr>
              <a:t>/</a:t>
            </a:r>
            <a:r>
              <a:rPr lang="sr-Latn-ME" sz="2400" dirty="0">
                <a:solidFill>
                  <a:srgbClr val="00B050"/>
                </a:solidFill>
              </a:rPr>
              <a:t>/ </a:t>
            </a:r>
            <a:r>
              <a:rPr lang="en-US" sz="2400" dirty="0" err="1">
                <a:solidFill>
                  <a:srgbClr val="00B050"/>
                </a:solidFill>
              </a:rPr>
              <a:t>pokaziva</a:t>
            </a:r>
            <a:r>
              <a:rPr lang="sr-Latn-CS" sz="2400" dirty="0">
                <a:solidFill>
                  <a:srgbClr val="00B050"/>
                </a:solidFill>
              </a:rPr>
              <a:t>č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err="1">
                <a:solidFill>
                  <a:srgbClr val="00B050"/>
                </a:solidFill>
              </a:rPr>
              <a:t>na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err="1">
                <a:solidFill>
                  <a:srgbClr val="00B050"/>
                </a:solidFill>
              </a:rPr>
              <a:t>lijevo</a:t>
            </a:r>
            <a:r>
              <a:rPr lang="sr-Latn-CS" sz="2400" dirty="0">
                <a:solidFill>
                  <a:srgbClr val="00B050"/>
                </a:solidFill>
              </a:rPr>
              <a:t>g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</a:rPr>
              <a:t>sina</a:t>
            </a:r>
            <a:r>
              <a:rPr lang="sr-Latn-CS" sz="2400" dirty="0">
                <a:solidFill>
                  <a:srgbClr val="00B050"/>
                </a:solidFill>
              </a:rPr>
              <a:t/>
            </a:r>
            <a:br>
              <a:rPr lang="sr-Latn-CS" sz="2400" dirty="0">
                <a:solidFill>
                  <a:srgbClr val="00B05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struct drvo *</a:t>
            </a:r>
            <a:r>
              <a:rPr lang="sr-Latn-CS" sz="2400" b="1" dirty="0" smtClean="0">
                <a:solidFill>
                  <a:srgbClr val="FF0000"/>
                </a:solidFill>
              </a:rPr>
              <a:t>right</a:t>
            </a:r>
            <a:r>
              <a:rPr lang="sr-Latn-CS" sz="2400" dirty="0" smtClean="0">
                <a:solidFill>
                  <a:srgbClr val="FF0000"/>
                </a:solidFill>
              </a:rPr>
              <a:t>; </a:t>
            </a: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ME" sz="2400" dirty="0" smtClean="0">
                <a:solidFill>
                  <a:srgbClr val="FF0000"/>
                </a:solidFill>
              </a:rPr>
              <a:t>  </a:t>
            </a:r>
            <a:r>
              <a:rPr lang="en-US" sz="2400" dirty="0">
                <a:solidFill>
                  <a:srgbClr val="00B050"/>
                </a:solidFill>
              </a:rPr>
              <a:t>/</a:t>
            </a:r>
            <a:r>
              <a:rPr lang="sr-Latn-ME" sz="2400" dirty="0">
                <a:solidFill>
                  <a:srgbClr val="00B050"/>
                </a:solidFill>
              </a:rPr>
              <a:t>/ </a:t>
            </a:r>
            <a:r>
              <a:rPr lang="en-US" sz="2400" dirty="0" err="1">
                <a:solidFill>
                  <a:srgbClr val="00B050"/>
                </a:solidFill>
              </a:rPr>
              <a:t>pokaziva</a:t>
            </a:r>
            <a:r>
              <a:rPr lang="sr-Latn-CS" sz="2400" dirty="0">
                <a:solidFill>
                  <a:srgbClr val="00B050"/>
                </a:solidFill>
              </a:rPr>
              <a:t>č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err="1">
                <a:solidFill>
                  <a:srgbClr val="00B050"/>
                </a:solidFill>
              </a:rPr>
              <a:t>na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err="1">
                <a:solidFill>
                  <a:srgbClr val="00B050"/>
                </a:solidFill>
              </a:rPr>
              <a:t>desnog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err="1">
                <a:solidFill>
                  <a:srgbClr val="00B050"/>
                </a:solidFill>
              </a:rPr>
              <a:t>sina</a:t>
            </a:r>
            <a:r>
              <a:rPr lang="en-US" sz="2400" dirty="0">
                <a:solidFill>
                  <a:srgbClr val="00B050"/>
                </a:solidFill>
              </a:rPr>
              <a:t/>
            </a:r>
            <a:br>
              <a:rPr lang="en-US" sz="2400" dirty="0">
                <a:solidFill>
                  <a:srgbClr val="00B05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</a:t>
            </a:r>
          </a:p>
          <a:p>
            <a:pPr algn="just" eaLnBrk="1" hangingPunct="1">
              <a:lnSpc>
                <a:spcPct val="95000"/>
              </a:lnSpc>
              <a:defRPr/>
            </a:pPr>
            <a:r>
              <a:rPr lang="en-US" sz="2400" dirty="0" err="1" smtClean="0"/>
              <a:t>Ukoliko</a:t>
            </a:r>
            <a:r>
              <a:rPr lang="en-US" sz="2400" dirty="0" smtClean="0"/>
              <a:t> </a:t>
            </a:r>
            <a:r>
              <a:rPr lang="sr-Latn-ME" sz="2400" dirty="0" smtClean="0"/>
              <a:t>drvo</a:t>
            </a:r>
            <a:r>
              <a:rPr lang="en-US" sz="2400" dirty="0" smtClean="0"/>
              <a:t> </a:t>
            </a:r>
            <a:r>
              <a:rPr lang="en-US" sz="2400" dirty="0" err="1" smtClean="0"/>
              <a:t>nema</a:t>
            </a:r>
            <a:r>
              <a:rPr lang="en-US" sz="2400" dirty="0" smtClean="0"/>
              <a:t> </a:t>
            </a:r>
            <a:r>
              <a:rPr lang="en-US" sz="2400" dirty="0" err="1" smtClean="0"/>
              <a:t>nekog</a:t>
            </a:r>
            <a:r>
              <a:rPr lang="en-US" sz="2400" dirty="0" smtClean="0"/>
              <a:t> od </a:t>
            </a:r>
            <a:r>
              <a:rPr lang="en-US" sz="2400" dirty="0" err="1" smtClean="0"/>
              <a:t>sinova</a:t>
            </a:r>
            <a:r>
              <a:rPr lang="en-US" sz="2400" dirty="0" smtClean="0"/>
              <a:t> </a:t>
            </a:r>
            <a:r>
              <a:rPr lang="en-US" sz="2400" dirty="0" err="1" smtClean="0"/>
              <a:t>odgovaraju</a:t>
            </a:r>
            <a:r>
              <a:rPr lang="sr-Latn-CS" sz="2400" dirty="0" smtClean="0"/>
              <a:t>ći pokazivač je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. Svi algoritmi koji rade sa </a:t>
            </a:r>
            <a:r>
              <a:rPr lang="sr-Latn-CS" sz="2400" dirty="0" smtClean="0"/>
              <a:t>drvetom </a:t>
            </a:r>
            <a:r>
              <a:rPr lang="sr-Latn-CS" sz="2400" dirty="0" smtClean="0"/>
              <a:t>polaze od </a:t>
            </a:r>
            <a:r>
              <a:rPr lang="en-US" sz="2400" dirty="0" err="1" smtClean="0"/>
              <a:t>kor</a:t>
            </a:r>
            <a:r>
              <a:rPr lang="sr-Latn-ME" sz="2400" dirty="0" smtClean="0"/>
              <a:t>i</a:t>
            </a:r>
            <a:r>
              <a:rPr lang="en-US" sz="2400" dirty="0" err="1" smtClean="0"/>
              <a:t>jena</a:t>
            </a:r>
            <a:r>
              <a:rPr lang="sr-Latn-CS" sz="2400" dirty="0"/>
              <a:t>;</a:t>
            </a:r>
            <a:r>
              <a:rPr lang="sr-Latn-CS" sz="2400" dirty="0" smtClean="0"/>
              <a:t> stoga se </a:t>
            </a:r>
            <a:r>
              <a:rPr lang="sr-Latn-CS" sz="2400" dirty="0" smtClean="0"/>
              <a:t>pokazivač na </a:t>
            </a:r>
            <a:r>
              <a:rPr lang="sr-Latn-CS" sz="2400" dirty="0" smtClean="0"/>
              <a:t>korijen prosljeđuje </a:t>
            </a:r>
            <a:r>
              <a:rPr lang="sr-Latn-CS" sz="2400" dirty="0" smtClean="0"/>
              <a:t>funkcijama </a:t>
            </a:r>
            <a:r>
              <a:rPr lang="en-US" sz="2400" dirty="0" err="1" smtClean="0"/>
              <a:t>za</a:t>
            </a:r>
            <a:r>
              <a:rPr lang="en-US" sz="2400" dirty="0" smtClean="0"/>
              <a:t> rad</a:t>
            </a:r>
            <a:r>
              <a:rPr lang="sr-Latn-CS" sz="2400" dirty="0" smtClean="0"/>
              <a:t> sa </a:t>
            </a:r>
            <a:r>
              <a:rPr lang="sr-Latn-CS" sz="2400" dirty="0" smtClean="0"/>
              <a:t>drvetom.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Ilustracija Dijkstra algoritma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7772400" cy="914400"/>
          </a:xfrm>
        </p:spPr>
        <p:txBody>
          <a:bodyPr/>
          <a:lstStyle/>
          <a:p>
            <a:pPr eaLnBrk="1" hangingPunct="1"/>
            <a:r>
              <a:rPr lang="sr-Latn-CS" sz="2400" smtClean="0"/>
              <a:t>Na primjeru jednostavnog grafa ilustrujmo korake u Dijkstra algoritmu:</a:t>
            </a:r>
            <a:endParaRPr lang="en-US" sz="2400" smtClean="0"/>
          </a:p>
        </p:txBody>
      </p:sp>
      <p:graphicFrame>
        <p:nvGraphicFramePr>
          <p:cNvPr id="321548" name="Group 12"/>
          <p:cNvGraphicFramePr>
            <a:graphicFrameLocks noGrp="1"/>
          </p:cNvGraphicFramePr>
          <p:nvPr/>
        </p:nvGraphicFramePr>
        <p:xfrm>
          <a:off x="6019800" y="35052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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118" name="Text Box 31"/>
          <p:cNvSpPr txBox="1">
            <a:spLocks noChangeArrowheads="1"/>
          </p:cNvSpPr>
          <p:nvPr/>
        </p:nvSpPr>
        <p:spPr bwMode="auto">
          <a:xfrm>
            <a:off x="6172200" y="30480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</a:t>
            </a:r>
            <a:r>
              <a:rPr lang="en-US" b="1"/>
              <a:t> </a:t>
            </a:r>
            <a:r>
              <a:rPr lang="sr-Latn-CS" b="1"/>
              <a:t>1      2</a:t>
            </a:r>
            <a:endParaRPr lang="en-US" b="1"/>
          </a:p>
        </p:txBody>
      </p:sp>
      <p:sp>
        <p:nvSpPr>
          <p:cNvPr id="4119" name="Text Box 32"/>
          <p:cNvSpPr txBox="1">
            <a:spLocks noChangeArrowheads="1"/>
          </p:cNvSpPr>
          <p:nvPr/>
        </p:nvSpPr>
        <p:spPr bwMode="auto">
          <a:xfrm>
            <a:off x="4876800" y="31242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l[I][J]</a:t>
            </a:r>
          </a:p>
        </p:txBody>
      </p:sp>
      <p:sp>
        <p:nvSpPr>
          <p:cNvPr id="4120" name="Text Box 38"/>
          <p:cNvSpPr txBox="1">
            <a:spLocks noChangeArrowheads="1"/>
          </p:cNvSpPr>
          <p:nvPr/>
        </p:nvSpPr>
        <p:spPr bwMode="auto">
          <a:xfrm>
            <a:off x="5524500" y="3568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4121" name="Text Box 39"/>
          <p:cNvSpPr txBox="1">
            <a:spLocks noChangeArrowheads="1"/>
          </p:cNvSpPr>
          <p:nvPr/>
        </p:nvSpPr>
        <p:spPr bwMode="auto">
          <a:xfrm>
            <a:off x="5524500" y="40386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4122" name="Text Box 40"/>
          <p:cNvSpPr txBox="1">
            <a:spLocks noChangeArrowheads="1"/>
          </p:cNvSpPr>
          <p:nvPr/>
        </p:nvSpPr>
        <p:spPr bwMode="auto">
          <a:xfrm>
            <a:off x="5511800" y="45593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4123" name="Text Box 42"/>
          <p:cNvSpPr txBox="1">
            <a:spLocks noChangeArrowheads="1"/>
          </p:cNvSpPr>
          <p:nvPr/>
        </p:nvSpPr>
        <p:spPr bwMode="auto">
          <a:xfrm>
            <a:off x="5562600" y="5334000"/>
            <a:ext cx="2971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Matrica sa upisanim </a:t>
            </a:r>
            <a:br>
              <a:rPr lang="sr-Latn-CS">
                <a:latin typeface="Tahoma" pitchFamily="34" charset="0"/>
              </a:rPr>
            </a:br>
            <a:r>
              <a:rPr lang="sr-Latn-CS">
                <a:latin typeface="Tahoma" pitchFamily="34" charset="0"/>
              </a:rPr>
              <a:t>cijenama </a:t>
            </a:r>
            <a:r>
              <a:rPr lang="en-US">
                <a:latin typeface="Tahoma" pitchFamily="34" charset="0"/>
              </a:rPr>
              <a:t>ivica.</a:t>
            </a:r>
          </a:p>
        </p:txBody>
      </p:sp>
      <p:pic>
        <p:nvPicPr>
          <p:cNvPr id="4124" name="Picture 43" descr="Dijkst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4200"/>
            <a:ext cx="3352800" cy="318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763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Formiranje drveta preko struktura</a:t>
            </a:r>
            <a:endParaRPr 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05106"/>
            <a:ext cx="8686800" cy="4495800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400" dirty="0" smtClean="0"/>
              <a:t>U programu koji formira drvo potrebno je imati nekoliko pokazivača na strukture tipa </a:t>
            </a:r>
            <a:r>
              <a:rPr lang="sr-Latn-CS" sz="2400" b="1" dirty="0" smtClean="0">
                <a:solidFill>
                  <a:srgbClr val="FF0000"/>
                </a:solidFill>
              </a:rPr>
              <a:t>drvo</a:t>
            </a:r>
            <a:r>
              <a:rPr lang="sr-Latn-CS" sz="2400" dirty="0" smtClean="0"/>
              <a:t>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:</a:t>
            </a:r>
          </a:p>
          <a:p>
            <a:pPr eaLnBrk="1" hangingPunct="1">
              <a:lnSpc>
                <a:spcPct val="95000"/>
              </a:lnSpc>
              <a:spcBef>
                <a:spcPts val="300"/>
              </a:spcBef>
              <a:spcAft>
                <a:spcPts val="1200"/>
              </a:spcAft>
              <a:buNone/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	struct drvo *p, *r, *q, *</a:t>
            </a:r>
            <a:r>
              <a:rPr lang="en-US" sz="2400" dirty="0" smtClean="0">
                <a:solidFill>
                  <a:srgbClr val="FF0000"/>
                </a:solidFill>
              </a:rPr>
              <a:t>root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  <a:endParaRPr lang="sr-Latn-CS" sz="24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400" dirty="0" smtClean="0"/>
              <a:t>Alocira se memorija za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</a:t>
            </a:r>
            <a:r>
              <a:rPr lang="sr-Latn-CS" sz="2400" dirty="0" smtClean="0"/>
              <a:t> (preskačem</a:t>
            </a:r>
            <a:r>
              <a:rPr lang="en-US" sz="2400" dirty="0" smtClean="0"/>
              <a:t>o</a:t>
            </a:r>
            <a:r>
              <a:rPr lang="sr-Latn-CS" sz="2400" dirty="0" smtClean="0"/>
              <a:t> provjer</a:t>
            </a:r>
            <a:r>
              <a:rPr lang="en-US" sz="2400" dirty="0" smtClean="0"/>
              <a:t>u)</a:t>
            </a:r>
            <a:r>
              <a:rPr lang="sr-Latn-CS" sz="2400" dirty="0" smtClean="0"/>
              <a:t>:</a:t>
            </a:r>
            <a:endParaRPr lang="sr-Latn-ME" sz="2400" dirty="0" smtClean="0"/>
          </a:p>
          <a:p>
            <a:pPr eaLnBrk="1" hangingPunct="1">
              <a:lnSpc>
                <a:spcPct val="95000"/>
              </a:lnSpc>
              <a:spcBef>
                <a:spcPts val="300"/>
              </a:spcBef>
              <a:spcAft>
                <a:spcPts val="1200"/>
              </a:spcAft>
              <a:buNone/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	p </a:t>
            </a:r>
            <a:r>
              <a:rPr lang="sr-Latn-CS" sz="2400" dirty="0" smtClean="0">
                <a:solidFill>
                  <a:srgbClr val="FF0000"/>
                </a:solidFill>
              </a:rPr>
              <a:t>= (struct drvo *) malloc(sizeof(struct drvo));</a:t>
            </a:r>
            <a:endParaRPr lang="sr-Latn-CS" sz="24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400" dirty="0" smtClean="0"/>
              <a:t>Upišu se podaci u ovaj </a:t>
            </a:r>
            <a:r>
              <a:rPr lang="sr-Latn-CS" sz="2400" dirty="0" smtClean="0"/>
              <a:t>element:</a:t>
            </a:r>
          </a:p>
          <a:p>
            <a:pPr eaLnBrk="1" hangingPunct="1">
              <a:lnSpc>
                <a:spcPct val="95000"/>
              </a:lnSpc>
              <a:spcBef>
                <a:spcPts val="300"/>
              </a:spcBef>
              <a:spcAft>
                <a:spcPts val="1200"/>
              </a:spcAft>
              <a:buNone/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	p-</a:t>
            </a:r>
            <a:r>
              <a:rPr lang="en-US" sz="2400" dirty="0" smtClean="0">
                <a:solidFill>
                  <a:srgbClr val="FF0000"/>
                </a:solidFill>
              </a:rPr>
              <a:t>&gt;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4; </a:t>
            </a:r>
            <a:r>
              <a:rPr lang="en-US" sz="2400" dirty="0" smtClean="0">
                <a:solidFill>
                  <a:srgbClr val="00B050"/>
                </a:solidFill>
              </a:rPr>
              <a:t>p-&gt;left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=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NULL;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p-&gt;right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=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NULL;</a:t>
            </a:r>
            <a:endParaRPr lang="en-US" sz="2400" dirty="0">
              <a:solidFill>
                <a:srgbClr val="3333CC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 smtClean="0"/>
              <a:t>Ovaj</a:t>
            </a:r>
            <a:r>
              <a:rPr lang="en-US" sz="2400" dirty="0" smtClean="0"/>
              <a:t> </a:t>
            </a:r>
            <a:r>
              <a:rPr lang="sr-Latn-CS" sz="2400" dirty="0" smtClean="0"/>
              <a:t>čvor možemo proglasiti </a:t>
            </a:r>
            <a:r>
              <a:rPr lang="sr-Latn-CS" sz="2400" dirty="0" smtClean="0"/>
              <a:t>korijenom:</a:t>
            </a:r>
          </a:p>
          <a:p>
            <a:pPr eaLnBrk="1" hangingPunct="1">
              <a:lnSpc>
                <a:spcPct val="95000"/>
              </a:lnSpc>
              <a:spcBef>
                <a:spcPts val="300"/>
              </a:spcBef>
              <a:spcAft>
                <a:spcPts val="1200"/>
              </a:spcAft>
              <a:buNone/>
              <a:defRPr/>
            </a:pPr>
            <a:r>
              <a:rPr lang="sr-Latn-CS" sz="2400" dirty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root </a:t>
            </a:r>
            <a:r>
              <a:rPr lang="sr-Latn-CS" sz="2400" dirty="0" smtClean="0">
                <a:solidFill>
                  <a:srgbClr val="FF0000"/>
                </a:solidFill>
              </a:rPr>
              <a:t>= p;</a:t>
            </a:r>
            <a:endParaRPr lang="sr-Latn-CS" sz="24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400" dirty="0" smtClean="0"/>
              <a:t>Svi algoritmi koji rade sa drvetom polaze od korijena.</a:t>
            </a:r>
            <a:r>
              <a:rPr lang="en-US" sz="2400" dirty="0" smtClean="0"/>
              <a:t> </a:t>
            </a:r>
            <a:r>
              <a:rPr lang="en-US" sz="2400" dirty="0" err="1" smtClean="0"/>
              <a:t>Stoga</a:t>
            </a:r>
            <a:r>
              <a:rPr lang="en-US" sz="2400" dirty="0" smtClean="0"/>
              <a:t>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</a:t>
            </a:r>
            <a:r>
              <a:rPr lang="en-US" sz="2400" dirty="0" smtClean="0"/>
              <a:t> </a:t>
            </a:r>
            <a:r>
              <a:rPr lang="en-US" sz="2400" dirty="0" err="1" smtClean="0"/>
              <a:t>treba</a:t>
            </a:r>
            <a:r>
              <a:rPr lang="en-US" sz="2400" dirty="0" smtClean="0"/>
              <a:t> </a:t>
            </a:r>
            <a:r>
              <a:rPr lang="en-US" sz="2400" dirty="0" err="1" smtClean="0"/>
              <a:t>trajno</a:t>
            </a:r>
            <a:r>
              <a:rPr lang="en-US" sz="2400" dirty="0" smtClean="0"/>
              <a:t> </a:t>
            </a:r>
            <a:r>
              <a:rPr lang="en-US" sz="2400" dirty="0" err="1" smtClean="0"/>
              <a:t>memorisati</a:t>
            </a:r>
            <a:r>
              <a:rPr lang="en-US" sz="24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09800"/>
            <a:ext cx="8915400" cy="42672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Alocirajmo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sr-Latn-CS" sz="2400" dirty="0" smtClean="0"/>
              <a:t>d</a:t>
            </a:r>
            <a:r>
              <a:rPr lang="en-US" sz="2400" dirty="0" err="1" smtClean="0"/>
              <a:t>va</a:t>
            </a:r>
            <a:r>
              <a:rPr lang="en-US" sz="2400" dirty="0" smtClean="0"/>
              <a:t> </a:t>
            </a:r>
            <a:r>
              <a:rPr lang="en-US" sz="2400" dirty="0" err="1" smtClean="0"/>
              <a:t>sina</a:t>
            </a:r>
            <a:r>
              <a:rPr lang="en-US" sz="2400" dirty="0" smtClean="0"/>
              <a:t>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jena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sr-Latn-CS" sz="2400" dirty="0" smtClean="0"/>
              <a:t>ih </a:t>
            </a:r>
            <a:r>
              <a:rPr lang="en-US" sz="2400" dirty="0" err="1" smtClean="0"/>
              <a:t>korijen</a:t>
            </a:r>
            <a:r>
              <a:rPr lang="en-US" sz="2400" dirty="0" smtClean="0"/>
              <a:t> </a:t>
            </a:r>
            <a:r>
              <a:rPr lang="en-US" sz="2400" dirty="0" err="1" smtClean="0"/>
              <a:t>ima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q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= (struct drvo *) malloc(sizeof(struct drvo));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t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= (struct drvo *) malloc(sizeof(struct drvo));</a:t>
            </a:r>
            <a:endParaRPr lang="en-US" sz="24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Ponovo</a:t>
            </a:r>
            <a:r>
              <a:rPr lang="en-US" sz="2400" dirty="0" smtClean="0"/>
              <a:t> </a:t>
            </a:r>
            <a:r>
              <a:rPr lang="en-US" sz="2400" dirty="0" err="1" smtClean="0"/>
              <a:t>smo</a:t>
            </a:r>
            <a:r>
              <a:rPr lang="en-US" sz="2400" dirty="0" smtClean="0"/>
              <a:t> </a:t>
            </a:r>
            <a:r>
              <a:rPr lang="sr-Latn-ME" sz="2400" dirty="0" smtClean="0"/>
              <a:t>izostavili</a:t>
            </a:r>
            <a:r>
              <a:rPr lang="en-US" sz="2400" dirty="0" smtClean="0"/>
              <a:t> </a:t>
            </a:r>
            <a:r>
              <a:rPr lang="en-US" sz="2400" dirty="0" err="1" smtClean="0"/>
              <a:t>provjeru</a:t>
            </a:r>
            <a:r>
              <a:rPr lang="en-US" sz="2400" dirty="0" smtClean="0"/>
              <a:t> </a:t>
            </a:r>
            <a:r>
              <a:rPr lang="en-US" sz="2400" dirty="0" err="1" smtClean="0"/>
              <a:t>alokacije</a:t>
            </a:r>
            <a:r>
              <a:rPr lang="sr-Latn-ME" sz="2400" dirty="0" smtClean="0"/>
              <a:t> (vi nemojte!)</a:t>
            </a:r>
            <a:r>
              <a:rPr lang="en-US" sz="2400" dirty="0" smtClean="0"/>
              <a:t>.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</a:t>
            </a:r>
            <a:r>
              <a:rPr lang="en-US" sz="2400" dirty="0" smtClean="0"/>
              <a:t> (</a:t>
            </a:r>
            <a:r>
              <a:rPr lang="en-US" sz="2400" dirty="0" smtClean="0">
                <a:solidFill>
                  <a:srgbClr val="3333CC"/>
                </a:solidFill>
              </a:rPr>
              <a:t>root</a:t>
            </a:r>
            <a:r>
              <a:rPr lang="sr-Latn-CS" sz="2400" dirty="0" smtClean="0"/>
              <a:t>, </a:t>
            </a:r>
            <a:r>
              <a:rPr lang="en-US" sz="2400" dirty="0" err="1" smtClean="0"/>
              <a:t>odnosno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p</a:t>
            </a:r>
            <a:r>
              <a:rPr lang="en-US" sz="2400" dirty="0" smtClean="0"/>
              <a:t>)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en-US" sz="2400" dirty="0" err="1" smtClean="0"/>
              <a:t>pokazuje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sinove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p-&gt;left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q; p-&gt;right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t;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U </a:t>
            </a:r>
            <a:r>
              <a:rPr lang="en-US" sz="2400" dirty="0" err="1" smtClean="0"/>
              <a:t>sinove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upi</a:t>
            </a:r>
            <a:r>
              <a:rPr lang="sr-Latn-CS" sz="2400" dirty="0" smtClean="0"/>
              <a:t>šu podaci i oni sada pokažu na NULL:</a:t>
            </a:r>
            <a:br>
              <a:rPr lang="sr-Latn-CS" sz="2400" dirty="0" smtClean="0"/>
            </a:br>
            <a:r>
              <a:rPr lang="sr-Latn-ME" sz="2400" dirty="0" smtClean="0">
                <a:solidFill>
                  <a:srgbClr val="FF0000"/>
                </a:solidFill>
              </a:rPr>
              <a:t>q</a:t>
            </a:r>
            <a:r>
              <a:rPr lang="en-US" sz="2400" dirty="0" smtClean="0">
                <a:solidFill>
                  <a:srgbClr val="FF0000"/>
                </a:solidFill>
              </a:rPr>
              <a:t>-&gt;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7; </a:t>
            </a:r>
            <a:r>
              <a:rPr lang="sr-Latn-ME" sz="2400" dirty="0">
                <a:solidFill>
                  <a:srgbClr val="00B050"/>
                </a:solidFill>
              </a:rPr>
              <a:t>q</a:t>
            </a:r>
            <a:r>
              <a:rPr lang="en-US" sz="2400" dirty="0">
                <a:solidFill>
                  <a:srgbClr val="00B050"/>
                </a:solidFill>
              </a:rPr>
              <a:t>-&gt;left</a:t>
            </a:r>
            <a:r>
              <a:rPr lang="sr-Latn-ME" sz="2400" dirty="0">
                <a:solidFill>
                  <a:srgbClr val="00B050"/>
                </a:solidFill>
              </a:rPr>
              <a:t> </a:t>
            </a:r>
            <a:r>
              <a:rPr lang="en-US" sz="2400" dirty="0">
                <a:solidFill>
                  <a:srgbClr val="00B050"/>
                </a:solidFill>
              </a:rPr>
              <a:t>=</a:t>
            </a:r>
            <a:r>
              <a:rPr lang="sr-Latn-ME" sz="2400" dirty="0">
                <a:solidFill>
                  <a:srgbClr val="00B050"/>
                </a:solidFill>
              </a:rPr>
              <a:t> </a:t>
            </a:r>
            <a:r>
              <a:rPr lang="en-US" sz="2400" dirty="0">
                <a:solidFill>
                  <a:srgbClr val="00B050"/>
                </a:solidFill>
              </a:rPr>
              <a:t>NULL;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ME" sz="2400" dirty="0">
                <a:solidFill>
                  <a:srgbClr val="3333CC"/>
                </a:solidFill>
              </a:rPr>
              <a:t>q</a:t>
            </a:r>
            <a:r>
              <a:rPr lang="en-US" sz="2400" dirty="0">
                <a:solidFill>
                  <a:srgbClr val="3333CC"/>
                </a:solidFill>
              </a:rPr>
              <a:t>-&gt;right</a:t>
            </a:r>
            <a:r>
              <a:rPr lang="sr-Latn-ME" sz="2400" dirty="0">
                <a:solidFill>
                  <a:srgbClr val="3333CC"/>
                </a:solidFill>
              </a:rPr>
              <a:t> </a:t>
            </a:r>
            <a:r>
              <a:rPr lang="en-US" sz="2400" dirty="0">
                <a:solidFill>
                  <a:srgbClr val="3333CC"/>
                </a:solidFill>
              </a:rPr>
              <a:t>=</a:t>
            </a:r>
            <a:r>
              <a:rPr lang="sr-Latn-ME" sz="2400" dirty="0">
                <a:solidFill>
                  <a:srgbClr val="3333CC"/>
                </a:solidFill>
              </a:rPr>
              <a:t> </a:t>
            </a:r>
            <a:r>
              <a:rPr lang="en-US" sz="2400" dirty="0">
                <a:solidFill>
                  <a:srgbClr val="3333CC"/>
                </a:solidFill>
              </a:rPr>
              <a:t>NULL;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ME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-&gt;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1; 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sr-Latn-ME" sz="2400" dirty="0">
                <a:solidFill>
                  <a:srgbClr val="00B050"/>
                </a:solidFill>
              </a:rPr>
              <a:t>t</a:t>
            </a:r>
            <a:r>
              <a:rPr lang="en-US" sz="2400" dirty="0">
                <a:solidFill>
                  <a:srgbClr val="00B050"/>
                </a:solidFill>
              </a:rPr>
              <a:t>-&gt;left</a:t>
            </a:r>
            <a:r>
              <a:rPr lang="sr-Latn-ME" sz="2400" dirty="0">
                <a:solidFill>
                  <a:srgbClr val="00B050"/>
                </a:solidFill>
              </a:rPr>
              <a:t> </a:t>
            </a:r>
            <a:r>
              <a:rPr lang="en-US" sz="2400" dirty="0">
                <a:solidFill>
                  <a:srgbClr val="00B050"/>
                </a:solidFill>
              </a:rPr>
              <a:t>=</a:t>
            </a:r>
            <a:r>
              <a:rPr lang="sr-Latn-ME" sz="2400" dirty="0">
                <a:solidFill>
                  <a:srgbClr val="00B050"/>
                </a:solidFill>
              </a:rPr>
              <a:t> </a:t>
            </a:r>
            <a:r>
              <a:rPr lang="en-US" sz="2400" dirty="0">
                <a:solidFill>
                  <a:srgbClr val="00B050"/>
                </a:solidFill>
              </a:rPr>
              <a:t>NULL;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sr-Latn-ME" sz="2400" dirty="0">
                <a:solidFill>
                  <a:srgbClr val="3333CC"/>
                </a:solidFill>
              </a:rPr>
              <a:t>t</a:t>
            </a:r>
            <a:r>
              <a:rPr lang="en-US" sz="2400" dirty="0">
                <a:solidFill>
                  <a:srgbClr val="3333CC"/>
                </a:solidFill>
              </a:rPr>
              <a:t>-&gt;right</a:t>
            </a:r>
            <a:r>
              <a:rPr lang="sr-Latn-ME" sz="2400" dirty="0">
                <a:solidFill>
                  <a:srgbClr val="3333CC"/>
                </a:solidFill>
              </a:rPr>
              <a:t> </a:t>
            </a:r>
            <a:r>
              <a:rPr lang="en-US" sz="2400" dirty="0">
                <a:solidFill>
                  <a:srgbClr val="3333CC"/>
                </a:solidFill>
              </a:rPr>
              <a:t>=</a:t>
            </a:r>
            <a:r>
              <a:rPr lang="sr-Latn-ME" sz="2400" dirty="0">
                <a:solidFill>
                  <a:srgbClr val="3333CC"/>
                </a:solidFill>
              </a:rPr>
              <a:t> </a:t>
            </a:r>
            <a:r>
              <a:rPr lang="en-US" sz="2400" dirty="0">
                <a:solidFill>
                  <a:srgbClr val="3333CC"/>
                </a:solidFill>
              </a:rPr>
              <a:t>NULL;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Nastaviti sa formiranjem drveta</a:t>
            </a:r>
            <a:r>
              <a:rPr lang="en-US" sz="2400" dirty="0" smtClean="0"/>
              <a:t>,</a:t>
            </a:r>
            <a:r>
              <a:rPr lang="sr-Latn-CS" sz="2400" dirty="0" smtClean="0"/>
              <a:t> počevši od kor</a:t>
            </a:r>
            <a:r>
              <a:rPr lang="en-US" sz="2400" dirty="0" err="1" smtClean="0"/>
              <a:t>i</a:t>
            </a:r>
            <a:r>
              <a:rPr lang="sr-Latn-CS" sz="2400" dirty="0" smtClean="0"/>
              <a:t>jena poddrveta </a:t>
            </a:r>
            <a:r>
              <a:rPr lang="sr-Latn-CS" sz="2400" dirty="0" smtClean="0">
                <a:solidFill>
                  <a:srgbClr val="3333CC"/>
                </a:solidFill>
              </a:rPr>
              <a:t>q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t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763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Formiranje drveta preko struktura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Određivanje visine drveta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57249"/>
            <a:ext cx="8610600" cy="4175234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Uradimo nekoliko primjera koji ilustruju rad sa drvetom. </a:t>
            </a:r>
          </a:p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Prvi problem je određivanje visine drveta. Ovdje imamo četiri slučaja:</a:t>
            </a:r>
          </a:p>
          <a:p>
            <a:pPr lvl="1" algn="just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200" dirty="0" smtClean="0">
                <a:solidFill>
                  <a:srgbClr val="3333CC"/>
                </a:solidFill>
              </a:rPr>
              <a:t>Kor</a:t>
            </a:r>
            <a:r>
              <a:rPr lang="en-US" sz="2200" dirty="0" err="1" smtClean="0">
                <a:solidFill>
                  <a:srgbClr val="3333CC"/>
                </a:solidFill>
              </a:rPr>
              <a:t>i</a:t>
            </a:r>
            <a:r>
              <a:rPr lang="sr-Latn-CS" sz="2200" dirty="0" smtClean="0">
                <a:solidFill>
                  <a:srgbClr val="3333CC"/>
                </a:solidFill>
              </a:rPr>
              <a:t>jen nema sinova.</a:t>
            </a:r>
            <a:r>
              <a:rPr lang="sr-Latn-CS" sz="2200" dirty="0" smtClean="0"/>
              <a:t> Visina je 0. </a:t>
            </a:r>
          </a:p>
          <a:p>
            <a:pPr lvl="1" algn="just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200" dirty="0" smtClean="0">
                <a:solidFill>
                  <a:srgbClr val="3333CC"/>
                </a:solidFill>
              </a:rPr>
              <a:t>Kor</a:t>
            </a:r>
            <a:r>
              <a:rPr lang="en-US" sz="2200" dirty="0" err="1" smtClean="0">
                <a:solidFill>
                  <a:srgbClr val="3333CC"/>
                </a:solidFill>
              </a:rPr>
              <a:t>i</a:t>
            </a:r>
            <a:r>
              <a:rPr lang="sr-Latn-CS" sz="2200" dirty="0" smtClean="0">
                <a:solidFill>
                  <a:srgbClr val="3333CC"/>
                </a:solidFill>
              </a:rPr>
              <a:t>jen ima samo lijevog sina.</a:t>
            </a:r>
            <a:r>
              <a:rPr lang="sr-Latn-CS" sz="2200" dirty="0" smtClean="0"/>
              <a:t> Visina je jednaka 1 plus visina lijevog podstabla.</a:t>
            </a:r>
          </a:p>
          <a:p>
            <a:pPr lvl="1" algn="just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200" dirty="0" smtClean="0">
                <a:solidFill>
                  <a:srgbClr val="3333CC"/>
                </a:solidFill>
              </a:rPr>
              <a:t>Kor</a:t>
            </a:r>
            <a:r>
              <a:rPr lang="en-US" sz="2200" dirty="0" err="1" smtClean="0">
                <a:solidFill>
                  <a:srgbClr val="3333CC"/>
                </a:solidFill>
              </a:rPr>
              <a:t>i</a:t>
            </a:r>
            <a:r>
              <a:rPr lang="sr-Latn-CS" sz="2200" dirty="0" smtClean="0">
                <a:solidFill>
                  <a:srgbClr val="3333CC"/>
                </a:solidFill>
              </a:rPr>
              <a:t>jen ima samo desnog sina.</a:t>
            </a:r>
            <a:r>
              <a:rPr lang="sr-Latn-CS" sz="2200" dirty="0" smtClean="0"/>
              <a:t> Visina je jednaka 1 plus visina desnog podstabla.</a:t>
            </a:r>
          </a:p>
          <a:p>
            <a:pPr lvl="1" algn="just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>
                <a:solidFill>
                  <a:srgbClr val="3333CC"/>
                </a:solidFill>
              </a:rPr>
              <a:t>Kor</a:t>
            </a:r>
            <a:r>
              <a:rPr lang="en-US" sz="2200" dirty="0" err="1" smtClean="0">
                <a:solidFill>
                  <a:srgbClr val="3333CC"/>
                </a:solidFill>
              </a:rPr>
              <a:t>i</a:t>
            </a:r>
            <a:r>
              <a:rPr lang="sr-Latn-CS" sz="2200" dirty="0" smtClean="0">
                <a:solidFill>
                  <a:srgbClr val="3333CC"/>
                </a:solidFill>
              </a:rPr>
              <a:t>jen ima oba sina.</a:t>
            </a:r>
            <a:r>
              <a:rPr lang="sr-Latn-CS" sz="2200" dirty="0" smtClean="0"/>
              <a:t> Visina je jednaka 1 plus visina višeg od dva podstabla.</a:t>
            </a:r>
          </a:p>
          <a:p>
            <a:pPr algn="just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Mnoštvo obrada drveta ima sličnu strukturu sa modifikacijama koje se primjenjuju u prethodna četiri slučaja.</a:t>
            </a:r>
            <a:endParaRPr lang="en-U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839199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Visina drveta zadatog preko nizova</a:t>
            </a:r>
            <a:endParaRPr lang="en-US" dirty="0" smtClean="0"/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328245" y="2209800"/>
            <a:ext cx="4572000" cy="341632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hr-HR" sz="1600" dirty="0">
                <a:latin typeface="Tahoma" pitchFamily="34" charset="0"/>
                <a:cs typeface="Times New Roman" charset="0"/>
              </a:rPr>
              <a:t>#include </a:t>
            </a:r>
            <a:r>
              <a:rPr lang="en-US" sz="1600" dirty="0">
                <a:latin typeface="Tahoma" pitchFamily="34" charset="0"/>
                <a:cs typeface="Times New Roman" charset="0"/>
              </a:rPr>
              <a:t>&lt;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stdio.h</a:t>
            </a:r>
            <a:r>
              <a:rPr lang="en-US" sz="1600" dirty="0">
                <a:latin typeface="Tahoma" pitchFamily="34" charset="0"/>
                <a:cs typeface="Times New Roman" charset="0"/>
              </a:rPr>
              <a:t>&gt;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)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>
                <a:latin typeface="Tahoma" pitchFamily="34" charset="0"/>
                <a:cs typeface="Times New Roman" charset="0"/>
              </a:rPr>
              <a:t>max(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,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);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de-DE" sz="1600" dirty="0" smtClean="0">
                <a:latin typeface="Tahoma" pitchFamily="34" charset="0"/>
                <a:cs typeface="Times New Roman" charset="0"/>
              </a:rPr>
              <a:t>int </a:t>
            </a:r>
            <a:r>
              <a:rPr lang="de-DE" sz="1600" dirty="0">
                <a:latin typeface="Tahoma" pitchFamily="34" charset="0"/>
                <a:cs typeface="Times New Roman" charset="0"/>
              </a:rPr>
              <a:t>n, le[100], ri[100</a:t>
            </a:r>
            <a:r>
              <a:rPr lang="de-DE" sz="1600" dirty="0" smtClean="0">
                <a:latin typeface="Tahoma" pitchFamily="34" charset="0"/>
                <a:cs typeface="Times New Roman" charset="0"/>
              </a:rPr>
              <a:t>];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r-Latn-ME" sz="1600" dirty="0" smtClean="0">
                <a:latin typeface="Tahoma" pitchFamily="34" charset="0"/>
                <a:cs typeface="Times New Roman" charset="0"/>
              </a:rPr>
              <a:t>int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main</a:t>
            </a:r>
            <a:r>
              <a:rPr lang="en-US" sz="1600" dirty="0">
                <a:latin typeface="Tahoma" pitchFamily="34" charset="0"/>
                <a:cs typeface="Times New Roman" charset="0"/>
              </a:rPr>
              <a:t>()</a:t>
            </a:r>
            <a:r>
              <a:rPr lang="sr-Latn-CS" sz="1600" dirty="0">
                <a:latin typeface="Tahoma" pitchFamily="34" charset="0"/>
              </a:rPr>
              <a:t> </a:t>
            </a:r>
            <a:r>
              <a:rPr lang="en-US" sz="1600" dirty="0">
                <a:latin typeface="Tahoma" pitchFamily="34" charset="0"/>
                <a:cs typeface="Times New Roman" charset="0"/>
              </a:rPr>
              <a:t>{	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j;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Unijeti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broj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cvorova</a:t>
            </a:r>
            <a:r>
              <a:rPr lang="en-US" sz="1600" dirty="0">
                <a:latin typeface="Tahoma" pitchFamily="34" charset="0"/>
                <a:cs typeface="Times New Roman" charset="0"/>
              </a:rPr>
              <a:t>");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scanf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("%d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",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&amp;</a:t>
            </a:r>
            <a:r>
              <a:rPr lang="en-US" sz="1600" dirty="0">
                <a:latin typeface="Tahoma" pitchFamily="34" charset="0"/>
                <a:cs typeface="Times New Roman" charset="0"/>
              </a:rPr>
              <a:t>n);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Unijeti</a:t>
            </a:r>
            <a:r>
              <a:rPr lang="en-US" sz="1600" dirty="0">
                <a:latin typeface="Tahoma" pitchFamily="34" charset="0"/>
                <a:cs typeface="Times New Roman" charset="0"/>
              </a:rPr>
              <a:t> LEFTSON i RIG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H</a:t>
            </a:r>
            <a:r>
              <a:rPr lang="en-US" sz="1600" dirty="0">
                <a:latin typeface="Tahoma" pitchFamily="34" charset="0"/>
                <a:cs typeface="Times New Roman" charset="0"/>
              </a:rPr>
              <a:t>TSON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nizove</a:t>
            </a:r>
            <a:r>
              <a:rPr lang="en-US" sz="1600" dirty="0">
                <a:latin typeface="Tahoma" pitchFamily="34" charset="0"/>
                <a:cs typeface="Times New Roman" charset="0"/>
              </a:rPr>
              <a:t> ");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for(j=1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;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j</a:t>
            </a:r>
            <a:r>
              <a:rPr lang="en-US" sz="1600" dirty="0">
                <a:latin typeface="Tahoma" pitchFamily="34" charset="0"/>
                <a:cs typeface="Times New Roman" charset="0"/>
              </a:rPr>
              <a:t>&lt;=n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;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j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++</a:t>
            </a:r>
            <a:r>
              <a:rPr lang="en-US" sz="1600" dirty="0">
                <a:latin typeface="Tahoma" pitchFamily="34" charset="0"/>
                <a:cs typeface="Times New Roman" charset="0"/>
              </a:rPr>
              <a:t>)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scanf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("%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d%d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",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le+j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,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ri+j</a:t>
            </a:r>
            <a:r>
              <a:rPr lang="en-US" sz="1600" dirty="0">
                <a:latin typeface="Tahoma" pitchFamily="34" charset="0"/>
                <a:cs typeface="Times New Roman" charset="0"/>
              </a:rPr>
              <a:t>)</a:t>
            </a:r>
            <a:r>
              <a:rPr lang="sr-Latn-CS" sz="1600" dirty="0">
                <a:latin typeface="Tahoma" pitchFamily="34" charset="0"/>
              </a:rPr>
              <a:t>;</a:t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("%d",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(1</a:t>
            </a:r>
            <a:r>
              <a:rPr lang="en-US" sz="1600" dirty="0">
                <a:latin typeface="Tahoma" pitchFamily="34" charset="0"/>
                <a:cs typeface="Times New Roman" charset="0"/>
              </a:rPr>
              <a:t>));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 smtClean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  <a:cs typeface="Times New Roman" charset="0"/>
            </a:endParaRP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5128845" y="2209800"/>
            <a:ext cx="3810000" cy="440120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) {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l, r;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l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=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le[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];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r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=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ri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[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];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if(l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+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r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==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0</a:t>
            </a:r>
            <a:r>
              <a:rPr lang="en-US" sz="1600" dirty="0">
                <a:latin typeface="Tahoma" pitchFamily="34" charset="0"/>
                <a:cs typeface="Times New Roman" charset="0"/>
              </a:rPr>
              <a:t>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0;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else </a:t>
            </a:r>
            <a:r>
              <a:rPr lang="en-US" sz="1600" dirty="0">
                <a:latin typeface="Tahoma" pitchFamily="34" charset="0"/>
                <a:cs typeface="Times New Roman" charset="0"/>
              </a:rPr>
              <a:t>if(</a:t>
            </a:r>
            <a:r>
              <a:rPr lang="sr-Latn-CS" sz="1600" dirty="0" smtClean="0">
                <a:latin typeface="Tahoma" pitchFamily="34" charset="0"/>
                <a:cs typeface="Times New Roman" charset="0"/>
              </a:rPr>
              <a:t>l =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=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0</a:t>
            </a:r>
            <a:r>
              <a:rPr lang="en-US" sz="1600" dirty="0">
                <a:latin typeface="Tahoma" pitchFamily="34" charset="0"/>
                <a:cs typeface="Times New Roman" charset="0"/>
              </a:rPr>
              <a:t>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1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+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(r</a:t>
            </a:r>
            <a:r>
              <a:rPr lang="en-US" sz="1600" dirty="0">
                <a:latin typeface="Tahoma" pitchFamily="34" charset="0"/>
                <a:cs typeface="Times New Roman" charset="0"/>
              </a:rPr>
              <a:t>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 </a:t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else if(</a:t>
            </a:r>
            <a:r>
              <a:rPr lang="sr-Latn-CS" sz="1600" dirty="0" smtClean="0">
                <a:latin typeface="Tahoma" pitchFamily="34" charset="0"/>
                <a:cs typeface="Times New Roman" charset="0"/>
              </a:rPr>
              <a:t>r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==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0</a:t>
            </a:r>
            <a:r>
              <a:rPr lang="en-US" sz="1600" dirty="0">
                <a:latin typeface="Tahoma" pitchFamily="34" charset="0"/>
                <a:cs typeface="Times New Roman" charset="0"/>
              </a:rPr>
              <a:t>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r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eturn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1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+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(l</a:t>
            </a:r>
            <a:r>
              <a:rPr lang="en-US" sz="1600" dirty="0">
                <a:latin typeface="Tahoma" pitchFamily="34" charset="0"/>
                <a:cs typeface="Times New Roman" charset="0"/>
              </a:rPr>
              <a:t>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else</a:t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1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+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max(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(l),</a:t>
            </a:r>
            <a:r>
              <a:rPr lang="sr-Latn-ME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(r</a:t>
            </a:r>
            <a:r>
              <a:rPr lang="en-US" sz="1600" dirty="0">
                <a:latin typeface="Tahoma" pitchFamily="34" charset="0"/>
                <a:cs typeface="Times New Roman" charset="0"/>
              </a:rPr>
              <a:t>));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 smtClean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hr-HR" sz="1600" dirty="0">
                <a:latin typeface="Tahoma" pitchFamily="34" charset="0"/>
                <a:cs typeface="Times New Roman" charset="0"/>
              </a:rPr>
              <a:t>int max (int p, int q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) {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 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if(p&gt;q)  return </a:t>
            </a:r>
            <a:r>
              <a:rPr lang="hr-HR" sz="1600" dirty="0">
                <a:latin typeface="Tahoma" pitchFamily="34" charset="0"/>
                <a:cs typeface="Times New Roman" charset="0"/>
              </a:rPr>
              <a:t>p;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 </a:t>
            </a:r>
            <a:r>
              <a:rPr lang="sr-Latn-CS" sz="1600" dirty="0" smtClean="0">
                <a:latin typeface="Tahoma" pitchFamily="34" charset="0"/>
              </a:rPr>
              <a:t>else  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return </a:t>
            </a:r>
            <a:r>
              <a:rPr lang="hr-HR" sz="1600" dirty="0">
                <a:latin typeface="Tahoma" pitchFamily="34" charset="0"/>
                <a:cs typeface="Times New Roman" charset="0"/>
              </a:rPr>
              <a:t>q;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hr-HR" sz="1600" dirty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Visina drveta </a:t>
            </a:r>
            <a:r>
              <a:rPr lang="sr-Latn-CS" dirty="0" smtClean="0"/>
              <a:t>– Komentar</a:t>
            </a:r>
            <a:endParaRPr lang="en-US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610600" cy="45720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Iako ćemo vam prepustiti da sami protumačite veći dio ovog programa, dajemo vam nekoliko komentara.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Funkcija </a:t>
            </a:r>
            <a:r>
              <a:rPr lang="sr-Latn-CS" sz="2300" dirty="0" smtClean="0">
                <a:solidFill>
                  <a:srgbClr val="FF0000"/>
                </a:solidFill>
              </a:rPr>
              <a:t>int visina(int i)</a:t>
            </a:r>
            <a:r>
              <a:rPr lang="sr-Latn-CS" sz="2300" dirty="0" smtClean="0"/>
              <a:t> daje visinu podstabla čiji je korijen čvor </a:t>
            </a:r>
            <a:r>
              <a:rPr lang="sr-Latn-CS" sz="2300" dirty="0" smtClean="0">
                <a:solidFill>
                  <a:srgbClr val="FF0000"/>
                </a:solidFill>
              </a:rPr>
              <a:t>i</a:t>
            </a:r>
            <a:r>
              <a:rPr lang="sr-Latn-CS" sz="2300" dirty="0" smtClean="0"/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Kako glavni program poziva funkciju za čvor </a:t>
            </a:r>
            <a:r>
              <a:rPr lang="sr-Latn-CS" sz="2300" b="1" dirty="0" smtClean="0">
                <a:solidFill>
                  <a:srgbClr val="FF0000"/>
                </a:solidFill>
              </a:rPr>
              <a:t>1</a:t>
            </a:r>
            <a:r>
              <a:rPr lang="sr-Latn-CS" sz="2300" dirty="0" smtClean="0"/>
              <a:t> (korijen) to funkcija vraća rezultat koji je jednak visini kompletnog drveta.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Pored prethodno opisanog pravila vezanog za određivanje visine drveta, naš program počiva i na činjenici da smo niz lijevih sinova i niz desnih sinova memorisali kao globalne promjenljive.</a:t>
            </a:r>
          </a:p>
          <a:p>
            <a:pPr algn="just" eaLnBrk="1" hangingPunct="1">
              <a:lnSpc>
                <a:spcPct val="90000"/>
              </a:lnSpc>
            </a:pPr>
            <a:r>
              <a:rPr lang="sr-Latn-CS" sz="2300" dirty="0" smtClean="0"/>
              <a:t>Tumačite ostatak kôda sami, a pokušajte i da prepravite realizaciju da radi u slučaju kada ne želimo da koristimo globalne promjenljive.</a:t>
            </a:r>
            <a:endParaRPr lang="en-US" sz="23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Visina drveta – Preko struktura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975725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Pretpostavljamo da je drvo već formirano i to preko struktura. Napišimo funkciju koja određuje visinu drveta. Funkciji se </a:t>
            </a:r>
            <a:r>
              <a:rPr lang="sr-Latn-CS" sz="2400" dirty="0" smtClean="0"/>
              <a:t>prosljeđuje </a:t>
            </a:r>
            <a:r>
              <a:rPr lang="sr-Latn-CS" sz="2400" dirty="0" smtClean="0"/>
              <a:t>pokazivač na korijen: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None/>
              <a:tabLst>
                <a:tab pos="717550" algn="l"/>
                <a:tab pos="1079500" algn="l"/>
                <a:tab pos="1435100" algn="l"/>
              </a:tabLst>
            </a:pPr>
            <a:r>
              <a:rPr lang="sr-Latn-CS" sz="2200" dirty="0" smtClean="0">
                <a:solidFill>
                  <a:srgbClr val="00B050"/>
                </a:solidFill>
              </a:rPr>
              <a:t>	int visina(struct drvo *</a:t>
            </a:r>
            <a:r>
              <a:rPr lang="sr-Latn-ME" sz="2200" dirty="0" smtClean="0">
                <a:solidFill>
                  <a:srgbClr val="00B050"/>
                </a:solidFill>
              </a:rPr>
              <a:t>cvor</a:t>
            </a:r>
            <a:r>
              <a:rPr lang="sr-Latn-CS" sz="2200" dirty="0" smtClean="0">
                <a:solidFill>
                  <a:srgbClr val="00B050"/>
                </a:solidFill>
              </a:rPr>
              <a:t>) </a:t>
            </a:r>
            <a:r>
              <a:rPr lang="en-US" sz="2200" dirty="0" smtClean="0"/>
              <a:t>{</a:t>
            </a:r>
            <a:endParaRPr lang="sr-Latn-ME" sz="2200" dirty="0">
              <a:solidFill>
                <a:schemeClr val="accent1"/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None/>
              <a:tabLst>
                <a:tab pos="717550" algn="l"/>
                <a:tab pos="1079500" algn="l"/>
                <a:tab pos="1435100" algn="l"/>
              </a:tabLst>
            </a:pPr>
            <a:r>
              <a:rPr lang="sr-Latn-ME" sz="2200" dirty="0" smtClean="0">
                <a:solidFill>
                  <a:schemeClr val="accent1"/>
                </a:solidFill>
              </a:rPr>
              <a:t>		</a:t>
            </a:r>
            <a:r>
              <a:rPr lang="en-US" sz="2200" dirty="0" smtClean="0">
                <a:solidFill>
                  <a:srgbClr val="FF0000"/>
                </a:solidFill>
              </a:rPr>
              <a:t>if(</a:t>
            </a:r>
            <a:r>
              <a:rPr lang="sr-Latn-ME" sz="2200" dirty="0">
                <a:solidFill>
                  <a:srgbClr val="FF0000"/>
                </a:solidFill>
              </a:rPr>
              <a:t>cvor</a:t>
            </a:r>
            <a:r>
              <a:rPr lang="en-US" sz="2200" dirty="0" smtClean="0">
                <a:solidFill>
                  <a:srgbClr val="FF0000"/>
                </a:solidFill>
              </a:rPr>
              <a:t>-&gt;left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NULL &amp;&amp; </a:t>
            </a:r>
            <a:r>
              <a:rPr lang="sr-Latn-ME" sz="2200" dirty="0" smtClean="0">
                <a:solidFill>
                  <a:srgbClr val="FF0000"/>
                </a:solidFill>
              </a:rPr>
              <a:t>cvor</a:t>
            </a:r>
            <a:r>
              <a:rPr lang="en-US" sz="2200" dirty="0" smtClean="0">
                <a:solidFill>
                  <a:srgbClr val="FF0000"/>
                </a:solidFill>
              </a:rPr>
              <a:t>-&gt;</a:t>
            </a:r>
            <a:r>
              <a:rPr lang="en-US" sz="2200" dirty="0" err="1" smtClean="0">
                <a:solidFill>
                  <a:srgbClr val="FF0000"/>
                </a:solidFill>
              </a:rPr>
              <a:t>righ</a:t>
            </a:r>
            <a:r>
              <a:rPr lang="sr-Latn-CS" sz="2200" dirty="0" smtClean="0">
                <a:solidFill>
                  <a:srgbClr val="FF0000"/>
                </a:solidFill>
              </a:rPr>
              <a:t>t </a:t>
            </a:r>
            <a:r>
              <a:rPr lang="en-US" sz="2200" dirty="0" smtClean="0">
                <a:solidFill>
                  <a:srgbClr val="FF0000"/>
                </a:solidFill>
              </a:rPr>
              <a:t>==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NULL)</a:t>
            </a:r>
            <a:endParaRPr lang="sr-Latn-ME" sz="2200" dirty="0">
              <a:solidFill>
                <a:srgbClr val="FF0000"/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None/>
              <a:tabLst>
                <a:tab pos="717550" algn="l"/>
                <a:tab pos="1079500" algn="l"/>
                <a:tab pos="1435100" algn="l"/>
              </a:tabLst>
            </a:pPr>
            <a:r>
              <a:rPr lang="sr-Latn-ME" sz="2200" dirty="0" smtClean="0">
                <a:solidFill>
                  <a:srgbClr val="FF0000"/>
                </a:solidFill>
              </a:rPr>
              <a:t>			</a:t>
            </a:r>
            <a:r>
              <a:rPr lang="sr-Latn-CS" sz="2200" dirty="0" smtClean="0">
                <a:solidFill>
                  <a:srgbClr val="3333CC"/>
                </a:solidFill>
              </a:rPr>
              <a:t>r</a:t>
            </a:r>
            <a:r>
              <a:rPr lang="en-US" sz="2200" dirty="0" err="1" smtClean="0">
                <a:solidFill>
                  <a:srgbClr val="3333CC"/>
                </a:solidFill>
              </a:rPr>
              <a:t>eturn</a:t>
            </a:r>
            <a:r>
              <a:rPr lang="en-US" sz="2200" dirty="0" smtClean="0">
                <a:solidFill>
                  <a:srgbClr val="3333CC"/>
                </a:solidFill>
              </a:rPr>
              <a:t> 0;</a:t>
            </a:r>
            <a:br>
              <a:rPr lang="en-US" sz="2200" dirty="0" smtClean="0">
                <a:solidFill>
                  <a:srgbClr val="3333CC"/>
                </a:solidFill>
              </a:rPr>
            </a:br>
            <a:r>
              <a:rPr lang="sr-Latn-CS" sz="2200" dirty="0" smtClean="0">
                <a:solidFill>
                  <a:srgbClr val="3333CC"/>
                </a:solidFill>
              </a:rPr>
              <a:t>	</a:t>
            </a:r>
            <a:r>
              <a:rPr lang="sr-Latn-CS" sz="2200" dirty="0" smtClean="0">
                <a:solidFill>
                  <a:srgbClr val="FF0000"/>
                </a:solidFill>
              </a:rPr>
              <a:t>else </a:t>
            </a:r>
            <a:r>
              <a:rPr lang="en-US" sz="2200" dirty="0" smtClean="0">
                <a:solidFill>
                  <a:srgbClr val="FF0000"/>
                </a:solidFill>
              </a:rPr>
              <a:t>if(</a:t>
            </a:r>
            <a:r>
              <a:rPr lang="sr-Latn-ME" sz="2200" dirty="0" smtClean="0">
                <a:solidFill>
                  <a:srgbClr val="FF0000"/>
                </a:solidFill>
              </a:rPr>
              <a:t>cvor</a:t>
            </a:r>
            <a:r>
              <a:rPr lang="en-US" sz="2200" dirty="0" smtClean="0">
                <a:solidFill>
                  <a:srgbClr val="FF0000"/>
                </a:solidFill>
              </a:rPr>
              <a:t>-&gt;left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NULL)</a:t>
            </a:r>
            <a:r>
              <a:rPr lang="sr-Latn-CS" sz="2200" dirty="0" smtClean="0">
                <a:solidFill>
                  <a:srgbClr val="FF0000"/>
                </a:solidFill>
              </a:rPr>
              <a:t>     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None/>
              <a:tabLst>
                <a:tab pos="717550" algn="l"/>
                <a:tab pos="1079500" algn="l"/>
                <a:tab pos="1435100" algn="l"/>
              </a:tabLst>
            </a:pPr>
            <a:r>
              <a:rPr lang="sr-Latn-CS" sz="2200" dirty="0">
                <a:solidFill>
                  <a:srgbClr val="FF0000"/>
                </a:solidFill>
              </a:rPr>
              <a:t>	</a:t>
            </a:r>
            <a:r>
              <a:rPr lang="sr-Latn-CS" sz="2200" dirty="0" smtClean="0">
                <a:solidFill>
                  <a:srgbClr val="FF0000"/>
                </a:solidFill>
              </a:rPr>
              <a:t>		</a:t>
            </a:r>
            <a:r>
              <a:rPr lang="en-US" sz="2200" dirty="0" smtClean="0">
                <a:solidFill>
                  <a:srgbClr val="3333CC"/>
                </a:solidFill>
              </a:rPr>
              <a:t>return 1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+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err="1" smtClean="0">
                <a:solidFill>
                  <a:srgbClr val="3333CC"/>
                </a:solidFill>
              </a:rPr>
              <a:t>visina</a:t>
            </a:r>
            <a:r>
              <a:rPr lang="en-US" sz="2200" dirty="0" smtClean="0">
                <a:solidFill>
                  <a:srgbClr val="3333CC"/>
                </a:solidFill>
              </a:rPr>
              <a:t>(</a:t>
            </a:r>
            <a:r>
              <a:rPr lang="sr-Latn-ME" sz="2200" dirty="0">
                <a:solidFill>
                  <a:srgbClr val="3333CC"/>
                </a:solidFill>
              </a:rPr>
              <a:t>cvor</a:t>
            </a:r>
            <a:r>
              <a:rPr lang="en-US" sz="2200" dirty="0" smtClean="0">
                <a:solidFill>
                  <a:srgbClr val="3333CC"/>
                </a:solidFill>
              </a:rPr>
              <a:t>-&gt;right);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sr-Latn-CS" sz="2200" dirty="0" smtClean="0"/>
              <a:t>	</a:t>
            </a:r>
            <a:r>
              <a:rPr lang="sr-Latn-CS" sz="2200" dirty="0" smtClean="0">
                <a:solidFill>
                  <a:srgbClr val="FF0000"/>
                </a:solidFill>
              </a:rPr>
              <a:t>else </a:t>
            </a:r>
            <a:r>
              <a:rPr lang="en-US" sz="2200" dirty="0" smtClean="0">
                <a:solidFill>
                  <a:srgbClr val="FF0000"/>
                </a:solidFill>
              </a:rPr>
              <a:t>if(</a:t>
            </a:r>
            <a:r>
              <a:rPr lang="sr-Latn-ME" sz="2200" dirty="0" smtClean="0">
                <a:solidFill>
                  <a:srgbClr val="FF0000"/>
                </a:solidFill>
              </a:rPr>
              <a:t>cvor</a:t>
            </a:r>
            <a:r>
              <a:rPr lang="en-US" sz="2200" dirty="0" smtClean="0">
                <a:solidFill>
                  <a:srgbClr val="FF0000"/>
                </a:solidFill>
              </a:rPr>
              <a:t>-&gt;right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NULL)</a:t>
            </a:r>
            <a:r>
              <a:rPr lang="en-US" sz="2200" dirty="0" smtClean="0"/>
              <a:t> </a:t>
            </a:r>
            <a:r>
              <a:rPr lang="sr-Latn-CS" sz="2200" dirty="0" smtClean="0"/>
              <a:t>  </a:t>
            </a:r>
            <a:endParaRPr lang="sr-Latn-CS" sz="2200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None/>
              <a:tabLst>
                <a:tab pos="717550" algn="l"/>
                <a:tab pos="1079500" algn="l"/>
                <a:tab pos="1435100" algn="l"/>
              </a:tabLst>
            </a:pPr>
            <a:r>
              <a:rPr lang="sr-Latn-CS" sz="2200" dirty="0" smtClean="0">
                <a:solidFill>
                  <a:srgbClr val="3333CC"/>
                </a:solidFill>
              </a:rPr>
              <a:t>			</a:t>
            </a:r>
            <a:r>
              <a:rPr lang="en-US" sz="2200" dirty="0" smtClean="0">
                <a:solidFill>
                  <a:srgbClr val="3333CC"/>
                </a:solidFill>
              </a:rPr>
              <a:t>return 1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+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err="1" smtClean="0">
                <a:solidFill>
                  <a:srgbClr val="3333CC"/>
                </a:solidFill>
              </a:rPr>
              <a:t>visina</a:t>
            </a:r>
            <a:r>
              <a:rPr lang="en-US" sz="2200" dirty="0" smtClean="0">
                <a:solidFill>
                  <a:srgbClr val="3333CC"/>
                </a:solidFill>
              </a:rPr>
              <a:t>(</a:t>
            </a:r>
            <a:r>
              <a:rPr lang="sr-Latn-ME" sz="2200" dirty="0" smtClean="0">
                <a:solidFill>
                  <a:srgbClr val="3333CC"/>
                </a:solidFill>
              </a:rPr>
              <a:t>cvor</a:t>
            </a:r>
            <a:r>
              <a:rPr lang="en-US" sz="2200" dirty="0" smtClean="0">
                <a:solidFill>
                  <a:srgbClr val="3333CC"/>
                </a:solidFill>
              </a:rPr>
              <a:t>-&gt;left);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sr-Latn-CS" sz="2200" dirty="0" smtClean="0"/>
              <a:t>	</a:t>
            </a:r>
            <a:r>
              <a:rPr lang="sr-Latn-CS" sz="2200" dirty="0" smtClean="0">
                <a:solidFill>
                  <a:srgbClr val="FF0000"/>
                </a:solidFill>
              </a:rPr>
              <a:t>else   </a:t>
            </a:r>
            <a:endParaRPr lang="sr-Latn-CS" sz="2200" dirty="0">
              <a:solidFill>
                <a:srgbClr val="FF0000"/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tabLst>
                <a:tab pos="717550" algn="l"/>
                <a:tab pos="1079500" algn="l"/>
                <a:tab pos="1435100" algn="l"/>
              </a:tabLst>
            </a:pPr>
            <a:r>
              <a:rPr lang="sr-Latn-CS" sz="2200" dirty="0" smtClean="0">
                <a:solidFill>
                  <a:srgbClr val="FF0000"/>
                </a:solidFill>
              </a:rPr>
              <a:t>			</a:t>
            </a:r>
            <a:r>
              <a:rPr lang="en-US" sz="2200" dirty="0" smtClean="0">
                <a:solidFill>
                  <a:srgbClr val="3333CC"/>
                </a:solidFill>
              </a:rPr>
              <a:t>return 1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+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max(</a:t>
            </a:r>
            <a:r>
              <a:rPr lang="en-US" sz="2200" dirty="0" err="1" smtClean="0">
                <a:solidFill>
                  <a:srgbClr val="00B050"/>
                </a:solidFill>
              </a:rPr>
              <a:t>visina</a:t>
            </a:r>
            <a:r>
              <a:rPr lang="en-US" sz="2200" dirty="0" smtClean="0">
                <a:solidFill>
                  <a:srgbClr val="00B050"/>
                </a:solidFill>
              </a:rPr>
              <a:t>(</a:t>
            </a:r>
            <a:r>
              <a:rPr lang="sr-Latn-ME" sz="2200" dirty="0" smtClean="0">
                <a:solidFill>
                  <a:srgbClr val="00B050"/>
                </a:solidFill>
              </a:rPr>
              <a:t>cvor</a:t>
            </a:r>
            <a:r>
              <a:rPr lang="en-US" sz="2200" dirty="0" smtClean="0">
                <a:solidFill>
                  <a:srgbClr val="00B050"/>
                </a:solidFill>
              </a:rPr>
              <a:t>-&gt;left)</a:t>
            </a:r>
            <a:r>
              <a:rPr lang="en-US" sz="2200" dirty="0" smtClean="0">
                <a:solidFill>
                  <a:srgbClr val="3333CC"/>
                </a:solidFill>
              </a:rPr>
              <a:t>,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err="1" smtClean="0">
                <a:solidFill>
                  <a:srgbClr val="00B050"/>
                </a:solidFill>
              </a:rPr>
              <a:t>visina</a:t>
            </a:r>
            <a:r>
              <a:rPr lang="en-US" sz="2200" dirty="0" smtClean="0">
                <a:solidFill>
                  <a:srgbClr val="00B050"/>
                </a:solidFill>
              </a:rPr>
              <a:t>(</a:t>
            </a:r>
            <a:r>
              <a:rPr lang="sr-Latn-ME" sz="2200" dirty="0" smtClean="0">
                <a:solidFill>
                  <a:srgbClr val="00B050"/>
                </a:solidFill>
              </a:rPr>
              <a:t>cvor</a:t>
            </a:r>
            <a:r>
              <a:rPr lang="en-US" sz="2200" dirty="0" smtClean="0">
                <a:solidFill>
                  <a:srgbClr val="00B050"/>
                </a:solidFill>
              </a:rPr>
              <a:t>-&gt;right)</a:t>
            </a:r>
            <a:r>
              <a:rPr lang="en-US" sz="2200" dirty="0" smtClean="0">
                <a:solidFill>
                  <a:srgbClr val="3333CC"/>
                </a:solidFill>
              </a:rPr>
              <a:t>);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ME" dirty="0" smtClean="0"/>
              <a:t>Inorder štampanje čvorova drveta</a:t>
            </a:r>
            <a:endParaRPr lang="en-US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534400" cy="4114800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</a:pPr>
            <a:r>
              <a:rPr lang="en-US" sz="2400" dirty="0" smtClean="0"/>
              <a:t>Da li se </a:t>
            </a:r>
            <a:r>
              <a:rPr lang="en-US" sz="2400" dirty="0" err="1" smtClean="0"/>
              <a:t>prethodni</a:t>
            </a:r>
            <a:r>
              <a:rPr lang="en-US" sz="2400" dirty="0" smtClean="0"/>
              <a:t> program </a:t>
            </a:r>
            <a:r>
              <a:rPr lang="en-US" sz="2400" dirty="0" err="1" smtClean="0"/>
              <a:t>mogao</a:t>
            </a:r>
            <a:r>
              <a:rPr lang="en-US" sz="2400" dirty="0" smtClean="0"/>
              <a:t> </a:t>
            </a:r>
            <a:r>
              <a:rPr lang="en-US" sz="2400" dirty="0" err="1" smtClean="0"/>
              <a:t>uraditi</a:t>
            </a:r>
            <a:r>
              <a:rPr lang="en-U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 err="1" smtClean="0"/>
              <a:t>ispitujemo</a:t>
            </a:r>
            <a:r>
              <a:rPr lang="en-US" sz="2400" dirty="0" smtClean="0"/>
              <a:t> da li je </a:t>
            </a:r>
            <a:r>
              <a:rPr lang="en-US" sz="2400" dirty="0" err="1" smtClean="0"/>
              <a:t>aktuelni</a:t>
            </a:r>
            <a:r>
              <a:rPr lang="en-US" sz="2400" dirty="0" smtClean="0"/>
              <a:t> </a:t>
            </a:r>
            <a:r>
              <a:rPr lang="sr-Latn-CS" sz="2400" dirty="0" smtClean="0"/>
              <a:t>čvor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 pokazivač?</a:t>
            </a:r>
          </a:p>
          <a:p>
            <a:pPr algn="just" eaLnBrk="1" hangingPunct="1">
              <a:lnSpc>
                <a:spcPct val="95000"/>
              </a:lnSpc>
            </a:pPr>
            <a:r>
              <a:rPr lang="sr-Latn-CS" sz="2400" dirty="0" smtClean="0"/>
              <a:t>Funkcije koje rade sa drvetom preko strukture intenzivno koriste rekurziju.</a:t>
            </a:r>
          </a:p>
          <a:p>
            <a:pPr algn="just" eaLnBrk="1" hangingPunct="1">
              <a:lnSpc>
                <a:spcPct val="95000"/>
              </a:lnSpc>
            </a:pPr>
            <a:r>
              <a:rPr lang="sr-Latn-CS" sz="2400" dirty="0" smtClean="0"/>
              <a:t>Primjer efikasne rekurzije može biti funkcija koja po </a:t>
            </a:r>
            <a:r>
              <a:rPr lang="sr-Latn-CS" sz="2400" dirty="0" smtClean="0">
                <a:solidFill>
                  <a:srgbClr val="3333CC"/>
                </a:solidFill>
              </a:rPr>
              <a:t>inorder</a:t>
            </a:r>
            <a:r>
              <a:rPr lang="sr-Latn-CS" sz="2400" dirty="0" smtClean="0"/>
              <a:t> obilasku obilazi i štampa sadržaj svih čvorova drveta:</a:t>
            </a:r>
            <a:br>
              <a:rPr lang="sr-Latn-CS" sz="2400" dirty="0" smtClean="0"/>
            </a:br>
            <a:endParaRPr lang="sr-Latn-CS" sz="2400" dirty="0" smtClean="0"/>
          </a:p>
          <a:p>
            <a:pPr eaLnBrk="1" hangingPunct="1">
              <a:spcBef>
                <a:spcPts val="0"/>
              </a:spcBef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/>
              <a:t>void print_drvo(struct drvo *cvor) 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3333CC"/>
                </a:solidFill>
              </a:rPr>
              <a:t>if(</a:t>
            </a:r>
            <a:r>
              <a:rPr lang="sr-Latn-ME" sz="2400" dirty="0" smtClean="0">
                <a:solidFill>
                  <a:srgbClr val="3333CC"/>
                </a:solidFill>
              </a:rPr>
              <a:t>cvor</a:t>
            </a:r>
            <a:r>
              <a:rPr lang="en-US" sz="2400" dirty="0" smtClean="0">
                <a:solidFill>
                  <a:srgbClr val="3333CC"/>
                </a:solidFill>
              </a:rPr>
              <a:t>-&gt;left!=NULL) </a:t>
            </a:r>
            <a:r>
              <a:rPr lang="sr-Latn-CS" sz="2400" dirty="0" smtClean="0">
                <a:solidFill>
                  <a:srgbClr val="3333CC"/>
                </a:solidFill>
              </a:rPr>
              <a:t>   </a:t>
            </a:r>
            <a:r>
              <a:rPr lang="en-US" sz="2400" dirty="0" err="1" smtClean="0">
                <a:solidFill>
                  <a:srgbClr val="3333CC"/>
                </a:solidFill>
              </a:rPr>
              <a:t>print_drvo</a:t>
            </a:r>
            <a:r>
              <a:rPr lang="en-US" sz="2400" dirty="0" smtClean="0">
                <a:solidFill>
                  <a:srgbClr val="3333CC"/>
                </a:solidFill>
              </a:rPr>
              <a:t>(</a:t>
            </a:r>
            <a:r>
              <a:rPr lang="sr-Latn-ME" sz="2400" dirty="0" smtClean="0">
                <a:solidFill>
                  <a:srgbClr val="3333CC"/>
                </a:solidFill>
              </a:rPr>
              <a:t>cvor</a:t>
            </a:r>
            <a:r>
              <a:rPr lang="en-US" sz="2400" dirty="0" smtClean="0">
                <a:solidFill>
                  <a:srgbClr val="3333CC"/>
                </a:solidFill>
              </a:rPr>
              <a:t>-&gt;left);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printf</a:t>
            </a:r>
            <a:r>
              <a:rPr lang="en-US" sz="2400" dirty="0">
                <a:solidFill>
                  <a:srgbClr val="FF0000"/>
                </a:solidFill>
              </a:rPr>
              <a:t>("%d\n</a:t>
            </a:r>
            <a:r>
              <a:rPr lang="en-US" sz="2400" dirty="0" smtClean="0">
                <a:solidFill>
                  <a:srgbClr val="FF0000"/>
                </a:solidFill>
              </a:rPr>
              <a:t>",</a:t>
            </a:r>
            <a:r>
              <a:rPr lang="sr-Latn-ME" sz="2400" dirty="0" smtClean="0">
                <a:solidFill>
                  <a:srgbClr val="FF0000"/>
                </a:solidFill>
              </a:rPr>
              <a:t> cvor</a:t>
            </a:r>
            <a:r>
              <a:rPr lang="en-US" sz="2400" dirty="0" smtClean="0">
                <a:solidFill>
                  <a:srgbClr val="FF0000"/>
                </a:solidFill>
              </a:rPr>
              <a:t>-&gt;i);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00B050"/>
                </a:solidFill>
              </a:rPr>
              <a:t>if(</a:t>
            </a:r>
            <a:r>
              <a:rPr lang="sr-Latn-ME" sz="2400" dirty="0" smtClean="0">
                <a:solidFill>
                  <a:srgbClr val="00B050"/>
                </a:solidFill>
              </a:rPr>
              <a:t>cvor</a:t>
            </a:r>
            <a:r>
              <a:rPr lang="en-US" sz="2400" dirty="0" smtClean="0">
                <a:solidFill>
                  <a:srgbClr val="00B050"/>
                </a:solidFill>
              </a:rPr>
              <a:t>-&gt;right!=NULL) </a:t>
            </a:r>
            <a:r>
              <a:rPr lang="sr-Latn-CS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</a:rPr>
              <a:t>print_drvo</a:t>
            </a:r>
            <a:r>
              <a:rPr lang="en-US" sz="2400" dirty="0" smtClean="0">
                <a:solidFill>
                  <a:srgbClr val="00B050"/>
                </a:solidFill>
              </a:rPr>
              <a:t>(</a:t>
            </a:r>
            <a:r>
              <a:rPr lang="sr-Latn-ME" sz="2400" dirty="0" smtClean="0">
                <a:solidFill>
                  <a:srgbClr val="00B050"/>
                </a:solidFill>
              </a:rPr>
              <a:t>cvor</a:t>
            </a:r>
            <a:r>
              <a:rPr lang="en-US" sz="2400" dirty="0" smtClean="0">
                <a:solidFill>
                  <a:srgbClr val="00B050"/>
                </a:solidFill>
              </a:rPr>
              <a:t>-&gt;right);</a:t>
            </a:r>
            <a:br>
              <a:rPr lang="en-US" sz="2400" dirty="0" smtClean="0">
                <a:solidFill>
                  <a:srgbClr val="00B050"/>
                </a:solidFill>
              </a:rPr>
            </a:br>
            <a:r>
              <a:rPr lang="en-US" sz="2400" dirty="0" smtClean="0"/>
              <a:t>}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Drvo – Za vje</a:t>
            </a:r>
            <a:r>
              <a:rPr lang="sr-Latn-CS" smtClean="0"/>
              <a:t>žbu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09800"/>
            <a:ext cx="8305800" cy="35052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Za vježbu odraditi sljedeće probleme kod drveta: </a:t>
            </a:r>
          </a:p>
          <a:p>
            <a:pPr lvl="1" eaLnBrk="1" hangingPunct="1"/>
            <a:r>
              <a:rPr lang="sr-Latn-CS" sz="2200" dirty="0" smtClean="0"/>
              <a:t>Napisati funkciju koja formira potpuno binarno drvo.</a:t>
            </a:r>
          </a:p>
          <a:p>
            <a:pPr lvl="1" eaLnBrk="1" hangingPunct="1"/>
            <a:r>
              <a:rPr lang="sr-Latn-CS" sz="2200" dirty="0" smtClean="0"/>
              <a:t>Napisati funkciju koja dealocira drvo polazeći od kor</a:t>
            </a:r>
            <a:r>
              <a:rPr lang="en-US" sz="2200" dirty="0" err="1" smtClean="0"/>
              <a:t>i</a:t>
            </a:r>
            <a:r>
              <a:rPr lang="sr-Latn-CS" sz="2200" dirty="0" smtClean="0"/>
              <a:t>jena.</a:t>
            </a:r>
          </a:p>
          <a:p>
            <a:pPr lvl="1" eaLnBrk="1" hangingPunct="1"/>
            <a:r>
              <a:rPr lang="sr-Latn-CS" sz="2200" dirty="0" smtClean="0"/>
              <a:t>Napisati funkciju koja mjeri težinu drveta (broj čvorova drveta).</a:t>
            </a:r>
          </a:p>
          <a:p>
            <a:pPr lvl="1" eaLnBrk="1" hangingPunct="1"/>
            <a:r>
              <a:rPr lang="sr-Latn-CS" sz="2200" dirty="0" smtClean="0"/>
              <a:t>Napisati funkciju koja određuje da li je drvo potpuno binarno.</a:t>
            </a:r>
          </a:p>
          <a:p>
            <a:pPr lvl="1" eaLnBrk="1" hangingPunct="1"/>
            <a:r>
              <a:rPr lang="sr-Latn-CS" sz="2200" dirty="0" smtClean="0"/>
              <a:t>Napisati funkciju koja određuje koliko drvo ima listova.</a:t>
            </a:r>
            <a:endParaRPr lang="en-U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Drvo – Za vježbu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4951" y="2081049"/>
            <a:ext cx="8610600" cy="4419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Napisati funkciju koja određuje najtežu putanju od korijena do lista. Najteža putanja je ona koja daje najveću vrijednost sume brojeva upisanih u čvorovima na svom putu.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Napisati funkciju koja određuje najtežu prosječnu putanju od korijena ka listovima. To je ona putanja koja daje najveću vrijednost sume brojeva upisanih u čvorovima na tom putu podijeljenu sa brojem čvorova na tom putu.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 smtClean="0"/>
              <a:t>Drvo je sortirano inorder. Napisati funkciju koja vraća pokazivač na čvor u kome je upisan traženi broj ili NULL ako traženi broj ne postoji u drvetu.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/>
              <a:t>Napisati funkciju koja određuje širinu drveta. To je najveći broj čvorova koji se nalazi na određenoj distanci od korijena</a:t>
            </a:r>
            <a:r>
              <a:rPr lang="sr-Latn-CS" sz="2200" dirty="0" smtClean="0"/>
              <a:t>.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sr-Latn-CS" sz="2200" dirty="0"/>
              <a:t>Sve funkcije napisati za drvo </a:t>
            </a:r>
            <a:r>
              <a:rPr lang="sr-Latn-CS" sz="2200" dirty="0" smtClean="0"/>
              <a:t>predstavljeno </a:t>
            </a:r>
            <a:r>
              <a:rPr lang="sr-Latn-CS" sz="2200" dirty="0"/>
              <a:t>preko nizova i </a:t>
            </a:r>
            <a:r>
              <a:rPr lang="sr-Latn-CS" sz="2200" dirty="0" smtClean="0"/>
              <a:t>samoreferentnih </a:t>
            </a:r>
            <a:r>
              <a:rPr lang="sr-Latn-CS" sz="2200" dirty="0"/>
              <a:t>struktura</a:t>
            </a:r>
            <a:r>
              <a:rPr lang="sr-Latn-CS" sz="2200" dirty="0" smtClean="0"/>
              <a:t>.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KURS </a:t>
            </a:r>
            <a:r>
              <a:rPr lang="sr-Latn-CS" b="1" dirty="0">
                <a:solidFill>
                  <a:srgbClr val="FF0000"/>
                </a:solidFill>
              </a:rPr>
              <a:t>– </a:t>
            </a:r>
            <a:r>
              <a:rPr lang="sr-Latn-CS" b="1" dirty="0" smtClean="0">
                <a:solidFill>
                  <a:srgbClr val="FF0000"/>
                </a:solidFill>
              </a:rPr>
              <a:t>ZAKLJUČAK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8200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Studenti nakon ovog kursa treba da su ovladali sljedećim pojmovima:</a:t>
            </a:r>
          </a:p>
          <a:p>
            <a:pPr lvl="1" eaLnBrk="1" hangingPunct="1"/>
            <a:r>
              <a:rPr lang="sr-Latn-CS" sz="2000" dirty="0" smtClean="0"/>
              <a:t>Elementarni tipovi podataka i operacije (</a:t>
            </a:r>
            <a:r>
              <a:rPr lang="sr-Latn-CS" sz="2000" dirty="0" smtClean="0">
                <a:solidFill>
                  <a:srgbClr val="FF0000"/>
                </a:solidFill>
              </a:rPr>
              <a:t>80%</a:t>
            </a:r>
            <a:r>
              <a:rPr lang="sr-Latn-CS" sz="2000" dirty="0" smtClean="0"/>
              <a:t>)</a:t>
            </a:r>
          </a:p>
          <a:p>
            <a:pPr lvl="1" eaLnBrk="1" hangingPunct="1"/>
            <a:r>
              <a:rPr lang="sr-Latn-CS" sz="2000" dirty="0" smtClean="0"/>
              <a:t>Nizovi i pokazivači (60%)</a:t>
            </a:r>
          </a:p>
          <a:p>
            <a:pPr lvl="1" eaLnBrk="1" hangingPunct="1"/>
            <a:r>
              <a:rPr lang="sr-Latn-CS" sz="2000" dirty="0" smtClean="0"/>
              <a:t>Stringovi (80%)</a:t>
            </a:r>
          </a:p>
          <a:p>
            <a:pPr lvl="1" eaLnBrk="1" hangingPunct="1"/>
            <a:r>
              <a:rPr lang="sr-Latn-CS" sz="2000" dirty="0" smtClean="0"/>
              <a:t>Matrice (30%)</a:t>
            </a:r>
          </a:p>
          <a:p>
            <a:pPr lvl="1" eaLnBrk="1" hangingPunct="1"/>
            <a:r>
              <a:rPr lang="sr-Latn-CS" sz="2000" dirty="0" smtClean="0"/>
              <a:t>Funkcije (poziv po vrijednosti i referenci) (70%)</a:t>
            </a:r>
          </a:p>
          <a:p>
            <a:pPr lvl="1" eaLnBrk="1" hangingPunct="1"/>
            <a:r>
              <a:rPr lang="sr-Latn-CS" sz="2000" dirty="0" smtClean="0"/>
              <a:t>Funkcije - napredne opcije (30%)</a:t>
            </a:r>
          </a:p>
          <a:p>
            <a:pPr lvl="1" eaLnBrk="1" hangingPunct="1"/>
            <a:r>
              <a:rPr lang="sr-Latn-CS" sz="2000" dirty="0" smtClean="0"/>
              <a:t>Fajlovi (50%)</a:t>
            </a:r>
          </a:p>
          <a:p>
            <a:pPr lvl="1" eaLnBrk="1" hangingPunct="1"/>
            <a:r>
              <a:rPr lang="sr-Latn-CS" sz="2000" dirty="0" smtClean="0"/>
              <a:t>Strukture (70%)</a:t>
            </a:r>
          </a:p>
          <a:p>
            <a:pPr lvl="1" eaLnBrk="1" hangingPunct="1"/>
            <a:r>
              <a:rPr lang="sr-Latn-CS" sz="2000" dirty="0" smtClean="0"/>
              <a:t>Napredni linkovani tipovi podataka (40%)</a:t>
            </a:r>
            <a:endParaRPr lang="en-US" sz="2000" dirty="0" smtClean="0"/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5943600" y="3276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1749" name="Freeform 5"/>
          <p:cNvSpPr>
            <a:spLocks/>
          </p:cNvSpPr>
          <p:nvPr/>
        </p:nvSpPr>
        <p:spPr bwMode="auto">
          <a:xfrm>
            <a:off x="6172200" y="3276600"/>
            <a:ext cx="457200" cy="381000"/>
          </a:xfrm>
          <a:custGeom>
            <a:avLst/>
            <a:gdLst>
              <a:gd name="T0" fmla="*/ 0 w 288"/>
              <a:gd name="T1" fmla="*/ 0 h 240"/>
              <a:gd name="T2" fmla="*/ 0 w 288"/>
              <a:gd name="T3" fmla="*/ 2147483647 h 240"/>
              <a:gd name="T4" fmla="*/ 2147483647 w 288"/>
              <a:gd name="T5" fmla="*/ 2147483647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" h="240">
                <a:moveTo>
                  <a:pt x="0" y="0"/>
                </a:moveTo>
                <a:lnTo>
                  <a:pt x="0" y="240"/>
                </a:lnTo>
                <a:lnTo>
                  <a:pt x="288" y="2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6705600" y="3352800"/>
            <a:ext cx="2209800" cy="9525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procenti predstavljaju procijenjeni zna</a:t>
            </a:r>
            <a:r>
              <a:rPr lang="sr-Latn-CS" sz="1400" b="1">
                <a:latin typeface="Tahoma" pitchFamily="34" charset="0"/>
              </a:rPr>
              <a:t>čaj za programersko opismenjavanje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29/30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</a:t>
            </a:r>
            <a:r>
              <a:rPr lang="en-US" smtClean="0"/>
              <a:t>s</a:t>
            </a:r>
            <a:r>
              <a:rPr lang="sr-Latn-CS" smtClean="0"/>
              <a:t>tra algoritam - Primjer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3124200" cy="990600"/>
          </a:xfrm>
        </p:spPr>
        <p:txBody>
          <a:bodyPr/>
          <a:lstStyle/>
          <a:p>
            <a:pPr eaLnBrk="1" hangingPunct="1"/>
            <a:r>
              <a:rPr lang="sr-Latn-CS" sz="2400" smtClean="0"/>
              <a:t>Postavimo nule na glavn</a:t>
            </a:r>
            <a:r>
              <a:rPr lang="en-US" sz="2400" smtClean="0"/>
              <a:t>u</a:t>
            </a:r>
            <a:r>
              <a:rPr lang="sr-Latn-CS" sz="2400" smtClean="0"/>
              <a:t> dijagonal</a:t>
            </a:r>
            <a:r>
              <a:rPr lang="en-US" sz="2400" smtClean="0"/>
              <a:t>u</a:t>
            </a:r>
            <a:r>
              <a:rPr lang="sr-Latn-CS" sz="2400" smtClean="0"/>
              <a:t>.</a:t>
            </a:r>
            <a:endParaRPr lang="en-US" sz="2400" smtClean="0"/>
          </a:p>
        </p:txBody>
      </p:sp>
      <p:graphicFrame>
        <p:nvGraphicFramePr>
          <p:cNvPr id="322564" name="Group 4"/>
          <p:cNvGraphicFramePr>
            <a:graphicFrameLocks noGrp="1"/>
          </p:cNvGraphicFramePr>
          <p:nvPr/>
        </p:nvGraphicFramePr>
        <p:xfrm>
          <a:off x="1524000" y="35814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066800" y="36449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1676400" y="3124200"/>
            <a:ext cx="1479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0     1      2</a:t>
            </a:r>
            <a:endParaRPr lang="en-US" b="1"/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381000" y="3200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0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1066800" y="4114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1054100" y="46355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4876800" y="2133600"/>
            <a:ext cx="3124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>
                <a:latin typeface="Tahoma" pitchFamily="34" charset="0"/>
              </a:rPr>
              <a:t>Najkraće putanje preko čvora 0.</a:t>
            </a:r>
            <a:endParaRPr lang="en-US">
              <a:latin typeface="Tahoma" pitchFamily="34" charset="0"/>
            </a:endParaRPr>
          </a:p>
        </p:txBody>
      </p:sp>
      <p:graphicFrame>
        <p:nvGraphicFramePr>
          <p:cNvPr id="322588" name="Group 28"/>
          <p:cNvGraphicFramePr>
            <a:graphicFrameLocks noGrp="1"/>
          </p:cNvGraphicFramePr>
          <p:nvPr/>
        </p:nvGraphicFramePr>
        <p:xfrm>
          <a:off x="6019800" y="36576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6172200" y="32004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</a:t>
            </a:r>
            <a:r>
              <a:rPr lang="en-US" b="1"/>
              <a:t> </a:t>
            </a:r>
            <a:r>
              <a:rPr lang="sr-Latn-CS" b="1"/>
              <a:t>1      2</a:t>
            </a:r>
            <a:endParaRPr lang="en-US" b="1"/>
          </a:p>
        </p:txBody>
      </p:sp>
      <p:sp>
        <p:nvSpPr>
          <p:cNvPr id="5167" name="Text Box 47"/>
          <p:cNvSpPr txBox="1">
            <a:spLocks noChangeArrowheads="1"/>
          </p:cNvSpPr>
          <p:nvPr/>
        </p:nvSpPr>
        <p:spPr bwMode="auto">
          <a:xfrm>
            <a:off x="4876800" y="32766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1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5168" name="Text Box 48"/>
          <p:cNvSpPr txBox="1">
            <a:spLocks noChangeArrowheads="1"/>
          </p:cNvSpPr>
          <p:nvPr/>
        </p:nvSpPr>
        <p:spPr bwMode="auto">
          <a:xfrm>
            <a:off x="5549900" y="3733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5169" name="Text Box 49"/>
          <p:cNvSpPr txBox="1">
            <a:spLocks noChangeArrowheads="1"/>
          </p:cNvSpPr>
          <p:nvPr/>
        </p:nvSpPr>
        <p:spPr bwMode="auto">
          <a:xfrm>
            <a:off x="5549900" y="4203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5170" name="Text Box 50"/>
          <p:cNvSpPr txBox="1">
            <a:spLocks noChangeArrowheads="1"/>
          </p:cNvSpPr>
          <p:nvPr/>
        </p:nvSpPr>
        <p:spPr bwMode="auto">
          <a:xfrm>
            <a:off x="5537200" y="47244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5171" name="Freeform 51"/>
          <p:cNvSpPr>
            <a:spLocks/>
          </p:cNvSpPr>
          <p:nvPr/>
        </p:nvSpPr>
        <p:spPr bwMode="auto">
          <a:xfrm>
            <a:off x="7620000" y="4419600"/>
            <a:ext cx="914400" cy="1676400"/>
          </a:xfrm>
          <a:custGeom>
            <a:avLst/>
            <a:gdLst>
              <a:gd name="T0" fmla="*/ 2147483647 w 576"/>
              <a:gd name="T1" fmla="*/ 0 h 1056"/>
              <a:gd name="T2" fmla="*/ 2147483647 w 576"/>
              <a:gd name="T3" fmla="*/ 2147483647 h 1056"/>
              <a:gd name="T4" fmla="*/ 2147483647 w 576"/>
              <a:gd name="T5" fmla="*/ 2147483647 h 1056"/>
              <a:gd name="T6" fmla="*/ 0 w 576"/>
              <a:gd name="T7" fmla="*/ 2147483647 h 10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76" h="1056">
                <a:moveTo>
                  <a:pt x="48" y="0"/>
                </a:moveTo>
                <a:lnTo>
                  <a:pt x="576" y="240"/>
                </a:lnTo>
                <a:lnTo>
                  <a:pt x="576" y="1056"/>
                </a:lnTo>
                <a:lnTo>
                  <a:pt x="0" y="1056"/>
                </a:lnTo>
              </a:path>
            </a:pathLst>
          </a:custGeom>
          <a:noFill/>
          <a:ln w="9525">
            <a:solidFill>
              <a:srgbClr val="00B05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72" name="Text Box 52"/>
          <p:cNvSpPr txBox="1">
            <a:spLocks noChangeArrowheads="1"/>
          </p:cNvSpPr>
          <p:nvPr/>
        </p:nvSpPr>
        <p:spPr bwMode="auto">
          <a:xfrm>
            <a:off x="4671849" y="5919951"/>
            <a:ext cx="3657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solidFill>
                  <a:srgbClr val="00B050"/>
                </a:solidFill>
                <a:latin typeface="Tahoma" pitchFamily="34" charset="0"/>
              </a:rPr>
              <a:t>J</a:t>
            </a:r>
            <a:r>
              <a:rPr lang="sr-Latn-CS" sz="1600" dirty="0" smtClean="0">
                <a:solidFill>
                  <a:srgbClr val="00B050"/>
                </a:solidFill>
                <a:latin typeface="Tahoma" pitchFamily="34" charset="0"/>
              </a:rPr>
              <a:t>edina </a:t>
            </a:r>
            <a:r>
              <a:rPr lang="sr-Latn-CS" sz="1600" dirty="0">
                <a:solidFill>
                  <a:srgbClr val="00B050"/>
                </a:solidFill>
                <a:latin typeface="Tahoma" pitchFamily="34" charset="0"/>
              </a:rPr>
              <a:t>pozicija gdje se dogodila promjena je označena crvenom bojom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b="1" dirty="0" smtClean="0">
                <a:solidFill>
                  <a:srgbClr val="FF0000"/>
                </a:solidFill>
              </a:rPr>
              <a:t>KURS – ZAKLJUČAK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7772400" cy="3200400"/>
          </a:xfrm>
        </p:spPr>
        <p:txBody>
          <a:bodyPr/>
          <a:lstStyle/>
          <a:p>
            <a:pPr eaLnBrk="1" hangingPunct="1"/>
            <a:r>
              <a:rPr lang="sr-Latn-CS" sz="2400" smtClean="0"/>
              <a:t>Studenti koji su savladali ovaj kurs se mogu smatrati programerski pismenim, a to dalje znači da mogu da nastave sa usavršavanjem u oblasti programiranja.</a:t>
            </a:r>
          </a:p>
          <a:p>
            <a:pPr eaLnBrk="1" hangingPunct="1"/>
            <a:endParaRPr lang="sr-Latn-CS" sz="2400" smtClean="0"/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4000" b="1" smtClean="0">
                <a:solidFill>
                  <a:srgbClr val="FF0000"/>
                </a:solidFill>
              </a:rPr>
              <a:t>Sa srećom!</a:t>
            </a:r>
            <a:endParaRPr lang="en-US" sz="4000" b="1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30/30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 - Primjer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3276600" cy="990600"/>
          </a:xfrm>
        </p:spPr>
        <p:txBody>
          <a:bodyPr/>
          <a:lstStyle/>
          <a:p>
            <a:pPr eaLnBrk="1" hangingPunct="1"/>
            <a:r>
              <a:rPr lang="en-US" sz="2400" smtClean="0"/>
              <a:t>Najkra</a:t>
            </a:r>
            <a:r>
              <a:rPr lang="sr-Latn-CS" sz="2400" smtClean="0"/>
              <a:t>će putanje preko čvorova 0 i 1</a:t>
            </a:r>
            <a:r>
              <a:rPr lang="en-US" sz="2400" smtClean="0"/>
              <a:t>.</a:t>
            </a:r>
          </a:p>
        </p:txBody>
      </p:sp>
      <p:graphicFrame>
        <p:nvGraphicFramePr>
          <p:cNvPr id="323588" name="Group 4"/>
          <p:cNvGraphicFramePr>
            <a:graphicFrameLocks noGrp="1"/>
          </p:cNvGraphicFramePr>
          <p:nvPr/>
        </p:nvGraphicFramePr>
        <p:xfrm>
          <a:off x="1371600" y="40386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5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1600200" y="35814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b="1"/>
              <a:t>0</a:t>
            </a:r>
            <a:r>
              <a:rPr lang="sr-Latn-CS" b="1"/>
              <a:t>     </a:t>
            </a:r>
            <a:r>
              <a:rPr lang="en-US" b="1"/>
              <a:t> 1</a:t>
            </a:r>
            <a:r>
              <a:rPr lang="sr-Latn-CS" b="1"/>
              <a:t>      </a:t>
            </a:r>
            <a:r>
              <a:rPr lang="en-US" b="1"/>
              <a:t>2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33400" y="3581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2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graphicFrame>
        <p:nvGraphicFramePr>
          <p:cNvPr id="323608" name="Group 24"/>
          <p:cNvGraphicFramePr>
            <a:graphicFrameLocks noGrp="1"/>
          </p:cNvGraphicFramePr>
          <p:nvPr/>
        </p:nvGraphicFramePr>
        <p:xfrm>
          <a:off x="5943600" y="3997325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</a:rPr>
                        <a:t>7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5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186" name="Text Box 42"/>
          <p:cNvSpPr txBox="1">
            <a:spLocks noChangeArrowheads="1"/>
          </p:cNvSpPr>
          <p:nvPr/>
        </p:nvSpPr>
        <p:spPr bwMode="auto">
          <a:xfrm>
            <a:off x="6172200" y="3540125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b="1"/>
              <a:t>0</a:t>
            </a:r>
            <a:r>
              <a:rPr lang="sr-Latn-CS" b="1"/>
              <a:t>    </a:t>
            </a:r>
            <a:r>
              <a:rPr lang="en-US" b="1"/>
              <a:t> </a:t>
            </a:r>
            <a:r>
              <a:rPr lang="sr-Latn-CS" b="1"/>
              <a:t> </a:t>
            </a:r>
            <a:r>
              <a:rPr lang="en-US" b="1"/>
              <a:t>1</a:t>
            </a:r>
            <a:r>
              <a:rPr lang="sr-Latn-CS" b="1"/>
              <a:t>      </a:t>
            </a:r>
            <a:r>
              <a:rPr lang="en-US" b="1"/>
              <a:t>2</a:t>
            </a:r>
          </a:p>
        </p:txBody>
      </p:sp>
      <p:sp>
        <p:nvSpPr>
          <p:cNvPr id="6187" name="Text Box 43"/>
          <p:cNvSpPr txBox="1">
            <a:spLocks noChangeArrowheads="1"/>
          </p:cNvSpPr>
          <p:nvPr/>
        </p:nvSpPr>
        <p:spPr bwMode="auto">
          <a:xfrm>
            <a:off x="5029200" y="35052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3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914400" y="4114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0</a:t>
            </a: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914400" y="4584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1</a:t>
            </a:r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901700" y="51054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2</a:t>
            </a:r>
          </a:p>
        </p:txBody>
      </p:sp>
      <p:sp>
        <p:nvSpPr>
          <p:cNvPr id="6191" name="Text Box 47"/>
          <p:cNvSpPr txBox="1">
            <a:spLocks noChangeArrowheads="1"/>
          </p:cNvSpPr>
          <p:nvPr/>
        </p:nvSpPr>
        <p:spPr bwMode="auto">
          <a:xfrm>
            <a:off x="5486400" y="40735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0</a:t>
            </a:r>
          </a:p>
        </p:txBody>
      </p:sp>
      <p:sp>
        <p:nvSpPr>
          <p:cNvPr id="6192" name="Text Box 48"/>
          <p:cNvSpPr txBox="1">
            <a:spLocks noChangeArrowheads="1"/>
          </p:cNvSpPr>
          <p:nvPr/>
        </p:nvSpPr>
        <p:spPr bwMode="auto">
          <a:xfrm>
            <a:off x="5486400" y="45434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1</a:t>
            </a:r>
          </a:p>
        </p:txBody>
      </p:sp>
      <p:sp>
        <p:nvSpPr>
          <p:cNvPr id="6193" name="Text Box 49"/>
          <p:cNvSpPr txBox="1">
            <a:spLocks noChangeArrowheads="1"/>
          </p:cNvSpPr>
          <p:nvPr/>
        </p:nvSpPr>
        <p:spPr bwMode="auto">
          <a:xfrm>
            <a:off x="5473700" y="50641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2</a:t>
            </a:r>
          </a:p>
        </p:txBody>
      </p:sp>
      <p:sp>
        <p:nvSpPr>
          <p:cNvPr id="6194" name="Rectangle 50"/>
          <p:cNvSpPr>
            <a:spLocks noChangeArrowheads="1"/>
          </p:cNvSpPr>
          <p:nvPr/>
        </p:nvSpPr>
        <p:spPr bwMode="auto">
          <a:xfrm>
            <a:off x="4114800" y="2105025"/>
            <a:ext cx="5029200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>
                <a:latin typeface="Tahoma" pitchFamily="34" charset="0"/>
              </a:rPr>
              <a:t>Najkra</a:t>
            </a:r>
            <a:r>
              <a:rPr lang="sr-Latn-CS">
                <a:latin typeface="Tahoma" pitchFamily="34" charset="0"/>
              </a:rPr>
              <a:t>će putanje preko čvorova 0, 1 i 2</a:t>
            </a:r>
            <a:r>
              <a:rPr lang="en-US">
                <a:latin typeface="Tahoma" pitchFamily="34" charset="0"/>
              </a:rPr>
              <a:t>,</a:t>
            </a:r>
            <a:r>
              <a:rPr lang="sr-Latn-CS">
                <a:latin typeface="Tahoma" pitchFamily="34" charset="0"/>
              </a:rPr>
              <a:t> odnosno najkraće (najjeftinije) moguće putanje</a:t>
            </a:r>
            <a:r>
              <a:rPr lang="en-US">
                <a:latin typeface="Tahoma" pitchFamily="34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</a:t>
            </a:r>
            <a:r>
              <a:rPr lang="en-US" smtClean="0"/>
              <a:t>s</a:t>
            </a:r>
            <a:r>
              <a:rPr lang="sr-Latn-CS" smtClean="0"/>
              <a:t>tra algoritam - Realizacija</a:t>
            </a:r>
            <a:endParaRPr lang="en-US" smtClean="0"/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304800" y="2182812"/>
            <a:ext cx="8229600" cy="44935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sz="2200" dirty="0">
                <a:latin typeface="Tahoma" pitchFamily="34" charset="0"/>
                <a:ea typeface="MS Mincho" pitchFamily="49" charset="-128"/>
              </a:rPr>
              <a:t>#include &lt;stdio.h&gt;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#define DIM 3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int min(int, int);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int 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main()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{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</a:rPr>
              <a:t>	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int ms[][DIM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] = {{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2,8,5},{3,1000,1000},{1000,2,1000}};	int 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N = DIM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, i, j, k;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	int cs[DIM][DIM], cn[DIM][DIM];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	for (i=0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; i&lt;N; i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++)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		for(j=0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; j&lt;N; j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++)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</a:rPr>
              <a:t>	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		cs[i][j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] = ms[i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][j];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</a:rPr>
              <a:t>	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for(i=0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; i&lt;N; i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++)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		cs[i][i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] = 0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;</a:t>
            </a:r>
            <a:endParaRPr lang="sl-SI" sz="2200" dirty="0">
              <a:latin typeface="Tahoma" pitchFamily="34" charset="0"/>
            </a:endParaRPr>
          </a:p>
        </p:txBody>
      </p:sp>
      <p:sp>
        <p:nvSpPr>
          <p:cNvPr id="7172" name="Freeform 5"/>
          <p:cNvSpPr>
            <a:spLocks/>
          </p:cNvSpPr>
          <p:nvPr/>
        </p:nvSpPr>
        <p:spPr bwMode="auto">
          <a:xfrm>
            <a:off x="1905000" y="3097212"/>
            <a:ext cx="2209800" cy="914400"/>
          </a:xfrm>
          <a:custGeom>
            <a:avLst/>
            <a:gdLst>
              <a:gd name="T0" fmla="*/ 0 w 1296"/>
              <a:gd name="T1" fmla="*/ 2147483647 h 576"/>
              <a:gd name="T2" fmla="*/ 2147483647 w 1296"/>
              <a:gd name="T3" fmla="*/ 2147483647 h 576"/>
              <a:gd name="T4" fmla="*/ 2147483647 w 1296"/>
              <a:gd name="T5" fmla="*/ 0 h 57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96" h="576">
                <a:moveTo>
                  <a:pt x="0" y="576"/>
                </a:moveTo>
                <a:lnTo>
                  <a:pt x="1008" y="96"/>
                </a:lnTo>
                <a:lnTo>
                  <a:pt x="1296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4114800" y="2563812"/>
            <a:ext cx="3810000" cy="942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Matrica sa cijenama putanja</a:t>
            </a:r>
            <a:r>
              <a:rPr lang="en-US" sz="1400" b="1">
                <a:latin typeface="Tahoma" pitchFamily="34" charset="0"/>
              </a:rPr>
              <a:t>;</a:t>
            </a:r>
            <a:r>
              <a:rPr lang="sr-Latn-CS" sz="1400" b="1">
                <a:latin typeface="Tahoma" pitchFamily="34" charset="0"/>
              </a:rPr>
              <a:t> na pozicijam</a:t>
            </a:r>
            <a:r>
              <a:rPr lang="en-US" sz="1400" b="1">
                <a:latin typeface="Tahoma" pitchFamily="34" charset="0"/>
              </a:rPr>
              <a:t>a</a:t>
            </a:r>
            <a:r>
              <a:rPr lang="sr-Latn-CS" sz="1400" b="1">
                <a:latin typeface="Tahoma" pitchFamily="34" charset="0"/>
              </a:rPr>
              <a:t> gdje ne postoji veza postavljen je veliki cijeli broj kao zamjena za beskonačno</a:t>
            </a:r>
            <a:r>
              <a:rPr lang="en-US" sz="1400" b="1">
                <a:latin typeface="Tahoma" pitchFamily="34" charset="0"/>
              </a:rPr>
              <a:t>.</a:t>
            </a:r>
          </a:p>
        </p:txBody>
      </p:sp>
      <p:sp>
        <p:nvSpPr>
          <p:cNvPr id="7174" name="Line 7"/>
          <p:cNvSpPr>
            <a:spLocks noChangeShapeType="1"/>
          </p:cNvSpPr>
          <p:nvPr/>
        </p:nvSpPr>
        <p:spPr bwMode="auto">
          <a:xfrm flipV="1">
            <a:off x="3665483" y="6440215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5" name="Text Box 8"/>
          <p:cNvSpPr txBox="1">
            <a:spLocks noChangeArrowheads="1"/>
          </p:cNvSpPr>
          <p:nvPr/>
        </p:nvSpPr>
        <p:spPr bwMode="auto">
          <a:xfrm>
            <a:off x="5738649" y="6097587"/>
            <a:ext cx="2514600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Najjeftinije je ne kretati se iz </a:t>
            </a:r>
            <a:r>
              <a:rPr lang="sr-Latn-CS" sz="1400" b="1">
                <a:latin typeface="Tahoma" pitchFamily="34" charset="0"/>
              </a:rPr>
              <a:t>čvora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 u čvor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.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 - Realizacija</a:t>
            </a:r>
            <a:endParaRPr lang="en-US" smtClean="0"/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76200" y="2057400"/>
            <a:ext cx="8991600" cy="44935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tabLst>
                <a:tab pos="449263" algn="l"/>
                <a:tab pos="898525" algn="l"/>
                <a:tab pos="1347788" algn="l"/>
              </a:tabLst>
            </a:pPr>
            <a:r>
              <a:rPr lang="sl-SI" sz="2200" dirty="0">
                <a:latin typeface="Tahoma" pitchFamily="34" charset="0"/>
                <a:ea typeface="MS Mincho" pitchFamily="49" charset="-128"/>
              </a:rPr>
              <a:t>for(k=0;k&lt;N;k++) {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	for(i=0;i&lt;N;i++)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</a:rPr>
              <a:t>	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	for(j=0;j&lt;N;j++)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</a:rPr>
              <a:t>			</a:t>
            </a:r>
            <a:r>
              <a:rPr lang="sl-SI" sz="2200" dirty="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cn[i][j</a:t>
            </a:r>
            <a:r>
              <a:rPr lang="sl-SI" sz="2200" dirty="0" smtClean="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] = min(cs[i</a:t>
            </a:r>
            <a:r>
              <a:rPr lang="sl-SI" sz="2200" dirty="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][j</a:t>
            </a:r>
            <a:r>
              <a:rPr lang="sl-SI" sz="2200" dirty="0" smtClean="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], cs[i</a:t>
            </a:r>
            <a:r>
              <a:rPr lang="sl-SI" sz="2200" dirty="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][k</a:t>
            </a:r>
            <a:r>
              <a:rPr lang="sl-SI" sz="2200" dirty="0" smtClean="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] + cs[k</a:t>
            </a:r>
            <a:r>
              <a:rPr lang="sl-SI" sz="2200" dirty="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][j]);</a:t>
            </a:r>
            <a:r>
              <a:rPr lang="sl-SI" sz="2200" dirty="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sl-SI" sz="2200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</a:rPr>
              <a:t>		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for(i=0;i&lt;N;i++)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</a:rPr>
              <a:t>	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		for(j=0;j&lt;N;j++)</a:t>
            </a:r>
            <a:r>
              <a:rPr lang="sl-SI" sz="2200" dirty="0">
                <a:latin typeface="Tahoma" pitchFamily="34" charset="0"/>
                <a:cs typeface="Times New Roman" charset="0"/>
              </a:rPr>
              <a:t> 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</a:rPr>
              <a:t>	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			cs[i][j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] = cn[i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][j];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}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for(i=0;i&lt;N;i++)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	for(j=0;j&lt;N;j++)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printf("\nNajjeftiniji put izmedju</a:t>
            </a:r>
            <a:r>
              <a:rPr lang="en-US" sz="22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%d i %d ima cijenu %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d", i, j, cs[i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][j]);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}</a:t>
            </a:r>
            <a:r>
              <a:rPr lang="sl-SI" sz="2200" dirty="0">
                <a:latin typeface="Tahoma" pitchFamily="34" charset="0"/>
              </a:rPr>
              <a:t/>
            </a:r>
            <a:br>
              <a:rPr lang="sl-SI" sz="2200" dirty="0">
                <a:latin typeface="Tahoma" pitchFamily="34" charset="0"/>
              </a:rPr>
            </a:br>
            <a:r>
              <a:rPr lang="sl-SI" sz="2200" dirty="0">
                <a:latin typeface="Tahoma" pitchFamily="34" charset="0"/>
                <a:ea typeface="MS Mincho" pitchFamily="49" charset="-128"/>
              </a:rPr>
              <a:t>int min(int a, int b</a:t>
            </a:r>
            <a:r>
              <a:rPr lang="sl-SI" sz="2200" dirty="0" smtClean="0">
                <a:latin typeface="Tahoma" pitchFamily="34" charset="0"/>
                <a:ea typeface="MS Mincho" pitchFamily="49" charset="-128"/>
              </a:rPr>
              <a:t>){ return </a:t>
            </a:r>
            <a:r>
              <a:rPr lang="sl-SI" sz="2200" dirty="0">
                <a:latin typeface="Tahoma" pitchFamily="34" charset="0"/>
                <a:ea typeface="MS Mincho" pitchFamily="49" charset="-128"/>
              </a:rPr>
              <a:t>a&gt;b ? b : a;</a:t>
            </a:r>
            <a:r>
              <a:rPr lang="en-US" sz="2200" dirty="0">
                <a:latin typeface="Tahoma" pitchFamily="34" charset="0"/>
                <a:ea typeface="MS Mincho" pitchFamily="49" charset="-128"/>
              </a:rPr>
              <a:t>}</a:t>
            </a:r>
            <a:r>
              <a:rPr lang="en-US" sz="2200" dirty="0">
                <a:latin typeface="Tahoma" pitchFamily="34" charset="0"/>
              </a:rPr>
              <a:t> </a:t>
            </a:r>
          </a:p>
        </p:txBody>
      </p:sp>
      <p:sp>
        <p:nvSpPr>
          <p:cNvPr id="8196" name="Line 5"/>
          <p:cNvSpPr>
            <a:spLocks noChangeShapeType="1"/>
          </p:cNvSpPr>
          <p:nvPr/>
        </p:nvSpPr>
        <p:spPr bwMode="auto">
          <a:xfrm flipV="1">
            <a:off x="2743200" y="22860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4038600" y="2076450"/>
            <a:ext cx="3810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petlja po </a:t>
            </a:r>
            <a:r>
              <a:rPr lang="en-US" sz="1400" b="1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en-US" sz="1400" b="1">
                <a:latin typeface="Tahoma" pitchFamily="34" charset="0"/>
              </a:rPr>
              <a:t> (po </a:t>
            </a:r>
            <a:r>
              <a:rPr lang="sr-Latn-CS" sz="1400" b="1">
                <a:latin typeface="Tahoma" pitchFamily="34" charset="0"/>
              </a:rPr>
              <a:t>čvorovima posrednicima)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198" name="Freeform 7"/>
          <p:cNvSpPr>
            <a:spLocks/>
          </p:cNvSpPr>
          <p:nvPr/>
        </p:nvSpPr>
        <p:spPr bwMode="auto">
          <a:xfrm>
            <a:off x="4238625" y="2819400"/>
            <a:ext cx="228600" cy="381000"/>
          </a:xfrm>
          <a:custGeom>
            <a:avLst/>
            <a:gdLst>
              <a:gd name="T0" fmla="*/ 0 w 432"/>
              <a:gd name="T1" fmla="*/ 2147483647 h 240"/>
              <a:gd name="T2" fmla="*/ 0 w 432"/>
              <a:gd name="T3" fmla="*/ 0 h 240"/>
              <a:gd name="T4" fmla="*/ 2147483647 w 432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" h="240">
                <a:moveTo>
                  <a:pt x="0" y="240"/>
                </a:moveTo>
                <a:lnTo>
                  <a:pt x="0" y="0"/>
                </a:lnTo>
                <a:lnTo>
                  <a:pt x="4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9" name="Text Box 8"/>
          <p:cNvSpPr txBox="1">
            <a:spLocks noChangeArrowheads="1"/>
          </p:cNvSpPr>
          <p:nvPr/>
        </p:nvSpPr>
        <p:spPr bwMode="auto">
          <a:xfrm>
            <a:off x="4448175" y="2395538"/>
            <a:ext cx="4495800" cy="730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ključni korak u algoritmu u dvostrukoj petlji koja provjerava da li se </a:t>
            </a:r>
            <a:r>
              <a:rPr lang="en-US" sz="1400" b="1">
                <a:latin typeface="Tahoma" pitchFamily="34" charset="0"/>
              </a:rPr>
              <a:t>jeftinija </a:t>
            </a:r>
            <a:r>
              <a:rPr lang="sr-Latn-CS" sz="1400" b="1">
                <a:latin typeface="Tahoma" pitchFamily="34" charset="0"/>
              </a:rPr>
              <a:t>konekcija između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 i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j</a:t>
            </a:r>
            <a:r>
              <a:rPr lang="sr-Latn-CS" sz="1400" b="1">
                <a:latin typeface="Tahoma" pitchFamily="34" charset="0"/>
              </a:rPr>
              <a:t> može obaviti posredstvom čvora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sr-Latn-CS" sz="1400" b="1">
                <a:latin typeface="Tahoma" pitchFamily="34" charset="0"/>
              </a:rPr>
              <a:t>.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0" name="Text Box 12"/>
          <p:cNvSpPr txBox="1">
            <a:spLocks noChangeArrowheads="1"/>
          </p:cNvSpPr>
          <p:nvPr/>
        </p:nvSpPr>
        <p:spPr bwMode="auto">
          <a:xfrm>
            <a:off x="5402317" y="3820803"/>
            <a:ext cx="2057400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priprema za narednu </a:t>
            </a:r>
            <a:br>
              <a:rPr lang="sr-Latn-CS" sz="1400" b="1">
                <a:latin typeface="Tahoma" pitchFamily="34" charset="0"/>
              </a:rPr>
            </a:br>
            <a:r>
              <a:rPr lang="sr-Latn-CS" sz="1400" b="1">
                <a:latin typeface="Tahoma" pitchFamily="34" charset="0"/>
              </a:rPr>
              <a:t>iteraciju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1" name="Line 13"/>
          <p:cNvSpPr>
            <a:spLocks noChangeShapeType="1"/>
          </p:cNvSpPr>
          <p:nvPr/>
        </p:nvSpPr>
        <p:spPr bwMode="auto">
          <a:xfrm>
            <a:off x="2819400" y="51054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2" name="Line 14"/>
          <p:cNvSpPr>
            <a:spLocks noChangeShapeType="1"/>
          </p:cNvSpPr>
          <p:nvPr/>
        </p:nvSpPr>
        <p:spPr bwMode="auto">
          <a:xfrm flipV="1">
            <a:off x="3505200" y="5181600"/>
            <a:ext cx="1447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3" name="Line 15"/>
          <p:cNvSpPr>
            <a:spLocks noChangeShapeType="1"/>
          </p:cNvSpPr>
          <p:nvPr/>
        </p:nvSpPr>
        <p:spPr bwMode="auto">
          <a:xfrm flipV="1">
            <a:off x="4191000" y="52578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4" name="Text Box 16"/>
          <p:cNvSpPr txBox="1">
            <a:spLocks noChangeArrowheads="1"/>
          </p:cNvSpPr>
          <p:nvPr/>
        </p:nvSpPr>
        <p:spPr bwMode="auto">
          <a:xfrm>
            <a:off x="5029200" y="4953000"/>
            <a:ext cx="2057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štampanje rezultata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5" name="Line 17"/>
          <p:cNvSpPr>
            <a:spLocks noChangeShapeType="1"/>
          </p:cNvSpPr>
          <p:nvPr/>
        </p:nvSpPr>
        <p:spPr bwMode="auto">
          <a:xfrm flipV="1">
            <a:off x="5334000" y="61722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6" name="Text Box 18"/>
          <p:cNvSpPr txBox="1">
            <a:spLocks noChangeArrowheads="1"/>
          </p:cNvSpPr>
          <p:nvPr/>
        </p:nvSpPr>
        <p:spPr bwMode="auto">
          <a:xfrm>
            <a:off x="5943600" y="5943600"/>
            <a:ext cx="1676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pomoćna fukcija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7" name="AutoShape 19"/>
          <p:cNvSpPr>
            <a:spLocks/>
          </p:cNvSpPr>
          <p:nvPr/>
        </p:nvSpPr>
        <p:spPr bwMode="auto">
          <a:xfrm>
            <a:off x="4343400" y="3657599"/>
            <a:ext cx="457200" cy="914400"/>
          </a:xfrm>
          <a:prstGeom prst="rightBrace">
            <a:avLst>
              <a:gd name="adj1" fmla="val 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8" name="Line 20"/>
          <p:cNvSpPr>
            <a:spLocks noChangeShapeType="1"/>
          </p:cNvSpPr>
          <p:nvPr/>
        </p:nvSpPr>
        <p:spPr bwMode="auto">
          <a:xfrm>
            <a:off x="4838700" y="4117062"/>
            <a:ext cx="571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Modifikacija Dijk</a:t>
            </a:r>
            <a:r>
              <a:rPr lang="en-US" smtClean="0"/>
              <a:t>s</a:t>
            </a:r>
            <a:r>
              <a:rPr lang="sr-Latn-CS" smtClean="0"/>
              <a:t>tra algoritma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Pretpostavimo da je zadata matrica susjedstva</a:t>
            </a:r>
            <a:r>
              <a:rPr lang="en-US" sz="2400" dirty="0" smtClean="0"/>
              <a:t> (a ne </a:t>
            </a:r>
            <a:r>
              <a:rPr lang="en-US" sz="2400" dirty="0" err="1" smtClean="0"/>
              <a:t>matrica</a:t>
            </a:r>
            <a:r>
              <a:rPr lang="en-US" sz="2400" dirty="0" smtClean="0"/>
              <a:t> </a:t>
            </a:r>
            <a:r>
              <a:rPr lang="sr-Latn-CS" sz="2400" dirty="0" smtClean="0"/>
              <a:t>cijena ivic</a:t>
            </a:r>
            <a:r>
              <a:rPr lang="en-US" sz="2400" dirty="0" smtClean="0"/>
              <a:t>a</a:t>
            </a:r>
            <a:r>
              <a:rPr lang="sr-Latn-CS" sz="2400" dirty="0" smtClean="0"/>
              <a:t>).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Neka je naš zadatak da formiramo matricu koja će imati vrijednost </a:t>
            </a:r>
            <a:r>
              <a:rPr lang="sr-Latn-CS" sz="2400" b="1" dirty="0" smtClean="0">
                <a:solidFill>
                  <a:srgbClr val="3333CC"/>
                </a:solidFill>
              </a:rPr>
              <a:t>1</a:t>
            </a:r>
            <a:r>
              <a:rPr lang="sr-Latn-CS" sz="2400" dirty="0" smtClean="0"/>
              <a:t> na poziciji </a:t>
            </a:r>
            <a:r>
              <a:rPr lang="en-US" sz="2400" b="1" dirty="0" smtClean="0">
                <a:solidFill>
                  <a:srgbClr val="3333CC"/>
                </a:solidFill>
              </a:rPr>
              <a:t>[</a:t>
            </a:r>
            <a:r>
              <a:rPr lang="en-US" sz="2400" b="1" dirty="0" err="1" smtClean="0">
                <a:solidFill>
                  <a:srgbClr val="3333CC"/>
                </a:solidFill>
              </a:rPr>
              <a:t>i</a:t>
            </a:r>
            <a:r>
              <a:rPr lang="en-US" sz="2400" b="1" dirty="0" smtClean="0">
                <a:solidFill>
                  <a:srgbClr val="3333CC"/>
                </a:solidFill>
              </a:rPr>
              <a:t>][j]</a:t>
            </a:r>
            <a:r>
              <a:rPr lang="sr-Latn-CS" sz="2400" dirty="0" smtClean="0"/>
              <a:t> ako između </a:t>
            </a:r>
            <a:r>
              <a:rPr lang="sr-Latn-CS" sz="2400" b="1" dirty="0" smtClean="0">
                <a:solidFill>
                  <a:srgbClr val="3333CC"/>
                </a:solidFill>
              </a:rPr>
              <a:t>i </a:t>
            </a:r>
            <a:r>
              <a:rPr lang="sr-Latn-CS" sz="2400" dirty="0" smtClean="0"/>
              <a:t>i </a:t>
            </a:r>
            <a:r>
              <a:rPr lang="sr-Latn-CS" sz="2400" b="1" dirty="0" smtClean="0">
                <a:solidFill>
                  <a:srgbClr val="3333CC"/>
                </a:solidFill>
              </a:rPr>
              <a:t>j</a:t>
            </a:r>
            <a:r>
              <a:rPr lang="sr-Latn-CS" sz="2400" dirty="0" smtClean="0"/>
              <a:t> postoji konekcija preko proizvoljno mnogo ivica i </a:t>
            </a:r>
            <a:r>
              <a:rPr lang="sr-Latn-CS" sz="2400" b="1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 ako ne postoji takva konekcija.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Predmetni algoritam je modifikacij</a:t>
            </a:r>
            <a:r>
              <a:rPr lang="en-US" sz="2400" dirty="0" smtClean="0"/>
              <a:t>a</a:t>
            </a:r>
            <a:r>
              <a:rPr lang="sr-Latn-CS" sz="2400" dirty="0" smtClean="0"/>
              <a:t> Dijkstra a</a:t>
            </a:r>
            <a:r>
              <a:rPr lang="en-US" sz="2400" dirty="0" smtClean="0"/>
              <a:t>l</a:t>
            </a:r>
            <a:r>
              <a:rPr lang="sr-Latn-CS" sz="2400" dirty="0" smtClean="0"/>
              <a:t>goritma u tom sm</a:t>
            </a:r>
            <a:r>
              <a:rPr lang="en-US" sz="2400" dirty="0" err="1" smtClean="0"/>
              <a:t>i</a:t>
            </a:r>
            <a:r>
              <a:rPr lang="sr-Latn-CS" sz="2400" dirty="0" smtClean="0"/>
              <a:t>slu što je jedini korak kojeg treba izmijeniti tzv. ključni korak u algoritmu</a:t>
            </a:r>
            <a:r>
              <a:rPr lang="en-US" sz="2400" dirty="0" smtClean="0"/>
              <a:t>,</a:t>
            </a:r>
            <a:r>
              <a:rPr lang="sr-Latn-CS" sz="2400" dirty="0" smtClean="0"/>
              <a:t> koji sada može da glasi:</a:t>
            </a:r>
            <a:br>
              <a:rPr lang="sr-Latn-CS" sz="2400" dirty="0" smtClean="0"/>
            </a:br>
            <a:r>
              <a:rPr lang="sl-SI" sz="2400" dirty="0" smtClean="0">
                <a:latin typeface="Times New Roman" charset="0"/>
              </a:rPr>
              <a:t>	</a:t>
            </a:r>
            <a:r>
              <a:rPr lang="sl-SI" sz="2400" dirty="0" smtClean="0">
                <a:solidFill>
                  <a:srgbClr val="FF0000"/>
                </a:solidFill>
                <a:ea typeface="MS Mincho" pitchFamily="49" charset="-128"/>
              </a:rPr>
              <a:t>cn[i][j] = cs[i][j] </a:t>
            </a:r>
            <a:r>
              <a:rPr lang="en-US" sz="2400" dirty="0" smtClean="0">
                <a:solidFill>
                  <a:srgbClr val="FF0000"/>
                </a:solidFill>
                <a:ea typeface="MS Mincho" pitchFamily="49" charset="-128"/>
              </a:rPr>
              <a:t>||</a:t>
            </a:r>
            <a:r>
              <a:rPr lang="sr-Latn-ME" sz="2400" dirty="0" smtClean="0">
                <a:solidFill>
                  <a:srgbClr val="FF0000"/>
                </a:solidFill>
                <a:ea typeface="MS Mincho" pitchFamily="49" charset="-128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ea typeface="MS Mincho" pitchFamily="49" charset="-128"/>
              </a:rPr>
              <a:t>(</a:t>
            </a:r>
            <a:r>
              <a:rPr lang="sl-SI" sz="2400" dirty="0" smtClean="0">
                <a:solidFill>
                  <a:srgbClr val="FF0000"/>
                </a:solidFill>
                <a:ea typeface="MS Mincho" pitchFamily="49" charset="-128"/>
              </a:rPr>
              <a:t>cs[i][k] </a:t>
            </a:r>
            <a:r>
              <a:rPr lang="en-US" sz="2400" dirty="0" smtClean="0">
                <a:solidFill>
                  <a:srgbClr val="FF0000"/>
                </a:solidFill>
                <a:ea typeface="MS Mincho" pitchFamily="49" charset="-128"/>
              </a:rPr>
              <a:t>&amp;&amp;</a:t>
            </a:r>
            <a:r>
              <a:rPr lang="sr-Latn-ME" sz="2400" dirty="0" smtClean="0">
                <a:solidFill>
                  <a:srgbClr val="FF0000"/>
                </a:solidFill>
                <a:ea typeface="MS Mincho" pitchFamily="49" charset="-128"/>
              </a:rPr>
              <a:t> </a:t>
            </a:r>
            <a:r>
              <a:rPr lang="sl-SI" sz="2400" dirty="0" smtClean="0">
                <a:solidFill>
                  <a:srgbClr val="FF0000"/>
                </a:solidFill>
                <a:ea typeface="MS Mincho" pitchFamily="49" charset="-128"/>
              </a:rPr>
              <a:t>cs[k][j]);</a:t>
            </a:r>
            <a:endParaRPr lang="en-US" sz="2400" dirty="0" smtClean="0">
              <a:solidFill>
                <a:srgbClr val="FF0000"/>
              </a:solidFill>
              <a:ea typeface="MS Mincho" pitchFamily="49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err="1" smtClean="0"/>
              <a:t>Ovaj</a:t>
            </a:r>
            <a:r>
              <a:rPr lang="en-US" sz="2400" dirty="0" smtClean="0"/>
              <a:t> </a:t>
            </a:r>
            <a:r>
              <a:rPr lang="en-US" sz="2400" dirty="0" err="1" smtClean="0"/>
              <a:t>korak</a:t>
            </a:r>
            <a:r>
              <a:rPr lang="en-US" sz="2400" dirty="0" smtClean="0"/>
              <a:t> se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en-US" sz="2400" dirty="0" err="1" smtClean="0"/>
              <a:t>mo</a:t>
            </a:r>
            <a:r>
              <a:rPr lang="sr-Latn-CS" sz="2400" dirty="0" smtClean="0"/>
              <a:t>že tumačiti kao: veza između čvor</a:t>
            </a:r>
            <a:r>
              <a:rPr lang="en-US" sz="2400" dirty="0" err="1" smtClean="0"/>
              <a:t>ov</a:t>
            </a:r>
            <a:r>
              <a:rPr lang="sr-Latn-CS" sz="2400" dirty="0" smtClean="0"/>
              <a:t>a postoji ako postoji direkt</a:t>
            </a:r>
            <a:r>
              <a:rPr lang="en-US" sz="2400" dirty="0" smtClean="0"/>
              <a:t>n</a:t>
            </a:r>
            <a:r>
              <a:rPr lang="sr-Latn-CS" sz="2400" dirty="0" smtClean="0"/>
              <a:t>a veza ili veza posredstvom nekog čvora (odnosno</a:t>
            </a:r>
            <a:r>
              <a:rPr lang="en-US" sz="2400" dirty="0" smtClean="0"/>
              <a:t>,</a:t>
            </a:r>
            <a:r>
              <a:rPr lang="sr-Latn-CS" sz="2400" dirty="0" smtClean="0"/>
              <a:t> kako </a:t>
            </a:r>
            <a:r>
              <a:rPr lang="sr-Latn-CS" sz="2400" dirty="0" smtClean="0">
                <a:solidFill>
                  <a:srgbClr val="FF0000"/>
                </a:solidFill>
              </a:rPr>
              <a:t>k</a:t>
            </a:r>
            <a:r>
              <a:rPr lang="sr-Latn-CS" sz="2400" dirty="0" smtClean="0"/>
              <a:t> ide od </a:t>
            </a:r>
            <a:r>
              <a:rPr lang="sr-Latn-CS" sz="2400" dirty="0" smtClean="0">
                <a:solidFill>
                  <a:srgbClr val="FF0000"/>
                </a:solidFill>
              </a:rPr>
              <a:t>0</a:t>
            </a:r>
            <a:r>
              <a:rPr lang="sr-Latn-CS" sz="2400" dirty="0" smtClean="0"/>
              <a:t> do </a:t>
            </a:r>
            <a:r>
              <a:rPr lang="sr-Latn-CS" sz="2400" dirty="0" smtClean="0">
                <a:solidFill>
                  <a:srgbClr val="FF0000"/>
                </a:solidFill>
              </a:rPr>
              <a:t>N-1</a:t>
            </a:r>
            <a:r>
              <a:rPr lang="en-US" sz="2400" dirty="0" smtClean="0"/>
              <a:t>,</a:t>
            </a:r>
            <a:r>
              <a:rPr lang="sr-Latn-CS" sz="2400" dirty="0" smtClean="0"/>
              <a:t> preko proizvoljno mnogo čvorova).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122550"/>
            <a:ext cx="2895600" cy="2430650"/>
          </a:xfrm>
          <a:prstGeom prst="rect">
            <a:avLst/>
          </a:prstGeom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ME" dirty="0" smtClean="0"/>
              <a:t>S</a:t>
            </a:r>
            <a:r>
              <a:rPr lang="en-US" dirty="0" err="1" smtClean="0"/>
              <a:t>tablo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sr-Latn-CS" dirty="0" smtClean="0"/>
              <a:t>drv</a:t>
            </a:r>
            <a:r>
              <a:rPr lang="en-US" dirty="0" smtClean="0"/>
              <a:t>o)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9800"/>
            <a:ext cx="8382000" cy="2057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Još jedan, moramo priznati, čudan naziv u programiranju.</a:t>
            </a:r>
          </a:p>
          <a:p>
            <a:pPr algn="just" eaLnBrk="1" hangingPunct="1"/>
            <a:r>
              <a:rPr lang="sr-Latn-CS" sz="2400" b="1" dirty="0" smtClean="0">
                <a:solidFill>
                  <a:srgbClr val="FF0000"/>
                </a:solidFill>
              </a:rPr>
              <a:t>Stablo</a:t>
            </a:r>
            <a:r>
              <a:rPr lang="sr-Latn-CS" sz="2400" dirty="0" smtClean="0"/>
              <a:t> </a:t>
            </a:r>
            <a:r>
              <a:rPr lang="en-US" sz="2400" dirty="0" err="1" smtClean="0"/>
              <a:t>ili</a:t>
            </a:r>
            <a:r>
              <a:rPr lang="en-US" sz="2400" dirty="0" smtClean="0"/>
              <a:t> </a:t>
            </a:r>
            <a:r>
              <a:rPr lang="sr-Latn-ME" sz="2400" b="1" dirty="0" smtClean="0">
                <a:solidFill>
                  <a:srgbClr val="FF0000"/>
                </a:solidFill>
              </a:rPr>
              <a:t>drvo</a:t>
            </a:r>
            <a:r>
              <a:rPr lang="en-US" sz="2400" dirty="0" smtClean="0"/>
              <a:t> </a:t>
            </a:r>
            <a:r>
              <a:rPr lang="sr-Latn-CS" sz="2400" dirty="0" smtClean="0"/>
              <a:t>je veoma napredan i veoma korišćen tip podataka.</a:t>
            </a:r>
          </a:p>
          <a:p>
            <a:pPr algn="just" eaLnBrk="1" hangingPunct="1"/>
            <a:r>
              <a:rPr lang="sr-Latn-CS" sz="2400" b="1" dirty="0" smtClean="0"/>
              <a:t>Stablo </a:t>
            </a:r>
            <a:r>
              <a:rPr lang="sr-Latn-CS" sz="2400" dirty="0" smtClean="0"/>
              <a:t>je </a:t>
            </a:r>
            <a:r>
              <a:rPr lang="sr-Latn-CS" sz="2400" dirty="0" smtClean="0">
                <a:solidFill>
                  <a:srgbClr val="3333CC"/>
                </a:solidFill>
              </a:rPr>
              <a:t>usmjereni aciklični graf</a:t>
            </a:r>
            <a:r>
              <a:rPr lang="sr-Latn-CS" sz="2400" dirty="0" smtClean="0"/>
              <a:t> (graf u kome ne postoji ciklus) koji zadovoljava sljedeća svojstva: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4343400"/>
            <a:ext cx="54102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algn="just" eaLnBrk="1" hangingPunct="1"/>
            <a:r>
              <a:rPr lang="sr-Latn-CS" sz="2000" kern="0" dirty="0" smtClean="0"/>
              <a:t>Jedan čvor, koji se naziva </a:t>
            </a:r>
            <a:r>
              <a:rPr lang="sr-Latn-CS" sz="2000" kern="0" dirty="0" smtClean="0">
                <a:solidFill>
                  <a:srgbClr val="FF0000"/>
                </a:solidFill>
              </a:rPr>
              <a:t>kor</a:t>
            </a:r>
            <a:r>
              <a:rPr lang="en-US" sz="2000" kern="0" dirty="0" err="1" smtClean="0">
                <a:solidFill>
                  <a:srgbClr val="FF0000"/>
                </a:solidFill>
              </a:rPr>
              <a:t>i</a:t>
            </a:r>
            <a:r>
              <a:rPr lang="sr-Latn-CS" sz="2000" kern="0" dirty="0" smtClean="0">
                <a:solidFill>
                  <a:srgbClr val="FF0000"/>
                </a:solidFill>
              </a:rPr>
              <a:t>jen</a:t>
            </a:r>
            <a:r>
              <a:rPr lang="sr-Latn-CS" sz="2000" kern="0" dirty="0" smtClean="0"/>
              <a:t>, nije kraj nij</a:t>
            </a:r>
            <a:r>
              <a:rPr lang="en-US" sz="2000" kern="0" dirty="0" smtClean="0"/>
              <a:t>e</a:t>
            </a:r>
            <a:r>
              <a:rPr lang="sr-Latn-CS" sz="2000" kern="0" dirty="0" smtClean="0"/>
              <a:t>dne ivice</a:t>
            </a:r>
            <a:r>
              <a:rPr lang="en-US" sz="2000" kern="0" dirty="0" smtClean="0"/>
              <a:t>;</a:t>
            </a:r>
            <a:endParaRPr lang="sr-Latn-CS" sz="2000" kern="0" dirty="0" smtClean="0"/>
          </a:p>
          <a:p>
            <a:pPr lvl="1" algn="just" eaLnBrk="1" hangingPunct="1"/>
            <a:r>
              <a:rPr lang="sr-Latn-CS" sz="2000" kern="0" dirty="0" smtClean="0"/>
              <a:t>Svakom čvoru, osim kor</a:t>
            </a:r>
            <a:r>
              <a:rPr lang="en-US" sz="2000" kern="0" dirty="0" err="1" smtClean="0"/>
              <a:t>i</a:t>
            </a:r>
            <a:r>
              <a:rPr lang="sr-Latn-CS" sz="2000" kern="0" dirty="0" smtClean="0"/>
              <a:t>jena, odgovora tačno jedna ivica čiji je kraj taj čvor</a:t>
            </a:r>
            <a:r>
              <a:rPr lang="en-US" sz="2000" kern="0" dirty="0" smtClean="0"/>
              <a:t>;</a:t>
            </a:r>
            <a:endParaRPr lang="sr-Latn-CS" sz="2000" kern="0" dirty="0" smtClean="0"/>
          </a:p>
          <a:p>
            <a:pPr lvl="1" algn="just" eaLnBrk="1" hangingPunct="1"/>
            <a:r>
              <a:rPr lang="sr-Latn-CS" sz="2000" kern="0" dirty="0" smtClean="0"/>
              <a:t>Postoji jedinstvena putanja od kor</a:t>
            </a:r>
            <a:r>
              <a:rPr lang="en-US" sz="2000" kern="0" dirty="0" err="1" smtClean="0"/>
              <a:t>i</a:t>
            </a:r>
            <a:r>
              <a:rPr lang="sr-Latn-CS" sz="2000" kern="0" dirty="0" smtClean="0"/>
              <a:t>jena ka svakom čvoru drveta.</a:t>
            </a:r>
            <a:endParaRPr lang="en-US" sz="2000" kern="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Stablo </a:t>
            </a:r>
            <a:r>
              <a:rPr lang="sr-Latn-CS" dirty="0"/>
              <a:t>– </a:t>
            </a:r>
            <a:r>
              <a:rPr lang="sr-Latn-CS" dirty="0" smtClean="0"/>
              <a:t>Pojmovi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2149366"/>
            <a:ext cx="5510049" cy="43434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dirty="0" smtClean="0"/>
              <a:t>Stablo je predstavljeno kao uređeni par čvorova i ivica: </a:t>
            </a:r>
            <a:r>
              <a:rPr lang="sr-Latn-CS" sz="2300" b="1" dirty="0" smtClean="0"/>
              <a:t>T=(V,E)</a:t>
            </a:r>
            <a:r>
              <a:rPr lang="sr-Latn-CS" sz="2300" dirty="0" smtClean="0"/>
              <a:t>. Ako </a:t>
            </a:r>
            <a:r>
              <a:rPr lang="sr-Latn-CS" sz="2300" dirty="0" smtClean="0">
                <a:solidFill>
                  <a:srgbClr val="FF0000"/>
                </a:solidFill>
              </a:rPr>
              <a:t>(v,w)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E</a:t>
            </a:r>
            <a:r>
              <a:rPr lang="sr-Latn-CS" sz="2300" dirty="0" smtClean="0">
                <a:sym typeface="Symbol" pitchFamily="18" charset="2"/>
              </a:rPr>
              <a:t>, tada se kaže da je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 </a:t>
            </a:r>
            <a:r>
              <a:rPr lang="sr-Latn-CS" sz="2300" b="1" dirty="0" smtClean="0">
                <a:solidFill>
                  <a:srgbClr val="0070C0"/>
                </a:solidFill>
                <a:sym typeface="Symbol" pitchFamily="18" charset="2"/>
              </a:rPr>
              <a:t>otac</a:t>
            </a:r>
            <a:r>
              <a:rPr lang="sr-Latn-CS" sz="2300" dirty="0" smtClean="0">
                <a:sym typeface="Symbol" pitchFamily="18" charset="2"/>
              </a:rPr>
              <a:t> čvoru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300" dirty="0" smtClean="0">
                <a:sym typeface="Symbol" pitchFamily="18" charset="2"/>
              </a:rPr>
              <a:t>, odnosno da je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300" dirty="0" smtClean="0">
                <a:sym typeface="Symbol" pitchFamily="18" charset="2"/>
              </a:rPr>
              <a:t> </a:t>
            </a:r>
            <a:r>
              <a:rPr lang="sr-Latn-CS" sz="2300" b="1" dirty="0">
                <a:solidFill>
                  <a:srgbClr val="0070C0"/>
                </a:solidFill>
                <a:sym typeface="Symbol" pitchFamily="18" charset="2"/>
              </a:rPr>
              <a:t>sin</a:t>
            </a:r>
            <a:r>
              <a:rPr lang="sr-Latn-CS" sz="2300" dirty="0" smtClean="0">
                <a:sym typeface="Symbol" pitchFamily="18" charset="2"/>
              </a:rPr>
              <a:t> čvora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. Ako postoji putanja od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 ka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300" dirty="0" smtClean="0">
                <a:sym typeface="Symbol" pitchFamily="18" charset="2"/>
              </a:rPr>
              <a:t> preko proizvoljno mnogo ivica, kaže se da je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 </a:t>
            </a:r>
            <a:r>
              <a:rPr lang="sr-Latn-CS" sz="2300" b="1" dirty="0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predak</a:t>
            </a:r>
            <a:r>
              <a:rPr lang="sr-Latn-CS" sz="2300" dirty="0" smtClean="0">
                <a:solidFill>
                  <a:srgbClr val="3333CC"/>
                </a:solidFill>
                <a:sym typeface="Symbol" pitchFamily="18" charset="2"/>
              </a:rPr>
              <a:t> </a:t>
            </a:r>
            <a:r>
              <a:rPr lang="sr-Latn-CS" sz="2300" dirty="0" smtClean="0">
                <a:sym typeface="Symbol" pitchFamily="18" charset="2"/>
              </a:rPr>
              <a:t>čvora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300" dirty="0" smtClean="0">
                <a:sym typeface="Symbol" pitchFamily="18" charset="2"/>
              </a:rPr>
              <a:t>, odnosno da je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300" dirty="0" smtClean="0">
                <a:sym typeface="Symbol" pitchFamily="18" charset="2"/>
              </a:rPr>
              <a:t> </a:t>
            </a:r>
            <a:r>
              <a:rPr lang="sr-Latn-CS" sz="2300" b="1" dirty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potomak</a:t>
            </a:r>
            <a:r>
              <a:rPr lang="sr-Latn-CS" sz="2300" dirty="0" smtClean="0">
                <a:sym typeface="Symbol" pitchFamily="18" charset="2"/>
              </a:rPr>
              <a:t> čvora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. Čvorovi bez potomaka se nazivaju </a:t>
            </a:r>
            <a:r>
              <a:rPr lang="sr-Latn-CS" sz="2300" b="1" dirty="0" smtClean="0">
                <a:solidFill>
                  <a:srgbClr val="A22E5A"/>
                </a:solidFill>
                <a:sym typeface="Symbol" pitchFamily="18" charset="2"/>
              </a:rPr>
              <a:t>listovima</a:t>
            </a:r>
            <a:r>
              <a:rPr lang="sr-Latn-CS" sz="2300" dirty="0" smtClean="0">
                <a:sym typeface="Symbol" pitchFamily="18" charset="2"/>
              </a:rPr>
              <a:t>. Čvor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 i njegovi potomci čine podstablo čiji je korijen </a:t>
            </a:r>
            <a:r>
              <a:rPr lang="sr-Latn-CS" sz="2300" dirty="0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300" dirty="0" smtClean="0">
                <a:sym typeface="Symbol" pitchFamily="18" charset="2"/>
              </a:rPr>
              <a:t>. </a:t>
            </a:r>
          </a:p>
          <a:p>
            <a:pPr algn="just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300" b="1" dirty="0" smtClean="0">
                <a:solidFill>
                  <a:srgbClr val="00B050"/>
                </a:solidFill>
                <a:sym typeface="Symbol" pitchFamily="18" charset="2"/>
              </a:rPr>
              <a:t>Visina stabla</a:t>
            </a:r>
            <a:r>
              <a:rPr lang="sr-Latn-CS" sz="2300" dirty="0" smtClean="0">
                <a:sym typeface="Symbol" pitchFamily="18" charset="2"/>
              </a:rPr>
              <a:t> je dužina najdužeg puta od korijena ka listovima.</a:t>
            </a:r>
            <a:endParaRPr lang="en-US" sz="2300" dirty="0" smtClean="0"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3"/>
          <a:stretch/>
        </p:blipFill>
        <p:spPr>
          <a:xfrm>
            <a:off x="5586249" y="2743200"/>
            <a:ext cx="3401288" cy="31178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9/30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38917</TotalTime>
  <Words>2926</Words>
  <Application>Microsoft Office PowerPoint</Application>
  <PresentationFormat>On-screen Show (4:3)</PresentationFormat>
  <Paragraphs>266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Calibri</vt:lpstr>
      <vt:lpstr>MS Mincho</vt:lpstr>
      <vt:lpstr>Symbol</vt:lpstr>
      <vt:lpstr>Tahoma</vt:lpstr>
      <vt:lpstr>Times New Roman</vt:lpstr>
      <vt:lpstr>Wingdings</vt:lpstr>
      <vt:lpstr>Citrus</vt:lpstr>
      <vt:lpstr>Programiranje I</vt:lpstr>
      <vt:lpstr>Ilustracija Dijkstra algoritma</vt:lpstr>
      <vt:lpstr>Dijkstra algoritam - Primjer</vt:lpstr>
      <vt:lpstr>Dijkstra algoritam - Primjer</vt:lpstr>
      <vt:lpstr>Dijkstra algoritam - Realizacija</vt:lpstr>
      <vt:lpstr>Dijkstra algoritam - Realizacija</vt:lpstr>
      <vt:lpstr>Modifikacija Dijkstra algoritma</vt:lpstr>
      <vt:lpstr>Stablo (drvo)</vt:lpstr>
      <vt:lpstr>Stablo – Pojmovi</vt:lpstr>
      <vt:lpstr>Binarno stablo</vt:lpstr>
      <vt:lpstr>Potpuno binarno stablo</vt:lpstr>
      <vt:lpstr>Binarno stablo pretrage</vt:lpstr>
      <vt:lpstr>Predstava stabla preko podnizova</vt:lpstr>
      <vt:lpstr>Predstavljanje preko podnizova</vt:lpstr>
      <vt:lpstr>Obilazak stabla</vt:lpstr>
      <vt:lpstr>Obilazak po srednjem redosljedu</vt:lpstr>
      <vt:lpstr>Preorder i postorder obilasci</vt:lpstr>
      <vt:lpstr>Obilasci – Primjer</vt:lpstr>
      <vt:lpstr>Drvo preko samoreferentne strukture</vt:lpstr>
      <vt:lpstr>Formiranje drveta preko struktura</vt:lpstr>
      <vt:lpstr>Formiranje drveta preko struktura</vt:lpstr>
      <vt:lpstr>Određivanje visine drveta</vt:lpstr>
      <vt:lpstr>Visina drveta zadatog preko nizova</vt:lpstr>
      <vt:lpstr>Visina drveta – Komentar</vt:lpstr>
      <vt:lpstr>Visina drveta – Preko struktura</vt:lpstr>
      <vt:lpstr>Inorder štampanje čvorova drveta</vt:lpstr>
      <vt:lpstr>Drvo – Za vježbu</vt:lpstr>
      <vt:lpstr>Drvo – Za vježbu</vt:lpstr>
      <vt:lpstr>KURS – ZAKLJUČAK</vt:lpstr>
      <vt:lpstr>KURS – ZAKLJUČAK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983</cp:revision>
  <cp:lastPrinted>2014-12-02T15:59:37Z</cp:lastPrinted>
  <dcterms:created xsi:type="dcterms:W3CDTF">2004-08-23T07:37:27Z</dcterms:created>
  <dcterms:modified xsi:type="dcterms:W3CDTF">2022-12-21T08:34:27Z</dcterms:modified>
</cp:coreProperties>
</file>