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7" d="100"/>
          <a:sy n="117" d="100"/>
        </p:scale>
        <p:origin x="151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316A-35DB-4A91-9B5B-FF04C3F8F88E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966D3-0275-4D33-A39C-4C814EB9B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5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572000"/>
            <a:ext cx="7239000" cy="1143000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Liste – Nastavak</a:t>
            </a:r>
            <a:br>
              <a:rPr lang="sr-Latn-CS" sz="3600" dirty="0" smtClean="0"/>
            </a:br>
            <a:r>
              <a:rPr lang="sr-Latn-CS" sz="3600" dirty="0" smtClean="0"/>
              <a:t>Grafovi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Specijalni tipovi listi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4592" y="2039112"/>
            <a:ext cx="8827008" cy="48188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Drugi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red</a:t>
            </a:r>
            <a:r>
              <a:rPr lang="sr-Latn-CS" sz="2300" dirty="0" smtClean="0"/>
              <a:t> (eng. </a:t>
            </a:r>
            <a:r>
              <a:rPr lang="sr-Latn-CS" sz="2300" dirty="0" smtClean="0">
                <a:solidFill>
                  <a:srgbClr val="3333CC"/>
                </a:solidFill>
              </a:rPr>
              <a:t>queue</a:t>
            </a:r>
            <a:r>
              <a:rPr lang="sr-Latn-CS" sz="2300" dirty="0" smtClean="0"/>
              <a:t>). Kod reda se podaci dodaju na početak liste, a brišu sa kraja liste.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Kao takav, red je </a:t>
            </a:r>
            <a:r>
              <a:rPr lang="sr-Latn-CS" sz="2300" dirty="0" smtClean="0">
                <a:solidFill>
                  <a:srgbClr val="3333CC"/>
                </a:solidFill>
              </a:rPr>
              <a:t>FIFO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I</a:t>
            </a:r>
            <a:r>
              <a:rPr lang="sr-Latn-CS" sz="2300" dirty="0" smtClean="0"/>
              <a:t>n-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elementi koji prvi ulaze u listu iz nje se kao prvi i brišu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–</a:t>
            </a:r>
            <a:r>
              <a:rPr lang="sr-Latn-CS" sz="2300" dirty="0" smtClean="0"/>
              <a:t> </a:t>
            </a:r>
            <a:r>
              <a:rPr lang="en-US" sz="2300" dirty="0" err="1" smtClean="0"/>
              <a:t>oni</a:t>
            </a:r>
            <a:r>
              <a:rPr lang="en-US" sz="2300" dirty="0" smtClean="0"/>
              <a:t> </a:t>
            </a:r>
            <a:r>
              <a:rPr lang="en-US" sz="2300" dirty="0" err="1" smtClean="0"/>
              <a:t>koji</a:t>
            </a:r>
            <a:r>
              <a:rPr lang="en-US" sz="2300" dirty="0" smtClean="0"/>
              <a:t> </a:t>
            </a:r>
            <a:r>
              <a:rPr lang="sr-Latn-CS" sz="2300" dirty="0" smtClean="0"/>
              <a:t>poslje</a:t>
            </a:r>
            <a:r>
              <a:rPr lang="en-US" sz="2300" dirty="0" smtClean="0"/>
              <a:t>d</a:t>
            </a:r>
            <a:r>
              <a:rPr lang="sr-Latn-CS" sz="2300" dirty="0" smtClean="0"/>
              <a:t>nji uđ</a:t>
            </a:r>
            <a:r>
              <a:rPr lang="en-US" sz="2300" dirty="0" smtClean="0"/>
              <a:t>u,</a:t>
            </a:r>
            <a:r>
              <a:rPr lang="sr-Latn-CS" sz="2300" dirty="0" smtClean="0"/>
              <a:t> posljednj</a:t>
            </a:r>
            <a:r>
              <a:rPr lang="en-US" sz="2300" dirty="0" err="1" smtClean="0"/>
              <a:t>i</a:t>
            </a:r>
            <a:r>
              <a:rPr lang="sr-Latn-CS" sz="2300" dirty="0" smtClean="0"/>
              <a:t> izađ</a:t>
            </a:r>
            <a:r>
              <a:rPr lang="en-US" sz="2300" dirty="0" smtClean="0"/>
              <a:t>u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RS" sz="2300" dirty="0" smtClean="0"/>
              <a:t>T</a:t>
            </a:r>
            <a:r>
              <a:rPr lang="vi-VN" sz="2300" dirty="0" smtClean="0"/>
              <a:t>ri </a:t>
            </a:r>
            <a:r>
              <a:rPr lang="vi-VN" sz="2300" dirty="0"/>
              <a:t>osnovne operacije kod reda su:</a:t>
            </a:r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e</a:t>
            </a:r>
            <a:r>
              <a:rPr lang="vi-VN" sz="2000" b="1" dirty="0" smtClean="0">
                <a:solidFill>
                  <a:srgbClr val="FF0000"/>
                </a:solidFill>
              </a:rPr>
              <a:t>nqueue</a:t>
            </a:r>
            <a:r>
              <a:rPr lang="sr-Latn-RS" sz="2000" dirty="0" smtClean="0"/>
              <a:t> (</a:t>
            </a:r>
            <a:r>
              <a:rPr lang="vi-VN" sz="2000" dirty="0" smtClean="0"/>
              <a:t>dodavanje </a:t>
            </a:r>
            <a:r>
              <a:rPr lang="vi-VN" sz="2000" dirty="0"/>
              <a:t>elementa na početak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vi-VN" sz="2000" dirty="0" smtClean="0"/>
              <a:t>,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RS" sz="2000" b="1" dirty="0" smtClean="0">
                <a:solidFill>
                  <a:srgbClr val="FF0000"/>
                </a:solidFill>
              </a:rPr>
              <a:t>d</a:t>
            </a:r>
            <a:r>
              <a:rPr lang="vi-VN" sz="2000" b="1" dirty="0" smtClean="0">
                <a:solidFill>
                  <a:srgbClr val="FF0000"/>
                </a:solidFill>
              </a:rPr>
              <a:t>equeue</a:t>
            </a:r>
            <a:r>
              <a:rPr lang="sr-Latn-RS" sz="2000" dirty="0" smtClean="0"/>
              <a:t> (</a:t>
            </a:r>
            <a:r>
              <a:rPr lang="vi-VN" sz="2000" dirty="0" smtClean="0"/>
              <a:t>uklanjanje </a:t>
            </a:r>
            <a:r>
              <a:rPr lang="vi-VN" sz="2000" dirty="0"/>
              <a:t>elemenata sa kraja </a:t>
            </a:r>
            <a:r>
              <a:rPr lang="vi-VN" sz="2000" dirty="0" smtClean="0"/>
              <a:t>reda</a:t>
            </a:r>
            <a:r>
              <a:rPr lang="sr-Latn-RS" sz="2000" dirty="0" smtClean="0"/>
              <a:t>)</a:t>
            </a:r>
            <a:r>
              <a:rPr lang="sr-Latn-RS" sz="2000" dirty="0"/>
              <a:t> </a:t>
            </a:r>
            <a:r>
              <a:rPr lang="sr-Latn-RS" sz="2000" dirty="0" smtClean="0"/>
              <a:t>i</a:t>
            </a:r>
            <a:endParaRPr lang="vi-VN" sz="2000" dirty="0"/>
          </a:p>
          <a:p>
            <a:pPr lvl="1" algn="just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vi-VN" sz="2000" b="1" dirty="0" smtClean="0">
                <a:solidFill>
                  <a:srgbClr val="FF0000"/>
                </a:solidFill>
              </a:rPr>
              <a:t>peek</a:t>
            </a:r>
            <a:r>
              <a:rPr lang="vi-VN" sz="2000" dirty="0" smtClean="0"/>
              <a:t> </a:t>
            </a:r>
            <a:r>
              <a:rPr lang="sr-Latn-RS" sz="2000" dirty="0" smtClean="0"/>
              <a:t>(</a:t>
            </a:r>
            <a:r>
              <a:rPr lang="vi-VN" sz="2000" dirty="0" smtClean="0"/>
              <a:t>čitanje </a:t>
            </a:r>
            <a:r>
              <a:rPr lang="vi-VN" sz="2000" dirty="0"/>
              <a:t>elementa sa kraja reda, bez njegovog </a:t>
            </a:r>
            <a:r>
              <a:rPr lang="vi-VN" sz="2000" dirty="0" smtClean="0"/>
              <a:t>uklanjanja</a:t>
            </a:r>
            <a:r>
              <a:rPr lang="sr-Latn-RS" sz="2000" dirty="0" smtClean="0"/>
              <a:t>)</a:t>
            </a:r>
            <a:r>
              <a:rPr lang="vi-VN" sz="2000" dirty="0" smtClean="0"/>
              <a:t>.</a:t>
            </a:r>
            <a:endParaRPr lang="vi-VN" sz="2000" dirty="0"/>
          </a:p>
          <a:p>
            <a:pPr algn="just" eaLnBrk="1" hangingPunct="1">
              <a:lnSpc>
                <a:spcPct val="90000"/>
              </a:lnSpc>
            </a:pPr>
            <a:r>
              <a:rPr lang="vi-VN" sz="2300" dirty="0" smtClean="0"/>
              <a:t>Ovdje</a:t>
            </a:r>
            <a:r>
              <a:rPr lang="sr-Latn-ME" sz="2300" dirty="0" smtClean="0"/>
              <a:t>,</a:t>
            </a:r>
            <a:r>
              <a:rPr lang="vi-VN" sz="2300" dirty="0" smtClean="0"/>
              <a:t> takođe</a:t>
            </a:r>
            <a:r>
              <a:rPr lang="sr-Latn-ME" sz="2300" dirty="0" smtClean="0"/>
              <a:t>,</a:t>
            </a:r>
            <a:r>
              <a:rPr lang="vi-VN" sz="2300" dirty="0" smtClean="0"/>
              <a:t> </a:t>
            </a:r>
            <a:r>
              <a:rPr lang="vi-VN" sz="2300" dirty="0"/>
              <a:t>možemo implementirati operacije provjere da li je red pun ili </a:t>
            </a:r>
            <a:r>
              <a:rPr lang="vi-VN" sz="2300" dirty="0" smtClean="0"/>
              <a:t>prazan</a:t>
            </a:r>
            <a:r>
              <a:rPr lang="sr-Latn-RS" sz="2300" dirty="0" smtClean="0"/>
              <a:t>.</a:t>
            </a:r>
            <a:endParaRPr lang="sr-Latn-CS" sz="2300" dirty="0" smtClean="0"/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Rad sa </a:t>
            </a:r>
            <a:r>
              <a:rPr lang="sr-Latn-RS" sz="2300" dirty="0" smtClean="0"/>
              <a:t>stekom i redom je</a:t>
            </a:r>
            <a:r>
              <a:rPr lang="en-US" sz="2300" dirty="0" smtClean="0"/>
              <a:t> </a:t>
            </a:r>
            <a:r>
              <a:rPr lang="en-US" sz="2300" dirty="0" err="1" smtClean="0"/>
              <a:t>jednostavniji</a:t>
            </a:r>
            <a:r>
              <a:rPr lang="en-US" sz="2300" dirty="0" smtClean="0"/>
              <a:t> </a:t>
            </a:r>
            <a:r>
              <a:rPr lang="en-US" sz="2300" dirty="0" err="1" smtClean="0"/>
              <a:t>nego</a:t>
            </a:r>
            <a:r>
              <a:rPr lang="en-US" sz="2300" dirty="0" smtClean="0"/>
              <a:t> rad </a:t>
            </a:r>
            <a:r>
              <a:rPr lang="en-US" sz="2300" dirty="0" err="1" smtClean="0"/>
              <a:t>sa</a:t>
            </a:r>
            <a:r>
              <a:rPr lang="en-US" sz="2300" dirty="0" smtClean="0"/>
              <a:t> </a:t>
            </a:r>
            <a:r>
              <a:rPr lang="sr-Latn-CS" sz="2300" dirty="0" smtClean="0"/>
              <a:t>jednostruko povezanom listom koja dozvoljava da se upis i brisanje vrše na svim pozicijama.</a:t>
            </a:r>
            <a:endParaRPr lang="en-U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Dvostruko-povezana lista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70125"/>
            <a:ext cx="8534400" cy="1828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Kvalitativno drugačiji tip liste je </a:t>
            </a:r>
            <a:r>
              <a:rPr lang="sr-Latn-CS" sz="2400" dirty="0" smtClean="0">
                <a:solidFill>
                  <a:srgbClr val="FF0000"/>
                </a:solidFill>
              </a:rPr>
              <a:t>dvostruko-povezana </a:t>
            </a:r>
            <a:r>
              <a:rPr lang="sr-Latn-CS" sz="2400" dirty="0" smtClean="0"/>
              <a:t>lista. Kod ove liste čvorovi pamte, pored narednog, i prethodni čvor.</a:t>
            </a:r>
          </a:p>
          <a:p>
            <a:pPr algn="just" eaLnBrk="1" hangingPunct="1"/>
            <a:r>
              <a:rPr lang="sr-Latn-CS" sz="2400" dirty="0" smtClean="0"/>
              <a:t>Struktura pomoću koje se realizuje dvostruko-povezana lista se može deklarisati kao:</a:t>
            </a:r>
            <a:endParaRPr lang="en-US" sz="2400" dirty="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505200" cy="16312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latin typeface="Tahoma" pitchFamily="34" charset="0"/>
              </a:rPr>
              <a:t>struct lista2pov 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... 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//</a:t>
            </a:r>
            <a:r>
              <a:rPr lang="sr-Latn-ME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podaci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2000" dirty="0" smtClean="0">
                <a:solidFill>
                  <a:srgbClr val="0070C0"/>
                </a:solidFill>
                <a:latin typeface="Tahoma" pitchFamily="34" charset="0"/>
              </a:rPr>
              <a:t>elementa liste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lista2pov *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next</a:t>
            </a:r>
            <a:r>
              <a:rPr lang="en-US" sz="2000" dirty="0">
                <a:latin typeface="Tahoma" pitchFamily="34" charset="0"/>
              </a:rPr>
              <a:t>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    </a:t>
            </a:r>
            <a:r>
              <a:rPr lang="en-US" sz="2000" dirty="0" err="1">
                <a:latin typeface="Tahoma" pitchFamily="34" charset="0"/>
              </a:rPr>
              <a:t>struct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lista2pov *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prev</a:t>
            </a:r>
            <a:r>
              <a:rPr lang="sr-Latn-CS" sz="2000" dirty="0">
                <a:latin typeface="Tahoma" pitchFamily="34" charset="0"/>
              </a:rPr>
              <a:t>;</a:t>
            </a:r>
            <a:br>
              <a:rPr lang="sr-Latn-C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či na naredni i pr</a:t>
            </a:r>
            <a:r>
              <a:rPr lang="en-US" sz="2000" dirty="0">
                <a:latin typeface="Tahoma" pitchFamily="34" charset="0"/>
              </a:rPr>
              <a:t>e</a:t>
            </a:r>
            <a:r>
              <a:rPr lang="sr-Latn-CS" sz="2000" dirty="0">
                <a:latin typeface="Tahoma" pitchFamily="34" charset="0"/>
              </a:rPr>
              <a:t>thodni čvor </a:t>
            </a:r>
            <a:r>
              <a:rPr lang="sr-Latn-CS" sz="2000" dirty="0" smtClean="0">
                <a:latin typeface="Tahoma" pitchFamily="34" charset="0"/>
              </a:rPr>
              <a:t>liste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dirty="0" smtClean="0"/>
              <a:t>Vizuelizacija dvostruko</a:t>
            </a:r>
            <a:r>
              <a:rPr lang="sr-Latn-ME" sz="4100" dirty="0"/>
              <a:t>-</a:t>
            </a:r>
            <a:r>
              <a:rPr lang="sr-Latn-CS" sz="4100" dirty="0" smtClean="0"/>
              <a:t>povezane liste</a:t>
            </a:r>
            <a:endParaRPr lang="en-US" sz="4100" dirty="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Uobičajena grafička predstava</a:t>
            </a:r>
            <a:r>
              <a:rPr lang="en-US" sz="2400" dirty="0" smtClean="0"/>
              <a:t> </a:t>
            </a:r>
            <a:r>
              <a:rPr lang="sr-Latn-CS" sz="2400" dirty="0" smtClean="0"/>
              <a:t>dvostruko-povezan</a:t>
            </a:r>
            <a:r>
              <a:rPr lang="en-US" sz="2400" dirty="0" smtClean="0"/>
              <a:t>e</a:t>
            </a:r>
            <a:r>
              <a:rPr lang="sr-Latn-CS" sz="2400" dirty="0" smtClean="0"/>
              <a:t> list</a:t>
            </a:r>
            <a:r>
              <a:rPr lang="en-US" sz="2400" dirty="0" smtClean="0"/>
              <a:t>e</a:t>
            </a:r>
            <a:r>
              <a:rPr lang="sr-Latn-CS" sz="2400" dirty="0" smtClean="0"/>
              <a:t> je:</a:t>
            </a:r>
            <a:endParaRPr lang="en-US" sz="2400" dirty="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6106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Punom linijom su označeni pokazivači na naredne elemente u listi, dok su ispr</a:t>
            </a:r>
            <a:r>
              <a:rPr lang="en-US" dirty="0">
                <a:latin typeface="Tahoma" pitchFamily="34" charset="0"/>
              </a:rPr>
              <a:t>e</a:t>
            </a:r>
            <a:r>
              <a:rPr lang="sr-Latn-CS" dirty="0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algn="just"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Dodavanje elementa </a:t>
            </a:r>
            <a:r>
              <a:rPr lang="en-US" dirty="0" smtClean="0"/>
              <a:t>u</a:t>
            </a:r>
            <a:r>
              <a:rPr lang="sr-Latn-CS" dirty="0" smtClean="0"/>
              <a:t> DP listu</a:t>
            </a:r>
            <a:endParaRPr lang="en-US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914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Vizuelizacija dodavanja elementa u </a:t>
            </a:r>
            <a:r>
              <a:rPr lang="sr-Latn-CS" sz="2400" dirty="0" smtClean="0"/>
              <a:t>dvostruko-povezanu (DP) </a:t>
            </a:r>
            <a:r>
              <a:rPr lang="sr-Latn-CS" sz="2400" dirty="0" smtClean="0"/>
              <a:t>listu:</a:t>
            </a:r>
            <a:endParaRPr lang="en-US" sz="2400" dirty="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638800" y="3647182"/>
            <a:ext cx="320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Neka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600" dirty="0">
                <a:latin typeface="Tahoma" pitchFamily="34" charset="0"/>
              </a:rPr>
              <a:t> pokazivač na element liste koji se dodaje, dok je </a:t>
            </a:r>
            <a:r>
              <a:rPr lang="sr-Latn-CS" sz="1600" dirty="0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600" dirty="0">
                <a:latin typeface="Tahoma" pitchFamily="34" charset="0"/>
              </a:rPr>
              <a:t> pokazivač na element liste iza kojeg se novi element dodaje.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343400" y="5504735"/>
            <a:ext cx="44196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Jednostavno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pravilo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kojega</a:t>
            </a:r>
            <a:r>
              <a:rPr lang="en-US" sz="1600" dirty="0">
                <a:latin typeface="Tahoma" pitchFamily="34" charset="0"/>
              </a:rPr>
              <a:t> se </a:t>
            </a:r>
            <a:r>
              <a:rPr lang="en-US" sz="1600" dirty="0" err="1">
                <a:latin typeface="Tahoma" pitchFamily="34" charset="0"/>
              </a:rPr>
              <a:t>treba</a:t>
            </a:r>
            <a:r>
              <a:rPr lang="en-US" sz="1600" dirty="0">
                <a:latin typeface="Tahoma" pitchFamily="34" charset="0"/>
              </a:rPr>
              <a:t> dr</a:t>
            </a:r>
            <a:r>
              <a:rPr lang="sr-Latn-CS" sz="1600" dirty="0">
                <a:latin typeface="Tahoma" pitchFamily="34" charset="0"/>
              </a:rPr>
              <a:t>žati je da prvo novi element uspostavi veze sa ostalim čvorovima u listi, pa da se tek onda prekidaju i preusmjeravaju stare </a:t>
            </a:r>
            <a:r>
              <a:rPr lang="sr-Latn-CS" sz="1600" dirty="0" smtClean="0">
                <a:latin typeface="Tahoma" pitchFamily="34" charset="0"/>
              </a:rPr>
              <a:t>veze</a:t>
            </a:r>
            <a:r>
              <a:rPr lang="sr-Latn-ME" sz="1600" dirty="0" smtClean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 dirty="0"/>
              <a:t>q</a:t>
            </a:r>
            <a:endParaRPr lang="en-US" dirty="0"/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sr-Latn-CS"/>
              <a:t>r</a:t>
            </a:r>
            <a:endParaRPr lang="en-US"/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5344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Liste su napredni podaci. Pored </a:t>
            </a:r>
            <a:r>
              <a:rPr lang="sr-Latn-CS" sz="2400" dirty="0" smtClean="0"/>
              <a:t>pomenutih, </a:t>
            </a:r>
            <a:r>
              <a:rPr lang="sr-Latn-CS" sz="2400" dirty="0" smtClean="0"/>
              <a:t>postoje i drugi tipovi </a:t>
            </a:r>
            <a:r>
              <a:rPr lang="sr-Latn-CS" sz="2400" dirty="0" smtClean="0"/>
              <a:t>listi </a:t>
            </a:r>
            <a:r>
              <a:rPr lang="sr-Latn-CS" sz="2400" dirty="0" smtClean="0"/>
              <a:t>koji, iz razloga složenosti i vremena kojeg u kursu imamo, neće biti razrađivani.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Graf</a:t>
            </a:r>
            <a:r>
              <a:rPr lang="sr-Latn-CS" sz="2400" dirty="0" smtClean="0"/>
              <a:t> je još jedan</a:t>
            </a:r>
            <a:r>
              <a:rPr lang="en-US" sz="2400" dirty="0" smtClean="0"/>
              <a:t> </a:t>
            </a:r>
            <a:r>
              <a:rPr lang="sr-Latn-CS" sz="2400" dirty="0" smtClean="0"/>
              <a:t>napred</a:t>
            </a:r>
            <a:r>
              <a:rPr lang="en-US" sz="2400" dirty="0" smtClean="0"/>
              <a:t>a</a:t>
            </a:r>
            <a:r>
              <a:rPr lang="sr-Latn-CS" sz="2400" dirty="0" smtClean="0"/>
              <a:t>n tip podataka.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 je skup čvorova u kojem svaki čvor može da pokaže na proizvoljan broj drugih čvorova.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Precizna matematička definicija grafa je:</a:t>
            </a:r>
          </a:p>
          <a:p>
            <a:pPr marL="622300" lvl="1" indent="0" algn="just" eaLnBrk="1" hangingPunct="1">
              <a:lnSpc>
                <a:spcPct val="95000"/>
              </a:lnSpc>
              <a:buNone/>
            </a:pPr>
            <a:r>
              <a:rPr lang="sr-Latn-CS" sz="2000" dirty="0" smtClean="0"/>
              <a:t>Graf </a:t>
            </a:r>
            <a:r>
              <a:rPr lang="sr-Latn-CS" sz="2000" b="1" dirty="0" smtClean="0">
                <a:solidFill>
                  <a:srgbClr val="FF0000"/>
                </a:solidFill>
              </a:rPr>
              <a:t>G=(V,E)</a:t>
            </a:r>
            <a:r>
              <a:rPr lang="sr-Latn-CS" sz="2000" dirty="0" smtClean="0"/>
              <a:t> je uređeni par koji se sastoji od konačnog nepraznog skupa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i skupa ivica </a:t>
            </a:r>
            <a:r>
              <a:rPr lang="sr-Latn-CS" sz="2000" b="1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. Ako je ivica uređeni par čvorova </a:t>
            </a:r>
            <a:r>
              <a:rPr lang="sr-Latn-CS" sz="2000" b="1" dirty="0" smtClean="0">
                <a:solidFill>
                  <a:srgbClr val="FF0000"/>
                </a:solidFill>
              </a:rPr>
              <a:t>(v,w)</a:t>
            </a:r>
            <a:r>
              <a:rPr lang="sr-Latn-CS" sz="2000" dirty="0" smtClean="0"/>
              <a:t> iz skupa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, </a:t>
            </a:r>
            <a:r>
              <a:rPr lang="sr-Latn-CS" sz="2000" dirty="0" smtClean="0"/>
              <a:t>gdje </a:t>
            </a:r>
            <a:r>
              <a:rPr lang="sr-Latn-CS" sz="2000" dirty="0" smtClean="0"/>
              <a:t>je </a:t>
            </a:r>
            <a:r>
              <a:rPr lang="sr-Latn-CS" sz="2000" b="1" dirty="0" smtClean="0">
                <a:solidFill>
                  <a:srgbClr val="FF0000"/>
                </a:solidFill>
              </a:rPr>
              <a:t>v</a:t>
            </a:r>
            <a:r>
              <a:rPr lang="sr-Latn-CS" sz="2000" dirty="0" smtClean="0"/>
              <a:t> početak, a </a:t>
            </a:r>
            <a:r>
              <a:rPr lang="sr-Latn-CS" sz="2000" b="1" dirty="0" smtClean="0">
                <a:solidFill>
                  <a:srgbClr val="FF0000"/>
                </a:solidFill>
              </a:rPr>
              <a:t>w</a:t>
            </a:r>
            <a:r>
              <a:rPr lang="sr-Latn-CS" sz="2000" dirty="0" smtClean="0"/>
              <a:t> kraj </a:t>
            </a:r>
            <a:r>
              <a:rPr lang="sr-Latn-CS" sz="2000" dirty="0" smtClean="0"/>
              <a:t>ivice, </a:t>
            </a:r>
            <a:r>
              <a:rPr lang="sr-Latn-CS" sz="2000" dirty="0" smtClean="0"/>
              <a:t>tada govorimo o </a:t>
            </a:r>
            <a:r>
              <a:rPr lang="sr-Latn-CS" sz="2000" b="1" dirty="0" smtClean="0">
                <a:solidFill>
                  <a:srgbClr val="3333CC"/>
                </a:solidFill>
              </a:rPr>
              <a:t>usmjerenom grafu</a:t>
            </a:r>
            <a:r>
              <a:rPr lang="sr-Latn-CS" sz="2000" dirty="0"/>
              <a:t>.</a:t>
            </a:r>
            <a:r>
              <a:rPr lang="sr-Latn-CS" sz="2000" dirty="0" smtClean="0"/>
              <a:t> U </a:t>
            </a:r>
            <a:r>
              <a:rPr lang="sr-Latn-CS" sz="2000" dirty="0"/>
              <a:t>suprotnom je </a:t>
            </a:r>
            <a:r>
              <a:rPr lang="sr-Latn-CS" sz="2000" dirty="0" smtClean="0"/>
              <a:t>riječ o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b="1" dirty="0" smtClean="0">
                <a:solidFill>
                  <a:srgbClr val="3333CC"/>
                </a:solidFill>
              </a:rPr>
              <a:t>neusmjerenom grafu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 dirty="0">
              <a:latin typeface="Tahoma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Kod usmjerenog grafa dozvoljena je ivica </a:t>
            </a:r>
            <a:r>
              <a:rPr lang="sr-Latn-CS" sz="2200" b="1" dirty="0">
                <a:latin typeface="Tahoma" pitchFamily="34" charset="0"/>
              </a:rPr>
              <a:t>(v,v)</a:t>
            </a:r>
            <a:r>
              <a:rPr lang="sr-Latn-CS" sz="2200" dirty="0">
                <a:latin typeface="Tahoma" pitchFamily="34" charset="0"/>
              </a:rPr>
              <a:t>, dok kod neusmjerenog nije dozvoljeno da isti čvor bude i početak i kraj ivice.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Graf </a:t>
            </a:r>
            <a:r>
              <a:rPr lang="en-US" dirty="0" smtClean="0"/>
              <a:t>– </a:t>
            </a:r>
            <a:r>
              <a:rPr lang="en-US" dirty="0" err="1" smtClean="0"/>
              <a:t>Definicije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6482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postoji</a:t>
            </a:r>
            <a:r>
              <a:rPr lang="en-US" sz="2400" dirty="0" smtClean="0"/>
              <a:t> </a:t>
            </a:r>
            <a:r>
              <a:rPr lang="en-US" sz="2400" dirty="0" err="1" smtClean="0"/>
              <a:t>ivica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</a:rPr>
              <a:t>v,w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u </a:t>
            </a:r>
            <a:r>
              <a:rPr lang="en-US" sz="2400" dirty="0" err="1" smtClean="0"/>
              <a:t>grafu</a:t>
            </a:r>
            <a:r>
              <a:rPr lang="en-US" sz="2400" dirty="0" smtClean="0"/>
              <a:t> </a:t>
            </a:r>
            <a:r>
              <a:rPr lang="en-US" sz="2400" dirty="0" err="1" smtClean="0"/>
              <a:t>ka</a:t>
            </a:r>
            <a:r>
              <a:rPr lang="sr-Latn-CS" sz="2400" dirty="0" smtClean="0"/>
              <a:t>že se da je čvor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(ovo ne implicira da je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susjed čvora </a:t>
            </a:r>
            <a:r>
              <a:rPr lang="sr-Latn-CS" sz="2400" b="1" dirty="0" smtClean="0">
                <a:solidFill>
                  <a:srgbClr val="FF0000"/>
                </a:solidFill>
              </a:rPr>
              <a:t>w</a:t>
            </a:r>
            <a:r>
              <a:rPr lang="sr-Latn-CS" sz="2400" dirty="0" smtClean="0"/>
              <a:t>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Broj čvorova koji su susjedi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izlazni stepen čvora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Skup ivica </a:t>
            </a:r>
            <a:r>
              <a:rPr lang="en-US" sz="2400" b="1" dirty="0">
                <a:solidFill>
                  <a:srgbClr val="FF0000"/>
                </a:solidFill>
              </a:rPr>
              <a:t>{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3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...,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n-1</a:t>
            </a:r>
            <a:r>
              <a:rPr lang="sr-Latn-CS" sz="2400" b="1" dirty="0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b="1" dirty="0" smtClean="0">
                <a:solidFill>
                  <a:srgbClr val="FF0000"/>
                </a:solidFill>
              </a:rPr>
              <a:t>)</a:t>
            </a:r>
            <a:r>
              <a:rPr lang="en-US" sz="2400" b="1" dirty="0" smtClean="0">
                <a:solidFill>
                  <a:srgbClr val="FF0000"/>
                </a:solidFill>
              </a:rPr>
              <a:t>}</a:t>
            </a:r>
            <a:r>
              <a:rPr lang="sr-Latn-CS" sz="2400" dirty="0" smtClean="0"/>
              <a:t> naziva se </a:t>
            </a:r>
            <a:r>
              <a:rPr lang="sr-Latn-CS" sz="2400" u="sng" dirty="0" smtClean="0"/>
              <a:t>put</a:t>
            </a:r>
            <a:r>
              <a:rPr lang="sr-Latn-CS" sz="2400" dirty="0" smtClean="0"/>
              <a:t> od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 do čvora </a:t>
            </a:r>
            <a:r>
              <a:rPr lang="sr-Latn-CS" sz="2400" b="1" dirty="0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Dati put je </a:t>
            </a:r>
            <a:r>
              <a:rPr lang="sr-Latn-CS" sz="2400" u="sng" dirty="0" smtClean="0"/>
              <a:t>dužine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n-1</a:t>
            </a:r>
            <a:r>
              <a:rPr lang="en-US" sz="24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dirty="0" err="1" smtClean="0"/>
              <a:t>Jednostavan</a:t>
            </a:r>
            <a:r>
              <a:rPr lang="en-US" sz="2400" u="sng" dirty="0" smtClean="0"/>
              <a:t> put</a:t>
            </a:r>
            <a:r>
              <a:rPr lang="en-US" sz="2400" dirty="0" smtClean="0"/>
              <a:t> je </a:t>
            </a:r>
            <a:r>
              <a:rPr lang="en-US" sz="2400" dirty="0" err="1" smtClean="0"/>
              <a:t>onaj</a:t>
            </a:r>
            <a:r>
              <a:rPr lang="en-US" sz="2400" dirty="0" smtClean="0"/>
              <a:t> </a:t>
            </a:r>
            <a:r>
              <a:rPr lang="en-US" sz="2400" dirty="0" err="1" smtClean="0"/>
              <a:t>kod</a:t>
            </a:r>
            <a:r>
              <a:rPr lang="en-US" sz="2400" dirty="0" smtClean="0"/>
              <a:t> </a:t>
            </a:r>
            <a:r>
              <a:rPr lang="sr-Latn-CS" sz="2400" dirty="0" smtClean="0"/>
              <a:t>ko</a:t>
            </a:r>
            <a:r>
              <a:rPr lang="en-US" sz="2400" dirty="0"/>
              <a:t>g</a:t>
            </a:r>
            <a:r>
              <a:rPr lang="sr-Latn-CS" sz="2400" dirty="0" smtClean="0"/>
              <a:t> se</a:t>
            </a:r>
            <a:r>
              <a:rPr lang="en-US" sz="2400" dirty="0" smtClean="0"/>
              <a:t> </a:t>
            </a:r>
            <a:r>
              <a:rPr lang="en-US" sz="2400" dirty="0" err="1" smtClean="0"/>
              <a:t>nijedan</a:t>
            </a:r>
            <a:r>
              <a:rPr lang="en-US" sz="2400" dirty="0" smtClean="0"/>
              <a:t> </a:t>
            </a:r>
            <a:r>
              <a:rPr lang="sr-Latn-CS" sz="2400" dirty="0" smtClean="0"/>
              <a:t>čvor osim prvog i posljednjeg ne ponavlja (početak i kraj jednostavn</a:t>
            </a:r>
            <a:r>
              <a:rPr lang="en-US" sz="2400" dirty="0" err="1" smtClean="0"/>
              <a:t>og</a:t>
            </a:r>
            <a:r>
              <a:rPr lang="sr-Latn-CS" sz="2400" dirty="0" smtClean="0"/>
              <a:t> puta može biti u istom čvoru</a:t>
            </a:r>
            <a:r>
              <a:rPr lang="en-US" sz="2400" dirty="0" smtClean="0"/>
              <a:t>,</a:t>
            </a:r>
            <a:r>
              <a:rPr lang="sr-Latn-CS" sz="2400" dirty="0" smtClean="0"/>
              <a:t> ali ne mora).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dirty="0" smtClean="0"/>
              <a:t>Ciklus</a:t>
            </a:r>
            <a:r>
              <a:rPr lang="sr-Latn-CS" sz="2400" dirty="0" smtClean="0"/>
              <a:t> je jednostav</a:t>
            </a:r>
            <a:r>
              <a:rPr lang="en-US" sz="2400" dirty="0" smtClean="0"/>
              <a:t>a</a:t>
            </a:r>
            <a:r>
              <a:rPr lang="sr-Latn-CS" sz="2400" dirty="0" smtClean="0"/>
              <a:t>n put</a:t>
            </a:r>
            <a:r>
              <a:rPr lang="en-US" sz="2400" dirty="0" smtClean="0"/>
              <a:t>, </a:t>
            </a:r>
            <a:r>
              <a:rPr lang="en-US" sz="2400" dirty="0" err="1" smtClean="0"/>
              <a:t>minimalne</a:t>
            </a:r>
            <a:r>
              <a:rPr lang="sr-Latn-CS" sz="2400" dirty="0" smtClean="0"/>
              <a:t> dužine </a:t>
            </a:r>
            <a:r>
              <a:rPr lang="sr-Latn-CS" sz="2400" b="1" dirty="0" smtClean="0"/>
              <a:t>3</a:t>
            </a:r>
            <a:r>
              <a:rPr lang="en-US" sz="2400" dirty="0" smtClean="0"/>
              <a:t>,</a:t>
            </a:r>
            <a:r>
              <a:rPr lang="en-US" sz="2400" b="1" dirty="0" smtClean="0">
                <a:solidFill>
                  <a:srgbClr val="FF3300"/>
                </a:solidFill>
              </a:rPr>
              <a:t> </a:t>
            </a:r>
            <a:r>
              <a:rPr lang="sr-Latn-CS" sz="2400" dirty="0" smtClean="0"/>
              <a:t>koj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počinje i završava se u istom čvoru.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686800" cy="41910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Postavlja se pitanje kako se grafovi memorijski predstavljaju. 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grafa predstavljaju neke podatke strukturnog tipa.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Postoje </a:t>
            </a:r>
            <a:r>
              <a:rPr lang="en-US" sz="2400" dirty="0" err="1" smtClean="0"/>
              <a:t>nekoliko</a:t>
            </a:r>
            <a:r>
              <a:rPr lang="sr-Latn-CS" sz="2400" dirty="0" smtClean="0"/>
              <a:t> </a:t>
            </a:r>
            <a:r>
              <a:rPr lang="sr-Latn-CS" sz="2400" dirty="0" smtClean="0"/>
              <a:t>načina da se memorišu veze između čvorova.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Naj</a:t>
            </a:r>
            <a:r>
              <a:rPr lang="sr-Latn-ME" sz="2400" dirty="0" smtClean="0"/>
              <a:t>češće korišćeni</a:t>
            </a:r>
            <a:r>
              <a:rPr lang="sr-Latn-CS" sz="2400" dirty="0" smtClean="0"/>
              <a:t> </a:t>
            </a:r>
            <a:r>
              <a:rPr lang="sr-Latn-CS" sz="2400" dirty="0" smtClean="0"/>
              <a:t>način </a:t>
            </a:r>
            <a:r>
              <a:rPr lang="sr-Latn-CS" sz="2400" dirty="0"/>
              <a:t>je preko </a:t>
            </a:r>
            <a:r>
              <a:rPr lang="sr-Latn-CS" sz="2400" b="1" dirty="0" smtClean="0">
                <a:solidFill>
                  <a:srgbClr val="FF0000"/>
                </a:solidFill>
              </a:rPr>
              <a:t>matrice susjedstva</a:t>
            </a:r>
            <a:r>
              <a:rPr lang="sr-Latn-CS" sz="2400" dirty="0" smtClean="0"/>
              <a:t>. Ako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/>
              <a:t> </a:t>
            </a:r>
            <a:r>
              <a:rPr lang="en-US" sz="2400" dirty="0" err="1" smtClean="0"/>
              <a:t>broj</a:t>
            </a:r>
            <a:r>
              <a:rPr lang="en-US" sz="2400" dirty="0" smtClean="0"/>
              <a:t> </a:t>
            </a:r>
            <a:r>
              <a:rPr lang="sr-Latn-CS" sz="2400" dirty="0" smtClean="0"/>
              <a:t>čvorova u grafu, matrica susjedstva je matrica dimenzija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b="1" dirty="0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400" dirty="0" smtClean="0"/>
              <a:t>, sa vrijednošću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 na poziciji </a:t>
            </a:r>
            <a:r>
              <a:rPr lang="en-US" sz="2400" b="1" dirty="0" smtClean="0">
                <a:solidFill>
                  <a:srgbClr val="3333CC"/>
                </a:solidFill>
              </a:rPr>
              <a:t>[I][J]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je </a:t>
            </a:r>
            <a:r>
              <a:rPr lang="sr-Latn-CS" sz="2400" dirty="0" smtClean="0"/>
              <a:t>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Ako čvor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</a:t>
            </a:r>
            <a:r>
              <a:rPr lang="sr-Latn-CS" sz="2400" u="sng" dirty="0" smtClean="0"/>
              <a:t>nije susjed</a:t>
            </a:r>
            <a:r>
              <a:rPr lang="sr-Latn-CS" sz="2400" dirty="0" smtClean="0"/>
              <a:t> čvoru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en-US" sz="2400" dirty="0" smtClean="0"/>
              <a:t>, </a:t>
            </a:r>
            <a:r>
              <a:rPr lang="sr-Latn-CS" sz="2400" dirty="0" smtClean="0"/>
              <a:t>onda se na odgovarajućem mjestu u matrici susjedstva </a:t>
            </a:r>
            <a:r>
              <a:rPr lang="en-US" sz="2400" dirty="0" smtClean="0"/>
              <a:t>n</a:t>
            </a:r>
            <a:r>
              <a:rPr lang="sr-Latn-ME" sz="2400" dirty="0" smtClean="0"/>
              <a:t>alazi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95800"/>
            <a:ext cx="8763000" cy="1981200"/>
          </a:xfrm>
        </p:spPr>
        <p:txBody>
          <a:bodyPr/>
          <a:lstStyle/>
          <a:p>
            <a:pPr algn="just" eaLnBrk="1" hangingPunct="1"/>
            <a:r>
              <a:rPr lang="sr-Latn-CS" sz="2200" dirty="0" smtClean="0"/>
              <a:t>Na osnovu matrice susjedstva se lako može provjeriti da li je u pitanju usmjereni ili neusmjereni graf. </a:t>
            </a:r>
            <a:r>
              <a:rPr lang="sr-Latn-CS" sz="2200" dirty="0" smtClean="0">
                <a:solidFill>
                  <a:srgbClr val="FF0000"/>
                </a:solidFill>
              </a:rPr>
              <a:t>Kako?</a:t>
            </a:r>
            <a:r>
              <a:rPr lang="sr-Latn-CS" sz="2200" dirty="0" smtClean="0"/>
              <a:t> </a:t>
            </a:r>
          </a:p>
          <a:p>
            <a:pPr algn="just" eaLnBrk="1" hangingPunct="1"/>
            <a:r>
              <a:rPr lang="sr-Latn-CS" sz="2200" dirty="0" smtClean="0"/>
              <a:t>Takođe, veoma jednostavno se određuje izlazni stepen svakog čvora. </a:t>
            </a:r>
            <a:r>
              <a:rPr lang="sr-Latn-CS" sz="2200" dirty="0" smtClean="0">
                <a:solidFill>
                  <a:srgbClr val="FF0000"/>
                </a:solidFill>
              </a:rPr>
              <a:t>Kako?</a:t>
            </a:r>
            <a:r>
              <a:rPr lang="sr-Latn-CS" sz="2200" dirty="0" smtClean="0"/>
              <a:t> </a:t>
            </a:r>
          </a:p>
          <a:p>
            <a:pPr algn="just" eaLnBrk="1" hangingPunct="1"/>
            <a:r>
              <a:rPr lang="sr-Latn-CS" sz="2200" dirty="0" smtClean="0"/>
              <a:t>Mnoštvo drugih informacija o grafu se može dobiti koristeći matricu susjedstva.</a:t>
            </a:r>
            <a:endParaRPr lang="en-US" sz="2200" dirty="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057400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724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Osnovni nedostatak matrice susjedstva je memorijska zahtjevnost. Naime, u grafu može postojati veoma veliki broj čvorova sa veoma malim brojem veza između njih. 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Pretpostavimo da je </a:t>
            </a:r>
            <a:r>
              <a:rPr lang="sr-Latn-CS" sz="2400" b="1" dirty="0" smtClean="0"/>
              <a:t>N</a:t>
            </a:r>
            <a:r>
              <a:rPr lang="sr-Latn-CS" sz="2400" b="1" baseline="-25000" dirty="0" smtClean="0"/>
              <a:t>V</a:t>
            </a:r>
            <a:r>
              <a:rPr lang="sr-Latn-CS" sz="2400" b="1" dirty="0" smtClean="0"/>
              <a:t>=1000</a:t>
            </a:r>
            <a:r>
              <a:rPr lang="sr-Latn-CS" sz="2400" dirty="0" smtClean="0"/>
              <a:t>. Tada matrica susjedstva ima milion elemenata, pri čemu se može dogoditi da je samo nekoliko hiljada nenultih (samo nekoliko hiljada ivica).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Postoje strategije koje omogućavaju da se i dalje koristi matrica susjedstva: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prva strategija je preko polja bitova, kada se pamćenje jedne jedinice ili nule vrši preko 1 bita</a:t>
            </a:r>
            <a:r>
              <a:rPr lang="en-US" sz="2000" dirty="0" smtClean="0"/>
              <a:t>,</a:t>
            </a:r>
            <a:r>
              <a:rPr lang="sr-Latn-CS" sz="2000" dirty="0" smtClean="0"/>
              <a:t> a ne recimo 2 bajta kao za cijeli broj. </a:t>
            </a:r>
          </a:p>
          <a:p>
            <a:pPr marL="542925" lvl="1" algn="just" eaLnBrk="1" hangingPunct="1">
              <a:lnSpc>
                <a:spcPct val="90000"/>
              </a:lnSpc>
            </a:pPr>
            <a:r>
              <a:rPr lang="sr-Latn-CS" sz="2000" dirty="0" smtClean="0"/>
              <a:t>alternativa je da se umjesto matrice pamte uređeni parovi koji predstavljaju poziciju nenultih elemenata (za graf sa prethodnog slajda bi to bilo: (1,2), (1,4), (2,3), (4,2) i (4,3)). Ovakve matrice se nazivaju </a:t>
            </a:r>
            <a:r>
              <a:rPr lang="sr-Latn-CS" sz="2000" b="1" dirty="0" smtClean="0">
                <a:solidFill>
                  <a:srgbClr val="3333CC"/>
                </a:solidFill>
              </a:rPr>
              <a:t>rijetkim</a:t>
            </a:r>
            <a:r>
              <a:rPr lang="sr-Latn-CS" sz="2000" dirty="0" smtClean="0"/>
              <a:t> (eng. </a:t>
            </a:r>
            <a:r>
              <a:rPr lang="sr-Latn-CS" sz="2000" dirty="0"/>
              <a:t>sparse</a:t>
            </a:r>
            <a:r>
              <a:rPr lang="sr-Latn-CS" sz="2000" dirty="0" smtClean="0"/>
              <a:t>).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Prvo grafički ilustrujmo šta se dešava u ovom slučaju:</a:t>
            </a:r>
            <a:endParaRPr lang="en-US" sz="2400" dirty="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4800" y="4512243"/>
            <a:ext cx="8686800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 smtClean="0">
                <a:latin typeface="Tahoma" pitchFamily="34" charset="0"/>
              </a:rPr>
              <a:t>Treba </a:t>
            </a:r>
            <a:r>
              <a:rPr lang="sr-Latn-CS" sz="2000" dirty="0">
                <a:latin typeface="Tahoma" pitchFamily="34" charset="0"/>
              </a:rPr>
              <a:t>odrediti poziciju </a:t>
            </a:r>
            <a:r>
              <a:rPr lang="sr-Latn-CS" sz="2000" dirty="0" smtClean="0">
                <a:latin typeface="Tahoma" pitchFamily="34" charset="0"/>
              </a:rPr>
              <a:t>(element </a:t>
            </a:r>
            <a:r>
              <a:rPr lang="sr-Latn-CS" sz="2000" dirty="0">
                <a:latin typeface="Tahoma" pitchFamily="34" charset="0"/>
              </a:rPr>
              <a:t>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</a:t>
            </a:r>
            <a:r>
              <a:rPr lang="sr-Latn-CS" sz="2000" dirty="0" smtClean="0">
                <a:latin typeface="Tahoma" pitchFamily="34" charset="0"/>
              </a:rPr>
              <a:t>element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(</a:t>
            </a:r>
            <a:r>
              <a:rPr lang="en-US" sz="2000" dirty="0" err="1" smtClean="0">
                <a:latin typeface="Tahoma" pitchFamily="34" charset="0"/>
              </a:rPr>
              <a:t>na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 smtClean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 smtClean="0">
                <a:latin typeface="Tahoma" pitchFamily="34" charset="0"/>
              </a:rPr>
              <a:t>).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</a:t>
            </a:r>
            <a:r>
              <a:rPr lang="sr-Latn-CS" sz="2000" dirty="0" smtClean="0">
                <a:latin typeface="Tahoma" pitchFamily="34" charset="0"/>
              </a:rPr>
              <a:t>elementa na </a:t>
            </a:r>
            <a:r>
              <a:rPr lang="sr-Latn-CS" sz="2000" dirty="0">
                <a:latin typeface="Tahoma" pitchFamily="34" charset="0"/>
              </a:rPr>
              <a:t>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29756" y="3990048"/>
            <a:ext cx="45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458200" cy="33528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se ne koristi matrica susjedstva u osnovnoj formi, gubi se osnovna prednost ovog načina predstavljanja grafa - jednostavnost.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su uvedeni drugi načini za memorisanje veza između čvorova grafa.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načina je preko </a:t>
            </a:r>
            <a:r>
              <a:rPr lang="sr-Latn-CS" sz="2400" b="1" dirty="0" smtClean="0">
                <a:solidFill>
                  <a:srgbClr val="FF0000"/>
                </a:solidFill>
              </a:rPr>
              <a:t>list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sr-Latn-CS" sz="2400" b="1" dirty="0" smtClean="0">
                <a:solidFill>
                  <a:srgbClr val="FF0000"/>
                </a:solidFill>
              </a:rPr>
              <a:t> susjedstva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svaki čvor grafa formira se lista čiji su elementi njemu susjedni čvorovi.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List</a:t>
            </a:r>
            <a:r>
              <a:rPr lang="en-US" dirty="0" smtClean="0"/>
              <a:t>e</a:t>
            </a:r>
            <a:r>
              <a:rPr lang="sr-Latn-CS" dirty="0" smtClean="0"/>
              <a:t> susjedstva </a:t>
            </a:r>
            <a:r>
              <a:rPr lang="sr-Latn-CS" dirty="0" smtClean="0"/>
              <a:t>– Primjer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95800"/>
            <a:ext cx="8686800" cy="2133600"/>
          </a:xfrm>
        </p:spPr>
        <p:txBody>
          <a:bodyPr/>
          <a:lstStyle/>
          <a:p>
            <a:pPr algn="just" eaLnBrk="1" hangingPunct="1"/>
            <a:r>
              <a:rPr lang="sr-Latn-CS" sz="2000" dirty="0" smtClean="0"/>
              <a:t>Iz listi susjedstva lako zaključujemo da čvor (vrh)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ima susjedne čvorove </a:t>
            </a:r>
            <a:r>
              <a:rPr lang="sr-Latn-CS" sz="2000" b="1" dirty="0" smtClean="0"/>
              <a:t>2</a:t>
            </a:r>
            <a:r>
              <a:rPr lang="sr-Latn-CS" sz="2000" dirty="0" smtClean="0"/>
              <a:t> i </a:t>
            </a:r>
            <a:r>
              <a:rPr lang="sr-Latn-CS" sz="2000" b="1" dirty="0" smtClean="0"/>
              <a:t>4</a:t>
            </a:r>
            <a:r>
              <a:rPr lang="sr-Latn-CS" sz="2000" dirty="0" smtClean="0"/>
              <a:t>, dok čvor </a:t>
            </a:r>
            <a:r>
              <a:rPr lang="sr-Latn-CS" sz="2000" b="1" dirty="0" smtClean="0"/>
              <a:t>3</a:t>
            </a:r>
            <a:r>
              <a:rPr lang="sr-Latn-CS" sz="2000" dirty="0" smtClean="0"/>
              <a:t> nema nijedan susjedni čvor.</a:t>
            </a:r>
          </a:p>
          <a:p>
            <a:pPr algn="just" eaLnBrk="1" hangingPunct="1"/>
            <a:r>
              <a:rPr lang="sr-Latn-CS" sz="2000" dirty="0" smtClean="0"/>
              <a:t>Ukupan broj elemenata u listama susjedstva je jednak </a:t>
            </a:r>
            <a:r>
              <a:rPr lang="sr-Latn-CS" sz="2000" b="1" dirty="0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V</a:t>
            </a:r>
            <a:r>
              <a:rPr lang="sr-Latn-CS" sz="2000" b="1" dirty="0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dirty="0" smtClean="0">
                <a:solidFill>
                  <a:srgbClr val="FF0000"/>
                </a:solidFill>
              </a:rPr>
              <a:t>E</a:t>
            </a:r>
            <a:r>
              <a:rPr lang="sr-Latn-CS" sz="2000" dirty="0" smtClean="0"/>
              <a:t>, gdje je </a:t>
            </a:r>
            <a:r>
              <a:rPr lang="sr-Latn-CS" sz="2000" b="1" dirty="0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dirty="0" smtClean="0">
                <a:solidFill>
                  <a:srgbClr val="3333CC"/>
                </a:solidFill>
              </a:rPr>
              <a:t>E</a:t>
            </a:r>
            <a:r>
              <a:rPr lang="sr-Latn-CS" sz="2000" dirty="0" smtClean="0"/>
              <a:t> broj ivica u grafu.</a:t>
            </a:r>
          </a:p>
          <a:p>
            <a:pPr algn="just" eaLnBrk="1" hangingPunct="1"/>
            <a:r>
              <a:rPr lang="sr-Latn-CS" sz="2000" dirty="0" smtClean="0"/>
              <a:t>Ovo je, očigledno, mnogo efikasnije za memorisanje kod grafova sa relativno velikim brojem čvorova i relativno malim brojem ivica.</a:t>
            </a:r>
            <a:endParaRPr lang="en-US" sz="2000" dirty="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62"/>
          <a:stretch/>
        </p:blipFill>
        <p:spPr bwMode="auto">
          <a:xfrm>
            <a:off x="1585913" y="2286000"/>
            <a:ext cx="55768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76500" y="3945523"/>
            <a:ext cx="762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Graf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334000" y="3928646"/>
            <a:ext cx="1600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 susjedstva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a</a:t>
            </a:r>
            <a:r>
              <a:rPr lang="sr-Latn-CS" sz="2000" dirty="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</a:t>
            </a:r>
            <a:r>
              <a:rPr lang="en-US" sz="2000" dirty="0" err="1" smtClean="0"/>
              <a:t>saobra</a:t>
            </a:r>
            <a:r>
              <a:rPr lang="sr-Latn-RS" sz="2000" dirty="0" smtClean="0"/>
              <a:t>ćaja</a:t>
            </a:r>
            <a:r>
              <a:rPr lang="sr-Latn-CS" sz="2000" dirty="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p</a:t>
            </a:r>
            <a:r>
              <a:rPr lang="sr-Latn-CS" sz="2000" dirty="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e</a:t>
            </a:r>
            <a:r>
              <a:rPr lang="sr-Latn-CS" sz="2000" dirty="0" smtClean="0"/>
              <a:t>lektrična kola, itd.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Da bismo ilustrovali snagu grafova, posmatraćemo poznati </a:t>
            </a:r>
            <a:r>
              <a:rPr lang="sr-Latn-CS" sz="2400" dirty="0" smtClean="0">
                <a:solidFill>
                  <a:srgbClr val="3333CC"/>
                </a:solidFill>
              </a:rPr>
              <a:t>problem najkraćeg puta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05050"/>
            <a:ext cx="8458200" cy="379095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Pretpostavimo da u grafu imamo N čvorova. Pretpostavimo da poznajemo </a:t>
            </a:r>
            <a:r>
              <a:rPr lang="sr-Latn-CS" sz="2400" u="sng" dirty="0" smtClean="0"/>
              <a:t>cijene (težine) ivica</a:t>
            </a:r>
            <a:r>
              <a:rPr lang="sr-Latn-CS" sz="2400" dirty="0" smtClean="0"/>
              <a:t> između susjednih čvorova. Cijena je nenegativna veličina</a:t>
            </a:r>
            <a:r>
              <a:rPr lang="en-US" sz="2400" dirty="0" smtClean="0"/>
              <a:t> </a:t>
            </a:r>
            <a:r>
              <a:rPr lang="en-US" sz="2400" dirty="0" err="1" smtClean="0"/>
              <a:t>dodijeljena</a:t>
            </a:r>
            <a:r>
              <a:rPr lang="en-US" sz="2400" dirty="0" smtClean="0"/>
              <a:t> </a:t>
            </a:r>
            <a:r>
              <a:rPr lang="en-US" sz="2400" dirty="0" err="1" smtClean="0"/>
              <a:t>ivici</a:t>
            </a:r>
            <a:r>
              <a:rPr lang="sr-Latn-CS" sz="2400" dirty="0" smtClean="0"/>
              <a:t>. U slučaju da nema ivice između dva čvora cijena je beskonačna. Matrica sa cijenama </a:t>
            </a:r>
            <a:r>
              <a:rPr lang="en-US" sz="2400" dirty="0" err="1" smtClean="0"/>
              <a:t>ivica</a:t>
            </a:r>
            <a:r>
              <a:rPr lang="sr-Latn-CS" sz="2400" dirty="0" smtClean="0"/>
              <a:t> podsjeća na matricu susjedstva, ali umjesto </a:t>
            </a:r>
            <a:r>
              <a:rPr lang="en-US" sz="2400" dirty="0" err="1" smtClean="0"/>
              <a:t>binarnih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</a:t>
            </a:r>
            <a:r>
              <a:rPr lang="en-US" sz="2400" dirty="0" err="1" smtClean="0"/>
              <a:t>upisane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vrijednosti</a:t>
            </a:r>
            <a:r>
              <a:rPr lang="en-US" sz="2400" dirty="0" smtClean="0"/>
              <a:t> u </a:t>
            </a:r>
            <a:r>
              <a:rPr lang="en-US" sz="2400" dirty="0" err="1" smtClean="0"/>
              <a:t>intervalu</a:t>
            </a:r>
            <a:r>
              <a:rPr lang="en-US" sz="2400" dirty="0" smtClean="0"/>
              <a:t> [0,</a:t>
            </a:r>
            <a:r>
              <a:rPr lang="en-US" sz="2400" dirty="0" smtClean="0">
                <a:sym typeface="Symbol" pitchFamily="18" charset="2"/>
              </a:rPr>
              <a:t>)</a:t>
            </a:r>
            <a:r>
              <a:rPr lang="sr-Latn-CS" sz="2400" dirty="0" smtClean="0"/>
              <a:t>. 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/>
              <a:t>Korak 1.</a:t>
            </a:r>
            <a:r>
              <a:rPr lang="sr-Latn-CS" sz="2000" dirty="0" smtClean="0"/>
              <a:t>	</a:t>
            </a:r>
            <a:r>
              <a:rPr lang="en-US" sz="2000" dirty="0" smtClean="0"/>
              <a:t> </a:t>
            </a:r>
            <a:r>
              <a:rPr lang="sr-Latn-CS" sz="2000" dirty="0" smtClean="0"/>
              <a:t>Zada se broj čvorova </a:t>
            </a:r>
            <a:r>
              <a:rPr lang="sr-Latn-CS" sz="2000" b="1" dirty="0" smtClean="0"/>
              <a:t>N</a:t>
            </a:r>
            <a:r>
              <a:rPr lang="sr-Latn-CS" sz="2000" dirty="0" smtClean="0"/>
              <a:t>.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dirty="0" err="1" smtClean="0"/>
              <a:t>Korak</a:t>
            </a:r>
            <a:r>
              <a:rPr lang="en-US" sz="2000" b="1" dirty="0" smtClean="0"/>
              <a:t> 2.</a:t>
            </a:r>
            <a:r>
              <a:rPr lang="en-US" sz="2000" dirty="0" smtClean="0"/>
              <a:t> </a:t>
            </a:r>
            <a:r>
              <a:rPr lang="en-US" sz="2000" dirty="0" err="1" smtClean="0"/>
              <a:t>Zada</a:t>
            </a:r>
            <a:r>
              <a:rPr lang="en-US" sz="2000" dirty="0" smtClean="0"/>
              <a:t> se </a:t>
            </a:r>
            <a:r>
              <a:rPr lang="en-US" sz="2000" dirty="0" err="1" smtClean="0"/>
              <a:t>cijena</a:t>
            </a:r>
            <a:r>
              <a:rPr lang="en-US" sz="2000" dirty="0" smtClean="0"/>
              <a:t> puta, </a:t>
            </a:r>
            <a:r>
              <a:rPr lang="sr-Latn-CS" sz="2000" dirty="0" smtClean="0"/>
              <a:t>tj. ivica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en-US" sz="2000" dirty="0" err="1" smtClean="0"/>
              <a:t>izme</a:t>
            </a:r>
            <a:r>
              <a:rPr lang="sr-Latn-CS" sz="2000" dirty="0" smtClean="0"/>
              <a:t>đu svih čvorova: </a:t>
            </a:r>
            <a:r>
              <a:rPr lang="en-US" sz="2000" b="1" dirty="0" smtClean="0">
                <a:solidFill>
                  <a:srgbClr val="3333CC"/>
                </a:solidFill>
              </a:rPr>
              <a:t>l[</a:t>
            </a:r>
            <a:r>
              <a:rPr lang="en-US" sz="2000" b="1" dirty="0" err="1" smtClean="0">
                <a:solidFill>
                  <a:srgbClr val="3333CC"/>
                </a:solidFill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</a:rPr>
              <a:t>][j]</a:t>
            </a:r>
            <a:r>
              <a:rPr lang="en-US" sz="2000" dirty="0" smtClean="0"/>
              <a:t> </a:t>
            </a:r>
            <a:r>
              <a:rPr lang="en-US" sz="2000" dirty="0" err="1" smtClean="0"/>
              <a:t>za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>
                <a:sym typeface="Symbol" pitchFamily="18" charset="2"/>
              </a:rPr>
              <a:t>[0,N) </a:t>
            </a:r>
            <a:r>
              <a:rPr lang="en-US" sz="2000" dirty="0" err="1" smtClean="0">
                <a:sym typeface="Symbol" pitchFamily="18" charset="2"/>
              </a:rPr>
              <a:t>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smtClean="0"/>
              <a:t>j</a:t>
            </a:r>
            <a:r>
              <a:rPr lang="en-US" sz="2000" dirty="0" smtClean="0">
                <a:sym typeface="Symbol" pitchFamily="18" charset="2"/>
              </a:rPr>
              <a:t>[0,N) </a:t>
            </a:r>
            <a:r>
              <a:rPr lang="en-US" sz="1600" dirty="0" smtClean="0">
                <a:sym typeface="Symbol" pitchFamily="18" charset="2"/>
              </a:rPr>
              <a:t>(</a:t>
            </a:r>
            <a:r>
              <a:rPr lang="en-US" sz="1600" dirty="0" err="1" smtClean="0">
                <a:sym typeface="Symbol" pitchFamily="18" charset="2"/>
              </a:rPr>
              <a:t>uglasta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err="1" smtClean="0">
                <a:sym typeface="Symbol" pitchFamily="18" charset="2"/>
              </a:rPr>
              <a:t>zagrada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err="1" smtClean="0">
                <a:sym typeface="Symbol" pitchFamily="18" charset="2"/>
              </a:rPr>
              <a:t>ozna</a:t>
            </a:r>
            <a:r>
              <a:rPr lang="sr-Latn-CS" sz="1600" dirty="0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dirty="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>
                <a:sym typeface="Symbol" pitchFamily="18" charset="2"/>
              </a:rPr>
              <a:t>Korak 3.</a:t>
            </a:r>
            <a:r>
              <a:rPr lang="sr-Latn-CS" sz="2000" dirty="0" smtClean="0">
                <a:sym typeface="Symbol" pitchFamily="18" charset="2"/>
              </a:rPr>
              <a:t> Postavi se početna iteracija: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][j]=l[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za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][j]=0 </a:t>
            </a:r>
            <a:r>
              <a:rPr lang="en-US" sz="2000" dirty="0" err="1" smtClean="0">
                <a:sym typeface="Symbol" pitchFamily="18" charset="2"/>
              </a:rPr>
              <a:t>za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3333CC"/>
                </a:solidFill>
                <a:sym typeface="Symbol" pitchFamily="18" charset="2"/>
              </a:rPr>
              <a:t>i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=j</a:t>
            </a:r>
            <a:r>
              <a:rPr lang="sr-Latn-CS" sz="2000" dirty="0" smtClean="0">
                <a:sym typeface="Symbol" pitchFamily="18" charset="2"/>
              </a:rPr>
              <a:t>, </a:t>
            </a:r>
            <a:r>
              <a:rPr lang="en-US" sz="2000" dirty="0" err="1" smtClean="0">
                <a:sym typeface="Symbol" pitchFamily="18" charset="2"/>
              </a:rPr>
              <a:t>jer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sr-Latn-CS" sz="2000" dirty="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dirty="0" smtClean="0">
                <a:sym typeface="Symbol" pitchFamily="18" charset="2"/>
              </a:rPr>
              <a:t>Korak 4.</a:t>
            </a:r>
            <a:r>
              <a:rPr lang="sr-Latn-CS" sz="2000" dirty="0" smtClean="0">
                <a:sym typeface="Symbol" pitchFamily="18" charset="2"/>
              </a:rPr>
              <a:t> Ciklus po </a:t>
            </a:r>
            <a:r>
              <a:rPr lang="sr-Latn-CS" sz="2000" b="1" dirty="0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dirty="0" smtClean="0">
                <a:sym typeface="Symbol" pitchFamily="18" charset="2"/>
              </a:rPr>
              <a:t> u granicama </a:t>
            </a:r>
            <a:r>
              <a:rPr lang="en-US" sz="2000" b="1" dirty="0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dirty="0" smtClean="0">
                <a:sym typeface="Symbol" pitchFamily="18" charset="2"/>
              </a:rPr>
              <a:t> u kojem se računa:</a:t>
            </a:r>
            <a:endParaRPr lang="en-US" sz="2000" dirty="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dirty="0" smtClean="0">
                <a:sym typeface="Symbol" pitchFamily="18" charset="2"/>
              </a:rPr>
              <a:t/>
            </a:r>
            <a:br>
              <a:rPr lang="sr-Latn-CS" sz="2000" dirty="0" smtClean="0">
                <a:sym typeface="Symbol" pitchFamily="18" charset="2"/>
              </a:rPr>
            </a:br>
            <a:r>
              <a:rPr lang="sr-Latn-CS" sz="2000" dirty="0" smtClean="0">
                <a:sym typeface="Symbol" pitchFamily="18" charset="2"/>
              </a:rPr>
              <a:t>	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min{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][j],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][k]+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[k][j]}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115556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b="1" dirty="0" smtClean="0">
                <a:latin typeface="Tahoma" pitchFamily="34" charset="0"/>
              </a:rPr>
              <a:t>K</a:t>
            </a:r>
            <a:r>
              <a:rPr lang="en-US" sz="2000" b="1" dirty="0" err="1" smtClean="0">
                <a:latin typeface="Tahoma" pitchFamily="34" charset="0"/>
              </a:rPr>
              <a:t>lju</a:t>
            </a:r>
            <a:r>
              <a:rPr lang="sr-Latn-CS" sz="2000" b="1" dirty="0">
                <a:latin typeface="Tahoma" pitchFamily="34" charset="0"/>
              </a:rPr>
              <a:t>č</a:t>
            </a:r>
            <a:r>
              <a:rPr lang="en-US" sz="2000" b="1" dirty="0" err="1">
                <a:latin typeface="Tahoma" pitchFamily="34" charset="0"/>
              </a:rPr>
              <a:t>ni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korak</a:t>
            </a:r>
            <a:r>
              <a:rPr lang="en-US" sz="2000" b="1" dirty="0">
                <a:latin typeface="Tahoma" pitchFamily="34" charset="0"/>
              </a:rPr>
              <a:t> </a:t>
            </a:r>
            <a:r>
              <a:rPr lang="en-US" sz="2000" b="1" dirty="0" err="1">
                <a:latin typeface="Tahoma" pitchFamily="34" charset="0"/>
              </a:rPr>
              <a:t>algoritma</a:t>
            </a:r>
            <a:r>
              <a:rPr lang="sr-Latn-CS" sz="2000" b="1" dirty="0" smtClean="0">
                <a:latin typeface="Tahoma" pitchFamily="34" charset="0"/>
              </a:rPr>
              <a:t>!</a:t>
            </a:r>
            <a:endParaRPr lang="en-US" sz="2000" b="1" dirty="0"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dirty="0" smtClean="0"/>
              <a:t>Korak 5.</a:t>
            </a:r>
            <a:r>
              <a:rPr lang="sr-Latn-CS" sz="1800" dirty="0" smtClean="0"/>
              <a:t> Ažuriranje stare vrijednosti matrice težina puta </a:t>
            </a:r>
            <a:r>
              <a:rPr lang="sr-Latn-CS" sz="1800" b="1" dirty="0" smtClean="0">
                <a:solidFill>
                  <a:srgbClr val="3333CC"/>
                </a:solidFill>
              </a:rPr>
              <a:t>cs</a:t>
            </a:r>
            <a:r>
              <a:rPr lang="en-US" sz="1800" b="1" dirty="0" smtClean="0">
                <a:solidFill>
                  <a:srgbClr val="3333CC"/>
                </a:solidFill>
              </a:rPr>
              <a:t>[</a:t>
            </a:r>
            <a:r>
              <a:rPr lang="en-US" sz="1800" b="1" dirty="0" err="1" smtClean="0">
                <a:solidFill>
                  <a:srgbClr val="3333CC"/>
                </a:solidFill>
              </a:rPr>
              <a:t>i</a:t>
            </a:r>
            <a:r>
              <a:rPr lang="en-US" sz="1800" b="1" dirty="0" smtClean="0">
                <a:solidFill>
                  <a:srgbClr val="3333CC"/>
                </a:solidFill>
              </a:rPr>
              <a:t>][j]=</a:t>
            </a:r>
            <a:r>
              <a:rPr lang="en-US" sz="1800" b="1" dirty="0" err="1" smtClean="0">
                <a:solidFill>
                  <a:srgbClr val="3333CC"/>
                </a:solidFill>
              </a:rPr>
              <a:t>cn</a:t>
            </a:r>
            <a:r>
              <a:rPr lang="en-US" sz="1800" b="1" dirty="0" smtClean="0">
                <a:solidFill>
                  <a:srgbClr val="3333CC"/>
                </a:solidFill>
              </a:rPr>
              <a:t>[</a:t>
            </a:r>
            <a:r>
              <a:rPr lang="en-US" sz="1800" b="1" dirty="0" err="1" smtClean="0">
                <a:solidFill>
                  <a:srgbClr val="3333CC"/>
                </a:solidFill>
              </a:rPr>
              <a:t>i</a:t>
            </a:r>
            <a:r>
              <a:rPr lang="en-US" sz="1800" b="1" dirty="0" smtClean="0">
                <a:solidFill>
                  <a:srgbClr val="3333CC"/>
                </a:solidFill>
              </a:rPr>
              <a:t>][j]</a:t>
            </a:r>
            <a:r>
              <a:rPr lang="en-US" sz="1800" dirty="0" smtClean="0"/>
              <a:t> </a:t>
            </a:r>
            <a:r>
              <a:rPr lang="sr-Latn-CS" sz="1800" dirty="0" smtClean="0"/>
              <a:t>čime se ciklus priprema za novu iteraciju. Povratak na </a:t>
            </a:r>
            <a:r>
              <a:rPr lang="sr-Latn-CS" sz="1800" b="1" dirty="0" smtClean="0"/>
              <a:t>korak 4</a:t>
            </a:r>
            <a:r>
              <a:rPr lang="sr-Latn-CS" sz="18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Što predstavlja ključni korak algoritma:</a:t>
            </a:r>
            <a:br>
              <a:rPr lang="sr-Latn-CS" sz="2000" dirty="0" smtClean="0"/>
            </a:b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=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min{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][j],</a:t>
            </a:r>
            <a:r>
              <a:rPr lang="sr-Latn-ME" sz="2400" b="1" dirty="0" smtClean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][k]+</a:t>
            </a:r>
            <a:r>
              <a:rPr lang="en-US" sz="2400" b="1" dirty="0" err="1" smtClean="0">
                <a:solidFill>
                  <a:srgbClr val="FF0000"/>
                </a:solidFill>
                <a:sym typeface="Symbol" pitchFamily="18" charset="2"/>
              </a:rPr>
              <a:t>cs</a:t>
            </a:r>
            <a:r>
              <a:rPr lang="en-US" sz="2400" b="1" dirty="0" smtClean="0">
                <a:solidFill>
                  <a:srgbClr val="FF0000"/>
                </a:solidFill>
                <a:sym typeface="Symbol" pitchFamily="18" charset="2"/>
              </a:rPr>
              <a:t>[k][j]} </a:t>
            </a:r>
            <a:r>
              <a:rPr lang="sr-Latn-CS" sz="2000" dirty="0" smtClean="0">
                <a:sym typeface="Symbol" pitchFamily="18" charset="2"/>
              </a:rPr>
              <a:t>?</a:t>
            </a:r>
            <a:endParaRPr lang="sr-Latn-CS" sz="20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Ovaj korak bira jeftiniju od dvije moguće putanje od čvora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do čvora </a:t>
            </a:r>
            <a:r>
              <a:rPr lang="sr-Latn-CS" sz="2000" dirty="0" smtClean="0">
                <a:solidFill>
                  <a:srgbClr val="3333CC"/>
                </a:solidFill>
              </a:rPr>
              <a:t>j: 	</a:t>
            </a:r>
            <a:r>
              <a:rPr lang="en-US" sz="2000" dirty="0" smtClean="0">
                <a:solidFill>
                  <a:srgbClr val="3333CC"/>
                </a:solidFill>
              </a:rPr>
              <a:t>&gt; </a:t>
            </a:r>
            <a:r>
              <a:rPr lang="sr-Latn-CS" sz="2000" dirty="0" smtClean="0"/>
              <a:t>direktnu 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en-US" sz="2000" dirty="0" smtClean="0"/>
              <a:t>, </a:t>
            </a:r>
            <a:r>
              <a:rPr lang="sr-Latn-CS" sz="2000" dirty="0" smtClean="0"/>
              <a:t>ili</a:t>
            </a:r>
            <a:br>
              <a:rPr lang="sr-Latn-CS" sz="2000" dirty="0" smtClean="0"/>
            </a:br>
            <a:r>
              <a:rPr lang="sr-Latn-CS" sz="2000" dirty="0" smtClean="0"/>
              <a:t>		</a:t>
            </a:r>
            <a:r>
              <a:rPr lang="en-US" sz="2000" dirty="0" smtClean="0">
                <a:solidFill>
                  <a:srgbClr val="3333CC"/>
                </a:solidFill>
              </a:rPr>
              <a:t>&gt; </a:t>
            </a:r>
            <a:r>
              <a:rPr lang="sr-Latn-CS" sz="2000" dirty="0" smtClean="0"/>
              <a:t>indirektnu 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 preko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(od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en-US" sz="2000" dirty="0" smtClean="0"/>
              <a:t>, </a:t>
            </a:r>
            <a:r>
              <a:rPr lang="sr-Latn-CS" sz="2000" dirty="0" smtClean="0"/>
              <a:t>pa od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ka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dirty="0" smtClean="0"/>
              <a:t>Nakon prve iteracije u petlji po </a:t>
            </a:r>
            <a:r>
              <a:rPr lang="sr-Latn-CS" sz="2000" dirty="0" smtClean="0">
                <a:solidFill>
                  <a:srgbClr val="3333CC"/>
                </a:solidFill>
              </a:rPr>
              <a:t>k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3333CC"/>
                </a:solidFill>
              </a:rPr>
              <a:t>k=0</a:t>
            </a:r>
            <a:r>
              <a:rPr lang="sr-Latn-CS" sz="2000" dirty="0" smtClean="0"/>
              <a:t>) matrica </a:t>
            </a:r>
            <a:r>
              <a:rPr lang="sr-Latn-CS" sz="2000" dirty="0" smtClean="0">
                <a:solidFill>
                  <a:srgbClr val="3333CC"/>
                </a:solidFill>
              </a:rPr>
              <a:t>cn</a:t>
            </a:r>
            <a:r>
              <a:rPr lang="sr-Latn-CS" sz="2000" dirty="0" smtClean="0"/>
              <a:t> sadrži najjeftini</a:t>
            </a:r>
            <a:r>
              <a:rPr lang="en-US" sz="2000" dirty="0" smtClean="0"/>
              <a:t>j</a:t>
            </a:r>
            <a:r>
              <a:rPr lang="sr-Latn-CS" sz="2000" dirty="0" smtClean="0"/>
              <a:t>e putanje između bilo koja dva čvora </a:t>
            </a:r>
            <a:r>
              <a:rPr lang="sr-Latn-CS" sz="2000" dirty="0" smtClean="0">
                <a:solidFill>
                  <a:srgbClr val="3333CC"/>
                </a:solidFill>
              </a:rPr>
              <a:t>i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j</a:t>
            </a:r>
            <a:r>
              <a:rPr lang="sr-Latn-CS" sz="2000" dirty="0" smtClean="0"/>
              <a:t> koje su se mogle napraviti preko čvora </a:t>
            </a:r>
            <a:r>
              <a:rPr lang="sr-Latn-CS" sz="2000" dirty="0" smtClean="0">
                <a:solidFill>
                  <a:srgbClr val="3333CC"/>
                </a:solidFill>
              </a:rPr>
              <a:t>0</a:t>
            </a:r>
            <a:r>
              <a:rPr lang="sr-Latn-CS" sz="2000" dirty="0" smtClean="0"/>
              <a:t>, nakon toga za </a:t>
            </a:r>
            <a:r>
              <a:rPr lang="sr-Latn-CS" sz="2000" dirty="0" smtClean="0">
                <a:solidFill>
                  <a:srgbClr val="3333CC"/>
                </a:solidFill>
              </a:rPr>
              <a:t>k=1</a:t>
            </a:r>
            <a:r>
              <a:rPr lang="sr-Latn-CS" sz="2000" dirty="0" smtClean="0"/>
              <a:t> dobijamo matricu najjeftinijih putanja između bilo koja dva čvora koja se mogla napraviti preko čvorova </a:t>
            </a:r>
            <a:r>
              <a:rPr lang="sr-Latn-CS" sz="2000" dirty="0" smtClean="0">
                <a:solidFill>
                  <a:srgbClr val="3333CC"/>
                </a:solidFill>
              </a:rPr>
              <a:t>0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1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2296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err="1" smtClean="0"/>
              <a:t>posljednjeg</a:t>
            </a:r>
            <a:r>
              <a:rPr lang="en-US" sz="2400" dirty="0" smtClean="0"/>
              <a:t> </a:t>
            </a:r>
            <a:r>
              <a:rPr lang="en-US" sz="2400" dirty="0" err="1" smtClean="0"/>
              <a:t>koraka</a:t>
            </a:r>
            <a:r>
              <a:rPr lang="en-US" sz="2400" dirty="0" smtClean="0"/>
              <a:t> u </a:t>
            </a:r>
            <a:r>
              <a:rPr lang="en-US" sz="2400" dirty="0" err="1" smtClean="0"/>
              <a:t>algoritmu</a:t>
            </a:r>
            <a:r>
              <a:rPr lang="en-US" sz="2400" dirty="0" smtClean="0"/>
              <a:t> </a:t>
            </a:r>
            <a:r>
              <a:rPr lang="en-US" sz="2400" dirty="0" err="1" smtClean="0"/>
              <a:t>dobijamo</a:t>
            </a:r>
            <a:r>
              <a:rPr lang="en-US" sz="2400" dirty="0" smtClean="0"/>
              <a:t> </a:t>
            </a:r>
            <a:r>
              <a:rPr lang="en-US" sz="2400" dirty="0" err="1" smtClean="0"/>
              <a:t>najkra</a:t>
            </a:r>
            <a:r>
              <a:rPr lang="sr-Latn-CS" sz="2400" dirty="0" smtClean="0"/>
              <a:t>ći put između svih čvorova u grafu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j</a:t>
            </a:r>
            <a:r>
              <a:rPr lang="en-US" sz="2400" dirty="0" smtClean="0"/>
              <a:t>, </a:t>
            </a:r>
            <a:r>
              <a:rPr lang="sr-Latn-CS" sz="2400" dirty="0" smtClean="0"/>
              <a:t>a preko svih čvorova u grafu od </a:t>
            </a:r>
            <a:r>
              <a:rPr lang="sr-Latn-CS" sz="2400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do </a:t>
            </a:r>
            <a:r>
              <a:rPr lang="sr-Latn-CS" sz="2400" dirty="0" smtClean="0">
                <a:solidFill>
                  <a:srgbClr val="3333CC"/>
                </a:solidFill>
              </a:rPr>
              <a:t>N-1</a:t>
            </a:r>
            <a:r>
              <a:rPr lang="sr-Latn-CS" sz="2400" dirty="0" smtClean="0"/>
              <a:t>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Nestrpljivi studenti mogu da pokušaju da realizuju predmetni algoritam sami </a:t>
            </a:r>
            <a:r>
              <a:rPr lang="sr-Latn-CS" sz="1600" b="1" dirty="0" smtClean="0"/>
              <a:t>(bez gledanja u materijale)</a:t>
            </a:r>
            <a:r>
              <a:rPr lang="en-US" sz="1600" b="1" dirty="0" smtClean="0"/>
              <a:t>,</a:t>
            </a:r>
            <a:r>
              <a:rPr lang="sr-Latn-CS" sz="2400" dirty="0" smtClean="0"/>
              <a:t> dok oni strpljivi </a:t>
            </a:r>
            <a:r>
              <a:rPr lang="sr-Latn-CS" sz="1600" b="1" dirty="0" smtClean="0"/>
              <a:t>(ovdje strpl</a:t>
            </a:r>
            <a:r>
              <a:rPr lang="en-US" sz="1600" b="1" dirty="0" smtClean="0"/>
              <a:t>j</a:t>
            </a:r>
            <a:r>
              <a:rPr lang="sr-Latn-CS" sz="1600" b="1" dirty="0" smtClean="0"/>
              <a:t>ivost nije vrlina)</a:t>
            </a:r>
            <a:r>
              <a:rPr lang="sr-Latn-CS" sz="2400" dirty="0" smtClean="0"/>
              <a:t> mogu da sačekaju naredno predavanje.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Predmetni algoritam se naziva </a:t>
            </a:r>
            <a:r>
              <a:rPr lang="sr-Latn-CS" sz="2400" b="1" dirty="0" smtClean="0">
                <a:solidFill>
                  <a:srgbClr val="3333CC"/>
                </a:solidFill>
              </a:rPr>
              <a:t>Dijk</a:t>
            </a:r>
            <a:r>
              <a:rPr lang="en-US" sz="2400" b="1" dirty="0" smtClean="0">
                <a:solidFill>
                  <a:srgbClr val="3333CC"/>
                </a:solidFill>
              </a:rPr>
              <a:t>s</a:t>
            </a:r>
            <a:r>
              <a:rPr lang="sr-Latn-CS" sz="2400" b="1" dirty="0" smtClean="0">
                <a:solidFill>
                  <a:srgbClr val="3333CC"/>
                </a:solidFill>
              </a:rPr>
              <a:t>tra algoritam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Dio koda: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t-</a:t>
            </a:r>
            <a:r>
              <a:rPr lang="en-US" sz="2400" dirty="0" smtClean="0">
                <a:solidFill>
                  <a:srgbClr val="FF0000"/>
                </a:solidFill>
              </a:rPr>
              <a:t>&gt;next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p-&gt;next;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p-&gt;next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t;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ME" sz="2400" b="1" dirty="0" smtClean="0"/>
              <a:t>Vježba</a:t>
            </a:r>
            <a:r>
              <a:rPr lang="sr-Latn-ME" sz="2400" dirty="0" smtClean="0"/>
              <a:t>: P</a:t>
            </a:r>
            <a:r>
              <a:rPr lang="sr-Latn-CS" sz="2400" dirty="0" smtClean="0"/>
              <a:t>okušajte </a:t>
            </a:r>
            <a:r>
              <a:rPr lang="sr-Latn-CS" sz="2400" dirty="0"/>
              <a:t>da napišete funkciju (</a:t>
            </a:r>
            <a:r>
              <a:rPr lang="sr-Latn-CS" sz="2400" dirty="0" smtClean="0"/>
              <a:t>bez gledanja u zbirku </a:t>
            </a:r>
            <a:r>
              <a:rPr lang="sr-Latn-CS" sz="2400" dirty="0" smtClean="0">
                <a:sym typeface="Wingdings" panose="05000000000000000000" pitchFamily="2" charset="2"/>
              </a:rPr>
              <a:t></a:t>
            </a:r>
            <a:r>
              <a:rPr lang="sr-Latn-CS" sz="2400" dirty="0" smtClean="0"/>
              <a:t>) za koju važi sljedeće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Elementi </a:t>
            </a:r>
            <a:r>
              <a:rPr lang="sr-Latn-CS" sz="2400" dirty="0" smtClean="0">
                <a:solidFill>
                  <a:srgbClr val="3333CC"/>
                </a:solidFill>
              </a:rPr>
              <a:t>(cijeli brojevi) upisani u čvorovima liste su sortirani u rastuć</a:t>
            </a:r>
            <a:r>
              <a:rPr lang="en-US" sz="2400" dirty="0" err="1" smtClean="0">
                <a:solidFill>
                  <a:srgbClr val="3333CC"/>
                </a:solidFill>
              </a:rPr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redosljed</a:t>
            </a:r>
            <a:r>
              <a:rPr lang="sr-Latn-CS" sz="2400" dirty="0" smtClean="0">
                <a:solidFill>
                  <a:srgbClr val="3333CC"/>
                </a:solidFill>
              </a:rPr>
              <a:t>. Napisati funkciju kojoj se prosljeđuju pokazivač na listu i cijeli broj, kojeg treba </a:t>
            </a:r>
            <a:r>
              <a:rPr lang="sr-Latn-CS" sz="2400" dirty="0" smtClean="0">
                <a:solidFill>
                  <a:srgbClr val="3333CC"/>
                </a:solidFill>
              </a:rPr>
              <a:t>smjestiti u novi član liste </a:t>
            </a:r>
            <a:r>
              <a:rPr lang="sr-Latn-CS" sz="2400" dirty="0" smtClean="0">
                <a:solidFill>
                  <a:srgbClr val="3333CC"/>
                </a:solidFill>
              </a:rPr>
              <a:t>postavljen </a:t>
            </a:r>
            <a:r>
              <a:rPr lang="sr-Latn-CS" sz="2400" dirty="0" smtClean="0">
                <a:solidFill>
                  <a:srgbClr val="3333CC"/>
                </a:solidFill>
              </a:rPr>
              <a:t>tako da </a:t>
            </a:r>
            <a:r>
              <a:rPr lang="sr-Latn-CS" sz="2400" dirty="0" smtClean="0">
                <a:solidFill>
                  <a:srgbClr val="3333CC"/>
                </a:solidFill>
              </a:rPr>
              <a:t>lista ostane sortirana. </a:t>
            </a:r>
            <a:r>
              <a:rPr lang="sr-Latn-CS" sz="2400" dirty="0" smtClean="0">
                <a:solidFill>
                  <a:srgbClr val="3333CC"/>
                </a:solidFill>
              </a:rPr>
              <a:t>Funkcija </a:t>
            </a:r>
            <a:r>
              <a:rPr lang="sr-Latn-CS" sz="2400" dirty="0" smtClean="0">
                <a:solidFill>
                  <a:srgbClr val="3333CC"/>
                </a:solidFill>
              </a:rPr>
              <a:t>vraća </a:t>
            </a:r>
            <a:r>
              <a:rPr lang="sr-Latn-CS" sz="2400" dirty="0" smtClean="0">
                <a:solidFill>
                  <a:srgbClr val="3333CC"/>
                </a:solidFill>
              </a:rPr>
              <a:t>pokazivač na glavu liste.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Komentari problema umetanja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sr-Latn-ME" sz="2400" dirty="0"/>
              <a:t> </a:t>
            </a:r>
            <a:r>
              <a:rPr lang="sr-Latn-CS" sz="2400" dirty="0" smtClean="0"/>
              <a:t>je da je predati element manji od </a:t>
            </a:r>
            <a:r>
              <a:rPr lang="sr-Latn-CS" sz="2400" dirty="0" smtClean="0"/>
              <a:t>elementa upisanog </a:t>
            </a:r>
            <a:r>
              <a:rPr lang="sr-Latn-CS" sz="2400" dirty="0" smtClean="0"/>
              <a:t>u </a:t>
            </a:r>
            <a:r>
              <a:rPr lang="sr-Latn-CS" sz="2400" dirty="0" smtClean="0"/>
              <a:t>glavi </a:t>
            </a:r>
            <a:r>
              <a:rPr lang="sr-Latn-CS" sz="2400" dirty="0" smtClean="0"/>
              <a:t>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</a:t>
            </a:r>
            <a:r>
              <a:rPr lang="sr-Latn-CS" sz="2400" dirty="0" smtClean="0"/>
              <a:t>– argument funkcije, </a:t>
            </a:r>
            <a:r>
              <a:rPr lang="sr-Latn-CS" sz="2400" dirty="0" smtClean="0"/>
              <a:t>pa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usmjeriti na glavu liste. Tada novi element postaje glava liste i funkcija treba da vrati pokazivač na njega.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zadovoljena, krećemo 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458200" cy="838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Grafički se ovaj problem može prikazati na sljedeći način:</a:t>
            </a:r>
            <a:endParaRPr lang="en-US" sz="2400" dirty="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90800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3810000"/>
            <a:ext cx="84582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2200" dirty="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>
                <a:latin typeface="Tahoma" pitchFamily="34" charset="0"/>
              </a:rPr>
              <a:t>. </a:t>
            </a:r>
            <a:r>
              <a:rPr lang="sr-Latn-CS" sz="2200" dirty="0" smtClean="0">
                <a:latin typeface="Tahoma" pitchFamily="34" charset="0"/>
              </a:rPr>
              <a:t>Zatim </a:t>
            </a:r>
            <a:r>
              <a:rPr lang="sr-Latn-CS" sz="2200" dirty="0">
                <a:latin typeface="Tahoma" pitchFamily="34" charset="0"/>
              </a:rPr>
              <a:t>se </a:t>
            </a:r>
            <a:r>
              <a:rPr lang="sr-Latn-CS" sz="2200" dirty="0" smtClean="0">
                <a:latin typeface="Tahoma" pitchFamily="34" charset="0"/>
              </a:rPr>
              <a:t>zapamti pokazivač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(naredba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p=t-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200" dirty="0" smtClean="0">
                <a:latin typeface="Tahoma" pitchFamily="34" charset="0"/>
              </a:rPr>
              <a:t>), </a:t>
            </a:r>
            <a:r>
              <a:rPr lang="sr-Latn-CS" sz="2200" dirty="0">
                <a:latin typeface="Tahoma" pitchFamily="34" charset="0"/>
              </a:rPr>
              <a:t>a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en-US" sz="2200" dirty="0">
                <a:latin typeface="Tahoma" pitchFamily="34" charset="0"/>
              </a:rPr>
              <a:t>se </a:t>
            </a:r>
            <a:r>
              <a:rPr lang="sr-Latn-CS" sz="2200" dirty="0">
                <a:latin typeface="Tahoma" pitchFamily="34" charset="0"/>
              </a:rPr>
              <a:t>preusmjeri da pokaže na </a:t>
            </a:r>
            <a:r>
              <a:rPr lang="sr-Latn-CS" sz="2200" dirty="0" smtClean="0">
                <a:latin typeface="Tahoma" pitchFamily="34" charset="0"/>
              </a:rPr>
              <a:t>element nakon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200" dirty="0">
                <a:latin typeface="Tahoma" pitchFamily="34" charset="0"/>
              </a:rPr>
              <a:t>, </a:t>
            </a:r>
            <a:r>
              <a:rPr lang="sr-Latn-CS" sz="2200" dirty="0" smtClean="0">
                <a:latin typeface="Tahoma" pitchFamily="34" charset="0"/>
              </a:rPr>
              <a:t>tj.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2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200" b="1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200" b="1" dirty="0" smtClean="0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200" b="1" dirty="0">
                <a:solidFill>
                  <a:srgbClr val="3333CC"/>
                </a:solidFill>
                <a:latin typeface="Tahoma" pitchFamily="34" charset="0"/>
              </a:rPr>
              <a:t>&gt;next-&gt;next</a:t>
            </a:r>
            <a:r>
              <a:rPr lang="en-US" sz="2200" dirty="0">
                <a:latin typeface="Tahoma" pitchFamily="34" charset="0"/>
              </a:rPr>
              <a:t>. Na </a:t>
            </a:r>
            <a:r>
              <a:rPr lang="en-US" sz="2200" dirty="0" err="1" smtClean="0">
                <a:latin typeface="Tahoma" pitchFamily="34" charset="0"/>
              </a:rPr>
              <a:t>kraju</a:t>
            </a:r>
            <a:r>
              <a:rPr lang="sr-Latn-ME" sz="2200" dirty="0" smtClean="0">
                <a:latin typeface="Tahoma" pitchFamily="34" charset="0"/>
              </a:rPr>
              <a:t>, vršimo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en-US" sz="2200" dirty="0" err="1" smtClean="0">
                <a:latin typeface="Tahoma" pitchFamily="34" charset="0"/>
              </a:rPr>
              <a:t>dealocira</a:t>
            </a:r>
            <a:r>
              <a:rPr lang="sr-Latn-ME" sz="2200" dirty="0" smtClean="0">
                <a:latin typeface="Tahoma" pitchFamily="34" charset="0"/>
              </a:rPr>
              <a:t>nje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sr-Latn-ME" sz="2200" dirty="0" smtClean="0">
                <a:latin typeface="Tahoma" pitchFamily="34" charset="0"/>
              </a:rPr>
              <a:t>elementa</a:t>
            </a:r>
            <a:r>
              <a:rPr lang="en-US" sz="2200" dirty="0" smtClean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na </a:t>
            </a:r>
            <a:r>
              <a:rPr lang="sr-Latn-CS" sz="2200" dirty="0" smtClean="0">
                <a:latin typeface="Tahoma" pitchFamily="34" charset="0"/>
              </a:rPr>
              <a:t>koji </a:t>
            </a:r>
            <a:r>
              <a:rPr lang="sr-Latn-CS" sz="2200" dirty="0">
                <a:latin typeface="Tahoma" pitchFamily="34" charset="0"/>
              </a:rPr>
              <a:t>pokazuje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 </a:t>
            </a:r>
            <a:r>
              <a:rPr lang="sr-Latn-CS" sz="2200" dirty="0" smtClean="0">
                <a:latin typeface="Tahoma" pitchFamily="34" charset="0"/>
              </a:rPr>
              <a:t>sa </a:t>
            </a:r>
            <a:r>
              <a:rPr lang="sr-Latn-CS" sz="2200" b="1" dirty="0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200" dirty="0">
                <a:latin typeface="Tahoma" pitchFamily="34" charset="0"/>
              </a:rPr>
              <a:t>. Na ovaj način je </a:t>
            </a:r>
            <a:r>
              <a:rPr lang="en-US" sz="2200" dirty="0">
                <a:latin typeface="Tahoma" pitchFamily="34" charset="0"/>
              </a:rPr>
              <a:t>“</a:t>
            </a:r>
            <a:r>
              <a:rPr lang="sr-Latn-CS" sz="2200" dirty="0">
                <a:latin typeface="Tahoma" pitchFamily="34" charset="0"/>
              </a:rPr>
              <a:t>pre</a:t>
            </a:r>
            <a:r>
              <a:rPr lang="en-US" sz="2200" dirty="0">
                <a:latin typeface="Tahoma" pitchFamily="34" charset="0"/>
              </a:rPr>
              <a:t>m</a:t>
            </a:r>
            <a:r>
              <a:rPr lang="sr-Latn-CS" sz="2200" dirty="0">
                <a:latin typeface="Tahoma" pitchFamily="34" charset="0"/>
              </a:rPr>
              <a:t>ošte</a:t>
            </a:r>
            <a:r>
              <a:rPr lang="en-US" sz="2200" dirty="0">
                <a:latin typeface="Tahoma" pitchFamily="34" charset="0"/>
              </a:rPr>
              <a:t>n”</a:t>
            </a:r>
            <a:r>
              <a:rPr lang="sr-Latn-CS" sz="2200" dirty="0">
                <a:latin typeface="Tahoma" pitchFamily="34" charset="0"/>
              </a:rPr>
              <a:t> element koji se </a:t>
            </a:r>
            <a:r>
              <a:rPr lang="sr-Latn-CS" sz="2200" dirty="0" smtClean="0">
                <a:latin typeface="Tahoma" pitchFamily="34" charset="0"/>
              </a:rPr>
              <a:t>briše, a </a:t>
            </a:r>
            <a:r>
              <a:rPr lang="sr-Latn-CS" sz="2200" dirty="0">
                <a:latin typeface="Tahoma" pitchFamily="34" charset="0"/>
              </a:rPr>
              <a:t>da bi se on obrisao moramo uvesti pomoćni pokazivač na </a:t>
            </a:r>
            <a:r>
              <a:rPr lang="sr-Latn-CS" sz="2200" dirty="0" smtClean="0">
                <a:latin typeface="Tahoma" pitchFamily="34" charset="0"/>
              </a:rPr>
              <a:t>njega (u </a:t>
            </a:r>
            <a:r>
              <a:rPr lang="sr-Latn-CS" sz="2200" dirty="0" smtClean="0">
                <a:latin typeface="Tahoma" pitchFamily="34" charset="0"/>
              </a:rPr>
              <a:t>našem slučaju </a:t>
            </a:r>
            <a:r>
              <a:rPr lang="sr-Latn-CS" sz="2200" b="1" dirty="0" smtClean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sr-Latn-CS" sz="2200" dirty="0" smtClean="0">
                <a:latin typeface="Tahoma" pitchFamily="34" charset="0"/>
              </a:rPr>
              <a:t>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914650" y="3240087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79713" y="3465512"/>
            <a:ext cx="2728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830638" y="3240087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695700" y="3465512"/>
            <a:ext cx="3225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eaLnBrk="1" hangingPunct="1">
              <a:spcBef>
                <a:spcPct val="50000"/>
              </a:spcBef>
              <a:defRPr sz="20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/>
              <a:t>p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058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300" dirty="0" smtClean="0"/>
              <a:t>Brojanje elemenata liste </a:t>
            </a:r>
            <a:r>
              <a:rPr lang="sr-Latn-CS" sz="4300" dirty="0" smtClean="0"/>
              <a:t>– rekurzivno</a:t>
            </a:r>
            <a:endParaRPr lang="en-US" sz="43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80" y="2057400"/>
            <a:ext cx="8767720" cy="2209800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</a:pPr>
            <a:r>
              <a:rPr lang="sr-Latn-CS" sz="2300" dirty="0" smtClean="0"/>
              <a:t>Da bismo ilustrovali rekurzivni </a:t>
            </a:r>
            <a:r>
              <a:rPr lang="en-US" sz="2300" dirty="0" smtClean="0"/>
              <a:t>rad </a:t>
            </a:r>
            <a:r>
              <a:rPr lang="en-US" sz="2300" dirty="0" err="1" smtClean="0"/>
              <a:t>sa</a:t>
            </a:r>
            <a:r>
              <a:rPr lang="sr-Latn-CS" sz="2300" dirty="0" smtClean="0"/>
              <a:t> list</a:t>
            </a:r>
            <a:r>
              <a:rPr lang="sr-Latn-ME" sz="2300" dirty="0" smtClean="0"/>
              <a:t>ama</a:t>
            </a:r>
            <a:r>
              <a:rPr lang="en-US" sz="2300" dirty="0" smtClean="0"/>
              <a:t>,</a:t>
            </a:r>
            <a:r>
              <a:rPr lang="sr-Latn-CS" sz="2300" dirty="0" smtClean="0"/>
              <a:t> </a:t>
            </a:r>
            <a:r>
              <a:rPr lang="sr-Latn-ME" sz="2300" dirty="0" smtClean="0"/>
              <a:t>napišimo</a:t>
            </a:r>
            <a:r>
              <a:rPr lang="sr-Latn-CS" sz="2300" dirty="0" smtClean="0"/>
              <a:t> </a:t>
            </a:r>
            <a:r>
              <a:rPr lang="en-US" sz="2300" dirty="0" err="1" smtClean="0"/>
              <a:t>funkcij</a:t>
            </a:r>
            <a:r>
              <a:rPr lang="sr-Latn-ME" sz="2300" dirty="0" smtClean="0"/>
              <a:t>u</a:t>
            </a:r>
            <a:r>
              <a:rPr lang="sr-Latn-CS" sz="2300" dirty="0" smtClean="0"/>
              <a:t> </a:t>
            </a:r>
            <a:r>
              <a:rPr lang="sr-Latn-CS" sz="2300" dirty="0" smtClean="0"/>
              <a:t>koja broji </a:t>
            </a:r>
            <a:r>
              <a:rPr lang="sr-Latn-CS" sz="2300" dirty="0" smtClean="0"/>
              <a:t>elemen</a:t>
            </a:r>
            <a:r>
              <a:rPr lang="sr-Latn-ME" sz="2300" dirty="0" smtClean="0"/>
              <a:t>te</a:t>
            </a:r>
            <a:r>
              <a:rPr lang="sr-Latn-CS" sz="2300" dirty="0" smtClean="0"/>
              <a:t> liste. Radi olakšice</a:t>
            </a:r>
            <a:r>
              <a:rPr lang="en-US" sz="2300" dirty="0" smtClean="0"/>
              <a:t>,</a:t>
            </a:r>
            <a:r>
              <a:rPr lang="sr-Latn-CS" sz="2300" dirty="0" smtClean="0"/>
              <a:t> pretpostavimo da lista ima barem jedan element. Ako je taj element rep liste, </a:t>
            </a:r>
            <a:r>
              <a:rPr lang="en-US" sz="2300" dirty="0" err="1" smtClean="0"/>
              <a:t>funkcija</a:t>
            </a:r>
            <a:r>
              <a:rPr lang="sr-Latn-CS" sz="2300" dirty="0" smtClean="0"/>
              <a:t>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</a:t>
            </a:r>
            <a:r>
              <a:rPr lang="sr-Latn-CS" sz="2300" dirty="0"/>
              <a:t>.</a:t>
            </a:r>
            <a:r>
              <a:rPr lang="sr-Latn-CS" sz="2300" dirty="0" smtClean="0"/>
              <a:t> Ako element nije rep liste, funkcija treba da vrati </a:t>
            </a:r>
            <a:r>
              <a:rPr lang="sr-Latn-CS" sz="2300" dirty="0" smtClean="0">
                <a:solidFill>
                  <a:srgbClr val="3333CC"/>
                </a:solidFill>
              </a:rPr>
              <a:t>1 + </a:t>
            </a:r>
            <a:r>
              <a:rPr lang="sr-Latn-CS" sz="2300" dirty="0" smtClean="0">
                <a:solidFill>
                  <a:srgbClr val="3333CC"/>
                </a:solidFill>
              </a:rPr>
              <a:t>broj</a:t>
            </a:r>
            <a:r>
              <a:rPr lang="sr-Latn-CS" sz="2300" dirty="0" smtClean="0">
                <a:solidFill>
                  <a:srgbClr val="3333CC"/>
                </a:solidFill>
              </a:rPr>
              <a:t>_elemenata_u_ostatku_liste</a:t>
            </a:r>
            <a:r>
              <a:rPr lang="sr-Latn-CS" sz="2300" dirty="0" smtClean="0"/>
              <a:t>, a ostatak liste je opet lista koja počinje od narednog elementa.</a:t>
            </a:r>
          </a:p>
          <a:p>
            <a:pPr marL="0" indent="0" algn="just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3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100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1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100" dirty="0" smtClean="0"/>
          </a:p>
          <a:p>
            <a:pPr algn="just" eaLnBrk="1" hangingPunct="1">
              <a:spcBef>
                <a:spcPts val="600"/>
              </a:spcBef>
            </a:pPr>
            <a:r>
              <a:rPr lang="sr-Latn-CS" sz="2300" dirty="0" smtClean="0">
                <a:solidFill>
                  <a:srgbClr val="FF0000"/>
                </a:solidFill>
              </a:rPr>
              <a:t>Napomena</a:t>
            </a:r>
            <a:r>
              <a:rPr lang="sr-Latn-CS" sz="2300" dirty="0" smtClean="0"/>
              <a:t>: Rekurzivna realizacija </a:t>
            </a:r>
            <a:r>
              <a:rPr lang="sr-Latn-ME" sz="2300" dirty="0" smtClean="0"/>
              <a:t>funkcije nije efikasna zbog velikog broj poziva funkcije. Iterativna realizacija je efikasnija. </a:t>
            </a:r>
            <a:endParaRPr lang="sr-Latn-CS" sz="2300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562600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int 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brojElemente(struct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lista *glava</a:t>
            </a:r>
            <a:r>
              <a:rPr lang="sr-Latn-CS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{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/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if(</a:t>
            </a:r>
            <a:r>
              <a:rPr lang="en-US" sz="2000" dirty="0" err="1">
                <a:solidFill>
                  <a:srgbClr val="3333CC"/>
                </a:solidFill>
                <a:latin typeface="Tahoma" pitchFamily="34" charset="0"/>
              </a:rPr>
              <a:t>glava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==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)	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     return 1;</a:t>
            </a:r>
            <a:br>
              <a:rPr lang="en-US" sz="2000" dirty="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   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else</a:t>
            </a:r>
          </a:p>
          <a:p>
            <a:pPr eaLnBrk="1" hangingPunct="1">
              <a:lnSpc>
                <a:spcPct val="90000"/>
              </a:lnSpc>
              <a:tabLst>
                <a:tab pos="62547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return 1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+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broj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E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lemente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  <a:latin typeface="Tahoma" pitchFamily="34" charset="0"/>
              </a:rPr>
              <a:t>glava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&gt;next</a:t>
            </a:r>
            <a:r>
              <a:rPr lang="en-US" sz="20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;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000" dirty="0" smtClean="0">
                <a:solidFill>
                  <a:srgbClr val="3333CC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878516" y="3782352"/>
            <a:ext cx="7519524" cy="264687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*nadovezi(struct lista *gl1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, struct 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lista *gl2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{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struct lista *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Cyrl-ME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gl1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while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(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!=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NULL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)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	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err="1" smtClean="0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-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&gt;next;</a:t>
            </a:r>
            <a:endParaRPr lang="sr-Latn-CS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 err="1">
                <a:solidFill>
                  <a:srgbClr val="3333CC"/>
                </a:solidFill>
                <a:latin typeface="Tahoma" pitchFamily="34" charset="0"/>
              </a:rPr>
              <a:t>pom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-&gt;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=</a:t>
            </a:r>
            <a:r>
              <a:rPr lang="sr-Latn-ME" sz="2300" dirty="0" smtClean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2300" dirty="0" smtClean="0">
                <a:solidFill>
                  <a:srgbClr val="3333CC"/>
                </a:solidFill>
                <a:latin typeface="Tahoma" pitchFamily="34" charset="0"/>
              </a:rPr>
              <a:t>gl2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100"/>
              </a:spcAft>
              <a:buNone/>
              <a:tabLst>
                <a:tab pos="449263" algn="l"/>
                <a:tab pos="809625" algn="l"/>
                <a:tab pos="1258888" algn="l"/>
              </a:tabLst>
            </a:pPr>
            <a:r>
              <a:rPr lang="sr-Latn-ME" sz="2300" dirty="0">
                <a:solidFill>
                  <a:srgbClr val="3333CC"/>
                </a:solidFill>
                <a:latin typeface="Tahoma" pitchFamily="34" charset="0"/>
              </a:rPr>
              <a:t>	</a:t>
            </a: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return gl1;</a:t>
            </a:r>
            <a:endParaRPr lang="sr-Latn-ME" sz="23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809625" algn="l"/>
                <a:tab pos="1258888" algn="l"/>
              </a:tabLst>
            </a:pPr>
            <a:r>
              <a:rPr lang="en-US" sz="2300" dirty="0">
                <a:solidFill>
                  <a:srgbClr val="3333CC"/>
                </a:solidFill>
                <a:latin typeface="Tahoma" pitchFamily="34" charset="0"/>
              </a:rPr>
              <a:t>}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Nadovezivanje</a:t>
            </a:r>
            <a:r>
              <a:rPr lang="en-US" dirty="0" smtClean="0"/>
              <a:t> list</a:t>
            </a:r>
            <a:r>
              <a:rPr lang="sr-Latn-ME" dirty="0" smtClean="0"/>
              <a:t>i </a:t>
            </a:r>
            <a:r>
              <a:rPr lang="sr-Latn-ME" dirty="0" smtClean="0"/>
              <a:t>– iterativno 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Imamo dvije liste i na kraj prve želimo da nadovežemo drugu. To znači da </a:t>
            </a:r>
            <a:r>
              <a:rPr lang="sr-Latn-CS" sz="2300" u="sng" dirty="0" smtClean="0"/>
              <a:t>rep prve liste treba da pokaže na glavu druge liste</a:t>
            </a:r>
            <a:r>
              <a:rPr lang="sr-Latn-CS" sz="2300" dirty="0" smtClean="0"/>
              <a:t>. Nakon što odredimo rep prve liste</a:t>
            </a:r>
            <a:r>
              <a:rPr lang="en-US" sz="2300" dirty="0" smtClean="0"/>
              <a:t>,</a:t>
            </a:r>
            <a:r>
              <a:rPr lang="sr-Latn-CS" sz="2300" dirty="0" smtClean="0"/>
              <a:t> njegov pokazivač </a:t>
            </a:r>
            <a:r>
              <a:rPr lang="sr-Latn-CS" sz="2300" b="1" dirty="0" smtClean="0">
                <a:solidFill>
                  <a:srgbClr val="3333CC"/>
                </a:solidFill>
              </a:rPr>
              <a:t>next</a:t>
            </a:r>
            <a:r>
              <a:rPr lang="sr-Latn-CS" sz="2300" dirty="0" smtClean="0"/>
              <a:t> </a:t>
            </a:r>
            <a:r>
              <a:rPr lang="en-US" sz="2300" dirty="0" err="1" smtClean="0"/>
              <a:t>treba</a:t>
            </a:r>
            <a:r>
              <a:rPr lang="en-US" sz="2300" dirty="0" smtClean="0"/>
              <a:t> </a:t>
            </a:r>
            <a:r>
              <a:rPr lang="sr-Latn-CS" sz="2300" dirty="0" smtClean="0"/>
              <a:t>preusmjeriti na glavu druge liste:</a:t>
            </a:r>
            <a:endParaRPr lang="sr-Latn-CS" sz="2400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4459916" y="4375343"/>
            <a:ext cx="16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64180" y="4236981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err="1" smtClean="0">
                <a:latin typeface="Tahoma" charset="0"/>
              </a:rPr>
              <a:t>Uvodimo</a:t>
            </a:r>
            <a:r>
              <a:rPr lang="en-US" sz="1400" dirty="0" smtClean="0">
                <a:latin typeface="Tahoma" charset="0"/>
              </a:rPr>
              <a:t> </a:t>
            </a:r>
            <a:r>
              <a:rPr lang="en-US" sz="1400" dirty="0" err="1" smtClean="0">
                <a:latin typeface="Tahoma" charset="0"/>
              </a:rPr>
              <a:t>pomo</a:t>
            </a:r>
            <a:r>
              <a:rPr lang="sr-Latn-ME" sz="1400" dirty="0" smtClean="0">
                <a:latin typeface="Tahoma" charset="0"/>
              </a:rPr>
              <a:t>ćni pokazivač za kretanje kroz prvu listu.</a:t>
            </a:r>
            <a:endParaRPr lang="en-US" sz="1400" dirty="0">
              <a:latin typeface="Tahoma" charset="0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969040" y="4756345"/>
            <a:ext cx="1203160" cy="290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64180" y="4898564"/>
            <a:ext cx="2667000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Idemo na kraj prve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749840" y="5467689"/>
            <a:ext cx="2414339" cy="4463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172200" y="5344704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Rep prve liste </a:t>
            </a:r>
            <a:r>
              <a:rPr lang="sr-Latn-ME" sz="1400" dirty="0" smtClean="0">
                <a:latin typeface="Tahoma" charset="0"/>
              </a:rPr>
              <a:t>ukazuje </a:t>
            </a:r>
            <a:r>
              <a:rPr lang="sr-Latn-ME" sz="1400" dirty="0" smtClean="0">
                <a:latin typeface="Tahoma" charset="0"/>
              </a:rPr>
              <a:t>na glavu druge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2911640" y="5867924"/>
            <a:ext cx="3260559" cy="3161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164179" y="5913829"/>
            <a:ext cx="2667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sr-Latn-ME" sz="1400" dirty="0" smtClean="0">
                <a:latin typeface="Tahoma" charset="0"/>
              </a:rPr>
              <a:t>Vraćamo glavu novonastale liste.</a:t>
            </a:r>
            <a:endParaRPr lang="en-US" sz="1400" dirty="0">
              <a:latin typeface="Tahoma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Specijalni tipovi listi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Prvi specijalni tip liste je </a:t>
            </a:r>
            <a:r>
              <a:rPr lang="sr-Latn-CS" sz="2300" b="1" dirty="0" smtClean="0">
                <a:solidFill>
                  <a:srgbClr val="FF0000"/>
                </a:solidFill>
              </a:rPr>
              <a:t>stek</a:t>
            </a:r>
            <a:r>
              <a:rPr lang="sr-Latn-CS" sz="2300" dirty="0"/>
              <a:t> </a:t>
            </a:r>
            <a:r>
              <a:rPr lang="sr-Latn-CS" sz="2300" dirty="0" smtClean="0"/>
              <a:t>(eng. </a:t>
            </a:r>
            <a:r>
              <a:rPr lang="sr-Latn-CS" sz="2300" dirty="0">
                <a:solidFill>
                  <a:srgbClr val="3333CC"/>
                </a:solidFill>
              </a:rPr>
              <a:t>stack</a:t>
            </a:r>
            <a:r>
              <a:rPr lang="sr-Latn-CS" sz="2300" dirty="0" smtClean="0"/>
              <a:t>). U pitanju je lista kod koje se dodavanje novih elemenata i brisanje postojećih izvodi samo sa pozicije repa.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Stek je </a:t>
            </a:r>
            <a:r>
              <a:rPr lang="sr-Latn-CS" sz="2300" dirty="0" smtClean="0">
                <a:solidFill>
                  <a:srgbClr val="3333CC"/>
                </a:solidFill>
              </a:rPr>
              <a:t>FILO</a:t>
            </a:r>
            <a:r>
              <a:rPr lang="sr-Latn-CS" sz="2300" dirty="0" smtClean="0"/>
              <a:t> (</a:t>
            </a:r>
            <a:r>
              <a:rPr lang="sr-Latn-CS" sz="2300" dirty="0" smtClean="0">
                <a:solidFill>
                  <a:srgbClr val="3333CC"/>
                </a:solidFill>
              </a:rPr>
              <a:t>F</a:t>
            </a:r>
            <a:r>
              <a:rPr lang="sr-Latn-CS" sz="2300" dirty="0" smtClean="0"/>
              <a:t>irst-</a:t>
            </a:r>
            <a:r>
              <a:rPr lang="sr-Latn-CS" sz="2300" dirty="0">
                <a:solidFill>
                  <a:srgbClr val="3333CC"/>
                </a:solidFill>
              </a:rPr>
              <a:t>I</a:t>
            </a:r>
            <a:r>
              <a:rPr lang="sr-Latn-CS" sz="2300" dirty="0" smtClean="0"/>
              <a:t>n-</a:t>
            </a:r>
            <a:r>
              <a:rPr lang="sr-Latn-CS" sz="2300" dirty="0" smtClean="0">
                <a:solidFill>
                  <a:srgbClr val="3333CC"/>
                </a:solidFill>
              </a:rPr>
              <a:t>L</a:t>
            </a:r>
            <a:r>
              <a:rPr lang="sr-Latn-CS" sz="2300" dirty="0" smtClean="0"/>
              <a:t>ast-</a:t>
            </a:r>
            <a:r>
              <a:rPr lang="sr-Latn-CS" sz="2300" dirty="0" smtClean="0">
                <a:solidFill>
                  <a:srgbClr val="3333CC"/>
                </a:solidFill>
              </a:rPr>
              <a:t>O</a:t>
            </a:r>
            <a:r>
              <a:rPr lang="sr-Latn-CS" sz="2300" dirty="0" smtClean="0"/>
              <a:t>ut) memorija, odnosno član liste koji prvi uđe u listu posljednji iz nje izlazi</a:t>
            </a:r>
            <a:r>
              <a:rPr lang="en-US" sz="2300" dirty="0" smtClean="0"/>
              <a:t>,</a:t>
            </a:r>
            <a:r>
              <a:rPr lang="sr-Latn-CS" sz="2300" dirty="0" smtClean="0"/>
              <a:t> i obrnuto</a:t>
            </a:r>
            <a:r>
              <a:rPr lang="sr-Latn-ME" sz="2300" dirty="0"/>
              <a:t> </a:t>
            </a:r>
            <a:r>
              <a:rPr lang="sr-Latn-ME" sz="2300" dirty="0" smtClean="0"/>
              <a:t>–</a:t>
            </a:r>
            <a:r>
              <a:rPr lang="sr-Latn-CS" sz="2300" dirty="0" smtClean="0"/>
              <a:t> posljednji </a:t>
            </a:r>
            <a:r>
              <a:rPr lang="sr-Latn-CS" sz="2300" dirty="0" smtClean="0"/>
              <a:t>uđe</a:t>
            </a:r>
            <a:r>
              <a:rPr lang="en-US" sz="2300" dirty="0" smtClean="0"/>
              <a:t>,</a:t>
            </a:r>
            <a:r>
              <a:rPr lang="sr-Latn-CS" sz="2300" dirty="0" smtClean="0"/>
              <a:t> prvi izađe.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Operacije kod steka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push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dodavanje</a:t>
            </a:r>
            <a:r>
              <a:rPr lang="en-US" sz="2000" dirty="0" smtClean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</a:t>
            </a:r>
            <a:r>
              <a:rPr lang="en-US" sz="2000" dirty="0" smtClean="0"/>
              <a:t>,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pop</a:t>
            </a:r>
            <a:r>
              <a:rPr lang="sr-Latn-RS" sz="2000" dirty="0" smtClean="0"/>
              <a:t> (u</a:t>
            </a:r>
            <a:r>
              <a:rPr lang="en-US" sz="2000" dirty="0" err="1" smtClean="0"/>
              <a:t>klanjanje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 smtClean="0"/>
              <a:t>elementa</a:t>
            </a:r>
            <a:r>
              <a:rPr lang="sr-Latn-RS" sz="2000" dirty="0" smtClean="0"/>
              <a:t>) </a:t>
            </a:r>
            <a:r>
              <a:rPr lang="en-US" sz="2000" dirty="0" smtClean="0"/>
              <a:t>i</a:t>
            </a:r>
            <a:r>
              <a:rPr lang="sr-Latn-R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peek</a:t>
            </a:r>
            <a:r>
              <a:rPr lang="en-US" sz="2000" dirty="0" smtClean="0"/>
              <a:t> </a:t>
            </a:r>
            <a:r>
              <a:rPr lang="sr-Latn-RS" sz="2000" dirty="0"/>
              <a:t>(</a:t>
            </a:r>
            <a:r>
              <a:rPr lang="en-US" sz="2000" dirty="0" err="1" smtClean="0"/>
              <a:t>čitanje</a:t>
            </a:r>
            <a:r>
              <a:rPr lang="en-US" sz="2000" dirty="0" smtClean="0"/>
              <a:t> </a:t>
            </a:r>
            <a:r>
              <a:rPr lang="en-US" sz="2000" dirty="0" err="1" smtClean="0"/>
              <a:t>posljednje</a:t>
            </a:r>
            <a:r>
              <a:rPr lang="sr-Latn-ME" sz="2000" dirty="0" smtClean="0"/>
              <a:t>g</a:t>
            </a:r>
            <a:r>
              <a:rPr lang="en-US" sz="2000" dirty="0" smtClean="0"/>
              <a:t> </a:t>
            </a:r>
            <a:r>
              <a:rPr lang="en-US" sz="2000" dirty="0" err="1"/>
              <a:t>dodatog</a:t>
            </a:r>
            <a:r>
              <a:rPr lang="en-US" sz="2000" dirty="0"/>
              <a:t> </a:t>
            </a:r>
            <a:r>
              <a:rPr lang="en-US" sz="2000" dirty="0" err="1"/>
              <a:t>elementa</a:t>
            </a:r>
            <a:r>
              <a:rPr lang="en-US" sz="2000" dirty="0"/>
              <a:t>, bez </a:t>
            </a:r>
            <a:r>
              <a:rPr lang="en-US" sz="2000" dirty="0" err="1"/>
              <a:t>modifikacije</a:t>
            </a:r>
            <a:r>
              <a:rPr lang="en-US" sz="2000" dirty="0"/>
              <a:t> </a:t>
            </a:r>
            <a:r>
              <a:rPr lang="en-US" sz="2000" dirty="0" err="1" smtClean="0"/>
              <a:t>steka</a:t>
            </a:r>
            <a:r>
              <a:rPr lang="sr-Latn-RS" sz="2000" dirty="0" smtClean="0"/>
              <a:t>).</a:t>
            </a:r>
            <a:endParaRPr lang="en-US" sz="2000" dirty="0" smtClean="0"/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300" dirty="0" smtClean="0"/>
              <a:t>I</a:t>
            </a:r>
            <a:r>
              <a:rPr lang="it-IT" sz="2300" dirty="0" smtClean="0"/>
              <a:t>mplementiraju </a:t>
            </a:r>
            <a:r>
              <a:rPr lang="it-IT" sz="2300" dirty="0"/>
              <a:t>se i operacije provjere da li je stek pun ili </a:t>
            </a:r>
            <a:r>
              <a:rPr lang="it-IT" sz="2300" dirty="0" smtClean="0"/>
              <a:t>prazan</a:t>
            </a:r>
            <a:r>
              <a:rPr lang="sr-Latn-RS" sz="23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sr-Latn-RS" sz="2300" dirty="0" smtClean="0"/>
              <a:t>Osim preko listi, s</a:t>
            </a:r>
            <a:r>
              <a:rPr lang="sr-Latn-CS" sz="2300" dirty="0" smtClean="0"/>
              <a:t>tek</a:t>
            </a:r>
            <a:r>
              <a:rPr lang="en-US" sz="2300" dirty="0" err="1" smtClean="0"/>
              <a:t>ovi</a:t>
            </a:r>
            <a:r>
              <a:rPr lang="sr-Latn-RS" sz="2300" dirty="0" smtClean="0"/>
              <a:t> mogu realizovati i pomoću</a:t>
            </a:r>
            <a:r>
              <a:rPr lang="sr-Latn-CS" sz="2300" dirty="0" smtClean="0"/>
              <a:t> nizova.</a:t>
            </a:r>
            <a:endParaRPr lang="en-US" sz="23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9/26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36857</TotalTime>
  <Words>2615</Words>
  <Application>Microsoft Office PowerPoint</Application>
  <PresentationFormat>On-screen Show (4:3)</PresentationFormat>
  <Paragraphs>182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problema umetanja</vt:lpstr>
      <vt:lpstr>Brisanje elementa iz sredine liste</vt:lpstr>
      <vt:lpstr>Zadatak za vježbu</vt:lpstr>
      <vt:lpstr>Brojanje elemenata liste – rekurzivno</vt:lpstr>
      <vt:lpstr>Nadovezivanje listi – iterativno </vt:lpstr>
      <vt:lpstr>Specijalni tipovi listi</vt:lpstr>
      <vt:lpstr>Specijalni tipovi listi</vt:lpstr>
      <vt:lpstr>Dvostruko-povezana lista</vt:lpstr>
      <vt:lpstr>Vizuelizacija dvostruko-povezane liste</vt:lpstr>
      <vt:lpstr>Dodavanje elementa u DP listu</vt:lpstr>
      <vt:lpstr>Grafovi</vt:lpstr>
      <vt:lpstr>Vizuelizacija grafa</vt:lpstr>
      <vt:lpstr>Graf – Definicije</vt:lpstr>
      <vt:lpstr>Predstavljanje grafa</vt:lpstr>
      <vt:lpstr>Matrica susjedstva</vt:lpstr>
      <vt:lpstr>Mana matrice susjedstva</vt:lpstr>
      <vt:lpstr>Alternativni načini predstavljanja grafa</vt:lpstr>
      <vt:lpstr>Liste susjedstva – Primjer</vt:lpstr>
      <vt:lpstr>Problem najkraćeg puta</vt:lpstr>
      <vt:lpstr>Problem najkraćeg puta</vt:lpstr>
      <vt:lpstr>Problem najkraćeg puta</vt:lpstr>
      <vt:lpstr>Problem najkraćeg puta</vt:lpstr>
      <vt:lpstr>Dijkstra algoritam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935</cp:revision>
  <dcterms:created xsi:type="dcterms:W3CDTF">2004-08-23T07:37:27Z</dcterms:created>
  <dcterms:modified xsi:type="dcterms:W3CDTF">2022-12-14T09:18:41Z</dcterms:modified>
</cp:coreProperties>
</file>