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92" r:id="rId13"/>
    <p:sldId id="261" r:id="rId14"/>
    <p:sldId id="262" r:id="rId15"/>
    <p:sldId id="263" r:id="rId16"/>
    <p:sldId id="264" r:id="rId17"/>
    <p:sldId id="266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2" d="100"/>
          <a:sy n="112" d="100"/>
        </p:scale>
        <p:origin x="166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AFD01-9826-4C5F-B4FE-AFCF32F58C04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A2AC1-9D31-492B-9DCB-21C4F3445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A2AC1-9D31-492B-9DCB-21C4F3445D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0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221088"/>
            <a:ext cx="72390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Programske</a:t>
            </a:r>
            <a:r>
              <a:rPr lang="en-US" sz="3600" dirty="0" smtClean="0"/>
              <a:t> </a:t>
            </a:r>
            <a:r>
              <a:rPr lang="en-US" sz="3600" dirty="0" err="1" smtClean="0"/>
              <a:t>biblioteke</a:t>
            </a:r>
            <a:endParaRPr lang="sr-Latn-CS" sz="3600" dirty="0" smtClean="0"/>
          </a:p>
          <a:p>
            <a:pPr eaLnBrk="1" hangingPunct="1"/>
            <a:r>
              <a:rPr lang="en-US" sz="3600" dirty="0" err="1" smtClean="0"/>
              <a:t>Karakteristike</a:t>
            </a:r>
            <a:r>
              <a:rPr lang="en-US" sz="3600" dirty="0" smtClean="0"/>
              <a:t> </a:t>
            </a:r>
            <a:r>
              <a:rPr lang="en-US" sz="3600" dirty="0" err="1" smtClean="0"/>
              <a:t>promjenljivih</a:t>
            </a:r>
            <a:endParaRPr lang="en-US" sz="3600" dirty="0" smtClean="0"/>
          </a:p>
          <a:p>
            <a:pPr eaLnBrk="1" hangingPunct="1"/>
            <a:r>
              <a:rPr lang="sr-Latn-CS" sz="3600" dirty="0" smtClean="0"/>
              <a:t>Dinamička alokacija i dealokacija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9624"/>
            <a:ext cx="8064500" cy="374367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Podsjetite se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: </a:t>
            </a:r>
            <a:r>
              <a:rPr lang="sr-Latn-CS" sz="2400" dirty="0" smtClean="0">
                <a:solidFill>
                  <a:srgbClr val="3333CC"/>
                </a:solidFill>
              </a:rPr>
              <a:t>strcmp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strcpy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strlen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Pored ovoga koriste se i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strncpy(dest, source, n)</a:t>
            </a:r>
            <a:r>
              <a:rPr lang="sr-Latn-CS" sz="2000" dirty="0" smtClean="0"/>
              <a:t> kopira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u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strncat(dest, source, n)</a:t>
            </a:r>
            <a:r>
              <a:rPr lang="sr-Latn-CS" sz="2000" dirty="0" smtClean="0"/>
              <a:t> nadovezuje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na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strchr(s, c)</a:t>
            </a:r>
            <a:r>
              <a:rPr lang="sr-Latn-CS" sz="2000" dirty="0" smtClean="0"/>
              <a:t> vraća pokazivač na prvo pojavljivanje karaktera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stringu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 </a:t>
            </a:r>
            <a:r>
              <a:rPr lang="sr-Latn-CS" sz="2000" dirty="0" smtClean="0"/>
              <a:t>(</a:t>
            </a:r>
            <a:r>
              <a:rPr lang="en-US" sz="2000" dirty="0" err="1" smtClean="0"/>
              <a:t>ako</a:t>
            </a:r>
            <a:r>
              <a:rPr lang="en-US" sz="2000" dirty="0" smtClean="0"/>
              <a:t> </a:t>
            </a:r>
            <a:r>
              <a:rPr lang="sr-Latn-CS" sz="2000" dirty="0" smtClean="0"/>
              <a:t>ne nađe, vraća NULL);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memcmp(s1, s2, n)</a:t>
            </a:r>
            <a:r>
              <a:rPr lang="sr-Latn-CS" sz="2000" dirty="0" smtClean="0"/>
              <a:t> poredi sadržaj memorije (kao da su u pitanju stringovi),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string.h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640960" cy="43910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memcpy(s1, s2, n)</a:t>
            </a:r>
            <a:r>
              <a:rPr lang="sr-Latn-CS" sz="2000" dirty="0" smtClean="0"/>
              <a:t> kopira sadržaj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memorije sa pozicije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na poziciju 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su pokazivači). Brža je od </a:t>
            </a:r>
            <a:r>
              <a:rPr lang="sr-Latn-CS" sz="2000" dirty="0">
                <a:solidFill>
                  <a:srgbClr val="FF0000"/>
                </a:solidFill>
              </a:rPr>
              <a:t>strcpy</a:t>
            </a:r>
            <a:r>
              <a:rPr lang="sr-Latn-CS" sz="2000" dirty="0" smtClean="0"/>
              <a:t>.</a:t>
            </a:r>
          </a:p>
          <a:p>
            <a:pPr marL="285750" lvl="1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memchr(s, c, n)</a:t>
            </a:r>
            <a:r>
              <a:rPr lang="sr-Latn-CS" sz="2000" dirty="0" smtClean="0"/>
              <a:t> traži prvo pojavljivanje “karaktera”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memoriji koja počinje od pokazivača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,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(vraća NULL ako nema).</a:t>
            </a: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memset(s</a:t>
            </a:r>
            <a:r>
              <a:rPr lang="sr-Latn-CS" sz="2000" dirty="0" smtClean="0">
                <a:solidFill>
                  <a:srgbClr val="FF0000"/>
                </a:solidFill>
              </a:rPr>
              <a:t>, c, n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kopira karakter </a:t>
            </a:r>
            <a:r>
              <a:rPr lang="sr-Latn-CS" sz="2000" dirty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na prvih </a:t>
            </a:r>
            <a:r>
              <a:rPr lang="sr-Latn-CS" sz="2000" dirty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pozicija stringa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.</a:t>
            </a:r>
            <a:endParaRPr lang="sr-Latn-CS" sz="2000" dirty="0">
              <a:solidFill>
                <a:srgbClr val="FF0000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strtok(s</a:t>
            </a:r>
            <a:r>
              <a:rPr lang="sr-Latn-CS" sz="2000" dirty="0" smtClean="0">
                <a:solidFill>
                  <a:srgbClr val="FF0000"/>
                </a:solidFill>
              </a:rPr>
              <a:t>, delim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dijeli string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 na podstringove razdvojene karakterima (delimiterima) u stringu </a:t>
            </a:r>
            <a:r>
              <a:rPr lang="sr-Latn-CS" sz="2000" dirty="0" smtClean="0">
                <a:solidFill>
                  <a:srgbClr val="FF0000"/>
                </a:solidFill>
              </a:rPr>
              <a:t>delim</a:t>
            </a:r>
            <a:r>
              <a:rPr lang="sr-Latn-CS" sz="2000" dirty="0"/>
              <a:t> </a:t>
            </a:r>
            <a:r>
              <a:rPr lang="sr-Latn-CS" sz="2000" dirty="0" smtClean="0"/>
              <a:t>(primjer ispod). Mijenja se string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!</a:t>
            </a:r>
            <a:endParaRPr lang="sr-Latn-CS" sz="2000" dirty="0"/>
          </a:p>
        </p:txBody>
      </p:sp>
      <p:sp>
        <p:nvSpPr>
          <p:cNvPr id="2" name="Rectangle 1"/>
          <p:cNvSpPr/>
          <p:nvPr/>
        </p:nvSpPr>
        <p:spPr>
          <a:xfrm>
            <a:off x="395536" y="4329112"/>
            <a:ext cx="5705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"Prva,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druga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treca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: kuku-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riku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."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 -,.:"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*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while(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!= NULL) {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printf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("%s\n",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(NULL,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80312" y="4826705"/>
            <a:ext cx="1108248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Prva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druga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i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treca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kuku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riku</a:t>
            </a:r>
            <a:endParaRPr lang="en-US" sz="20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5310" y="4436728"/>
            <a:ext cx="86097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Ispis: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8"/>
          <p:cNvCxnSpPr>
            <a:cxnSpLocks noChangeShapeType="1"/>
          </p:cNvCxnSpPr>
          <p:nvPr/>
        </p:nvCxnSpPr>
        <p:spPr bwMode="auto">
          <a:xfrm flipH="1">
            <a:off x="3572548" y="5341342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60055" y="5157192"/>
            <a:ext cx="18360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Prvi poziv sa str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3131840" y="6309320"/>
            <a:ext cx="413241" cy="32112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491880" y="6309320"/>
            <a:ext cx="3412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Naredni pozivi sa NULL, počinje se od kraja prethodnog podstringa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12" name="Straight Arrow Connector 8"/>
          <p:cNvCxnSpPr>
            <a:cxnSpLocks noChangeShapeType="1"/>
          </p:cNvCxnSpPr>
          <p:nvPr/>
        </p:nvCxnSpPr>
        <p:spPr bwMode="auto">
          <a:xfrm flipH="1">
            <a:off x="2960357" y="4812288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347864" y="4628138"/>
            <a:ext cx="2016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Karakteri delimiteri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ctype.h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21632"/>
            <a:ext cx="8496944" cy="374367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Biblioteka </a:t>
            </a:r>
            <a:r>
              <a:rPr lang="sr-Latn-CS" sz="2400" dirty="0" smtClean="0">
                <a:solidFill>
                  <a:srgbClr val="3333CC"/>
                </a:solidFill>
              </a:rPr>
              <a:t>ctype.h</a:t>
            </a:r>
            <a:r>
              <a:rPr lang="sr-Latn-CS" sz="2400" dirty="0" smtClean="0"/>
              <a:t> raspolaže sa velikim brojem </a:t>
            </a:r>
            <a:r>
              <a:rPr lang="sr-Latn-ME" sz="2400" dirty="0" smtClean="0"/>
              <a:t>f</a:t>
            </a:r>
            <a:r>
              <a:rPr lang="sr-Latn-CS" sz="2400" dirty="0" smtClean="0"/>
              <a:t>unkcija za rad sa karakterima: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isdigit(c)</a:t>
            </a:r>
            <a:r>
              <a:rPr lang="sr-Latn-CS" sz="2000" dirty="0"/>
              <a:t> </a:t>
            </a:r>
            <a:r>
              <a:rPr lang="sr-Latn-CS" sz="2000" dirty="0" smtClean="0"/>
              <a:t>vraća nenultu vrijednost ako karakter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predstavlja cifru i 0 u suprotnom;</a:t>
            </a:r>
            <a:endParaRPr lang="sr-Latn-C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isalnum(c)</a:t>
            </a:r>
            <a:r>
              <a:rPr lang="sr-Latn-CS" sz="2000" dirty="0" smtClean="0"/>
              <a:t> 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alfanumerički karakter (cifra ili slovo) i 0 u suprotnom;</a:t>
            </a:r>
            <a:endParaRPr lang="en-U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isal</a:t>
            </a:r>
            <a:r>
              <a:rPr lang="sr-Latn-C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ha(c)</a:t>
            </a:r>
            <a:r>
              <a:rPr lang="en-US" sz="2000" dirty="0" smtClean="0"/>
              <a:t> </a:t>
            </a:r>
            <a:r>
              <a:rPr lang="sr-Latn-CS" sz="2000" dirty="0" smtClean="0"/>
              <a:t>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slovo i 0 u suprotnom.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isprint(c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je tačno ako se karakter može odštampati (postoje karakteri koji se ne mogu </a:t>
            </a:r>
            <a:r>
              <a:rPr lang="sr-Latn-CS" sz="2000" dirty="0" smtClean="0"/>
              <a:t>štampati</a:t>
            </a:r>
            <a:r>
              <a:rPr lang="sr-Latn-CS" sz="2000" dirty="0"/>
              <a:t>, npr. </a:t>
            </a:r>
            <a:r>
              <a:rPr lang="en-US" sz="2000" dirty="0" smtClean="0"/>
              <a:t>'\</a:t>
            </a:r>
            <a:r>
              <a:rPr lang="sr-Latn-CS" sz="2000" dirty="0" smtClean="0"/>
              <a:t>a</a:t>
            </a:r>
            <a:r>
              <a:rPr lang="en-US" sz="2000" dirty="0"/>
              <a:t>'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daje</a:t>
            </a:r>
            <a:r>
              <a:rPr lang="en-US" sz="2000" dirty="0"/>
              <a:t> alarm </a:t>
            </a:r>
            <a:r>
              <a:rPr lang="en-US" sz="2000" dirty="0" err="1"/>
              <a:t>zvuk</a:t>
            </a:r>
            <a:r>
              <a:rPr lang="sr-Latn-CS" sz="2000" dirty="0" smtClean="0"/>
              <a:t>);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tolower(c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veliko slovo prebacuje se u </a:t>
            </a:r>
            <a:r>
              <a:rPr lang="sr-Latn-CS" sz="2000" dirty="0" smtClean="0"/>
              <a:t>malo;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toupper(c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malo slovo prebacuje se u veliko</a:t>
            </a:r>
            <a:r>
              <a:rPr lang="sr-Latn-CS" sz="2000" dirty="0" smtClean="0"/>
              <a:t>.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math.h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89584"/>
            <a:ext cx="8659688" cy="327166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Solidan broj matematičkih funkcija je realizovan u biblioteci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math.h</a:t>
            </a:r>
            <a:r>
              <a:rPr lang="sr-Latn-CS" sz="2400" dirty="0" smtClean="0"/>
              <a:t>. Većinu nije potrebno detaljno obrazlagati: </a:t>
            </a:r>
            <a:r>
              <a:rPr lang="sr-Latn-CS" sz="2400" dirty="0" smtClean="0">
                <a:solidFill>
                  <a:srgbClr val="FF0000"/>
                </a:solidFill>
              </a:rPr>
              <a:t>sqrt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cosh</a:t>
            </a:r>
            <a:r>
              <a:rPr lang="sr-Latn-CS" sz="2400" dirty="0" smtClean="0"/>
              <a:t>, ... Stepena funkcija je </a:t>
            </a:r>
            <a:r>
              <a:rPr lang="sr-Latn-CS" sz="2400" dirty="0" smtClean="0">
                <a:solidFill>
                  <a:srgbClr val="FF0000"/>
                </a:solidFill>
              </a:rPr>
              <a:t>pow(x,y)</a:t>
            </a:r>
            <a:r>
              <a:rPr lang="sr-Latn-CS" sz="2400" dirty="0" smtClean="0"/>
              <a:t> koja daje </a:t>
            </a:r>
            <a:r>
              <a:rPr lang="sr-Latn-CS" sz="2400" dirty="0" smtClean="0">
                <a:solidFill>
                  <a:srgbClr val="3333CC"/>
                </a:solidFill>
              </a:rPr>
              <a:t>x</a:t>
            </a:r>
            <a:r>
              <a:rPr lang="sr-Latn-CS" sz="2400" baseline="30000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, dok funkcija </a:t>
            </a:r>
            <a:r>
              <a:rPr lang="sr-Latn-CS" sz="2400" dirty="0" smtClean="0">
                <a:solidFill>
                  <a:srgbClr val="FF0000"/>
                </a:solidFill>
              </a:rPr>
              <a:t>atan2(x,y)</a:t>
            </a:r>
            <a:r>
              <a:rPr lang="sr-Latn-CS" sz="2400" dirty="0" smtClean="0"/>
              <a:t> vraća rezultat </a:t>
            </a:r>
            <a:r>
              <a:rPr lang="sr-Latn-CS" sz="2400" dirty="0" smtClean="0">
                <a:solidFill>
                  <a:srgbClr val="FF0000"/>
                </a:solidFill>
              </a:rPr>
              <a:t>atan(x</a:t>
            </a:r>
            <a:r>
              <a:rPr lang="en-US" sz="2400" dirty="0" smtClean="0">
                <a:solidFill>
                  <a:srgbClr val="FF0000"/>
                </a:solidFill>
              </a:rPr>
              <a:t>/y)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u </a:t>
            </a:r>
            <a:r>
              <a:rPr lang="en-US" sz="2400" dirty="0" err="1" smtClean="0"/>
              <a:t>granicama</a:t>
            </a:r>
            <a:r>
              <a:rPr lang="en-US" sz="2400" dirty="0" smtClean="0"/>
              <a:t> od –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 do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samo dvije funkcije za zaokruživanje: </a:t>
            </a:r>
            <a:r>
              <a:rPr lang="sr-Latn-CS" sz="2400" dirty="0" smtClean="0">
                <a:solidFill>
                  <a:srgbClr val="FF0000"/>
                </a:solidFill>
              </a:rPr>
              <a:t>ceil</a:t>
            </a:r>
            <a:r>
              <a:rPr lang="sr-Latn-CS" sz="2400" dirty="0" smtClean="0"/>
              <a:t>, koja zaokružuje na veći cijeli, i </a:t>
            </a:r>
            <a:r>
              <a:rPr lang="sr-Latn-CS" sz="2400" dirty="0" smtClean="0">
                <a:solidFill>
                  <a:srgbClr val="FF0000"/>
                </a:solidFill>
              </a:rPr>
              <a:t>floor</a:t>
            </a:r>
            <a:r>
              <a:rPr lang="sr-Latn-CS" sz="2400" dirty="0" smtClean="0"/>
              <a:t>, koja zaokružuje na manji cijeli. </a:t>
            </a:r>
            <a:r>
              <a:rPr lang="sr-Latn-CS" sz="2400" dirty="0" smtClean="0">
                <a:solidFill>
                  <a:srgbClr val="3333CC"/>
                </a:solidFill>
              </a:rPr>
              <a:t>Kako se obavlja zaokruživanje ka 0?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8954"/>
            <a:ext cx="8712968" cy="38163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CHAR_MIN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CHAR_MAX</a:t>
            </a:r>
            <a:r>
              <a:rPr lang="sr-Latn-CS" sz="2400" dirty="0" smtClean="0"/>
              <a:t> su (ovo su konstante, a ne funkcije) minimalni i maksimalni cijeli broj koji odgovara tipu </a:t>
            </a:r>
            <a:r>
              <a:rPr lang="sr-Latn-CS" sz="2400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UCHAR_MAX</a:t>
            </a:r>
            <a:r>
              <a:rPr lang="sr-Latn-CS" sz="2400" dirty="0" smtClean="0"/>
              <a:t> je maksimalni </a:t>
            </a:r>
            <a:r>
              <a:rPr lang="sr-Latn-CS" sz="2400" dirty="0" smtClean="0">
                <a:solidFill>
                  <a:srgbClr val="FF0000"/>
                </a:solidFill>
              </a:rPr>
              <a:t>unsigned char</a:t>
            </a:r>
            <a:r>
              <a:rPr lang="sr-Latn-CS" sz="2400" dirty="0" smtClean="0"/>
              <a:t> broj. Slično</a:t>
            </a:r>
            <a:r>
              <a:rPr lang="en-US" sz="2400" dirty="0" smtClean="0"/>
              <a:t>,</a:t>
            </a:r>
            <a:r>
              <a:rPr lang="sr-Latn-CS" sz="2400" dirty="0" smtClean="0"/>
              <a:t> postoje: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SHRT_MIN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SHRT_MAX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short 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INT_MIN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INT_MAX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LONG_MIN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LONG_MAX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12968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Slične granice postoje i za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FLT_MIN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FLT_MAX</a:t>
            </a:r>
            <a:r>
              <a:rPr lang="sr-Latn-CS" sz="2400" dirty="0" smtClean="0"/>
              <a:t>)  kao i za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DBL_MIN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DBL_MAX</a:t>
            </a:r>
            <a:r>
              <a:rPr lang="sr-Latn-CS" sz="2400" dirty="0" smtClean="0"/>
              <a:t>). 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drugim mašinski zavisnim elementima se može pristupiti preko ove programske biblioteke.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FLT_DIG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DBL_DIG</a:t>
            </a:r>
            <a:r>
              <a:rPr lang="sr-Latn-CS" sz="2400" dirty="0" smtClean="0"/>
              <a:t> su simboličke konstante koje predstavljaju broj decimalnih mjesta kod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-a i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-a.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Izu</a:t>
            </a:r>
            <a:r>
              <a:rPr lang="sr-Latn-CS" sz="2400" dirty="0" smtClean="0"/>
              <a:t>z</a:t>
            </a:r>
            <a:r>
              <a:rPr lang="en-US" sz="2400" dirty="0" smtClean="0"/>
              <a:t>et</a:t>
            </a:r>
            <a:r>
              <a:rPr lang="sr-Latn-CS" sz="2400" dirty="0" smtClean="0"/>
              <a:t>no važna programska biblioteka je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. Funkcije </a:t>
            </a:r>
            <a:r>
              <a:rPr lang="en-US" sz="2400" dirty="0" err="1" smtClean="0">
                <a:solidFill>
                  <a:srgbClr val="FF0000"/>
                </a:solidFill>
              </a:rPr>
              <a:t>it</a:t>
            </a:r>
            <a:r>
              <a:rPr lang="en-US" sz="2400" dirty="0" err="1">
                <a:solidFill>
                  <a:srgbClr val="FF0000"/>
                </a:solidFill>
              </a:rPr>
              <a:t>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ltoa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sr-Latn-ME" sz="2400" dirty="0" smtClean="0"/>
              <a:t>, koje </a:t>
            </a:r>
            <a:r>
              <a:rPr lang="en-US" sz="2400" dirty="0" err="1" smtClean="0"/>
              <a:t>konvertuju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N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long N</a:t>
            </a:r>
            <a:r>
              <a:rPr lang="en-US" sz="2400" dirty="0"/>
              <a:t> u string </a:t>
            </a:r>
            <a:r>
              <a:rPr lang="en-US" sz="2400" dirty="0">
                <a:solidFill>
                  <a:srgbClr val="3333CC"/>
                </a:solidFill>
              </a:rPr>
              <a:t>s</a:t>
            </a:r>
            <a:r>
              <a:rPr lang="en-US" sz="2400" dirty="0"/>
              <a:t> u </a:t>
            </a:r>
            <a:r>
              <a:rPr lang="en-US" sz="2400" dirty="0" err="1"/>
              <a:t>brojnom</a:t>
            </a:r>
            <a:r>
              <a:rPr lang="en-US" sz="2400" dirty="0"/>
              <a:t> </a:t>
            </a:r>
            <a:r>
              <a:rPr lang="en-US" sz="2400" dirty="0" err="1"/>
              <a:t>sistemu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osnovom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sr-Latn-ME" sz="2400" dirty="0"/>
              <a:t>, </a:t>
            </a:r>
            <a:r>
              <a:rPr lang="sr-Latn-ME" sz="2400" dirty="0" smtClean="0"/>
              <a:t>se nalaze u ovoj biblioteci</a:t>
            </a:r>
            <a:r>
              <a:rPr lang="en-US" sz="2400" dirty="0" smtClean="0"/>
              <a:t>. </a:t>
            </a:r>
            <a:r>
              <a:rPr lang="sr-Latn-CS" sz="2400" dirty="0" smtClean="0"/>
              <a:t>Pomenimo još dvije funkcije: </a:t>
            </a:r>
            <a:r>
              <a:rPr lang="sr-Latn-CS" sz="2400" dirty="0" smtClean="0">
                <a:solidFill>
                  <a:srgbClr val="FF0000"/>
                </a:solidFill>
              </a:rPr>
              <a:t>exit()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smtClean="0">
                <a:solidFill>
                  <a:srgbClr val="3333CC"/>
                </a:solidFill>
              </a:rPr>
              <a:t>stdlib.h </a:t>
            </a:r>
            <a:r>
              <a:rPr lang="sr-Latn-CS" sz="2400" smtClean="0"/>
              <a:t>(sigurno ≥ </a:t>
            </a:r>
            <a:r>
              <a:rPr lang="sr-Latn-CS" sz="2400" dirty="0" smtClean="0"/>
              <a:t>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rand()%6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.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proslijeđuje 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7851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Z</a:t>
            </a:r>
            <a:r>
              <a:rPr lang="sr-Latn-CS" sz="2400" dirty="0" smtClean="0"/>
              <a:t>a nekoga ko je učio 6</a:t>
            </a:r>
            <a:r>
              <a:rPr lang="en-US" sz="2400" dirty="0" smtClean="0"/>
              <a:t>-7</a:t>
            </a:r>
            <a:r>
              <a:rPr lang="sr-Latn-CS" sz="2400" dirty="0" smtClean="0"/>
              <a:t>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dirty="0" smtClean="0"/>
              <a:t>Ipak, itekako je potrebno</a:t>
            </a:r>
            <a:r>
              <a:rPr lang="en-US" sz="2400" dirty="0" smtClean="0"/>
              <a:t>!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dirty="0" smtClean="0"/>
              <a:t>U okviru ovog časa ćemo se osvrnuti na neke od njih.</a:t>
            </a:r>
          </a:p>
          <a:p>
            <a:pPr eaLnBrk="1" hangingPunct="1"/>
            <a:r>
              <a:rPr lang="sr-Latn-CS" sz="2400" dirty="0" smtClean="0"/>
              <a:t>Sve promjenljive imaju dvije karakteristike: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opseg</a:t>
            </a:r>
            <a:r>
              <a:rPr lang="sr-Latn-CS" sz="2000" dirty="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trajanje</a:t>
            </a:r>
            <a:r>
              <a:rPr lang="sr-Latn-CS" sz="2000" dirty="0" smtClean="0"/>
              <a:t> (vrijeme koje promjenljive provedu u memoriji).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6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Do sada smo promjenljive deklarisali na početku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Ovo su bile </a:t>
            </a:r>
            <a:r>
              <a:rPr lang="sr-Latn-CS" sz="22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200" dirty="0" smtClean="0"/>
              <a:t> kojima je opseg funkcija u kojoj su definisane</a:t>
            </a:r>
            <a:r>
              <a:rPr lang="en-US" sz="2200" dirty="0" smtClean="0"/>
              <a:t>,</a:t>
            </a:r>
            <a:r>
              <a:rPr lang="sr-Latn-CS" sz="22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Promjenljive</a:t>
            </a:r>
            <a:r>
              <a:rPr lang="en-US" sz="2200" dirty="0" smtClean="0"/>
              <a:t> se </a:t>
            </a:r>
            <a:r>
              <a:rPr lang="en-US" sz="2200" dirty="0" err="1" smtClean="0"/>
              <a:t>mogu</a:t>
            </a:r>
            <a:r>
              <a:rPr lang="en-US" sz="2200" dirty="0" smtClean="0"/>
              <a:t> </a:t>
            </a:r>
            <a:r>
              <a:rPr lang="en-US" sz="2200" dirty="0" err="1" smtClean="0"/>
              <a:t>deklarisati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po</a:t>
            </a:r>
            <a:r>
              <a:rPr lang="sr-Latn-CS" sz="2200" dirty="0" smtClean="0"/>
              <a:t>č</a:t>
            </a:r>
            <a:r>
              <a:rPr lang="en-US" sz="2200" dirty="0" err="1" smtClean="0"/>
              <a:t>etku</a:t>
            </a:r>
            <a:r>
              <a:rPr lang="en-US" sz="2200" dirty="0" smtClean="0"/>
              <a:t> </a:t>
            </a:r>
            <a:r>
              <a:rPr lang="en-US" sz="2200" dirty="0" err="1" smtClean="0"/>
              <a:t>svakog</a:t>
            </a:r>
            <a:r>
              <a:rPr lang="en-US" sz="2200" dirty="0" smtClean="0"/>
              <a:t> </a:t>
            </a:r>
            <a:r>
              <a:rPr lang="en-US" sz="2200" dirty="0" err="1" smtClean="0"/>
              <a:t>bloka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. </a:t>
            </a:r>
            <a:r>
              <a:rPr lang="sr-Latn-CS" sz="2200" dirty="0" smtClean="0"/>
              <a:t>Ovo su</a:t>
            </a:r>
            <a:r>
              <a:rPr lang="en-US" sz="2200" dirty="0" smtClean="0"/>
              <a:t>,</a:t>
            </a:r>
            <a:r>
              <a:rPr lang="sr-Latn-CS" sz="2200" dirty="0" smtClean="0"/>
              <a:t> takođe</a:t>
            </a:r>
            <a:r>
              <a:rPr lang="en-US" sz="2200" dirty="0" smtClean="0"/>
              <a:t>,</a:t>
            </a:r>
            <a:r>
              <a:rPr lang="sr-Latn-CS" sz="2200" dirty="0" smtClean="0"/>
              <a:t> lokalne promjenljive vidljive do kraja svog bloka.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Nakon napuštanja </a:t>
            </a:r>
            <a:r>
              <a:rPr lang="en-US" sz="2200" dirty="0" err="1" smtClean="0"/>
              <a:t>svog</a:t>
            </a:r>
            <a:r>
              <a:rPr lang="en-US" sz="2200" dirty="0" smtClean="0"/>
              <a:t> </a:t>
            </a:r>
            <a:r>
              <a:rPr lang="sr-Latn-CS" sz="2200" dirty="0" smtClean="0"/>
              <a:t>bloka naredbi</a:t>
            </a:r>
            <a:r>
              <a:rPr lang="en-US" sz="2200" dirty="0" smtClean="0"/>
              <a:t>,</a:t>
            </a:r>
            <a:r>
              <a:rPr lang="sr-Latn-CS" sz="2200" dirty="0" smtClean="0"/>
              <a:t> promjenljive se dealociraju (brišu iz memorije).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Pored ovoga postoje i </a:t>
            </a:r>
            <a:r>
              <a:rPr lang="sr-Latn-CS" sz="2200" dirty="0">
                <a:solidFill>
                  <a:srgbClr val="3333CC"/>
                </a:solidFill>
              </a:rPr>
              <a:t>globalne promjenljive</a:t>
            </a:r>
            <a:r>
              <a:rPr lang="sr-Latn-CS" sz="22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Globalne promjenljive se definišu van bilo koje funkcije (obično prije svih), vidljive su iz svih funkcija i traju do kraja programa.</a:t>
            </a:r>
            <a:endParaRPr lang="en-US" sz="22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/>
              <a:t>Ako</a:t>
            </a:r>
            <a:r>
              <a:rPr lang="en-US" sz="2200" dirty="0"/>
              <a:t> se g</a:t>
            </a:r>
            <a:r>
              <a:rPr lang="sr-Latn-CS" sz="2200" dirty="0"/>
              <a:t>lobalne promjenljive </a:t>
            </a:r>
            <a:r>
              <a:rPr lang="en-US" sz="2200" dirty="0"/>
              <a:t>n</a:t>
            </a:r>
            <a:r>
              <a:rPr lang="sr-Latn-CS" sz="2200" dirty="0"/>
              <a:t>e inicijaliz</a:t>
            </a:r>
            <a:r>
              <a:rPr lang="en-US" sz="2200" dirty="0" err="1"/>
              <a:t>uju</a:t>
            </a:r>
            <a:r>
              <a:rPr lang="sr-Latn-CS" sz="2200" dirty="0"/>
              <a:t>, vrši se </a:t>
            </a:r>
            <a:r>
              <a:rPr lang="sr-Latn-CS" sz="2200" dirty="0">
                <a:solidFill>
                  <a:srgbClr val="FF0000"/>
                </a:solidFill>
              </a:rPr>
              <a:t>podrazumjevana inicijalizacija na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/>
              <a:t>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 lokalnih i globalnih prom.</a:t>
            </a:r>
            <a:endParaRPr lang="en-US" dirty="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sr-Latn-ME" sz="1900" dirty="0" smtClean="0">
                <a:solidFill>
                  <a:schemeClr val="bg1"/>
                </a:solidFill>
              </a:rPr>
              <a:t>  </a:t>
            </a:r>
            <a:r>
              <a:rPr lang="en-US" sz="1900" dirty="0" smtClean="0">
                <a:solidFill>
                  <a:schemeClr val="bg1"/>
                </a:solidFill>
              </a:rPr>
              <a:t>//</a:t>
            </a:r>
            <a:r>
              <a:rPr lang="sr-Latn-ME" sz="1900" dirty="0" smtClean="0">
                <a:solidFill>
                  <a:schemeClr val="bg1"/>
                </a:solidFill>
              </a:rPr>
              <a:t> </a:t>
            </a:r>
            <a:r>
              <a:rPr lang="sr-Latn-ME" sz="1900" dirty="0">
                <a:solidFill>
                  <a:schemeClr val="bg1"/>
                </a:solidFill>
              </a:rPr>
              <a:t>g</a:t>
            </a:r>
            <a:r>
              <a:rPr lang="en-US" sz="1900" dirty="0" err="1" smtClean="0">
                <a:solidFill>
                  <a:schemeClr val="bg1"/>
                </a:solidFill>
              </a:rPr>
              <a:t>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main()</a:t>
            </a:r>
            <a:r>
              <a:rPr lang="sr-Latn-ME" sz="2100" dirty="0" smtClean="0"/>
              <a:t> </a:t>
            </a:r>
            <a:r>
              <a:rPr lang="en-US" sz="2100" dirty="0" smtClean="0"/>
              <a:t>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ME" sz="2100" dirty="0" smtClean="0"/>
              <a:t>    </a:t>
            </a:r>
            <a:r>
              <a:rPr lang="en-US" sz="2100" dirty="0" smtClean="0"/>
              <a:t>...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95536" y="6033482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ahoma" pitchFamily="34" charset="0"/>
              </a:rPr>
              <a:t>Problem 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5941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dolaze sa desetinama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funkcije.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Ostale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za vježbu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profesionalni rad.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40216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spcAft>
                <a:spcPts val="600"/>
              </a:spcAft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g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lobalna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promjenljiva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spcAft>
                <a:spcPts val="300"/>
              </a:spcAft>
              <a:tabLst>
                <a:tab pos="1346200" algn="l"/>
              </a:tabLst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main()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{</a:t>
            </a:r>
            <a:endParaRPr lang="en-U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x=1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x=2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2000" dirty="0" smtClean="0">
                <a:latin typeface="Tahoma" pitchFamily="34" charset="0"/>
              </a:rPr>
              <a:t>...</a:t>
            </a:r>
            <a:r>
              <a:rPr lang="en-US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dealocirana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</a:t>
            </a:r>
            <a:r>
              <a:rPr lang="sr-Latn-CS" sz="2000" dirty="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tatičke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Globalne promjenljive su statičke</a:t>
            </a:r>
            <a:r>
              <a:rPr lang="sr-Latn-CS" sz="2400" dirty="0" smtClean="0"/>
              <a:t>!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Rectangle 4"/>
              <p:cNvSpPr>
                <a:spLocks noChangeArrowheads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void</a:t>
                </a:r>
                <a:r>
                  <a:rPr lang="sr-Latn-CS" sz="2000" dirty="0">
                    <a:latin typeface="Tahoma" pitchFamily="34" charset="0"/>
                  </a:rPr>
                  <a:t> funk</a:t>
                </a:r>
                <a:r>
                  <a:rPr lang="sr-Latn-CS" sz="2000" dirty="0" smtClean="0">
                    <a:latin typeface="Tahoma" pitchFamily="34" charset="0"/>
                  </a:rPr>
                  <a:t>()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    </a:t>
                </a:r>
                <a:r>
                  <a:rPr lang="en-US" sz="2000" b="1" dirty="0">
                    <a:solidFill>
                      <a:srgbClr val="FFFF00"/>
                    </a:solidFill>
                    <a:latin typeface="Tahoma" pitchFamily="34" charset="0"/>
                  </a:rPr>
                  <a:t>static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=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100</a:t>
                </a:r>
                <a:r>
                  <a:rPr lang="en-US" sz="2000" dirty="0">
                    <a:latin typeface="Tahoma" pitchFamily="34" charset="0"/>
                  </a:rPr>
                  <a:t>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>
                    <a:latin typeface="Tahoma" pitchFamily="34" charset="0"/>
                  </a:rPr>
                  <a:t>i++;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printf</a:t>
                </a:r>
                <a:r>
                  <a:rPr lang="en-US" sz="2000" dirty="0">
                    <a:latin typeface="Tahoma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%d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, i);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 err="1" smtClean="0">
                    <a:latin typeface="Tahoma" pitchFamily="34" charset="0"/>
                  </a:rPr>
                  <a:t>int</a:t>
                </a:r>
                <a:r>
                  <a:rPr lang="en-US" sz="2000" dirty="0" smtClean="0">
                    <a:latin typeface="Tahoma" pitchFamily="34" charset="0"/>
                  </a:rPr>
                  <a:t> main()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 smtClean="0">
                    <a:latin typeface="Tahoma" pitchFamily="34" charset="0"/>
                  </a:rPr>
                  <a:t>;</a:t>
                </a:r>
                <a:r>
                  <a:rPr lang="sr-Latn-CS" sz="2000" dirty="0">
                    <a:latin typeface="Tahoma" pitchFamily="34" charset="0"/>
                  </a:rPr>
                  <a:t>	</a:t>
                </a:r>
                <a:r>
                  <a:rPr lang="sr-Latn-CS" sz="2000" dirty="0" smtClean="0">
                    <a:latin typeface="Tahoma" pitchFamily="34" charset="0"/>
                  </a:rPr>
                  <a:t>	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// </a:t>
                </a:r>
                <a:r>
                  <a:rPr lang="en-US" sz="1800" dirty="0" err="1" smtClean="0">
                    <a:solidFill>
                      <a:srgbClr val="FFFFFF"/>
                    </a:solidFill>
                    <a:latin typeface="+mn-lt"/>
                  </a:rPr>
                  <a:t>ovo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nije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ista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promjenljiva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kao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stati</a:t>
                </a:r>
                <a:r>
                  <a:rPr lang="sr-Latn-CS" sz="1800" dirty="0">
                    <a:solidFill>
                      <a:srgbClr val="FFFFFF"/>
                    </a:solidFill>
                    <a:latin typeface="+mn-lt"/>
                  </a:rPr>
                  <a:t>čka iz 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funk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()</a:t>
                </a:r>
                <a:endParaRPr lang="en-US" sz="1800" dirty="0">
                  <a:solidFill>
                    <a:srgbClr val="FFFFFF"/>
                  </a:solidFill>
                  <a:latin typeface="+mn-lt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CS" sz="2000" dirty="0">
                    <a:latin typeface="Tahoma" pitchFamily="34" charset="0"/>
                  </a:rPr>
                  <a:t>    </a:t>
                </a:r>
                <a:r>
                  <a:rPr lang="sr-Latn-CS" sz="2000" dirty="0" smtClean="0">
                    <a:latin typeface="Tahoma" pitchFamily="34" charset="0"/>
                  </a:rPr>
                  <a:t>for(i = 0; i </a:t>
                </a:r>
                <a:r>
                  <a:rPr lang="en-US" sz="2000" dirty="0" smtClean="0">
                    <a:latin typeface="Tahoma" pitchFamily="34" charset="0"/>
                  </a:rPr>
                  <a:t>&lt;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3;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>
                    <a:latin typeface="Tahoma" pitchFamily="34" charset="0"/>
                  </a:rPr>
                  <a:t>++) </a:t>
                </a:r>
                <a:r>
                  <a:rPr lang="en-US" sz="2000" dirty="0" smtClean="0">
                    <a:latin typeface="Tahoma" pitchFamily="34" charset="0"/>
                  </a:rPr>
                  <a:t>  funk</a:t>
                </a:r>
                <a:r>
                  <a:rPr lang="en-US" sz="2000" dirty="0">
                    <a:latin typeface="Tahoma" pitchFamily="34" charset="0"/>
                  </a:rPr>
                  <a:t>();</a:t>
                </a:r>
                <a:endParaRPr lang="sr-Latn-C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</p:txBody>
          </p:sp>
        </mc:Choice>
        <mc:Fallback xmlns="">
          <p:sp>
            <p:nvSpPr>
              <p:cNvPr id="1946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blipFill>
                <a:blip r:embed="rId2"/>
                <a:stretch>
                  <a:fillRect l="-861" t="-2370" b="-379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Iznena</a:t>
            </a:r>
            <a:r>
              <a:rPr lang="sr-Latn-CS" dirty="0">
                <a:latin typeface="Tahoma" pitchFamily="34" charset="0"/>
              </a:rPr>
              <a:t>đujuće, ali </a:t>
            </a:r>
            <a:r>
              <a:rPr lang="sr-Latn-CS" dirty="0" smtClean="0">
                <a:latin typeface="Tahoma" pitchFamily="34" charset="0"/>
              </a:rPr>
              <a:t>na </a:t>
            </a:r>
            <a:r>
              <a:rPr lang="sr-Latn-CS" dirty="0">
                <a:latin typeface="Tahoma" pitchFamily="34" charset="0"/>
              </a:rPr>
              <a:t>ekranu će biti ispisano: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prvog poziva funkcije sve je jasno. Vrijednost </a:t>
            </a:r>
            <a:r>
              <a:rPr lang="sr-Latn-CS" sz="2400" dirty="0" smtClean="0">
                <a:solidFill>
                  <a:srgbClr val="3333CC"/>
                </a:solidFill>
              </a:rPr>
              <a:t>i=101</a:t>
            </a:r>
            <a:r>
              <a:rPr lang="sr-Latn-CS" sz="2400" dirty="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narednom pozivu, preskače se deklaracija statičke promjenljive</a:t>
            </a:r>
            <a:r>
              <a:rPr lang="en-US" sz="2400" dirty="0" smtClean="0"/>
              <a:t>,</a:t>
            </a:r>
            <a:r>
              <a:rPr lang="sr-Latn-CS" sz="2400" dirty="0" smtClean="0"/>
              <a:t> jer se jedna promjenljiva ne može više puta deklarisati, pa se i uvećava na </a:t>
            </a:r>
            <a:r>
              <a:rPr lang="sr-Latn-CS" sz="2400" dirty="0" smtClean="0">
                <a:solidFill>
                  <a:srgbClr val="3333CC"/>
                </a:solidFill>
              </a:rPr>
              <a:t>102</a:t>
            </a:r>
            <a:r>
              <a:rPr lang="sr-Latn-CS" sz="2400" dirty="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Statičke promenljive se moraju inicijalizovati konstantom!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Korišćenje globalnih i statičkih promjenljivih može voditi ka izuzetno elegantnim rješenjima, ali i do veoma teško razumljivog koda koji je nepogodan za održavanje.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Prije upotrebe statičkih i globalnih promjenljivih barem dva puta razmislite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koje su do sada uvedene su se mogle deklarisati sa dodatnim modifikatorom - </a:t>
            </a:r>
            <a:r>
              <a:rPr lang="sr-Latn-CS" sz="2400" dirty="0" smtClean="0">
                <a:solidFill>
                  <a:srgbClr val="3333CC"/>
                </a:solidFill>
              </a:rPr>
              <a:t>auto</a:t>
            </a:r>
            <a:r>
              <a:rPr lang="sr-Latn-CS" sz="2400" dirty="0" smtClean="0"/>
              <a:t>. Pošto je ovaj modifikator podrazumjevan</a:t>
            </a:r>
            <a:r>
              <a:rPr lang="en-US" sz="2400" dirty="0" smtClean="0"/>
              <a:t>,</a:t>
            </a:r>
            <a:r>
              <a:rPr lang="sr-Latn-CS" sz="2400" dirty="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promjenljive budu deklarisane sa modifikatorom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modifikator fors</a:t>
            </a:r>
            <a:r>
              <a:rPr lang="en-US" sz="2400" dirty="0" smtClean="0"/>
              <a:t>i</a:t>
            </a:r>
            <a:r>
              <a:rPr lang="sr-Latn-CS" sz="2400" dirty="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</a:t>
            </a:r>
            <a:r>
              <a:rPr lang="en-US" sz="2400" dirty="0" smtClean="0"/>
              <a:t>i</a:t>
            </a:r>
            <a:r>
              <a:rPr lang="sr-Latn-CS" sz="2400" dirty="0" smtClean="0"/>
              <a:t>stup registrima procesora je veoma brz, ali je slobodnih registara malo.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dirty="0" smtClean="0"/>
              <a:t>Od registarskih promjenljivih se ne može uzeti adresa! </a:t>
            </a:r>
          </a:p>
          <a:p>
            <a:pPr eaLnBrk="1" hangingPunct="1"/>
            <a:r>
              <a:rPr lang="sr-Latn-CS" sz="2200" dirty="0" smtClean="0"/>
              <a:t>Ako se koriste </a:t>
            </a:r>
            <a:r>
              <a:rPr lang="sr-Latn-CS" sz="2200" dirty="0">
                <a:solidFill>
                  <a:srgbClr val="3333CC"/>
                </a:solidFill>
              </a:rPr>
              <a:t>regist</a:t>
            </a:r>
            <a:r>
              <a:rPr lang="en-US" sz="2200" dirty="0">
                <a:solidFill>
                  <a:srgbClr val="3333CC"/>
                </a:solidFill>
              </a:rPr>
              <a:t>e</a:t>
            </a:r>
            <a:r>
              <a:rPr lang="sr-Latn-CS" sz="2200" dirty="0">
                <a:solidFill>
                  <a:srgbClr val="3333CC"/>
                </a:solidFill>
              </a:rPr>
              <a:t>r</a:t>
            </a:r>
            <a:r>
              <a:rPr lang="sr-Latn-CS" sz="2200" dirty="0" smtClean="0"/>
              <a:t> promjenljive</a:t>
            </a:r>
            <a:r>
              <a:rPr lang="en-US" sz="2200" dirty="0" smtClean="0"/>
              <a:t>,</a:t>
            </a:r>
            <a:r>
              <a:rPr lang="sr-Latn-CS" sz="2200" dirty="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dirty="0" smtClean="0"/>
              <a:t>Vrlo zagonetan tip promjenljivih su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promjenljive.</a:t>
            </a:r>
          </a:p>
          <a:p>
            <a:pPr eaLnBrk="1" hangingPunct="1"/>
            <a:r>
              <a:rPr lang="sr-Latn-CS" sz="2200" dirty="0" smtClean="0"/>
              <a:t>Deklarisati promjenljivu kao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znači ukazati kompajleru da ova promjenljiva može biti </a:t>
            </a:r>
            <a:r>
              <a:rPr lang="sr-Latn-CS" sz="2200" u="sng" dirty="0" smtClean="0"/>
              <a:t>bilo kad</a:t>
            </a:r>
            <a:r>
              <a:rPr lang="sr-Latn-CS" sz="2200" dirty="0" smtClean="0"/>
              <a:t> promjenj</a:t>
            </a:r>
            <a:r>
              <a:rPr lang="en-US" sz="2200" dirty="0" smtClean="0"/>
              <a:t>e</a:t>
            </a:r>
            <a:r>
              <a:rPr lang="sr-Latn-CS" sz="2200" dirty="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dirty="0" smtClean="0"/>
              <a:t>Kompajler zatim izbjegava optimizaciju djelova koda sa </a:t>
            </a:r>
            <a:r>
              <a:rPr lang="sr-Latn-CS" sz="2200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modifikatorom.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531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volatile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 promjenljive nećemo koristiti u našim programima. One se uglavnom koriste u embedded programiranju.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Programski kôd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Postoje situacije kada se globalna promjenljiva koja je definisana u jednom fajlu mora koristiti</a:t>
            </a:r>
            <a:r>
              <a:rPr lang="en-US" sz="2400" dirty="0" smtClean="0"/>
              <a:t> </a:t>
            </a:r>
            <a:r>
              <a:rPr lang="sr-Latn-CS" sz="2400" dirty="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Njeno postojanje se tada mora najaviti u drugim fajlovima.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848"/>
            <a:ext cx="8713663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je u fajlu </a:t>
            </a:r>
            <a:r>
              <a:rPr lang="sr-Latn-CS" sz="2400" b="1" dirty="0" smtClean="0">
                <a:solidFill>
                  <a:srgbClr val="3333CC"/>
                </a:solidFill>
              </a:rPr>
              <a:t>F1.</a:t>
            </a:r>
            <a:r>
              <a:rPr lang="en-US" sz="2400" b="1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deklarisana</a:t>
            </a:r>
            <a:r>
              <a:rPr lang="en-US" sz="2400" dirty="0" smtClean="0"/>
              <a:t> </a:t>
            </a:r>
            <a:r>
              <a:rPr lang="en-US" sz="2400" dirty="0" err="1" smtClean="0"/>
              <a:t>globalna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, a želimo je koristiti u fajlu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sr-Latn-CS" sz="2400" dirty="0" smtClean="0"/>
              <a:t>, moramo je </a:t>
            </a:r>
            <a:r>
              <a:rPr lang="en-US" sz="2400" dirty="0" smtClean="0"/>
              <a:t>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en-US" sz="2400" dirty="0" smtClean="0"/>
              <a:t> </a:t>
            </a:r>
            <a:r>
              <a:rPr lang="sr-Latn-CS" sz="2400" dirty="0" smtClean="0"/>
              <a:t>najaviti kao </a:t>
            </a:r>
            <a:r>
              <a:rPr lang="sr-Latn-CS" sz="2400" dirty="0" smtClean="0">
                <a:solidFill>
                  <a:srgbClr val="3333CC"/>
                </a:solidFill>
              </a:rPr>
              <a:t>extern int x</a:t>
            </a:r>
            <a:r>
              <a:rPr lang="sr-Latn-CS" sz="2400" dirty="0" smtClean="0"/>
              <a:t>. Ovo nije deklaracija, već najava </a:t>
            </a:r>
            <a:r>
              <a:rPr lang="en-US" sz="2400" dirty="0" smtClean="0"/>
              <a:t>d</a:t>
            </a:r>
            <a:r>
              <a:rPr lang="sr-Latn-CS" sz="2400" dirty="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fajlu F2.c možemo mijenjati globalnu </a:t>
            </a:r>
            <a:r>
              <a:rPr lang="sr-Latn-CS" sz="2400" dirty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 iz F1.c.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Ukoliko</a:t>
            </a:r>
            <a:r>
              <a:rPr lang="en-US" sz="2400" dirty="0" smtClean="0">
                <a:solidFill>
                  <a:srgbClr val="FF0000"/>
                </a:solidFill>
              </a:rPr>
              <a:t> je </a:t>
            </a:r>
            <a:r>
              <a:rPr lang="en-US" sz="2400" dirty="0" err="1" smtClean="0">
                <a:solidFill>
                  <a:srgbClr val="FF0000"/>
                </a:solidFill>
              </a:rPr>
              <a:t>globalna</a:t>
            </a:r>
            <a:r>
              <a:rPr lang="en-US" sz="2400" dirty="0" smtClean="0">
                <a:solidFill>
                  <a:srgbClr val="FF0000"/>
                </a:solidFill>
              </a:rPr>
              <a:t> prom</a:t>
            </a:r>
            <a:r>
              <a:rPr lang="sr-Latn-ME" sz="2400" dirty="0" smtClean="0">
                <a:solidFill>
                  <a:srgbClr val="FF0000"/>
                </a:solidFill>
              </a:rPr>
              <a:t>j</a:t>
            </a:r>
            <a:r>
              <a:rPr lang="en-US" sz="2400" dirty="0" err="1" smtClean="0">
                <a:solidFill>
                  <a:srgbClr val="FF0000"/>
                </a:solidFill>
              </a:rPr>
              <a:t>enljiva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deklarisana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static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ne </a:t>
            </a:r>
            <a:r>
              <a:rPr lang="en-US" sz="2400" dirty="0" err="1" smtClean="0">
                <a:solidFill>
                  <a:srgbClr val="FF0000"/>
                </a:solidFill>
              </a:rPr>
              <a:t>mo</a:t>
            </a:r>
            <a:r>
              <a:rPr lang="sr-Latn-ME" sz="2400" dirty="0" smtClean="0">
                <a:solidFill>
                  <a:srgbClr val="FF0000"/>
                </a:solidFill>
              </a:rPr>
              <a:t>že joj se pristupiti van fajla gde je deklarisana</a:t>
            </a:r>
            <a:r>
              <a:rPr lang="sr-Latn-C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> Ovo je mehanizam čuvanja privatnosti globalnih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Isto važi za </a:t>
            </a:r>
            <a:r>
              <a:rPr lang="sr-Latn-CS" sz="2400" dirty="0">
                <a:solidFill>
                  <a:srgbClr val="3333CC"/>
                </a:solidFill>
              </a:rPr>
              <a:t>static</a:t>
            </a:r>
            <a:r>
              <a:rPr lang="sr-Latn-CS" sz="2400" dirty="0" smtClean="0"/>
              <a:t> funkcije.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programskim paketima </a:t>
            </a:r>
            <a:r>
              <a:rPr lang="sr-Latn-CS" sz="2400" dirty="0"/>
              <a:t>ponekad postoji potreba </a:t>
            </a:r>
            <a:r>
              <a:rPr lang="sr-Latn-CS" sz="2400" dirty="0" smtClean="0"/>
              <a:t>za globalnim promjenljivim koje će koristiti svi programski moduli, ali u našim programima to je rijetko potrebno.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kompajler programskog jezika C mogao da vrši dinamičku alokaciju mora biti uključeno zaglavlje </a:t>
            </a:r>
            <a:r>
              <a:rPr lang="sr-Latn-CS" sz="2400" dirty="0" smtClean="0">
                <a:solidFill>
                  <a:srgbClr val="FF3300"/>
                </a:solidFill>
              </a:rPr>
              <a:t>stdlib.h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želimo da alociramo niz cijelih brojeva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dinamički</a:t>
            </a:r>
            <a:r>
              <a:rPr lang="en-US" sz="2400" dirty="0" smtClean="0"/>
              <a:t>,</a:t>
            </a:r>
            <a:r>
              <a:rPr lang="sr-Latn-CS" sz="2400" dirty="0" smtClean="0"/>
              <a:t> na početku programa ćemo deklarisati samo pokazivač </a:t>
            </a:r>
            <a:r>
              <a:rPr lang="sr-Latn-CS" sz="2400" dirty="0" smtClean="0">
                <a:solidFill>
                  <a:srgbClr val="FF3300"/>
                </a:solidFill>
              </a:rPr>
              <a:t>a</a:t>
            </a:r>
            <a:r>
              <a:rPr lang="sr-Latn-CS" sz="2400" dirty="0" smtClean="0"/>
              <a:t>:</a:t>
            </a:r>
          </a:p>
          <a:p>
            <a:pPr marL="355600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saznamo sa koliko podataka korisnik želi da radi</a:t>
            </a:r>
            <a:r>
              <a:rPr lang="en-US" sz="2400" dirty="0" smtClean="0"/>
              <a:t>,</a:t>
            </a:r>
            <a:r>
              <a:rPr lang="sr-Latn-CS" sz="2400" dirty="0" smtClean="0"/>
              <a:t> možemo izvršiti dinamičku alokaciju pomoću jedne od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za to, a to je najčešće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>
                <a:solidFill>
                  <a:srgbClr val="FF0000"/>
                </a:solidFill>
              </a:rPr>
              <a:t>scanf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sr-Latn-ME" altLang="en-US" sz="2400" dirty="0" smtClean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>
                <a:solidFill>
                  <a:srgbClr val="FF0000"/>
                </a:solidFill>
              </a:rPr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 smtClean="0"/>
              <a:t>izgleda</a:t>
            </a:r>
            <a:r>
              <a:rPr lang="en-US" altLang="en-US" sz="2400" dirty="0" smtClean="0"/>
              <a:t>:</a:t>
            </a:r>
            <a:endParaRPr lang="en-US" altLang="en-US" sz="2400" dirty="0"/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EOF</a:t>
            </a:r>
            <a:r>
              <a:rPr lang="sr-Latn-ME" altLang="en-US" sz="2400" dirty="0" smtClean="0"/>
              <a:t>, u zavisnosti od greške koja se desila.</a:t>
            </a:r>
            <a:endParaRPr lang="en-US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 smtClean="0"/>
              <a:t>funkcije</a:t>
            </a:r>
            <a:r>
              <a:rPr lang="en-U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608" y="2233166"/>
            <a:ext cx="8663880" cy="429217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None/>
            </a:pPr>
            <a:r>
              <a:rPr lang="sr-Latn-CS" sz="2400" dirty="0" smtClean="0"/>
              <a:t>	a =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zauzima memoriju za određen broj bajtova (argument</a:t>
            </a:r>
            <a:r>
              <a:rPr lang="en-US" sz="2400" dirty="0" smtClean="0"/>
              <a:t> </a:t>
            </a:r>
            <a:r>
              <a:rPr lang="en-US" sz="2400" dirty="0" err="1" smtClean="0"/>
              <a:t>ove</a:t>
            </a:r>
            <a:r>
              <a:rPr lang="sr-Latn-CS" sz="2400" dirty="0" smtClean="0"/>
              <a:t> funkcije je veličina memorije u bajtovima). Ako se želi zauzeti memorija za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cijelih brojeva i ako se žele izbjeći mašinski zavisni elementi</a:t>
            </a:r>
            <a:r>
              <a:rPr lang="en-US" sz="2400" dirty="0" smtClean="0"/>
              <a:t>, </a:t>
            </a:r>
            <a:r>
              <a:rPr lang="en-US" sz="2400" dirty="0" err="1" smtClean="0"/>
              <a:t>kao</a:t>
            </a:r>
            <a:r>
              <a:rPr lang="sr-Latn-CS" sz="2400" dirty="0" smtClean="0"/>
              <a:t> argument </a:t>
            </a:r>
            <a:r>
              <a:rPr lang="en-US" sz="2400" dirty="0" smtClean="0"/>
              <a:t>se </a:t>
            </a:r>
            <a:r>
              <a:rPr lang="en-US" sz="2400" dirty="0" err="1" smtClean="0"/>
              <a:t>koristi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vraća pokazivač na void </a:t>
            </a:r>
            <a:r>
              <a:rPr lang="sr-Latn-CS" sz="2400" dirty="0" smtClean="0">
                <a:solidFill>
                  <a:schemeClr val="accent1"/>
                </a:solidFill>
              </a:rPr>
              <a:t>(void *)</a:t>
            </a:r>
            <a:r>
              <a:rPr lang="sr-Latn-CS" sz="2400" dirty="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taj pokazivač pokaz</a:t>
            </a:r>
            <a:r>
              <a:rPr lang="en-US" sz="2400" dirty="0" err="1" smtClean="0"/>
              <a:t>ivao</a:t>
            </a:r>
            <a:r>
              <a:rPr lang="sr-Latn-CS" sz="2400" dirty="0" smtClean="0"/>
              <a:t> na odgovarajući tip moramo ga primjenom </a:t>
            </a:r>
            <a:r>
              <a:rPr lang="sr-Latn-CS" sz="2400" dirty="0" smtClean="0">
                <a:solidFill>
                  <a:schemeClr val="accent1"/>
                </a:solidFill>
              </a:rPr>
              <a:t>cast </a:t>
            </a:r>
            <a:r>
              <a:rPr lang="sr-Latn-CS" sz="2400" dirty="0" smtClean="0"/>
              <a:t>operatora pretvoriti u pokazivač na željeni tip (to je ovdje urađeno sa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zauzima memorija za neki drugi tip podatka, mijenja se samo </a:t>
            </a:r>
            <a:r>
              <a:rPr lang="sr-Latn-CS" sz="2400" dirty="0" smtClean="0">
                <a:solidFill>
                  <a:schemeClr val="accent1"/>
                </a:solidFill>
              </a:rPr>
              <a:t>cast</a:t>
            </a:r>
            <a:r>
              <a:rPr lang="sr-Latn-CS" sz="2400" dirty="0" smtClean="0"/>
              <a:t> operator ispred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i “argument” operatora </a:t>
            </a:r>
            <a:r>
              <a:rPr lang="sr-Latn-CS" sz="2400" dirty="0" smtClean="0">
                <a:solidFill>
                  <a:srgbClr val="3333CC"/>
                </a:solidFill>
              </a:rPr>
              <a:t>sizeof</a:t>
            </a:r>
            <a:r>
              <a:rPr lang="sr-Latn-CS" sz="2400" dirty="0" smtClean="0"/>
              <a:t> u argumentu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Tada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dirty="0" smtClean="0"/>
              <a:t> i ako nije treba preduzeti korektivne akcije ili prosto izaći iz programa.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 kako treba koristiti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 = (int *)malloc(N*sizeof(int));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None/>
              <a:tabLst>
                <a:tab pos="361950" algn="l"/>
              </a:tabLst>
            </a:pPr>
            <a:r>
              <a:rPr lang="sr-Latn-CS" sz="2400" dirty="0" smtClean="0">
                <a:solidFill>
                  <a:srgbClr val="FF3300"/>
                </a:solidFill>
              </a:rPr>
              <a:t>	if(a==NULL)  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alokacija nije uspjela, izlazimo iz programa, što je jedna od mogućnosti.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alokacija niza uspjela mi koristimo elemente niza a</a:t>
            </a:r>
            <a:r>
              <a:rPr lang="en-US" sz="2400" dirty="0" smtClean="0"/>
              <a:t>[0], a[1], ..., a[N-1]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isti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kao da su statički alocirani.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Nakon posljednje upotrebe elemenata niza, a prije napuštanja programa, potrebno je izbrisati (dealocirati) memoriju </a:t>
            </a:r>
            <a:r>
              <a:rPr lang="sr-Latn-CS" sz="2400" dirty="0" smtClean="0"/>
              <a:t>koja je dinamički zauzeta.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Dealokacija se obavlja </a:t>
            </a:r>
            <a:r>
              <a:rPr lang="en-US" sz="2400" dirty="0" err="1" smtClean="0"/>
              <a:t>funkcijom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free(a)</a:t>
            </a:r>
            <a:r>
              <a:rPr lang="en-US" sz="2400" dirty="0" smtClean="0"/>
              <a:t>, </a:t>
            </a:r>
            <a:r>
              <a:rPr lang="sr-Latn-CS" sz="2400" dirty="0" smtClean="0"/>
              <a:t>a argument ove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 je pokazivač na memorijski blok koji je zauzet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 malloc.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free</a:t>
            </a:r>
            <a:r>
              <a:rPr lang="sr-Latn-CS" sz="2400" dirty="0" smtClean="0"/>
              <a:t> nije praćena provjerom uspješnosti dealokacije.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Pored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u zaglavlju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 su definisane još neke za dinamičku alokaciju.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Prva od njih je </a:t>
            </a:r>
            <a:r>
              <a:rPr lang="sr-Latn-CS" sz="2400" b="1" dirty="0" smtClean="0">
                <a:solidFill>
                  <a:srgbClr val="3333CC"/>
                </a:solidFill>
              </a:rPr>
              <a:t>a = calloc(N, sizeof(int));</a:t>
            </a:r>
            <a:r>
              <a:rPr lang="sr-Latn-C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/>
              <a:t>koja ima isti smisao kao </a:t>
            </a:r>
            <a:r>
              <a:rPr lang="sr-Latn-CS" sz="2400" dirty="0" smtClean="0">
                <a:solidFill>
                  <a:srgbClr val="00B050"/>
                </a:solidFill>
              </a:rPr>
              <a:t>malloc(N*sizeof(int))</a:t>
            </a:r>
            <a:r>
              <a:rPr lang="sr-Latn-CS" sz="2400" dirty="0" smtClean="0"/>
              <a:t> (zauzima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imaju</a:t>
            </a:r>
            <a:r>
              <a:rPr lang="en-US" sz="2400" dirty="0" smtClean="0"/>
              <a:t> </a:t>
            </a:r>
            <a:r>
              <a:rPr lang="en-US" sz="2400" dirty="0" err="1" smtClean="0"/>
              <a:t>veli</a:t>
            </a:r>
            <a:r>
              <a:rPr lang="sr-Latn-CS" sz="2400" dirty="0" smtClean="0"/>
              <a:t>činu </a:t>
            </a:r>
            <a:r>
              <a:rPr lang="sr-Latn-CS" sz="2400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 bajtova). Jedina je razlika što </a:t>
            </a:r>
            <a:r>
              <a:rPr lang="sr-Latn-CS" sz="2400" dirty="0" smtClean="0">
                <a:solidFill>
                  <a:srgbClr val="FF0000"/>
                </a:solidFill>
              </a:rPr>
              <a:t>calloc</a:t>
            </a:r>
            <a:r>
              <a:rPr lang="sr-Latn-CS" sz="2400" dirty="0" smtClean="0"/>
              <a:t> inicijalizuje zauzetu memoriju na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realloc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47484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vrši promjen</a:t>
            </a:r>
            <a:r>
              <a:rPr lang="en-US" sz="2400" dirty="0" smtClean="0"/>
              <a:t>u</a:t>
            </a:r>
            <a:r>
              <a:rPr lang="sr-Latn-CS" sz="2400" dirty="0" smtClean="0"/>
              <a:t> veličine bloka memorije koj</a:t>
            </a:r>
            <a:r>
              <a:rPr lang="en-US" sz="2400" dirty="0" smtClean="0"/>
              <a:t>i</a:t>
            </a:r>
            <a:r>
              <a:rPr lang="sr-Latn-CS" sz="2400" dirty="0" smtClean="0"/>
              <a:t> je pridružen pokaziv</a:t>
            </a:r>
            <a:r>
              <a:rPr lang="sr-Latn-CS" sz="2400" dirty="0"/>
              <a:t>aču (obično se blok povećava, mada ima situacija kada treba raditi suprotno).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Poziv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ima sljedeći oblik:</a:t>
            </a:r>
          </a:p>
          <a:p>
            <a:pPr marL="360363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realloc</a:t>
            </a:r>
            <a:r>
              <a:rPr lang="en-US" sz="2400" dirty="0" smtClean="0">
                <a:solidFill>
                  <a:srgbClr val="FF0000"/>
                </a:solidFill>
              </a:rPr>
              <a:t>(a,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 na već alociranu memoriju, dok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veličina memorije (može i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 na koju treba nakon naredbe da pokaže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calloc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zahtjevaju provjeru poređenjem sa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</a:t>
            </a:r>
            <a:r>
              <a:rPr lang="en-US" altLang="en-US" sz="2200" dirty="0" smtClean="0"/>
              <a:t>e </a:t>
            </a:r>
            <a:r>
              <a:rPr lang="en-US" altLang="en-US" sz="2200" dirty="0" err="1" smtClean="0">
                <a:solidFill>
                  <a:srgbClr val="FF0000"/>
                </a:solidFill>
              </a:rPr>
              <a:t>ignori</a:t>
            </a:r>
            <a:r>
              <a:rPr lang="sr-Latn-ME" altLang="en-US" sz="2200" dirty="0" smtClean="0">
                <a:solidFill>
                  <a:srgbClr val="FF0000"/>
                </a:solidFill>
              </a:rPr>
              <a:t>še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4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 dirty="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232248"/>
            <a:ext cx="8640960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 smtClean="0">
                <a:solidFill>
                  <a:srgbClr val="FF0000"/>
                </a:solidFill>
              </a:rPr>
              <a:t>(</a:t>
            </a:r>
            <a:r>
              <a:rPr lang="en-US" sz="2200" dirty="0" smtClean="0">
                <a:solidFill>
                  <a:srgbClr val="3333CC"/>
                </a:solidFill>
              </a:rPr>
              <a:t>"%</a:t>
            </a:r>
            <a:r>
              <a:rPr lang="en-US" sz="2200" dirty="0">
                <a:solidFill>
                  <a:srgbClr val="3333CC"/>
                </a:solidFill>
              </a:rPr>
              <a:t>2d  %f  %*d  %[</a:t>
            </a:r>
            <a:r>
              <a:rPr lang="en-US" sz="2200" dirty="0" smtClean="0">
                <a:solidFill>
                  <a:srgbClr val="3333CC"/>
                </a:solidFill>
              </a:rPr>
              <a:t>abck-m0-6]"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dirty="0">
                <a:solidFill>
                  <a:srgbClr val="FF0000"/>
                </a:solidFill>
              </a:rPr>
              <a:t>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i</a:t>
            </a:r>
            <a:r>
              <a:rPr lang="en-US" sz="2200" dirty="0" smtClean="0">
                <a:solidFill>
                  <a:srgbClr val="3333CC"/>
                </a:solidFill>
              </a:rPr>
              <a:t>me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"</a:t>
            </a:r>
            <a:r>
              <a:rPr lang="en-US" sz="2200" dirty="0">
                <a:solidFill>
                  <a:srgbClr val="3333CC"/>
                </a:solidFill>
              </a:rPr>
              <a:t>m56bc"</a:t>
            </a:r>
            <a:endParaRPr lang="en-US" sz="2200" dirty="0" smtClean="0">
              <a:solidFill>
                <a:srgbClr val="3333CC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kern="0" dirty="0" err="1"/>
              <a:t>Preostali</a:t>
            </a:r>
            <a:r>
              <a:rPr lang="en-US" sz="2400" kern="0" dirty="0"/>
              <a:t> </a:t>
            </a:r>
            <a:r>
              <a:rPr lang="en-US" sz="2400" kern="0" dirty="0" err="1"/>
              <a:t>dio</a:t>
            </a:r>
            <a:r>
              <a:rPr lang="en-US" sz="2400" kern="0" dirty="0"/>
              <a:t> </a:t>
            </a:r>
            <a:r>
              <a:rPr lang="en-US" sz="2400" kern="0" dirty="0" err="1"/>
              <a:t>unosa</a:t>
            </a:r>
            <a:r>
              <a:rPr lang="en-US" sz="2400" kern="0" dirty="0"/>
              <a:t> </a:t>
            </a:r>
            <a:r>
              <a:rPr lang="en-US" sz="2400" kern="0" dirty="0" err="1"/>
              <a:t>ostaje</a:t>
            </a:r>
            <a:r>
              <a:rPr lang="en-US" sz="2400" kern="0" dirty="0"/>
              <a:t> u </a:t>
            </a:r>
            <a:r>
              <a:rPr lang="en-US" sz="2400" kern="0" dirty="0" err="1"/>
              <a:t>baferu</a:t>
            </a:r>
            <a:r>
              <a:rPr lang="en-US" sz="2400" kern="0" dirty="0"/>
              <a:t> i </a:t>
            </a:r>
            <a:r>
              <a:rPr lang="sr-Latn-ME" sz="2400" kern="0" dirty="0"/>
              <a:t>čeka sljedeću naredbu za unos podataka.</a:t>
            </a:r>
            <a:endParaRPr lang="en-US" sz="24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rgbClr val="FF3300"/>
                </a:solidFill>
              </a:rPr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</a:t>
            </a:r>
            <a:r>
              <a:rPr lang="sr-Latn-ME" sz="2200" dirty="0" smtClean="0">
                <a:solidFill>
                  <a:srgbClr val="3333CC"/>
                </a:solidFill>
              </a:rPr>
              <a:t>scanf</a:t>
            </a:r>
            <a:r>
              <a:rPr lang="sr-Latn-ME" sz="2200" dirty="0" smtClean="0"/>
              <a:t>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izbjegne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sprintf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stdio.h</a:t>
            </a:r>
            <a:r>
              <a:rPr lang="sr-Latn-CS" sz="2400" dirty="0" smtClean="0"/>
              <a:t>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 </a:t>
            </a:r>
            <a:r>
              <a:rPr lang="sr-Latn-CS" sz="2400" dirty="0" smtClean="0">
                <a:solidFill>
                  <a:srgbClr val="3333CC"/>
                </a:solidFill>
              </a:rPr>
              <a:t>"%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00B05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00B05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>
                <a:solidFill>
                  <a:srgbClr val="3333CC"/>
                </a:solidFill>
              </a:rPr>
              <a:t>2d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 sat, min, 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3039048" y="5843404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686748" y="5843404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686748" y="5878329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34667" y="6308542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latin typeface="+mj-lt"/>
              </a:rPr>
              <a:t>T</a:t>
            </a:r>
            <a:r>
              <a:rPr lang="sr-Latn-RS" sz="1800" dirty="0">
                <a:latin typeface="+mj-lt"/>
              </a:rPr>
              <a:t>ačka označava da se prazna </a:t>
            </a:r>
            <a:r>
              <a:rPr lang="sr-Latn-RS" sz="1800" dirty="0" smtClean="0">
                <a:latin typeface="+mj-lt"/>
              </a:rPr>
              <a:t>mjesta </a:t>
            </a:r>
            <a:r>
              <a:rPr lang="sr-Latn-RS" sz="1800" dirty="0">
                <a:latin typeface="+mj-lt"/>
              </a:rPr>
              <a:t>dopunjavaju nulama</a:t>
            </a:r>
            <a:endParaRPr lang="en-GB" sz="1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FF0000"/>
                </a:solidFill>
              </a:rPr>
              <a:t>sscanf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</a:t>
            </a:r>
            <a:r>
              <a:rPr lang="sr-Latn-CS" sz="2400" dirty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algn="ctr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sscanf(s, </a:t>
            </a:r>
            <a:r>
              <a:rPr lang="sr-Latn-CS" sz="2400" dirty="0">
                <a:solidFill>
                  <a:srgbClr val="3333CC"/>
                </a:solidFill>
              </a:rPr>
              <a:t>"%2d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%2d"</a:t>
            </a:r>
            <a:r>
              <a:rPr lang="sr-Latn-CS" sz="2400" dirty="0">
                <a:solidFill>
                  <a:srgbClr val="FF0000"/>
                </a:solidFill>
              </a:rPr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(upisuje)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29482</TotalTime>
  <Words>3043</Words>
  <Application>Microsoft Office PowerPoint</Application>
  <PresentationFormat>On-screen Show (4:3)</PresentationFormat>
  <Paragraphs>296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Calibri</vt:lpstr>
      <vt:lpstr>Cambria Math</vt:lpstr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sprintf</vt:lpstr>
      <vt:lpstr>sscanf</vt:lpstr>
      <vt:lpstr>string.h - pregled i još ponešto</vt:lpstr>
      <vt:lpstr>string.h</vt:lpstr>
      <vt:lpstr>ctype.h</vt:lpstr>
      <vt:lpstr>math.h</vt:lpstr>
      <vt:lpstr>limits.h</vt:lpstr>
      <vt:lpstr>limits.h i stdlib.h</vt:lpstr>
      <vt:lpstr>stdlib.h</vt:lpstr>
      <vt:lpstr>Karakteristike promjenljivih</vt:lpstr>
      <vt:lpstr>Lokalne i globalne promjenljive</vt:lpstr>
      <vt:lpstr>Primjer lokalnih i globalnih prom.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741</cp:revision>
  <dcterms:created xsi:type="dcterms:W3CDTF">2004-08-23T07:37:27Z</dcterms:created>
  <dcterms:modified xsi:type="dcterms:W3CDTF">2022-01-14T14:09:07Z</dcterms:modified>
</cp:coreProperties>
</file>