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58" r:id="rId4"/>
    <p:sldId id="259" r:id="rId5"/>
    <p:sldId id="261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88" r:id="rId16"/>
    <p:sldId id="274" r:id="rId17"/>
    <p:sldId id="275" r:id="rId18"/>
    <p:sldId id="277" r:id="rId19"/>
    <p:sldId id="278" r:id="rId20"/>
    <p:sldId id="287" r:id="rId21"/>
    <p:sldId id="289" r:id="rId22"/>
    <p:sldId id="276" r:id="rId23"/>
    <p:sldId id="279" r:id="rId24"/>
    <p:sldId id="281" r:id="rId25"/>
    <p:sldId id="282" r:id="rId26"/>
    <p:sldId id="283" r:id="rId27"/>
    <p:sldId id="284" r:id="rId28"/>
    <p:sldId id="286" r:id="rId29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666633"/>
    <a:srgbClr val="FFB7B7"/>
    <a:srgbClr val="FF6600"/>
    <a:srgbClr val="FF99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86396" autoAdjust="0"/>
  </p:normalViewPr>
  <p:slideViewPr>
    <p:cSldViewPr showGuides="1">
      <p:cViewPr varScale="1">
        <p:scale>
          <a:sx n="110" d="100"/>
          <a:sy n="110" d="100"/>
        </p:scale>
        <p:origin x="172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705DE425-2C47-4A70-85E0-D50B438F42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8014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014C4B-AA68-49D3-9ACA-149254B6397F}" type="datetimeFigureOut">
              <a:rPr lang="en-GB" smtClean="0"/>
              <a:t>06/10/2021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1288" y="1162050"/>
            <a:ext cx="4181475" cy="31353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70400"/>
            <a:ext cx="5603875" cy="36591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4913"/>
            <a:ext cx="30353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4913"/>
            <a:ext cx="30353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6E41F-7854-435C-BC4F-30C66B1BA7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2031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6E41F-7854-435C-BC4F-30C66B1BA76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1703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6E41F-7854-435C-BC4F-30C66B1BA76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9091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6E41F-7854-435C-BC4F-30C66B1BA76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6911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4860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4860 h 3840"/>
                <a:gd name="T8" fmla="*/ 0 w 1824"/>
                <a:gd name="T9" fmla="*/ 4860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701E3D-40D7-495E-A791-E072DB044E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207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3C9C0-FE02-4719-8F99-6CAC9725B5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858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0441EC-20E7-46E9-8910-CC0C7A3F0E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955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49DBB-82B2-4D79-B2B4-A88D8FE776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453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16C466-B815-43FE-A523-9706565523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112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95F71-9366-4823-B2A7-CAC48507D3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555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F0121-0C79-4A32-8293-C19996E1CB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589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7028B5-9EB9-4D3E-9BA7-8194744472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609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DF5AA-F4AE-4270-A151-02E5031A92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072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4167D-FFC2-4895-96BF-73322185DA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106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9C246-CC70-47A6-8402-4EAC8FA52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366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891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8BD60122-3054-4061-B840-F2E94B0AAC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254624"/>
            <a:ext cx="6400800" cy="1478632"/>
          </a:xfrm>
        </p:spPr>
        <p:txBody>
          <a:bodyPr/>
          <a:lstStyle/>
          <a:p>
            <a:pPr eaLnBrk="1" hangingPunct="1"/>
            <a:r>
              <a:rPr lang="sr-Latn-CS" sz="3600" dirty="0" smtClean="0"/>
              <a:t>Tipovi podataka i</a:t>
            </a:r>
            <a:endParaRPr lang="en-US" sz="3600" dirty="0"/>
          </a:p>
          <a:p>
            <a:pPr eaLnBrk="1" hangingPunct="1"/>
            <a:r>
              <a:rPr lang="sr-Latn-CS" sz="3600" dirty="0" smtClean="0"/>
              <a:t>deklaracija promjenljivih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Operatori operacija poređenja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49760"/>
            <a:ext cx="8503096" cy="44196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Operatori operacija poređenja su:</a:t>
            </a:r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&gt;</a:t>
            </a:r>
            <a:r>
              <a:rPr lang="en-US" sz="2000" dirty="0" smtClean="0"/>
              <a:t> (</a:t>
            </a:r>
            <a:r>
              <a:rPr lang="en-US" sz="2000" dirty="0" err="1" smtClean="0"/>
              <a:t>ve</a:t>
            </a:r>
            <a:r>
              <a:rPr lang="sr-Latn-CS" sz="2000" dirty="0" smtClean="0"/>
              <a:t>će</a:t>
            </a:r>
            <a:r>
              <a:rPr lang="en-US" sz="2000" dirty="0" smtClean="0"/>
              <a:t> od</a:t>
            </a:r>
            <a:r>
              <a:rPr lang="sr-Latn-CS" sz="2000" dirty="0" smtClean="0"/>
              <a:t>)</a:t>
            </a:r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&lt;</a:t>
            </a:r>
            <a:r>
              <a:rPr lang="en-US" sz="2000" dirty="0" smtClean="0"/>
              <a:t> (</a:t>
            </a:r>
            <a:r>
              <a:rPr lang="en-US" sz="2000" dirty="0" err="1" smtClean="0"/>
              <a:t>manje</a:t>
            </a:r>
            <a:r>
              <a:rPr lang="en-US" sz="2000" dirty="0" smtClean="0"/>
              <a:t> od)</a:t>
            </a:r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&gt;=</a:t>
            </a:r>
            <a:r>
              <a:rPr lang="en-US" sz="2000" dirty="0" smtClean="0"/>
              <a:t> (</a:t>
            </a:r>
            <a:r>
              <a:rPr lang="en-US" sz="2000" dirty="0" err="1" smtClean="0"/>
              <a:t>ve</a:t>
            </a:r>
            <a:r>
              <a:rPr lang="sr-Latn-CS" sz="2000" dirty="0" smtClean="0"/>
              <a:t>će</a:t>
            </a:r>
            <a:r>
              <a:rPr lang="en-US" sz="2000" dirty="0" smtClean="0"/>
              <a:t> od </a:t>
            </a:r>
            <a:r>
              <a:rPr lang="en-US" sz="2000" dirty="0" err="1" smtClean="0"/>
              <a:t>ili</a:t>
            </a:r>
            <a:r>
              <a:rPr lang="en-US" sz="2000" dirty="0" smtClean="0"/>
              <a:t> </a:t>
            </a:r>
            <a:r>
              <a:rPr lang="en-US" sz="2000" dirty="0" err="1" smtClean="0"/>
              <a:t>jednako</a:t>
            </a:r>
            <a:r>
              <a:rPr lang="sr-Latn-CS" sz="2000" dirty="0" smtClean="0"/>
              <a:t>)</a:t>
            </a:r>
            <a:endParaRPr lang="en-US" sz="2000" dirty="0" smtClean="0"/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&lt;=</a:t>
            </a:r>
            <a:r>
              <a:rPr lang="en-US" sz="2000" dirty="0" smtClean="0"/>
              <a:t> (</a:t>
            </a:r>
            <a:r>
              <a:rPr lang="en-US" sz="2000" dirty="0" err="1" smtClean="0"/>
              <a:t>manje</a:t>
            </a:r>
            <a:r>
              <a:rPr lang="en-US" sz="2000" dirty="0" smtClean="0"/>
              <a:t> od </a:t>
            </a:r>
            <a:r>
              <a:rPr lang="en-US" sz="2000" dirty="0" err="1" smtClean="0"/>
              <a:t>ili</a:t>
            </a:r>
            <a:r>
              <a:rPr lang="en-US" sz="2000" dirty="0" smtClean="0"/>
              <a:t> </a:t>
            </a:r>
            <a:r>
              <a:rPr lang="en-US" sz="2000" dirty="0" err="1" smtClean="0"/>
              <a:t>jednako</a:t>
            </a:r>
            <a:r>
              <a:rPr lang="en-US" sz="2000" dirty="0" smtClean="0"/>
              <a:t>)</a:t>
            </a:r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!=</a:t>
            </a:r>
            <a:r>
              <a:rPr lang="en-US" sz="2000" dirty="0" smtClean="0"/>
              <a:t> (</a:t>
            </a:r>
            <a:r>
              <a:rPr lang="sr-Latn-ME" sz="2000" dirty="0" smtClean="0"/>
              <a:t>provjera nejednakosti</a:t>
            </a:r>
            <a:r>
              <a:rPr lang="en-US" sz="2000" dirty="0" smtClean="0"/>
              <a:t>; </a:t>
            </a:r>
            <a:r>
              <a:rPr lang="en-US" sz="2000" dirty="0" err="1" smtClean="0"/>
              <a:t>uo</a:t>
            </a:r>
            <a:r>
              <a:rPr lang="sr-Latn-CS" sz="2000" dirty="0" smtClean="0"/>
              <a:t>čite razliku u odnosu na MATLAB)</a:t>
            </a:r>
          </a:p>
          <a:p>
            <a:pPr lvl="1" eaLnBrk="1" hangingPunct="1"/>
            <a:r>
              <a:rPr lang="sr-Latn-CS" sz="2000" b="1" dirty="0">
                <a:solidFill>
                  <a:srgbClr val="FF0000"/>
                </a:solidFill>
              </a:rPr>
              <a:t>==</a:t>
            </a:r>
            <a:r>
              <a:rPr lang="sr-Latn-CS" sz="2000" dirty="0" smtClean="0"/>
              <a:t> (</a:t>
            </a:r>
            <a:r>
              <a:rPr lang="sr-Latn-ME" sz="2000" dirty="0"/>
              <a:t>provjera </a:t>
            </a:r>
            <a:r>
              <a:rPr lang="sr-Latn-ME" sz="2000" dirty="0" smtClean="0"/>
              <a:t>jednakosti</a:t>
            </a:r>
            <a:r>
              <a:rPr lang="sr-Latn-CS" sz="2000" dirty="0" smtClean="0"/>
              <a:t>; uočite razliku u odnosu na operator pridruživanja – </a:t>
            </a:r>
            <a:r>
              <a:rPr lang="sr-Latn-CS" sz="2000" dirty="0" smtClean="0">
                <a:solidFill>
                  <a:srgbClr val="FF0000"/>
                </a:solidFill>
              </a:rPr>
              <a:t>česta greška kod početnika!</a:t>
            </a:r>
            <a:r>
              <a:rPr lang="sr-Latn-CS" sz="2000" dirty="0" smtClean="0"/>
              <a:t>)</a:t>
            </a:r>
          </a:p>
          <a:p>
            <a:pPr eaLnBrk="1" hangingPunct="1">
              <a:spcBef>
                <a:spcPts val="1200"/>
              </a:spcBef>
            </a:pPr>
            <a:r>
              <a:rPr lang="sr-Latn-CS" sz="2400" dirty="0" smtClean="0"/>
              <a:t>Ako je </a:t>
            </a:r>
            <a:r>
              <a:rPr lang="en-US" sz="2400" dirty="0" smtClean="0"/>
              <a:t>pore</a:t>
            </a:r>
            <a:r>
              <a:rPr lang="sr-Latn-CS" sz="2400" dirty="0" smtClean="0"/>
              <a:t>đenje zadovoljeno rezultat je 1</a:t>
            </a:r>
            <a:r>
              <a:rPr lang="en-US" sz="2400" dirty="0" smtClean="0"/>
              <a:t>,</a:t>
            </a:r>
            <a:r>
              <a:rPr lang="sr-Latn-CS" sz="2400" dirty="0" smtClean="0"/>
              <a:t> a ako nije 0. </a:t>
            </a:r>
          </a:p>
          <a:p>
            <a:pPr eaLnBrk="1" hangingPunct="1">
              <a:spcBef>
                <a:spcPts val="1200"/>
              </a:spcBef>
            </a:pPr>
            <a:r>
              <a:rPr lang="sr-Latn-CS" sz="2400" dirty="0" smtClean="0"/>
              <a:t>Kao logičku istinu programski jezik C </a:t>
            </a:r>
            <a:r>
              <a:rPr lang="en-US" sz="2400" dirty="0" err="1" smtClean="0"/>
              <a:t>tuma</a:t>
            </a:r>
            <a:r>
              <a:rPr lang="sr-Latn-CS" sz="2400" dirty="0" smtClean="0"/>
              <a:t>či svaku vrijednost različitu od nule!</a:t>
            </a:r>
            <a:endParaRPr lang="en-US" sz="2400" dirty="0" smtClean="0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5222304" y="3015357"/>
            <a:ext cx="3310136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 dirty="0">
                <a:solidFill>
                  <a:srgbClr val="FF0000"/>
                </a:solidFill>
                <a:latin typeface="Tahoma" charset="0"/>
              </a:rPr>
              <a:t>Aritmetičke operacije imaju veći prioritet od logičkih.</a:t>
            </a:r>
            <a:endParaRPr lang="en-US" sz="2000" dirty="0">
              <a:solidFill>
                <a:srgbClr val="FF0000"/>
              </a:solidFill>
              <a:latin typeface="Tahoma" charset="0"/>
            </a:endParaRP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 smtClean="0"/>
              <a:t>10/28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Operatori logičkih operacija</a:t>
            </a:r>
            <a:endParaRPr lang="en-US" smtClean="0"/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078266"/>
            <a:ext cx="8892480" cy="4591094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Operatori logičkih operacija su: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b="1" dirty="0" smtClean="0">
                <a:solidFill>
                  <a:srgbClr val="FF0000"/>
                </a:solidFill>
              </a:rPr>
              <a:t>!</a:t>
            </a:r>
            <a:r>
              <a:rPr lang="sr-Latn-CS" sz="2000" dirty="0" smtClean="0"/>
              <a:t> je operator negacije (od izraza različitog od 0 daje </a:t>
            </a:r>
            <a:r>
              <a:rPr lang="en-US" sz="2000" dirty="0" smtClean="0"/>
              <a:t>0</a:t>
            </a:r>
            <a:r>
              <a:rPr lang="sr-Latn-ME" sz="2000" dirty="0" smtClean="0"/>
              <a:t>,</a:t>
            </a:r>
            <a:r>
              <a:rPr lang="sr-Latn-CS" sz="2000" dirty="0" smtClean="0"/>
              <a:t> i od 0 daje 1),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b="1" dirty="0" smtClean="0">
                <a:solidFill>
                  <a:srgbClr val="FF0000"/>
                </a:solidFill>
              </a:rPr>
              <a:t>&amp;&amp;</a:t>
            </a:r>
            <a:r>
              <a:rPr lang="sr-Latn-CS" sz="2000" dirty="0" smtClean="0"/>
              <a:t> logička operacija AND (logičko I),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 b="1" dirty="0" smtClean="0">
                <a:solidFill>
                  <a:srgbClr val="FF0000"/>
                </a:solidFill>
              </a:rPr>
              <a:t>||</a:t>
            </a:r>
            <a:r>
              <a:rPr lang="en-US" sz="2000" dirty="0" smtClean="0"/>
              <a:t> </a:t>
            </a:r>
            <a:r>
              <a:rPr lang="en-US" sz="2000" dirty="0" err="1" smtClean="0"/>
              <a:t>logi</a:t>
            </a:r>
            <a:r>
              <a:rPr lang="sr-Latn-CS" sz="2000" dirty="0" smtClean="0"/>
              <a:t>čka operacija OR </a:t>
            </a:r>
            <a:r>
              <a:rPr lang="sr-Latn-CS" sz="2000" dirty="0"/>
              <a:t>(logičko </a:t>
            </a:r>
            <a:r>
              <a:rPr lang="sr-Latn-CS" sz="2000" dirty="0" smtClean="0"/>
              <a:t>ILI).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Dozvoljene su i skraćene verzije operatora tipa </a:t>
            </a:r>
            <a:r>
              <a:rPr lang="sr-Latn-CS" sz="2400" b="1" dirty="0" smtClean="0">
                <a:solidFill>
                  <a:srgbClr val="3333CC"/>
                </a:solidFill>
              </a:rPr>
              <a:t>&amp;&amp;=</a:t>
            </a:r>
            <a:r>
              <a:rPr lang="sr-Latn-CS" sz="2400" dirty="0" smtClean="0"/>
              <a:t>.</a:t>
            </a:r>
            <a:endParaRPr lang="sr-Latn-CS" sz="2400" dirty="0"/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Logički izraz </a:t>
            </a:r>
            <a:r>
              <a:rPr lang="sr-Latn-CS" sz="2000" dirty="0" smtClean="0">
                <a:solidFill>
                  <a:srgbClr val="3333CC"/>
                </a:solidFill>
              </a:rPr>
              <a:t>5</a:t>
            </a:r>
            <a:r>
              <a:rPr lang="en-US" sz="2000" dirty="0" smtClean="0">
                <a:solidFill>
                  <a:srgbClr val="3333CC"/>
                </a:solidFill>
              </a:rPr>
              <a:t>||0</a:t>
            </a:r>
            <a:r>
              <a:rPr lang="en-US" sz="2000" dirty="0" smtClean="0"/>
              <a:t> </a:t>
            </a:r>
            <a:r>
              <a:rPr lang="en-US" sz="2000" dirty="0" err="1" smtClean="0"/>
              <a:t>daje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3333CC"/>
                </a:solidFill>
              </a:rPr>
              <a:t>1</a:t>
            </a:r>
            <a:r>
              <a:rPr lang="en-US" sz="2000" dirty="0" smtClean="0"/>
              <a:t> </a:t>
            </a:r>
            <a:r>
              <a:rPr lang="en-US" sz="2000" dirty="0" err="1" smtClean="0"/>
              <a:t>jer</a:t>
            </a:r>
            <a:r>
              <a:rPr lang="en-US" sz="2000" dirty="0" smtClean="0"/>
              <a:t> se </a:t>
            </a:r>
            <a:r>
              <a:rPr lang="en-US" sz="2000" dirty="0" smtClean="0">
                <a:solidFill>
                  <a:srgbClr val="3333CC"/>
                </a:solidFill>
              </a:rPr>
              <a:t>5</a:t>
            </a:r>
            <a:r>
              <a:rPr lang="en-US" sz="2000" dirty="0" smtClean="0"/>
              <a:t> </a:t>
            </a:r>
            <a:r>
              <a:rPr lang="en-US" sz="2000" dirty="0" err="1" smtClean="0"/>
              <a:t>tuma</a:t>
            </a:r>
            <a:r>
              <a:rPr lang="sr-Latn-CS" sz="2000" dirty="0" smtClean="0"/>
              <a:t>či kao logička istina.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Kod upotrebe logičkih operatora u složenim izrazima oprez!</a:t>
            </a:r>
          </a:p>
          <a:p>
            <a:pPr marL="739775" lvl="1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000" dirty="0" smtClean="0">
                <a:solidFill>
                  <a:srgbClr val="3333CC"/>
                </a:solidFill>
              </a:rPr>
              <a:t>int i=2,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j;</a:t>
            </a:r>
            <a:r>
              <a:rPr lang="en-US" sz="2000" dirty="0" smtClean="0">
                <a:solidFill>
                  <a:srgbClr val="3333CC"/>
                </a:solidFill>
              </a:rPr>
              <a:t/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sr-Latn-CS" sz="2000" dirty="0" smtClean="0">
                <a:solidFill>
                  <a:srgbClr val="3333CC"/>
                </a:solidFill>
              </a:rPr>
              <a:t>j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=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(2</a:t>
            </a:r>
            <a:r>
              <a:rPr lang="en-US" sz="2000" dirty="0" smtClean="0">
                <a:solidFill>
                  <a:srgbClr val="3333CC"/>
                </a:solidFill>
              </a:rPr>
              <a:t> || </a:t>
            </a:r>
            <a:r>
              <a:rPr lang="en-US" sz="2000" dirty="0" err="1" smtClean="0">
                <a:solidFill>
                  <a:srgbClr val="3333CC"/>
                </a:solidFill>
              </a:rPr>
              <a:t>i</a:t>
            </a:r>
            <a:r>
              <a:rPr lang="en-US" sz="2000" dirty="0" smtClean="0">
                <a:solidFill>
                  <a:srgbClr val="3333CC"/>
                </a:solidFill>
              </a:rPr>
              <a:t>++);</a:t>
            </a:r>
          </a:p>
          <a:p>
            <a:pPr marL="715963" lvl="1" indent="0"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err="1" smtClean="0"/>
              <a:t>Nakon</a:t>
            </a:r>
            <a:r>
              <a:rPr lang="en-US" sz="2000" dirty="0" smtClean="0"/>
              <a:t> </a:t>
            </a:r>
            <a:r>
              <a:rPr lang="en-US" sz="2000" dirty="0" err="1" smtClean="0"/>
              <a:t>ove</a:t>
            </a:r>
            <a:r>
              <a:rPr lang="en-US" sz="2000" dirty="0" smtClean="0"/>
              <a:t> </a:t>
            </a:r>
            <a:r>
              <a:rPr lang="en-US" sz="2000" dirty="0" err="1" smtClean="0"/>
              <a:t>dvije</a:t>
            </a:r>
            <a:r>
              <a:rPr lang="en-US" sz="2000" dirty="0" smtClean="0"/>
              <a:t> </a:t>
            </a:r>
            <a:r>
              <a:rPr lang="en-US" sz="2000" dirty="0" err="1" smtClean="0"/>
              <a:t>naredbe</a:t>
            </a:r>
            <a:r>
              <a:rPr lang="en-US" sz="2000" dirty="0" smtClean="0"/>
              <a:t> </a:t>
            </a:r>
            <a:r>
              <a:rPr lang="sr-Latn-CS" sz="2000" dirty="0" smtClean="0"/>
              <a:t>je </a:t>
            </a:r>
            <a:r>
              <a:rPr lang="en-US" sz="2000" dirty="0">
                <a:solidFill>
                  <a:srgbClr val="3333CC"/>
                </a:solidFill>
              </a:rPr>
              <a:t>j=</a:t>
            </a:r>
            <a:r>
              <a:rPr lang="sr-Latn-CS" sz="2000" dirty="0">
                <a:solidFill>
                  <a:srgbClr val="3333CC"/>
                </a:solidFill>
              </a:rPr>
              <a:t>1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3333CC"/>
                </a:solidFill>
              </a:rPr>
              <a:t>i</a:t>
            </a:r>
            <a:r>
              <a:rPr lang="en-US" sz="2000" dirty="0" smtClean="0">
                <a:solidFill>
                  <a:srgbClr val="3333CC"/>
                </a:solidFill>
              </a:rPr>
              <a:t>=2</a:t>
            </a:r>
            <a:r>
              <a:rPr lang="sr-Latn-ME" sz="2000" dirty="0" smtClean="0"/>
              <a:t>, </a:t>
            </a:r>
            <a:r>
              <a:rPr lang="en-US" sz="2000" dirty="0" err="1" smtClean="0"/>
              <a:t>jer</a:t>
            </a:r>
            <a:r>
              <a:rPr lang="en-US" sz="2000" dirty="0" smtClean="0"/>
              <a:t> </a:t>
            </a:r>
            <a:r>
              <a:rPr lang="en-US" sz="2000" dirty="0" err="1" smtClean="0"/>
              <a:t>prilikom</a:t>
            </a:r>
            <a:r>
              <a:rPr lang="en-US" sz="2000" dirty="0" smtClean="0"/>
              <a:t> </a:t>
            </a:r>
            <a:r>
              <a:rPr lang="en-US" sz="2000" dirty="0" err="1" smtClean="0"/>
              <a:t>iz</a:t>
            </a:r>
            <a:r>
              <a:rPr lang="sr-Latn-CS" sz="2000" dirty="0" smtClean="0"/>
              <a:t>vršavanja složenog logičkog izraza se prvo pogleda prvi dio izraza i, kako je on tačan, cio logički izraz je sigurno tačan (logičko ILI). Tako se, u ovom slučaju, uopšte ne izvršava izraz </a:t>
            </a:r>
            <a:r>
              <a:rPr lang="sr-Latn-CS" sz="2000" dirty="0" smtClean="0">
                <a:solidFill>
                  <a:srgbClr val="3333CC"/>
                </a:solidFill>
              </a:rPr>
              <a:t>i++</a:t>
            </a:r>
            <a:r>
              <a:rPr lang="sr-Latn-CS" sz="2000" dirty="0" smtClean="0"/>
              <a:t>, pa </a:t>
            </a:r>
            <a:r>
              <a:rPr lang="sr-Latn-CS" sz="2000" dirty="0">
                <a:solidFill>
                  <a:srgbClr val="3333CC"/>
                </a:solidFill>
              </a:rPr>
              <a:t>i</a:t>
            </a:r>
            <a:r>
              <a:rPr lang="sr-Latn-CS" sz="2000" dirty="0" smtClean="0"/>
              <a:t> ostaje </a:t>
            </a:r>
            <a:r>
              <a:rPr lang="sr-Latn-CS" sz="2000" dirty="0">
                <a:solidFill>
                  <a:srgbClr val="3333CC"/>
                </a:solidFill>
              </a:rPr>
              <a:t>2</a:t>
            </a:r>
            <a:r>
              <a:rPr lang="sr-Latn-CS" sz="2000" dirty="0" smtClean="0"/>
              <a:t>.</a:t>
            </a:r>
            <a:endParaRPr lang="en-US" sz="200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fld id="{81701E3D-40D7-495E-A791-E072DB044E43}" type="slidenum">
              <a:rPr lang="en-US" smtClean="0"/>
              <a:pPr>
                <a:defRPr/>
              </a:pPr>
              <a:t>11</a:t>
            </a:fld>
            <a:r>
              <a:rPr lang="sr-Latn-ME" dirty="0" smtClean="0"/>
              <a:t>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Ternarni operator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38388"/>
            <a:ext cx="8287072" cy="3970932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U programskom jeziku C postoji ternarni (koji ima tri operanda) operator </a:t>
            </a:r>
            <a:r>
              <a:rPr lang="sr-Latn-CS" sz="2400" b="1" dirty="0" smtClean="0">
                <a:solidFill>
                  <a:srgbClr val="FF0000"/>
                </a:solidFill>
              </a:rPr>
              <a:t>?: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marL="0" indent="0" algn="ctr" eaLnBrk="1" hangingPunct="1">
              <a:buNone/>
            </a:pPr>
            <a:r>
              <a:rPr lang="sr-Latn-CS" sz="2400" b="1" dirty="0" smtClean="0">
                <a:solidFill>
                  <a:srgbClr val="FF0000"/>
                </a:solidFill>
              </a:rPr>
              <a:t>uslov ? izraz1 : izraz2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sr-Latn-CS" sz="2400" dirty="0" smtClean="0"/>
              <a:t>Ako je logički </a:t>
            </a:r>
            <a:r>
              <a:rPr lang="sr-Latn-CS" sz="2400" dirty="0" smtClean="0">
                <a:solidFill>
                  <a:srgbClr val="FF0000"/>
                </a:solidFill>
              </a:rPr>
              <a:t>uslov</a:t>
            </a:r>
            <a:r>
              <a:rPr lang="sr-Latn-CS" sz="2400" dirty="0" smtClean="0"/>
              <a:t> tačan, vraća se vrijednost izraza </a:t>
            </a:r>
            <a:r>
              <a:rPr lang="sr-Latn-CS" sz="2400" dirty="0" smtClean="0">
                <a:solidFill>
                  <a:srgbClr val="FF0000"/>
                </a:solidFill>
              </a:rPr>
              <a:t>izraz1</a:t>
            </a:r>
            <a:r>
              <a:rPr lang="sr-Latn-CS" sz="2400" dirty="0" smtClean="0"/>
              <a:t>, a ako nije vrijednost </a:t>
            </a:r>
            <a:r>
              <a:rPr lang="sr-Latn-CS" sz="2400" dirty="0" smtClean="0">
                <a:solidFill>
                  <a:srgbClr val="FF0000"/>
                </a:solidFill>
              </a:rPr>
              <a:t>izraz2</a:t>
            </a:r>
            <a:r>
              <a:rPr lang="sr-Latn-CS" sz="2400" dirty="0" smtClean="0"/>
              <a:t>. 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sr-Latn-ME" sz="2400" dirty="0" smtClean="0"/>
              <a:t>P</a:t>
            </a:r>
            <a:r>
              <a:rPr lang="sr-Latn-CS" sz="2400" dirty="0" smtClean="0"/>
              <a:t>r</a:t>
            </a:r>
            <a:r>
              <a:rPr lang="en-US" sz="2400" dirty="0" err="1" smtClean="0"/>
              <a:t>imjer</a:t>
            </a:r>
            <a:r>
              <a:rPr lang="sr-Latn-CS" sz="2400" dirty="0" smtClean="0"/>
              <a:t>:</a:t>
            </a:r>
            <a:endParaRPr lang="en-US" sz="2400" dirty="0" smtClean="0"/>
          </a:p>
          <a:p>
            <a:pPr marL="354013" indent="0" eaLnBrk="1" hangingPunct="1">
              <a:spcBef>
                <a:spcPts val="600"/>
              </a:spcBef>
              <a:spcAft>
                <a:spcPts val="6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a = (j</a:t>
            </a:r>
            <a:r>
              <a:rPr lang="en-US" sz="2400" dirty="0" smtClean="0">
                <a:solidFill>
                  <a:srgbClr val="FF0000"/>
                </a:solidFill>
              </a:rPr>
              <a:t>&gt;2)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?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(j+2)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: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(j-2);</a:t>
            </a:r>
            <a:endParaRPr lang="en-US" sz="2400" dirty="0">
              <a:solidFill>
                <a:srgbClr val="FF0000"/>
              </a:solidFill>
            </a:endParaRPr>
          </a:p>
          <a:p>
            <a:pPr marL="354013" indent="0" eaLnBrk="1" hangingPunct="1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400" dirty="0" err="1" smtClean="0"/>
              <a:t>Ako</a:t>
            </a:r>
            <a:r>
              <a:rPr lang="en-US" sz="2400" dirty="0" smtClean="0"/>
              <a:t> je </a:t>
            </a:r>
            <a:r>
              <a:rPr lang="en-US" sz="2400" dirty="0" smtClean="0">
                <a:solidFill>
                  <a:srgbClr val="3333CC"/>
                </a:solidFill>
              </a:rPr>
              <a:t>j&gt;2</a:t>
            </a:r>
            <a:r>
              <a:rPr lang="sr-Latn-ME" sz="2400" dirty="0" smtClean="0"/>
              <a:t>, </a:t>
            </a:r>
            <a:r>
              <a:rPr lang="sr-Latn-CS" sz="2400" dirty="0" smtClean="0"/>
              <a:t>izvršava se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a=j+2</a:t>
            </a:r>
            <a:r>
              <a:rPr lang="sr-Latn-CS" sz="2400" dirty="0" smtClean="0"/>
              <a:t>,</a:t>
            </a:r>
            <a:r>
              <a:rPr lang="en-US" sz="2400" dirty="0" smtClean="0"/>
              <a:t> a </a:t>
            </a:r>
            <a:r>
              <a:rPr lang="en-US" sz="2400" dirty="0" err="1" smtClean="0"/>
              <a:t>ako</a:t>
            </a:r>
            <a:r>
              <a:rPr lang="en-US" sz="2400" dirty="0" smtClean="0"/>
              <a:t> </a:t>
            </a:r>
            <a:r>
              <a:rPr lang="en-US" sz="2400" dirty="0" err="1" smtClean="0"/>
              <a:t>nije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a=j-2</a:t>
            </a:r>
            <a:r>
              <a:rPr lang="en-US" sz="2400" dirty="0" smtClean="0"/>
              <a:t>.</a:t>
            </a:r>
            <a:endParaRPr lang="sr-Latn-CS" sz="240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fld id="{81701E3D-40D7-495E-A791-E072DB044E43}" type="slidenum">
              <a:rPr lang="en-US" smtClean="0"/>
              <a:pPr>
                <a:defRPr/>
              </a:pPr>
              <a:t>12</a:t>
            </a:fld>
            <a:r>
              <a:rPr lang="sr-Latn-ME" dirty="0" smtClean="0"/>
              <a:t>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Operacije sa bitovima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3600"/>
            <a:ext cx="8856984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200" dirty="0" err="1" smtClean="0"/>
              <a:t>Programski</a:t>
            </a:r>
            <a:r>
              <a:rPr lang="en-US" sz="2200" dirty="0" smtClean="0"/>
              <a:t> </a:t>
            </a:r>
            <a:r>
              <a:rPr lang="en-US" sz="2200" dirty="0" err="1" smtClean="0"/>
              <a:t>jezik</a:t>
            </a:r>
            <a:r>
              <a:rPr lang="en-US" sz="2200" dirty="0" smtClean="0"/>
              <a:t> C </a:t>
            </a:r>
            <a:r>
              <a:rPr lang="en-US" sz="2200" dirty="0" err="1" smtClean="0"/>
              <a:t>posjeduje</a:t>
            </a:r>
            <a:r>
              <a:rPr lang="sr-Latn-CS" sz="2200" dirty="0" smtClean="0"/>
              <a:t>,</a:t>
            </a:r>
            <a:r>
              <a:rPr lang="en-US" sz="2200" dirty="0" smtClean="0"/>
              <a:t> </a:t>
            </a:r>
            <a:r>
              <a:rPr lang="sr-Latn-CS" sz="2200" dirty="0" smtClean="0"/>
              <a:t>kao snažan koncept, operacije za direktan rad sa bitovima, što se vrlo često koristi prilikom programiranja hardvera.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Postoje dvije grupe operatora za rad na nivou bitova: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b="1" dirty="0" smtClean="0"/>
              <a:t>logičke operacije nad bitovima:</a:t>
            </a:r>
            <a:r>
              <a:rPr lang="sr-Latn-CS" sz="2000" dirty="0" smtClean="0">
                <a:solidFill>
                  <a:srgbClr val="FF0000"/>
                </a:solidFill>
              </a:rPr>
              <a:t> </a:t>
            </a:r>
            <a:r>
              <a:rPr lang="sr-Latn-CS" sz="2000" b="1" dirty="0" smtClean="0">
                <a:solidFill>
                  <a:srgbClr val="FF0000"/>
                </a:solidFill>
              </a:rPr>
              <a:t>~</a:t>
            </a:r>
            <a:r>
              <a:rPr lang="sr-Latn-CS" sz="2000" dirty="0" smtClean="0"/>
              <a:t> negacija po bitovima, npr. </a:t>
            </a:r>
            <a:r>
              <a:rPr lang="sr-Latn-CS" sz="2000" dirty="0">
                <a:solidFill>
                  <a:srgbClr val="3333CC"/>
                </a:solidFill>
              </a:rPr>
              <a:t>~k</a:t>
            </a:r>
            <a:r>
              <a:rPr lang="sr-Latn-CS" sz="2000" dirty="0" smtClean="0"/>
              <a:t> znači gdje je u binarnom zapisu </a:t>
            </a:r>
            <a:r>
              <a:rPr lang="sr-Latn-CS" sz="2000" dirty="0">
                <a:solidFill>
                  <a:srgbClr val="3333CC"/>
                </a:solidFill>
              </a:rPr>
              <a:t>k</a:t>
            </a:r>
            <a:r>
              <a:rPr lang="sr-Latn-CS" sz="2000" dirty="0" smtClean="0"/>
              <a:t> bila 0 postavlja 1 i obratno; </a:t>
            </a:r>
            <a:r>
              <a:rPr lang="sr-Latn-CS" sz="2000" b="1" dirty="0" smtClean="0">
                <a:solidFill>
                  <a:srgbClr val="FF0000"/>
                </a:solidFill>
              </a:rPr>
              <a:t>a&amp;b</a:t>
            </a:r>
            <a:r>
              <a:rPr lang="sr-Latn-CS" sz="2000" dirty="0" smtClean="0"/>
              <a:t> logička operacija </a:t>
            </a:r>
            <a:r>
              <a:rPr lang="sr-Latn-CS" sz="2000" dirty="0"/>
              <a:t>I</a:t>
            </a:r>
            <a:r>
              <a:rPr lang="sr-Latn-CS" sz="2000" dirty="0" smtClean="0"/>
              <a:t> nad bitovima (bit rezultata je </a:t>
            </a:r>
            <a:r>
              <a:rPr lang="sr-Latn-CS" sz="2000" dirty="0" smtClean="0">
                <a:solidFill>
                  <a:srgbClr val="3333CC"/>
                </a:solidFill>
              </a:rPr>
              <a:t>1 </a:t>
            </a:r>
            <a:r>
              <a:rPr lang="sr-Latn-CS" sz="2000" dirty="0" smtClean="0"/>
              <a:t>samo ako su biti na istom mjestu u </a:t>
            </a:r>
            <a:r>
              <a:rPr lang="sr-Latn-CS" sz="2000" dirty="0">
                <a:solidFill>
                  <a:srgbClr val="3333CC"/>
                </a:solidFill>
              </a:rPr>
              <a:t>a</a:t>
            </a:r>
            <a:r>
              <a:rPr lang="sr-Latn-CS" sz="2000" dirty="0"/>
              <a:t> i </a:t>
            </a:r>
            <a:r>
              <a:rPr lang="sr-Latn-CS" sz="2000" dirty="0">
                <a:solidFill>
                  <a:srgbClr val="3333CC"/>
                </a:solidFill>
              </a:rPr>
              <a:t>b</a:t>
            </a:r>
            <a:r>
              <a:rPr lang="sr-Latn-CS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/>
              <a:t>jednaki 1</a:t>
            </a:r>
            <a:r>
              <a:rPr lang="sr-Latn-CS" sz="2000" dirty="0" smtClean="0"/>
              <a:t>); </a:t>
            </a:r>
            <a:r>
              <a:rPr lang="sr-Latn-CS" sz="2000" b="1" dirty="0" smtClean="0">
                <a:solidFill>
                  <a:srgbClr val="FF0000"/>
                </a:solidFill>
              </a:rPr>
              <a:t>a</a:t>
            </a:r>
            <a:r>
              <a:rPr lang="en-US" sz="2000" b="1" dirty="0" smtClean="0">
                <a:solidFill>
                  <a:srgbClr val="FF0000"/>
                </a:solidFill>
              </a:rPr>
              <a:t>|b</a:t>
            </a:r>
            <a:r>
              <a:rPr lang="en-US" sz="2000" dirty="0" smtClean="0"/>
              <a:t> </a:t>
            </a:r>
            <a:r>
              <a:rPr lang="en-US" sz="2000" dirty="0" err="1" smtClean="0"/>
              <a:t>logi</a:t>
            </a:r>
            <a:r>
              <a:rPr lang="sr-Latn-CS" sz="2000" dirty="0" smtClean="0"/>
              <a:t>čko ILI nad bitovima; </a:t>
            </a:r>
            <a:r>
              <a:rPr lang="sr-Latn-CS" sz="2000" b="1" dirty="0" smtClean="0">
                <a:solidFill>
                  <a:srgbClr val="FF0000"/>
                </a:solidFill>
              </a:rPr>
              <a:t>a</a:t>
            </a:r>
            <a:r>
              <a:rPr lang="en-US" sz="2000" b="1" dirty="0" smtClean="0">
                <a:solidFill>
                  <a:srgbClr val="FF0000"/>
                </a:solidFill>
              </a:rPr>
              <a:t>^b</a:t>
            </a:r>
            <a:r>
              <a:rPr lang="en-US" sz="2000" dirty="0" smtClean="0"/>
              <a:t> </a:t>
            </a:r>
            <a:r>
              <a:rPr lang="en-US" sz="2000" dirty="0" err="1" smtClean="0"/>
              <a:t>eks</a:t>
            </a:r>
            <a:r>
              <a:rPr lang="sr-Latn-CS" sz="2000" dirty="0" smtClean="0"/>
              <a:t>k</a:t>
            </a:r>
            <a:r>
              <a:rPr lang="en-US" sz="2000" dirty="0" err="1" smtClean="0"/>
              <a:t>luzivno</a:t>
            </a:r>
            <a:r>
              <a:rPr lang="en-US" sz="2000" dirty="0" smtClean="0"/>
              <a:t> ILI </a:t>
            </a:r>
            <a:r>
              <a:rPr lang="sr-Latn-CS" sz="2000" dirty="0" smtClean="0"/>
              <a:t>nad</a:t>
            </a:r>
            <a:r>
              <a:rPr lang="en-US" sz="2000" dirty="0" smtClean="0"/>
              <a:t> </a:t>
            </a:r>
            <a:r>
              <a:rPr lang="en-US" sz="2000" dirty="0" err="1" smtClean="0"/>
              <a:t>bitovima</a:t>
            </a:r>
            <a:r>
              <a:rPr lang="en-US" sz="2000" dirty="0" smtClean="0"/>
              <a:t>.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b="1" dirty="0" err="1" smtClean="0"/>
              <a:t>operacije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pomjeranja</a:t>
            </a:r>
            <a:r>
              <a:rPr lang="en-US" sz="2000" b="1" dirty="0" smtClean="0"/>
              <a:t>:</a:t>
            </a:r>
            <a:r>
              <a:rPr lang="en-US" sz="2000" dirty="0" smtClean="0"/>
              <a:t> </a:t>
            </a:r>
            <a:r>
              <a:rPr lang="sr-Latn-ME" sz="2000" b="1" dirty="0" smtClean="0">
                <a:solidFill>
                  <a:srgbClr val="FF0000"/>
                </a:solidFill>
              </a:rPr>
              <a:t>k</a:t>
            </a:r>
            <a:r>
              <a:rPr lang="en-US" sz="2000" b="1" dirty="0" smtClean="0">
                <a:solidFill>
                  <a:srgbClr val="FF0000"/>
                </a:solidFill>
              </a:rPr>
              <a:t>&lt;&lt;</a:t>
            </a:r>
            <a:r>
              <a:rPr lang="sr-Latn-ME" sz="2000" b="1" dirty="0" smtClean="0">
                <a:solidFill>
                  <a:srgbClr val="FF0000"/>
                </a:solidFill>
              </a:rPr>
              <a:t>p</a:t>
            </a:r>
            <a:r>
              <a:rPr lang="en-US" sz="2000" dirty="0" smtClean="0"/>
              <a:t> </a:t>
            </a:r>
            <a:r>
              <a:rPr lang="sr-Latn-CS" sz="2000" dirty="0" smtClean="0"/>
              <a:t>znači pomjeranje binarne reprezentacije broja </a:t>
            </a:r>
            <a:r>
              <a:rPr lang="sr-Latn-CS" sz="2000" dirty="0" smtClean="0">
                <a:solidFill>
                  <a:srgbClr val="3333CC"/>
                </a:solidFill>
              </a:rPr>
              <a:t>k</a:t>
            </a:r>
            <a:r>
              <a:rPr lang="sr-Latn-CS" sz="2000" dirty="0" smtClean="0"/>
              <a:t> za </a:t>
            </a:r>
            <a:r>
              <a:rPr lang="sr-Latn-CS" sz="2000" dirty="0" smtClean="0">
                <a:solidFill>
                  <a:srgbClr val="3333CC"/>
                </a:solidFill>
              </a:rPr>
              <a:t>p</a:t>
            </a:r>
            <a:r>
              <a:rPr lang="sr-Latn-CS" sz="2000" dirty="0" smtClean="0"/>
              <a:t> bita </a:t>
            </a:r>
            <a:r>
              <a:rPr lang="sr-Latn-CS" sz="2000" dirty="0" smtClean="0">
                <a:solidFill>
                  <a:srgbClr val="3333CC"/>
                </a:solidFill>
              </a:rPr>
              <a:t>u lijevo</a:t>
            </a:r>
            <a:r>
              <a:rPr lang="sr-Latn-CS" sz="2000" dirty="0" smtClean="0"/>
              <a:t>, a na upražnjena mjesta se upisuju nule. Sa druge strane, </a:t>
            </a:r>
            <a:r>
              <a:rPr lang="sr-Latn-CS" sz="2000" dirty="0" smtClean="0">
                <a:solidFill>
                  <a:srgbClr val="3333CC"/>
                </a:solidFill>
              </a:rPr>
              <a:t>k</a:t>
            </a:r>
            <a:r>
              <a:rPr lang="en-US" sz="2000" dirty="0" smtClean="0">
                <a:solidFill>
                  <a:srgbClr val="3333CC"/>
                </a:solidFill>
              </a:rPr>
              <a:t>&gt;&gt;</a:t>
            </a:r>
            <a:r>
              <a:rPr lang="sr-Latn-ME" sz="2000" dirty="0" smtClean="0">
                <a:solidFill>
                  <a:srgbClr val="3333CC"/>
                </a:solidFill>
              </a:rPr>
              <a:t>p</a:t>
            </a:r>
            <a:r>
              <a:rPr lang="en-US" sz="2000" dirty="0" smtClean="0"/>
              <a:t> je </a:t>
            </a:r>
            <a:r>
              <a:rPr lang="en-US" sz="2000" dirty="0" err="1" smtClean="0"/>
              <a:t>pomjeranje</a:t>
            </a:r>
            <a:r>
              <a:rPr lang="sr-Latn-ME" sz="2000" dirty="0" smtClean="0"/>
              <a:t> broja</a:t>
            </a:r>
            <a:r>
              <a:rPr lang="en-US" sz="2000" dirty="0" smtClean="0"/>
              <a:t> </a:t>
            </a:r>
            <a:r>
              <a:rPr lang="sr-Latn-ME" sz="2000" dirty="0" smtClean="0">
                <a:solidFill>
                  <a:srgbClr val="3333CC"/>
                </a:solidFill>
              </a:rPr>
              <a:t>k</a:t>
            </a:r>
            <a:r>
              <a:rPr lang="en-US" sz="2000" dirty="0" smtClean="0"/>
              <a:t> </a:t>
            </a:r>
            <a:r>
              <a:rPr lang="sr-Latn-CS" sz="2000" dirty="0"/>
              <a:t>za </a:t>
            </a:r>
            <a:r>
              <a:rPr lang="sr-Latn-CS" sz="2000" dirty="0">
                <a:solidFill>
                  <a:srgbClr val="3333CC"/>
                </a:solidFill>
              </a:rPr>
              <a:t>p</a:t>
            </a:r>
            <a:r>
              <a:rPr lang="sr-Latn-CS" sz="2000" dirty="0"/>
              <a:t> bita </a:t>
            </a:r>
            <a:r>
              <a:rPr lang="sr-Latn-CS" sz="2000" dirty="0" smtClean="0">
                <a:solidFill>
                  <a:srgbClr val="3333CC"/>
                </a:solidFill>
              </a:rPr>
              <a:t>u</a:t>
            </a:r>
            <a:r>
              <a:rPr lang="sr-Latn-ME" sz="2000" dirty="0" smtClean="0"/>
              <a:t> </a:t>
            </a:r>
            <a:r>
              <a:rPr lang="sr-Latn-ME" sz="2000" dirty="0">
                <a:solidFill>
                  <a:srgbClr val="3333CC"/>
                </a:solidFill>
              </a:rPr>
              <a:t>desno</a:t>
            </a:r>
            <a:r>
              <a:rPr lang="en-US" sz="2000" dirty="0" smtClean="0"/>
              <a:t>.</a:t>
            </a:r>
            <a:r>
              <a:rPr lang="sr-Latn-ME" sz="2000" dirty="0" smtClean="0"/>
              <a:t> </a:t>
            </a:r>
            <a:r>
              <a:rPr lang="sr-Latn-ME" sz="2000" dirty="0" smtClean="0">
                <a:solidFill>
                  <a:srgbClr val="00B050"/>
                </a:solidFill>
              </a:rPr>
              <a:t>Posljedica</a:t>
            </a:r>
            <a:r>
              <a:rPr lang="sr-Latn-ME" sz="2000" dirty="0" smtClean="0"/>
              <a:t>: </a:t>
            </a:r>
            <a:r>
              <a:rPr lang="sr-Latn-ME" sz="2000" dirty="0" smtClean="0">
                <a:solidFill>
                  <a:srgbClr val="3333CC"/>
                </a:solidFill>
              </a:rPr>
              <a:t>k&lt;&lt;1</a:t>
            </a:r>
            <a:r>
              <a:rPr lang="sr-Latn-ME" sz="2000" dirty="0" smtClean="0"/>
              <a:t> odgovara množenju broja </a:t>
            </a:r>
            <a:r>
              <a:rPr lang="sr-Latn-ME" sz="2000" dirty="0">
                <a:solidFill>
                  <a:srgbClr val="3333CC"/>
                </a:solidFill>
              </a:rPr>
              <a:t>k</a:t>
            </a:r>
            <a:r>
              <a:rPr lang="sr-Latn-ME" sz="2000" dirty="0" smtClean="0"/>
              <a:t> sa 2, </a:t>
            </a:r>
            <a:r>
              <a:rPr lang="sr-Latn-ME" sz="2000" dirty="0">
                <a:solidFill>
                  <a:srgbClr val="3333CC"/>
                </a:solidFill>
              </a:rPr>
              <a:t>k&gt;&gt;1 </a:t>
            </a:r>
            <a:r>
              <a:rPr lang="sr-Latn-ME" sz="2000" dirty="0" smtClean="0"/>
              <a:t>dijeljenju sa 2.</a:t>
            </a:r>
            <a:endParaRPr lang="en-US" sz="200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fld id="{81701E3D-40D7-495E-A791-E072DB044E43}" type="slidenum">
              <a:rPr lang="en-US" smtClean="0"/>
              <a:pPr>
                <a:defRPr/>
              </a:pPr>
              <a:t>13</a:t>
            </a:fld>
            <a:r>
              <a:rPr lang="sr-Latn-ME" dirty="0" smtClean="0"/>
              <a:t>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Operator koma </a:t>
            </a:r>
            <a:r>
              <a:rPr lang="sr-Latn-CS" smtClean="0">
                <a:solidFill>
                  <a:srgbClr val="FF0000"/>
                </a:solidFill>
              </a:rPr>
              <a:t>,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77616"/>
            <a:ext cx="8280920" cy="3815680"/>
          </a:xfrm>
        </p:spPr>
        <p:txBody>
          <a:bodyPr/>
          <a:lstStyle/>
          <a:p>
            <a:pPr eaLnBrk="1" hangingPunct="1"/>
            <a:r>
              <a:rPr lang="sr-Latn-CS" sz="2200" dirty="0" smtClean="0"/>
              <a:t>Posljednji operator koji će za sada biti uveden je operator </a:t>
            </a:r>
            <a:r>
              <a:rPr lang="sr-Latn-CS" sz="2200" b="1" dirty="0" smtClean="0">
                <a:solidFill>
                  <a:srgbClr val="FF0000"/>
                </a:solidFill>
              </a:rPr>
              <a:t>koma</a:t>
            </a:r>
            <a:r>
              <a:rPr lang="sr-Latn-CS" sz="2200" dirty="0" smtClean="0"/>
              <a:t> (odnosno zarez) koji se koristi za nabrajanje izraza, a rezultat operacije je vrijednost izraza koji je krajnje desno.</a:t>
            </a:r>
            <a:br>
              <a:rPr lang="sr-Latn-CS" sz="2200" dirty="0" smtClean="0"/>
            </a:br>
            <a:r>
              <a:rPr lang="sr-Latn-CS" sz="2200" dirty="0" smtClean="0"/>
              <a:t>N</a:t>
            </a:r>
            <a:r>
              <a:rPr lang="en-US" sz="2200" dirty="0" smtClean="0"/>
              <a:t>a </a:t>
            </a:r>
            <a:r>
              <a:rPr lang="sr-Latn-CS" sz="2200" dirty="0" smtClean="0"/>
              <a:t>pr</a:t>
            </a:r>
            <a:r>
              <a:rPr lang="en-US" sz="2200" dirty="0" err="1" smtClean="0"/>
              <a:t>imjer</a:t>
            </a:r>
            <a:r>
              <a:rPr lang="en-US" sz="2200" dirty="0" smtClean="0"/>
              <a:t>,</a:t>
            </a:r>
            <a:r>
              <a:rPr lang="sr-Latn-CS" sz="2200" dirty="0" smtClean="0"/>
              <a:t> </a:t>
            </a:r>
            <a:r>
              <a:rPr lang="sr-Latn-CS" sz="2200" dirty="0">
                <a:solidFill>
                  <a:srgbClr val="3333CC"/>
                </a:solidFill>
              </a:rPr>
              <a:t>i = (j=2, 3) </a:t>
            </a:r>
            <a:r>
              <a:rPr lang="sr-Latn-CS" sz="2200" dirty="0" smtClean="0"/>
              <a:t>će postaviti </a:t>
            </a:r>
            <a:r>
              <a:rPr lang="sr-Latn-CS" sz="2200" dirty="0">
                <a:solidFill>
                  <a:srgbClr val="3333CC"/>
                </a:solidFill>
              </a:rPr>
              <a:t>j</a:t>
            </a:r>
            <a:r>
              <a:rPr lang="sr-Latn-CS" sz="2200" dirty="0" smtClean="0"/>
              <a:t> na </a:t>
            </a:r>
            <a:r>
              <a:rPr lang="sr-Latn-CS" sz="2200" dirty="0">
                <a:solidFill>
                  <a:srgbClr val="3333CC"/>
                </a:solidFill>
              </a:rPr>
              <a:t>2</a:t>
            </a:r>
            <a:r>
              <a:rPr lang="sr-Latn-CS" sz="2200" dirty="0" smtClean="0"/>
              <a:t>, a zatim će </a:t>
            </a:r>
            <a:r>
              <a:rPr lang="sr-Latn-CS" sz="2200" dirty="0">
                <a:solidFill>
                  <a:srgbClr val="3333CC"/>
                </a:solidFill>
              </a:rPr>
              <a:t>3</a:t>
            </a:r>
            <a:r>
              <a:rPr lang="sr-Latn-CS" sz="2200" dirty="0" smtClean="0"/>
              <a:t> pridružiti promjenljivoj </a:t>
            </a:r>
            <a:r>
              <a:rPr lang="sr-Latn-CS" sz="2200" dirty="0">
                <a:solidFill>
                  <a:srgbClr val="3333CC"/>
                </a:solidFill>
              </a:rPr>
              <a:t>i</a:t>
            </a:r>
            <a:r>
              <a:rPr lang="sr-Latn-CS" sz="2200" dirty="0" smtClean="0"/>
              <a:t>.</a:t>
            </a:r>
          </a:p>
          <a:p>
            <a:pPr eaLnBrk="1" hangingPunct="1"/>
            <a:endParaRPr lang="sr-Latn-CS" sz="2200" dirty="0" smtClean="0"/>
          </a:p>
          <a:p>
            <a:pPr eaLnBrk="1" hangingPunct="1"/>
            <a:r>
              <a:rPr lang="sr-Latn-CS" sz="2200" dirty="0" smtClean="0"/>
              <a:t>Sada prelazimo na osnovne tipove podataka.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fld id="{81701E3D-40D7-495E-A791-E072DB044E43}" type="slidenum">
              <a:rPr lang="en-US" smtClean="0"/>
              <a:pPr>
                <a:defRPr/>
              </a:pPr>
              <a:t>14</a:t>
            </a:fld>
            <a:r>
              <a:rPr lang="sr-Latn-ME" dirty="0" smtClean="0"/>
              <a:t>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Tip </a:t>
            </a:r>
            <a:r>
              <a:rPr lang="sr-Latn-CS" dirty="0">
                <a:solidFill>
                  <a:srgbClr val="FF0000"/>
                </a:solidFill>
              </a:rPr>
              <a:t>int</a:t>
            </a:r>
            <a:r>
              <a:rPr lang="sr-Latn-CS" dirty="0"/>
              <a:t> i modifikacije</a:t>
            </a:r>
            <a:endParaRPr lang="en-US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32856"/>
            <a:ext cx="8712968" cy="4725144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300" dirty="0" smtClean="0"/>
              <a:t>Ispred riječi int, mogu se naći ključne riječi </a:t>
            </a:r>
            <a:r>
              <a:rPr lang="sr-Latn-CS" sz="2300" b="1" dirty="0">
                <a:solidFill>
                  <a:srgbClr val="FF0000"/>
                </a:solidFill>
              </a:rPr>
              <a:t>short</a:t>
            </a:r>
            <a:r>
              <a:rPr lang="sr-Latn-CS" sz="2300" dirty="0" smtClean="0"/>
              <a:t> i </a:t>
            </a:r>
            <a:r>
              <a:rPr lang="sr-Latn-CS" sz="2300" b="1" dirty="0">
                <a:solidFill>
                  <a:srgbClr val="FF0000"/>
                </a:solidFill>
              </a:rPr>
              <a:t>long</a:t>
            </a:r>
            <a:r>
              <a:rPr lang="sr-Latn-CS" sz="23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300" dirty="0" smtClean="0"/>
              <a:t>Ako se promjenljiva deklariše kao </a:t>
            </a:r>
            <a:r>
              <a:rPr lang="sr-Latn-CS" sz="2300" b="1" dirty="0" smtClean="0">
                <a:solidFill>
                  <a:srgbClr val="FF0000"/>
                </a:solidFill>
              </a:rPr>
              <a:t>short int</a:t>
            </a:r>
            <a:r>
              <a:rPr lang="sr-Latn-CS" sz="2300" dirty="0" smtClean="0"/>
              <a:t> (dovoljno je pisati samo </a:t>
            </a:r>
            <a:r>
              <a:rPr lang="sr-Latn-CS" sz="2300" dirty="0" smtClean="0">
                <a:solidFill>
                  <a:srgbClr val="3333CC"/>
                </a:solidFill>
              </a:rPr>
              <a:t>short</a:t>
            </a:r>
            <a:r>
              <a:rPr lang="sr-Latn-CS" sz="2300" dirty="0" smtClean="0"/>
              <a:t>),</a:t>
            </a:r>
            <a:r>
              <a:rPr lang="en-US" sz="2300" dirty="0" smtClean="0"/>
              <a:t> </a:t>
            </a:r>
            <a:r>
              <a:rPr lang="sr-Latn-ME" sz="2300" dirty="0" smtClean="0"/>
              <a:t>zauzeće se m</a:t>
            </a:r>
            <a:r>
              <a:rPr lang="en-US" sz="2300" dirty="0" err="1" smtClean="0"/>
              <a:t>anje</a:t>
            </a:r>
            <a:r>
              <a:rPr lang="en-US" sz="2300" dirty="0" smtClean="0"/>
              <a:t> </a:t>
            </a:r>
            <a:r>
              <a:rPr lang="en-US" sz="2300" dirty="0" err="1" smtClean="0"/>
              <a:t>memorije</a:t>
            </a:r>
            <a:r>
              <a:rPr lang="sr-Latn-ME" sz="2300" dirty="0" smtClean="0"/>
              <a:t>, što za posljedicu ima </a:t>
            </a:r>
            <a:r>
              <a:rPr lang="en-US" sz="2300" dirty="0" err="1" smtClean="0"/>
              <a:t>manji</a:t>
            </a:r>
            <a:r>
              <a:rPr lang="en-US" sz="2300" dirty="0" smtClean="0"/>
              <a:t> </a:t>
            </a:r>
            <a:r>
              <a:rPr lang="en-US" sz="2300" dirty="0" err="1" smtClean="0"/>
              <a:t>opseg</a:t>
            </a:r>
            <a:r>
              <a:rPr lang="en-US" sz="2300" dirty="0" smtClean="0"/>
              <a:t> </a:t>
            </a:r>
            <a:r>
              <a:rPr lang="en-US" sz="2300" dirty="0" err="1" smtClean="0"/>
              <a:t>brojeva</a:t>
            </a:r>
            <a:r>
              <a:rPr lang="sr-Latn-ME" sz="2300" dirty="0" smtClean="0"/>
              <a:t> sa kojim se radi</a:t>
            </a:r>
            <a:r>
              <a:rPr lang="sr-Latn-CS" sz="23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300" dirty="0" smtClean="0"/>
              <a:t>Za </a:t>
            </a:r>
            <a:r>
              <a:rPr lang="sr-Latn-CS" sz="2300" dirty="0"/>
              <a:t>"</a:t>
            </a:r>
            <a:r>
              <a:rPr lang="sr-Latn-CS" sz="2300" dirty="0" smtClean="0"/>
              <a:t>dugačke" cijele brojeve</a:t>
            </a:r>
            <a:r>
              <a:rPr lang="en-US" sz="2300" dirty="0" smtClean="0"/>
              <a:t>,</a:t>
            </a:r>
            <a:r>
              <a:rPr lang="sr-Latn-CS" sz="2300" dirty="0" smtClean="0"/>
              <a:t> koji zauzimaju više prostora u memoriji</a:t>
            </a:r>
            <a:r>
              <a:rPr lang="en-US" sz="2300" dirty="0" smtClean="0"/>
              <a:t>,</a:t>
            </a:r>
            <a:r>
              <a:rPr lang="sr-Latn-CS" sz="2300" dirty="0" smtClean="0"/>
              <a:t> koriste se deklaracije </a:t>
            </a:r>
            <a:r>
              <a:rPr lang="sr-Latn-CS" sz="2300" b="1" dirty="0" smtClean="0">
                <a:solidFill>
                  <a:srgbClr val="FF0000"/>
                </a:solidFill>
              </a:rPr>
              <a:t>long int</a:t>
            </a:r>
            <a:r>
              <a:rPr lang="sr-Latn-CS" sz="2300" dirty="0" smtClean="0"/>
              <a:t> (dozvoljeno je pisati samo </a:t>
            </a:r>
            <a:r>
              <a:rPr lang="sr-Latn-CS" sz="2300" dirty="0" smtClean="0">
                <a:solidFill>
                  <a:srgbClr val="3333CC"/>
                </a:solidFill>
              </a:rPr>
              <a:t>long</a:t>
            </a:r>
            <a:r>
              <a:rPr lang="sr-Latn-CS" sz="2300" dirty="0" smtClean="0"/>
              <a:t>) i </a:t>
            </a:r>
            <a:r>
              <a:rPr lang="sr-Latn-CS" sz="2300" b="1" dirty="0" smtClean="0">
                <a:solidFill>
                  <a:srgbClr val="FF0000"/>
                </a:solidFill>
              </a:rPr>
              <a:t>long long </a:t>
            </a:r>
            <a:r>
              <a:rPr lang="sr-Latn-CS" sz="2300" b="1" dirty="0">
                <a:solidFill>
                  <a:srgbClr val="FF0000"/>
                </a:solidFill>
              </a:rPr>
              <a:t>int</a:t>
            </a:r>
            <a:r>
              <a:rPr lang="sr-Latn-CS" sz="2300" dirty="0"/>
              <a:t> (dozvoljeno je </a:t>
            </a:r>
            <a:r>
              <a:rPr lang="sr-Latn-CS" sz="2300" dirty="0" smtClean="0"/>
              <a:t>samo </a:t>
            </a:r>
            <a:r>
              <a:rPr lang="sr-Latn-CS" sz="2300" dirty="0">
                <a:solidFill>
                  <a:srgbClr val="3333CC"/>
                </a:solidFill>
              </a:rPr>
              <a:t>long </a:t>
            </a:r>
            <a:r>
              <a:rPr lang="sr-Latn-CS" sz="2300" dirty="0" smtClean="0">
                <a:solidFill>
                  <a:srgbClr val="3333CC"/>
                </a:solidFill>
              </a:rPr>
              <a:t>long</a:t>
            </a:r>
            <a:r>
              <a:rPr lang="sr-Latn-CS" sz="2300" dirty="0"/>
              <a:t>).</a:t>
            </a:r>
            <a:endParaRPr lang="sr-Latn-CS" sz="23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300" dirty="0" smtClean="0"/>
              <a:t>P</a:t>
            </a:r>
            <a:r>
              <a:rPr lang="sr-Latn-CS" sz="2300" dirty="0" smtClean="0"/>
              <a:t>ostoje </a:t>
            </a:r>
            <a:r>
              <a:rPr lang="sr-Latn-CS" sz="2300" dirty="0"/>
              <a:t>i modifikatori </a:t>
            </a:r>
            <a:r>
              <a:rPr lang="sr-Latn-CS" sz="2300" b="1" dirty="0">
                <a:solidFill>
                  <a:srgbClr val="FF0000"/>
                </a:solidFill>
              </a:rPr>
              <a:t>signed</a:t>
            </a:r>
            <a:r>
              <a:rPr lang="sr-Latn-CS" sz="2300" dirty="0"/>
              <a:t> </a:t>
            </a:r>
            <a:r>
              <a:rPr lang="sr-Latn-CS" sz="2300" dirty="0" smtClean="0"/>
              <a:t>(podrazumijeva se) i </a:t>
            </a:r>
            <a:r>
              <a:rPr lang="sr-Latn-CS" sz="2300" b="1" dirty="0">
                <a:solidFill>
                  <a:srgbClr val="FF0000"/>
                </a:solidFill>
              </a:rPr>
              <a:t>unsigned</a:t>
            </a:r>
            <a:r>
              <a:rPr lang="sr-Latn-CS" sz="2300" dirty="0"/>
              <a:t> koji se mogu kombinovati sa </a:t>
            </a:r>
            <a:r>
              <a:rPr lang="sr-Latn-CS" sz="2300" dirty="0">
                <a:solidFill>
                  <a:srgbClr val="3333CC"/>
                </a:solidFill>
              </a:rPr>
              <a:t>short</a:t>
            </a:r>
            <a:r>
              <a:rPr lang="sr-Latn-CS" sz="2300" dirty="0"/>
              <a:t> i </a:t>
            </a:r>
            <a:r>
              <a:rPr lang="sr-Latn-CS" sz="2300" dirty="0">
                <a:solidFill>
                  <a:srgbClr val="3333CC"/>
                </a:solidFill>
              </a:rPr>
              <a:t>long</a:t>
            </a:r>
            <a:r>
              <a:rPr lang="sr-Latn-CS" sz="2300" dirty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300" b="1" dirty="0">
                <a:solidFill>
                  <a:srgbClr val="FF0000"/>
                </a:solidFill>
              </a:rPr>
              <a:t>unsigned</a:t>
            </a:r>
            <a:r>
              <a:rPr lang="sr-Latn-CS" sz="2300" dirty="0"/>
              <a:t> znači da sadržaj memorije treba tumačiti kao cijeli broj koji ne može uzeti negativnu vrijednost (npr. umjesto da se brojevi tumače u domenu od </a:t>
            </a:r>
            <a:r>
              <a:rPr lang="sr-Latn-CS" sz="2300" dirty="0">
                <a:solidFill>
                  <a:srgbClr val="3333CC"/>
                </a:solidFill>
              </a:rPr>
              <a:t>–2</a:t>
            </a:r>
            <a:r>
              <a:rPr lang="sr-Latn-CS" sz="2300" baseline="30000" dirty="0">
                <a:solidFill>
                  <a:srgbClr val="3333CC"/>
                </a:solidFill>
              </a:rPr>
              <a:t>15</a:t>
            </a:r>
            <a:r>
              <a:rPr lang="sr-Latn-CS" sz="2300" dirty="0">
                <a:solidFill>
                  <a:srgbClr val="0070C0"/>
                </a:solidFill>
              </a:rPr>
              <a:t> </a:t>
            </a:r>
            <a:r>
              <a:rPr lang="sr-Latn-CS" sz="2300" dirty="0"/>
              <a:t>do </a:t>
            </a:r>
            <a:r>
              <a:rPr lang="sr-Latn-CS" sz="2300" dirty="0">
                <a:solidFill>
                  <a:srgbClr val="3333CC"/>
                </a:solidFill>
              </a:rPr>
              <a:t>2</a:t>
            </a:r>
            <a:r>
              <a:rPr lang="sr-Latn-CS" sz="2300" baseline="30000" dirty="0">
                <a:solidFill>
                  <a:srgbClr val="3333CC"/>
                </a:solidFill>
              </a:rPr>
              <a:t>15</a:t>
            </a:r>
            <a:r>
              <a:rPr lang="sr-Latn-CS" sz="2300" dirty="0">
                <a:solidFill>
                  <a:srgbClr val="3333CC"/>
                </a:solidFill>
              </a:rPr>
              <a:t>-1</a:t>
            </a:r>
            <a:r>
              <a:rPr lang="sr-Latn-CS" sz="2300" dirty="0"/>
              <a:t> oni se tumače kao brojevi u domenu </a:t>
            </a:r>
            <a:r>
              <a:rPr lang="sr-Latn-CS" sz="2300" dirty="0">
                <a:solidFill>
                  <a:srgbClr val="3333CC"/>
                </a:solidFill>
              </a:rPr>
              <a:t>0</a:t>
            </a:r>
            <a:r>
              <a:rPr lang="sr-Latn-CS" sz="2300" dirty="0"/>
              <a:t> do </a:t>
            </a:r>
            <a:r>
              <a:rPr lang="sr-Latn-CS" sz="2300" dirty="0" smtClean="0">
                <a:solidFill>
                  <a:srgbClr val="3333CC"/>
                </a:solidFill>
              </a:rPr>
              <a:t>2</a:t>
            </a:r>
            <a:r>
              <a:rPr lang="sr-Latn-CS" sz="2300" baseline="30000" dirty="0" smtClean="0">
                <a:solidFill>
                  <a:srgbClr val="3333CC"/>
                </a:solidFill>
              </a:rPr>
              <a:t>16</a:t>
            </a:r>
            <a:r>
              <a:rPr lang="sr-Latn-CS" sz="2300" dirty="0" smtClean="0">
                <a:solidFill>
                  <a:srgbClr val="3333CC"/>
                </a:solidFill>
              </a:rPr>
              <a:t>-1</a:t>
            </a:r>
            <a:r>
              <a:rPr lang="en-US" sz="2300" dirty="0" smtClean="0"/>
              <a:t>)</a:t>
            </a:r>
            <a:r>
              <a:rPr lang="sr-Latn-CS" sz="2300" dirty="0" smtClean="0"/>
              <a:t>.</a:t>
            </a:r>
            <a:endParaRPr lang="en-US" sz="2300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fld id="{81701E3D-40D7-495E-A791-E072DB044E43}" type="slidenum">
              <a:rPr lang="en-US" smtClean="0"/>
              <a:pPr>
                <a:defRPr/>
              </a:pPr>
              <a:t>15</a:t>
            </a:fld>
            <a:r>
              <a:rPr lang="sr-Latn-ME" dirty="0" smtClean="0"/>
              <a:t>/28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62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Ti</a:t>
            </a:r>
            <a:r>
              <a:rPr lang="sr-Latn-CS" dirty="0"/>
              <a:t>povi </a:t>
            </a:r>
            <a:r>
              <a:rPr lang="sr-Latn-CS" dirty="0">
                <a:solidFill>
                  <a:srgbClr val="FF0000"/>
                </a:solidFill>
              </a:rPr>
              <a:t>float</a:t>
            </a:r>
            <a:r>
              <a:rPr lang="sr-Latn-CS" dirty="0"/>
              <a:t> i </a:t>
            </a:r>
            <a:r>
              <a:rPr lang="sr-Latn-CS" dirty="0">
                <a:solidFill>
                  <a:srgbClr val="FF0000"/>
                </a:solidFill>
              </a:rPr>
              <a:t>double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76872"/>
            <a:ext cx="8640960" cy="4320480"/>
          </a:xfrm>
        </p:spPr>
        <p:txBody>
          <a:bodyPr/>
          <a:lstStyle/>
          <a:p>
            <a:pPr eaLnBrk="1" hangingPunct="1">
              <a:spcBef>
                <a:spcPts val="0"/>
              </a:spcBef>
            </a:pPr>
            <a:r>
              <a:rPr lang="sr-Latn-CS" sz="2400" dirty="0" smtClean="0"/>
              <a:t>Realni brojevi se deklarišu kao </a:t>
            </a:r>
            <a:r>
              <a:rPr lang="sr-Latn-CS" sz="2400" b="1" dirty="0" smtClean="0">
                <a:solidFill>
                  <a:srgbClr val="FF0000"/>
                </a:solidFill>
              </a:rPr>
              <a:t>float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/>
              <a:t>(kratki memorijski zapis) ili kao </a:t>
            </a:r>
            <a:r>
              <a:rPr lang="sr-Latn-CS" sz="2400" b="1" dirty="0" smtClean="0">
                <a:solidFill>
                  <a:srgbClr val="FF0000"/>
                </a:solidFill>
              </a:rPr>
              <a:t>double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/>
              <a:t>(dugi memorijski zapis).</a:t>
            </a:r>
          </a:p>
          <a:p>
            <a:pPr eaLnBrk="1" hangingPunct="1">
              <a:spcBef>
                <a:spcPts val="0"/>
              </a:spcBef>
            </a:pPr>
            <a:r>
              <a:rPr lang="sr-Latn-CS" sz="2400" dirty="0"/>
              <a:t>Kod modernih računara, binarna reprezentacija realnih brojeva u pokretnim zarezu je </a:t>
            </a:r>
            <a:r>
              <a:rPr lang="sr-Latn-CS" sz="2400" dirty="0" smtClean="0"/>
              <a:t>u </a:t>
            </a:r>
            <a:r>
              <a:rPr lang="sr-Latn-CS" sz="2400" dirty="0"/>
              <a:t>skladu sa IEEE 754 </a:t>
            </a:r>
            <a:r>
              <a:rPr lang="sr-Latn-CS" sz="2400" dirty="0" smtClean="0"/>
              <a:t>standardom, po kome se </a:t>
            </a:r>
            <a:r>
              <a:rPr lang="sr-Latn-CS" sz="2400" dirty="0"/>
              <a:t>brojevi </a:t>
            </a:r>
            <a:r>
              <a:rPr lang="sr-Latn-CS" sz="2400" dirty="0" smtClean="0"/>
              <a:t>opisuju </a:t>
            </a:r>
            <a:r>
              <a:rPr lang="sr-Latn-CS" sz="2400" dirty="0"/>
              <a:t>sa tri cijela </a:t>
            </a:r>
            <a:r>
              <a:rPr lang="sr-Latn-CS" sz="2400" dirty="0" smtClean="0"/>
              <a:t>broja: </a:t>
            </a:r>
            <a:r>
              <a:rPr lang="sr-Latn-CS" sz="2400" b="1" dirty="0" smtClean="0"/>
              <a:t>znakom </a:t>
            </a:r>
            <a:r>
              <a:rPr lang="sr-Latn-CS" sz="2400" b="1" dirty="0"/>
              <a:t>s</a:t>
            </a:r>
            <a:r>
              <a:rPr lang="sr-Latn-CS" sz="2400" dirty="0"/>
              <a:t> (jedan bit), </a:t>
            </a:r>
            <a:r>
              <a:rPr lang="sr-Latn-CS" sz="2400" b="1" dirty="0"/>
              <a:t>mantisom c</a:t>
            </a:r>
            <a:r>
              <a:rPr lang="sr-Latn-CS" sz="2400" dirty="0"/>
              <a:t> (ili koeficijentom) i </a:t>
            </a:r>
            <a:r>
              <a:rPr lang="sr-Latn-CS" sz="2400" b="1" dirty="0"/>
              <a:t>eksponentom q</a:t>
            </a:r>
            <a:r>
              <a:rPr lang="sr-Latn-CS" sz="2400" dirty="0"/>
              <a:t>. Broj ima </a:t>
            </a:r>
            <a:r>
              <a:rPr lang="sr-Latn-CS" sz="2400" dirty="0" smtClean="0"/>
              <a:t>vrijednost</a:t>
            </a:r>
          </a:p>
          <a:p>
            <a:pPr marL="0" indent="0" algn="ctr" eaLnBrk="1" hangingPunct="1">
              <a:spcBef>
                <a:spcPts val="600"/>
              </a:spcBef>
              <a:buNone/>
            </a:pPr>
            <a:r>
              <a:rPr lang="en-US" sz="2600" dirty="0"/>
              <a:t>(−1)</a:t>
            </a:r>
            <a:r>
              <a:rPr lang="en-US" sz="2600" baseline="30000" dirty="0"/>
              <a:t>s</a:t>
            </a:r>
            <a:r>
              <a:rPr lang="en-US" sz="2600" dirty="0"/>
              <a:t> × c × 2</a:t>
            </a:r>
            <a:r>
              <a:rPr lang="en-US" sz="2600" baseline="30000" dirty="0"/>
              <a:t>q</a:t>
            </a:r>
            <a:endParaRPr lang="sr-Latn-CS" sz="2600" dirty="0" smtClean="0"/>
          </a:p>
          <a:p>
            <a:pPr eaLnBrk="1" hangingPunct="1">
              <a:spcBef>
                <a:spcPts val="0"/>
              </a:spcBef>
            </a:pPr>
            <a:endParaRPr lang="sr-Latn-CS" sz="2400" dirty="0" smtClean="0"/>
          </a:p>
          <a:p>
            <a:pPr eaLnBrk="1" hangingPunct="1">
              <a:spcBef>
                <a:spcPts val="0"/>
              </a:spcBef>
            </a:pPr>
            <a:r>
              <a:rPr lang="sr-Latn-CS" sz="2400" dirty="0" smtClean="0"/>
              <a:t>Opseg vrijednosti tipova float i double je dat u tabeli par slajdova naprijed.</a:t>
            </a:r>
            <a:endParaRPr lang="en-US" sz="240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fld id="{81701E3D-40D7-495E-A791-E072DB044E43}" type="slidenum">
              <a:rPr lang="en-US" smtClean="0"/>
              <a:pPr>
                <a:defRPr/>
              </a:pPr>
              <a:t>16</a:t>
            </a:fld>
            <a:r>
              <a:rPr lang="sr-Latn-ME" dirty="0" smtClean="0"/>
              <a:t>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Tip</a:t>
            </a:r>
            <a:r>
              <a:rPr lang="sr-Latn-CS" dirty="0"/>
              <a:t> </a:t>
            </a:r>
            <a:r>
              <a:rPr lang="sr-Latn-CS" dirty="0">
                <a:solidFill>
                  <a:srgbClr val="FF0000"/>
                </a:solidFill>
              </a:rPr>
              <a:t>char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48" y="2124891"/>
            <a:ext cx="8712968" cy="442658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/>
              <a:t>Tip podataka </a:t>
            </a:r>
            <a:r>
              <a:rPr lang="sr-Latn-CS" sz="2200" b="1" dirty="0" smtClean="0">
                <a:solidFill>
                  <a:srgbClr val="FF0000"/>
                </a:solidFill>
              </a:rPr>
              <a:t>char</a:t>
            </a:r>
            <a:r>
              <a:rPr lang="sr-Latn-CS" sz="2200" dirty="0" smtClean="0"/>
              <a:t> predstavlja karakter i zapisuje se u memoriji kao cijeli broj koji zauzima 1 bajt i koji se tumači na osnovu ASCII tabele. Ovako deklarisani podaci su zapravo cijeli brojevi u intervalu </a:t>
            </a:r>
            <a:r>
              <a:rPr lang="sr-Latn-CS" sz="2200" dirty="0" smtClean="0">
                <a:solidFill>
                  <a:srgbClr val="3333CC"/>
                </a:solidFill>
              </a:rPr>
              <a:t>–128 </a:t>
            </a:r>
            <a:r>
              <a:rPr lang="sr-Latn-CS" sz="2200" dirty="0" smtClean="0"/>
              <a:t>do </a:t>
            </a:r>
            <a:r>
              <a:rPr lang="sr-Latn-CS" sz="2200" dirty="0">
                <a:solidFill>
                  <a:srgbClr val="3333CC"/>
                </a:solidFill>
              </a:rPr>
              <a:t>127</a:t>
            </a:r>
            <a:r>
              <a:rPr lang="sr-Latn-CS" sz="2200" dirty="0" smtClean="0"/>
              <a:t>. Nama su interesantni samo pozitivni brojevi.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/>
              <a:t>Domen promjenljivih tipa </a:t>
            </a:r>
            <a:r>
              <a:rPr lang="sr-Latn-CS" sz="2200" b="1" dirty="0" smtClean="0">
                <a:solidFill>
                  <a:srgbClr val="FF0000"/>
                </a:solidFill>
              </a:rPr>
              <a:t>unsigned char</a:t>
            </a:r>
            <a:r>
              <a:rPr lang="sr-Latn-CS" sz="2200" dirty="0" smtClean="0"/>
              <a:t> je </a:t>
            </a:r>
            <a:r>
              <a:rPr lang="sr-Latn-CS" sz="2200" dirty="0" smtClean="0">
                <a:solidFill>
                  <a:srgbClr val="3333CC"/>
                </a:solidFill>
              </a:rPr>
              <a:t>0</a:t>
            </a:r>
            <a:r>
              <a:rPr lang="sr-Latn-CS" sz="2200" dirty="0" smtClean="0"/>
              <a:t> - </a:t>
            </a:r>
            <a:r>
              <a:rPr lang="sr-Latn-CS" sz="2200" dirty="0">
                <a:solidFill>
                  <a:srgbClr val="3333CC"/>
                </a:solidFill>
              </a:rPr>
              <a:t>255</a:t>
            </a:r>
            <a:r>
              <a:rPr lang="sr-Latn-CS" sz="22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/>
              <a:t>Deklaracija promjenljive </a:t>
            </a:r>
            <a:r>
              <a:rPr lang="sr-Latn-CS" sz="2200" dirty="0">
                <a:solidFill>
                  <a:srgbClr val="3333CC"/>
                </a:solidFill>
              </a:rPr>
              <a:t>a</a:t>
            </a:r>
            <a:r>
              <a:rPr lang="sr-Latn-CS" sz="2200" dirty="0" smtClean="0"/>
              <a:t> tipa </a:t>
            </a:r>
            <a:r>
              <a:rPr lang="sr-Latn-CS" sz="2200" dirty="0">
                <a:solidFill>
                  <a:srgbClr val="FF0000"/>
                </a:solidFill>
              </a:rPr>
              <a:t>char</a:t>
            </a:r>
            <a:r>
              <a:rPr lang="sr-Latn-CS" sz="2200" dirty="0" smtClean="0"/>
              <a:t> i dodjela konkretnog karaktera se vrši na sljedeći način: </a:t>
            </a:r>
            <a:r>
              <a:rPr lang="sr-Latn-CS" sz="2200" dirty="0" smtClean="0">
                <a:solidFill>
                  <a:srgbClr val="3333CC"/>
                </a:solidFill>
              </a:rPr>
              <a:t>char</a:t>
            </a:r>
            <a:r>
              <a:rPr lang="sr-Latn-CS" sz="2200" dirty="0" smtClean="0"/>
              <a:t> </a:t>
            </a:r>
            <a:r>
              <a:rPr lang="sr-Latn-CS" sz="2200" dirty="0">
                <a:solidFill>
                  <a:srgbClr val="3333CC"/>
                </a:solidFill>
              </a:rPr>
              <a:t>a = </a:t>
            </a:r>
            <a:r>
              <a:rPr lang="en-US" sz="2200" dirty="0">
                <a:solidFill>
                  <a:srgbClr val="3333CC"/>
                </a:solidFill>
              </a:rPr>
              <a:t>'</a:t>
            </a:r>
            <a:r>
              <a:rPr lang="sr-Latn-ME" sz="2200" dirty="0" smtClean="0">
                <a:solidFill>
                  <a:srgbClr val="3333CC"/>
                </a:solidFill>
              </a:rPr>
              <a:t>#</a:t>
            </a:r>
            <a:r>
              <a:rPr lang="en-US" sz="2200" dirty="0" smtClean="0">
                <a:solidFill>
                  <a:srgbClr val="3333CC"/>
                </a:solidFill>
              </a:rPr>
              <a:t>'</a:t>
            </a:r>
            <a:r>
              <a:rPr lang="sr-Latn-ME" sz="22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dirty="0"/>
              <a:t>Numerička </a:t>
            </a:r>
            <a:r>
              <a:rPr lang="sr-Latn-CS" sz="2200" dirty="0" smtClean="0"/>
              <a:t>vrijednost </a:t>
            </a:r>
            <a:r>
              <a:rPr lang="sr-Latn-CS" sz="2200" dirty="0"/>
              <a:t>karaktera odgovara njegovoj poziciji u ASCII tabeli. Tako, na </a:t>
            </a:r>
            <a:r>
              <a:rPr lang="sr-Latn-CS" sz="2200" dirty="0" smtClean="0"/>
              <a:t>primjer</a:t>
            </a:r>
            <a:r>
              <a:rPr lang="sr-Latn-CS" sz="2200" dirty="0"/>
              <a:t>, karakteru </a:t>
            </a:r>
            <a:r>
              <a:rPr lang="sr-Latn-CS" sz="2200" dirty="0">
                <a:solidFill>
                  <a:srgbClr val="3333CC"/>
                </a:solidFill>
              </a:rPr>
              <a:t>'+'</a:t>
            </a:r>
            <a:r>
              <a:rPr lang="sr-Latn-CS" sz="2200" dirty="0"/>
              <a:t> odgovara broj </a:t>
            </a:r>
            <a:r>
              <a:rPr lang="sr-Latn-CS" sz="2200" dirty="0">
                <a:solidFill>
                  <a:srgbClr val="3333CC"/>
                </a:solidFill>
              </a:rPr>
              <a:t>43</a:t>
            </a:r>
            <a:r>
              <a:rPr lang="sr-Latn-CS" sz="2200" dirty="0"/>
              <a:t>, slovu </a:t>
            </a:r>
            <a:r>
              <a:rPr lang="sr-Latn-CS" sz="2200" dirty="0">
                <a:solidFill>
                  <a:srgbClr val="3333CC"/>
                </a:solidFill>
              </a:rPr>
              <a:t>'T'</a:t>
            </a:r>
            <a:r>
              <a:rPr lang="sr-Latn-CS" sz="2200" dirty="0"/>
              <a:t> </a:t>
            </a:r>
            <a:r>
              <a:rPr lang="sr-Latn-CS" sz="2200" dirty="0" smtClean="0"/>
              <a:t>broj </a:t>
            </a:r>
            <a:r>
              <a:rPr lang="sr-Latn-CS" sz="2200" dirty="0">
                <a:solidFill>
                  <a:srgbClr val="3333CC"/>
                </a:solidFill>
              </a:rPr>
              <a:t>84</a:t>
            </a:r>
            <a:r>
              <a:rPr lang="sr-Latn-CS" sz="2200" dirty="0"/>
              <a:t>, slovu </a:t>
            </a:r>
            <a:r>
              <a:rPr lang="sr-Latn-CS" sz="2200" dirty="0">
                <a:solidFill>
                  <a:srgbClr val="3333CC"/>
                </a:solidFill>
              </a:rPr>
              <a:t>'t'</a:t>
            </a:r>
            <a:r>
              <a:rPr lang="sr-Latn-CS" sz="2200" dirty="0"/>
              <a:t> </a:t>
            </a:r>
            <a:r>
              <a:rPr lang="sr-Latn-CS" sz="2200" dirty="0" smtClean="0"/>
              <a:t>broj </a:t>
            </a:r>
            <a:r>
              <a:rPr lang="sr-Latn-CS" sz="2200" dirty="0">
                <a:solidFill>
                  <a:srgbClr val="3333CC"/>
                </a:solidFill>
              </a:rPr>
              <a:t>116</a:t>
            </a:r>
            <a:r>
              <a:rPr lang="sr-Latn-CS" sz="2200" dirty="0"/>
              <a:t>, cifri </a:t>
            </a:r>
            <a:r>
              <a:rPr lang="sr-Latn-CS" sz="2200" dirty="0">
                <a:solidFill>
                  <a:srgbClr val="3333CC"/>
                </a:solidFill>
              </a:rPr>
              <a:t>'7'</a:t>
            </a:r>
            <a:r>
              <a:rPr lang="sr-Latn-CS" sz="2200" dirty="0"/>
              <a:t> </a:t>
            </a:r>
            <a:r>
              <a:rPr lang="sr-Latn-CS" sz="2200" dirty="0" smtClean="0"/>
              <a:t>odgovara broj </a:t>
            </a:r>
            <a:r>
              <a:rPr lang="sr-Latn-CS" sz="2200" dirty="0">
                <a:solidFill>
                  <a:srgbClr val="3333CC"/>
                </a:solidFill>
              </a:rPr>
              <a:t>55</a:t>
            </a:r>
            <a:r>
              <a:rPr lang="sr-Latn-CS" sz="2200" dirty="0" smtClean="0"/>
              <a:t>.</a:t>
            </a:r>
            <a:endParaRPr lang="sr-Latn-CS" sz="2200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fld id="{81701E3D-40D7-495E-A791-E072DB044E43}" type="slidenum">
              <a:rPr lang="en-US" smtClean="0"/>
              <a:pPr>
                <a:defRPr/>
              </a:pPr>
              <a:t>17</a:t>
            </a:fld>
            <a:r>
              <a:rPr lang="sr-Latn-ME" dirty="0" smtClean="0"/>
              <a:t>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153400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Pogodne osobine ASCII tabele</a:t>
            </a:r>
            <a:endParaRPr lang="en-US" dirty="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421632"/>
            <a:ext cx="8142288" cy="3671664"/>
          </a:xfrm>
        </p:spPr>
        <p:txBody>
          <a:bodyPr/>
          <a:lstStyle/>
          <a:p>
            <a:pPr eaLnBrk="1" hangingPunct="1"/>
            <a:r>
              <a:rPr lang="en-US" sz="2400" dirty="0" smtClean="0"/>
              <a:t>ASCII </a:t>
            </a:r>
            <a:r>
              <a:rPr lang="sr-Latn-CS" sz="2400" dirty="0" smtClean="0"/>
              <a:t>tabela ima nekoliko pogodnih osobina:</a:t>
            </a:r>
          </a:p>
          <a:p>
            <a:pPr lvl="1" eaLnBrk="1" hangingPunct="1"/>
            <a:r>
              <a:rPr lang="sr-Latn-CS" sz="2000" dirty="0" smtClean="0"/>
              <a:t>mala slova su poređana jedno za drugim po engleskom alfabetu (</a:t>
            </a:r>
            <a:r>
              <a:rPr lang="sr-Latn-CS" sz="2000" dirty="0" smtClean="0">
                <a:solidFill>
                  <a:srgbClr val="FF0000"/>
                </a:solidFill>
              </a:rPr>
              <a:t>od </a:t>
            </a:r>
            <a:r>
              <a:rPr lang="en-US" sz="2000" dirty="0" smtClean="0">
                <a:solidFill>
                  <a:srgbClr val="FF0000"/>
                </a:solidFill>
              </a:rPr>
              <a:t>'</a:t>
            </a:r>
            <a:r>
              <a:rPr lang="sr-Latn-CS" sz="2000" dirty="0" smtClean="0">
                <a:solidFill>
                  <a:srgbClr val="FF0000"/>
                </a:solidFill>
              </a:rPr>
              <a:t>a</a:t>
            </a:r>
            <a:r>
              <a:rPr lang="en-US" sz="2000" dirty="0" smtClean="0">
                <a:solidFill>
                  <a:srgbClr val="FF0000"/>
                </a:solidFill>
              </a:rPr>
              <a:t>'</a:t>
            </a:r>
            <a:r>
              <a:rPr lang="sr-Latn-CS" sz="2000" dirty="0" smtClean="0">
                <a:solidFill>
                  <a:srgbClr val="FF0000"/>
                </a:solidFill>
              </a:rPr>
              <a:t> do </a:t>
            </a:r>
            <a:r>
              <a:rPr lang="en-US" sz="2000" dirty="0" smtClean="0">
                <a:solidFill>
                  <a:srgbClr val="FF0000"/>
                </a:solidFill>
              </a:rPr>
              <a:t>'</a:t>
            </a:r>
            <a:r>
              <a:rPr lang="sr-Latn-CS" sz="2000" dirty="0" smtClean="0">
                <a:solidFill>
                  <a:srgbClr val="FF0000"/>
                </a:solidFill>
              </a:rPr>
              <a:t>z</a:t>
            </a:r>
            <a:r>
              <a:rPr lang="en-US" sz="2000" dirty="0" smtClean="0">
                <a:solidFill>
                  <a:srgbClr val="FF0000"/>
                </a:solidFill>
              </a:rPr>
              <a:t>'</a:t>
            </a:r>
            <a:r>
              <a:rPr lang="sr-Latn-CS" sz="2000" dirty="0" smtClean="0"/>
              <a:t>),</a:t>
            </a:r>
          </a:p>
          <a:p>
            <a:pPr lvl="1" eaLnBrk="1" hangingPunct="1"/>
            <a:r>
              <a:rPr lang="sr-Latn-CS" sz="2000" dirty="0" smtClean="0"/>
              <a:t>velika slova su poređana jedno za drugim po engleskom alfabetu (</a:t>
            </a:r>
            <a:r>
              <a:rPr lang="sr-Latn-CS" sz="2000" dirty="0" smtClean="0">
                <a:solidFill>
                  <a:srgbClr val="FF0000"/>
                </a:solidFill>
              </a:rPr>
              <a:t>od </a:t>
            </a:r>
            <a:r>
              <a:rPr lang="en-US" sz="2000" dirty="0" smtClean="0">
                <a:solidFill>
                  <a:srgbClr val="FF0000"/>
                </a:solidFill>
              </a:rPr>
              <a:t>'</a:t>
            </a:r>
            <a:r>
              <a:rPr lang="sr-Latn-CS" sz="2000" dirty="0" smtClean="0">
                <a:solidFill>
                  <a:srgbClr val="FF0000"/>
                </a:solidFill>
              </a:rPr>
              <a:t>A</a:t>
            </a:r>
            <a:r>
              <a:rPr lang="en-US" sz="2000" dirty="0" smtClean="0">
                <a:solidFill>
                  <a:srgbClr val="FF0000"/>
                </a:solidFill>
              </a:rPr>
              <a:t>'</a:t>
            </a:r>
            <a:r>
              <a:rPr lang="sr-Latn-CS" sz="2000" dirty="0" smtClean="0">
                <a:solidFill>
                  <a:srgbClr val="FF0000"/>
                </a:solidFill>
              </a:rPr>
              <a:t> do </a:t>
            </a:r>
            <a:r>
              <a:rPr lang="en-US" sz="2000" dirty="0" smtClean="0">
                <a:solidFill>
                  <a:srgbClr val="FF0000"/>
                </a:solidFill>
              </a:rPr>
              <a:t>'</a:t>
            </a:r>
            <a:r>
              <a:rPr lang="sr-Latn-CS" sz="2000" dirty="0" smtClean="0">
                <a:solidFill>
                  <a:srgbClr val="FF0000"/>
                </a:solidFill>
              </a:rPr>
              <a:t>Z</a:t>
            </a:r>
            <a:r>
              <a:rPr lang="en-US" sz="2000" dirty="0" smtClean="0">
                <a:solidFill>
                  <a:srgbClr val="FF0000"/>
                </a:solidFill>
              </a:rPr>
              <a:t>'</a:t>
            </a:r>
            <a:r>
              <a:rPr lang="sr-Latn-CS" sz="2000" dirty="0" smtClean="0"/>
              <a:t>),</a:t>
            </a:r>
          </a:p>
          <a:p>
            <a:pPr lvl="1" eaLnBrk="1" hangingPunct="1"/>
            <a:r>
              <a:rPr lang="sr-Latn-CS" sz="2000" dirty="0" smtClean="0"/>
              <a:t>cifre su poređane jedna za drugom (</a:t>
            </a:r>
            <a:r>
              <a:rPr lang="sr-Latn-CS" sz="2000" dirty="0" smtClean="0">
                <a:solidFill>
                  <a:srgbClr val="FF0000"/>
                </a:solidFill>
              </a:rPr>
              <a:t>od </a:t>
            </a:r>
            <a:r>
              <a:rPr lang="en-US" sz="2000" dirty="0" smtClean="0">
                <a:solidFill>
                  <a:srgbClr val="FF0000"/>
                </a:solidFill>
              </a:rPr>
              <a:t>'</a:t>
            </a:r>
            <a:r>
              <a:rPr lang="sr-Latn-CS" sz="2000" dirty="0" smtClean="0">
                <a:solidFill>
                  <a:srgbClr val="FF0000"/>
                </a:solidFill>
              </a:rPr>
              <a:t>0</a:t>
            </a:r>
            <a:r>
              <a:rPr lang="en-US" sz="2000" dirty="0" smtClean="0">
                <a:solidFill>
                  <a:srgbClr val="FF0000"/>
                </a:solidFill>
              </a:rPr>
              <a:t>'</a:t>
            </a:r>
            <a:r>
              <a:rPr lang="sr-Latn-CS" sz="2000" dirty="0" smtClean="0">
                <a:solidFill>
                  <a:srgbClr val="FF0000"/>
                </a:solidFill>
              </a:rPr>
              <a:t> do </a:t>
            </a:r>
            <a:r>
              <a:rPr lang="en-US" sz="2000" dirty="0" smtClean="0">
                <a:solidFill>
                  <a:srgbClr val="FF0000"/>
                </a:solidFill>
              </a:rPr>
              <a:t>'</a:t>
            </a:r>
            <a:r>
              <a:rPr lang="sr-Latn-CS" sz="2000" dirty="0" smtClean="0">
                <a:solidFill>
                  <a:srgbClr val="FF0000"/>
                </a:solidFill>
              </a:rPr>
              <a:t>9</a:t>
            </a:r>
            <a:r>
              <a:rPr lang="en-US" sz="2000" dirty="0" smtClean="0">
                <a:solidFill>
                  <a:srgbClr val="FF0000"/>
                </a:solidFill>
              </a:rPr>
              <a:t>'</a:t>
            </a:r>
            <a:r>
              <a:rPr lang="sr-Latn-CS" sz="2000" dirty="0" smtClean="0"/>
              <a:t>).</a:t>
            </a:r>
          </a:p>
          <a:p>
            <a:pPr eaLnBrk="1" hangingPunct="1">
              <a:spcBef>
                <a:spcPts val="1200"/>
              </a:spcBef>
            </a:pPr>
            <a:r>
              <a:rPr lang="sr-Latn-CS" sz="2400" dirty="0" smtClean="0"/>
              <a:t>Stoga nam nije bitan međusoban odnos malih i velikih slova i cifara, kao ni </a:t>
            </a:r>
            <a:r>
              <a:rPr lang="en-US" sz="2400" dirty="0" smtClean="0"/>
              <a:t>ASCII </a:t>
            </a:r>
            <a:r>
              <a:rPr lang="sr-Latn-CS" sz="2400" dirty="0" smtClean="0"/>
              <a:t>kôd pojedinih karaktera.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fld id="{81701E3D-40D7-495E-A791-E072DB044E43}" type="slidenum">
              <a:rPr lang="en-US" smtClean="0"/>
              <a:pPr>
                <a:defRPr/>
              </a:pPr>
              <a:t>18</a:t>
            </a:fld>
            <a:r>
              <a:rPr lang="sr-Latn-ME" dirty="0" smtClean="0"/>
              <a:t>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Operacije kod karaktera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421632"/>
            <a:ext cx="8568952" cy="3743672"/>
          </a:xfrm>
        </p:spPr>
        <p:txBody>
          <a:bodyPr lIns="36000" rIns="36000"/>
          <a:lstStyle/>
          <a:p>
            <a:pPr eaLnBrk="1" hangingPunct="1"/>
            <a:r>
              <a:rPr lang="sr-Latn-CS" sz="2400" dirty="0" smtClean="0"/>
              <a:t>Zbog prethodno opisanih osobina ASCII tabele, nad karakterima se mogu provoditi sljedeće operacije</a:t>
            </a:r>
            <a:r>
              <a:rPr lang="sr-Latn-CS" sz="2200" dirty="0" smtClean="0"/>
              <a:t>:</a:t>
            </a:r>
          </a:p>
          <a:p>
            <a:pPr lvl="1" eaLnBrk="1" hangingPunct="1">
              <a:spcBef>
                <a:spcPts val="1200"/>
              </a:spcBef>
            </a:pPr>
            <a:r>
              <a:rPr lang="sr-Latn-CS" sz="2000" dirty="0" smtClean="0">
                <a:solidFill>
                  <a:srgbClr val="FF0000"/>
                </a:solidFill>
              </a:rPr>
              <a:t>Aritmetičke operacije.</a:t>
            </a:r>
            <a:r>
              <a:rPr lang="sr-Latn-CS" sz="2000" dirty="0" smtClean="0"/>
              <a:t> N</a:t>
            </a:r>
            <a:r>
              <a:rPr lang="en-US" sz="2000" dirty="0" smtClean="0"/>
              <a:t>a </a:t>
            </a:r>
            <a:r>
              <a:rPr lang="sr-Latn-CS" sz="2000" dirty="0" smtClean="0"/>
              <a:t>pr</a:t>
            </a:r>
            <a:r>
              <a:rPr lang="en-US" sz="2000" dirty="0" err="1" smtClean="0"/>
              <a:t>imjer</a:t>
            </a:r>
            <a:r>
              <a:rPr lang="en-US" sz="2000" dirty="0" smtClean="0"/>
              <a:t>,</a:t>
            </a:r>
            <a:r>
              <a:rPr lang="sr-Latn-CS" sz="2000" dirty="0" smtClean="0"/>
              <a:t> sabiranje </a:t>
            </a:r>
            <a:r>
              <a:rPr lang="sr-Latn-CS" sz="2000" b="1" dirty="0" smtClean="0"/>
              <a:t>A=</a:t>
            </a:r>
            <a:r>
              <a:rPr lang="en-US" sz="2000" b="1" dirty="0"/>
              <a:t>'a'+</a:t>
            </a:r>
            <a:r>
              <a:rPr lang="en-US" sz="2000" b="1" dirty="0" smtClean="0"/>
              <a:t>1</a:t>
            </a:r>
            <a:r>
              <a:rPr lang="en-US" sz="2000" dirty="0" smtClean="0"/>
              <a:t> </a:t>
            </a:r>
            <a:r>
              <a:rPr lang="en-US" sz="2000" dirty="0" err="1" smtClean="0"/>
              <a:t>daje</a:t>
            </a:r>
            <a:r>
              <a:rPr lang="en-US" sz="2000" dirty="0" smtClean="0"/>
              <a:t> </a:t>
            </a:r>
            <a:r>
              <a:rPr lang="en-US" sz="2000" b="1" dirty="0" smtClean="0"/>
              <a:t>A</a:t>
            </a:r>
            <a:r>
              <a:rPr lang="en-US" sz="2000" b="1" dirty="0"/>
              <a:t>=</a:t>
            </a:r>
            <a:r>
              <a:rPr lang="en-US" sz="2000" b="1" dirty="0" smtClean="0"/>
              <a:t>'b</a:t>
            </a:r>
            <a:r>
              <a:rPr lang="en-US" sz="2000" b="1" dirty="0"/>
              <a:t>'</a:t>
            </a:r>
            <a:r>
              <a:rPr lang="en-US" sz="2000" dirty="0" smtClean="0"/>
              <a:t>. </a:t>
            </a:r>
            <a:r>
              <a:rPr lang="sr-Latn-CS" sz="2000" dirty="0" smtClean="0"/>
              <a:t>Zbog čega? Naravno, neke operacije nemaju previše smisla, ali nijesu zabranjene</a:t>
            </a:r>
            <a:r>
              <a:rPr lang="en-US" sz="2000" dirty="0" smtClean="0"/>
              <a:t>, </a:t>
            </a:r>
            <a:r>
              <a:rPr lang="en-US" sz="2000" dirty="0" err="1" smtClean="0"/>
              <a:t>npr</a:t>
            </a:r>
            <a:r>
              <a:rPr lang="en-US" sz="2000" dirty="0" smtClean="0"/>
              <a:t>. </a:t>
            </a:r>
            <a:r>
              <a:rPr lang="sr-Latn-CS" sz="2000" dirty="0" smtClean="0"/>
              <a:t> </a:t>
            </a:r>
            <a:r>
              <a:rPr lang="sr-Latn-CS" sz="2000" dirty="0" smtClean="0">
                <a:solidFill>
                  <a:srgbClr val="00B050"/>
                </a:solidFill>
              </a:rPr>
              <a:t>B</a:t>
            </a:r>
            <a:r>
              <a:rPr lang="en-US" sz="2000" dirty="0" smtClean="0">
                <a:solidFill>
                  <a:srgbClr val="00B050"/>
                </a:solidFill>
              </a:rPr>
              <a:t> </a:t>
            </a:r>
            <a:r>
              <a:rPr lang="sr-Latn-CS" sz="2000" dirty="0" smtClean="0">
                <a:solidFill>
                  <a:srgbClr val="00B050"/>
                </a:solidFill>
              </a:rPr>
              <a:t>=</a:t>
            </a:r>
            <a:r>
              <a:rPr lang="en-US" sz="2000" dirty="0" smtClean="0">
                <a:solidFill>
                  <a:srgbClr val="00B050"/>
                </a:solidFill>
              </a:rPr>
              <a:t> 'a</a:t>
            </a:r>
            <a:r>
              <a:rPr lang="en-US" sz="2000" dirty="0">
                <a:solidFill>
                  <a:srgbClr val="00B050"/>
                </a:solidFill>
              </a:rPr>
              <a:t>' </a:t>
            </a:r>
            <a:r>
              <a:rPr lang="en-US" sz="2000" dirty="0" smtClean="0">
                <a:solidFill>
                  <a:srgbClr val="00B050"/>
                </a:solidFill>
              </a:rPr>
              <a:t>* '0</a:t>
            </a:r>
            <a:r>
              <a:rPr lang="en-US" sz="2000" dirty="0">
                <a:solidFill>
                  <a:srgbClr val="00B050"/>
                </a:solidFill>
              </a:rPr>
              <a:t>'</a:t>
            </a:r>
            <a:r>
              <a:rPr lang="en-US" sz="2000" dirty="0" smtClean="0"/>
              <a:t>.</a:t>
            </a:r>
          </a:p>
          <a:p>
            <a:pPr lvl="1" eaLnBrk="1" hangingPunct="1">
              <a:spcBef>
                <a:spcPts val="600"/>
              </a:spcBef>
            </a:pPr>
            <a:r>
              <a:rPr lang="en-US" sz="2000" dirty="0" err="1" smtClean="0">
                <a:solidFill>
                  <a:srgbClr val="3333CC"/>
                </a:solidFill>
              </a:rPr>
              <a:t>Operacije</a:t>
            </a:r>
            <a:r>
              <a:rPr lang="en-US" sz="2000" dirty="0" smtClean="0">
                <a:solidFill>
                  <a:srgbClr val="3333CC"/>
                </a:solidFill>
              </a:rPr>
              <a:t> pore</a:t>
            </a:r>
            <a:r>
              <a:rPr lang="sr-Latn-CS" sz="2000" dirty="0" smtClean="0">
                <a:solidFill>
                  <a:srgbClr val="3333CC"/>
                </a:solidFill>
              </a:rPr>
              <a:t>đenja.</a:t>
            </a:r>
            <a:r>
              <a:rPr lang="sr-Latn-CS" sz="2000" dirty="0" smtClean="0"/>
              <a:t> Ima smisla porediti samo karaktere koji pripadaju istoj grupi (međusobno poređenje malih ili velikih slova), ali nije zabranjeno, ali ni previše smisleno, poređenje karaktera iz različitih grupa.</a:t>
            </a:r>
            <a:endParaRPr lang="en-US" sz="200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fld id="{81701E3D-40D7-495E-A791-E072DB044E43}" type="slidenum">
              <a:rPr lang="en-US" smtClean="0"/>
              <a:pPr>
                <a:defRPr/>
              </a:pPr>
              <a:t>19</a:t>
            </a:fld>
            <a:r>
              <a:rPr lang="sr-Latn-ME" dirty="0" smtClean="0"/>
              <a:t>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Tipovi podataka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349624"/>
            <a:ext cx="8359080" cy="4103712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Sve promjenljive se u C-u moraju eksplicitno deklarisati prije prve upotrebe.</a:t>
            </a:r>
          </a:p>
          <a:p>
            <a:pPr eaLnBrk="1" hangingPunct="1"/>
            <a:r>
              <a:rPr lang="sr-Latn-CS" sz="2400" dirty="0" smtClean="0"/>
              <a:t>Ovaj korak je neophodan kako bi omogućili zauzimanje memorije za promjenljive.</a:t>
            </a:r>
          </a:p>
          <a:p>
            <a:pPr eaLnBrk="1" hangingPunct="1"/>
            <a:r>
              <a:rPr lang="sr-Latn-CS" sz="2400" dirty="0" smtClean="0"/>
              <a:t>Sve promjenljive pripadaju jednom od </a:t>
            </a:r>
            <a:r>
              <a:rPr lang="sr-Latn-CS" sz="2400" dirty="0" smtClean="0">
                <a:solidFill>
                  <a:srgbClr val="FF0000"/>
                </a:solidFill>
              </a:rPr>
              <a:t>10 tipova podataka</a:t>
            </a:r>
            <a:r>
              <a:rPr lang="sr-Latn-CS" sz="2400" dirty="0" smtClean="0"/>
              <a:t>.</a:t>
            </a:r>
          </a:p>
          <a:p>
            <a:pPr eaLnBrk="1" hangingPunct="1"/>
            <a:r>
              <a:rPr lang="sr-Latn-CS" sz="2400" dirty="0" smtClean="0">
                <a:solidFill>
                  <a:srgbClr val="FF0000"/>
                </a:solidFill>
              </a:rPr>
              <a:t>Osnovni 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FF0000"/>
                </a:solidFill>
              </a:rPr>
              <a:t>elementarni</a:t>
            </a:r>
            <a:r>
              <a:rPr lang="sr-Latn-CS" sz="2400" dirty="0" smtClean="0"/>
              <a:t>) tipovi podataka:</a:t>
            </a:r>
          </a:p>
          <a:p>
            <a:pPr lvl="1" eaLnBrk="1" hangingPunct="1"/>
            <a:r>
              <a:rPr lang="en-US" sz="2000" dirty="0" smtClean="0"/>
              <a:t>c</a:t>
            </a:r>
            <a:r>
              <a:rPr lang="sr-Latn-CS" sz="2000" dirty="0" smtClean="0"/>
              <a:t>ijeli broj (</a:t>
            </a:r>
            <a:r>
              <a:rPr lang="sr-Latn-CS" sz="2000" dirty="0" smtClean="0">
                <a:solidFill>
                  <a:srgbClr val="3333CC"/>
                </a:solidFill>
              </a:rPr>
              <a:t>int</a:t>
            </a:r>
            <a:r>
              <a:rPr lang="sr-Latn-CS" sz="2000" dirty="0" smtClean="0"/>
              <a:t> ili </a:t>
            </a:r>
            <a:r>
              <a:rPr lang="sr-Latn-CS" sz="2000" dirty="0">
                <a:solidFill>
                  <a:srgbClr val="3333CC"/>
                </a:solidFill>
              </a:rPr>
              <a:t>long</a:t>
            </a:r>
            <a:r>
              <a:rPr lang="sr-Latn-CS" sz="2000" dirty="0" smtClean="0"/>
              <a:t>)</a:t>
            </a:r>
            <a:r>
              <a:rPr lang="en-US" sz="2000" dirty="0" smtClean="0"/>
              <a:t>,</a:t>
            </a:r>
            <a:endParaRPr lang="sr-Latn-CS" sz="2000" dirty="0" smtClean="0"/>
          </a:p>
          <a:p>
            <a:pPr lvl="1" eaLnBrk="1" hangingPunct="1"/>
            <a:r>
              <a:rPr lang="en-US" sz="2000" dirty="0" smtClean="0"/>
              <a:t>r</a:t>
            </a:r>
            <a:r>
              <a:rPr lang="sr-Latn-CS" sz="2000" dirty="0" smtClean="0"/>
              <a:t>ealni broj (</a:t>
            </a:r>
            <a:r>
              <a:rPr lang="sr-Latn-CS" sz="2000" dirty="0">
                <a:solidFill>
                  <a:srgbClr val="3333CC"/>
                </a:solidFill>
              </a:rPr>
              <a:t>float</a:t>
            </a:r>
            <a:r>
              <a:rPr lang="sr-Latn-CS" sz="2000" dirty="0" smtClean="0"/>
              <a:t> ili </a:t>
            </a:r>
            <a:r>
              <a:rPr lang="sr-Latn-CS" sz="2000" dirty="0">
                <a:solidFill>
                  <a:srgbClr val="3333CC"/>
                </a:solidFill>
              </a:rPr>
              <a:t>double</a:t>
            </a:r>
            <a:r>
              <a:rPr lang="sr-Latn-CS" sz="2000" dirty="0" smtClean="0"/>
              <a:t>)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endParaRPr lang="sr-Latn-CS" sz="2000" dirty="0" smtClean="0"/>
          </a:p>
          <a:p>
            <a:pPr lvl="1" eaLnBrk="1" hangingPunct="1"/>
            <a:r>
              <a:rPr lang="en-US" sz="2000" dirty="0" smtClean="0"/>
              <a:t>k</a:t>
            </a:r>
            <a:r>
              <a:rPr lang="sr-Latn-CS" sz="2000" dirty="0" smtClean="0"/>
              <a:t>arakter (</a:t>
            </a:r>
            <a:r>
              <a:rPr lang="sr-Latn-CS" sz="2000" dirty="0">
                <a:solidFill>
                  <a:srgbClr val="3333CC"/>
                </a:solidFill>
              </a:rPr>
              <a:t>char</a:t>
            </a:r>
            <a:r>
              <a:rPr lang="sr-Latn-CS" sz="2000" dirty="0" smtClean="0"/>
              <a:t>)</a:t>
            </a:r>
            <a:r>
              <a:rPr lang="en-US" sz="2000" dirty="0" smtClean="0"/>
              <a:t>.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/>
              <a:t>2</a:t>
            </a:r>
            <a:r>
              <a:rPr lang="sr-Latn-ME" dirty="0" smtClean="0"/>
              <a:t>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Elementarni tipovi podataka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4965419"/>
              </p:ext>
            </p:extLst>
          </p:nvPr>
        </p:nvGraphicFramePr>
        <p:xfrm>
          <a:off x="251520" y="2082364"/>
          <a:ext cx="8712968" cy="4711444"/>
        </p:xfrm>
        <a:graphic>
          <a:graphicData uri="http://schemas.openxmlformats.org/drawingml/2006/table">
            <a:tbl>
              <a:tblPr>
                <a:tableStyleId>{D27102A9-8310-4765-A935-A1911B00CA55}</a:tableStyleId>
              </a:tblPr>
              <a:tblGrid>
                <a:gridCol w="33680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40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508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2127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b="1" dirty="0" smtClean="0">
                          <a:effectLst/>
                        </a:rPr>
                        <a:t>Tip </a:t>
                      </a:r>
                      <a:r>
                        <a:rPr lang="sr-Latn-ME" sz="1800" b="1" dirty="0">
                          <a:effectLst/>
                        </a:rPr>
                        <a:t>promjenljive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b="1" dirty="0">
                          <a:effectLst/>
                        </a:rPr>
                        <a:t>Broj bajtova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b="1" dirty="0">
                          <a:effectLst/>
                        </a:rPr>
                        <a:t>Opseg vrijednosti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char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1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effectLst/>
                        </a:rPr>
                        <a:t>-128 ÷ 127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unsigned char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1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0 ÷ 255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short </a:t>
                      </a:r>
                      <a:r>
                        <a:rPr lang="en-US" sz="1800" dirty="0" err="1">
                          <a:effectLst/>
                        </a:rPr>
                        <a:t>int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2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-32 768 ÷ 32 767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unsigned short </a:t>
                      </a:r>
                      <a:r>
                        <a:rPr lang="en-US" sz="1800" dirty="0" err="1">
                          <a:effectLst/>
                        </a:rPr>
                        <a:t>int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2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0 ÷ 65 535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5202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int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2 ili 4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-32 768 ÷ 32 767 ili</a:t>
                      </a:r>
                      <a:endParaRPr lang="en-GB" sz="1800">
                        <a:effectLst/>
                      </a:endParaRP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-2 147 483 648 ÷ 2 147 483 647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unsigned </a:t>
                      </a:r>
                      <a:r>
                        <a:rPr lang="en-US" sz="1800" dirty="0" err="1">
                          <a:effectLst/>
                        </a:rPr>
                        <a:t>int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2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0 ÷ 65 535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9470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long </a:t>
                      </a:r>
                      <a:r>
                        <a:rPr lang="en-US" sz="1800" dirty="0" err="1">
                          <a:effectLst/>
                        </a:rPr>
                        <a:t>int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effectLst/>
                        </a:rPr>
                        <a:t>4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-2 147 483 648 ÷ 2 147 483 647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unsigned long int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effectLst/>
                        </a:rPr>
                        <a:t>4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0 ÷ 4 294 967 295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15202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0070C0"/>
                          </a:solidFill>
                          <a:effectLst/>
                        </a:rPr>
                        <a:t>long </a:t>
                      </a:r>
                      <a:r>
                        <a:rPr lang="en-US" sz="1800" b="0" dirty="0" err="1">
                          <a:solidFill>
                            <a:srgbClr val="0070C0"/>
                          </a:solidFill>
                          <a:effectLst/>
                        </a:rPr>
                        <a:t>long</a:t>
                      </a:r>
                      <a:r>
                        <a:rPr lang="en-US" sz="1800" b="0" dirty="0">
                          <a:solidFill>
                            <a:srgbClr val="0070C0"/>
                          </a:solidFill>
                          <a:effectLst/>
                        </a:rPr>
                        <a:t> </a:t>
                      </a:r>
                      <a:r>
                        <a:rPr lang="en-US" sz="1800" b="0" dirty="0" err="1" smtClean="0">
                          <a:solidFill>
                            <a:srgbClr val="0070C0"/>
                          </a:solidFill>
                          <a:effectLst/>
                        </a:rPr>
                        <a:t>int</a:t>
                      </a:r>
                      <a:endParaRPr lang="en-GB" sz="1800" b="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solidFill>
                            <a:srgbClr val="0070C0"/>
                          </a:solidFill>
                          <a:effectLst/>
                        </a:rPr>
                        <a:t>8</a:t>
                      </a:r>
                      <a:endParaRPr lang="en-GB" sz="18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solidFill>
                            <a:srgbClr val="0070C0"/>
                          </a:solidFill>
                          <a:effectLst/>
                        </a:rPr>
                        <a:t>-9 223 372 036 854 775 808 ÷ </a:t>
                      </a:r>
                      <a:br>
                        <a:rPr lang="sr-Latn-ME" sz="1800" dirty="0">
                          <a:solidFill>
                            <a:srgbClr val="0070C0"/>
                          </a:solidFill>
                          <a:effectLst/>
                        </a:rPr>
                      </a:br>
                      <a:r>
                        <a:rPr lang="sr-Latn-ME" sz="1800" dirty="0">
                          <a:solidFill>
                            <a:srgbClr val="0070C0"/>
                          </a:solidFill>
                          <a:effectLst/>
                        </a:rPr>
                        <a:t>9 223 372 036 854 775 807</a:t>
                      </a:r>
                      <a:endParaRPr lang="en-GB" sz="18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9470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0070C0"/>
                          </a:solidFill>
                          <a:effectLst/>
                        </a:rPr>
                        <a:t>unsigned long </a:t>
                      </a:r>
                      <a:r>
                        <a:rPr lang="en-US" sz="1800" b="0" dirty="0" err="1">
                          <a:solidFill>
                            <a:srgbClr val="0070C0"/>
                          </a:solidFill>
                          <a:effectLst/>
                        </a:rPr>
                        <a:t>long</a:t>
                      </a:r>
                      <a:r>
                        <a:rPr lang="en-US" sz="1800" b="0" dirty="0">
                          <a:solidFill>
                            <a:srgbClr val="0070C0"/>
                          </a:solidFill>
                          <a:effectLst/>
                        </a:rPr>
                        <a:t> </a:t>
                      </a:r>
                      <a:r>
                        <a:rPr lang="en-US" sz="1800" b="0" dirty="0" err="1" smtClean="0">
                          <a:solidFill>
                            <a:srgbClr val="0070C0"/>
                          </a:solidFill>
                          <a:effectLst/>
                        </a:rPr>
                        <a:t>int</a:t>
                      </a:r>
                      <a:endParaRPr lang="en-GB" sz="1800" b="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solidFill>
                            <a:srgbClr val="0070C0"/>
                          </a:solidFill>
                          <a:effectLst/>
                        </a:rPr>
                        <a:t>8</a:t>
                      </a:r>
                      <a:endParaRPr lang="en-GB" sz="18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solidFill>
                            <a:srgbClr val="0070C0"/>
                          </a:solidFill>
                          <a:effectLst/>
                        </a:rPr>
                        <a:t>0 ÷ 18 446 744 073 709 551 615</a:t>
                      </a:r>
                      <a:endParaRPr lang="en-GB" sz="18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4798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float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4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effectLst/>
                        </a:rPr>
                        <a:t>-</a:t>
                      </a:r>
                      <a:r>
                        <a:rPr lang="sr-Latn-ME" sz="1800" dirty="0" smtClean="0">
                          <a:effectLst/>
                        </a:rPr>
                        <a:t>3,4028×10</a:t>
                      </a:r>
                      <a:r>
                        <a:rPr lang="sr-Latn-ME" sz="1800" baseline="30000" dirty="0" smtClean="0">
                          <a:effectLst/>
                        </a:rPr>
                        <a:t>+38</a:t>
                      </a:r>
                      <a:r>
                        <a:rPr lang="sr-Latn-ME" sz="1800" dirty="0" smtClean="0">
                          <a:effectLst/>
                        </a:rPr>
                        <a:t> </a:t>
                      </a:r>
                      <a:r>
                        <a:rPr lang="sr-Latn-ME" sz="1800" dirty="0">
                          <a:effectLst/>
                        </a:rPr>
                        <a:t>÷ </a:t>
                      </a:r>
                      <a:r>
                        <a:rPr lang="sr-Latn-ME" sz="1800" dirty="0" smtClean="0">
                          <a:effectLst/>
                        </a:rPr>
                        <a:t>3,4028×10</a:t>
                      </a:r>
                      <a:r>
                        <a:rPr lang="sr-Latn-ME" sz="1800" baseline="30000" dirty="0" smtClean="0">
                          <a:effectLst/>
                        </a:rPr>
                        <a:t>+38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double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effectLst/>
                        </a:rPr>
                        <a:t>8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effectLst/>
                        </a:rPr>
                        <a:t>-</a:t>
                      </a:r>
                      <a:r>
                        <a:rPr lang="sr-Latn-ME" sz="1800" dirty="0" smtClean="0">
                          <a:effectLst/>
                        </a:rPr>
                        <a:t>1,7977×10</a:t>
                      </a:r>
                      <a:r>
                        <a:rPr lang="sr-Latn-ME" sz="1800" baseline="30000" dirty="0" smtClean="0">
                          <a:effectLst/>
                        </a:rPr>
                        <a:t>+308</a:t>
                      </a:r>
                      <a:r>
                        <a:rPr lang="sr-Latn-ME" sz="1800" dirty="0" smtClean="0">
                          <a:effectLst/>
                        </a:rPr>
                        <a:t> </a:t>
                      </a:r>
                      <a:r>
                        <a:rPr lang="sr-Latn-ME" sz="1800" dirty="0">
                          <a:effectLst/>
                        </a:rPr>
                        <a:t>÷ </a:t>
                      </a:r>
                      <a:r>
                        <a:rPr lang="sr-Latn-ME" sz="1800" dirty="0" smtClean="0">
                          <a:effectLst/>
                        </a:rPr>
                        <a:t>1,7977×10</a:t>
                      </a:r>
                      <a:r>
                        <a:rPr lang="sr-Latn-ME" sz="1800" baseline="30000" dirty="0" smtClean="0">
                          <a:effectLst/>
                        </a:rPr>
                        <a:t>+308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long double</a:t>
                      </a:r>
                      <a:endParaRPr lang="en-GB" sz="180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10, 12 ili 16</a:t>
                      </a:r>
                      <a:endParaRPr lang="en-GB" sz="180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---</a:t>
                      </a:r>
                      <a:endParaRPr lang="en-GB" sz="1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8833987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718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Literali za</a:t>
            </a:r>
            <a:r>
              <a:rPr lang="en-US" dirty="0" smtClean="0"/>
              <a:t> numeri</a:t>
            </a:r>
            <a:r>
              <a:rPr lang="sr-Latn-ME" dirty="0" smtClean="0"/>
              <a:t>čke</a:t>
            </a:r>
            <a:r>
              <a:rPr lang="sr-Latn-CS" dirty="0" smtClean="0"/>
              <a:t> tipove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323528" y="2204864"/>
            <a:ext cx="8712968" cy="460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711450" algn="l"/>
              </a:tabLst>
            </a:pPr>
            <a:r>
              <a:rPr lang="sr-Latn-ME" dirty="0" smtClean="0">
                <a:solidFill>
                  <a:srgbClr val="3333CC"/>
                </a:solidFill>
                <a:latin typeface="+mj-lt"/>
              </a:rPr>
              <a:t>int</a:t>
            </a:r>
            <a:r>
              <a:rPr lang="sr-Latn-ME" dirty="0">
                <a:solidFill>
                  <a:srgbClr val="3333CC"/>
                </a:solidFill>
                <a:latin typeface="+mj-lt"/>
              </a:rPr>
              <a:t> x = </a:t>
            </a:r>
            <a:r>
              <a:rPr lang="en-US" dirty="0">
                <a:solidFill>
                  <a:srgbClr val="3333CC"/>
                </a:solidFill>
                <a:latin typeface="+mj-lt"/>
              </a:rPr>
              <a:t>22</a:t>
            </a:r>
            <a:r>
              <a:rPr lang="sr-Latn-ME" dirty="0">
                <a:solidFill>
                  <a:srgbClr val="3333CC"/>
                </a:solidFill>
                <a:latin typeface="+mj-lt"/>
              </a:rPr>
              <a:t>;</a:t>
            </a:r>
            <a:r>
              <a:rPr lang="en-US" dirty="0" smtClean="0">
                <a:latin typeface="+mj-lt"/>
              </a:rPr>
              <a:t> </a:t>
            </a:r>
            <a:r>
              <a:rPr lang="sr-Latn-ME" dirty="0" smtClean="0">
                <a:latin typeface="+mj-lt"/>
              </a:rPr>
              <a:t>	//</a:t>
            </a:r>
            <a:r>
              <a:rPr lang="en-US" dirty="0" smtClean="0">
                <a:latin typeface="+mj-lt"/>
              </a:rPr>
              <a:t> </a:t>
            </a:r>
            <a:r>
              <a:rPr lang="sr-Latn-ME" dirty="0">
                <a:solidFill>
                  <a:srgbClr val="3333CC"/>
                </a:solidFill>
                <a:latin typeface="+mj-lt"/>
              </a:rPr>
              <a:t>22</a:t>
            </a:r>
            <a:r>
              <a:rPr lang="sr-Latn-ME" dirty="0" smtClean="0">
                <a:latin typeface="+mj-lt"/>
              </a:rPr>
              <a:t> je literal (konstanta) tipa </a:t>
            </a:r>
            <a:r>
              <a:rPr lang="sr-Latn-ME" dirty="0">
                <a:solidFill>
                  <a:srgbClr val="3333CC"/>
                </a:solidFill>
                <a:latin typeface="+mj-lt"/>
              </a:rPr>
              <a:t>int</a:t>
            </a:r>
          </a:p>
          <a:p>
            <a:pPr>
              <a:tabLst>
                <a:tab pos="2711450" algn="l"/>
              </a:tabLst>
            </a:pPr>
            <a:r>
              <a:rPr lang="sr-Latn-ME" dirty="0" smtClean="0">
                <a:solidFill>
                  <a:srgbClr val="FF0000"/>
                </a:solidFill>
                <a:latin typeface="+mj-lt"/>
              </a:rPr>
              <a:t>long </a:t>
            </a:r>
            <a:r>
              <a:rPr lang="sr-Latn-ME" dirty="0">
                <a:solidFill>
                  <a:srgbClr val="FF0000"/>
                </a:solidFill>
                <a:latin typeface="+mj-lt"/>
              </a:rPr>
              <a:t>x = </a:t>
            </a:r>
            <a:r>
              <a:rPr lang="en-US" dirty="0" smtClean="0">
                <a:solidFill>
                  <a:srgbClr val="FF0000"/>
                </a:solidFill>
                <a:latin typeface="+mj-lt"/>
              </a:rPr>
              <a:t>22</a:t>
            </a:r>
            <a:r>
              <a:rPr lang="sr-Latn-ME" dirty="0" smtClean="0">
                <a:solidFill>
                  <a:srgbClr val="FF0000"/>
                </a:solidFill>
                <a:latin typeface="+mj-lt"/>
              </a:rPr>
              <a:t>L;</a:t>
            </a:r>
            <a:r>
              <a:rPr lang="en-US" dirty="0" smtClean="0"/>
              <a:t> </a:t>
            </a:r>
            <a:r>
              <a:rPr lang="sr-Latn-ME" dirty="0" smtClean="0"/>
              <a:t>	</a:t>
            </a:r>
            <a:r>
              <a:rPr lang="sr-Latn-ME" dirty="0">
                <a:latin typeface="+mj-lt"/>
              </a:rPr>
              <a:t>//</a:t>
            </a:r>
            <a:r>
              <a:rPr lang="en-US" dirty="0">
                <a:latin typeface="+mj-lt"/>
              </a:rPr>
              <a:t> </a:t>
            </a:r>
            <a:r>
              <a:rPr lang="sr-Latn-ME" dirty="0">
                <a:solidFill>
                  <a:srgbClr val="FF0000"/>
                </a:solidFill>
                <a:latin typeface="+mj-lt"/>
              </a:rPr>
              <a:t>22L</a:t>
            </a:r>
            <a:r>
              <a:rPr lang="sr-Latn-ME" dirty="0" smtClean="0">
                <a:latin typeface="+mj-lt"/>
              </a:rPr>
              <a:t> ili </a:t>
            </a:r>
            <a:r>
              <a:rPr lang="sr-Latn-ME" dirty="0">
                <a:solidFill>
                  <a:srgbClr val="FF0000"/>
                </a:solidFill>
                <a:latin typeface="+mj-lt"/>
              </a:rPr>
              <a:t>22l</a:t>
            </a:r>
            <a:r>
              <a:rPr lang="sr-Latn-ME" dirty="0" smtClean="0">
                <a:latin typeface="+mj-lt"/>
              </a:rPr>
              <a:t> su literali tipa </a:t>
            </a:r>
            <a:r>
              <a:rPr lang="sr-Latn-ME" dirty="0" smtClean="0">
                <a:solidFill>
                  <a:srgbClr val="FF0000"/>
                </a:solidFill>
                <a:latin typeface="+mj-lt"/>
              </a:rPr>
              <a:t>long</a:t>
            </a:r>
          </a:p>
          <a:p>
            <a:pPr>
              <a:spcAft>
                <a:spcPts val="600"/>
              </a:spcAft>
              <a:tabLst>
                <a:tab pos="2711450" algn="l"/>
              </a:tabLst>
            </a:pPr>
            <a:r>
              <a:rPr lang="sr-Latn-ME" dirty="0" smtClean="0">
                <a:solidFill>
                  <a:srgbClr val="00B050"/>
                </a:solidFill>
                <a:latin typeface="+mj-lt"/>
              </a:rPr>
              <a:t>long long </a:t>
            </a:r>
            <a:r>
              <a:rPr lang="sr-Latn-ME" dirty="0">
                <a:solidFill>
                  <a:srgbClr val="00B050"/>
                </a:solidFill>
                <a:latin typeface="+mj-lt"/>
              </a:rPr>
              <a:t>x = </a:t>
            </a:r>
            <a:r>
              <a:rPr lang="en-US" dirty="0" smtClean="0">
                <a:solidFill>
                  <a:srgbClr val="00B050"/>
                </a:solidFill>
                <a:latin typeface="+mj-lt"/>
              </a:rPr>
              <a:t>22</a:t>
            </a:r>
            <a:r>
              <a:rPr lang="sr-Latn-ME" dirty="0" smtClean="0">
                <a:solidFill>
                  <a:srgbClr val="00B050"/>
                </a:solidFill>
                <a:latin typeface="+mj-lt"/>
              </a:rPr>
              <a:t>LL</a:t>
            </a:r>
            <a:r>
              <a:rPr lang="sr-Latn-ME" dirty="0">
                <a:solidFill>
                  <a:srgbClr val="00B050"/>
                </a:solidFill>
                <a:latin typeface="+mj-lt"/>
              </a:rPr>
              <a:t>;</a:t>
            </a:r>
            <a:r>
              <a:rPr lang="en-US" dirty="0">
                <a:latin typeface="+mj-lt"/>
              </a:rPr>
              <a:t> </a:t>
            </a:r>
            <a:r>
              <a:rPr lang="sr-Latn-ME" dirty="0">
                <a:latin typeface="+mj-lt"/>
              </a:rPr>
              <a:t>	//</a:t>
            </a:r>
            <a:r>
              <a:rPr lang="en-US" dirty="0">
                <a:latin typeface="+mj-lt"/>
              </a:rPr>
              <a:t> </a:t>
            </a:r>
            <a:r>
              <a:rPr lang="sr-Latn-ME" dirty="0">
                <a:solidFill>
                  <a:srgbClr val="00B050"/>
                </a:solidFill>
                <a:latin typeface="+mj-lt"/>
              </a:rPr>
              <a:t>22LL</a:t>
            </a:r>
            <a:r>
              <a:rPr lang="sr-Latn-ME" dirty="0" smtClean="0">
                <a:latin typeface="+mj-lt"/>
              </a:rPr>
              <a:t> </a:t>
            </a:r>
            <a:r>
              <a:rPr lang="sr-Latn-ME" dirty="0">
                <a:latin typeface="+mj-lt"/>
              </a:rPr>
              <a:t>ili </a:t>
            </a:r>
            <a:r>
              <a:rPr lang="sr-Latn-ME" dirty="0">
                <a:solidFill>
                  <a:srgbClr val="00B050"/>
                </a:solidFill>
                <a:latin typeface="+mj-lt"/>
              </a:rPr>
              <a:t>22ll</a:t>
            </a:r>
            <a:r>
              <a:rPr lang="sr-Latn-ME" dirty="0" smtClean="0">
                <a:latin typeface="+mj-lt"/>
              </a:rPr>
              <a:t> </a:t>
            </a:r>
            <a:r>
              <a:rPr lang="sr-Latn-ME" dirty="0">
                <a:latin typeface="+mj-lt"/>
              </a:rPr>
              <a:t>su literali tipa </a:t>
            </a:r>
            <a:r>
              <a:rPr lang="sr-Latn-ME" dirty="0">
                <a:solidFill>
                  <a:srgbClr val="00B050"/>
                </a:solidFill>
                <a:latin typeface="+mj-lt"/>
              </a:rPr>
              <a:t>long long</a:t>
            </a:r>
            <a:endParaRPr lang="en-US" dirty="0">
              <a:solidFill>
                <a:srgbClr val="00B050"/>
              </a:solidFill>
              <a:latin typeface="+mj-lt"/>
            </a:endParaRPr>
          </a:p>
          <a:p>
            <a:pPr marL="623888"/>
            <a:r>
              <a:rPr lang="sr-Latn-ME" dirty="0" smtClean="0">
                <a:latin typeface="+mj-lt"/>
              </a:rPr>
              <a:t>Konstanta </a:t>
            </a:r>
            <a:r>
              <a:rPr lang="en-US" dirty="0" smtClean="0">
                <a:solidFill>
                  <a:srgbClr val="00B050"/>
                </a:solidFill>
                <a:latin typeface="+mj-lt"/>
              </a:rPr>
              <a:t>12345678912</a:t>
            </a:r>
            <a:r>
              <a:rPr lang="en-US" dirty="0" smtClean="0">
                <a:latin typeface="+mj-lt"/>
              </a:rPr>
              <a:t> </a:t>
            </a:r>
            <a:r>
              <a:rPr lang="sr-Latn-ME" dirty="0" smtClean="0">
                <a:latin typeface="+mj-lt"/>
              </a:rPr>
              <a:t>je takođe tipa</a:t>
            </a:r>
            <a:r>
              <a:rPr lang="en-US" dirty="0" smtClean="0">
                <a:latin typeface="+mj-lt"/>
              </a:rPr>
              <a:t> </a:t>
            </a:r>
            <a:r>
              <a:rPr lang="en-US" dirty="0">
                <a:solidFill>
                  <a:srgbClr val="00B050"/>
                </a:solidFill>
                <a:latin typeface="+mj-lt"/>
              </a:rPr>
              <a:t>long </a:t>
            </a:r>
            <a:r>
              <a:rPr lang="en-US" dirty="0" err="1">
                <a:solidFill>
                  <a:srgbClr val="00B050"/>
                </a:solidFill>
                <a:latin typeface="+mj-lt"/>
              </a:rPr>
              <a:t>long</a:t>
            </a:r>
            <a:r>
              <a:rPr lang="en-US" dirty="0">
                <a:latin typeface="+mj-lt"/>
              </a:rPr>
              <a:t> </a:t>
            </a:r>
            <a:r>
              <a:rPr lang="sr-Latn-ME" dirty="0" smtClean="0">
                <a:latin typeface="+mj-lt"/>
              </a:rPr>
              <a:t>jer ta vrijednost </a:t>
            </a:r>
            <a:r>
              <a:rPr lang="en-US" dirty="0" smtClean="0">
                <a:latin typeface="+mj-lt"/>
              </a:rPr>
              <a:t>ne </a:t>
            </a:r>
            <a:r>
              <a:rPr lang="en-US" dirty="0" err="1">
                <a:latin typeface="+mj-lt"/>
              </a:rPr>
              <a:t>može</a:t>
            </a:r>
            <a:r>
              <a:rPr lang="en-US" dirty="0">
                <a:latin typeface="+mj-lt"/>
              </a:rPr>
              <a:t> da </a:t>
            </a:r>
            <a:r>
              <a:rPr lang="en-US" dirty="0" err="1">
                <a:latin typeface="+mj-lt"/>
              </a:rPr>
              <a:t>stane</a:t>
            </a:r>
            <a:r>
              <a:rPr lang="en-US" dirty="0">
                <a:latin typeface="+mj-lt"/>
              </a:rPr>
              <a:t> u </a:t>
            </a:r>
            <a:r>
              <a:rPr lang="sr-Latn-ME" dirty="0" smtClean="0">
                <a:latin typeface="+mj-lt"/>
              </a:rPr>
              <a:t>tip </a:t>
            </a:r>
            <a:r>
              <a:rPr lang="sr-Latn-ME" dirty="0" smtClean="0">
                <a:solidFill>
                  <a:srgbClr val="FF0000"/>
                </a:solidFill>
                <a:latin typeface="+mj-lt"/>
              </a:rPr>
              <a:t>long</a:t>
            </a:r>
            <a:r>
              <a:rPr lang="sr-Latn-ME" dirty="0" smtClean="0">
                <a:latin typeface="+mj-lt"/>
              </a:rPr>
              <a:t> (</a:t>
            </a:r>
            <a:r>
              <a:rPr lang="en-US" dirty="0" smtClean="0">
                <a:latin typeface="+mj-lt"/>
              </a:rPr>
              <a:t>4 </a:t>
            </a:r>
            <a:r>
              <a:rPr lang="en-US" dirty="0" err="1">
                <a:latin typeface="+mj-lt"/>
              </a:rPr>
              <a:t>bajta</a:t>
            </a:r>
            <a:r>
              <a:rPr lang="en-US" dirty="0">
                <a:latin typeface="+mj-lt"/>
              </a:rPr>
              <a:t>)</a:t>
            </a:r>
          </a:p>
          <a:p>
            <a:endParaRPr lang="sr-Latn-ME" dirty="0" smtClean="0">
              <a:latin typeface="+mj-lt"/>
            </a:endParaRPr>
          </a:p>
          <a:p>
            <a:pPr>
              <a:tabLst>
                <a:tab pos="3055938" algn="l"/>
              </a:tabLst>
            </a:pPr>
            <a:r>
              <a:rPr lang="sr-Latn-ME" dirty="0" smtClean="0">
                <a:solidFill>
                  <a:srgbClr val="7030A0"/>
                </a:solidFill>
                <a:latin typeface="+mj-lt"/>
              </a:rPr>
              <a:t>float </a:t>
            </a:r>
            <a:r>
              <a:rPr lang="sr-Latn-ME" dirty="0">
                <a:solidFill>
                  <a:srgbClr val="7030A0"/>
                </a:solidFill>
                <a:latin typeface="+mj-lt"/>
              </a:rPr>
              <a:t>x = </a:t>
            </a:r>
            <a:r>
              <a:rPr lang="en-US" dirty="0" smtClean="0">
                <a:solidFill>
                  <a:srgbClr val="7030A0"/>
                </a:solidFill>
                <a:latin typeface="+mj-lt"/>
              </a:rPr>
              <a:t>2</a:t>
            </a:r>
            <a:r>
              <a:rPr lang="sr-Latn-ME" dirty="0" smtClean="0">
                <a:solidFill>
                  <a:srgbClr val="7030A0"/>
                </a:solidFill>
                <a:latin typeface="+mj-lt"/>
              </a:rPr>
              <a:t>.3F;</a:t>
            </a:r>
            <a:r>
              <a:rPr lang="en-US" dirty="0" smtClean="0">
                <a:latin typeface="+mj-lt"/>
              </a:rPr>
              <a:t> </a:t>
            </a:r>
            <a:r>
              <a:rPr lang="sr-Latn-ME" dirty="0">
                <a:latin typeface="+mj-lt"/>
              </a:rPr>
              <a:t>	</a:t>
            </a:r>
            <a:r>
              <a:rPr lang="sr-Latn-ME" dirty="0" smtClean="0">
                <a:latin typeface="+mj-lt"/>
              </a:rPr>
              <a:t>//</a:t>
            </a:r>
            <a:r>
              <a:rPr lang="en-US" dirty="0" smtClean="0">
                <a:latin typeface="+mj-lt"/>
              </a:rPr>
              <a:t> </a:t>
            </a:r>
            <a:r>
              <a:rPr lang="sr-Latn-ME" dirty="0">
                <a:solidFill>
                  <a:srgbClr val="7030A0"/>
                </a:solidFill>
                <a:latin typeface="+mj-lt"/>
              </a:rPr>
              <a:t>2.3F</a:t>
            </a:r>
            <a:r>
              <a:rPr lang="sr-Latn-ME" dirty="0" smtClean="0">
                <a:latin typeface="+mj-lt"/>
              </a:rPr>
              <a:t> </a:t>
            </a:r>
            <a:r>
              <a:rPr lang="sr-Latn-ME" dirty="0">
                <a:latin typeface="+mj-lt"/>
              </a:rPr>
              <a:t>ili </a:t>
            </a:r>
            <a:r>
              <a:rPr lang="sr-Latn-ME" dirty="0">
                <a:solidFill>
                  <a:srgbClr val="7030A0"/>
                </a:solidFill>
                <a:latin typeface="+mj-lt"/>
              </a:rPr>
              <a:t>2.3f</a:t>
            </a:r>
            <a:r>
              <a:rPr lang="sr-Latn-ME" dirty="0" smtClean="0">
                <a:latin typeface="+mj-lt"/>
              </a:rPr>
              <a:t> </a:t>
            </a:r>
            <a:r>
              <a:rPr lang="sr-Latn-ME" dirty="0">
                <a:latin typeface="+mj-lt"/>
              </a:rPr>
              <a:t>su literali tipa </a:t>
            </a:r>
            <a:r>
              <a:rPr lang="sr-Latn-ME" dirty="0">
                <a:solidFill>
                  <a:srgbClr val="7030A0"/>
                </a:solidFill>
                <a:latin typeface="+mj-lt"/>
              </a:rPr>
              <a:t>float</a:t>
            </a:r>
          </a:p>
          <a:p>
            <a:pPr>
              <a:tabLst>
                <a:tab pos="3055938" algn="l"/>
              </a:tabLst>
            </a:pPr>
            <a:r>
              <a:rPr lang="sr-Latn-ME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double </a:t>
            </a:r>
            <a:r>
              <a:rPr lang="sr-Latn-ME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x =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2</a:t>
            </a:r>
            <a:r>
              <a:rPr lang="sr-Latn-ME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.3;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 </a:t>
            </a:r>
            <a:r>
              <a:rPr lang="sr-Latn-ME" dirty="0">
                <a:latin typeface="+mj-lt"/>
              </a:rPr>
              <a:t>	</a:t>
            </a:r>
            <a:r>
              <a:rPr lang="sr-Latn-ME" dirty="0" smtClean="0">
                <a:latin typeface="+mj-lt"/>
              </a:rPr>
              <a:t>//</a:t>
            </a:r>
            <a:r>
              <a:rPr lang="en-US" dirty="0" smtClean="0">
                <a:latin typeface="+mj-lt"/>
              </a:rPr>
              <a:t> </a:t>
            </a:r>
            <a:r>
              <a:rPr lang="sr-Latn-ME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2.3</a:t>
            </a:r>
            <a:r>
              <a:rPr lang="sr-Latn-ME" dirty="0" smtClean="0">
                <a:latin typeface="+mj-lt"/>
              </a:rPr>
              <a:t> je literal </a:t>
            </a:r>
            <a:r>
              <a:rPr lang="sr-Latn-ME" dirty="0">
                <a:latin typeface="+mj-lt"/>
              </a:rPr>
              <a:t>tipa </a:t>
            </a:r>
            <a:r>
              <a:rPr lang="sr-Latn-ME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double</a:t>
            </a:r>
          </a:p>
          <a:p>
            <a:pPr>
              <a:tabLst>
                <a:tab pos="3055938" algn="l"/>
              </a:tabLst>
            </a:pPr>
            <a:r>
              <a:rPr lang="sr-Latn-ME" dirty="0" smtClean="0">
                <a:solidFill>
                  <a:srgbClr val="666633"/>
                </a:solidFill>
                <a:latin typeface="+mj-lt"/>
              </a:rPr>
              <a:t>long double </a:t>
            </a:r>
            <a:r>
              <a:rPr lang="sr-Latn-ME" dirty="0">
                <a:solidFill>
                  <a:srgbClr val="666633"/>
                </a:solidFill>
                <a:latin typeface="+mj-lt"/>
              </a:rPr>
              <a:t>x = </a:t>
            </a:r>
            <a:r>
              <a:rPr lang="en-US" dirty="0">
                <a:solidFill>
                  <a:srgbClr val="666633"/>
                </a:solidFill>
                <a:latin typeface="+mj-lt"/>
              </a:rPr>
              <a:t>2</a:t>
            </a:r>
            <a:r>
              <a:rPr lang="sr-Latn-ME" dirty="0" smtClean="0">
                <a:solidFill>
                  <a:srgbClr val="666633"/>
                </a:solidFill>
                <a:latin typeface="+mj-lt"/>
              </a:rPr>
              <a:t>.3L;</a:t>
            </a:r>
            <a:r>
              <a:rPr lang="sr-Latn-ME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	</a:t>
            </a:r>
            <a:r>
              <a:rPr lang="sr-Latn-ME" dirty="0" smtClean="0">
                <a:latin typeface="+mj-lt"/>
              </a:rPr>
              <a:t>//</a:t>
            </a:r>
            <a:r>
              <a:rPr lang="en-US" dirty="0" smtClean="0">
                <a:latin typeface="+mj-lt"/>
              </a:rPr>
              <a:t> </a:t>
            </a:r>
            <a:r>
              <a:rPr lang="sr-Latn-ME" dirty="0">
                <a:solidFill>
                  <a:srgbClr val="666633"/>
                </a:solidFill>
                <a:latin typeface="+mj-lt"/>
              </a:rPr>
              <a:t>2.3L</a:t>
            </a:r>
            <a:r>
              <a:rPr lang="sr-Latn-ME" dirty="0" smtClean="0">
                <a:latin typeface="+mj-lt"/>
              </a:rPr>
              <a:t> ili </a:t>
            </a:r>
            <a:r>
              <a:rPr lang="sr-Latn-ME" dirty="0">
                <a:solidFill>
                  <a:srgbClr val="666633"/>
                </a:solidFill>
                <a:latin typeface="+mj-lt"/>
              </a:rPr>
              <a:t>2.3l</a:t>
            </a:r>
            <a:r>
              <a:rPr lang="sr-Latn-ME" dirty="0" smtClean="0">
                <a:latin typeface="+mj-lt"/>
              </a:rPr>
              <a:t> su literali tipa </a:t>
            </a:r>
            <a:r>
              <a:rPr lang="sr-Latn-ME" dirty="0">
                <a:solidFill>
                  <a:srgbClr val="666633"/>
                </a:solidFill>
                <a:latin typeface="+mj-lt"/>
              </a:rPr>
              <a:t>long double</a:t>
            </a:r>
          </a:p>
          <a:p>
            <a:endParaRPr lang="sr-Latn-ME" dirty="0" smtClean="0">
              <a:latin typeface="+mj-lt"/>
            </a:endParaRPr>
          </a:p>
          <a:p>
            <a:pPr>
              <a:tabLst>
                <a:tab pos="2689225" algn="l"/>
              </a:tabLst>
            </a:pPr>
            <a:r>
              <a:rPr lang="sr-Latn-ME" dirty="0" smtClean="0">
                <a:latin typeface="+mj-lt"/>
              </a:rPr>
              <a:t>float x = </a:t>
            </a:r>
            <a:r>
              <a:rPr lang="en-US" dirty="0" smtClean="0">
                <a:latin typeface="+mj-lt"/>
              </a:rPr>
              <a:t>2F</a:t>
            </a:r>
            <a:r>
              <a:rPr lang="sr-Latn-ME" dirty="0" smtClean="0">
                <a:latin typeface="+mj-lt"/>
              </a:rPr>
              <a:t>;	// </a:t>
            </a:r>
            <a:r>
              <a:rPr lang="sr-Latn-ME" dirty="0" smtClean="0">
                <a:solidFill>
                  <a:srgbClr val="FF0000"/>
                </a:solidFill>
                <a:latin typeface="+mj-lt"/>
              </a:rPr>
              <a:t>Greška! </a:t>
            </a:r>
            <a:r>
              <a:rPr lang="sr-Latn-ME" dirty="0">
                <a:latin typeface="+mj-lt"/>
              </a:rPr>
              <a:t>Sufiks F se ne </a:t>
            </a:r>
            <a:r>
              <a:rPr lang="sr-Latn-ME" dirty="0" smtClean="0">
                <a:latin typeface="+mj-lt"/>
              </a:rPr>
              <a:t>dodaje </a:t>
            </a:r>
            <a:r>
              <a:rPr lang="sr-Latn-ME" dirty="0">
                <a:latin typeface="+mj-lt"/>
              </a:rPr>
              <a:t>na </a:t>
            </a:r>
          </a:p>
          <a:p>
            <a:pPr>
              <a:tabLst>
                <a:tab pos="2689225" algn="l"/>
              </a:tabLst>
            </a:pPr>
            <a:r>
              <a:rPr lang="sr-Latn-ME" dirty="0">
                <a:latin typeface="+mj-lt"/>
              </a:rPr>
              <a:t>	// cjelobrojnu </a:t>
            </a:r>
            <a:r>
              <a:rPr lang="sr-Latn-ME" dirty="0" smtClean="0">
                <a:latin typeface="+mj-lt"/>
              </a:rPr>
              <a:t>konstantu.</a:t>
            </a:r>
            <a:endParaRPr lang="en-US" dirty="0">
              <a:latin typeface="+mj-lt"/>
            </a:endParaRP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fld id="{81701E3D-40D7-495E-A791-E072DB044E43}" type="slidenum">
              <a:rPr lang="en-US" smtClean="0"/>
              <a:pPr>
                <a:defRPr/>
              </a:pPr>
              <a:t>21</a:t>
            </a:fld>
            <a:r>
              <a:rPr lang="sr-Latn-ME" dirty="0" smtClean="0"/>
              <a:t>/28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67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Konverzija podataka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94520"/>
            <a:ext cx="8640960" cy="41148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Prirodno</a:t>
            </a:r>
            <a:r>
              <a:rPr lang="en-US" sz="2400" dirty="0" smtClean="0"/>
              <a:t> </a:t>
            </a:r>
            <a:r>
              <a:rPr lang="sr-Latn-CS" sz="2400" dirty="0" smtClean="0"/>
              <a:t>je očekivati da u operacijama učestvuju podaci različitih tipova. U programskom jeziku C postoje specifična pravila koja određuju ponašanje u tom slučaju. </a:t>
            </a:r>
          </a:p>
          <a:p>
            <a:pPr eaLnBrk="1" hangingPunct="1"/>
            <a:r>
              <a:rPr lang="sr-Latn-CS" sz="2400" dirty="0" smtClean="0"/>
              <a:t>Da bi ih objasnili</a:t>
            </a:r>
            <a:r>
              <a:rPr lang="en-US" sz="2400" dirty="0" smtClean="0"/>
              <a:t>,</a:t>
            </a:r>
            <a:r>
              <a:rPr lang="sr-Latn-CS" sz="2400" dirty="0" smtClean="0"/>
              <a:t> uvedimo cjelobrojne promjenljive </a:t>
            </a:r>
            <a:r>
              <a:rPr lang="sr-Latn-CS" sz="2400" dirty="0" smtClean="0">
                <a:solidFill>
                  <a:srgbClr val="FF0000"/>
                </a:solidFill>
              </a:rPr>
              <a:t>intA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intB</a:t>
            </a:r>
            <a:r>
              <a:rPr lang="sr-Latn-CS" sz="2400" dirty="0" smtClean="0"/>
              <a:t>, i realne promjenljive </a:t>
            </a:r>
            <a:r>
              <a:rPr lang="sr-Latn-CS" sz="2400" dirty="0" smtClean="0">
                <a:solidFill>
                  <a:srgbClr val="3333CC"/>
                </a:solidFill>
              </a:rPr>
              <a:t>floatA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floatB</a:t>
            </a:r>
            <a:r>
              <a:rPr lang="sr-Latn-CS" sz="2400" dirty="0" smtClean="0"/>
              <a:t>. Neka su njihove vrijednosti: </a:t>
            </a:r>
            <a:r>
              <a:rPr lang="sr-Latn-CS" sz="2400" dirty="0" smtClean="0">
                <a:solidFill>
                  <a:srgbClr val="FF0000"/>
                </a:solidFill>
              </a:rPr>
              <a:t>intA = 4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intB = 3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floatA = 2.1</a:t>
            </a:r>
            <a:r>
              <a:rPr lang="sr-Latn-CS" sz="2400" dirty="0"/>
              <a:t>,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floatB = 1.7</a:t>
            </a:r>
            <a:r>
              <a:rPr lang="sr-Latn-CS" sz="2400" dirty="0" smtClean="0"/>
              <a:t>.</a:t>
            </a:r>
          </a:p>
          <a:p>
            <a:pPr eaLnBrk="1" hangingPunct="1"/>
            <a:r>
              <a:rPr lang="sr-Latn-CS" sz="2400" dirty="0" smtClean="0"/>
              <a:t>Moguće situacije:</a:t>
            </a:r>
          </a:p>
          <a:p>
            <a:pPr marL="635000" indent="-365125" eaLnBrk="1" hangingPunct="1">
              <a:buClrTx/>
              <a:buSzPct val="100000"/>
              <a:buFont typeface="+mj-lt"/>
              <a:buAutoNum type="arabicParenR"/>
            </a:pPr>
            <a:r>
              <a:rPr lang="sr-Latn-CS" sz="2400" dirty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floatA</a:t>
            </a:r>
            <a:r>
              <a:rPr lang="sr-Latn-CS" sz="2400" dirty="0" smtClean="0"/>
              <a:t>=</a:t>
            </a:r>
            <a:r>
              <a:rPr lang="sr-Latn-CS" sz="2400" dirty="0" smtClean="0">
                <a:solidFill>
                  <a:srgbClr val="FF0000"/>
                </a:solidFill>
              </a:rPr>
              <a:t>intA</a:t>
            </a:r>
            <a:r>
              <a:rPr lang="sr-Latn-CS" sz="2400" dirty="0" smtClean="0"/>
              <a:t>+</a:t>
            </a:r>
            <a:r>
              <a:rPr lang="sr-Latn-CS" sz="2400" dirty="0" smtClean="0">
                <a:solidFill>
                  <a:srgbClr val="FF0000"/>
                </a:solidFill>
              </a:rPr>
              <a:t>intB</a:t>
            </a:r>
            <a:r>
              <a:rPr lang="sr-Latn-CS" sz="2400" dirty="0" smtClean="0"/>
              <a:t> </a:t>
            </a:r>
            <a:r>
              <a:rPr lang="sr-Latn-CS" sz="2400" dirty="0"/>
              <a:t>daje </a:t>
            </a:r>
            <a:r>
              <a:rPr lang="sr-Latn-CS" sz="2400" dirty="0">
                <a:solidFill>
                  <a:srgbClr val="3333CC"/>
                </a:solidFill>
              </a:rPr>
              <a:t>floatA</a:t>
            </a:r>
            <a:r>
              <a:rPr lang="sr-Latn-CS" sz="2400" dirty="0"/>
              <a:t>=7, što je očekivano</a:t>
            </a:r>
            <a:r>
              <a:rPr lang="sr-Latn-CS" sz="2400" dirty="0" smtClean="0"/>
              <a:t>.</a:t>
            </a:r>
          </a:p>
          <a:p>
            <a:pPr marL="635000" indent="-365125" eaLnBrk="1" hangingPunct="1">
              <a:buClrTx/>
              <a:buSzPct val="100000"/>
              <a:buFont typeface="+mj-lt"/>
              <a:buAutoNum type="arabicParenR"/>
            </a:pPr>
            <a:r>
              <a:rPr lang="sr-Latn-CS" sz="2400" dirty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floatA</a:t>
            </a:r>
            <a:r>
              <a:rPr lang="sr-Latn-CS" sz="2400" dirty="0" smtClean="0"/>
              <a:t>=</a:t>
            </a:r>
            <a:r>
              <a:rPr lang="sr-Latn-CS" sz="2400" dirty="0" smtClean="0">
                <a:solidFill>
                  <a:srgbClr val="FF0000"/>
                </a:solidFill>
              </a:rPr>
              <a:t>intA</a:t>
            </a:r>
            <a:r>
              <a:rPr lang="sr-Latn-CS" sz="2400" dirty="0" smtClean="0"/>
              <a:t>/</a:t>
            </a:r>
            <a:r>
              <a:rPr lang="sr-Latn-CS" sz="2400" dirty="0" smtClean="0">
                <a:solidFill>
                  <a:srgbClr val="FF0000"/>
                </a:solidFill>
              </a:rPr>
              <a:t>intB</a:t>
            </a:r>
            <a:r>
              <a:rPr lang="sr-Latn-CS" sz="2400" dirty="0" smtClean="0"/>
              <a:t> </a:t>
            </a:r>
            <a:r>
              <a:rPr lang="sr-Latn-CS" sz="2400" dirty="0"/>
              <a:t>daje </a:t>
            </a:r>
            <a:r>
              <a:rPr lang="sr-Latn-CS" sz="2400" dirty="0">
                <a:solidFill>
                  <a:srgbClr val="3333CC"/>
                </a:solidFill>
              </a:rPr>
              <a:t>floatA</a:t>
            </a:r>
            <a:r>
              <a:rPr lang="sr-Latn-CS" sz="2400" dirty="0" smtClean="0"/>
              <a:t>=1</a:t>
            </a:r>
            <a:r>
              <a:rPr lang="sr-Latn-CS" sz="2400" dirty="0"/>
              <a:t>, jer je za rezultat ostavljeno mjesta kao za cijeli broj </a:t>
            </a:r>
            <a:r>
              <a:rPr lang="sr-Latn-CS" sz="2400" dirty="0" smtClean="0"/>
              <a:t>(oba operanda su </a:t>
            </a:r>
            <a:r>
              <a:rPr lang="sr-Latn-CS" sz="2400" dirty="0"/>
              <a:t>cijeli brojevi) i dolazi do odsjecanja necjelobrojnog dijela.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 smtClean="0"/>
              <a:t>22/28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Konverzija podataka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420888"/>
            <a:ext cx="8784976" cy="3816424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Moguće situacije (</a:t>
            </a:r>
            <a:r>
              <a:rPr lang="sr-Latn-CS" sz="2400" dirty="0" smtClean="0">
                <a:solidFill>
                  <a:srgbClr val="FF0000"/>
                </a:solidFill>
              </a:rPr>
              <a:t>intA=4</a:t>
            </a:r>
            <a:r>
              <a:rPr lang="en-US" sz="2400" dirty="0"/>
              <a:t>,</a:t>
            </a:r>
            <a:r>
              <a:rPr lang="sr-Latn-CS" sz="2400" dirty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intB=3</a:t>
            </a:r>
            <a:r>
              <a:rPr lang="sr-Latn-CS" sz="2400" dirty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floatA=2.1</a:t>
            </a:r>
            <a:r>
              <a:rPr lang="sr-Latn-CS" sz="2400" dirty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floatB=1.7</a:t>
            </a:r>
            <a:r>
              <a:rPr lang="sr-Latn-CS" sz="2400" dirty="0" smtClean="0"/>
              <a:t>):</a:t>
            </a:r>
            <a:endParaRPr lang="sr-Latn-CS" sz="2400" dirty="0"/>
          </a:p>
          <a:p>
            <a:pPr marL="727075" indent="-457200" eaLnBrk="1" hangingPunct="1">
              <a:buClrTx/>
              <a:buSzPct val="100000"/>
              <a:buFont typeface="+mj-lt"/>
              <a:buAutoNum type="arabicParenR" startAt="3"/>
            </a:pPr>
            <a:r>
              <a:rPr lang="sr-Latn-CS" sz="2400" dirty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intA</a:t>
            </a:r>
            <a:r>
              <a:rPr lang="sr-Latn-CS" sz="2400" dirty="0" smtClean="0"/>
              <a:t>=</a:t>
            </a:r>
            <a:r>
              <a:rPr lang="sr-Latn-CS" sz="2400" dirty="0" smtClean="0">
                <a:solidFill>
                  <a:srgbClr val="3333CC"/>
                </a:solidFill>
              </a:rPr>
              <a:t>floatA</a:t>
            </a:r>
            <a:r>
              <a:rPr lang="sr-Latn-CS" sz="2400" dirty="0" smtClean="0"/>
              <a:t>+</a:t>
            </a:r>
            <a:r>
              <a:rPr lang="sr-Latn-CS" sz="2400" dirty="0" smtClean="0">
                <a:solidFill>
                  <a:srgbClr val="3333CC"/>
                </a:solidFill>
              </a:rPr>
              <a:t>floatB</a:t>
            </a:r>
            <a:r>
              <a:rPr lang="sr-Latn-CS" sz="2400" dirty="0" smtClean="0"/>
              <a:t> daje rezultat </a:t>
            </a:r>
            <a:r>
              <a:rPr lang="sr-Latn-CS" sz="2400" dirty="0">
                <a:solidFill>
                  <a:srgbClr val="FF0000"/>
                </a:solidFill>
              </a:rPr>
              <a:t>intA=3</a:t>
            </a:r>
            <a:r>
              <a:rPr lang="sr-Latn-CS" sz="2400" dirty="0" smtClean="0"/>
              <a:t>. Obavi se sabiranje za realne brojeve, ali prilikom prebacivanja rezultata u cjelobrojnu promjenljivu dolazi do odsjecanja necjelobrojnog dijela.</a:t>
            </a:r>
          </a:p>
          <a:p>
            <a:pPr marL="727075" indent="-457200" eaLnBrk="1" hangingPunct="1">
              <a:buClrTx/>
              <a:buSzPct val="100000"/>
              <a:buFont typeface="+mj-lt"/>
              <a:buAutoNum type="arabicParenR" startAt="3"/>
            </a:pPr>
            <a:r>
              <a:rPr lang="sr-Latn-CS" sz="2400" dirty="0"/>
              <a:t> </a:t>
            </a:r>
            <a:r>
              <a:rPr lang="en-US" sz="2400" dirty="0">
                <a:solidFill>
                  <a:srgbClr val="3333CC"/>
                </a:solidFill>
              </a:rPr>
              <a:t>f</a:t>
            </a:r>
            <a:r>
              <a:rPr lang="sr-Latn-ME" sz="2400" dirty="0">
                <a:solidFill>
                  <a:srgbClr val="3333CC"/>
                </a:solidFill>
              </a:rPr>
              <a:t>loat</a:t>
            </a:r>
            <a:r>
              <a:rPr lang="en-US" sz="2400" dirty="0">
                <a:solidFill>
                  <a:srgbClr val="3333CC"/>
                </a:solidFill>
              </a:rPr>
              <a:t>B</a:t>
            </a:r>
            <a:r>
              <a:rPr lang="en-US" sz="2400" dirty="0" smtClean="0"/>
              <a:t>=</a:t>
            </a:r>
            <a:r>
              <a:rPr lang="en-US" sz="2400" dirty="0">
                <a:solidFill>
                  <a:srgbClr val="3333CC"/>
                </a:solidFill>
              </a:rPr>
              <a:t>f</a:t>
            </a:r>
            <a:r>
              <a:rPr lang="sr-Latn-ME" sz="2400" dirty="0">
                <a:solidFill>
                  <a:srgbClr val="3333CC"/>
                </a:solidFill>
              </a:rPr>
              <a:t>loat</a:t>
            </a:r>
            <a:r>
              <a:rPr lang="en-US" sz="2400" dirty="0" err="1">
                <a:solidFill>
                  <a:srgbClr val="3333CC"/>
                </a:solidFill>
              </a:rPr>
              <a:t>A</a:t>
            </a:r>
            <a:r>
              <a:rPr lang="en-US" sz="2400" dirty="0" err="1" smtClean="0"/>
              <a:t>+</a:t>
            </a:r>
            <a:r>
              <a:rPr lang="en-US" sz="2400" dirty="0" err="1">
                <a:solidFill>
                  <a:srgbClr val="FF0000"/>
                </a:solidFill>
              </a:rPr>
              <a:t>i</a:t>
            </a:r>
            <a:r>
              <a:rPr lang="sr-Latn-ME" sz="2400" dirty="0">
                <a:solidFill>
                  <a:srgbClr val="FF0000"/>
                </a:solidFill>
              </a:rPr>
              <a:t>nt</a:t>
            </a:r>
            <a:r>
              <a:rPr lang="en-US" sz="2400" dirty="0">
                <a:solidFill>
                  <a:srgbClr val="FF0000"/>
                </a:solidFill>
              </a:rPr>
              <a:t>A</a:t>
            </a:r>
            <a:r>
              <a:rPr lang="en-US" sz="2400" dirty="0" smtClean="0"/>
              <a:t> </a:t>
            </a:r>
            <a:r>
              <a:rPr lang="en-US" sz="2400" dirty="0" err="1"/>
              <a:t>daje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3333CC"/>
                </a:solidFill>
              </a:rPr>
              <a:t>f</a:t>
            </a:r>
            <a:r>
              <a:rPr lang="sr-Latn-ME" sz="2400" dirty="0">
                <a:solidFill>
                  <a:srgbClr val="3333CC"/>
                </a:solidFill>
              </a:rPr>
              <a:t>loat</a:t>
            </a:r>
            <a:r>
              <a:rPr lang="en-US" sz="2400" dirty="0" smtClean="0">
                <a:solidFill>
                  <a:srgbClr val="3333CC"/>
                </a:solidFill>
              </a:rPr>
              <a:t>B</a:t>
            </a:r>
            <a:r>
              <a:rPr lang="en-US" sz="2400" dirty="0">
                <a:solidFill>
                  <a:srgbClr val="3333CC"/>
                </a:solidFill>
              </a:rPr>
              <a:t>=6.1</a:t>
            </a:r>
            <a:r>
              <a:rPr lang="en-US" sz="2400" dirty="0" smtClean="0"/>
              <a:t>.</a:t>
            </a:r>
            <a:r>
              <a:rPr lang="sr-Latn-ME" sz="2400" dirty="0" smtClean="0"/>
              <a:t> Tip </a:t>
            </a:r>
            <a:r>
              <a:rPr lang="en-US" sz="2400" dirty="0" err="1" smtClean="0"/>
              <a:t>rezultat</a:t>
            </a:r>
            <a:r>
              <a:rPr lang="sr-Latn-ME" sz="2400" dirty="0" smtClean="0"/>
              <a:t>a je isti kao tip</a:t>
            </a:r>
            <a:r>
              <a:rPr lang="en-US" sz="2400" dirty="0" smtClean="0"/>
              <a:t> “</a:t>
            </a:r>
            <a:r>
              <a:rPr lang="en-US" sz="2400" dirty="0" err="1" smtClean="0"/>
              <a:t>slo</a:t>
            </a:r>
            <a:r>
              <a:rPr lang="sr-Latn-ME" sz="2400" dirty="0" smtClean="0"/>
              <a:t>ženijeg</a:t>
            </a:r>
            <a:r>
              <a:rPr lang="en-US" sz="2400" dirty="0" smtClean="0"/>
              <a:t>” od </a:t>
            </a:r>
            <a:r>
              <a:rPr lang="en-US" sz="2400" dirty="0" err="1"/>
              <a:t>dva</a:t>
            </a:r>
            <a:r>
              <a:rPr lang="en-US" sz="2400" dirty="0"/>
              <a:t> </a:t>
            </a:r>
            <a:r>
              <a:rPr lang="en-US" sz="2400" dirty="0" err="1" smtClean="0"/>
              <a:t>operanda</a:t>
            </a:r>
            <a:r>
              <a:rPr lang="sr-Latn-ME" sz="2400" dirty="0" smtClean="0"/>
              <a:t>,</a:t>
            </a:r>
            <a:r>
              <a:rPr lang="en-US" sz="2400" dirty="0" smtClean="0"/>
              <a:t> u </a:t>
            </a:r>
            <a:r>
              <a:rPr lang="en-US" sz="2400" dirty="0" err="1"/>
              <a:t>ovom</a:t>
            </a:r>
            <a:r>
              <a:rPr lang="en-US" sz="2400" dirty="0"/>
              <a:t> </a:t>
            </a:r>
            <a:r>
              <a:rPr lang="en-US" sz="2400" dirty="0" err="1"/>
              <a:t>slučaju</a:t>
            </a:r>
            <a:r>
              <a:rPr lang="en-US" sz="2400" dirty="0"/>
              <a:t> </a:t>
            </a:r>
            <a:r>
              <a:rPr lang="en-US" sz="2400" dirty="0" smtClean="0"/>
              <a:t>float.</a:t>
            </a:r>
            <a:endParaRPr lang="sr-Latn-ME" sz="2400" dirty="0" smtClean="0"/>
          </a:p>
          <a:p>
            <a:pPr marL="727075" indent="-457200" eaLnBrk="1" hangingPunct="1">
              <a:buClrTx/>
              <a:buSzPct val="100000"/>
              <a:buFont typeface="+mj-lt"/>
              <a:buAutoNum type="arabicParenR" startAt="3"/>
            </a:pPr>
            <a:r>
              <a:rPr lang="sr-Latn-ME" sz="2400" dirty="0" smtClean="0"/>
              <a:t> </a:t>
            </a:r>
            <a:r>
              <a:rPr lang="sr-Latn-ME" sz="2400" dirty="0" smtClean="0">
                <a:solidFill>
                  <a:srgbClr val="FF0000"/>
                </a:solidFill>
              </a:rPr>
              <a:t>intB</a:t>
            </a:r>
            <a:r>
              <a:rPr lang="sr-Latn-ME" sz="2400" dirty="0" smtClean="0"/>
              <a:t>=</a:t>
            </a:r>
            <a:r>
              <a:rPr lang="sr-Latn-ME" sz="2400" dirty="0">
                <a:solidFill>
                  <a:srgbClr val="3333CC"/>
                </a:solidFill>
              </a:rPr>
              <a:t>floatA</a:t>
            </a:r>
            <a:r>
              <a:rPr lang="sr-Latn-ME" sz="2400" dirty="0" smtClean="0"/>
              <a:t>+</a:t>
            </a:r>
            <a:r>
              <a:rPr lang="sr-Latn-ME" sz="2400" dirty="0">
                <a:solidFill>
                  <a:srgbClr val="FF0000"/>
                </a:solidFill>
              </a:rPr>
              <a:t>intA</a:t>
            </a:r>
            <a:r>
              <a:rPr lang="sr-Latn-ME" sz="2400" dirty="0" smtClean="0"/>
              <a:t> </a:t>
            </a:r>
            <a:r>
              <a:rPr lang="sr-Latn-ME" sz="2400" dirty="0"/>
              <a:t>daje </a:t>
            </a:r>
            <a:r>
              <a:rPr lang="sr-Latn-ME" sz="2400" dirty="0">
                <a:solidFill>
                  <a:srgbClr val="FF0000"/>
                </a:solidFill>
              </a:rPr>
              <a:t>intB=6</a:t>
            </a:r>
            <a:r>
              <a:rPr lang="sr-Latn-ME" sz="2400" dirty="0"/>
              <a:t>. Sami protumačite </a:t>
            </a:r>
            <a:r>
              <a:rPr lang="sr-Latn-ME" sz="2400" dirty="0" smtClean="0"/>
              <a:t>zašto.</a:t>
            </a:r>
            <a:endParaRPr lang="en-US" sz="2400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 smtClean="0"/>
              <a:t>23/28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Implicitna konverzija podataka</a:t>
            </a:r>
            <a:endParaRPr lang="en-US" dirty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2856"/>
            <a:ext cx="8795754" cy="208823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/>
              <a:t>U operacijama </a:t>
            </a:r>
            <a:r>
              <a:rPr lang="sr-Latn-CS" sz="2400" dirty="0" smtClean="0"/>
              <a:t>sa različitim tipovima operanada, vrši </a:t>
            </a:r>
            <a:r>
              <a:rPr lang="sr-Latn-CS" sz="2400" dirty="0"/>
              <a:t>se </a:t>
            </a:r>
            <a:r>
              <a:rPr lang="sr-Latn-CS" sz="2400" dirty="0">
                <a:solidFill>
                  <a:srgbClr val="3333CC"/>
                </a:solidFill>
              </a:rPr>
              <a:t>implicitna konverzija</a:t>
            </a:r>
            <a:r>
              <a:rPr lang="sr-Latn-CS" sz="2400" dirty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podataka</a:t>
            </a:r>
            <a:r>
              <a:rPr lang="sr-Latn-CS" sz="2400" dirty="0"/>
              <a:t> </a:t>
            </a:r>
            <a:r>
              <a:rPr lang="sr-Latn-CS" sz="2400" dirty="0" smtClean="0"/>
              <a:t>=&gt; </a:t>
            </a:r>
            <a:r>
              <a:rPr lang="sr-Latn-ME" sz="2400" dirty="0" smtClean="0"/>
              <a:t>vrijednost nižeg tipa (npr. int vrijednost </a:t>
            </a:r>
            <a:r>
              <a:rPr lang="sr-Latn-ME" sz="2400" dirty="0" smtClean="0">
                <a:solidFill>
                  <a:srgbClr val="00B050"/>
                </a:solidFill>
              </a:rPr>
              <a:t>2</a:t>
            </a:r>
            <a:r>
              <a:rPr lang="sr-Latn-ME" sz="2400" dirty="0" smtClean="0"/>
              <a:t>) se konvertuje u odgovarajuću vrijednost višeg tipa (npr. double vrijednost </a:t>
            </a:r>
            <a:r>
              <a:rPr lang="sr-Latn-ME" sz="2400" dirty="0" smtClean="0">
                <a:solidFill>
                  <a:srgbClr val="00B050"/>
                </a:solidFill>
              </a:rPr>
              <a:t>2.0</a:t>
            </a:r>
            <a:r>
              <a:rPr lang="sr-Latn-ME" sz="2400" dirty="0" smtClean="0"/>
              <a:t>)</a:t>
            </a:r>
            <a:r>
              <a:rPr lang="sr-Latn-CS" sz="2400" dirty="0" smtClean="0"/>
              <a:t>.</a:t>
            </a:r>
            <a:endParaRPr lang="sr-Latn-CS" sz="2400" dirty="0" smtClean="0">
              <a:solidFill>
                <a:srgbClr val="3333CC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3333CC"/>
                </a:solidFill>
              </a:rPr>
              <a:t>Implicitna konverzija</a:t>
            </a:r>
            <a:r>
              <a:rPr lang="sr-Latn-CS" sz="2400" dirty="0" smtClean="0"/>
              <a:t> </a:t>
            </a:r>
            <a:r>
              <a:rPr lang="sr-Latn-ME" sz="2400" dirty="0" smtClean="0"/>
              <a:t>se</a:t>
            </a:r>
            <a:r>
              <a:rPr lang="sr-Latn-CS" sz="2400" dirty="0" smtClean="0"/>
              <a:t> obavlja nezavisno od korisnika.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90290" y="4077072"/>
            <a:ext cx="4381710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sr-Latn-CS" sz="2400" kern="0" dirty="0" smtClean="0"/>
              <a:t>Pravila za konverziju su data na slici desno: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217" y="4077424"/>
            <a:ext cx="4046668" cy="2663944"/>
          </a:xfrm>
          <a:prstGeom prst="rect">
            <a:avLst/>
          </a:prstGeom>
        </p:spPr>
      </p:pic>
      <p:sp>
        <p:nvSpPr>
          <p:cNvPr id="6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 smtClean="0"/>
              <a:t>24/28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Konverzija prilikom poziva funkcije</a:t>
            </a: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2900" y="2276872"/>
            <a:ext cx="8648700" cy="4495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100" dirty="0" smtClean="0"/>
              <a:t>Argumenti funkcija u C-u moraju imati najavljene tipove.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100" dirty="0" smtClean="0"/>
              <a:t>Ako se proslijedi argument koji je različitog tipa od onog koji se očekuje doći će do konverzije podataka.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100" dirty="0" smtClean="0"/>
              <a:t>Ako se očekuje argument koji je “većeg” tipa nego onaj koji je proslijeđen, </a:t>
            </a:r>
            <a:r>
              <a:rPr lang="en-US" sz="2100" dirty="0" err="1" smtClean="0"/>
              <a:t>proslij</a:t>
            </a:r>
            <a:r>
              <a:rPr lang="sr-Latn-CS" sz="2100" dirty="0" smtClean="0"/>
              <a:t>eđ</a:t>
            </a:r>
            <a:r>
              <a:rPr lang="en-US" sz="2100" dirty="0" err="1" smtClean="0"/>
              <a:t>eni</a:t>
            </a:r>
            <a:r>
              <a:rPr lang="en-US" sz="2100" dirty="0" smtClean="0"/>
              <a:t> </a:t>
            </a:r>
            <a:r>
              <a:rPr lang="en-US" sz="2100" dirty="0" err="1" smtClean="0"/>
              <a:t>podatak</a:t>
            </a:r>
            <a:r>
              <a:rPr lang="sr-Latn-CS" sz="2100" dirty="0" smtClean="0"/>
              <a:t> se konvertuje u “veći” tip.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100" dirty="0" smtClean="0"/>
              <a:t>Ako se očekuje argument nekog tipa, a bude proslijeđen argument “većeg” tipa, prilikom korišćenja u funkciji koristi se samo dio informacija iz argumenta.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100" dirty="0" smtClean="0"/>
              <a:t>U slučaju nesaglasnosti tipova argumenata kod funkcija može doći do čudnih grešaka u programu, jer je C relativno nekorektan i pokušava da izvrši svaku dozvoljenu konverziju podataka.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100" dirty="0" smtClean="0"/>
              <a:t>O ovome više riječi kada se budu učile funkcije.</a:t>
            </a:r>
            <a:endParaRPr lang="en-US" sz="210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 smtClean="0"/>
              <a:t>25/28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Eksplicitna konverzija</a:t>
            </a:r>
            <a:endParaRPr 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73560"/>
            <a:ext cx="8287072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sr-Latn-CS" sz="2400" dirty="0" smtClean="0"/>
              <a:t>Programski jezik C dozvoljava korisniku da sam podešava konverziju podataka.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sr-Latn-CS" sz="2400" dirty="0" smtClean="0"/>
              <a:t>Korisnička konverzija podataka se naziva </a:t>
            </a:r>
            <a:r>
              <a:rPr lang="sr-Latn-CS" sz="2400" dirty="0" smtClean="0">
                <a:solidFill>
                  <a:srgbClr val="3333CC"/>
                </a:solidFill>
              </a:rPr>
              <a:t>eksplicitnom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sr-Latn-CS" sz="2400" dirty="0" smtClean="0">
                <a:solidFill>
                  <a:srgbClr val="FF0000"/>
                </a:solidFill>
              </a:rPr>
              <a:t>Preporučuje se korisniku da kad god je potrebno izvrši eksplicitnu konverziju!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 smtClean="0"/>
              <a:t>Za eksplicitnu konverziju se koristi </a:t>
            </a:r>
            <a:r>
              <a:rPr lang="sr-Latn-CS" sz="2400" dirty="0" smtClean="0">
                <a:solidFill>
                  <a:srgbClr val="3333CC"/>
                </a:solidFill>
              </a:rPr>
              <a:t>cast</a:t>
            </a:r>
            <a:r>
              <a:rPr lang="sr-Latn-CS" sz="2400" dirty="0" smtClean="0"/>
              <a:t> operator. Oblik ovog operatora je:</a:t>
            </a:r>
            <a:endParaRPr lang="en-US" sz="2400" dirty="0" smtClean="0"/>
          </a:p>
          <a:p>
            <a:pPr marL="354013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  <a:defRPr/>
            </a:pPr>
            <a:r>
              <a:rPr lang="sr-Latn-CS" sz="2400" dirty="0" smtClean="0">
                <a:solidFill>
                  <a:srgbClr val="00B050"/>
                </a:solidFill>
              </a:rPr>
              <a:t>(tip_promjenljive)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promjenljiva</a:t>
            </a:r>
          </a:p>
          <a:p>
            <a:pPr eaLnBrk="1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defRPr/>
            </a:pPr>
            <a:r>
              <a:rPr lang="sr-Latn-CS" sz="2400" dirty="0" smtClean="0"/>
              <a:t>U operaciji gdje se koristi ovakav iskaz </a:t>
            </a:r>
            <a:r>
              <a:rPr lang="sr-Latn-CS" sz="2400" dirty="0" smtClean="0">
                <a:solidFill>
                  <a:srgbClr val="FF0000"/>
                </a:solidFill>
              </a:rPr>
              <a:t>promjenljiva</a:t>
            </a:r>
            <a:r>
              <a:rPr lang="sr-Latn-CS" sz="2400" dirty="0" smtClean="0"/>
              <a:t> će se tretirati kao da je tipa </a:t>
            </a:r>
            <a:r>
              <a:rPr lang="sr-Latn-CS" sz="2400" dirty="0" smtClean="0">
                <a:solidFill>
                  <a:srgbClr val="3333CC"/>
                </a:solidFill>
              </a:rPr>
              <a:t>tip_promjenljive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30724" name="Line 4"/>
          <p:cNvSpPr>
            <a:spLocks noChangeShapeType="1"/>
          </p:cNvSpPr>
          <p:nvPr/>
        </p:nvSpPr>
        <p:spPr bwMode="auto">
          <a:xfrm>
            <a:off x="827584" y="5373216"/>
            <a:ext cx="228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0725" name="Freeform 5"/>
          <p:cNvSpPr>
            <a:spLocks/>
          </p:cNvSpPr>
          <p:nvPr/>
        </p:nvSpPr>
        <p:spPr bwMode="auto">
          <a:xfrm>
            <a:off x="1991336" y="5122688"/>
            <a:ext cx="3810000" cy="533400"/>
          </a:xfrm>
          <a:custGeom>
            <a:avLst/>
            <a:gdLst>
              <a:gd name="T0" fmla="*/ 0 w 2400"/>
              <a:gd name="T1" fmla="*/ 362902500 h 336"/>
              <a:gd name="T2" fmla="*/ 0 w 2400"/>
              <a:gd name="T3" fmla="*/ 846772500 h 336"/>
              <a:gd name="T4" fmla="*/ 2147483647 w 2400"/>
              <a:gd name="T5" fmla="*/ 846772500 h 336"/>
              <a:gd name="T6" fmla="*/ 2147483647 w 2400"/>
              <a:gd name="T7" fmla="*/ 0 h 336"/>
              <a:gd name="T8" fmla="*/ 2147483647 w 2400"/>
              <a:gd name="T9" fmla="*/ 0 h 3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400" h="336">
                <a:moveTo>
                  <a:pt x="0" y="144"/>
                </a:moveTo>
                <a:lnTo>
                  <a:pt x="0" y="336"/>
                </a:lnTo>
                <a:lnTo>
                  <a:pt x="2064" y="336"/>
                </a:lnTo>
                <a:lnTo>
                  <a:pt x="2064" y="0"/>
                </a:lnTo>
                <a:lnTo>
                  <a:pt x="240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5749580" y="4860534"/>
            <a:ext cx="1992313" cy="46166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cast operator</a:t>
            </a:r>
            <a:endParaRPr lang="en-US" dirty="0">
              <a:solidFill>
                <a:srgbClr val="3333CC"/>
              </a:solidFill>
              <a:latin typeface="+mn-lt"/>
            </a:endParaRP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 smtClean="0"/>
              <a:t>26/28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Eksplicitna konverzija - primjer</a:t>
            </a:r>
            <a:endParaRPr lang="en-US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340" y="2098020"/>
            <a:ext cx="8784976" cy="453576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neka je </a:t>
            </a:r>
            <a:r>
              <a:rPr lang="sr-Latn-CS" sz="2400" dirty="0" smtClean="0">
                <a:solidFill>
                  <a:srgbClr val="3333CC"/>
                </a:solidFill>
              </a:rPr>
              <a:t>floatA</a:t>
            </a:r>
            <a:r>
              <a:rPr lang="sr-Latn-CS" sz="2400" dirty="0" smtClean="0"/>
              <a:t> realna promjenljiv</a:t>
            </a:r>
            <a:r>
              <a:rPr lang="en-US" sz="2400" dirty="0" smtClean="0"/>
              <a:t>a</a:t>
            </a:r>
            <a:r>
              <a:rPr lang="sr-Latn-CS" sz="2400" dirty="0" smtClean="0"/>
              <a:t> (tipa </a:t>
            </a:r>
            <a:r>
              <a:rPr lang="sr-Latn-CS" sz="2400" dirty="0">
                <a:solidFill>
                  <a:srgbClr val="3333CC"/>
                </a:solidFill>
              </a:rPr>
              <a:t>float</a:t>
            </a:r>
            <a:r>
              <a:rPr lang="sr-Latn-CS" sz="2400" dirty="0" smtClean="0"/>
              <a:t>) i neka su </a:t>
            </a:r>
            <a:r>
              <a:rPr lang="sr-Latn-CS" sz="2400" dirty="0">
                <a:solidFill>
                  <a:srgbClr val="FF0000"/>
                </a:solidFill>
              </a:rPr>
              <a:t>intA=5</a:t>
            </a:r>
            <a:r>
              <a:rPr lang="sr-Latn-CS" sz="2400" dirty="0" smtClean="0"/>
              <a:t> i </a:t>
            </a:r>
            <a:r>
              <a:rPr lang="sr-Latn-CS" sz="2400" dirty="0">
                <a:solidFill>
                  <a:srgbClr val="FF0000"/>
                </a:solidFill>
              </a:rPr>
              <a:t>intB=2</a:t>
            </a:r>
            <a:r>
              <a:rPr lang="sr-Latn-CS" sz="2400" dirty="0" smtClean="0"/>
              <a:t> cjelobrojne promjenljive. Operacija</a:t>
            </a:r>
          </a:p>
          <a:p>
            <a:pPr marL="357188" indent="0" algn="ctr"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floatA </a:t>
            </a:r>
            <a:r>
              <a:rPr lang="sr-Latn-CS" sz="2400" dirty="0" smtClean="0"/>
              <a:t>= (</a:t>
            </a:r>
            <a:r>
              <a:rPr lang="sr-Latn-CS" sz="2400" dirty="0"/>
              <a:t>float)</a:t>
            </a:r>
            <a:r>
              <a:rPr lang="sr-Latn-CS" sz="2400" dirty="0">
                <a:solidFill>
                  <a:srgbClr val="FF0000"/>
                </a:solidFill>
              </a:rPr>
              <a:t>intA</a:t>
            </a:r>
            <a:r>
              <a:rPr lang="en-US" sz="2400" dirty="0"/>
              <a:t>/</a:t>
            </a:r>
            <a:r>
              <a:rPr lang="sr-Latn-CS" sz="2400" dirty="0" smtClean="0">
                <a:solidFill>
                  <a:srgbClr val="FF0000"/>
                </a:solidFill>
              </a:rPr>
              <a:t>intB</a:t>
            </a:r>
            <a:endParaRPr lang="sr-Latn-CS" sz="2400" dirty="0" smtClean="0"/>
          </a:p>
          <a:p>
            <a:pPr marL="357188" indent="0"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  <a:buNone/>
            </a:pPr>
            <a:r>
              <a:rPr lang="sr-Latn-CS" sz="2400" dirty="0" smtClean="0"/>
              <a:t>daje “korektan” rezultat </a:t>
            </a:r>
            <a:r>
              <a:rPr lang="en-US" sz="2400" dirty="0">
                <a:solidFill>
                  <a:srgbClr val="3333CC"/>
                </a:solidFill>
              </a:rPr>
              <a:t>f</a:t>
            </a:r>
            <a:r>
              <a:rPr lang="sr-Latn-ME" sz="2400" dirty="0">
                <a:solidFill>
                  <a:srgbClr val="3333CC"/>
                </a:solidFill>
              </a:rPr>
              <a:t>loat</a:t>
            </a:r>
            <a:r>
              <a:rPr lang="en-US" sz="2400" dirty="0">
                <a:solidFill>
                  <a:srgbClr val="3333CC"/>
                </a:solidFill>
              </a:rPr>
              <a:t>A=2.5</a:t>
            </a:r>
            <a:r>
              <a:rPr lang="en-US" sz="2400" dirty="0" smtClean="0"/>
              <a:t>, </a:t>
            </a:r>
            <a:r>
              <a:rPr lang="en-US" sz="2400" dirty="0" err="1" smtClean="0"/>
              <a:t>jer</a:t>
            </a:r>
            <a:r>
              <a:rPr lang="en-US" sz="2400" dirty="0" smtClean="0"/>
              <a:t> se </a:t>
            </a:r>
            <a:r>
              <a:rPr lang="en-US" sz="2400" dirty="0" err="1" smtClean="0"/>
              <a:t>sada</a:t>
            </a:r>
            <a:r>
              <a:rPr lang="en-US" sz="2400" dirty="0" smtClean="0"/>
              <a:t> </a:t>
            </a:r>
            <a:r>
              <a:rPr lang="sr-Latn-ME" sz="2400" dirty="0" smtClean="0"/>
              <a:t>vrijednost </a:t>
            </a:r>
            <a:r>
              <a:rPr lang="en-US" sz="2400" dirty="0" err="1" smtClean="0"/>
              <a:t>promjenljiv</a:t>
            </a:r>
            <a:r>
              <a:rPr lang="sr-Latn-ME" sz="2400" dirty="0" smtClean="0"/>
              <a:t>e</a:t>
            </a: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rgbClr val="3333CC"/>
                </a:solidFill>
              </a:rPr>
              <a:t>i</a:t>
            </a:r>
            <a:r>
              <a:rPr lang="sr-Latn-ME" sz="2400" dirty="0" smtClean="0">
                <a:solidFill>
                  <a:srgbClr val="3333CC"/>
                </a:solidFill>
              </a:rPr>
              <a:t>nt</a:t>
            </a:r>
            <a:r>
              <a:rPr lang="en-US" sz="2400" dirty="0" smtClean="0">
                <a:solidFill>
                  <a:srgbClr val="3333CC"/>
                </a:solidFill>
              </a:rPr>
              <a:t>A</a:t>
            </a:r>
            <a:r>
              <a:rPr lang="en-US" sz="2400" dirty="0" smtClean="0"/>
              <a:t> </a:t>
            </a:r>
            <a:r>
              <a:rPr lang="en-US" sz="2400" dirty="0" err="1" smtClean="0"/>
              <a:t>tretira</a:t>
            </a:r>
            <a:r>
              <a:rPr lang="en-US" sz="2400" dirty="0" smtClean="0"/>
              <a:t> </a:t>
            </a:r>
            <a:r>
              <a:rPr lang="en-US" sz="2400" dirty="0" err="1" smtClean="0"/>
              <a:t>kao</a:t>
            </a:r>
            <a:r>
              <a:rPr lang="en-US" sz="2400" dirty="0" smtClean="0"/>
              <a:t> da je </a:t>
            </a:r>
            <a:r>
              <a:rPr lang="en-US" sz="2400" dirty="0" err="1" smtClean="0"/>
              <a:t>tipa</a:t>
            </a:r>
            <a:r>
              <a:rPr lang="en-US" sz="2400" dirty="0" smtClean="0"/>
              <a:t> </a:t>
            </a:r>
            <a:r>
              <a:rPr lang="en-US" sz="2400" dirty="0"/>
              <a:t>float</a:t>
            </a:r>
            <a:r>
              <a:rPr lang="en-U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400" dirty="0" err="1" smtClean="0">
                <a:solidFill>
                  <a:srgbClr val="00B050"/>
                </a:solidFill>
              </a:rPr>
              <a:t>Napomena</a:t>
            </a:r>
            <a:r>
              <a:rPr lang="sr-Latn-CS" sz="2400" dirty="0" smtClean="0">
                <a:solidFill>
                  <a:srgbClr val="00B050"/>
                </a:solidFill>
              </a:rPr>
              <a:t>:</a:t>
            </a:r>
            <a:r>
              <a:rPr lang="en-US" sz="2400" dirty="0" smtClean="0"/>
              <a:t> </a:t>
            </a:r>
            <a:r>
              <a:rPr lang="sr-Latn-CS" sz="2400" dirty="0" smtClean="0"/>
              <a:t>P</a:t>
            </a:r>
            <a:r>
              <a:rPr lang="en-US" sz="2400" dirty="0" err="1" smtClean="0"/>
              <a:t>romjenljiva</a:t>
            </a: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sr-Latn-ME" sz="2400" dirty="0" smtClean="0">
                <a:solidFill>
                  <a:srgbClr val="FF0000"/>
                </a:solidFill>
              </a:rPr>
              <a:t>nt</a:t>
            </a:r>
            <a:r>
              <a:rPr lang="en-US" sz="2400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/>
              <a:t> </a:t>
            </a:r>
            <a:r>
              <a:rPr lang="en-US" sz="2400" dirty="0" err="1" smtClean="0"/>
              <a:t>nije</a:t>
            </a:r>
            <a:r>
              <a:rPr lang="en-US" sz="2400" dirty="0" smtClean="0"/>
              <a:t> </a:t>
            </a:r>
            <a:r>
              <a:rPr lang="en-US" sz="2400" dirty="0" err="1" smtClean="0"/>
              <a:t>promjenila</a:t>
            </a:r>
            <a:r>
              <a:rPr lang="en-US" sz="2400" dirty="0" smtClean="0"/>
              <a:t> tip u </a:t>
            </a:r>
            <a:r>
              <a:rPr lang="sr-Latn-ME" sz="2400" dirty="0" smtClean="0"/>
              <a:t>float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en-US" sz="2400" dirty="0" err="1" smtClean="0"/>
              <a:t>ve</a:t>
            </a:r>
            <a:r>
              <a:rPr lang="sr-Latn-CS" sz="2400" dirty="0" smtClean="0"/>
              <a:t>ć se u izrazu koristi realni broj čija je vrijednost ista kao vrijednost cjelobrojne promjenljive </a:t>
            </a:r>
            <a:r>
              <a:rPr lang="sr-Latn-CS" sz="2400" dirty="0">
                <a:solidFill>
                  <a:srgbClr val="FF0000"/>
                </a:solidFill>
              </a:rPr>
              <a:t>intA</a:t>
            </a:r>
            <a:r>
              <a:rPr lang="sr-Latn-CS" sz="2400" dirty="0" smtClean="0"/>
              <a:t>.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ME" sz="2400" dirty="0" smtClean="0"/>
              <a:t>R</a:t>
            </a:r>
            <a:r>
              <a:rPr lang="en-US" sz="2400" dirty="0" err="1" smtClean="0"/>
              <a:t>ezultat</a:t>
            </a:r>
            <a:r>
              <a:rPr lang="en-US" sz="2400" dirty="0" smtClean="0"/>
              <a:t> </a:t>
            </a:r>
            <a:r>
              <a:rPr lang="en-US" sz="2400" dirty="0" err="1" smtClean="0"/>
              <a:t>operacije</a:t>
            </a:r>
            <a:r>
              <a:rPr lang="sr-Latn-ME" sz="2400" dirty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en-US" sz="2400" dirty="0" err="1" smtClean="0">
                <a:solidFill>
                  <a:srgbClr val="FF0000"/>
                </a:solidFill>
              </a:rPr>
              <a:t>int</a:t>
            </a:r>
            <a:r>
              <a:rPr lang="en-US" sz="2400" dirty="0" smtClean="0">
                <a:solidFill>
                  <a:srgbClr val="FF0000"/>
                </a:solidFill>
              </a:rPr>
              <a:t>)</a:t>
            </a:r>
            <a:r>
              <a:rPr lang="sr-Latn-ME" sz="2400" dirty="0" smtClean="0">
                <a:solidFill>
                  <a:srgbClr val="FF0000"/>
                </a:solidFill>
              </a:rPr>
              <a:t>3.4</a:t>
            </a:r>
            <a:r>
              <a:rPr lang="en-US" sz="2400" dirty="0" smtClean="0">
                <a:solidFill>
                  <a:srgbClr val="FF0000"/>
                </a:solidFill>
              </a:rPr>
              <a:t>+</a:t>
            </a:r>
            <a:r>
              <a:rPr lang="sr-Latn-ME" sz="2400" dirty="0" smtClean="0">
                <a:solidFill>
                  <a:srgbClr val="FF0000"/>
                </a:solidFill>
              </a:rPr>
              <a:t>5</a:t>
            </a:r>
            <a:r>
              <a:rPr lang="en-US" sz="2400" dirty="0" smtClean="0"/>
              <a:t> je </a:t>
            </a:r>
            <a:r>
              <a:rPr lang="en-US" sz="2400" dirty="0" smtClean="0">
                <a:solidFill>
                  <a:srgbClr val="FF0000"/>
                </a:solidFill>
              </a:rPr>
              <a:t>8</a:t>
            </a:r>
            <a:r>
              <a:rPr lang="sr-Latn-CS" sz="2400" dirty="0" smtClean="0"/>
              <a:t>, </a:t>
            </a:r>
            <a:r>
              <a:rPr lang="en-US" sz="2400" dirty="0" err="1" smtClean="0"/>
              <a:t>jer</a:t>
            </a:r>
            <a:r>
              <a:rPr lang="en-US" sz="2400" dirty="0" smtClean="0"/>
              <a:t> se </a:t>
            </a:r>
            <a:r>
              <a:rPr lang="en-US" sz="2400" dirty="0" err="1" smtClean="0"/>
              <a:t>vr</a:t>
            </a:r>
            <a:r>
              <a:rPr lang="sr-Latn-CS" sz="2400" dirty="0" smtClean="0"/>
              <a:t>ši tretiranje prvog argumenta kao da je u pitanju cjelobrojna promjenljiva.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Preporučujem</a:t>
            </a:r>
            <a:r>
              <a:rPr lang="en-US" sz="2400" dirty="0" smtClean="0"/>
              <a:t>o</a:t>
            </a:r>
            <a:r>
              <a:rPr lang="sr-Latn-CS" sz="2400" dirty="0" smtClean="0"/>
              <a:t> vam korišćenje ekplicitne konverzije kad god može doći do konverzije podataka.</a:t>
            </a:r>
            <a:endParaRPr lang="en-US" sz="240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 smtClean="0"/>
              <a:t>27/28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Operator </a:t>
            </a:r>
            <a:r>
              <a:rPr lang="sr-Latn-CS" smtClean="0">
                <a:solidFill>
                  <a:srgbClr val="FF0000"/>
                </a:solidFill>
              </a:rPr>
              <a:t>sizeof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924" y="2348880"/>
            <a:ext cx="8874571" cy="424815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Vidjeli smo da su neke veličine, kao što je memorija koju zauzimaju promjenljive, mašinski zavisne.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Programe treba pisati tako da se izbjegne mašinska zavisnost.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Jedan od elemenata koji tu pomaže je operator </a:t>
            </a:r>
            <a:r>
              <a:rPr lang="sr-Latn-CS" sz="2400" b="1" dirty="0" smtClean="0">
                <a:solidFill>
                  <a:srgbClr val="FF0000"/>
                </a:solidFill>
              </a:rPr>
              <a:t>sizeof</a:t>
            </a:r>
            <a:r>
              <a:rPr lang="sr-Latn-CS" sz="2400" dirty="0" smtClean="0"/>
              <a:t> </a:t>
            </a:r>
            <a:r>
              <a:rPr lang="sr-Latn-CS" sz="1600" b="1" dirty="0">
                <a:solidFill>
                  <a:srgbClr val="FF6600"/>
                </a:solidFill>
              </a:rPr>
              <a:t>(</a:t>
            </a:r>
            <a:r>
              <a:rPr lang="sr-Latn-CS" sz="1600" b="1" dirty="0" smtClean="0">
                <a:solidFill>
                  <a:srgbClr val="FF6600"/>
                </a:solidFill>
              </a:rPr>
              <a:t>liči na funkciju ili naredbu, ali je, zapravo, operator</a:t>
            </a:r>
            <a:r>
              <a:rPr lang="sr-Latn-CS" sz="1600" b="1" dirty="0">
                <a:solidFill>
                  <a:srgbClr val="FF6600"/>
                </a:solidFill>
              </a:rPr>
              <a:t>)</a:t>
            </a:r>
            <a:r>
              <a:rPr lang="sr-Latn-CS" sz="2400" dirty="0" smtClean="0"/>
              <a:t> koji vraća broj bajtova koji neki memorijski objekat (promjenljiva) zauz</a:t>
            </a:r>
            <a:r>
              <a:rPr lang="en-US" sz="2400" dirty="0" err="1" smtClean="0"/>
              <a:t>ima</a:t>
            </a:r>
            <a:r>
              <a:rPr lang="sr-Latn-CS" sz="2400" dirty="0" smtClean="0"/>
              <a:t>. Može da odredi koliko memorije zauzima i tip podatka. 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ME" sz="2400" dirty="0" smtClean="0"/>
              <a:t>P</a:t>
            </a:r>
            <a:r>
              <a:rPr lang="sr-Latn-CS" sz="2400" dirty="0" smtClean="0"/>
              <a:t>r</a:t>
            </a:r>
            <a:r>
              <a:rPr lang="en-US" sz="2400" dirty="0" err="1" smtClean="0"/>
              <a:t>imjer</a:t>
            </a:r>
            <a:r>
              <a:rPr lang="sr-Latn-ME" sz="2400" dirty="0"/>
              <a:t>i</a:t>
            </a:r>
            <a:r>
              <a:rPr lang="sr-Latn-CS" sz="2400" dirty="0" smtClean="0"/>
              <a:t>: </a:t>
            </a:r>
            <a:r>
              <a:rPr lang="sr-Latn-CS" sz="2400" dirty="0">
                <a:solidFill>
                  <a:srgbClr val="FF0000"/>
                </a:solidFill>
              </a:rPr>
              <a:t>sizeof(long)</a:t>
            </a:r>
            <a:r>
              <a:rPr lang="sr-Latn-CS" sz="2400" dirty="0"/>
              <a:t>, </a:t>
            </a:r>
            <a:r>
              <a:rPr lang="sr-Latn-CS" sz="2400" dirty="0">
                <a:solidFill>
                  <a:srgbClr val="FF0000"/>
                </a:solidFill>
              </a:rPr>
              <a:t>sizeof(i)</a:t>
            </a:r>
            <a:r>
              <a:rPr lang="sr-Latn-CS" sz="2400" dirty="0"/>
              <a:t>, </a:t>
            </a:r>
            <a:r>
              <a:rPr lang="sr-Latn-CS" sz="2400" dirty="0">
                <a:solidFill>
                  <a:srgbClr val="FF0000"/>
                </a:solidFill>
              </a:rPr>
              <a:t>sizeof(60</a:t>
            </a:r>
            <a:r>
              <a:rPr lang="sr-Latn-CS" sz="2400" dirty="0" smtClean="0">
                <a:solidFill>
                  <a:srgbClr val="FF0000"/>
                </a:solidFill>
              </a:rPr>
              <a:t>)</a:t>
            </a:r>
            <a:r>
              <a:rPr lang="sr-Latn-CS" sz="2400" dirty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Dozvoljen je i zapis bez zagrada za operand, sa izuzetkom tipa podatka, tj. </a:t>
            </a:r>
            <a:r>
              <a:rPr lang="en-US" sz="2400" dirty="0" smtClean="0"/>
              <a:t>d</a:t>
            </a:r>
            <a:r>
              <a:rPr lang="sr-Latn-CS" sz="2400" dirty="0" smtClean="0"/>
              <a:t>ozv</a:t>
            </a:r>
            <a:r>
              <a:rPr lang="en-US" sz="2400" dirty="0" err="1" smtClean="0"/>
              <a:t>oljeno</a:t>
            </a:r>
            <a:r>
              <a:rPr lang="sr-Latn-CS" sz="2400" dirty="0" smtClean="0"/>
              <a:t> </a:t>
            </a:r>
            <a:r>
              <a:rPr lang="en-US" sz="2400" dirty="0" smtClean="0"/>
              <a:t>je </a:t>
            </a:r>
            <a:r>
              <a:rPr lang="sr-Latn-CS" sz="2400" dirty="0" smtClean="0">
                <a:solidFill>
                  <a:srgbClr val="FF0000"/>
                </a:solidFill>
              </a:rPr>
              <a:t>sizeof k</a:t>
            </a:r>
            <a:r>
              <a:rPr lang="sr-Latn-CS" sz="2400" dirty="0" smtClean="0"/>
              <a:t>,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/>
              <a:t>ali</a:t>
            </a:r>
            <a:r>
              <a:rPr lang="en-US" sz="2400" dirty="0" smtClean="0"/>
              <a:t> ne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sizeof</a:t>
            </a:r>
            <a:r>
              <a:rPr lang="en-US" sz="2400" dirty="0" smtClean="0">
                <a:solidFill>
                  <a:srgbClr val="FF0000"/>
                </a:solidFill>
              </a:rPr>
              <a:t> int</a:t>
            </a:r>
            <a:r>
              <a:rPr lang="en-US" sz="2400" dirty="0" smtClean="0"/>
              <a:t>.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 smtClean="0"/>
              <a:t>28/28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32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Tipovi podataka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73288"/>
            <a:ext cx="8496622" cy="4495800"/>
          </a:xfrm>
        </p:spPr>
        <p:txBody>
          <a:bodyPr/>
          <a:lstStyle/>
          <a:p>
            <a:pPr eaLnBrk="1" hangingPunct="1"/>
            <a:r>
              <a:rPr lang="sr-Latn-CS" sz="2000" dirty="0" smtClean="0"/>
              <a:t>Složeni ili izvedeni tipovi podataka su:</a:t>
            </a:r>
          </a:p>
          <a:p>
            <a:pPr lvl="1" eaLnBrk="1" hangingPunct="1"/>
            <a:r>
              <a:rPr lang="en-US" sz="1800" dirty="0" smtClean="0"/>
              <a:t>n</a:t>
            </a:r>
            <a:r>
              <a:rPr lang="sr-Latn-CS" sz="1800" dirty="0" smtClean="0"/>
              <a:t>eodređeni tip (void)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p</a:t>
            </a:r>
            <a:r>
              <a:rPr lang="sr-Latn-CS" sz="1800" dirty="0" smtClean="0"/>
              <a:t>okazivač (pointer)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n</a:t>
            </a:r>
            <a:r>
              <a:rPr lang="sr-Latn-CS" sz="1800" dirty="0" smtClean="0"/>
              <a:t>abrajanje (enumeracija)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n</a:t>
            </a:r>
            <a:r>
              <a:rPr lang="sr-Latn-CS" sz="1800" dirty="0" smtClean="0"/>
              <a:t>iz (ponekad se zove </a:t>
            </a:r>
            <a:r>
              <a:rPr lang="sr-Latn-CS" sz="1800" dirty="0" smtClean="0">
                <a:solidFill>
                  <a:srgbClr val="3333CC"/>
                </a:solidFill>
              </a:rPr>
              <a:t>vektor</a:t>
            </a:r>
            <a:r>
              <a:rPr lang="en-US" sz="1800" dirty="0" smtClean="0"/>
              <a:t>;</a:t>
            </a:r>
            <a:r>
              <a:rPr lang="sr-Latn-CS" sz="1800" dirty="0" smtClean="0"/>
              <a:t> pod nizovima uključujemo i </a:t>
            </a:r>
            <a:r>
              <a:rPr lang="sr-Latn-CS" sz="1800" dirty="0" smtClean="0">
                <a:solidFill>
                  <a:srgbClr val="3333CC"/>
                </a:solidFill>
              </a:rPr>
              <a:t>višedimenzione nizove</a:t>
            </a:r>
            <a:r>
              <a:rPr lang="sr-Latn-CS" sz="1800" dirty="0" smtClean="0"/>
              <a:t>, odnosno </a:t>
            </a:r>
            <a:r>
              <a:rPr lang="sr-Latn-CS" sz="1800" dirty="0" smtClean="0">
                <a:solidFill>
                  <a:srgbClr val="3333CC"/>
                </a:solidFill>
              </a:rPr>
              <a:t>matrice</a:t>
            </a:r>
            <a:r>
              <a:rPr lang="sr-Latn-CS" sz="1800" dirty="0" smtClean="0"/>
              <a:t>, kao i </a:t>
            </a:r>
            <a:r>
              <a:rPr lang="sr-Latn-CS" sz="1800" dirty="0" smtClean="0">
                <a:solidFill>
                  <a:srgbClr val="3333CC"/>
                </a:solidFill>
              </a:rPr>
              <a:t>stringove</a:t>
            </a:r>
            <a:r>
              <a:rPr lang="sr-Latn-CS" sz="1800" dirty="0" smtClean="0"/>
              <a:t>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s</a:t>
            </a:r>
            <a:r>
              <a:rPr lang="sr-Latn-CS" sz="1800" dirty="0" smtClean="0"/>
              <a:t>truktura (koriste se </a:t>
            </a:r>
            <a:r>
              <a:rPr lang="en-US" sz="1800" dirty="0" err="1" smtClean="0"/>
              <a:t>i</a:t>
            </a:r>
            <a:r>
              <a:rPr lang="en-US" sz="1800" dirty="0" smtClean="0"/>
              <a:t> </a:t>
            </a:r>
            <a:r>
              <a:rPr lang="sr-Latn-CS" sz="1800" dirty="0" smtClean="0"/>
              <a:t>pojmovi </a:t>
            </a:r>
            <a:r>
              <a:rPr lang="sr-Latn-CS" sz="1800" dirty="0" smtClean="0">
                <a:solidFill>
                  <a:srgbClr val="3333CC"/>
                </a:solidFill>
              </a:rPr>
              <a:t>slog</a:t>
            </a:r>
            <a:r>
              <a:rPr lang="sr-Latn-CS" sz="1800" dirty="0" smtClean="0"/>
              <a:t>, </a:t>
            </a:r>
            <a:r>
              <a:rPr lang="sr-Latn-CS" sz="1800" dirty="0" smtClean="0">
                <a:solidFill>
                  <a:srgbClr val="3333CC"/>
                </a:solidFill>
              </a:rPr>
              <a:t>record</a:t>
            </a:r>
            <a:r>
              <a:rPr lang="sr-Latn-CS" sz="1800" dirty="0" smtClean="0"/>
              <a:t>, </a:t>
            </a:r>
            <a:r>
              <a:rPr lang="sr-Latn-CS" sz="1800" dirty="0" smtClean="0">
                <a:solidFill>
                  <a:srgbClr val="3333CC"/>
                </a:solidFill>
              </a:rPr>
              <a:t>zapis</a:t>
            </a:r>
            <a:r>
              <a:rPr lang="sr-Latn-CS" sz="1800" dirty="0" smtClean="0"/>
              <a:t>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sr-Latn-CS" sz="1800" dirty="0" smtClean="0"/>
              <a:t>unija</a:t>
            </a:r>
            <a:r>
              <a:rPr lang="en-US" sz="1800" dirty="0" smtClean="0"/>
              <a:t> </a:t>
            </a:r>
            <a:r>
              <a:rPr lang="en-US" sz="1800" dirty="0" err="1" smtClean="0"/>
              <a:t>i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f</a:t>
            </a:r>
            <a:r>
              <a:rPr lang="sr-Latn-CS" sz="1800" dirty="0" smtClean="0"/>
              <a:t>ajl</a:t>
            </a:r>
            <a:r>
              <a:rPr lang="en-US" sz="1800" dirty="0" smtClean="0"/>
              <a:t>.</a:t>
            </a:r>
            <a:endParaRPr lang="sr-Latn-CS" sz="1800" dirty="0" smtClean="0"/>
          </a:p>
          <a:p>
            <a:pPr eaLnBrk="1" hangingPunct="1"/>
            <a:r>
              <a:rPr lang="sr-Latn-CS" sz="2000" dirty="0" smtClean="0"/>
              <a:t>Pored ovoga, na osnovu struktura se mogu definisati i složeni linkovani tipovi podataka (</a:t>
            </a:r>
            <a:r>
              <a:rPr lang="sr-Latn-CS" sz="2000" dirty="0" smtClean="0">
                <a:solidFill>
                  <a:srgbClr val="3333CC"/>
                </a:solidFill>
              </a:rPr>
              <a:t>liste</a:t>
            </a:r>
            <a:r>
              <a:rPr lang="sr-Latn-CS" sz="2000" dirty="0" smtClean="0"/>
              <a:t>, </a:t>
            </a:r>
            <a:r>
              <a:rPr lang="sr-Latn-CS" sz="2000" dirty="0" smtClean="0">
                <a:solidFill>
                  <a:srgbClr val="3333CC"/>
                </a:solidFill>
              </a:rPr>
              <a:t>grafovi</a:t>
            </a:r>
            <a:r>
              <a:rPr lang="sr-Latn-CS" sz="2000" dirty="0" smtClean="0"/>
              <a:t>, </a:t>
            </a:r>
            <a:r>
              <a:rPr lang="sr-Latn-CS" sz="2000" dirty="0" smtClean="0">
                <a:solidFill>
                  <a:srgbClr val="3333CC"/>
                </a:solidFill>
              </a:rPr>
              <a:t>stabla</a:t>
            </a:r>
            <a:r>
              <a:rPr lang="sr-Latn-CS" sz="2000" dirty="0" smtClean="0"/>
              <a:t>).</a:t>
            </a:r>
          </a:p>
          <a:p>
            <a:pPr eaLnBrk="1" hangingPunct="1"/>
            <a:r>
              <a:rPr lang="sr-Latn-CS" sz="2000" dirty="0" smtClean="0"/>
              <a:t>Danas ćemo se upoznati sa osnovnim, a do kraja kursa i sa ostalim tipovima podataka.</a:t>
            </a:r>
            <a:endParaRPr lang="en-US" sz="200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 smtClean="0"/>
              <a:t>3/28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Deklaracija promjenljivih</a:t>
            </a:r>
            <a:endParaRPr lang="en-US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53952"/>
            <a:ext cx="8496944" cy="2327176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/>
              <a:t>Sve </a:t>
            </a:r>
            <a:r>
              <a:rPr lang="sr-Latn-CS" sz="2400" dirty="0" smtClean="0"/>
              <a:t>promjenljive u C programu </a:t>
            </a:r>
            <a:r>
              <a:rPr lang="sr-Latn-CS" sz="2400" dirty="0"/>
              <a:t>se moraju deklarisati prije prvog </a:t>
            </a:r>
            <a:r>
              <a:rPr lang="sr-Latn-CS" sz="2400" dirty="0" smtClean="0"/>
              <a:t>korišćenja.</a:t>
            </a:r>
            <a:endParaRPr lang="en-US" sz="2400" dirty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Deklaracija podrazumijeva navođenje </a:t>
            </a:r>
            <a:r>
              <a:rPr lang="sr-Latn-CS" sz="2400" dirty="0" smtClean="0">
                <a:solidFill>
                  <a:srgbClr val="3333CC"/>
                </a:solidFill>
              </a:rPr>
              <a:t>tipa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imena promjenljive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Ilustrujmo deklaraciju na primjeru cjelobrojnog tipa </a:t>
            </a:r>
            <a:r>
              <a:rPr lang="sr-Latn-CS" sz="2400" b="1" dirty="0">
                <a:solidFill>
                  <a:srgbClr val="FF0000"/>
                </a:solidFill>
              </a:rPr>
              <a:t>int</a:t>
            </a:r>
            <a:r>
              <a:rPr lang="sr-Latn-CS" sz="2400" dirty="0" smtClean="0"/>
              <a:t>. 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615943" y="4666189"/>
            <a:ext cx="9906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>
                <a:latin typeface="Tahoma" charset="0"/>
              </a:rPr>
              <a:t>int i;</a:t>
            </a:r>
            <a:endParaRPr lang="en-US">
              <a:latin typeface="Tahoma" charset="0"/>
            </a:endParaRPr>
          </a:p>
        </p:txBody>
      </p:sp>
      <p:sp>
        <p:nvSpPr>
          <p:cNvPr id="5" name="Line 7"/>
          <p:cNvSpPr>
            <a:spLocks noChangeShapeType="1"/>
          </p:cNvSpPr>
          <p:nvPr/>
        </p:nvSpPr>
        <p:spPr bwMode="auto">
          <a:xfrm>
            <a:off x="1606543" y="4934435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2627785" y="4419694"/>
            <a:ext cx="6085683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b="1" dirty="0" smtClean="0">
                <a:solidFill>
                  <a:srgbClr val="FF0000"/>
                </a:solidFill>
                <a:latin typeface="Tahoma" charset="0"/>
              </a:rPr>
              <a:t>Deklar</a:t>
            </a:r>
            <a:r>
              <a:rPr lang="en-US" sz="1700" b="1" dirty="0" err="1" smtClean="0">
                <a:solidFill>
                  <a:srgbClr val="FF0000"/>
                </a:solidFill>
                <a:latin typeface="Tahoma" charset="0"/>
              </a:rPr>
              <a:t>acija</a:t>
            </a:r>
            <a:r>
              <a:rPr lang="sr-Latn-CS" sz="1700" b="1" dirty="0" smtClean="0">
                <a:latin typeface="Tahoma" charset="0"/>
              </a:rPr>
              <a:t> </a:t>
            </a:r>
            <a:r>
              <a:rPr lang="sr-Latn-CS" sz="1700" dirty="0">
                <a:latin typeface="Tahoma" charset="0"/>
              </a:rPr>
              <a:t>(</a:t>
            </a:r>
            <a:r>
              <a:rPr lang="sr-Latn-CS" sz="1700" dirty="0" smtClean="0">
                <a:latin typeface="Tahoma" charset="0"/>
              </a:rPr>
              <a:t>najav</a:t>
            </a:r>
            <a:r>
              <a:rPr lang="en-US" sz="1700" dirty="0" smtClean="0">
                <a:latin typeface="Tahoma" charset="0"/>
              </a:rPr>
              <a:t>a</a:t>
            </a:r>
            <a:r>
              <a:rPr lang="sr-Latn-CS" sz="1700" dirty="0" smtClean="0">
                <a:latin typeface="Tahoma" charset="0"/>
              </a:rPr>
              <a:t> </a:t>
            </a:r>
            <a:r>
              <a:rPr lang="sr-Latn-CS" sz="1700" dirty="0">
                <a:latin typeface="Tahoma" charset="0"/>
              </a:rPr>
              <a:t>za korišćenje</a:t>
            </a:r>
            <a:r>
              <a:rPr lang="en-US" sz="1700" dirty="0">
                <a:latin typeface="Tahoma" charset="0"/>
              </a:rPr>
              <a:t>,</a:t>
            </a:r>
            <a:r>
              <a:rPr lang="sr-Latn-CS" sz="1700" dirty="0">
                <a:latin typeface="Tahoma" charset="0"/>
              </a:rPr>
              <a:t> odnosno </a:t>
            </a:r>
            <a:r>
              <a:rPr lang="sr-Latn-CS" sz="1700" dirty="0" smtClean="0">
                <a:latin typeface="Tahoma" charset="0"/>
              </a:rPr>
              <a:t>zauz</a:t>
            </a:r>
            <a:r>
              <a:rPr lang="en-US" sz="1700" dirty="0" err="1" smtClean="0">
                <a:latin typeface="Tahoma" charset="0"/>
              </a:rPr>
              <a:t>imanje</a:t>
            </a:r>
            <a:r>
              <a:rPr lang="sr-Latn-CS" sz="1700" dirty="0" smtClean="0">
                <a:latin typeface="Tahoma" charset="0"/>
              </a:rPr>
              <a:t> </a:t>
            </a:r>
            <a:r>
              <a:rPr lang="sr-Latn-CS" sz="1700" dirty="0">
                <a:latin typeface="Tahoma" charset="0"/>
              </a:rPr>
              <a:t>prostor u memoriji) </a:t>
            </a:r>
            <a:r>
              <a:rPr lang="sr-Latn-CS" sz="1700" dirty="0" smtClean="0">
                <a:latin typeface="Tahoma" charset="0"/>
              </a:rPr>
              <a:t>cjelobrojn</a:t>
            </a:r>
            <a:r>
              <a:rPr lang="en-US" sz="1700" dirty="0" smtClean="0">
                <a:latin typeface="Tahoma" charset="0"/>
              </a:rPr>
              <a:t>e</a:t>
            </a:r>
            <a:r>
              <a:rPr lang="sr-Latn-CS" sz="1700" dirty="0" smtClean="0">
                <a:latin typeface="Tahoma" charset="0"/>
              </a:rPr>
              <a:t> promjenljiv</a:t>
            </a:r>
            <a:r>
              <a:rPr lang="en-US" sz="1700" dirty="0" smtClean="0">
                <a:latin typeface="Tahoma" charset="0"/>
              </a:rPr>
              <a:t>e</a:t>
            </a:r>
            <a:r>
              <a:rPr lang="sr-Latn-CS" sz="1700" dirty="0" smtClean="0">
                <a:solidFill>
                  <a:srgbClr val="3333CC"/>
                </a:solidFill>
                <a:latin typeface="Tahoma" charset="0"/>
              </a:rPr>
              <a:t> </a:t>
            </a:r>
            <a:r>
              <a:rPr lang="sr-Latn-CS" sz="1700" dirty="0">
                <a:solidFill>
                  <a:srgbClr val="3333CC"/>
                </a:solidFill>
                <a:latin typeface="Tahoma" charset="0"/>
              </a:rPr>
              <a:t>i</a:t>
            </a:r>
            <a:r>
              <a:rPr lang="sr-Latn-CS" sz="1700" dirty="0">
                <a:latin typeface="Tahoma" charset="0"/>
              </a:rPr>
              <a:t>. </a:t>
            </a:r>
            <a:r>
              <a:rPr lang="sr-Latn-CS" sz="1700" dirty="0" smtClean="0">
                <a:latin typeface="Tahoma" charset="0"/>
              </a:rPr>
              <a:t>Ne </a:t>
            </a:r>
            <a:r>
              <a:rPr lang="sr-Latn-CS" sz="1700" dirty="0">
                <a:latin typeface="Tahoma" charset="0"/>
              </a:rPr>
              <a:t>znamo što se trenutno nalazi upisano u toj promjenljivoj jer to zavisi od prethodnog stanja u memoriji.</a:t>
            </a:r>
            <a:endParaRPr lang="en-US" sz="1700" dirty="0">
              <a:latin typeface="Tahoma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602852" y="5680706"/>
            <a:ext cx="990600" cy="81659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 dirty="0">
                <a:latin typeface="Tahoma" charset="0"/>
              </a:rPr>
              <a:t>int i;</a:t>
            </a:r>
          </a:p>
          <a:p>
            <a:pPr algn="just"/>
            <a:r>
              <a:rPr lang="sr-Latn-CS" dirty="0">
                <a:latin typeface="Tahoma" charset="0"/>
              </a:rPr>
              <a:t>i=0;</a:t>
            </a:r>
            <a:endParaRPr lang="en-US" dirty="0">
              <a:latin typeface="Tahoma" charset="0"/>
            </a:endParaRPr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 flipV="1">
            <a:off x="1593452" y="6058583"/>
            <a:ext cx="1034333" cy="1031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2610366" y="5730939"/>
            <a:ext cx="6255987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>
                <a:latin typeface="Tahoma" charset="0"/>
              </a:rPr>
              <a:t>Nakon deklaracije negdje u programu moramo postaviti </a:t>
            </a:r>
            <a:r>
              <a:rPr lang="sr-Latn-CS" sz="1700" dirty="0" smtClean="0">
                <a:latin typeface="Tahoma" charset="0"/>
              </a:rPr>
              <a:t>početnu </a:t>
            </a:r>
            <a:r>
              <a:rPr lang="sr-Latn-CS" sz="1700" dirty="0">
                <a:latin typeface="Tahoma" charset="0"/>
              </a:rPr>
              <a:t>vrijednost promjenljive. Ovo se naziva </a:t>
            </a:r>
            <a:r>
              <a:rPr lang="sr-Latn-CS" sz="1700" b="1" dirty="0">
                <a:solidFill>
                  <a:srgbClr val="FF0000"/>
                </a:solidFill>
                <a:latin typeface="Tahoma" charset="0"/>
              </a:rPr>
              <a:t>inicijalizacija</a:t>
            </a:r>
            <a:r>
              <a:rPr lang="sr-Latn-CS" sz="1700" dirty="0">
                <a:latin typeface="Tahoma" charset="0"/>
              </a:rPr>
              <a:t>. </a:t>
            </a:r>
            <a:endParaRPr lang="en-US" sz="1700" dirty="0">
              <a:latin typeface="Tahoma" charset="0"/>
            </a:endParaRPr>
          </a:p>
        </p:txBody>
      </p:sp>
      <p:sp>
        <p:nvSpPr>
          <p:cNvPr id="1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 smtClean="0"/>
              <a:t>4/28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Deklaracija i inicijalizacija</a:t>
            </a:r>
            <a:endParaRPr lang="en-US" smtClean="0"/>
          </a:p>
        </p:txBody>
      </p:sp>
      <p:sp>
        <p:nvSpPr>
          <p:cNvPr id="8201" name="Rectangle 12"/>
          <p:cNvSpPr>
            <a:spLocks noChangeArrowheads="1"/>
          </p:cNvSpPr>
          <p:nvPr/>
        </p:nvSpPr>
        <p:spPr bwMode="auto">
          <a:xfrm>
            <a:off x="556408" y="2346219"/>
            <a:ext cx="1143000" cy="533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>
                <a:latin typeface="Tahoma" charset="0"/>
              </a:rPr>
              <a:t>int i=0;</a:t>
            </a:r>
          </a:p>
        </p:txBody>
      </p:sp>
      <p:sp>
        <p:nvSpPr>
          <p:cNvPr id="8202" name="Line 13"/>
          <p:cNvSpPr>
            <a:spLocks noChangeShapeType="1"/>
          </p:cNvSpPr>
          <p:nvPr/>
        </p:nvSpPr>
        <p:spPr bwMode="auto">
          <a:xfrm>
            <a:off x="1699408" y="2612919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3" name="Text Box 14"/>
          <p:cNvSpPr txBox="1">
            <a:spLocks noChangeArrowheads="1"/>
          </p:cNvSpPr>
          <p:nvPr/>
        </p:nvSpPr>
        <p:spPr bwMode="auto">
          <a:xfrm>
            <a:off x="2766208" y="2132856"/>
            <a:ext cx="59722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dirty="0" smtClean="0">
                <a:latin typeface="Tahoma" charset="0"/>
              </a:rPr>
              <a:t>Deklaracija </a:t>
            </a:r>
            <a:r>
              <a:rPr lang="sr-Latn-CS" sz="1800" dirty="0">
                <a:latin typeface="Tahoma" charset="0"/>
              </a:rPr>
              <a:t>i </a:t>
            </a:r>
            <a:r>
              <a:rPr lang="sr-Latn-CS" sz="1800" dirty="0" smtClean="0">
                <a:latin typeface="Tahoma" charset="0"/>
              </a:rPr>
              <a:t>inicijalizacija se često kombinuju kako </a:t>
            </a:r>
            <a:r>
              <a:rPr lang="sr-Latn-CS" sz="1800" dirty="0">
                <a:latin typeface="Tahoma" charset="0"/>
              </a:rPr>
              <a:t>bi izbjegli </a:t>
            </a:r>
            <a:r>
              <a:rPr lang="sr-Latn-CS" sz="1800" dirty="0" smtClean="0">
                <a:latin typeface="Tahoma" charset="0"/>
              </a:rPr>
              <a:t>besmislene vrijednosti u promjenljivim. Ovo </a:t>
            </a:r>
            <a:r>
              <a:rPr lang="sr-Latn-CS" sz="1800" dirty="0">
                <a:latin typeface="Tahoma" charset="0"/>
              </a:rPr>
              <a:t>se naziva </a:t>
            </a:r>
            <a:r>
              <a:rPr lang="sr-Latn-CS" sz="1800" b="1" dirty="0">
                <a:solidFill>
                  <a:srgbClr val="FF0000"/>
                </a:solidFill>
                <a:latin typeface="Tahoma" charset="0"/>
              </a:rPr>
              <a:t>definicijom</a:t>
            </a:r>
            <a:r>
              <a:rPr lang="sr-Latn-CS" sz="1800" dirty="0">
                <a:latin typeface="Tahoma" charset="0"/>
              </a:rPr>
              <a:t> promjenljive.</a:t>
            </a:r>
            <a:endParaRPr lang="en-US" sz="1800" dirty="0">
              <a:latin typeface="Tahoma" charset="0"/>
            </a:endParaRPr>
          </a:p>
        </p:txBody>
      </p:sp>
      <p:sp>
        <p:nvSpPr>
          <p:cNvPr id="8204" name="Rectangle 15"/>
          <p:cNvSpPr>
            <a:spLocks noChangeArrowheads="1"/>
          </p:cNvSpPr>
          <p:nvPr/>
        </p:nvSpPr>
        <p:spPr bwMode="auto">
          <a:xfrm>
            <a:off x="559274" y="3172587"/>
            <a:ext cx="2209800" cy="533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 dirty="0">
                <a:latin typeface="Tahoma" charset="0"/>
              </a:rPr>
              <a:t>int i=7</a:t>
            </a:r>
            <a:r>
              <a:rPr lang="sr-Latn-CS" dirty="0" smtClean="0">
                <a:latin typeface="Tahoma" charset="0"/>
              </a:rPr>
              <a:t>,</a:t>
            </a:r>
            <a:r>
              <a:rPr lang="en-US" dirty="0" smtClean="0">
                <a:latin typeface="Tahoma" charset="0"/>
              </a:rPr>
              <a:t> </a:t>
            </a:r>
            <a:r>
              <a:rPr lang="sr-Latn-CS" dirty="0" smtClean="0">
                <a:latin typeface="Tahoma" charset="0"/>
              </a:rPr>
              <a:t>b=0,</a:t>
            </a:r>
            <a:r>
              <a:rPr lang="en-US" dirty="0" smtClean="0">
                <a:latin typeface="Tahoma" charset="0"/>
              </a:rPr>
              <a:t> </a:t>
            </a:r>
            <a:r>
              <a:rPr lang="sr-Latn-CS" dirty="0" smtClean="0">
                <a:latin typeface="Tahoma" charset="0"/>
              </a:rPr>
              <a:t>c</a:t>
            </a:r>
            <a:r>
              <a:rPr lang="sr-Latn-CS" dirty="0">
                <a:latin typeface="Tahoma" charset="0"/>
              </a:rPr>
              <a:t>;</a:t>
            </a:r>
          </a:p>
        </p:txBody>
      </p:sp>
      <p:sp>
        <p:nvSpPr>
          <p:cNvPr id="8205" name="Line 16"/>
          <p:cNvSpPr>
            <a:spLocks noChangeShapeType="1"/>
          </p:cNvSpPr>
          <p:nvPr/>
        </p:nvSpPr>
        <p:spPr bwMode="auto">
          <a:xfrm>
            <a:off x="2766208" y="3421869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6" name="Text Box 17"/>
          <p:cNvSpPr txBox="1">
            <a:spLocks noChangeArrowheads="1"/>
          </p:cNvSpPr>
          <p:nvPr/>
        </p:nvSpPr>
        <p:spPr bwMode="auto">
          <a:xfrm>
            <a:off x="3604409" y="3242493"/>
            <a:ext cx="480087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dirty="0">
                <a:latin typeface="Tahoma" charset="0"/>
              </a:rPr>
              <a:t>Deklaracije i definicije se mogu kombinovati.</a:t>
            </a:r>
            <a:endParaRPr lang="en-US" sz="1800" dirty="0">
              <a:latin typeface="Tahoma" charset="0"/>
            </a:endParaRPr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556408" y="3980470"/>
            <a:ext cx="1676400" cy="51760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 dirty="0">
                <a:latin typeface="Tahoma" charset="0"/>
              </a:rPr>
              <a:t>int i</a:t>
            </a:r>
            <a:r>
              <a:rPr lang="sr-Latn-CS" dirty="0" smtClean="0">
                <a:latin typeface="Tahoma" charset="0"/>
              </a:rPr>
              <a:t>, j=i+2</a:t>
            </a:r>
            <a:r>
              <a:rPr lang="sr-Latn-CS" dirty="0">
                <a:latin typeface="Tahoma" charset="0"/>
              </a:rPr>
              <a:t>;</a:t>
            </a:r>
            <a:endParaRPr lang="en-US" dirty="0">
              <a:latin typeface="Tahoma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3075524" y="4026578"/>
            <a:ext cx="455220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dirty="0" smtClean="0">
                <a:latin typeface="Tahoma" charset="0"/>
              </a:rPr>
              <a:t>Dozvoljen, </a:t>
            </a:r>
            <a:r>
              <a:rPr lang="sr-Latn-CS" sz="1800" dirty="0">
                <a:latin typeface="Tahoma" charset="0"/>
              </a:rPr>
              <a:t>ali </a:t>
            </a:r>
            <a:r>
              <a:rPr lang="sr-Latn-CS" sz="1800" dirty="0" smtClean="0">
                <a:latin typeface="Tahoma" charset="0"/>
              </a:rPr>
              <a:t>besmislen oblik </a:t>
            </a:r>
            <a:r>
              <a:rPr lang="sr-Latn-CS" sz="1800" dirty="0">
                <a:latin typeface="Tahoma" charset="0"/>
              </a:rPr>
              <a:t>deklaracije. </a:t>
            </a:r>
            <a:endParaRPr lang="en-US" sz="1800" dirty="0">
              <a:latin typeface="Tahoma" charset="0"/>
            </a:endParaRPr>
          </a:p>
        </p:txBody>
      </p:sp>
      <p:sp>
        <p:nvSpPr>
          <p:cNvPr id="22" name="Rectangle 13"/>
          <p:cNvSpPr>
            <a:spLocks noChangeArrowheads="1"/>
          </p:cNvSpPr>
          <p:nvPr/>
        </p:nvSpPr>
        <p:spPr bwMode="auto">
          <a:xfrm>
            <a:off x="556408" y="4755232"/>
            <a:ext cx="1066800" cy="762000"/>
          </a:xfrm>
          <a:prstGeom prst="rect">
            <a:avLst/>
          </a:prstGeom>
          <a:solidFill>
            <a:srgbClr val="FFB7B7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 dirty="0">
                <a:latin typeface="Tahoma" charset="0"/>
              </a:rPr>
              <a:t>int j=i;</a:t>
            </a:r>
          </a:p>
          <a:p>
            <a:pPr algn="just"/>
            <a:r>
              <a:rPr lang="sr-Latn-CS" dirty="0">
                <a:latin typeface="Tahoma" charset="0"/>
              </a:rPr>
              <a:t>int i</a:t>
            </a:r>
            <a:r>
              <a:rPr lang="en-US" dirty="0">
                <a:latin typeface="Tahoma" charset="0"/>
              </a:rPr>
              <a:t>;</a:t>
            </a:r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2461408" y="4817920"/>
            <a:ext cx="545435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dirty="0">
                <a:solidFill>
                  <a:srgbClr val="FF0000"/>
                </a:solidFill>
                <a:latin typeface="Tahoma" charset="0"/>
              </a:rPr>
              <a:t>Nedozvoljen</a:t>
            </a:r>
            <a:r>
              <a:rPr lang="sr-Latn-CS" sz="1800" dirty="0">
                <a:latin typeface="Tahoma" charset="0"/>
              </a:rPr>
              <a:t> oblik deklaracije, jer u trenutku inicijalizacije promjenljive </a:t>
            </a:r>
            <a:r>
              <a:rPr lang="sr-Latn-CS" sz="1800" dirty="0">
                <a:solidFill>
                  <a:srgbClr val="FF0000"/>
                </a:solidFill>
                <a:latin typeface="Tahoma" charset="0"/>
              </a:rPr>
              <a:t>j</a:t>
            </a:r>
            <a:r>
              <a:rPr lang="sr-Latn-CS" sz="1800" dirty="0">
                <a:latin typeface="Tahoma" charset="0"/>
              </a:rPr>
              <a:t> ne postoji promjenljiva </a:t>
            </a:r>
            <a:r>
              <a:rPr lang="sr-Latn-CS" sz="1800" dirty="0">
                <a:solidFill>
                  <a:srgbClr val="FF0000"/>
                </a:solidFill>
                <a:latin typeface="Tahoma" charset="0"/>
              </a:rPr>
              <a:t>i</a:t>
            </a:r>
            <a:r>
              <a:rPr lang="sr-Latn-CS" sz="1800" dirty="0">
                <a:latin typeface="Tahoma" charset="0"/>
              </a:rPr>
              <a:t>.</a:t>
            </a:r>
            <a:endParaRPr lang="en-US" sz="1800" dirty="0">
              <a:latin typeface="Tahoma" charset="0"/>
            </a:endParaRPr>
          </a:p>
        </p:txBody>
      </p:sp>
      <p:sp>
        <p:nvSpPr>
          <p:cNvPr id="25" name="Text Box 16"/>
          <p:cNvSpPr txBox="1">
            <a:spLocks noChangeArrowheads="1"/>
          </p:cNvSpPr>
          <p:nvPr/>
        </p:nvSpPr>
        <p:spPr bwMode="auto">
          <a:xfrm>
            <a:off x="467544" y="5651193"/>
            <a:ext cx="8046916" cy="1214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 dirty="0">
                <a:latin typeface="Tahoma" charset="0"/>
              </a:rPr>
              <a:t>Nije dozvoljeno unutar istog bloka naredbi uvesti dva puta isto ime, tj. dva puta istu promjenljivu.</a:t>
            </a:r>
          </a:p>
          <a:p>
            <a:pPr eaLnBrk="1" hangingPunct="1">
              <a:spcBef>
                <a:spcPct val="50000"/>
              </a:spcBef>
            </a:pPr>
            <a:r>
              <a:rPr lang="sr-Latn-CS" sz="2000" dirty="0">
                <a:latin typeface="Tahoma" charset="0"/>
              </a:rPr>
              <a:t>Blok naredbi je skup naredbi oivičen vitičastim </a:t>
            </a:r>
            <a:r>
              <a:rPr lang="sr-Latn-CS" sz="2000" dirty="0" smtClean="0">
                <a:latin typeface="Tahoma" charset="0"/>
              </a:rPr>
              <a:t>zagradama</a:t>
            </a:r>
            <a:r>
              <a:rPr lang="en-US" sz="2000" dirty="0" smtClean="0">
                <a:latin typeface="Tahoma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Tahoma" charset="0"/>
              </a:rPr>
              <a:t>{ }</a:t>
            </a:r>
            <a:r>
              <a:rPr lang="sr-Latn-CS" sz="2000" dirty="0" smtClean="0">
                <a:latin typeface="Tahoma" charset="0"/>
              </a:rPr>
              <a:t>.</a:t>
            </a:r>
            <a:endParaRPr lang="en-US" sz="2000" dirty="0">
              <a:latin typeface="Tahoma" charset="0"/>
            </a:endParaRPr>
          </a:p>
        </p:txBody>
      </p:sp>
      <p:sp>
        <p:nvSpPr>
          <p:cNvPr id="26" name="Line 16"/>
          <p:cNvSpPr>
            <a:spLocks noChangeShapeType="1"/>
          </p:cNvSpPr>
          <p:nvPr/>
        </p:nvSpPr>
        <p:spPr bwMode="auto">
          <a:xfrm>
            <a:off x="2237325" y="4230674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7" name="Line 16"/>
          <p:cNvSpPr>
            <a:spLocks noChangeShapeType="1"/>
          </p:cNvSpPr>
          <p:nvPr/>
        </p:nvSpPr>
        <p:spPr bwMode="auto">
          <a:xfrm>
            <a:off x="1623208" y="5136232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7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 smtClean="0"/>
              <a:t>5/28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33400"/>
            <a:ext cx="8458200" cy="1143000"/>
          </a:xfrm>
        </p:spPr>
        <p:txBody>
          <a:bodyPr/>
          <a:lstStyle/>
          <a:p>
            <a:pPr eaLnBrk="1" hangingPunct="1"/>
            <a:r>
              <a:rPr lang="sr-Latn-CS" smtClean="0"/>
              <a:t>Operacije – operatori - operandi</a:t>
            </a:r>
            <a:endParaRPr lang="en-US" smtClean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10741" y="2581783"/>
            <a:ext cx="594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ME" dirty="0" smtClean="0">
                <a:latin typeface="Tahoma" charset="0"/>
              </a:rPr>
              <a:t>c </a:t>
            </a:r>
            <a:r>
              <a:rPr lang="en-US" dirty="0" smtClean="0">
                <a:latin typeface="Tahoma" charset="0"/>
              </a:rPr>
              <a:t>=</a:t>
            </a:r>
            <a:r>
              <a:rPr lang="sr-Latn-ME" dirty="0" smtClean="0">
                <a:latin typeface="Tahoma" charset="0"/>
              </a:rPr>
              <a:t> </a:t>
            </a:r>
            <a:r>
              <a:rPr lang="en-US" dirty="0" smtClean="0">
                <a:solidFill>
                  <a:srgbClr val="3333CC"/>
                </a:solidFill>
                <a:latin typeface="Tahoma" charset="0"/>
              </a:rPr>
              <a:t>a</a:t>
            </a:r>
            <a:r>
              <a:rPr lang="sr-Latn-ME" dirty="0" smtClean="0">
                <a:solidFill>
                  <a:srgbClr val="3333CC"/>
                </a:solidFill>
                <a:latin typeface="Tahoma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ahoma" charset="0"/>
              </a:rPr>
              <a:t>+</a:t>
            </a:r>
            <a:r>
              <a:rPr lang="sr-Latn-ME" dirty="0" smtClean="0">
                <a:solidFill>
                  <a:srgbClr val="FF0000"/>
                </a:solidFill>
                <a:latin typeface="Tahoma" charset="0"/>
              </a:rPr>
              <a:t> </a:t>
            </a:r>
            <a:r>
              <a:rPr lang="en-US" dirty="0" smtClean="0">
                <a:solidFill>
                  <a:srgbClr val="3333CC"/>
                </a:solidFill>
                <a:latin typeface="Tahoma" charset="0"/>
              </a:rPr>
              <a:t>b</a:t>
            </a:r>
            <a:r>
              <a:rPr lang="en-US" dirty="0">
                <a:latin typeface="Tahoma" charset="0"/>
              </a:rPr>
              <a:t>;</a:t>
            </a:r>
          </a:p>
        </p:txBody>
      </p:sp>
      <p:sp>
        <p:nvSpPr>
          <p:cNvPr id="12293" name="Freeform 5"/>
          <p:cNvSpPr>
            <a:spLocks/>
          </p:cNvSpPr>
          <p:nvPr/>
        </p:nvSpPr>
        <p:spPr bwMode="auto">
          <a:xfrm>
            <a:off x="1336973" y="2862636"/>
            <a:ext cx="1635968" cy="330731"/>
          </a:xfrm>
          <a:custGeom>
            <a:avLst/>
            <a:gdLst>
              <a:gd name="T0" fmla="*/ 0 w 1200"/>
              <a:gd name="T1" fmla="*/ 241935000 h 336"/>
              <a:gd name="T2" fmla="*/ 0 w 1200"/>
              <a:gd name="T3" fmla="*/ 846772500 h 336"/>
              <a:gd name="T4" fmla="*/ 1783738368 w 1200"/>
              <a:gd name="T5" fmla="*/ 846772500 h 336"/>
              <a:gd name="T6" fmla="*/ 1783738368 w 1200"/>
              <a:gd name="T7" fmla="*/ 0 h 336"/>
              <a:gd name="T8" fmla="*/ 2147483647 w 1200"/>
              <a:gd name="T9" fmla="*/ 0 h 3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0" h="336">
                <a:moveTo>
                  <a:pt x="0" y="96"/>
                </a:moveTo>
                <a:lnTo>
                  <a:pt x="0" y="336"/>
                </a:lnTo>
                <a:lnTo>
                  <a:pt x="768" y="336"/>
                </a:lnTo>
                <a:lnTo>
                  <a:pt x="768" y="0"/>
                </a:lnTo>
                <a:lnTo>
                  <a:pt x="120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>
            <a:off x="1913037" y="2962783"/>
            <a:ext cx="0" cy="23058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2972941" y="2581783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3333CC"/>
                </a:solidFill>
                <a:latin typeface="Tahoma" charset="0"/>
              </a:rPr>
              <a:t>operandi</a:t>
            </a:r>
          </a:p>
        </p:txBody>
      </p:sp>
      <p:sp>
        <p:nvSpPr>
          <p:cNvPr id="12296" name="Freeform 9"/>
          <p:cNvSpPr>
            <a:spLocks/>
          </p:cNvSpPr>
          <p:nvPr/>
        </p:nvSpPr>
        <p:spPr bwMode="auto">
          <a:xfrm>
            <a:off x="1616296" y="2479652"/>
            <a:ext cx="1152674" cy="222826"/>
          </a:xfrm>
          <a:custGeom>
            <a:avLst/>
            <a:gdLst>
              <a:gd name="T0" fmla="*/ 0 w 960"/>
              <a:gd name="T1" fmla="*/ 604837500 h 240"/>
              <a:gd name="T2" fmla="*/ 0 w 960"/>
              <a:gd name="T3" fmla="*/ 0 h 240"/>
              <a:gd name="T4" fmla="*/ 2147483647 w 960"/>
              <a:gd name="T5" fmla="*/ 0 h 2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60" h="240">
                <a:moveTo>
                  <a:pt x="0" y="240"/>
                </a:moveTo>
                <a:lnTo>
                  <a:pt x="0" y="0"/>
                </a:lnTo>
                <a:lnTo>
                  <a:pt x="96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2297" name="Text Box 10"/>
          <p:cNvSpPr txBox="1">
            <a:spLocks noChangeArrowheads="1"/>
          </p:cNvSpPr>
          <p:nvPr/>
        </p:nvSpPr>
        <p:spPr bwMode="auto">
          <a:xfrm>
            <a:off x="2747266" y="2204864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  <a:latin typeface="Tahoma" charset="0"/>
              </a:rPr>
              <a:t>operator</a:t>
            </a:r>
            <a:r>
              <a:rPr lang="en-US">
                <a:latin typeface="Tahoma" charset="0"/>
              </a:rPr>
              <a:t> operacije sabiranja</a:t>
            </a:r>
          </a:p>
        </p:txBody>
      </p:sp>
      <p:sp>
        <p:nvSpPr>
          <p:cNvPr id="12299" name="Text Box 12"/>
          <p:cNvSpPr txBox="1">
            <a:spLocks noChangeArrowheads="1"/>
          </p:cNvSpPr>
          <p:nvPr/>
        </p:nvSpPr>
        <p:spPr bwMode="auto">
          <a:xfrm>
            <a:off x="4536504" y="2988910"/>
            <a:ext cx="4572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dirty="0" smtClean="0">
                <a:solidFill>
                  <a:srgbClr val="FF0000"/>
                </a:solidFill>
                <a:latin typeface="Tahoma" charset="0"/>
              </a:rPr>
              <a:t>Operator </a:t>
            </a:r>
            <a:r>
              <a:rPr lang="sr-Latn-CS" sz="1600" dirty="0">
                <a:solidFill>
                  <a:srgbClr val="FF0000"/>
                </a:solidFill>
                <a:latin typeface="Tahoma" charset="0"/>
              </a:rPr>
              <a:t>pridruživanja</a:t>
            </a:r>
            <a:r>
              <a:rPr lang="sr-Latn-CS" sz="1600" dirty="0">
                <a:latin typeface="Tahoma" charset="0"/>
              </a:rPr>
              <a:t> koji pridružuje rezultat sa desne strane </a:t>
            </a:r>
            <a:r>
              <a:rPr lang="sr-Latn-CS" sz="1600" dirty="0" smtClean="0">
                <a:latin typeface="Tahoma" charset="0"/>
              </a:rPr>
              <a:t>promjenljivoj na </a:t>
            </a:r>
            <a:r>
              <a:rPr lang="sr-Latn-CS" sz="1600" dirty="0">
                <a:latin typeface="Tahoma" charset="0"/>
              </a:rPr>
              <a:t>lijevoj </a:t>
            </a:r>
            <a:r>
              <a:rPr lang="sr-Latn-CS" sz="1600" dirty="0" smtClean="0">
                <a:latin typeface="Tahoma" charset="0"/>
              </a:rPr>
              <a:t>strani.</a:t>
            </a:r>
            <a:endParaRPr lang="en-US" sz="1600" dirty="0">
              <a:latin typeface="Tahoma" charset="0"/>
            </a:endParaRPr>
          </a:p>
        </p:txBody>
      </p:sp>
      <p:sp>
        <p:nvSpPr>
          <p:cNvPr id="17" name="Freeform 9"/>
          <p:cNvSpPr>
            <a:spLocks/>
          </p:cNvSpPr>
          <p:nvPr/>
        </p:nvSpPr>
        <p:spPr bwMode="auto">
          <a:xfrm flipV="1">
            <a:off x="781185" y="2979446"/>
            <a:ext cx="3796147" cy="314068"/>
          </a:xfrm>
          <a:custGeom>
            <a:avLst/>
            <a:gdLst>
              <a:gd name="T0" fmla="*/ 0 w 960"/>
              <a:gd name="T1" fmla="*/ 604837500 h 240"/>
              <a:gd name="T2" fmla="*/ 0 w 960"/>
              <a:gd name="T3" fmla="*/ 0 h 240"/>
              <a:gd name="T4" fmla="*/ 2147483647 w 960"/>
              <a:gd name="T5" fmla="*/ 0 h 2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60" h="240">
                <a:moveTo>
                  <a:pt x="0" y="240"/>
                </a:moveTo>
                <a:lnTo>
                  <a:pt x="0" y="0"/>
                </a:lnTo>
                <a:lnTo>
                  <a:pt x="96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323528" y="3789040"/>
            <a:ext cx="8568952" cy="2815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spcBef>
                <a:spcPts val="0"/>
              </a:spcBef>
              <a:spcAft>
                <a:spcPts val="900"/>
              </a:spcAft>
            </a:pPr>
            <a:r>
              <a:rPr lang="sr-Latn-CS" sz="2000" kern="0" dirty="0" smtClean="0"/>
              <a:t>Oznake </a:t>
            </a:r>
            <a:r>
              <a:rPr lang="sr-Latn-CS" sz="2000" b="1" kern="0" dirty="0" smtClean="0">
                <a:solidFill>
                  <a:srgbClr val="3333CC"/>
                </a:solidFill>
              </a:rPr>
              <a:t>5</a:t>
            </a:r>
            <a:r>
              <a:rPr lang="sr-Latn-CS" sz="2000" kern="0" dirty="0" smtClean="0"/>
              <a:t> osnovnih matematičkih operacija su: </a:t>
            </a:r>
            <a:br>
              <a:rPr lang="sr-Latn-CS" sz="2000" kern="0" dirty="0" smtClean="0"/>
            </a:br>
            <a:r>
              <a:rPr lang="sr-Latn-CS" sz="2000" b="1" kern="0" dirty="0" smtClean="0">
                <a:solidFill>
                  <a:srgbClr val="FF0000"/>
                </a:solidFill>
              </a:rPr>
              <a:t>+</a:t>
            </a:r>
            <a:r>
              <a:rPr lang="sr-Latn-CS" sz="2000" kern="0" dirty="0" smtClean="0"/>
              <a:t> (sabiranje i pozitiv</a:t>
            </a:r>
            <a:r>
              <a:rPr lang="en-US" sz="2000" kern="0" dirty="0" smtClean="0"/>
              <a:t>a</a:t>
            </a:r>
            <a:r>
              <a:rPr lang="sr-Latn-CS" sz="2000" kern="0" dirty="0" smtClean="0"/>
              <a:t>n </a:t>
            </a:r>
            <a:r>
              <a:rPr lang="sr-Latn-CS" sz="2000" kern="0" dirty="0" smtClean="0">
                <a:solidFill>
                  <a:schemeClr val="accent1"/>
                </a:solidFill>
              </a:rPr>
              <a:t>predznak</a:t>
            </a:r>
            <a:r>
              <a:rPr lang="sr-Latn-CS" sz="2000" kern="0" dirty="0" smtClean="0"/>
              <a:t>), </a:t>
            </a:r>
            <a:r>
              <a:rPr lang="sr-Latn-CS" sz="2000" b="1" kern="0" dirty="0" smtClean="0">
                <a:solidFill>
                  <a:srgbClr val="FF0000"/>
                </a:solidFill>
              </a:rPr>
              <a:t>-</a:t>
            </a:r>
            <a:r>
              <a:rPr lang="sr-Latn-CS" sz="2000" kern="0" dirty="0" smtClean="0"/>
              <a:t> (oduzimanje i negativni</a:t>
            </a:r>
            <a:r>
              <a:rPr lang="sr-Latn-CS" sz="2000" kern="0" dirty="0" smtClean="0">
                <a:solidFill>
                  <a:schemeClr val="accent1"/>
                </a:solidFill>
              </a:rPr>
              <a:t> predznak</a:t>
            </a:r>
            <a:r>
              <a:rPr lang="sr-Latn-CS" sz="2000" kern="0" dirty="0" smtClean="0"/>
              <a:t>), </a:t>
            </a:r>
            <a:br>
              <a:rPr lang="sr-Latn-CS" sz="2000" kern="0" dirty="0" smtClean="0"/>
            </a:br>
            <a:r>
              <a:rPr lang="sr-Latn-CS" sz="2000" b="1" kern="0" dirty="0" smtClean="0">
                <a:solidFill>
                  <a:srgbClr val="FF0000"/>
                </a:solidFill>
              </a:rPr>
              <a:t>*</a:t>
            </a:r>
            <a:r>
              <a:rPr lang="sr-Latn-CS" sz="2000" kern="0" dirty="0" smtClean="0"/>
              <a:t> (množenje), </a:t>
            </a:r>
            <a:r>
              <a:rPr lang="en-US" sz="2000" b="1" kern="0" dirty="0" smtClean="0">
                <a:solidFill>
                  <a:srgbClr val="FF0000"/>
                </a:solidFill>
              </a:rPr>
              <a:t>/</a:t>
            </a:r>
            <a:r>
              <a:rPr lang="en-US" sz="2000" kern="0" dirty="0" smtClean="0"/>
              <a:t> (</a:t>
            </a:r>
            <a:r>
              <a:rPr lang="en-US" sz="2000" kern="0" dirty="0" err="1" smtClean="0"/>
              <a:t>dijeljenje</a:t>
            </a:r>
            <a:r>
              <a:rPr lang="en-US" sz="2000" kern="0" dirty="0" smtClean="0"/>
              <a:t>) </a:t>
            </a:r>
            <a:r>
              <a:rPr lang="en-US" sz="2000" kern="0" dirty="0" err="1" smtClean="0"/>
              <a:t>i</a:t>
            </a:r>
            <a:r>
              <a:rPr lang="en-US" sz="2000" kern="0" dirty="0" smtClean="0"/>
              <a:t> </a:t>
            </a:r>
            <a:r>
              <a:rPr lang="en-US" sz="2000" b="1" kern="0" dirty="0" smtClean="0">
                <a:solidFill>
                  <a:srgbClr val="FF0000"/>
                </a:solidFill>
              </a:rPr>
              <a:t>%</a:t>
            </a:r>
            <a:r>
              <a:rPr lang="en-US" sz="2000" kern="0" dirty="0" smtClean="0"/>
              <a:t> (</a:t>
            </a:r>
            <a:r>
              <a:rPr lang="en-US" sz="2000" kern="0" dirty="0" err="1" smtClean="0"/>
              <a:t>ostatak</a:t>
            </a:r>
            <a:r>
              <a:rPr lang="en-US" sz="2000" kern="0" dirty="0" smtClean="0"/>
              <a:t> </a:t>
            </a:r>
            <a:r>
              <a:rPr lang="en-US" sz="2000" kern="0" dirty="0" err="1" smtClean="0"/>
              <a:t>pri</a:t>
            </a:r>
            <a:r>
              <a:rPr lang="en-US" sz="2000" kern="0" dirty="0" smtClean="0"/>
              <a:t> </a:t>
            </a:r>
            <a:r>
              <a:rPr lang="en-US" sz="2000" kern="0" dirty="0" err="1" smtClean="0"/>
              <a:t>dijeljenju</a:t>
            </a:r>
            <a:r>
              <a:rPr lang="en-US" sz="2000" kern="0" dirty="0" smtClean="0"/>
              <a:t> – </a:t>
            </a:r>
            <a:r>
              <a:rPr lang="sr-Latn-ME" sz="2000" kern="0" dirty="0" smtClean="0"/>
              <a:t>isključivo </a:t>
            </a:r>
            <a:r>
              <a:rPr lang="en-US" sz="2000" kern="0" dirty="0" smtClean="0"/>
              <a:t>se </a:t>
            </a:r>
            <a:r>
              <a:rPr lang="en-US" sz="2000" kern="0" dirty="0" err="1" smtClean="0"/>
              <a:t>primjenjuje</a:t>
            </a:r>
            <a:r>
              <a:rPr lang="en-US" sz="2000" kern="0" dirty="0" smtClean="0"/>
              <a:t> </a:t>
            </a:r>
            <a:r>
              <a:rPr lang="en-US" sz="2000" kern="0" dirty="0" err="1" smtClean="0"/>
              <a:t>kod</a:t>
            </a:r>
            <a:r>
              <a:rPr lang="en-US" sz="2000" kern="0" dirty="0" smtClean="0"/>
              <a:t> </a:t>
            </a:r>
            <a:r>
              <a:rPr lang="en-US" sz="2000" kern="0" dirty="0" err="1" smtClean="0"/>
              <a:t>cijelih</a:t>
            </a:r>
            <a:r>
              <a:rPr lang="en-US" sz="2000" kern="0" dirty="0" smtClean="0"/>
              <a:t> </a:t>
            </a:r>
            <a:r>
              <a:rPr lang="en-US" sz="2000" kern="0" dirty="0" err="1" smtClean="0"/>
              <a:t>brojeva</a:t>
            </a:r>
            <a:r>
              <a:rPr lang="en-US" sz="2000" kern="0" dirty="0" smtClean="0"/>
              <a:t>).</a:t>
            </a:r>
            <a:endParaRPr lang="sr-Latn-ME" sz="2000" kern="0" dirty="0"/>
          </a:p>
          <a:p>
            <a:pPr eaLnBrk="1" hangingPunct="1">
              <a:spcBef>
                <a:spcPts val="0"/>
              </a:spcBef>
              <a:spcAft>
                <a:spcPts val="900"/>
              </a:spcAft>
            </a:pPr>
            <a:r>
              <a:rPr lang="sr-Latn-CS" sz="2000" dirty="0"/>
              <a:t>Prioritet operacija </a:t>
            </a:r>
            <a:r>
              <a:rPr lang="sr-Latn-CS" sz="2000" dirty="0" smtClean="0"/>
              <a:t>je: </a:t>
            </a:r>
            <a:r>
              <a:rPr lang="sr-Latn-CS" sz="2000" dirty="0" smtClean="0">
                <a:solidFill>
                  <a:srgbClr val="3333CC"/>
                </a:solidFill>
              </a:rPr>
              <a:t>(1)</a:t>
            </a:r>
            <a:r>
              <a:rPr lang="sr-Latn-CS" sz="2000" dirty="0" smtClean="0"/>
              <a:t> predznak, </a:t>
            </a:r>
            <a:r>
              <a:rPr lang="sr-Latn-CS" sz="2000" dirty="0">
                <a:solidFill>
                  <a:srgbClr val="3333CC"/>
                </a:solidFill>
              </a:rPr>
              <a:t>(2)</a:t>
            </a:r>
            <a:r>
              <a:rPr lang="sr-Latn-CS" sz="2000" dirty="0" smtClean="0"/>
              <a:t> množenje</a:t>
            </a:r>
            <a:r>
              <a:rPr lang="sr-Latn-ME" sz="2000" dirty="0" smtClean="0"/>
              <a:t>, </a:t>
            </a:r>
            <a:r>
              <a:rPr lang="sr-Latn-CS" sz="2000" dirty="0" smtClean="0"/>
              <a:t>dijeljenje i </a:t>
            </a:r>
            <a:r>
              <a:rPr lang="sr-Latn-CS" sz="2000" dirty="0"/>
              <a:t>ostatak pri dijeljenju i </a:t>
            </a:r>
            <a:r>
              <a:rPr lang="sr-Latn-CS" sz="2000" dirty="0">
                <a:solidFill>
                  <a:srgbClr val="3333CC"/>
                </a:solidFill>
              </a:rPr>
              <a:t>(3)</a:t>
            </a:r>
            <a:r>
              <a:rPr lang="sr-Latn-CS" sz="2000" dirty="0" smtClean="0"/>
              <a:t> sabiranje i oduzimanje</a:t>
            </a:r>
            <a:r>
              <a:rPr lang="sr-Latn-CS" sz="2000" dirty="0"/>
              <a:t>.</a:t>
            </a:r>
          </a:p>
          <a:p>
            <a:pPr eaLnBrk="1" hangingPunct="1">
              <a:spcBef>
                <a:spcPts val="0"/>
              </a:spcBef>
            </a:pPr>
            <a:r>
              <a:rPr lang="sr-Latn-CS" sz="2000" dirty="0"/>
              <a:t>Kad god </a:t>
            </a:r>
            <a:r>
              <a:rPr lang="sr-Latn-CS" sz="2000" dirty="0" smtClean="0"/>
              <a:t>postoj</a:t>
            </a:r>
            <a:r>
              <a:rPr lang="sr-Latn-CS" sz="2000" dirty="0"/>
              <a:t>i potreba ili </a:t>
            </a:r>
            <a:r>
              <a:rPr lang="sr-Latn-CS" sz="2000" dirty="0" smtClean="0"/>
              <a:t>dilema, </a:t>
            </a:r>
            <a:r>
              <a:rPr lang="sr-Latn-CS" sz="2000" dirty="0"/>
              <a:t>koriste se zagrade </a:t>
            </a:r>
            <a:r>
              <a:rPr lang="sr-Latn-CS" sz="2000" b="1" dirty="0"/>
              <a:t>()</a:t>
            </a:r>
            <a:r>
              <a:rPr lang="sr-Latn-CS" sz="2000" dirty="0"/>
              <a:t> za promjenu redosljeda izvršavanja </a:t>
            </a:r>
            <a:r>
              <a:rPr lang="sr-Latn-CS" sz="2000" dirty="0" smtClean="0"/>
              <a:t>operacija: </a:t>
            </a:r>
            <a:r>
              <a:rPr lang="sr-Latn-CS" sz="2000" dirty="0">
                <a:solidFill>
                  <a:srgbClr val="FF0000"/>
                </a:solidFill>
              </a:rPr>
              <a:t>a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sr-Latn-CS" sz="2000" dirty="0">
                <a:solidFill>
                  <a:srgbClr val="FF0000"/>
                </a:solidFill>
              </a:rPr>
              <a:t>=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sr-Latn-CS" sz="2000" dirty="0">
                <a:solidFill>
                  <a:srgbClr val="FF0000"/>
                </a:solidFill>
              </a:rPr>
              <a:t>(a+b)*2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sr-Latn-CS" sz="2000" dirty="0">
                <a:solidFill>
                  <a:srgbClr val="FF0000"/>
                </a:solidFill>
              </a:rPr>
              <a:t>+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sr-Latn-CS" sz="2000" dirty="0">
                <a:solidFill>
                  <a:srgbClr val="FF0000"/>
                </a:solidFill>
              </a:rPr>
              <a:t>((c-d%e)*(b-d))</a:t>
            </a:r>
            <a:r>
              <a:rPr lang="en-US" sz="2000" dirty="0">
                <a:solidFill>
                  <a:srgbClr val="FF0000"/>
                </a:solidFill>
              </a:rPr>
              <a:t>/2</a:t>
            </a:r>
            <a:r>
              <a:rPr lang="en-US" sz="2000" dirty="0" smtClean="0">
                <a:solidFill>
                  <a:srgbClr val="FF0000"/>
                </a:solidFill>
              </a:rPr>
              <a:t>;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 smtClean="0"/>
              <a:t>6/28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Skra</a:t>
            </a:r>
            <a:r>
              <a:rPr lang="sr-Latn-CS" smtClean="0"/>
              <a:t>ćena notacija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7688" y="2348880"/>
            <a:ext cx="8686800" cy="4176464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U programiranju su česte operacije tipa: </a:t>
            </a:r>
            <a:r>
              <a:rPr lang="sr-Latn-CS" sz="2400" b="1" dirty="0" smtClean="0">
                <a:solidFill>
                  <a:srgbClr val="FF0000"/>
                </a:solidFill>
              </a:rPr>
              <a:t>a=a+b;</a:t>
            </a:r>
            <a:endParaRPr lang="sr-Latn-CS" sz="2400" dirty="0" smtClean="0"/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Za operacije ovog tipa, u C-u </a:t>
            </a:r>
            <a:r>
              <a:rPr lang="en-US" sz="2400" dirty="0" err="1" smtClean="0"/>
              <a:t>su</a:t>
            </a:r>
            <a:r>
              <a:rPr lang="sr-Latn-CS" sz="2400" dirty="0" smtClean="0"/>
              <a:t> uveden</a:t>
            </a:r>
            <a:r>
              <a:rPr lang="en-US" sz="2400" dirty="0" smtClean="0"/>
              <a:t>e</a:t>
            </a:r>
            <a:r>
              <a:rPr lang="sr-Latn-CS" sz="2400" dirty="0" smtClean="0"/>
              <a:t> skraćen</a:t>
            </a:r>
            <a:r>
              <a:rPr lang="en-US" sz="2400" dirty="0" smtClean="0"/>
              <a:t>e</a:t>
            </a:r>
            <a:r>
              <a:rPr lang="sr-Latn-CS" sz="2400" dirty="0" smtClean="0"/>
              <a:t> notacij</a:t>
            </a:r>
            <a:r>
              <a:rPr lang="en-US" sz="2400" dirty="0" smtClean="0"/>
              <a:t>e</a:t>
            </a:r>
            <a:r>
              <a:rPr lang="sr-Latn-CS" sz="2400" dirty="0" smtClean="0"/>
              <a:t>:</a:t>
            </a:r>
          </a:p>
          <a:p>
            <a:pPr marL="330200" indent="0" eaLnBrk="1" hangingPunct="1">
              <a:spcBef>
                <a:spcPts val="0"/>
              </a:spcBef>
              <a:spcAft>
                <a:spcPts val="600"/>
              </a:spcAft>
              <a:buNone/>
              <a:tabLst>
                <a:tab pos="357188" algn="l"/>
                <a:tab pos="1976438" algn="l"/>
                <a:tab pos="3605213" algn="l"/>
                <a:tab pos="5408613" algn="l"/>
                <a:tab pos="6992938" algn="l"/>
              </a:tabLst>
            </a:pPr>
            <a:r>
              <a:rPr lang="sr-Latn-CS" sz="2400" dirty="0" smtClean="0">
                <a:solidFill>
                  <a:srgbClr val="FF0000"/>
                </a:solidFill>
              </a:rPr>
              <a:t>a += b;	a -= b;	a *= b;	a </a:t>
            </a:r>
            <a:r>
              <a:rPr lang="en-US" sz="2400" dirty="0" smtClean="0">
                <a:solidFill>
                  <a:srgbClr val="FF0000"/>
                </a:solidFill>
              </a:rPr>
              <a:t>/=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b;	a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%=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b;</a:t>
            </a:r>
            <a:endParaRPr lang="sr-Latn-ME" sz="2400" dirty="0" smtClean="0">
              <a:solidFill>
                <a:srgbClr val="FF0000"/>
              </a:solidFill>
            </a:endParaRPr>
          </a:p>
          <a:p>
            <a:pPr marL="330200" indent="0" eaLnBrk="1" hangingPunct="1">
              <a:spcBef>
                <a:spcPts val="0"/>
              </a:spcBef>
              <a:spcAft>
                <a:spcPts val="1200"/>
              </a:spcAft>
              <a:buNone/>
              <a:tabLst>
                <a:tab pos="357188" algn="l"/>
                <a:tab pos="1976438" algn="l"/>
                <a:tab pos="3605213" algn="l"/>
                <a:tab pos="5408613" algn="l"/>
                <a:tab pos="6992938" algn="l"/>
              </a:tabLst>
            </a:pPr>
            <a:r>
              <a:rPr lang="sr-Latn-ME" sz="2400" dirty="0" smtClean="0"/>
              <a:t>k</a:t>
            </a:r>
            <a:r>
              <a:rPr lang="en-US" sz="2400" dirty="0" err="1" smtClean="0"/>
              <a:t>oje</a:t>
            </a:r>
            <a:r>
              <a:rPr lang="en-US" sz="2400" dirty="0" smtClean="0"/>
              <a:t> </a:t>
            </a:r>
            <a:r>
              <a:rPr lang="sr-Latn-CS" sz="2400" dirty="0" smtClean="0"/>
              <a:t>znače redom:</a:t>
            </a:r>
          </a:p>
          <a:p>
            <a:pPr marL="330200" indent="0" eaLnBrk="1" hangingPunct="1">
              <a:spcBef>
                <a:spcPts val="0"/>
              </a:spcBef>
              <a:spcAft>
                <a:spcPts val="1200"/>
              </a:spcAft>
              <a:buNone/>
              <a:tabLst>
                <a:tab pos="357188" algn="l"/>
                <a:tab pos="1976438" algn="l"/>
                <a:tab pos="3605213" algn="l"/>
                <a:tab pos="5408613" algn="l"/>
                <a:tab pos="6992938" algn="l"/>
              </a:tabLst>
            </a:pPr>
            <a:r>
              <a:rPr lang="sr-Latn-CS" sz="2400" dirty="0" smtClean="0">
                <a:solidFill>
                  <a:srgbClr val="3333CC"/>
                </a:solidFill>
              </a:rPr>
              <a:t>a = a + b;	a = a - b;	a = a * b;	a = a </a:t>
            </a:r>
            <a:r>
              <a:rPr lang="en-US" sz="2400" dirty="0" smtClean="0">
                <a:solidFill>
                  <a:srgbClr val="3333CC"/>
                </a:solidFill>
              </a:rPr>
              <a:t>/</a:t>
            </a:r>
            <a:r>
              <a:rPr lang="sr-Latn-ME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b;	a</a:t>
            </a:r>
            <a:r>
              <a:rPr lang="sr-Latn-ME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=</a:t>
            </a:r>
            <a:r>
              <a:rPr lang="sr-Latn-ME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a</a:t>
            </a:r>
            <a:r>
              <a:rPr lang="sr-Latn-ME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%</a:t>
            </a:r>
            <a:r>
              <a:rPr lang="sr-Latn-ME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b;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Već ste (nadamo se) uočili karakter </a:t>
            </a:r>
            <a:r>
              <a:rPr lang="sr-Latn-CS" sz="2400" b="1" dirty="0" smtClean="0">
                <a:solidFill>
                  <a:srgbClr val="FF0000"/>
                </a:solidFill>
              </a:rPr>
              <a:t>;</a:t>
            </a:r>
            <a:r>
              <a:rPr lang="sr-Latn-CS" sz="2400" dirty="0" smtClean="0"/>
              <a:t> koji stoji na kraju svake od naredbi i znači kraj naredbe.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Ovdje se ne završava bogats</a:t>
            </a:r>
            <a:r>
              <a:rPr lang="en-US" sz="2400" dirty="0" smtClean="0"/>
              <a:t>t</a:t>
            </a:r>
            <a:r>
              <a:rPr lang="sr-Latn-CS" sz="2400" dirty="0" smtClean="0"/>
              <a:t>vo operatora koje je bilo nekarakteristično za programske jezike prije C-a.</a:t>
            </a:r>
            <a:endParaRPr lang="en-US" sz="240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 smtClean="0"/>
              <a:t>7/28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839200" cy="1143000"/>
          </a:xfrm>
        </p:spPr>
        <p:txBody>
          <a:bodyPr/>
          <a:lstStyle/>
          <a:p>
            <a:pPr eaLnBrk="1" hangingPunct="1"/>
            <a:r>
              <a:rPr lang="sr-Latn-CS" smtClean="0"/>
              <a:t>Inkrementiranje i dekrementiranje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0229" y="2234523"/>
            <a:ext cx="8712968" cy="4279776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U programskim jezicima se često </a:t>
            </a:r>
            <a:r>
              <a:rPr lang="en-US" sz="2400" dirty="0" err="1" smtClean="0"/>
              <a:t>i</a:t>
            </a:r>
            <a:r>
              <a:rPr lang="sr-Latn-CS" sz="2400" dirty="0" smtClean="0"/>
              <a:t>zvršava naredba tipa </a:t>
            </a:r>
            <a:r>
              <a:rPr lang="sr-Latn-CS" sz="2400" b="1" dirty="0" smtClean="0">
                <a:solidFill>
                  <a:srgbClr val="3333CC"/>
                </a:solidFill>
              </a:rPr>
              <a:t>i=i+1;</a:t>
            </a:r>
            <a:r>
              <a:rPr lang="sr-Latn-CS" sz="2400" dirty="0" smtClean="0"/>
              <a:t> kojom se promjenljiva </a:t>
            </a:r>
            <a:r>
              <a:rPr lang="sr-Latn-CS" sz="2400" b="1" dirty="0" smtClean="0">
                <a:solidFill>
                  <a:srgbClr val="3333CC"/>
                </a:solidFill>
              </a:rPr>
              <a:t>i</a:t>
            </a:r>
            <a:r>
              <a:rPr lang="sr-Latn-CS" sz="2400" dirty="0" smtClean="0"/>
              <a:t> uvećava za </a:t>
            </a:r>
            <a:r>
              <a:rPr lang="sr-Latn-CS" sz="2400" b="1" dirty="0" smtClean="0">
                <a:solidFill>
                  <a:srgbClr val="3333CC"/>
                </a:solidFill>
              </a:rPr>
              <a:t>1</a:t>
            </a:r>
            <a:r>
              <a:rPr lang="sr-Latn-CS" sz="2400" dirty="0" smtClean="0"/>
              <a:t>. Ovo se naziva </a:t>
            </a:r>
            <a:r>
              <a:rPr lang="sr-Latn-CS" sz="2400" dirty="0" smtClean="0">
                <a:solidFill>
                  <a:srgbClr val="3333CC"/>
                </a:solidFill>
              </a:rPr>
              <a:t>inkrementiranje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Za obavljanje ove operacije potrebno je nekoliko instrukcija: 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smiještanje </a:t>
            </a:r>
            <a:r>
              <a:rPr lang="sr-Latn-CS" sz="2000" b="1" dirty="0" smtClean="0"/>
              <a:t>i</a:t>
            </a:r>
            <a:r>
              <a:rPr lang="sr-Latn-CS" sz="2000" dirty="0" smtClean="0"/>
              <a:t> u registar računara; 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generisanje konstante </a:t>
            </a:r>
            <a:r>
              <a:rPr lang="sr-Latn-CS" sz="2000" b="1" dirty="0" smtClean="0"/>
              <a:t>1</a:t>
            </a:r>
            <a:r>
              <a:rPr lang="sr-Latn-CS" sz="2000" dirty="0" smtClean="0"/>
              <a:t> u drugom registru; 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sabiranje i privremeno memorisanje rezultata;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kopiranje rezultata iz registra u memoriju na promjenljivu </a:t>
            </a:r>
            <a:r>
              <a:rPr lang="sr-Latn-CS" sz="2000" b="1" dirty="0" smtClean="0"/>
              <a:t>i</a:t>
            </a:r>
            <a:r>
              <a:rPr lang="sr-Latn-CS" sz="2000" dirty="0" smtClean="0"/>
              <a:t>.</a:t>
            </a:r>
          </a:p>
          <a:p>
            <a:pPr eaLnBrk="1" hangingPunct="1">
              <a:lnSpc>
                <a:spcPct val="95000"/>
              </a:lnSpc>
            </a:pPr>
            <a:r>
              <a:rPr lang="sr-Latn-CS" sz="2400" dirty="0" smtClean="0"/>
              <a:t>Ako se podsjetite kursa OR1, svi procesori, pa čak i korišćeni primitivni model procesora, imaju instrukciju koja inkrementira (povećava vrijednost za 1).</a:t>
            </a:r>
            <a:endParaRPr lang="en-US" sz="240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/>
              <a:t>8</a:t>
            </a:r>
            <a:r>
              <a:rPr lang="sr-Latn-ME" dirty="0" smtClean="0"/>
              <a:t>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Inkrementiranje i dekrementiranje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1955" y="2060848"/>
            <a:ext cx="8835832" cy="4535760"/>
          </a:xfrm>
        </p:spPr>
        <p:txBody>
          <a:bodyPr lIns="72000" rIns="72000"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Stoga, C</a:t>
            </a:r>
            <a:r>
              <a:rPr lang="en-US" sz="2400" dirty="0" smtClean="0"/>
              <a:t>,</a:t>
            </a:r>
            <a:r>
              <a:rPr lang="sr-Latn-CS" sz="2400" dirty="0" smtClean="0"/>
              <a:t> kao jezik koji ima dobru komunikaciju sa hardverom</a:t>
            </a:r>
            <a:r>
              <a:rPr lang="en-US" sz="2400" dirty="0" smtClean="0"/>
              <a:t>,</a:t>
            </a:r>
            <a:r>
              <a:rPr lang="sr-Latn-CS" sz="2400" dirty="0" smtClean="0"/>
              <a:t> ima operator koji direktno poziva </a:t>
            </a:r>
            <a:r>
              <a:rPr lang="en-US" sz="2400" dirty="0" err="1" smtClean="0"/>
              <a:t>procesorsku</a:t>
            </a:r>
            <a:r>
              <a:rPr lang="en-US" sz="2400" dirty="0" smtClean="0"/>
              <a:t> </a:t>
            </a:r>
            <a:r>
              <a:rPr lang="sr-Latn-CS" sz="2400" dirty="0" smtClean="0"/>
              <a:t>instrukciju za inkrementiranje. </a:t>
            </a:r>
            <a:r>
              <a:rPr lang="en-US" sz="2400" dirty="0" err="1" smtClean="0"/>
              <a:t>Postoje</a:t>
            </a:r>
            <a:r>
              <a:rPr lang="en-US" sz="2400" dirty="0" smtClean="0"/>
              <a:t> </a:t>
            </a:r>
            <a:r>
              <a:rPr lang="sr-Latn-ME" sz="2400" dirty="0" smtClean="0"/>
              <a:t>2 </a:t>
            </a:r>
            <a:r>
              <a:rPr lang="en-US" sz="2400" dirty="0" err="1" smtClean="0"/>
              <a:t>verzije</a:t>
            </a:r>
            <a:r>
              <a:rPr lang="en-US" sz="2400" dirty="0" smtClean="0"/>
              <a:t> </a:t>
            </a:r>
            <a:r>
              <a:rPr lang="sr-Latn-CS" sz="2400" dirty="0" smtClean="0"/>
              <a:t>operator</a:t>
            </a:r>
            <a:r>
              <a:rPr lang="en-US" sz="2400" dirty="0" smtClean="0"/>
              <a:t>a</a:t>
            </a:r>
            <a:r>
              <a:rPr lang="sr-Latn-CS" sz="2400" dirty="0" smtClean="0"/>
              <a:t>:</a:t>
            </a:r>
            <a:endParaRPr lang="en-US" sz="2400" dirty="0" smtClean="0"/>
          </a:p>
          <a:p>
            <a:pPr marL="1087438" indent="-742950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sr-Latn-CS" sz="2400" b="1" dirty="0" smtClean="0">
                <a:solidFill>
                  <a:srgbClr val="FF0000"/>
                </a:solidFill>
              </a:rPr>
              <a:t>k++</a:t>
            </a:r>
            <a:r>
              <a:rPr lang="sr-Latn-CS" sz="2400" dirty="0"/>
              <a:t> </a:t>
            </a:r>
            <a:r>
              <a:rPr lang="sr-Latn-CS" sz="1800" dirty="0" smtClean="0"/>
              <a:t>(</a:t>
            </a:r>
            <a:r>
              <a:rPr lang="sr-Latn-CS" sz="1800" dirty="0" smtClean="0">
                <a:solidFill>
                  <a:srgbClr val="3333CC"/>
                </a:solidFill>
              </a:rPr>
              <a:t>postfiksna </a:t>
            </a:r>
            <a:r>
              <a:rPr lang="en-US" sz="1800" dirty="0" err="1" smtClean="0">
                <a:solidFill>
                  <a:srgbClr val="3333CC"/>
                </a:solidFill>
              </a:rPr>
              <a:t>verzija</a:t>
            </a:r>
            <a:r>
              <a:rPr lang="en-US" sz="1800" dirty="0" smtClean="0"/>
              <a:t>: </a:t>
            </a:r>
            <a:r>
              <a:rPr lang="sr-Latn-CS" sz="1800" dirty="0" smtClean="0"/>
              <a:t>prvo upotrijebi </a:t>
            </a:r>
            <a:r>
              <a:rPr lang="sr-Latn-CS" sz="1800" dirty="0" smtClean="0">
                <a:solidFill>
                  <a:srgbClr val="FF0000"/>
                </a:solidFill>
              </a:rPr>
              <a:t>k</a:t>
            </a:r>
            <a:r>
              <a:rPr lang="sr-Latn-CS" sz="1800" dirty="0" smtClean="0"/>
              <a:t> </a:t>
            </a:r>
            <a:r>
              <a:rPr lang="en-US" sz="1800" dirty="0" smtClean="0"/>
              <a:t>u </a:t>
            </a:r>
            <a:r>
              <a:rPr lang="en-US" sz="1800" dirty="0" err="1" smtClean="0"/>
              <a:t>izrazu</a:t>
            </a:r>
            <a:r>
              <a:rPr lang="en-US" sz="1800" dirty="0" smtClean="0"/>
              <a:t>, </a:t>
            </a:r>
            <a:r>
              <a:rPr lang="sr-Latn-CS" sz="1800" dirty="0" smtClean="0"/>
              <a:t>a zatim ga uvećaj za 1)</a:t>
            </a:r>
            <a:endParaRPr lang="en-US" sz="1800" b="1" dirty="0" smtClean="0"/>
          </a:p>
          <a:p>
            <a:pPr marL="1087438" indent="-74295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CS" sz="2400" b="1" dirty="0" smtClean="0">
                <a:solidFill>
                  <a:srgbClr val="FF0000"/>
                </a:solidFill>
              </a:rPr>
              <a:t>++k</a:t>
            </a:r>
            <a:r>
              <a:rPr lang="sr-Latn-CS" sz="2400" dirty="0" smtClean="0"/>
              <a:t> </a:t>
            </a:r>
            <a:r>
              <a:rPr lang="sr-Latn-CS" sz="1800" dirty="0" smtClean="0"/>
              <a:t>(</a:t>
            </a:r>
            <a:r>
              <a:rPr lang="sr-Latn-CS" sz="1800" dirty="0" smtClean="0">
                <a:solidFill>
                  <a:srgbClr val="3333CC"/>
                </a:solidFill>
              </a:rPr>
              <a:t>prefiksna </a:t>
            </a:r>
            <a:r>
              <a:rPr lang="en-US" sz="1800" dirty="0" err="1" smtClean="0">
                <a:solidFill>
                  <a:srgbClr val="3333CC"/>
                </a:solidFill>
              </a:rPr>
              <a:t>verzija</a:t>
            </a:r>
            <a:r>
              <a:rPr lang="en-US" sz="1800" dirty="0" smtClean="0"/>
              <a:t>:</a:t>
            </a:r>
            <a:r>
              <a:rPr lang="sr-Latn-CS" sz="1800" dirty="0" smtClean="0"/>
              <a:t> prvo povećaj za 1</a:t>
            </a:r>
            <a:r>
              <a:rPr lang="en-US" sz="1800" dirty="0" smtClean="0"/>
              <a:t>,</a:t>
            </a:r>
            <a:r>
              <a:rPr lang="sr-Latn-CS" sz="1800" dirty="0" smtClean="0"/>
              <a:t> a zatim ga upotrijebi</a:t>
            </a:r>
            <a:r>
              <a:rPr lang="en-US" sz="1800" dirty="0" smtClean="0"/>
              <a:t> u </a:t>
            </a:r>
            <a:r>
              <a:rPr lang="en-US" sz="1800" dirty="0" err="1" smtClean="0"/>
              <a:t>izrazu</a:t>
            </a:r>
            <a:r>
              <a:rPr lang="sr-Latn-CS" sz="1800" dirty="0" smtClean="0"/>
              <a:t>)</a:t>
            </a:r>
            <a:endParaRPr lang="sr-Latn-CS" sz="1800" dirty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dirty="0" smtClean="0"/>
              <a:t>   </a:t>
            </a:r>
            <a:r>
              <a:rPr lang="en-US" sz="2400" dirty="0" smtClean="0"/>
              <a:t>	</a:t>
            </a:r>
            <a:r>
              <a:rPr lang="sr-Latn-CS" sz="2400" dirty="0" smtClean="0"/>
              <a:t>Na </a:t>
            </a:r>
            <a:r>
              <a:rPr lang="en-US" sz="2400" dirty="0" err="1" smtClean="0"/>
              <a:t>pr</a:t>
            </a:r>
            <a:r>
              <a:rPr lang="sr-Latn-ME" sz="2400" dirty="0" smtClean="0"/>
              <a:t>imjer</a:t>
            </a:r>
            <a:r>
              <a:rPr lang="en-US" sz="2400" dirty="0" smtClean="0"/>
              <a:t>: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k=0; j=k++;</a:t>
            </a:r>
            <a:r>
              <a:rPr lang="sr-Latn-CS" sz="2400" dirty="0" smtClean="0"/>
              <a:t> daje </a:t>
            </a:r>
            <a:r>
              <a:rPr lang="sr-Latn-CS" sz="2400" dirty="0" smtClean="0">
                <a:solidFill>
                  <a:srgbClr val="FF0000"/>
                </a:solidFill>
              </a:rPr>
              <a:t>k=1</a:t>
            </a:r>
            <a:r>
              <a:rPr lang="sr-Latn-CS" sz="2400" dirty="0" smtClean="0"/>
              <a:t> </a:t>
            </a:r>
            <a:r>
              <a:rPr lang="en-US" sz="2400" dirty="0" err="1" smtClean="0"/>
              <a:t>i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j=0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       </a:t>
            </a:r>
            <a:r>
              <a:rPr lang="sr-Latn-ME" sz="2400" dirty="0" smtClean="0"/>
              <a:t>          </a:t>
            </a:r>
            <a:r>
              <a:rPr lang="sr-Latn-CS" sz="2400" dirty="0" smtClean="0">
                <a:solidFill>
                  <a:srgbClr val="00B050"/>
                </a:solidFill>
              </a:rPr>
              <a:t>k=0; j=++k;</a:t>
            </a:r>
            <a:r>
              <a:rPr lang="sr-Latn-CS" sz="2400" dirty="0" smtClean="0"/>
              <a:t> daje </a:t>
            </a:r>
            <a:r>
              <a:rPr lang="sr-Latn-CS" sz="2400" dirty="0">
                <a:solidFill>
                  <a:srgbClr val="00B050"/>
                </a:solidFill>
              </a:rPr>
              <a:t>k=1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00B050"/>
                </a:solidFill>
              </a:rPr>
              <a:t>j=1</a:t>
            </a: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</a:pPr>
            <a:r>
              <a:rPr lang="sr-Latn-ME" sz="2400" dirty="0" smtClean="0"/>
              <a:t>Izraze u kojima više puta figuriše promjenljiva koja se inkrementira, npr. </a:t>
            </a:r>
            <a:r>
              <a:rPr lang="en-US" sz="2400" dirty="0">
                <a:solidFill>
                  <a:srgbClr val="00B050"/>
                </a:solidFill>
              </a:rPr>
              <a:t>y = (x++) * </a:t>
            </a:r>
            <a:r>
              <a:rPr lang="sr-Latn-ME" sz="2400" dirty="0" smtClean="0">
                <a:solidFill>
                  <a:srgbClr val="00B050"/>
                </a:solidFill>
              </a:rPr>
              <a:t>x</a:t>
            </a:r>
            <a:r>
              <a:rPr lang="sr-Latn-ME" sz="2400" dirty="0"/>
              <a:t>,</a:t>
            </a:r>
            <a:r>
              <a:rPr lang="sr-Latn-ME" sz="2400" dirty="0" smtClean="0">
                <a:solidFill>
                  <a:srgbClr val="00B050"/>
                </a:solidFill>
              </a:rPr>
              <a:t> </a:t>
            </a:r>
            <a:r>
              <a:rPr lang="sr-Latn-ME" sz="2400" dirty="0" smtClean="0"/>
              <a:t>treba izbjegavati </a:t>
            </a:r>
            <a:r>
              <a:rPr lang="sr-Latn-ME" sz="2400" dirty="0"/>
              <a:t>jer rezultat može zavisiti od kompajlera (nedefinisan </a:t>
            </a:r>
            <a:r>
              <a:rPr lang="sr-Latn-ME" sz="2400"/>
              <a:t>rezultat</a:t>
            </a:r>
            <a:r>
              <a:rPr lang="sr-Latn-ME" sz="2400" smtClean="0"/>
              <a:t>).</a:t>
            </a:r>
            <a:endParaRPr lang="sr-Latn-ME" sz="2400" dirty="0" smtClean="0"/>
          </a:p>
          <a:p>
            <a:pPr marL="357188" eaLnBrk="1" hangingPunct="1">
              <a:lnSpc>
                <a:spcPct val="90000"/>
              </a:lnSpc>
              <a:spcBef>
                <a:spcPts val="0"/>
              </a:spcBef>
            </a:pPr>
            <a:r>
              <a:rPr lang="sr-Latn-CS" sz="2400" dirty="0" smtClean="0"/>
              <a:t>Postoji i operator </a:t>
            </a:r>
            <a:r>
              <a:rPr lang="sr-Latn-CS" sz="2400" dirty="0" smtClean="0">
                <a:solidFill>
                  <a:srgbClr val="3333CC"/>
                </a:solidFill>
              </a:rPr>
              <a:t>--</a:t>
            </a:r>
            <a:r>
              <a:rPr lang="sr-Latn-CS" sz="2400" dirty="0" smtClean="0"/>
              <a:t>, u dvije varijante, </a:t>
            </a:r>
            <a:r>
              <a:rPr lang="sr-Latn-CS" sz="2400" dirty="0" smtClean="0">
                <a:solidFill>
                  <a:srgbClr val="3333CC"/>
                </a:solidFill>
              </a:rPr>
              <a:t>k--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--k</a:t>
            </a:r>
            <a:r>
              <a:rPr lang="sr-Latn-CS" sz="2400" dirty="0" smtClean="0"/>
              <a:t>, koji služi za </a:t>
            </a:r>
            <a:r>
              <a:rPr lang="sr-Latn-CS" sz="2400" dirty="0" smtClean="0">
                <a:solidFill>
                  <a:srgbClr val="FF0000"/>
                </a:solidFill>
              </a:rPr>
              <a:t>dekrementiranje</a:t>
            </a:r>
            <a:r>
              <a:rPr lang="sr-Latn-CS" sz="2400" dirty="0" smtClean="0"/>
              <a:t> (umanjivanje za 1). Isti princip kao kod </a:t>
            </a:r>
            <a:r>
              <a:rPr lang="sr-Latn-CS" sz="2400" dirty="0">
                <a:solidFill>
                  <a:srgbClr val="3333CC"/>
                </a:solidFill>
              </a:rPr>
              <a:t>++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 smtClean="0"/>
              <a:t>9/28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11450</TotalTime>
  <Words>2486</Words>
  <Application>Microsoft Office PowerPoint</Application>
  <PresentationFormat>On-screen Show (4:3)</PresentationFormat>
  <Paragraphs>266</Paragraphs>
  <Slides>28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Calibri</vt:lpstr>
      <vt:lpstr>Tahoma</vt:lpstr>
      <vt:lpstr>Times New Roman</vt:lpstr>
      <vt:lpstr>Wingdings</vt:lpstr>
      <vt:lpstr>Citrus</vt:lpstr>
      <vt:lpstr>Programiranje I</vt:lpstr>
      <vt:lpstr>Tipovi podataka</vt:lpstr>
      <vt:lpstr>Tipovi podataka</vt:lpstr>
      <vt:lpstr>Deklaracija promjenljivih</vt:lpstr>
      <vt:lpstr>Deklaracija i inicijalizacija</vt:lpstr>
      <vt:lpstr>Operacije – operatori - operandi</vt:lpstr>
      <vt:lpstr>Skraćena notacija</vt:lpstr>
      <vt:lpstr>Inkrementiranje i dekrementiranje</vt:lpstr>
      <vt:lpstr>Inkrementiranje i dekrementiranje</vt:lpstr>
      <vt:lpstr>Operatori operacija poređenja</vt:lpstr>
      <vt:lpstr>Operatori logičkih operacija</vt:lpstr>
      <vt:lpstr>Ternarni operator</vt:lpstr>
      <vt:lpstr>Operacije sa bitovima</vt:lpstr>
      <vt:lpstr>Operator koma ,</vt:lpstr>
      <vt:lpstr>Tip int i modifikacije</vt:lpstr>
      <vt:lpstr>Tipovi float i double</vt:lpstr>
      <vt:lpstr>Tip char</vt:lpstr>
      <vt:lpstr>Pogodne osobine ASCII tabele</vt:lpstr>
      <vt:lpstr>Operacije kod karaktera</vt:lpstr>
      <vt:lpstr>Elementarni tipovi podataka</vt:lpstr>
      <vt:lpstr>Literali za numeričke tipove</vt:lpstr>
      <vt:lpstr>Konverzija podataka</vt:lpstr>
      <vt:lpstr>Konverzija podataka</vt:lpstr>
      <vt:lpstr>Implicitna konverzija podataka</vt:lpstr>
      <vt:lpstr>Konverzija prilikom poziva funkcije</vt:lpstr>
      <vt:lpstr>Eksplicitna konverzija</vt:lpstr>
      <vt:lpstr>Eksplicitna konverzija - primjer</vt:lpstr>
      <vt:lpstr>Operator sizeof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PC</cp:lastModifiedBy>
  <cp:revision>370</cp:revision>
  <dcterms:created xsi:type="dcterms:W3CDTF">2004-08-23T07:37:27Z</dcterms:created>
  <dcterms:modified xsi:type="dcterms:W3CDTF">2021-10-06T10:17:22Z</dcterms:modified>
</cp:coreProperties>
</file>