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30"/>
  </p:notesMasterIdLst>
  <p:handoutMasterIdLst>
    <p:handoutMasterId r:id="rId31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6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1" r:id="rId26"/>
    <p:sldId id="283" r:id="rId27"/>
    <p:sldId id="284" r:id="rId28"/>
    <p:sldId id="285" r:id="rId29"/>
  </p:sldIdLst>
  <p:sldSz cx="9144000" cy="6858000" type="screen4x3"/>
  <p:notesSz cx="7004050" cy="929005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33"/>
    <a:srgbClr val="FF4F25"/>
    <a:srgbClr val="CC0000"/>
    <a:srgbClr val="FF3300"/>
    <a:srgbClr val="FF9966"/>
    <a:srgbClr val="3333CC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881" autoAdjust="0"/>
    <p:restoredTop sz="86396" autoAdjust="0"/>
  </p:normalViewPr>
  <p:slideViewPr>
    <p:cSldViewPr showGuides="1">
      <p:cViewPr varScale="1">
        <p:scale>
          <a:sx n="110" d="100"/>
          <a:sy n="110" d="100"/>
        </p:scale>
        <p:origin x="1722" y="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5300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04" tIns="46552" rIns="93104" bIns="46552" numCol="1" anchor="t" anchorCtr="0" compatLnSpc="1">
            <a:prstTxWarp prst="textNoShape">
              <a:avLst/>
            </a:prstTxWarp>
          </a:bodyPr>
          <a:lstStyle>
            <a:lvl1pPr defTabSz="930275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8750" y="0"/>
            <a:ext cx="3035300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04" tIns="46552" rIns="93104" bIns="46552" numCol="1" anchor="t" anchorCtr="0" compatLnSpc="1">
            <a:prstTxWarp prst="textNoShape">
              <a:avLst/>
            </a:prstTxWarp>
          </a:bodyPr>
          <a:lstStyle>
            <a:lvl1pPr algn="r" defTabSz="930275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4913"/>
            <a:ext cx="3035300" cy="465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04" tIns="46552" rIns="93104" bIns="46552" numCol="1" anchor="b" anchorCtr="0" compatLnSpc="1">
            <a:prstTxWarp prst="textNoShape">
              <a:avLst/>
            </a:prstTxWarp>
          </a:bodyPr>
          <a:lstStyle>
            <a:lvl1pPr defTabSz="930275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8750" y="8824913"/>
            <a:ext cx="3035300" cy="465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04" tIns="46552" rIns="93104" bIns="46552" numCol="1" anchor="b" anchorCtr="0" compatLnSpc="1">
            <a:prstTxWarp prst="textNoShape">
              <a:avLst/>
            </a:prstTxWarp>
          </a:bodyPr>
          <a:lstStyle>
            <a:lvl1pPr algn="r" defTabSz="930275">
              <a:defRPr sz="1200"/>
            </a:lvl1pPr>
          </a:lstStyle>
          <a:p>
            <a:pPr>
              <a:defRPr/>
            </a:pPr>
            <a:fld id="{167B78FA-1F26-4E08-A807-9A8E204F67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799998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53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67163" y="0"/>
            <a:ext cx="30353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0C58F6AA-22B5-4371-8A91-ACD0EB14776C}" type="datetimeFigureOut">
              <a:rPr lang="en-GB"/>
              <a:pPr>
                <a:defRPr/>
              </a:pPr>
              <a:t>20/10/2021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79513" y="696913"/>
            <a:ext cx="4645025" cy="34829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0088" y="4413250"/>
            <a:ext cx="5603875" cy="41798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3325"/>
            <a:ext cx="303530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67163" y="8823325"/>
            <a:ext cx="303530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65B15E39-EED6-432B-968A-51E1389715A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390425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smtClean="0"/>
          </a:p>
        </p:txBody>
      </p:sp>
      <p:sp>
        <p:nvSpPr>
          <p:cNvPr id="3482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/>
            <a:fld id="{0C5C67F0-1047-42E3-9D1D-19FFEE087F4B}" type="slidenum">
              <a:rPr lang="en-GB" sz="1200"/>
              <a:pPr eaLnBrk="1" hangingPunct="1"/>
              <a:t>3</a:t>
            </a:fld>
            <a:endParaRPr lang="en-GB" sz="1200"/>
          </a:p>
        </p:txBody>
      </p:sp>
    </p:spTree>
    <p:extLst>
      <p:ext uri="{BB962C8B-B14F-4D97-AF65-F5344CB8AC3E}">
        <p14:creationId xmlns:p14="http://schemas.microsoft.com/office/powerpoint/2010/main" val="41330679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5B15E39-EED6-432B-968A-51E1389715AD}" type="slidenum">
              <a:rPr lang="en-GB" smtClean="0"/>
              <a:pPr>
                <a:defRPr/>
              </a:pPr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92342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584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smtClean="0"/>
          </a:p>
        </p:txBody>
      </p:sp>
      <p:sp>
        <p:nvSpPr>
          <p:cNvPr id="358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/>
            <a:fld id="{9F5AD21D-035B-4ECE-B36A-1F1D891341B2}" type="slidenum">
              <a:rPr lang="en-GB" sz="1200"/>
              <a:pPr eaLnBrk="1" hangingPunct="1"/>
              <a:t>15</a:t>
            </a:fld>
            <a:endParaRPr lang="en-GB" sz="1200"/>
          </a:p>
        </p:txBody>
      </p:sp>
    </p:spTree>
    <p:extLst>
      <p:ext uri="{BB962C8B-B14F-4D97-AF65-F5344CB8AC3E}">
        <p14:creationId xmlns:p14="http://schemas.microsoft.com/office/powerpoint/2010/main" val="7371617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Freeform 3" descr="CITTEXT"/>
            <p:cNvSpPr>
              <a:spLocks/>
            </p:cNvSpPr>
            <p:nvPr/>
          </p:nvSpPr>
          <p:spPr bwMode="auto">
            <a:xfrm>
              <a:off x="0" y="0"/>
              <a:ext cx="1824" cy="4320"/>
            </a:xfrm>
            <a:custGeom>
              <a:avLst/>
              <a:gdLst>
                <a:gd name="T0" fmla="*/ 0 w 1824"/>
                <a:gd name="T1" fmla="*/ 4860 h 3840"/>
                <a:gd name="T2" fmla="*/ 0 w 1824"/>
                <a:gd name="T3" fmla="*/ 0 h 3840"/>
                <a:gd name="T4" fmla="*/ 1824 w 1824"/>
                <a:gd name="T5" fmla="*/ 0 h 3840"/>
                <a:gd name="T6" fmla="*/ 583 w 1824"/>
                <a:gd name="T7" fmla="*/ 4860 h 3840"/>
                <a:gd name="T8" fmla="*/ 0 w 1824"/>
                <a:gd name="T9" fmla="*/ 4860 h 38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824" h="3840">
                  <a:moveTo>
                    <a:pt x="0" y="3840"/>
                  </a:moveTo>
                  <a:lnTo>
                    <a:pt x="0" y="0"/>
                  </a:lnTo>
                  <a:lnTo>
                    <a:pt x="1824" y="0"/>
                  </a:lnTo>
                  <a:cubicBezTo>
                    <a:pt x="74" y="1204"/>
                    <a:pt x="465" y="3655"/>
                    <a:pt x="583" y="3840"/>
                  </a:cubicBezTo>
                  <a:cubicBezTo>
                    <a:pt x="291" y="3840"/>
                    <a:pt x="0" y="3840"/>
                    <a:pt x="0" y="3840"/>
                  </a:cubicBezTo>
                  <a:close/>
                </a:path>
              </a:pathLst>
            </a:custGeom>
            <a:blipFill dpi="0" rotWithShape="0">
              <a:blip r:embed="rId2"/>
              <a:srcRect/>
              <a:tile tx="0" ty="0" sx="100000" sy="100000" flip="none" algn="tl"/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ltGray">
            <a:xfrm>
              <a:off x="1008" y="0"/>
              <a:ext cx="4752" cy="2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pic>
          <p:nvPicPr>
            <p:cNvPr id="7" name="Picture 5" descr="CITBANND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666" r="5334" b="86667"/>
            <a:stretch>
              <a:fillRect/>
            </a:stretch>
          </p:blipFill>
          <p:spPr bwMode="auto">
            <a:xfrm>
              <a:off x="1584" y="0"/>
              <a:ext cx="4176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Rectangle 6"/>
            <p:cNvSpPr>
              <a:spLocks noChangeArrowheads="1"/>
            </p:cNvSpPr>
            <p:nvPr/>
          </p:nvSpPr>
          <p:spPr bwMode="auto">
            <a:xfrm>
              <a:off x="1008" y="240"/>
              <a:ext cx="4752" cy="4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grpSp>
          <p:nvGrpSpPr>
            <p:cNvPr id="9" name="Group 7"/>
            <p:cNvGrpSpPr>
              <a:grpSpLocks/>
            </p:cNvGrpSpPr>
            <p:nvPr userDrawn="1"/>
          </p:nvGrpSpPr>
          <p:grpSpPr bwMode="auto">
            <a:xfrm>
              <a:off x="0" y="2256"/>
              <a:ext cx="3642" cy="94"/>
              <a:chOff x="0" y="2256"/>
              <a:chExt cx="3642" cy="94"/>
            </a:xfrm>
          </p:grpSpPr>
          <p:sp>
            <p:nvSpPr>
              <p:cNvPr id="10" name="Freeform 8"/>
              <p:cNvSpPr>
                <a:spLocks/>
              </p:cNvSpPr>
              <p:nvPr/>
            </p:nvSpPr>
            <p:spPr bwMode="auto">
              <a:xfrm>
                <a:off x="0" y="2310"/>
                <a:ext cx="3642" cy="1"/>
              </a:xfrm>
              <a:custGeom>
                <a:avLst/>
                <a:gdLst>
                  <a:gd name="T0" fmla="*/ 0 w 3642"/>
                  <a:gd name="T1" fmla="*/ 0 h 1"/>
                  <a:gd name="T2" fmla="*/ 3642 w 3642"/>
                  <a:gd name="T3" fmla="*/ 0 h 1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3642" h="1">
                    <a:moveTo>
                      <a:pt x="0" y="0"/>
                    </a:moveTo>
                    <a:lnTo>
                      <a:pt x="3642" y="0"/>
                    </a:ln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grpSp>
            <p:nvGrpSpPr>
              <p:cNvPr id="11" name="Group 9"/>
              <p:cNvGrpSpPr>
                <a:grpSpLocks/>
              </p:cNvGrpSpPr>
              <p:nvPr/>
            </p:nvGrpSpPr>
            <p:grpSpPr bwMode="auto">
              <a:xfrm>
                <a:off x="960" y="2256"/>
                <a:ext cx="1678" cy="94"/>
                <a:chOff x="419" y="1193"/>
                <a:chExt cx="1678" cy="94"/>
              </a:xfrm>
            </p:grpSpPr>
            <p:sp>
              <p:nvSpPr>
                <p:cNvPr id="12" name="Oval 10"/>
                <p:cNvSpPr>
                  <a:spLocks noChangeArrowheads="1"/>
                </p:cNvSpPr>
                <p:nvPr userDrawn="1"/>
              </p:nvSpPr>
              <p:spPr bwMode="auto">
                <a:xfrm>
                  <a:off x="419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GB"/>
                </a:p>
              </p:txBody>
            </p:sp>
            <p:sp>
              <p:nvSpPr>
                <p:cNvPr id="13" name="Oval 11"/>
                <p:cNvSpPr>
                  <a:spLocks noChangeArrowheads="1"/>
                </p:cNvSpPr>
                <p:nvPr userDrawn="1"/>
              </p:nvSpPr>
              <p:spPr bwMode="auto">
                <a:xfrm>
                  <a:off x="947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GB"/>
                </a:p>
              </p:txBody>
            </p:sp>
            <p:sp>
              <p:nvSpPr>
                <p:cNvPr id="14" name="Oval 12"/>
                <p:cNvSpPr>
                  <a:spLocks noChangeArrowheads="1"/>
                </p:cNvSpPr>
                <p:nvPr userDrawn="1"/>
              </p:nvSpPr>
              <p:spPr bwMode="auto">
                <a:xfrm>
                  <a:off x="1475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GB"/>
                </a:p>
              </p:txBody>
            </p:sp>
            <p:sp>
              <p:nvSpPr>
                <p:cNvPr id="15" name="Oval 13"/>
                <p:cNvSpPr>
                  <a:spLocks noChangeArrowheads="1"/>
                </p:cNvSpPr>
                <p:nvPr userDrawn="1"/>
              </p:nvSpPr>
              <p:spPr bwMode="auto">
                <a:xfrm>
                  <a:off x="2003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GB"/>
                </a:p>
              </p:txBody>
            </p:sp>
          </p:grpSp>
        </p:grpSp>
      </p:grpSp>
      <p:sp>
        <p:nvSpPr>
          <p:cNvPr id="4110" name="Rectangle 14"/>
          <p:cNvSpPr>
            <a:spLocks noGrp="1" noChangeArrowheads="1"/>
          </p:cNvSpPr>
          <p:nvPr>
            <p:ph type="ctrTitle"/>
          </p:nvPr>
        </p:nvSpPr>
        <p:spPr>
          <a:xfrm>
            <a:off x="685800" y="2057400"/>
            <a:ext cx="7772400" cy="1143000"/>
          </a:xfrm>
        </p:spPr>
        <p:txBody>
          <a:bodyPr anchor="b"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4111" name="Rectangle 15"/>
          <p:cNvSpPr>
            <a:spLocks noGrp="1" noChangeArrowheads="1"/>
          </p:cNvSpPr>
          <p:nvPr>
            <p:ph type="subTitle" idx="1"/>
          </p:nvPr>
        </p:nvSpPr>
        <p:spPr>
          <a:xfrm>
            <a:off x="1524000" y="40386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3246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276CF5-8E28-4951-915A-895491F7CF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57041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907EA2-3F07-42B6-B600-2B62C7DE091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94358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62700" y="609600"/>
            <a:ext cx="1943100" cy="5638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609600"/>
            <a:ext cx="5676900" cy="5638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412649-D601-4AAE-B43D-2C4FA2FD318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1953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823AFE-6815-40E4-B7C2-F5BC8831ED5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57580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184237-4D72-416C-AB7A-3944AD3454E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61296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2133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5800" y="2133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27985A-FC60-409B-AF28-46781A0F57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47710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CDE089-2CB0-4022-A0FB-D2A03DA9226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2719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E69208-BCDB-4C87-90E8-659B0E2E1A1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58910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BA2BB7-0F9B-42AF-A794-8C3E939CEA9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79402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A56425-F9D7-4D0A-B2C5-EBE2625650D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30059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F94A55-856C-4F97-B554-83FAB73AB39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08948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152400" y="0"/>
            <a:ext cx="8991600" cy="6858000"/>
            <a:chOff x="96" y="0"/>
            <a:chExt cx="5664" cy="4320"/>
          </a:xfrm>
        </p:grpSpPr>
        <p:sp>
          <p:nvSpPr>
            <p:cNvPr id="1032" name="Rectangle 3"/>
            <p:cNvSpPr>
              <a:spLocks noChangeArrowheads="1"/>
            </p:cNvSpPr>
            <p:nvPr userDrawn="1"/>
          </p:nvSpPr>
          <p:spPr bwMode="ltGray">
            <a:xfrm>
              <a:off x="1008" y="0"/>
              <a:ext cx="4752" cy="2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pic>
          <p:nvPicPr>
            <p:cNvPr id="1033" name="Picture 4" descr="CITBANND"/>
            <p:cNvPicPr>
              <a:picLocks noChangeAspect="1" noChangeArrowheads="1"/>
            </p:cNvPicPr>
            <p:nvPr userDrawn="1"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666" r="5334" b="86667"/>
            <a:stretch>
              <a:fillRect/>
            </a:stretch>
          </p:blipFill>
          <p:spPr bwMode="auto">
            <a:xfrm>
              <a:off x="1584" y="0"/>
              <a:ext cx="4176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34" name="Rectangle 5"/>
            <p:cNvSpPr>
              <a:spLocks noChangeArrowheads="1"/>
            </p:cNvSpPr>
            <p:nvPr userDrawn="1"/>
          </p:nvSpPr>
          <p:spPr bwMode="auto">
            <a:xfrm>
              <a:off x="1008" y="240"/>
              <a:ext cx="4752" cy="4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35" name="Freeform 6"/>
            <p:cNvSpPr>
              <a:spLocks/>
            </p:cNvSpPr>
            <p:nvPr userDrawn="1"/>
          </p:nvSpPr>
          <p:spPr bwMode="auto">
            <a:xfrm>
              <a:off x="96" y="1248"/>
              <a:ext cx="4320" cy="3072"/>
            </a:xfrm>
            <a:custGeom>
              <a:avLst/>
              <a:gdLst>
                <a:gd name="T0" fmla="*/ 0 w 4320"/>
                <a:gd name="T1" fmla="*/ 2891 h 3264"/>
                <a:gd name="T2" fmla="*/ 0 w 4320"/>
                <a:gd name="T3" fmla="*/ 0 h 3264"/>
                <a:gd name="T4" fmla="*/ 4320 w 4320"/>
                <a:gd name="T5" fmla="*/ 0 h 326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320" h="3264">
                  <a:moveTo>
                    <a:pt x="0" y="3264"/>
                  </a:moveTo>
                  <a:lnTo>
                    <a:pt x="0" y="0"/>
                  </a:lnTo>
                  <a:lnTo>
                    <a:pt x="4320" y="0"/>
                  </a:lnTo>
                </a:path>
              </a:pathLst>
            </a:custGeom>
            <a:noFill/>
            <a:ln w="9525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079" name="Oval 7"/>
            <p:cNvSpPr>
              <a:spLocks noChangeArrowheads="1"/>
            </p:cNvSpPr>
            <p:nvPr userDrawn="1"/>
          </p:nvSpPr>
          <p:spPr bwMode="auto">
            <a:xfrm>
              <a:off x="419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3080" name="Oval 8"/>
            <p:cNvSpPr>
              <a:spLocks noChangeArrowheads="1"/>
            </p:cNvSpPr>
            <p:nvPr userDrawn="1"/>
          </p:nvSpPr>
          <p:spPr bwMode="auto">
            <a:xfrm>
              <a:off x="947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3081" name="Oval 9"/>
            <p:cNvSpPr>
              <a:spLocks noChangeArrowheads="1"/>
            </p:cNvSpPr>
            <p:nvPr userDrawn="1"/>
          </p:nvSpPr>
          <p:spPr bwMode="auto">
            <a:xfrm>
              <a:off x="1475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3082" name="Oval 10"/>
            <p:cNvSpPr>
              <a:spLocks noChangeArrowheads="1"/>
            </p:cNvSpPr>
            <p:nvPr userDrawn="1"/>
          </p:nvSpPr>
          <p:spPr bwMode="auto">
            <a:xfrm>
              <a:off x="2003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</p:grpSp>
      <p:sp>
        <p:nvSpPr>
          <p:cNvPr id="1027" name="Rectangle 11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12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21336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85" name="Rectangle 1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33400" y="6324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86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971800" y="63246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87" name="Rectangle 1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400800" y="6324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pPr>
              <a:defRPr/>
            </a:pPr>
            <a:fld id="{28A2A9AD-7FAC-46B0-9AD4-D3885A14FA4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/>
        <p:txBody>
          <a:bodyPr anchor="ctr" anchorCtr="0"/>
          <a:lstStyle/>
          <a:p>
            <a:pPr eaLnBrk="1" hangingPunct="1"/>
            <a:r>
              <a:rPr lang="en-US" dirty="0" err="1" smtClean="0"/>
              <a:t>Programiranje</a:t>
            </a:r>
            <a:r>
              <a:rPr lang="en-US" dirty="0" smtClean="0"/>
              <a:t> I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46396" y="4188989"/>
            <a:ext cx="6400800" cy="1982688"/>
          </a:xfrm>
        </p:spPr>
        <p:txBody>
          <a:bodyPr/>
          <a:lstStyle/>
          <a:p>
            <a:pPr eaLnBrk="1" hangingPunct="1"/>
            <a:r>
              <a:rPr lang="en-US" sz="3600" dirty="0" err="1" smtClean="0"/>
              <a:t>Funkcije</a:t>
            </a:r>
            <a:r>
              <a:rPr lang="sr-Latn-CS" sz="3600" dirty="0" smtClean="0"/>
              <a:t> printf i scanf</a:t>
            </a:r>
          </a:p>
          <a:p>
            <a:pPr eaLnBrk="1" hangingPunct="1"/>
            <a:r>
              <a:rPr lang="sr-Latn-CS" sz="3600" dirty="0" smtClean="0"/>
              <a:t>Kontrola toka programa</a:t>
            </a:r>
            <a:endParaRPr lang="en-US" sz="3600" dirty="0" smtClean="0"/>
          </a:p>
          <a:p>
            <a:pPr eaLnBrk="1" hangingPunct="1"/>
            <a:r>
              <a:rPr lang="en-US" sz="3600" dirty="0" err="1" smtClean="0"/>
              <a:t>Pokaziva</a:t>
            </a:r>
            <a:r>
              <a:rPr lang="sr-Latn-CS" sz="3600" dirty="0" smtClean="0"/>
              <a:t>či - osnovno</a:t>
            </a:r>
            <a:endParaRPr lang="en-US" sz="3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Oblik funkcije u C-u</a:t>
            </a:r>
            <a:endParaRPr lang="en-US" smtClean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2060848"/>
            <a:ext cx="8915400" cy="4648200"/>
          </a:xfrm>
        </p:spPr>
        <p:txBody>
          <a:bodyPr/>
          <a:lstStyle/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300" dirty="0" smtClean="0"/>
              <a:t>Tijelo funkcije se oivičava </a:t>
            </a:r>
            <a:r>
              <a:rPr lang="en-US" sz="2300" dirty="0" err="1" smtClean="0"/>
              <a:t>velikim</a:t>
            </a:r>
            <a:r>
              <a:rPr lang="en-US" sz="2300" dirty="0" smtClean="0"/>
              <a:t> </a:t>
            </a:r>
            <a:r>
              <a:rPr lang="en-US" sz="2300" dirty="0" err="1" smtClean="0"/>
              <a:t>zagradama</a:t>
            </a:r>
            <a:r>
              <a:rPr lang="en-US" sz="2300" dirty="0" smtClean="0"/>
              <a:t> </a:t>
            </a:r>
            <a:r>
              <a:rPr lang="en-US" sz="2300" b="1" dirty="0" smtClean="0">
                <a:solidFill>
                  <a:srgbClr val="FF0000"/>
                </a:solidFill>
              </a:rPr>
              <a:t>{}</a:t>
            </a:r>
            <a:r>
              <a:rPr lang="en-US" sz="2300" dirty="0" smtClean="0"/>
              <a:t> i </a:t>
            </a:r>
            <a:r>
              <a:rPr lang="en-US" sz="2300" dirty="0" err="1" smtClean="0"/>
              <a:t>sastoji</a:t>
            </a:r>
            <a:r>
              <a:rPr lang="en-US" sz="2300" dirty="0" smtClean="0"/>
              <a:t> se od </a:t>
            </a:r>
            <a:r>
              <a:rPr lang="en-US" sz="2300" dirty="0" err="1" smtClean="0">
                <a:solidFill>
                  <a:srgbClr val="3333CC"/>
                </a:solidFill>
              </a:rPr>
              <a:t>deklaracija</a:t>
            </a:r>
            <a:r>
              <a:rPr lang="en-US" sz="2300" dirty="0" smtClean="0">
                <a:solidFill>
                  <a:srgbClr val="3333CC"/>
                </a:solidFill>
              </a:rPr>
              <a:t> </a:t>
            </a:r>
            <a:r>
              <a:rPr lang="en-US" sz="2300" dirty="0" err="1" smtClean="0">
                <a:solidFill>
                  <a:srgbClr val="3333CC"/>
                </a:solidFill>
              </a:rPr>
              <a:t>promjenlji</a:t>
            </a:r>
            <a:r>
              <a:rPr lang="sr-Latn-CS" sz="2300" dirty="0" smtClean="0">
                <a:solidFill>
                  <a:srgbClr val="3333CC"/>
                </a:solidFill>
              </a:rPr>
              <a:t>v</a:t>
            </a:r>
            <a:r>
              <a:rPr lang="en-US" sz="2300" dirty="0" err="1" smtClean="0">
                <a:solidFill>
                  <a:srgbClr val="3333CC"/>
                </a:solidFill>
              </a:rPr>
              <a:t>ih</a:t>
            </a:r>
            <a:r>
              <a:rPr lang="en-US" sz="2300" dirty="0" smtClean="0"/>
              <a:t> </a:t>
            </a:r>
            <a:r>
              <a:rPr lang="en-US" sz="2300" dirty="0" err="1" smtClean="0"/>
              <a:t>koje</a:t>
            </a:r>
            <a:r>
              <a:rPr lang="en-US" sz="2300" dirty="0" smtClean="0"/>
              <a:t> se</a:t>
            </a:r>
            <a:r>
              <a:rPr lang="sr-Latn-RS" sz="2300" dirty="0" smtClean="0"/>
              <a:t> obično</a:t>
            </a:r>
            <a:r>
              <a:rPr lang="en-US" sz="2300" dirty="0" smtClean="0"/>
              <a:t> </a:t>
            </a:r>
            <a:r>
              <a:rPr lang="en-US" sz="2300" dirty="0" err="1" smtClean="0"/>
              <a:t>postavljaju</a:t>
            </a:r>
            <a:r>
              <a:rPr lang="en-US" sz="2300" dirty="0" smtClean="0"/>
              <a:t> </a:t>
            </a:r>
            <a:r>
              <a:rPr lang="en-US" sz="2300" dirty="0" err="1" smtClean="0"/>
              <a:t>na</a:t>
            </a:r>
            <a:r>
              <a:rPr lang="en-US" sz="2300" dirty="0" smtClean="0"/>
              <a:t> </a:t>
            </a:r>
            <a:r>
              <a:rPr lang="en-US" sz="2300" dirty="0" err="1" smtClean="0"/>
              <a:t>po</a:t>
            </a:r>
            <a:r>
              <a:rPr lang="sr-Latn-CS" sz="2300" dirty="0" smtClean="0"/>
              <a:t>četku bloka i </a:t>
            </a:r>
            <a:r>
              <a:rPr lang="sr-Latn-CS" sz="2300" dirty="0" smtClean="0">
                <a:solidFill>
                  <a:schemeClr val="accent2"/>
                </a:solidFill>
              </a:rPr>
              <a:t>naredbi</a:t>
            </a:r>
            <a:r>
              <a:rPr lang="sr-Latn-CS" sz="2300" dirty="0" smtClean="0"/>
              <a:t> koje slijede. Blok naredbi </a:t>
            </a:r>
            <a:r>
              <a:rPr lang="en-US" sz="2300" dirty="0" smtClean="0"/>
              <a:t>u </a:t>
            </a:r>
            <a:r>
              <a:rPr lang="sr-Latn-ME" sz="2300" dirty="0" smtClean="0"/>
              <a:t>C-u </a:t>
            </a:r>
            <a:r>
              <a:rPr lang="sr-Latn-CS" sz="2300" dirty="0" smtClean="0"/>
              <a:t>je sekvenca naredbi oivičena sa </a:t>
            </a:r>
            <a:r>
              <a:rPr lang="en-US" sz="2300" b="1" dirty="0" smtClean="0">
                <a:solidFill>
                  <a:srgbClr val="FF0000"/>
                </a:solidFill>
              </a:rPr>
              <a:t>{}</a:t>
            </a:r>
            <a:r>
              <a:rPr lang="sr-Latn-CS" sz="2300" dirty="0" smtClean="0"/>
              <a:t>.</a:t>
            </a:r>
            <a:endParaRPr lang="en-US" sz="2300" b="1" dirty="0" smtClean="0"/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300" dirty="0" smtClean="0"/>
              <a:t>Prije tijela funkcije se postavlja </a:t>
            </a:r>
            <a:r>
              <a:rPr lang="sr-Latn-CS" sz="2300" dirty="0" smtClean="0">
                <a:solidFill>
                  <a:srgbClr val="FF0000"/>
                </a:solidFill>
              </a:rPr>
              <a:t>zaglavlje</a:t>
            </a:r>
            <a:r>
              <a:rPr lang="sr-Latn-CS" sz="2300" dirty="0" smtClean="0"/>
              <a:t> koje sadrži </a:t>
            </a:r>
            <a:r>
              <a:rPr lang="sr-Latn-CS" sz="2300" dirty="0"/>
              <a:t>tip </a:t>
            </a:r>
            <a:r>
              <a:rPr lang="sr-Latn-CS" sz="2300" dirty="0" smtClean="0"/>
              <a:t>rezultata, ime </a:t>
            </a:r>
            <a:r>
              <a:rPr lang="sr-Latn-CS" sz="2300" dirty="0"/>
              <a:t>funkcije, </a:t>
            </a:r>
            <a:r>
              <a:rPr lang="sr-Latn-CS" sz="2300" dirty="0" smtClean="0"/>
              <a:t>tip i imena pojedinih argumenata.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endParaRPr lang="sr-Latn-CS" sz="2400" dirty="0" smtClean="0"/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endParaRPr lang="sr-Latn-CS" sz="2400" dirty="0" smtClean="0"/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endParaRPr lang="sr-Latn-CS" sz="2400" dirty="0" smtClean="0"/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endParaRPr lang="en-US" sz="2400" dirty="0" smtClean="0"/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endParaRPr lang="sr-Latn-CS" sz="2400" dirty="0" smtClean="0"/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300" dirty="0" smtClean="0"/>
              <a:t>Za sada je glavni program jedina funkcija koju ćemo koristiti.</a:t>
            </a:r>
            <a:endParaRPr lang="en-US" sz="2300" dirty="0" smtClean="0"/>
          </a:p>
        </p:txBody>
      </p:sp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-1311275" y="4613275"/>
            <a:ext cx="35972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12293" name="Text Box 5"/>
          <p:cNvSpPr txBox="1">
            <a:spLocks noChangeArrowheads="1"/>
          </p:cNvSpPr>
          <p:nvPr/>
        </p:nvSpPr>
        <p:spPr bwMode="auto">
          <a:xfrm>
            <a:off x="827584" y="4283645"/>
            <a:ext cx="4800600" cy="20621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ts val="0"/>
              </a:spcBef>
              <a:tabLst>
                <a:tab pos="452438" algn="l"/>
              </a:tabLst>
            </a:pPr>
            <a:r>
              <a:rPr lang="sr-Latn-CS" sz="1600" b="1" dirty="0">
                <a:solidFill>
                  <a:srgbClr val="FF0000"/>
                </a:solidFill>
                <a:latin typeface="Tahoma" charset="0"/>
              </a:rPr>
              <a:t>zaglavlje</a:t>
            </a:r>
            <a:r>
              <a:rPr lang="sr-Latn-CS" sz="1600" b="1" dirty="0" smtClean="0">
                <a:solidFill>
                  <a:srgbClr val="FF0000"/>
                </a:solidFill>
                <a:latin typeface="Tahoma" charset="0"/>
              </a:rPr>
              <a:t>() </a:t>
            </a:r>
            <a:r>
              <a:rPr lang="en-US" sz="1600" b="1" dirty="0" smtClean="0">
                <a:solidFill>
                  <a:srgbClr val="FF0000"/>
                </a:solidFill>
                <a:latin typeface="Tahoma" charset="0"/>
              </a:rPr>
              <a:t>{</a:t>
            </a:r>
            <a:r>
              <a:rPr lang="en-US" sz="1600" b="1" dirty="0">
                <a:solidFill>
                  <a:srgbClr val="FF0000"/>
                </a:solidFill>
                <a:latin typeface="Tahoma" charset="0"/>
              </a:rPr>
              <a:t/>
            </a:r>
            <a:br>
              <a:rPr lang="en-US" sz="1600" b="1" dirty="0">
                <a:solidFill>
                  <a:srgbClr val="FF0000"/>
                </a:solidFill>
                <a:latin typeface="Tahoma" charset="0"/>
              </a:rPr>
            </a:br>
            <a:r>
              <a:rPr lang="en-US" sz="1600" b="1" dirty="0" smtClean="0">
                <a:solidFill>
                  <a:srgbClr val="FF0000"/>
                </a:solidFill>
                <a:latin typeface="Tahoma" charset="0"/>
              </a:rPr>
              <a:t>	</a:t>
            </a:r>
            <a:r>
              <a:rPr lang="en-US" sz="1600" b="1" dirty="0" smtClean="0">
                <a:solidFill>
                  <a:srgbClr val="3333CC"/>
                </a:solidFill>
                <a:latin typeface="Tahoma" charset="0"/>
              </a:rPr>
              <a:t>deklaracija1;</a:t>
            </a:r>
          </a:p>
          <a:p>
            <a:pPr eaLnBrk="1" hangingPunct="1">
              <a:spcBef>
                <a:spcPts val="0"/>
              </a:spcBef>
              <a:tabLst>
                <a:tab pos="452438" algn="l"/>
              </a:tabLst>
            </a:pPr>
            <a:r>
              <a:rPr lang="en-US" sz="1600" b="1" dirty="0">
                <a:solidFill>
                  <a:srgbClr val="3333CC"/>
                </a:solidFill>
                <a:latin typeface="Tahoma" charset="0"/>
              </a:rPr>
              <a:t>	</a:t>
            </a:r>
            <a:r>
              <a:rPr lang="en-US" sz="1600" b="1" dirty="0" smtClean="0">
                <a:solidFill>
                  <a:srgbClr val="3333CC"/>
                </a:solidFill>
                <a:latin typeface="Tahoma" charset="0"/>
              </a:rPr>
              <a:t>deklaracija2;</a:t>
            </a:r>
          </a:p>
          <a:p>
            <a:pPr eaLnBrk="1" hangingPunct="1">
              <a:spcBef>
                <a:spcPts val="0"/>
              </a:spcBef>
              <a:tabLst>
                <a:tab pos="452438" algn="l"/>
              </a:tabLst>
            </a:pPr>
            <a:r>
              <a:rPr lang="en-US" sz="1600" b="1" dirty="0">
                <a:solidFill>
                  <a:srgbClr val="3333CC"/>
                </a:solidFill>
                <a:latin typeface="Tahoma" charset="0"/>
              </a:rPr>
              <a:t>	</a:t>
            </a:r>
            <a:r>
              <a:rPr lang="en-US" sz="1600" b="1" dirty="0" smtClean="0">
                <a:solidFill>
                  <a:srgbClr val="3333CC"/>
                </a:solidFill>
                <a:latin typeface="Tahoma" charset="0"/>
              </a:rPr>
              <a:t>...</a:t>
            </a:r>
            <a:endParaRPr lang="en-US" sz="1600" b="1" dirty="0">
              <a:solidFill>
                <a:srgbClr val="3333CC"/>
              </a:solidFill>
              <a:latin typeface="Tahoma" charset="0"/>
            </a:endParaRPr>
          </a:p>
          <a:p>
            <a:pPr eaLnBrk="1" hangingPunct="1">
              <a:spcBef>
                <a:spcPts val="0"/>
              </a:spcBef>
              <a:tabLst>
                <a:tab pos="452438" algn="l"/>
              </a:tabLst>
            </a:pPr>
            <a:r>
              <a:rPr lang="en-US" sz="1600" b="1" dirty="0">
                <a:solidFill>
                  <a:srgbClr val="3333CC"/>
                </a:solidFill>
                <a:latin typeface="Tahoma" charset="0"/>
              </a:rPr>
              <a:t>	</a:t>
            </a:r>
            <a:r>
              <a:rPr lang="en-US" sz="1600" b="1" dirty="0" smtClean="0">
                <a:solidFill>
                  <a:schemeClr val="accent2"/>
                </a:solidFill>
                <a:latin typeface="Tahoma" charset="0"/>
              </a:rPr>
              <a:t>naredba1;</a:t>
            </a:r>
          </a:p>
          <a:p>
            <a:pPr eaLnBrk="1" hangingPunct="1">
              <a:spcBef>
                <a:spcPts val="0"/>
              </a:spcBef>
              <a:tabLst>
                <a:tab pos="452438" algn="l"/>
              </a:tabLst>
            </a:pPr>
            <a:r>
              <a:rPr lang="en-US" sz="1600" b="1" dirty="0">
                <a:solidFill>
                  <a:schemeClr val="accent2"/>
                </a:solidFill>
                <a:latin typeface="Tahoma" charset="0"/>
              </a:rPr>
              <a:t>	</a:t>
            </a:r>
            <a:r>
              <a:rPr lang="en-US" sz="1600" b="1" dirty="0" smtClean="0">
                <a:solidFill>
                  <a:schemeClr val="accent2"/>
                </a:solidFill>
                <a:latin typeface="Tahoma" charset="0"/>
              </a:rPr>
              <a:t>naredba2;</a:t>
            </a:r>
          </a:p>
          <a:p>
            <a:pPr eaLnBrk="1" hangingPunct="1">
              <a:spcBef>
                <a:spcPts val="0"/>
              </a:spcBef>
              <a:tabLst>
                <a:tab pos="452438" algn="l"/>
              </a:tabLst>
            </a:pPr>
            <a:r>
              <a:rPr lang="en-US" sz="1600" b="1" dirty="0">
                <a:solidFill>
                  <a:schemeClr val="accent2"/>
                </a:solidFill>
                <a:latin typeface="Tahoma" charset="0"/>
              </a:rPr>
              <a:t>	</a:t>
            </a:r>
            <a:r>
              <a:rPr lang="en-US" sz="1600" b="1" dirty="0" smtClean="0">
                <a:solidFill>
                  <a:schemeClr val="accent2"/>
                </a:solidFill>
                <a:latin typeface="Tahoma" charset="0"/>
              </a:rPr>
              <a:t>...</a:t>
            </a:r>
            <a:endParaRPr lang="en-US" sz="1600" b="1" dirty="0">
              <a:solidFill>
                <a:schemeClr val="accent2"/>
              </a:solidFill>
              <a:latin typeface="Tahoma" charset="0"/>
            </a:endParaRPr>
          </a:p>
          <a:p>
            <a:pPr eaLnBrk="1" hangingPunct="1">
              <a:spcBef>
                <a:spcPts val="0"/>
              </a:spcBef>
            </a:pPr>
            <a:r>
              <a:rPr lang="en-US" sz="1600" b="1" dirty="0">
                <a:solidFill>
                  <a:srgbClr val="FF0000"/>
                </a:solidFill>
                <a:latin typeface="Tahoma" charset="0"/>
              </a:rPr>
              <a:t>}</a:t>
            </a:r>
          </a:p>
        </p:txBody>
      </p:sp>
      <p:sp>
        <p:nvSpPr>
          <p:cNvPr id="12294" name="AutoShape 6"/>
          <p:cNvSpPr>
            <a:spLocks/>
          </p:cNvSpPr>
          <p:nvPr/>
        </p:nvSpPr>
        <p:spPr bwMode="auto">
          <a:xfrm>
            <a:off x="2647510" y="4329075"/>
            <a:ext cx="331688" cy="1801393"/>
          </a:xfrm>
          <a:prstGeom prst="rightBrace">
            <a:avLst>
              <a:gd name="adj1" fmla="val 80643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2295" name="Text Box 7"/>
          <p:cNvSpPr txBox="1">
            <a:spLocks noChangeArrowheads="1"/>
          </p:cNvSpPr>
          <p:nvPr/>
        </p:nvSpPr>
        <p:spPr bwMode="auto">
          <a:xfrm>
            <a:off x="3001162" y="5006803"/>
            <a:ext cx="1977008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ME" sz="1800" dirty="0" smtClean="0">
                <a:latin typeface="Tahoma" charset="0"/>
              </a:rPr>
              <a:t>Struktura</a:t>
            </a:r>
            <a:r>
              <a:rPr lang="en-US" sz="1800" dirty="0" smtClean="0">
                <a:latin typeface="Tahoma" charset="0"/>
              </a:rPr>
              <a:t> </a:t>
            </a:r>
            <a:r>
              <a:rPr lang="en-US" sz="1800" dirty="0" err="1">
                <a:latin typeface="Tahoma" charset="0"/>
              </a:rPr>
              <a:t>funkcije</a:t>
            </a:r>
            <a:endParaRPr lang="en-US" sz="1800" dirty="0">
              <a:latin typeface="Tahoma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10/28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Pregled naredbi u C-</a:t>
            </a:r>
            <a:r>
              <a:rPr lang="sr-Latn-CS" smtClean="0"/>
              <a:t>u</a:t>
            </a:r>
            <a:endParaRPr lang="en-US" smtClean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28600" y="2743200"/>
            <a:ext cx="4114800" cy="4114800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200" dirty="0" smtClean="0"/>
              <a:t>Nare</a:t>
            </a:r>
            <a:r>
              <a:rPr lang="en-US" sz="2200" dirty="0" smtClean="0"/>
              <a:t>d</a:t>
            </a:r>
            <a:r>
              <a:rPr lang="sr-Latn-CS" sz="2200" dirty="0" smtClean="0"/>
              <a:t>ba pridruživanja </a:t>
            </a:r>
            <a:r>
              <a:rPr lang="sr-Latn-CS" sz="2200" dirty="0" smtClean="0">
                <a:solidFill>
                  <a:srgbClr val="FF0000"/>
                </a:solidFill>
              </a:rPr>
              <a:t>=</a:t>
            </a:r>
            <a:endParaRPr lang="sr-Latn-CS" sz="2200" dirty="0" smtClean="0"/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200" dirty="0" smtClean="0"/>
              <a:t>Poziv funkcije koji se obavlja u obliku </a:t>
            </a:r>
            <a:r>
              <a:rPr lang="sr-Latn-CS" sz="2200" dirty="0" smtClean="0">
                <a:solidFill>
                  <a:srgbClr val="FF0000"/>
                </a:solidFill>
              </a:rPr>
              <a:t>ime_funkcije(argumenti);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200" dirty="0" smtClean="0"/>
              <a:t>Složena ili blok naredba koja je zapravo skup naredbi </a:t>
            </a:r>
            <a:r>
              <a:rPr lang="en-US" sz="2200" dirty="0" err="1" smtClean="0"/>
              <a:t>unutar</a:t>
            </a:r>
            <a:r>
              <a:rPr lang="sr-Latn-CS" sz="2200" dirty="0" smtClean="0"/>
              <a:t> veliki</a:t>
            </a:r>
            <a:r>
              <a:rPr lang="en-US" sz="2200" dirty="0" smtClean="0"/>
              <a:t>h</a:t>
            </a:r>
            <a:r>
              <a:rPr lang="sr-Latn-CS" sz="2200" dirty="0" smtClean="0"/>
              <a:t> zagrada (tretira se kao jedna)</a:t>
            </a:r>
            <a:br>
              <a:rPr lang="sr-Latn-CS" sz="2200" dirty="0" smtClean="0"/>
            </a:br>
            <a:r>
              <a:rPr lang="en-US" sz="2200" dirty="0" smtClean="0">
                <a:solidFill>
                  <a:srgbClr val="FF0000"/>
                </a:solidFill>
              </a:rPr>
              <a:t>{nar1; nar2; nar3; ... </a:t>
            </a:r>
            <a:r>
              <a:rPr lang="en-US" sz="2200" dirty="0" err="1" smtClean="0">
                <a:solidFill>
                  <a:srgbClr val="FF0000"/>
                </a:solidFill>
              </a:rPr>
              <a:t>narN</a:t>
            </a:r>
            <a:r>
              <a:rPr lang="en-US" sz="2200" dirty="0" smtClean="0">
                <a:solidFill>
                  <a:srgbClr val="FF0000"/>
                </a:solidFill>
              </a:rPr>
              <a:t>;}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en-US" sz="2200" dirty="0" err="1" smtClean="0"/>
              <a:t>Prazna</a:t>
            </a:r>
            <a:r>
              <a:rPr lang="en-US" sz="2200" dirty="0" smtClean="0"/>
              <a:t> </a:t>
            </a:r>
            <a:r>
              <a:rPr lang="en-US" sz="2200" dirty="0" err="1" smtClean="0"/>
              <a:t>naredba</a:t>
            </a:r>
            <a:r>
              <a:rPr lang="en-US" sz="2200" dirty="0" smtClean="0"/>
              <a:t> </a:t>
            </a:r>
            <a:r>
              <a:rPr lang="en-US" sz="2200" dirty="0" smtClean="0">
                <a:solidFill>
                  <a:srgbClr val="FF0000"/>
                </a:solidFill>
              </a:rPr>
              <a:t>;</a:t>
            </a:r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572000" y="2743200"/>
            <a:ext cx="4572000" cy="4114800"/>
          </a:xfrm>
        </p:spPr>
        <p:txBody>
          <a:bodyPr/>
          <a:lstStyle/>
          <a:p>
            <a:pPr eaLnBrk="1" hangingPunct="1"/>
            <a:r>
              <a:rPr lang="en-US" sz="2200" dirty="0" err="1" smtClean="0"/>
              <a:t>Osam</a:t>
            </a:r>
            <a:r>
              <a:rPr lang="en-US" sz="2200" dirty="0" smtClean="0"/>
              <a:t> </a:t>
            </a:r>
            <a:r>
              <a:rPr lang="en-US" sz="2200" dirty="0" err="1" smtClean="0"/>
              <a:t>naredbi</a:t>
            </a:r>
            <a:r>
              <a:rPr lang="en-US" sz="2200" dirty="0" smtClean="0"/>
              <a:t> </a:t>
            </a:r>
            <a:r>
              <a:rPr lang="en-US" sz="2200" dirty="0" err="1" smtClean="0"/>
              <a:t>za</a:t>
            </a:r>
            <a:r>
              <a:rPr lang="en-US" sz="2200" dirty="0" smtClean="0"/>
              <a:t> </a:t>
            </a:r>
            <a:r>
              <a:rPr lang="en-US" sz="2200" dirty="0" err="1" smtClean="0"/>
              <a:t>kontrolu</a:t>
            </a:r>
            <a:r>
              <a:rPr lang="en-US" sz="2200" dirty="0" smtClean="0"/>
              <a:t> </a:t>
            </a:r>
            <a:r>
              <a:rPr lang="en-US" sz="2200" dirty="0" err="1" smtClean="0"/>
              <a:t>toka</a:t>
            </a:r>
            <a:r>
              <a:rPr lang="en-US" sz="2200" dirty="0" smtClean="0"/>
              <a:t>:</a:t>
            </a:r>
          </a:p>
          <a:p>
            <a:pPr lvl="1" eaLnBrk="1" hangingPunct="1"/>
            <a:r>
              <a:rPr lang="en-US" sz="2000" dirty="0" smtClean="0">
                <a:solidFill>
                  <a:srgbClr val="FF0000"/>
                </a:solidFill>
              </a:rPr>
              <a:t>if</a:t>
            </a:r>
          </a:p>
          <a:p>
            <a:pPr lvl="1" eaLnBrk="1" hangingPunct="1"/>
            <a:r>
              <a:rPr lang="en-US" sz="2000" dirty="0" smtClean="0">
                <a:solidFill>
                  <a:srgbClr val="FF0000"/>
                </a:solidFill>
              </a:rPr>
              <a:t>switch</a:t>
            </a:r>
          </a:p>
          <a:p>
            <a:pPr lvl="1" eaLnBrk="1" hangingPunct="1"/>
            <a:r>
              <a:rPr lang="en-US" sz="2000" dirty="0" smtClean="0">
                <a:solidFill>
                  <a:srgbClr val="FF0000"/>
                </a:solidFill>
              </a:rPr>
              <a:t>while</a:t>
            </a:r>
          </a:p>
          <a:p>
            <a:pPr lvl="1" eaLnBrk="1" hangingPunct="1"/>
            <a:r>
              <a:rPr lang="en-US" sz="2000" dirty="0" smtClean="0">
                <a:solidFill>
                  <a:srgbClr val="FF0000"/>
                </a:solidFill>
              </a:rPr>
              <a:t>do</a:t>
            </a:r>
          </a:p>
          <a:p>
            <a:pPr lvl="1" eaLnBrk="1" hangingPunct="1"/>
            <a:r>
              <a:rPr lang="en-US" sz="2000" dirty="0" smtClean="0">
                <a:solidFill>
                  <a:srgbClr val="FF0000"/>
                </a:solidFill>
              </a:rPr>
              <a:t>for </a:t>
            </a:r>
            <a:endParaRPr lang="sr-Latn-CS" sz="2000" dirty="0" smtClean="0">
              <a:solidFill>
                <a:srgbClr val="FF0000"/>
              </a:solidFill>
            </a:endParaRPr>
          </a:p>
          <a:p>
            <a:pPr lvl="1" eaLnBrk="1" hangingPunct="1"/>
            <a:r>
              <a:rPr lang="en-US" sz="2000" dirty="0" smtClean="0">
                <a:solidFill>
                  <a:srgbClr val="FF0000"/>
                </a:solidFill>
              </a:rPr>
              <a:t>break</a:t>
            </a:r>
          </a:p>
          <a:p>
            <a:pPr lvl="1" eaLnBrk="1" hangingPunct="1"/>
            <a:r>
              <a:rPr lang="en-US" sz="2000" dirty="0" smtClean="0">
                <a:solidFill>
                  <a:srgbClr val="FF0000"/>
                </a:solidFill>
              </a:rPr>
              <a:t>continue</a:t>
            </a:r>
          </a:p>
          <a:p>
            <a:pPr lvl="1" eaLnBrk="1" hangingPunct="1"/>
            <a:r>
              <a:rPr lang="en-US" sz="2000" dirty="0" err="1" smtClean="0">
                <a:solidFill>
                  <a:srgbClr val="FF0000"/>
                </a:solidFill>
              </a:rPr>
              <a:t>goto</a:t>
            </a:r>
            <a:endParaRPr lang="en-US" sz="2000" dirty="0" smtClean="0">
              <a:solidFill>
                <a:srgbClr val="FF0000"/>
              </a:solidFill>
            </a:endParaRPr>
          </a:p>
          <a:p>
            <a:pPr eaLnBrk="1" hangingPunct="1"/>
            <a:r>
              <a:rPr lang="sr-Latn-ME" sz="2200" dirty="0" smtClean="0"/>
              <a:t>Naredba </a:t>
            </a:r>
            <a:r>
              <a:rPr lang="sr-Latn-CS" sz="2200" dirty="0" smtClean="0">
                <a:solidFill>
                  <a:srgbClr val="FF0000"/>
                </a:solidFill>
              </a:rPr>
              <a:t>return</a:t>
            </a:r>
            <a:r>
              <a:rPr lang="sr-Latn-CS" sz="2200" dirty="0"/>
              <a:t> </a:t>
            </a:r>
            <a:r>
              <a:rPr lang="sr-Latn-CS" sz="2200" dirty="0" smtClean="0"/>
              <a:t>za </a:t>
            </a:r>
            <a:r>
              <a:rPr lang="sr-Latn-ME" sz="2200" dirty="0" smtClean="0"/>
              <a:t>v</a:t>
            </a:r>
            <a:r>
              <a:rPr lang="en-US" sz="2200" dirty="0" err="1" smtClean="0"/>
              <a:t>ra</a:t>
            </a:r>
            <a:r>
              <a:rPr lang="sr-Latn-CS" sz="2200" dirty="0"/>
              <a:t>ćanje rezultata </a:t>
            </a:r>
            <a:r>
              <a:rPr lang="sr-Latn-CS" sz="2200" dirty="0" smtClean="0"/>
              <a:t>funkcije.</a:t>
            </a:r>
            <a:endParaRPr lang="en-US" sz="2200" dirty="0" smtClean="0"/>
          </a:p>
        </p:txBody>
      </p:sp>
      <p:sp>
        <p:nvSpPr>
          <p:cNvPr id="13317" name="Text Box 5"/>
          <p:cNvSpPr txBox="1">
            <a:spLocks noChangeArrowheads="1"/>
          </p:cNvSpPr>
          <p:nvPr/>
        </p:nvSpPr>
        <p:spPr bwMode="auto">
          <a:xfrm>
            <a:off x="228600" y="2133600"/>
            <a:ext cx="8915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>
                <a:latin typeface="Tahoma" charset="0"/>
              </a:rPr>
              <a:t>Postoji samo 13 osnovnih naredbi, </a:t>
            </a:r>
            <a:r>
              <a:rPr lang="sr-Latn-CS">
                <a:latin typeface="Tahoma" charset="0"/>
              </a:rPr>
              <a:t>što se smatra prednošću C-a.</a:t>
            </a:r>
            <a:endParaRPr lang="en-US">
              <a:latin typeface="Tahoma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11/28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Pridruživanje</a:t>
            </a:r>
            <a:endParaRPr lang="en-US" smtClean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2338388"/>
            <a:ext cx="8496944" cy="4114800"/>
          </a:xfrm>
        </p:spPr>
        <p:txBody>
          <a:bodyPr/>
          <a:lstStyle/>
          <a:p>
            <a:pPr eaLnBrk="1" hangingPunct="1"/>
            <a:r>
              <a:rPr lang="sr-Latn-CS" sz="2400" dirty="0" smtClean="0"/>
              <a:t>Pridruživanje se u C-u obavlja preko operatora </a:t>
            </a:r>
            <a:r>
              <a:rPr lang="sr-Latn-CS" sz="2400" dirty="0" smtClean="0">
                <a:solidFill>
                  <a:srgbClr val="FF0000"/>
                </a:solidFill>
              </a:rPr>
              <a:t>=</a:t>
            </a:r>
            <a:r>
              <a:rPr lang="sr-Latn-CS" sz="2400" dirty="0" smtClean="0"/>
              <a:t>. </a:t>
            </a:r>
          </a:p>
          <a:p>
            <a:pPr eaLnBrk="1" hangingPunct="1"/>
            <a:r>
              <a:rPr lang="sr-Latn-CS" sz="2400" dirty="0" smtClean="0"/>
              <a:t>Sa lijeve strane mora biti dozvoljena lijeva vrijednost (</a:t>
            </a:r>
            <a:r>
              <a:rPr lang="sr-Latn-CS" sz="2400" dirty="0" smtClean="0">
                <a:solidFill>
                  <a:srgbClr val="3333CC"/>
                </a:solidFill>
              </a:rPr>
              <a:t>lvalue</a:t>
            </a:r>
            <a:r>
              <a:rPr lang="sr-Latn-CS" sz="2400" dirty="0" smtClean="0"/>
              <a:t>) kojoj se može pridružiti </a:t>
            </a:r>
            <a:r>
              <a:rPr lang="en-US" sz="2400" dirty="0" err="1" smtClean="0"/>
              <a:t>vrijednost</a:t>
            </a:r>
            <a:r>
              <a:rPr lang="en-US" sz="2400" dirty="0" smtClean="0"/>
              <a:t> </a:t>
            </a:r>
            <a:r>
              <a:rPr lang="sr-Latn-CS" sz="2400" dirty="0" smtClean="0"/>
              <a:t>izraz</a:t>
            </a:r>
            <a:r>
              <a:rPr lang="en-US" sz="2400" dirty="0" smtClean="0"/>
              <a:t>a</a:t>
            </a:r>
            <a:r>
              <a:rPr lang="sr-Latn-CS" sz="2400" dirty="0" smtClean="0"/>
              <a:t> </a:t>
            </a:r>
            <a:r>
              <a:rPr lang="en-US" sz="2400" dirty="0" smtClean="0"/>
              <a:t>s</a:t>
            </a:r>
            <a:r>
              <a:rPr lang="sr-Latn-CS" sz="2400" dirty="0" smtClean="0"/>
              <a:t>a desn</a:t>
            </a:r>
            <a:r>
              <a:rPr lang="en-US" sz="2400" dirty="0" smtClean="0"/>
              <a:t>e</a:t>
            </a:r>
            <a:r>
              <a:rPr lang="sr-Latn-CS" sz="2400" dirty="0" smtClean="0"/>
              <a:t> stran</a:t>
            </a:r>
            <a:r>
              <a:rPr lang="en-US" sz="2400" dirty="0" smtClean="0"/>
              <a:t>e</a:t>
            </a:r>
            <a:r>
              <a:rPr lang="sr-Latn-CS" sz="2400" dirty="0" smtClean="0"/>
              <a:t>, dok sa desne može biti izraz, poziv funkcije ili konstanta.</a:t>
            </a:r>
          </a:p>
          <a:p>
            <a:pPr eaLnBrk="1" hangingPunct="1"/>
            <a:r>
              <a:rPr lang="sr-Latn-CS" sz="2400" dirty="0" smtClean="0"/>
              <a:t>C jezik dozvoljava pridruživanje tipa:</a:t>
            </a:r>
            <a:br>
              <a:rPr lang="sr-Latn-CS" sz="2400" dirty="0" smtClean="0"/>
            </a:br>
            <a:r>
              <a:rPr lang="sr-Latn-CS" sz="2400" dirty="0" smtClean="0">
                <a:solidFill>
                  <a:srgbClr val="FF0000"/>
                </a:solidFill>
              </a:rPr>
              <a:t>a = b = c;</a:t>
            </a:r>
          </a:p>
          <a:p>
            <a:pPr eaLnBrk="1" hangingPunct="1"/>
            <a:r>
              <a:rPr lang="sr-Latn-CS" sz="2400" dirty="0" smtClean="0"/>
              <a:t>Sada promjenljive </a:t>
            </a:r>
            <a:r>
              <a:rPr lang="sr-Latn-CS" sz="2400" dirty="0" smtClean="0">
                <a:solidFill>
                  <a:srgbClr val="FF0000"/>
                </a:solidFill>
              </a:rPr>
              <a:t>a</a:t>
            </a:r>
            <a:r>
              <a:rPr lang="sr-Latn-CS" sz="2400" dirty="0" smtClean="0"/>
              <a:t> i </a:t>
            </a:r>
            <a:r>
              <a:rPr lang="sr-Latn-CS" sz="2400" dirty="0" smtClean="0">
                <a:solidFill>
                  <a:srgbClr val="FF0000"/>
                </a:solidFill>
              </a:rPr>
              <a:t>b</a:t>
            </a:r>
            <a:r>
              <a:rPr lang="sr-Latn-CS" sz="2400" dirty="0" smtClean="0"/>
              <a:t> moraju biti dozvoljene lijeve strane izraza. Ovakav način pridruživanja drugi programski jezici rijetko podržavaju.</a:t>
            </a:r>
            <a:endParaRPr lang="en-US" sz="240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12/28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609600"/>
            <a:ext cx="7999040" cy="1143000"/>
          </a:xfrm>
        </p:spPr>
        <p:txBody>
          <a:bodyPr/>
          <a:lstStyle/>
          <a:p>
            <a:pPr eaLnBrk="1" hangingPunct="1"/>
            <a:r>
              <a:rPr lang="sr-Latn-CS" dirty="0" smtClean="0"/>
              <a:t>Uslovno izvršavanje: Naredba </a:t>
            </a:r>
            <a:r>
              <a:rPr lang="sr-Latn-CS" dirty="0" smtClean="0">
                <a:solidFill>
                  <a:srgbClr val="FF0000"/>
                </a:solidFill>
              </a:rPr>
              <a:t>if</a:t>
            </a:r>
            <a:endParaRPr lang="en-US" dirty="0" smtClean="0">
              <a:solidFill>
                <a:srgbClr val="FF0000"/>
              </a:solidFill>
            </a:endParaRP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2133600"/>
            <a:ext cx="8758560" cy="4495800"/>
          </a:xfrm>
        </p:spPr>
        <p:txBody>
          <a:bodyPr/>
          <a:lstStyle/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900"/>
              </a:spcAft>
            </a:pPr>
            <a:r>
              <a:rPr lang="sr-Latn-CS" sz="2400" dirty="0" smtClean="0"/>
              <a:t>Naredba uslovnog izvršavanja ima oblik:</a:t>
            </a:r>
            <a:br>
              <a:rPr lang="sr-Latn-CS" sz="2400" dirty="0" smtClean="0"/>
            </a:br>
            <a:r>
              <a:rPr lang="sr-Latn-CS" sz="2400" dirty="0" smtClean="0">
                <a:solidFill>
                  <a:srgbClr val="FF0000"/>
                </a:solidFill>
              </a:rPr>
              <a:t>if</a:t>
            </a:r>
            <a:r>
              <a:rPr lang="sr-Latn-CS" sz="2400" dirty="0" smtClean="0"/>
              <a:t>(</a:t>
            </a:r>
            <a:r>
              <a:rPr lang="sr-Latn-CS" sz="2400" dirty="0" smtClean="0">
                <a:solidFill>
                  <a:srgbClr val="3333CC"/>
                </a:solidFill>
              </a:rPr>
              <a:t>uslov</a:t>
            </a:r>
            <a:r>
              <a:rPr lang="sr-Latn-CS" sz="2400" dirty="0" smtClean="0"/>
              <a:t>) </a:t>
            </a:r>
            <a:r>
              <a:rPr lang="sr-Latn-CS" sz="2400" dirty="0" smtClean="0">
                <a:solidFill>
                  <a:schemeClr val="accent1"/>
                </a:solidFill>
              </a:rPr>
              <a:t>naredba ili blok naredbi;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900"/>
              </a:spcAft>
            </a:pPr>
            <a:r>
              <a:rPr lang="sr-Latn-CS" sz="2400" dirty="0" smtClean="0"/>
              <a:t>Ako je </a:t>
            </a:r>
            <a:r>
              <a:rPr lang="sr-Latn-CS" sz="2400" dirty="0" smtClean="0">
                <a:solidFill>
                  <a:srgbClr val="3333CC"/>
                </a:solidFill>
              </a:rPr>
              <a:t>uslov</a:t>
            </a:r>
            <a:r>
              <a:rPr lang="sr-Latn-CS" sz="2400" dirty="0" smtClean="0"/>
              <a:t> logički tačan (različit od nule, podsjetite se smisla logičke tačnosti u C-u) izvršava se </a:t>
            </a:r>
            <a:r>
              <a:rPr lang="sr-Latn-CS" sz="2400" dirty="0" smtClean="0">
                <a:solidFill>
                  <a:schemeClr val="accent1"/>
                </a:solidFill>
              </a:rPr>
              <a:t>naredba ili blok naredbi</a:t>
            </a:r>
            <a:r>
              <a:rPr lang="sr-Latn-CS" sz="2400" dirty="0" smtClean="0"/>
              <a:t>. Ako se izvršava jedna naredba ne moraju se koristiti vitičaste zagrade, a ako se izvršava više naredbi postavljaju se vitičaste zagrade oko njih (blok naredbi).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900"/>
              </a:spcAft>
            </a:pPr>
            <a:r>
              <a:rPr lang="sr-Latn-CS" sz="2400" dirty="0" smtClean="0"/>
              <a:t>if naredba, sa onim što se izvršava ako je uslov zadovoljen, tretira se kao jedna naredba.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400" dirty="0" smtClean="0"/>
              <a:t>Oprez</a:t>
            </a:r>
            <a:r>
              <a:rPr lang="sr-Latn-ME" sz="2400" dirty="0"/>
              <a:t> </a:t>
            </a:r>
            <a:r>
              <a:rPr lang="sr-Latn-ME" sz="2400" dirty="0" smtClean="0"/>
              <a:t>kod korišćenja tačke-zarez!</a:t>
            </a:r>
          </a:p>
          <a:p>
            <a:pPr marL="357188" indent="-357188" eaLnBrk="1" hangingPunct="1">
              <a:lnSpc>
                <a:spcPct val="90000"/>
              </a:lnSpc>
              <a:buNone/>
            </a:pPr>
            <a:r>
              <a:rPr lang="sr-Latn-ME" sz="2400" dirty="0" smtClean="0">
                <a:solidFill>
                  <a:srgbClr val="FF0000"/>
                </a:solidFill>
              </a:rPr>
              <a:t>	</a:t>
            </a:r>
            <a:r>
              <a:rPr lang="sr-Latn-CS" sz="2400" dirty="0" smtClean="0">
                <a:solidFill>
                  <a:srgbClr val="3333CC"/>
                </a:solidFill>
              </a:rPr>
              <a:t>if(uslov) </a:t>
            </a:r>
            <a:r>
              <a:rPr lang="sr-Latn-CS" sz="2400" dirty="0" smtClean="0">
                <a:solidFill>
                  <a:srgbClr val="FF0000"/>
                </a:solidFill>
              </a:rPr>
              <a:t>;</a:t>
            </a:r>
            <a:r>
              <a:rPr lang="sr-Latn-CS" sz="2400" dirty="0" smtClean="0"/>
              <a:t> </a:t>
            </a:r>
            <a:r>
              <a:rPr lang="sr-Latn-CS" sz="1800" b="1" dirty="0" smtClean="0"/>
              <a:t> </a:t>
            </a:r>
            <a:r>
              <a:rPr lang="en-US" sz="1800" dirty="0" smtClean="0"/>
              <a:t>// </a:t>
            </a:r>
            <a:r>
              <a:rPr lang="en-US" sz="1800" dirty="0" err="1"/>
              <a:t>ispravna</a:t>
            </a:r>
            <a:r>
              <a:rPr lang="en-US" sz="1800" dirty="0"/>
              <a:t> </a:t>
            </a:r>
            <a:r>
              <a:rPr lang="en-US" sz="1800" dirty="0" err="1" smtClean="0"/>
              <a:t>naredb</a:t>
            </a:r>
            <a:r>
              <a:rPr lang="sr-Latn-CS" sz="1800" dirty="0" smtClean="0"/>
              <a:t>a</a:t>
            </a:r>
            <a:r>
              <a:rPr lang="en-US" sz="1800" dirty="0" smtClean="0"/>
              <a:t>, </a:t>
            </a:r>
            <a:r>
              <a:rPr lang="en-US" sz="1800" dirty="0" err="1" smtClean="0"/>
              <a:t>ali</a:t>
            </a:r>
            <a:r>
              <a:rPr lang="en-US" sz="1800" dirty="0" smtClean="0"/>
              <a:t> </a:t>
            </a:r>
            <a:r>
              <a:rPr lang="en-US" sz="1800" dirty="0" err="1" smtClean="0"/>
              <a:t>vjerovatno</a:t>
            </a:r>
            <a:r>
              <a:rPr lang="en-US" sz="1800" dirty="0" smtClean="0"/>
              <a:t> ne </a:t>
            </a:r>
            <a:r>
              <a:rPr lang="en-US" sz="1800" dirty="0" err="1" smtClean="0"/>
              <a:t>radi</a:t>
            </a:r>
            <a:r>
              <a:rPr lang="en-US" sz="1800" dirty="0" smtClean="0"/>
              <a:t> ono </a:t>
            </a:r>
            <a:r>
              <a:rPr lang="sr-Latn-CS" sz="1800" dirty="0" smtClean="0"/>
              <a:t>što ste	zamislili</a:t>
            </a:r>
            <a:endParaRPr lang="sr-Latn-CS" sz="2400" dirty="0" smtClean="0"/>
          </a:p>
        </p:txBody>
      </p:sp>
      <p:sp>
        <p:nvSpPr>
          <p:cNvPr id="15364" name="Freeform 4"/>
          <p:cNvSpPr>
            <a:spLocks/>
          </p:cNvSpPr>
          <p:nvPr/>
        </p:nvSpPr>
        <p:spPr bwMode="auto">
          <a:xfrm>
            <a:off x="2006008" y="6504230"/>
            <a:ext cx="1219200" cy="168715"/>
          </a:xfrm>
          <a:custGeom>
            <a:avLst/>
            <a:gdLst>
              <a:gd name="T0" fmla="*/ 0 w 1008"/>
              <a:gd name="T1" fmla="*/ 0 h 336"/>
              <a:gd name="T2" fmla="*/ 0 w 1008"/>
              <a:gd name="T3" fmla="*/ 622118571 h 336"/>
              <a:gd name="T4" fmla="*/ 1474651429 w 1008"/>
              <a:gd name="T5" fmla="*/ 622118571 h 336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8" h="336">
                <a:moveTo>
                  <a:pt x="0" y="0"/>
                </a:moveTo>
                <a:lnTo>
                  <a:pt x="0" y="336"/>
                </a:lnTo>
                <a:lnTo>
                  <a:pt x="1008" y="336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5365" name="Text Box 5"/>
          <p:cNvSpPr txBox="1">
            <a:spLocks noChangeArrowheads="1"/>
          </p:cNvSpPr>
          <p:nvPr/>
        </p:nvSpPr>
        <p:spPr bwMode="auto">
          <a:xfrm>
            <a:off x="3167412" y="6485869"/>
            <a:ext cx="1656184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600" dirty="0" smtClean="0">
                <a:solidFill>
                  <a:srgbClr val="FF0000"/>
                </a:solidFill>
                <a:latin typeface="Tahoma" charset="0"/>
              </a:rPr>
              <a:t>evo </a:t>
            </a:r>
            <a:r>
              <a:rPr lang="sr-Latn-CS" sz="1600" dirty="0">
                <a:solidFill>
                  <a:srgbClr val="FF0000"/>
                </a:solidFill>
                <a:latin typeface="Tahoma" charset="0"/>
              </a:rPr>
              <a:t>i </a:t>
            </a:r>
            <a:r>
              <a:rPr lang="sr-Latn-CS" sz="1600" dirty="0" smtClean="0">
                <a:solidFill>
                  <a:srgbClr val="FF0000"/>
                </a:solidFill>
                <a:latin typeface="Tahoma" charset="0"/>
              </a:rPr>
              <a:t>razloga!</a:t>
            </a:r>
            <a:endParaRPr lang="en-US" sz="1600" dirty="0">
              <a:solidFill>
                <a:srgbClr val="FF0000"/>
              </a:solidFill>
              <a:latin typeface="Tahoma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13/28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dirty="0" smtClean="0"/>
              <a:t>Varijante naredbe </a:t>
            </a:r>
            <a:r>
              <a:rPr lang="sr-Latn-CS" dirty="0" smtClean="0">
                <a:solidFill>
                  <a:srgbClr val="FF0000"/>
                </a:solidFill>
              </a:rPr>
              <a:t>if</a:t>
            </a:r>
            <a:endParaRPr lang="en-US" dirty="0" smtClean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2133600"/>
            <a:ext cx="7772400" cy="4572000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Varijanta naredbe if u obliku:</a:t>
            </a:r>
          </a:p>
          <a:p>
            <a:pPr marL="809625" indent="0" eaLnBrk="1" hangingPunct="1">
              <a:spcBef>
                <a:spcPts val="0"/>
              </a:spcBef>
              <a:spcAft>
                <a:spcPts val="600"/>
              </a:spcAft>
              <a:buNone/>
              <a:tabLst>
                <a:tab pos="2325688" algn="l"/>
              </a:tabLst>
            </a:pPr>
            <a:r>
              <a:rPr lang="sr-Latn-CS" sz="2400" dirty="0" smtClean="0"/>
              <a:t>if(</a:t>
            </a:r>
            <a:r>
              <a:rPr lang="sr-Latn-CS" sz="2400" dirty="0" smtClean="0">
                <a:solidFill>
                  <a:srgbClr val="FF0000"/>
                </a:solidFill>
              </a:rPr>
              <a:t>uslov</a:t>
            </a:r>
            <a:r>
              <a:rPr lang="sr-Latn-CS" sz="2400" dirty="0" smtClean="0"/>
              <a:t>)	</a:t>
            </a:r>
            <a:r>
              <a:rPr lang="sr-Latn-CS" sz="2400" dirty="0" smtClean="0">
                <a:solidFill>
                  <a:srgbClr val="00B050"/>
                </a:solidFill>
              </a:rPr>
              <a:t>naredba1 ili blok naredbi1;</a:t>
            </a:r>
            <a:br>
              <a:rPr lang="sr-Latn-CS" sz="2400" dirty="0" smtClean="0">
                <a:solidFill>
                  <a:srgbClr val="00B050"/>
                </a:solidFill>
              </a:rPr>
            </a:br>
            <a:r>
              <a:rPr lang="sr-Latn-CS" sz="2400" dirty="0" smtClean="0"/>
              <a:t>else	</a:t>
            </a:r>
            <a:r>
              <a:rPr lang="sr-Latn-CS" sz="2400" dirty="0" smtClean="0">
                <a:solidFill>
                  <a:srgbClr val="3333CC"/>
                </a:solidFill>
              </a:rPr>
              <a:t>naredba2 ili blok naredbi2;</a:t>
            </a:r>
          </a:p>
          <a:p>
            <a:pPr marL="357188" indent="0" eaLnBrk="1" hangingPunct="1">
              <a:spcBef>
                <a:spcPts val="0"/>
              </a:spcBef>
              <a:spcAft>
                <a:spcPts val="1200"/>
              </a:spcAft>
              <a:buNone/>
            </a:pPr>
            <a:r>
              <a:rPr lang="sr-Latn-CS" sz="2400" dirty="0" smtClean="0"/>
              <a:t>izvršava </a:t>
            </a:r>
            <a:r>
              <a:rPr lang="sr-Latn-CS" sz="2400" dirty="0" smtClean="0">
                <a:solidFill>
                  <a:srgbClr val="00B050"/>
                </a:solidFill>
              </a:rPr>
              <a:t>naredbu1 ili blok naredbi1</a:t>
            </a:r>
            <a:r>
              <a:rPr lang="sr-Latn-CS" sz="2400" dirty="0" smtClean="0"/>
              <a:t> ako je ispunjen uslov, a ako nije </a:t>
            </a:r>
            <a:r>
              <a:rPr lang="sr-Latn-CS" sz="2400" dirty="0" smtClean="0">
                <a:solidFill>
                  <a:srgbClr val="3333CC"/>
                </a:solidFill>
              </a:rPr>
              <a:t>naredbu2 ili blok naredbi 2</a:t>
            </a:r>
            <a:r>
              <a:rPr lang="sr-Latn-CS" sz="2400" dirty="0" smtClean="0"/>
              <a:t>.</a:t>
            </a:r>
          </a:p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Varijanta:</a:t>
            </a:r>
          </a:p>
          <a:p>
            <a:pPr marL="269875" indent="0" eaLnBrk="1" hangingPunct="1">
              <a:spcBef>
                <a:spcPts val="0"/>
              </a:spcBef>
              <a:spcAft>
                <a:spcPts val="600"/>
              </a:spcAft>
              <a:buNone/>
            </a:pPr>
            <a:r>
              <a:rPr lang="sr-Latn-CS" sz="2400" dirty="0" smtClean="0">
                <a:solidFill>
                  <a:srgbClr val="3333CC"/>
                </a:solidFill>
              </a:rPr>
              <a:t>if(</a:t>
            </a:r>
            <a:r>
              <a:rPr lang="sr-Latn-CS" sz="2400" dirty="0" smtClean="0">
                <a:solidFill>
                  <a:srgbClr val="FF0000"/>
                </a:solidFill>
              </a:rPr>
              <a:t>uslov1</a:t>
            </a:r>
            <a:r>
              <a:rPr lang="sr-Latn-CS" sz="2400" dirty="0" smtClean="0">
                <a:solidFill>
                  <a:srgbClr val="3333CC"/>
                </a:solidFill>
              </a:rPr>
              <a:t>) N1;</a:t>
            </a:r>
            <a:br>
              <a:rPr lang="sr-Latn-CS" sz="2400" dirty="0" smtClean="0">
                <a:solidFill>
                  <a:srgbClr val="3333CC"/>
                </a:solidFill>
              </a:rPr>
            </a:br>
            <a:r>
              <a:rPr lang="sr-Latn-CS" sz="2400" dirty="0" smtClean="0">
                <a:solidFill>
                  <a:srgbClr val="3333CC"/>
                </a:solidFill>
              </a:rPr>
              <a:t>else  if(</a:t>
            </a:r>
            <a:r>
              <a:rPr lang="sr-Latn-CS" sz="2400" dirty="0">
                <a:solidFill>
                  <a:srgbClr val="FF0000"/>
                </a:solidFill>
              </a:rPr>
              <a:t>uslov2</a:t>
            </a:r>
            <a:r>
              <a:rPr lang="sr-Latn-CS" sz="2400" dirty="0" smtClean="0">
                <a:solidFill>
                  <a:srgbClr val="3333CC"/>
                </a:solidFill>
              </a:rPr>
              <a:t>) N2;</a:t>
            </a:r>
            <a:br>
              <a:rPr lang="sr-Latn-CS" sz="2400" dirty="0" smtClean="0">
                <a:solidFill>
                  <a:srgbClr val="3333CC"/>
                </a:solidFill>
              </a:rPr>
            </a:br>
            <a:r>
              <a:rPr lang="sr-Latn-CS" sz="2400" dirty="0" smtClean="0">
                <a:solidFill>
                  <a:srgbClr val="3333CC"/>
                </a:solidFill>
              </a:rPr>
              <a:t>else  if(</a:t>
            </a:r>
            <a:r>
              <a:rPr lang="sr-Latn-CS" sz="2400" dirty="0">
                <a:solidFill>
                  <a:srgbClr val="FF0000"/>
                </a:solidFill>
              </a:rPr>
              <a:t>uslov3</a:t>
            </a:r>
            <a:r>
              <a:rPr lang="sr-Latn-CS" sz="2400" dirty="0" smtClean="0">
                <a:solidFill>
                  <a:srgbClr val="3333CC"/>
                </a:solidFill>
              </a:rPr>
              <a:t>) N3;</a:t>
            </a:r>
            <a:br>
              <a:rPr lang="sr-Latn-CS" sz="2400" dirty="0" smtClean="0">
                <a:solidFill>
                  <a:srgbClr val="3333CC"/>
                </a:solidFill>
              </a:rPr>
            </a:br>
            <a:r>
              <a:rPr lang="sr-Latn-CS" sz="2400" dirty="0" smtClean="0">
                <a:solidFill>
                  <a:srgbClr val="3333CC"/>
                </a:solidFill>
              </a:rPr>
              <a:t>...</a:t>
            </a:r>
            <a:br>
              <a:rPr lang="sr-Latn-CS" sz="2400" dirty="0" smtClean="0">
                <a:solidFill>
                  <a:srgbClr val="3333CC"/>
                </a:solidFill>
              </a:rPr>
            </a:br>
            <a:r>
              <a:rPr lang="sr-Latn-CS" sz="2400" dirty="0" smtClean="0">
                <a:solidFill>
                  <a:srgbClr val="3333CC"/>
                </a:solidFill>
              </a:rPr>
              <a:t>else  Nn;</a:t>
            </a:r>
            <a:endParaRPr lang="en-US" sz="2400" dirty="0" smtClean="0">
              <a:solidFill>
                <a:srgbClr val="3333CC"/>
              </a:solidFill>
            </a:endParaRPr>
          </a:p>
        </p:txBody>
      </p:sp>
      <p:sp>
        <p:nvSpPr>
          <p:cNvPr id="16388" name="Text Box 5"/>
          <p:cNvSpPr txBox="1">
            <a:spLocks noChangeArrowheads="1"/>
          </p:cNvSpPr>
          <p:nvPr/>
        </p:nvSpPr>
        <p:spPr bwMode="auto">
          <a:xfrm>
            <a:off x="3892027" y="4413072"/>
            <a:ext cx="5168260" cy="877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700" dirty="0" smtClean="0">
                <a:latin typeface="Tahoma" charset="0"/>
              </a:rPr>
              <a:t>Izvršava se </a:t>
            </a:r>
            <a:r>
              <a:rPr lang="sr-Latn-CS" sz="1700" dirty="0">
                <a:solidFill>
                  <a:srgbClr val="3333CC"/>
                </a:solidFill>
                <a:latin typeface="Tahoma" charset="0"/>
              </a:rPr>
              <a:t>N1</a:t>
            </a:r>
            <a:r>
              <a:rPr lang="sr-Latn-CS" sz="1700" dirty="0">
                <a:latin typeface="Tahoma" charset="0"/>
              </a:rPr>
              <a:t> ako je ispunjen </a:t>
            </a:r>
            <a:r>
              <a:rPr lang="sr-Latn-CS" sz="1700" dirty="0">
                <a:solidFill>
                  <a:srgbClr val="FF0000"/>
                </a:solidFill>
                <a:latin typeface="Tahoma" charset="0"/>
              </a:rPr>
              <a:t>uslov1</a:t>
            </a:r>
            <a:r>
              <a:rPr lang="sr-Latn-CS" sz="1700" dirty="0">
                <a:latin typeface="Tahoma" charset="0"/>
              </a:rPr>
              <a:t>, a ako nije ispunjen </a:t>
            </a:r>
            <a:r>
              <a:rPr lang="sr-Latn-CS" sz="1700" dirty="0">
                <a:solidFill>
                  <a:srgbClr val="FF0000"/>
                </a:solidFill>
                <a:latin typeface="Tahoma" charset="0"/>
              </a:rPr>
              <a:t>uslov1</a:t>
            </a:r>
            <a:r>
              <a:rPr lang="sr-Latn-CS" sz="1700" dirty="0">
                <a:latin typeface="Tahoma" charset="0"/>
              </a:rPr>
              <a:t>, a </a:t>
            </a:r>
            <a:r>
              <a:rPr lang="sr-Latn-CS" sz="1700" dirty="0" smtClean="0">
                <a:latin typeface="Tahoma" charset="0"/>
              </a:rPr>
              <a:t>jeste </a:t>
            </a:r>
            <a:r>
              <a:rPr lang="sr-Latn-CS" sz="1700" dirty="0" smtClean="0">
                <a:solidFill>
                  <a:srgbClr val="FF0000"/>
                </a:solidFill>
                <a:latin typeface="Tahoma" charset="0"/>
              </a:rPr>
              <a:t>uslov2</a:t>
            </a:r>
            <a:r>
              <a:rPr lang="sr-Latn-CS" sz="1700" dirty="0" smtClean="0">
                <a:latin typeface="Tahoma" charset="0"/>
              </a:rPr>
              <a:t>, izvršava se </a:t>
            </a:r>
            <a:r>
              <a:rPr lang="sr-Latn-CS" sz="1700" dirty="0" smtClean="0">
                <a:solidFill>
                  <a:srgbClr val="3333CC"/>
                </a:solidFill>
                <a:latin typeface="Tahoma" charset="0"/>
              </a:rPr>
              <a:t>N2</a:t>
            </a:r>
            <a:r>
              <a:rPr lang="sr-Latn-CS" sz="1700" dirty="0" smtClean="0">
                <a:latin typeface="Tahoma" charset="0"/>
              </a:rPr>
              <a:t>... Ako </a:t>
            </a:r>
            <a:r>
              <a:rPr lang="sr-Latn-CS" sz="1700" dirty="0">
                <a:latin typeface="Tahoma" charset="0"/>
              </a:rPr>
              <a:t>nijedan od uslova nije </a:t>
            </a:r>
            <a:r>
              <a:rPr lang="sr-Latn-CS" sz="1700" dirty="0" smtClean="0">
                <a:latin typeface="Tahoma" charset="0"/>
              </a:rPr>
              <a:t>ispunjen, izvršava se </a:t>
            </a:r>
            <a:r>
              <a:rPr lang="sr-Latn-CS" sz="1700" dirty="0">
                <a:solidFill>
                  <a:srgbClr val="3333CC"/>
                </a:solidFill>
                <a:latin typeface="Tahoma" charset="0"/>
              </a:rPr>
              <a:t>Nn</a:t>
            </a:r>
            <a:r>
              <a:rPr lang="sr-Latn-CS" sz="1700" dirty="0">
                <a:latin typeface="Tahoma" charset="0"/>
              </a:rPr>
              <a:t>.</a:t>
            </a:r>
            <a:endParaRPr lang="en-US" sz="1700" dirty="0">
              <a:latin typeface="Tahoma" charset="0"/>
            </a:endParaRPr>
          </a:p>
        </p:txBody>
      </p:sp>
      <p:sp>
        <p:nvSpPr>
          <p:cNvPr id="16389" name="Text Box 6"/>
          <p:cNvSpPr txBox="1">
            <a:spLocks noChangeArrowheads="1"/>
          </p:cNvSpPr>
          <p:nvPr/>
        </p:nvSpPr>
        <p:spPr bwMode="auto">
          <a:xfrm>
            <a:off x="5442467" y="5690181"/>
            <a:ext cx="3017912" cy="110799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ME" sz="2200" dirty="0" smtClean="0">
                <a:latin typeface="Tahoma" charset="0"/>
              </a:rPr>
              <a:t>U</a:t>
            </a:r>
            <a:r>
              <a:rPr lang="sr-Latn-CS" sz="2200" dirty="0" smtClean="0">
                <a:latin typeface="Tahoma" charset="0"/>
              </a:rPr>
              <a:t> C</a:t>
            </a:r>
            <a:r>
              <a:rPr lang="en-US" sz="2200" dirty="0" smtClean="0">
                <a:latin typeface="Tahoma" charset="0"/>
              </a:rPr>
              <a:t>-</a:t>
            </a:r>
            <a:r>
              <a:rPr lang="sr-Latn-ME" sz="2200" dirty="0" smtClean="0">
                <a:latin typeface="Tahoma" charset="0"/>
              </a:rPr>
              <a:t>u</a:t>
            </a:r>
            <a:r>
              <a:rPr lang="sr-Latn-CS" sz="2200" dirty="0" smtClean="0">
                <a:latin typeface="Tahoma" charset="0"/>
              </a:rPr>
              <a:t> </a:t>
            </a:r>
            <a:r>
              <a:rPr lang="sr-Latn-CS" sz="2200" dirty="0">
                <a:latin typeface="Tahoma" charset="0"/>
              </a:rPr>
              <a:t>ne </a:t>
            </a:r>
            <a:r>
              <a:rPr lang="sr-Latn-CS" sz="2200" dirty="0" smtClean="0">
                <a:latin typeface="Tahoma" charset="0"/>
              </a:rPr>
              <a:t>pos</a:t>
            </a:r>
            <a:r>
              <a:rPr lang="en-US" sz="2200" dirty="0" err="1" smtClean="0">
                <a:latin typeface="Tahoma" charset="0"/>
              </a:rPr>
              <a:t>toji</a:t>
            </a:r>
            <a:r>
              <a:rPr lang="sr-Latn-CS" sz="2200" dirty="0" smtClean="0">
                <a:latin typeface="Tahoma" charset="0"/>
              </a:rPr>
              <a:t> </a:t>
            </a:r>
            <a:r>
              <a:rPr lang="sr-Latn-CS" sz="2200" dirty="0" smtClean="0">
                <a:solidFill>
                  <a:srgbClr val="00B050"/>
                </a:solidFill>
                <a:latin typeface="Tahoma" charset="0"/>
              </a:rPr>
              <a:t>elseif</a:t>
            </a:r>
            <a:r>
              <a:rPr lang="sr-Latn-CS" sz="2200" dirty="0" smtClean="0">
                <a:latin typeface="Tahoma" charset="0"/>
              </a:rPr>
              <a:t>, </a:t>
            </a:r>
            <a:r>
              <a:rPr lang="sr-Latn-CS" sz="2200" dirty="0">
                <a:latin typeface="Tahoma" charset="0"/>
              </a:rPr>
              <a:t>već </a:t>
            </a:r>
            <a:r>
              <a:rPr lang="sr-Latn-CS" sz="2200" dirty="0" smtClean="0">
                <a:latin typeface="Tahoma" charset="0"/>
              </a:rPr>
              <a:t>je </a:t>
            </a:r>
            <a:r>
              <a:rPr lang="sr-Latn-CS" sz="2200" dirty="0">
                <a:solidFill>
                  <a:srgbClr val="00B050"/>
                </a:solidFill>
                <a:latin typeface="Tahoma" charset="0"/>
              </a:rPr>
              <a:t>if</a:t>
            </a:r>
            <a:r>
              <a:rPr lang="sr-Latn-CS" sz="2200" dirty="0">
                <a:latin typeface="Tahoma" charset="0"/>
              </a:rPr>
              <a:t> ugnježdeno u dijelu </a:t>
            </a:r>
            <a:r>
              <a:rPr lang="sr-Latn-CS" sz="2200" dirty="0">
                <a:solidFill>
                  <a:srgbClr val="00B050"/>
                </a:solidFill>
                <a:latin typeface="Tahoma" charset="0"/>
              </a:rPr>
              <a:t>else</a:t>
            </a:r>
            <a:r>
              <a:rPr lang="sr-Latn-CS" sz="2200" dirty="0">
                <a:latin typeface="Tahoma" charset="0"/>
              </a:rPr>
              <a:t>.</a:t>
            </a:r>
            <a:endParaRPr lang="en-US" sz="2200" dirty="0">
              <a:latin typeface="Tahoma" charset="0"/>
            </a:endParaRPr>
          </a:p>
        </p:txBody>
      </p:sp>
      <p:sp>
        <p:nvSpPr>
          <p:cNvPr id="16390" name="Freeform 7"/>
          <p:cNvSpPr>
            <a:spLocks/>
          </p:cNvSpPr>
          <p:nvPr/>
        </p:nvSpPr>
        <p:spPr bwMode="auto">
          <a:xfrm>
            <a:off x="1386230" y="5690181"/>
            <a:ext cx="1963688" cy="982764"/>
          </a:xfrm>
          <a:custGeom>
            <a:avLst/>
            <a:gdLst>
              <a:gd name="T0" fmla="*/ 2147483647 w 1632"/>
              <a:gd name="T1" fmla="*/ 1823817692 h 624"/>
              <a:gd name="T2" fmla="*/ 2147483647 w 1632"/>
              <a:gd name="T3" fmla="*/ 1823817692 h 624"/>
              <a:gd name="T4" fmla="*/ 0 w 1632"/>
              <a:gd name="T5" fmla="*/ 0 h 624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632" h="624">
                <a:moveTo>
                  <a:pt x="1632" y="624"/>
                </a:moveTo>
                <a:lnTo>
                  <a:pt x="1008" y="624"/>
                </a:lnTo>
                <a:lnTo>
                  <a:pt x="0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6391" name="Text Box 8"/>
          <p:cNvSpPr txBox="1">
            <a:spLocks noChangeArrowheads="1"/>
          </p:cNvSpPr>
          <p:nvPr/>
        </p:nvSpPr>
        <p:spPr bwMode="auto">
          <a:xfrm>
            <a:off x="3310579" y="6427885"/>
            <a:ext cx="1887881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2000" dirty="0" smtClean="0">
                <a:latin typeface="Tahoma" charset="0"/>
              </a:rPr>
              <a:t>Postoji bjelina</a:t>
            </a:r>
            <a:endParaRPr lang="en-US" sz="2000" dirty="0">
              <a:latin typeface="Tahoma" charset="0"/>
            </a:endParaRPr>
          </a:p>
        </p:txBody>
      </p:sp>
      <p:sp>
        <p:nvSpPr>
          <p:cNvPr id="16392" name="AutoShape 9"/>
          <p:cNvSpPr>
            <a:spLocks/>
          </p:cNvSpPr>
          <p:nvPr/>
        </p:nvSpPr>
        <p:spPr bwMode="auto">
          <a:xfrm>
            <a:off x="3252190" y="4673288"/>
            <a:ext cx="215900" cy="1828800"/>
          </a:xfrm>
          <a:prstGeom prst="rightBrace">
            <a:avLst>
              <a:gd name="adj1" fmla="val 70588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6393" name="Line 10"/>
          <p:cNvSpPr>
            <a:spLocks noChangeShapeType="1"/>
          </p:cNvSpPr>
          <p:nvPr/>
        </p:nvSpPr>
        <p:spPr bwMode="auto">
          <a:xfrm flipV="1">
            <a:off x="3468091" y="4877570"/>
            <a:ext cx="461220" cy="71167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0" name="Line 10"/>
          <p:cNvSpPr>
            <a:spLocks noChangeShapeType="1"/>
          </p:cNvSpPr>
          <p:nvPr/>
        </p:nvSpPr>
        <p:spPr bwMode="auto">
          <a:xfrm flipV="1">
            <a:off x="5004047" y="6237311"/>
            <a:ext cx="438419" cy="435631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14/28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dirty="0" smtClean="0">
                <a:solidFill>
                  <a:schemeClr val="tx1"/>
                </a:solidFill>
              </a:rPr>
              <a:t>Naredba </a:t>
            </a:r>
            <a:r>
              <a:rPr lang="sr-Latn-CS" dirty="0" smtClean="0">
                <a:solidFill>
                  <a:srgbClr val="FF0000"/>
                </a:solidFill>
              </a:rPr>
              <a:t>switch-case</a:t>
            </a:r>
            <a:endParaRPr lang="en-US" dirty="0" smtClean="0">
              <a:solidFill>
                <a:srgbClr val="FF0000"/>
              </a:solidFill>
            </a:endParaRP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2133600"/>
            <a:ext cx="8725446" cy="4114800"/>
          </a:xfrm>
        </p:spPr>
        <p:txBody>
          <a:bodyPr/>
          <a:lstStyle/>
          <a:p>
            <a:pPr eaLnBrk="1" hangingPunct="1">
              <a:spcBef>
                <a:spcPts val="1200"/>
              </a:spcBef>
              <a:spcAft>
                <a:spcPts val="600"/>
              </a:spcAft>
            </a:pPr>
            <a:r>
              <a:rPr lang="sr-Latn-CS" sz="2400" dirty="0" smtClean="0">
                <a:solidFill>
                  <a:srgbClr val="FF0000"/>
                </a:solidFill>
              </a:rPr>
              <a:t>switch-case</a:t>
            </a:r>
            <a:r>
              <a:rPr lang="sr-Latn-CS" sz="2400" dirty="0" smtClean="0"/>
              <a:t> naredba ima sličnu funkciju kao </a:t>
            </a:r>
            <a:r>
              <a:rPr lang="sr-Latn-CS" sz="2400" dirty="0" smtClean="0">
                <a:solidFill>
                  <a:srgbClr val="FF0000"/>
                </a:solidFill>
              </a:rPr>
              <a:t>if</a:t>
            </a:r>
            <a:r>
              <a:rPr lang="sr-Latn-CS" sz="2400" dirty="0" smtClean="0"/>
              <a:t>, pri čemu se navode sve moguće vrijednosti kontrolnog izraza (case-ovi).</a:t>
            </a:r>
            <a:endParaRPr lang="sr-Latn-CS" sz="2400" dirty="0"/>
          </a:p>
          <a:p>
            <a:pPr marL="361950" indent="-361950" eaLnBrk="1" hangingPunct="1">
              <a:spcBef>
                <a:spcPts val="1200"/>
              </a:spcBef>
              <a:spcAft>
                <a:spcPts val="600"/>
              </a:spcAft>
              <a:buNone/>
            </a:pPr>
            <a:r>
              <a:rPr lang="sr-Latn-CS" sz="2400" dirty="0" smtClean="0"/>
              <a:t>	switch</a:t>
            </a:r>
            <a:r>
              <a:rPr lang="en-US" sz="2400" dirty="0" smtClean="0"/>
              <a:t>(</a:t>
            </a:r>
            <a:r>
              <a:rPr lang="en-US" sz="2400" dirty="0" err="1" smtClean="0">
                <a:solidFill>
                  <a:srgbClr val="FF0000"/>
                </a:solidFill>
              </a:rPr>
              <a:t>cj</a:t>
            </a:r>
            <a:r>
              <a:rPr lang="sr-Latn-ME" sz="2400" dirty="0" smtClean="0">
                <a:solidFill>
                  <a:srgbClr val="FF0000"/>
                </a:solidFill>
              </a:rPr>
              <a:t>el</a:t>
            </a:r>
            <a:r>
              <a:rPr lang="en-US" sz="2400" dirty="0" smtClean="0">
                <a:solidFill>
                  <a:srgbClr val="FF0000"/>
                </a:solidFill>
              </a:rPr>
              <a:t>_</a:t>
            </a:r>
            <a:r>
              <a:rPr lang="en-US" sz="2400" dirty="0" err="1" smtClean="0">
                <a:solidFill>
                  <a:srgbClr val="FF0000"/>
                </a:solidFill>
              </a:rPr>
              <a:t>iz</a:t>
            </a:r>
            <a:r>
              <a:rPr lang="sr-Latn-ME" sz="2400" dirty="0" smtClean="0">
                <a:solidFill>
                  <a:srgbClr val="FF0000"/>
                </a:solidFill>
              </a:rPr>
              <a:t>r</a:t>
            </a:r>
            <a:r>
              <a:rPr lang="en-US" sz="2400" dirty="0" smtClean="0"/>
              <a:t>)</a:t>
            </a:r>
            <a:br>
              <a:rPr lang="en-US" sz="2400" dirty="0" smtClean="0"/>
            </a:br>
            <a:r>
              <a:rPr lang="en-US" sz="2400" dirty="0" smtClean="0"/>
              <a:t>{</a:t>
            </a:r>
            <a:br>
              <a:rPr lang="en-US" sz="2400" dirty="0" smtClean="0"/>
            </a:br>
            <a:r>
              <a:rPr lang="en-US" sz="2400" dirty="0" smtClean="0"/>
              <a:t>	case </a:t>
            </a:r>
            <a:r>
              <a:rPr lang="en-US" sz="2400" dirty="0">
                <a:solidFill>
                  <a:srgbClr val="3333CC"/>
                </a:solidFill>
              </a:rPr>
              <a:t>v1</a:t>
            </a:r>
            <a:r>
              <a:rPr lang="en-US" sz="2400" dirty="0" smtClean="0"/>
              <a:t>: </a:t>
            </a:r>
            <a:r>
              <a:rPr lang="en-US" sz="2400" dirty="0" err="1" smtClean="0">
                <a:solidFill>
                  <a:srgbClr val="3333CC"/>
                </a:solidFill>
              </a:rPr>
              <a:t>nar</a:t>
            </a:r>
            <a:r>
              <a:rPr lang="en-US" sz="2400" dirty="0" smtClean="0">
                <a:solidFill>
                  <a:srgbClr val="3333CC"/>
                </a:solidFill>
              </a:rPr>
              <a:t>. </a:t>
            </a:r>
            <a:r>
              <a:rPr lang="en-US" sz="2400" dirty="0" err="1" smtClean="0">
                <a:solidFill>
                  <a:srgbClr val="3333CC"/>
                </a:solidFill>
              </a:rPr>
              <a:t>ili</a:t>
            </a:r>
            <a:r>
              <a:rPr lang="en-US" sz="2400" dirty="0" smtClean="0">
                <a:solidFill>
                  <a:srgbClr val="3333CC"/>
                </a:solidFill>
              </a:rPr>
              <a:t> </a:t>
            </a:r>
            <a:r>
              <a:rPr lang="en-US" sz="2400" dirty="0" err="1" smtClean="0">
                <a:solidFill>
                  <a:srgbClr val="3333CC"/>
                </a:solidFill>
              </a:rPr>
              <a:t>blok</a:t>
            </a:r>
            <a:r>
              <a:rPr lang="en-US" sz="2400" dirty="0" smtClean="0">
                <a:solidFill>
                  <a:srgbClr val="3333CC"/>
                </a:solidFill>
              </a:rPr>
              <a:t> 1</a:t>
            </a:r>
            <a:r>
              <a:rPr lang="en-US" sz="2400" dirty="0" smtClean="0"/>
              <a:t>; </a:t>
            </a:r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</a:rPr>
              <a:t>break</a:t>
            </a:r>
            <a:r>
              <a:rPr lang="en-US" sz="2400" dirty="0" smtClean="0"/>
              <a:t>;</a:t>
            </a:r>
            <a:br>
              <a:rPr lang="en-US" sz="2400" dirty="0" smtClean="0"/>
            </a:br>
            <a:r>
              <a:rPr lang="en-US" sz="2400" dirty="0" smtClean="0"/>
              <a:t>	case </a:t>
            </a:r>
            <a:r>
              <a:rPr lang="en-US" sz="2400" dirty="0" smtClean="0">
                <a:solidFill>
                  <a:schemeClr val="accent6">
                    <a:lumMod val="75000"/>
                  </a:schemeClr>
                </a:solidFill>
              </a:rPr>
              <a:t>v2</a:t>
            </a:r>
            <a:r>
              <a:rPr lang="en-US" sz="2400" dirty="0" smtClean="0"/>
              <a:t>: </a:t>
            </a:r>
            <a:r>
              <a:rPr lang="en-US" sz="2400" dirty="0" err="1">
                <a:solidFill>
                  <a:schemeClr val="accent6">
                    <a:lumMod val="75000"/>
                  </a:schemeClr>
                </a:solidFill>
              </a:rPr>
              <a:t>nar</a:t>
            </a:r>
            <a:r>
              <a:rPr lang="en-US" sz="2400" dirty="0">
                <a:solidFill>
                  <a:schemeClr val="accent6">
                    <a:lumMod val="75000"/>
                  </a:schemeClr>
                </a:solidFill>
              </a:rPr>
              <a:t>. </a:t>
            </a:r>
            <a:r>
              <a:rPr lang="en-US" sz="2400" dirty="0" err="1">
                <a:solidFill>
                  <a:schemeClr val="accent6">
                    <a:lumMod val="75000"/>
                  </a:schemeClr>
                </a:solidFill>
              </a:rPr>
              <a:t>ili</a:t>
            </a:r>
            <a:r>
              <a:rPr lang="en-US" sz="2400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accent6">
                    <a:lumMod val="75000"/>
                  </a:schemeClr>
                </a:solidFill>
              </a:rPr>
              <a:t>blok</a:t>
            </a:r>
            <a:r>
              <a:rPr lang="en-US" sz="2400" dirty="0">
                <a:solidFill>
                  <a:schemeClr val="accent6">
                    <a:lumMod val="75000"/>
                  </a:schemeClr>
                </a:solidFill>
              </a:rPr>
              <a:t> 2</a:t>
            </a:r>
            <a:r>
              <a:rPr lang="en-US" sz="2400" dirty="0" smtClean="0"/>
              <a:t>; </a:t>
            </a:r>
            <a:r>
              <a:rPr lang="en-US" sz="2400" dirty="0">
                <a:solidFill>
                  <a:schemeClr val="accent1">
                    <a:lumMod val="75000"/>
                  </a:schemeClr>
                </a:solidFill>
              </a:rPr>
              <a:t>break</a:t>
            </a:r>
            <a:r>
              <a:rPr lang="en-US" sz="2400" dirty="0" smtClean="0"/>
              <a:t>;</a:t>
            </a:r>
            <a:br>
              <a:rPr lang="en-US" sz="2400" dirty="0" smtClean="0"/>
            </a:br>
            <a:r>
              <a:rPr lang="en-US" sz="2400" dirty="0" smtClean="0"/>
              <a:t>	...</a:t>
            </a:r>
            <a:br>
              <a:rPr lang="en-US" sz="2400" dirty="0" smtClean="0"/>
            </a:br>
            <a:r>
              <a:rPr lang="en-US" sz="2400" dirty="0" smtClean="0"/>
              <a:t>	case </a:t>
            </a:r>
            <a:r>
              <a:rPr lang="en-US" sz="2400" dirty="0" err="1" smtClean="0"/>
              <a:t>vN</a:t>
            </a:r>
            <a:r>
              <a:rPr lang="en-US" sz="2400" dirty="0" smtClean="0"/>
              <a:t>: </a:t>
            </a:r>
            <a:r>
              <a:rPr lang="en-US" sz="2400" dirty="0" err="1" smtClean="0"/>
              <a:t>nar</a:t>
            </a:r>
            <a:r>
              <a:rPr lang="en-US" sz="2400" dirty="0" smtClean="0"/>
              <a:t>. </a:t>
            </a:r>
            <a:r>
              <a:rPr lang="en-US" sz="2400" dirty="0" err="1" smtClean="0"/>
              <a:t>ili</a:t>
            </a:r>
            <a:r>
              <a:rPr lang="en-US" sz="2400" dirty="0" smtClean="0"/>
              <a:t> </a:t>
            </a:r>
            <a:r>
              <a:rPr lang="en-US" sz="2400" dirty="0" err="1" smtClean="0"/>
              <a:t>blok</a:t>
            </a:r>
            <a:r>
              <a:rPr lang="en-US" sz="2400" dirty="0" smtClean="0"/>
              <a:t> N; </a:t>
            </a:r>
            <a:r>
              <a:rPr lang="en-US" sz="2400" dirty="0">
                <a:solidFill>
                  <a:schemeClr val="accent1">
                    <a:lumMod val="75000"/>
                  </a:schemeClr>
                </a:solidFill>
              </a:rPr>
              <a:t>break</a:t>
            </a:r>
            <a:r>
              <a:rPr lang="en-US" sz="2400" dirty="0" smtClean="0"/>
              <a:t>;</a:t>
            </a:r>
            <a:br>
              <a:rPr lang="en-US" sz="2400" dirty="0" smtClean="0"/>
            </a:br>
            <a:r>
              <a:rPr lang="en-US" sz="2400" dirty="0" smtClean="0"/>
              <a:t>	</a:t>
            </a:r>
            <a:r>
              <a:rPr lang="en-US" sz="2400" dirty="0" smtClean="0">
                <a:solidFill>
                  <a:srgbClr val="7030A0"/>
                </a:solidFill>
              </a:rPr>
              <a:t>default: </a:t>
            </a:r>
            <a:r>
              <a:rPr lang="en-US" sz="2400" dirty="0" err="1" smtClean="0">
                <a:solidFill>
                  <a:srgbClr val="7030A0"/>
                </a:solidFill>
              </a:rPr>
              <a:t>nar</a:t>
            </a:r>
            <a:r>
              <a:rPr lang="en-US" sz="2400" dirty="0" smtClean="0">
                <a:solidFill>
                  <a:srgbClr val="7030A0"/>
                </a:solidFill>
              </a:rPr>
              <a:t>. </a:t>
            </a:r>
            <a:r>
              <a:rPr lang="en-US" sz="2400" dirty="0" err="1" smtClean="0">
                <a:solidFill>
                  <a:srgbClr val="7030A0"/>
                </a:solidFill>
              </a:rPr>
              <a:t>ili</a:t>
            </a:r>
            <a:r>
              <a:rPr lang="en-US" sz="2400" dirty="0" smtClean="0">
                <a:solidFill>
                  <a:srgbClr val="7030A0"/>
                </a:solidFill>
              </a:rPr>
              <a:t> </a:t>
            </a:r>
            <a:r>
              <a:rPr lang="en-US" sz="2400" dirty="0" err="1" smtClean="0">
                <a:solidFill>
                  <a:srgbClr val="7030A0"/>
                </a:solidFill>
              </a:rPr>
              <a:t>blok</a:t>
            </a:r>
            <a:r>
              <a:rPr lang="en-US" sz="2400" dirty="0" smtClean="0">
                <a:solidFill>
                  <a:srgbClr val="7030A0"/>
                </a:solidFill>
              </a:rPr>
              <a:t> Q;</a:t>
            </a:r>
            <a:br>
              <a:rPr lang="en-US" sz="2400" dirty="0" smtClean="0">
                <a:solidFill>
                  <a:srgbClr val="7030A0"/>
                </a:solidFill>
              </a:rPr>
            </a:br>
            <a:r>
              <a:rPr lang="en-US" sz="2400" dirty="0" smtClean="0"/>
              <a:t>}</a:t>
            </a:r>
          </a:p>
        </p:txBody>
      </p:sp>
      <p:sp>
        <p:nvSpPr>
          <p:cNvPr id="17414" name="Text Box 6"/>
          <p:cNvSpPr txBox="1">
            <a:spLocks noChangeArrowheads="1"/>
          </p:cNvSpPr>
          <p:nvPr/>
        </p:nvSpPr>
        <p:spPr bwMode="auto">
          <a:xfrm>
            <a:off x="5508799" y="3232715"/>
            <a:ext cx="3497989" cy="280076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2200" dirty="0" err="1">
                <a:latin typeface="Tahoma" charset="0"/>
              </a:rPr>
              <a:t>Ako</a:t>
            </a:r>
            <a:r>
              <a:rPr lang="en-US" sz="2200" dirty="0">
                <a:latin typeface="Tahoma" charset="0"/>
              </a:rPr>
              <a:t> je </a:t>
            </a:r>
            <a:r>
              <a:rPr lang="en-US" sz="2200" dirty="0" err="1">
                <a:latin typeface="Tahoma" charset="0"/>
              </a:rPr>
              <a:t>cjelobrojni</a:t>
            </a:r>
            <a:r>
              <a:rPr lang="en-US" sz="2200" dirty="0">
                <a:latin typeface="Tahoma" charset="0"/>
              </a:rPr>
              <a:t> </a:t>
            </a:r>
            <a:r>
              <a:rPr lang="en-US" sz="2200" dirty="0" err="1">
                <a:latin typeface="Tahoma" charset="0"/>
              </a:rPr>
              <a:t>izraz</a:t>
            </a:r>
            <a:r>
              <a:rPr lang="en-US" sz="2200" dirty="0">
                <a:latin typeface="Tahoma" charset="0"/>
              </a:rPr>
              <a:t> </a:t>
            </a:r>
            <a:r>
              <a:rPr lang="en-US" sz="2200" dirty="0" err="1" smtClean="0">
                <a:solidFill>
                  <a:srgbClr val="FF0000"/>
                </a:solidFill>
                <a:latin typeface="Tahoma" charset="0"/>
              </a:rPr>
              <a:t>cjel_izr</a:t>
            </a:r>
            <a:r>
              <a:rPr lang="en-US" sz="2200" dirty="0" smtClean="0">
                <a:latin typeface="Tahoma" charset="0"/>
              </a:rPr>
              <a:t> </a:t>
            </a:r>
            <a:r>
              <a:rPr lang="en-US" sz="2200" dirty="0" err="1" smtClean="0">
                <a:latin typeface="Tahoma" charset="0"/>
              </a:rPr>
              <a:t>jednak</a:t>
            </a:r>
            <a:r>
              <a:rPr lang="en-US" sz="2200" dirty="0" smtClean="0">
                <a:latin typeface="Tahoma" charset="0"/>
              </a:rPr>
              <a:t> </a:t>
            </a:r>
            <a:r>
              <a:rPr lang="en-US" sz="2200" dirty="0">
                <a:solidFill>
                  <a:srgbClr val="3333CC"/>
                </a:solidFill>
                <a:latin typeface="Tahoma" charset="0"/>
              </a:rPr>
              <a:t>v1</a:t>
            </a:r>
            <a:r>
              <a:rPr lang="en-US" sz="2200" dirty="0">
                <a:latin typeface="Tahoma" charset="0"/>
              </a:rPr>
              <a:t> </a:t>
            </a:r>
            <a:r>
              <a:rPr lang="en-US" sz="2200" dirty="0" err="1">
                <a:latin typeface="Tahoma" charset="0"/>
              </a:rPr>
              <a:t>izvr</a:t>
            </a:r>
            <a:r>
              <a:rPr lang="sr-Latn-CS" sz="2200" dirty="0">
                <a:latin typeface="Tahoma" charset="0"/>
              </a:rPr>
              <a:t>šava se </a:t>
            </a:r>
            <a:r>
              <a:rPr lang="sr-Latn-CS" sz="2200" dirty="0">
                <a:solidFill>
                  <a:srgbClr val="3333CC"/>
                </a:solidFill>
                <a:latin typeface="Tahoma" charset="0"/>
              </a:rPr>
              <a:t>nar. ili blok </a:t>
            </a:r>
            <a:r>
              <a:rPr lang="sr-Latn-CS" sz="2200" dirty="0" smtClean="0">
                <a:solidFill>
                  <a:srgbClr val="3333CC"/>
                </a:solidFill>
                <a:latin typeface="Tahoma" charset="0"/>
              </a:rPr>
              <a:t>1</a:t>
            </a:r>
            <a:r>
              <a:rPr lang="sr-Latn-CS" sz="2200" dirty="0" smtClean="0">
                <a:latin typeface="Tahoma" charset="0"/>
              </a:rPr>
              <a:t>, </a:t>
            </a:r>
            <a:r>
              <a:rPr lang="sr-Latn-CS" sz="2200" dirty="0">
                <a:latin typeface="Tahoma" charset="0"/>
              </a:rPr>
              <a:t>ako je </a:t>
            </a:r>
            <a:r>
              <a:rPr lang="sr-Latn-CS" sz="2200" dirty="0" smtClean="0">
                <a:latin typeface="Tahoma" charset="0"/>
              </a:rPr>
              <a:t>jednak </a:t>
            </a:r>
            <a:r>
              <a:rPr lang="sr-Latn-CS" sz="2200" dirty="0" smtClean="0">
                <a:solidFill>
                  <a:schemeClr val="accent6">
                    <a:lumMod val="75000"/>
                  </a:schemeClr>
                </a:solidFill>
                <a:latin typeface="Tahoma" charset="0"/>
              </a:rPr>
              <a:t>v2</a:t>
            </a:r>
            <a:r>
              <a:rPr lang="sr-Latn-CS" sz="2200" dirty="0" smtClean="0">
                <a:latin typeface="Tahoma" charset="0"/>
              </a:rPr>
              <a:t> izvršava se </a:t>
            </a:r>
            <a:r>
              <a:rPr lang="sr-Latn-CS" sz="2200" dirty="0">
                <a:solidFill>
                  <a:schemeClr val="accent6">
                    <a:lumMod val="75000"/>
                  </a:schemeClr>
                </a:solidFill>
                <a:latin typeface="Tahoma" charset="0"/>
              </a:rPr>
              <a:t>nar. ili blok 2</a:t>
            </a:r>
            <a:r>
              <a:rPr lang="sr-Latn-CS" sz="2200" dirty="0">
                <a:latin typeface="Tahoma" charset="0"/>
              </a:rPr>
              <a:t> itd. Ako nije </a:t>
            </a:r>
            <a:r>
              <a:rPr lang="sr-Latn-CS" sz="2200" dirty="0" smtClean="0">
                <a:latin typeface="Tahoma" charset="0"/>
              </a:rPr>
              <a:t>jednaka nijednoj konstanti </a:t>
            </a:r>
            <a:r>
              <a:rPr lang="sr-Latn-CS" sz="2200" dirty="0">
                <a:latin typeface="Tahoma" charset="0"/>
              </a:rPr>
              <a:t>vi</a:t>
            </a:r>
            <a:r>
              <a:rPr lang="en-US" sz="2200" dirty="0">
                <a:latin typeface="Tahoma" charset="0"/>
              </a:rPr>
              <a:t>,</a:t>
            </a:r>
            <a:r>
              <a:rPr lang="sr-Latn-CS" sz="2200" dirty="0">
                <a:latin typeface="Tahoma" charset="0"/>
              </a:rPr>
              <a:t> i=1,...,N</a:t>
            </a:r>
            <a:r>
              <a:rPr lang="en-US" sz="2200" dirty="0" smtClean="0">
                <a:latin typeface="Tahoma" charset="0"/>
              </a:rPr>
              <a:t>,</a:t>
            </a:r>
            <a:r>
              <a:rPr lang="sr-Latn-CS" sz="2200" dirty="0" smtClean="0">
                <a:latin typeface="Tahoma" charset="0"/>
              </a:rPr>
              <a:t> izvršava </a:t>
            </a:r>
            <a:r>
              <a:rPr lang="sr-Latn-CS" sz="2200" dirty="0">
                <a:latin typeface="Tahoma" charset="0"/>
              </a:rPr>
              <a:t>se </a:t>
            </a:r>
            <a:r>
              <a:rPr lang="sr-Latn-CS" sz="2200" dirty="0">
                <a:solidFill>
                  <a:srgbClr val="7030A0"/>
                </a:solidFill>
                <a:latin typeface="Tahoma" charset="0"/>
              </a:rPr>
              <a:t>default</a:t>
            </a:r>
            <a:r>
              <a:rPr lang="sr-Latn-CS" sz="2200" dirty="0">
                <a:latin typeface="Tahoma" charset="0"/>
              </a:rPr>
              <a:t> dio</a:t>
            </a:r>
            <a:r>
              <a:rPr lang="en-US" sz="2200" dirty="0" smtClean="0">
                <a:latin typeface="Tahoma" charset="0"/>
              </a:rPr>
              <a:t>.</a:t>
            </a:r>
            <a:endParaRPr lang="en-US" sz="2200" dirty="0">
              <a:latin typeface="Tahoma" charset="0"/>
            </a:endParaRPr>
          </a:p>
        </p:txBody>
      </p:sp>
      <p:sp>
        <p:nvSpPr>
          <p:cNvPr id="17417" name="Text Box 9"/>
          <p:cNvSpPr txBox="1">
            <a:spLocks noChangeArrowheads="1"/>
          </p:cNvSpPr>
          <p:nvPr/>
        </p:nvSpPr>
        <p:spPr bwMode="auto">
          <a:xfrm>
            <a:off x="496330" y="6237312"/>
            <a:ext cx="842530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800" dirty="0">
                <a:latin typeface="Tahoma" charset="0"/>
              </a:rPr>
              <a:t>Pored</a:t>
            </a:r>
            <a:r>
              <a:rPr lang="en-US" sz="1800" dirty="0">
                <a:solidFill>
                  <a:srgbClr val="FF0000"/>
                </a:solidFill>
                <a:latin typeface="Tahoma" charset="0"/>
              </a:rPr>
              <a:t> </a:t>
            </a:r>
            <a:r>
              <a:rPr lang="en-US" sz="1800" dirty="0" err="1">
                <a:latin typeface="Tahoma" charset="0"/>
              </a:rPr>
              <a:t>cjelobrojnih</a:t>
            </a:r>
            <a:r>
              <a:rPr lang="en-US" sz="1800" dirty="0">
                <a:latin typeface="Tahoma" charset="0"/>
              </a:rPr>
              <a:t> </a:t>
            </a:r>
            <a:r>
              <a:rPr lang="en-US" sz="1800" dirty="0" err="1">
                <a:latin typeface="Tahoma" charset="0"/>
              </a:rPr>
              <a:t>izraza</a:t>
            </a:r>
            <a:r>
              <a:rPr lang="en-US" sz="1800" dirty="0">
                <a:latin typeface="Tahoma" charset="0"/>
              </a:rPr>
              <a:t> i </a:t>
            </a:r>
            <a:r>
              <a:rPr lang="en-US" sz="1800" dirty="0" err="1">
                <a:latin typeface="Tahoma" charset="0"/>
              </a:rPr>
              <a:t>cjelobrojnih</a:t>
            </a:r>
            <a:r>
              <a:rPr lang="en-US" sz="1800" dirty="0">
                <a:latin typeface="Tahoma" charset="0"/>
              </a:rPr>
              <a:t> </a:t>
            </a:r>
            <a:r>
              <a:rPr lang="en-US" sz="1800" dirty="0" err="1">
                <a:latin typeface="Tahoma" charset="0"/>
              </a:rPr>
              <a:t>promjenljivih</a:t>
            </a:r>
            <a:r>
              <a:rPr lang="en-US" sz="1800" dirty="0">
                <a:latin typeface="Tahoma" charset="0"/>
              </a:rPr>
              <a:t>, </a:t>
            </a:r>
            <a:r>
              <a:rPr lang="sr-Latn-CS" sz="1800" dirty="0" smtClean="0">
                <a:solidFill>
                  <a:srgbClr val="FF0000"/>
                </a:solidFill>
                <a:latin typeface="Tahoma" charset="0"/>
              </a:rPr>
              <a:t>cjel</a:t>
            </a:r>
            <a:r>
              <a:rPr lang="en-US" sz="1800" dirty="0" smtClean="0">
                <a:solidFill>
                  <a:srgbClr val="FF0000"/>
                </a:solidFill>
                <a:latin typeface="Tahoma" charset="0"/>
              </a:rPr>
              <a:t>_</a:t>
            </a:r>
            <a:r>
              <a:rPr lang="en-US" sz="1800" dirty="0" err="1" smtClean="0">
                <a:solidFill>
                  <a:srgbClr val="FF0000"/>
                </a:solidFill>
                <a:latin typeface="Tahoma" charset="0"/>
              </a:rPr>
              <a:t>i</a:t>
            </a:r>
            <a:r>
              <a:rPr lang="sr-Latn-CS" sz="1800" dirty="0" smtClean="0">
                <a:solidFill>
                  <a:srgbClr val="FF0000"/>
                </a:solidFill>
                <a:latin typeface="Tahoma" charset="0"/>
              </a:rPr>
              <a:t>zr</a:t>
            </a:r>
            <a:r>
              <a:rPr lang="sr-Latn-CS" sz="1800" dirty="0" smtClean="0">
                <a:latin typeface="Tahoma" charset="0"/>
              </a:rPr>
              <a:t> </a:t>
            </a:r>
            <a:r>
              <a:rPr lang="sr-Latn-CS" sz="1800" dirty="0">
                <a:latin typeface="Tahoma" charset="0"/>
              </a:rPr>
              <a:t>mogu biti i karakteri</a:t>
            </a:r>
            <a:r>
              <a:rPr lang="en-US" sz="1800" dirty="0">
                <a:latin typeface="Tahoma" charset="0"/>
              </a:rPr>
              <a:t>!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15/28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dirty="0" smtClean="0">
                <a:solidFill>
                  <a:schemeClr val="tx1"/>
                </a:solidFill>
              </a:rPr>
              <a:t>Naredba </a:t>
            </a:r>
            <a:r>
              <a:rPr lang="sr-Latn-CS" dirty="0" smtClean="0">
                <a:solidFill>
                  <a:srgbClr val="FF0000"/>
                </a:solidFill>
              </a:rPr>
              <a:t>switch-case</a:t>
            </a:r>
            <a:endParaRPr lang="en-US" dirty="0" smtClean="0">
              <a:solidFill>
                <a:srgbClr val="FF0000"/>
              </a:solidFill>
            </a:endParaRP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2175572"/>
            <a:ext cx="8784976" cy="4343400"/>
          </a:xfrm>
        </p:spPr>
        <p:txBody>
          <a:bodyPr/>
          <a:lstStyle/>
          <a:p>
            <a:pPr eaLnBrk="1" hangingPunct="1">
              <a:lnSpc>
                <a:spcPct val="95000"/>
              </a:lnSpc>
              <a:spcBef>
                <a:spcPct val="0"/>
              </a:spcBef>
              <a:spcAft>
                <a:spcPts val="900"/>
              </a:spcAft>
            </a:pPr>
            <a:r>
              <a:rPr lang="en-US" sz="2300" dirty="0" smtClean="0">
                <a:solidFill>
                  <a:srgbClr val="3333CC"/>
                </a:solidFill>
              </a:rPr>
              <a:t>d</a:t>
            </a:r>
            <a:r>
              <a:rPr lang="sr-Latn-CS" sz="2300" dirty="0" smtClean="0">
                <a:solidFill>
                  <a:srgbClr val="3333CC"/>
                </a:solidFill>
              </a:rPr>
              <a:t>efault</a:t>
            </a:r>
            <a:r>
              <a:rPr lang="sr-Latn-CS" sz="2300" dirty="0" smtClean="0"/>
              <a:t> dio se može izostaviti. Ako bi </a:t>
            </a:r>
            <a:r>
              <a:rPr lang="en-US" sz="2300" dirty="0" smtClean="0"/>
              <a:t>se </a:t>
            </a:r>
            <a:r>
              <a:rPr lang="en-US" sz="2300" dirty="0" err="1" smtClean="0"/>
              <a:t>izo</a:t>
            </a:r>
            <a:r>
              <a:rPr lang="sr-Latn-CS" sz="2300" dirty="0" smtClean="0"/>
              <a:t>stavio, a da ne postoji nijedan </a:t>
            </a:r>
            <a:r>
              <a:rPr lang="sr-Latn-CS" sz="2300" dirty="0" smtClean="0">
                <a:solidFill>
                  <a:srgbClr val="3333CC"/>
                </a:solidFill>
              </a:rPr>
              <a:t>case</a:t>
            </a:r>
            <a:r>
              <a:rPr lang="sr-Latn-CS" sz="2300" dirty="0" smtClean="0"/>
              <a:t> dio koji odgovara vrijednosti cjelobrojnog izraza, blok bi bio preskočen.</a:t>
            </a:r>
          </a:p>
          <a:p>
            <a:pPr eaLnBrk="1" hangingPunct="1">
              <a:lnSpc>
                <a:spcPct val="95000"/>
              </a:lnSpc>
              <a:spcBef>
                <a:spcPct val="0"/>
              </a:spcBef>
              <a:spcAft>
                <a:spcPts val="900"/>
              </a:spcAft>
            </a:pPr>
            <a:r>
              <a:rPr lang="sr-Latn-CS" sz="2300" dirty="0" smtClean="0"/>
              <a:t>Ako se na kraju naredbe ili bloka naredbi preskoči ključna riječ </a:t>
            </a:r>
            <a:r>
              <a:rPr lang="sr-Latn-CS" sz="2300" dirty="0" smtClean="0">
                <a:solidFill>
                  <a:srgbClr val="3333CC"/>
                </a:solidFill>
              </a:rPr>
              <a:t>break</a:t>
            </a:r>
            <a:r>
              <a:rPr lang="sr-Latn-CS" sz="2300" dirty="0" smtClean="0"/>
              <a:t> izvršio bi se blok naredbi u narednom case dijelu bez provjere uslova</a:t>
            </a:r>
            <a:r>
              <a:rPr lang="en-US" sz="2300" dirty="0"/>
              <a:t>!</a:t>
            </a:r>
            <a:r>
              <a:rPr lang="sr-Latn-CS" sz="2300" b="1" dirty="0" smtClean="0">
                <a:solidFill>
                  <a:srgbClr val="FF0000"/>
                </a:solidFill>
              </a:rPr>
              <a:t> </a:t>
            </a:r>
            <a:r>
              <a:rPr lang="sr-Latn-CS" sz="2300" dirty="0" smtClean="0"/>
              <a:t>Ovakav način izvršavanja ovog bloka naziva se</a:t>
            </a:r>
            <a:r>
              <a:rPr lang="sr-Latn-CS" sz="2300" dirty="0" smtClean="0">
                <a:solidFill>
                  <a:srgbClr val="FF0000"/>
                </a:solidFill>
              </a:rPr>
              <a:t> propadanje.</a:t>
            </a:r>
            <a:endParaRPr lang="sr-Latn-CS" sz="2300" b="1" dirty="0" smtClean="0">
              <a:solidFill>
                <a:srgbClr val="FF0000"/>
              </a:solidFill>
            </a:endParaRPr>
          </a:p>
          <a:p>
            <a:pPr eaLnBrk="1" hangingPunct="1">
              <a:lnSpc>
                <a:spcPct val="95000"/>
              </a:lnSpc>
              <a:spcBef>
                <a:spcPct val="0"/>
              </a:spcBef>
              <a:spcAft>
                <a:spcPts val="900"/>
              </a:spcAft>
            </a:pPr>
            <a:r>
              <a:rPr lang="sr-Latn-CS" sz="2300" dirty="0" smtClean="0"/>
              <a:t>Ovo ponekad </a:t>
            </a:r>
            <a:r>
              <a:rPr lang="en-US" sz="2300" dirty="0" err="1" smtClean="0"/>
              <a:t>mo</a:t>
            </a:r>
            <a:r>
              <a:rPr lang="sr-Latn-ME" sz="2300" dirty="0" smtClean="0"/>
              <a:t>že biti korisno</a:t>
            </a:r>
            <a:r>
              <a:rPr lang="en-US" sz="2300" dirty="0" smtClean="0"/>
              <a:t>,</a:t>
            </a:r>
            <a:r>
              <a:rPr lang="sr-Latn-CS" sz="2300" dirty="0" smtClean="0"/>
              <a:t> ali obično nije ono što se traži i da bi se nakon izvršenja traženog case-</a:t>
            </a:r>
            <a:r>
              <a:rPr lang="en-US" sz="2300" dirty="0" smtClean="0"/>
              <a:t>a</a:t>
            </a:r>
            <a:r>
              <a:rPr lang="sr-Latn-CS" sz="2300" dirty="0" smtClean="0"/>
              <a:t> izašlo iz </a:t>
            </a:r>
            <a:r>
              <a:rPr lang="sr-Latn-CS" sz="2300" dirty="0" smtClean="0">
                <a:solidFill>
                  <a:srgbClr val="3333CC"/>
                </a:solidFill>
              </a:rPr>
              <a:t>switch-case</a:t>
            </a:r>
            <a:r>
              <a:rPr lang="sr-Latn-CS" sz="2300" dirty="0" smtClean="0"/>
              <a:t> bloka treba obavezno postaviti </a:t>
            </a:r>
            <a:r>
              <a:rPr lang="sr-Latn-CS" sz="2300" dirty="0" smtClean="0">
                <a:solidFill>
                  <a:srgbClr val="3333CC"/>
                </a:solidFill>
              </a:rPr>
              <a:t>break</a:t>
            </a:r>
            <a:r>
              <a:rPr lang="sr-Latn-CS" sz="2300" dirty="0" smtClean="0"/>
              <a:t> naredbu.</a:t>
            </a:r>
          </a:p>
          <a:p>
            <a:pPr eaLnBrk="1" hangingPunct="1">
              <a:lnSpc>
                <a:spcPct val="95000"/>
              </a:lnSpc>
              <a:spcBef>
                <a:spcPct val="0"/>
              </a:spcBef>
              <a:spcAft>
                <a:spcPts val="900"/>
              </a:spcAft>
            </a:pPr>
            <a:r>
              <a:rPr lang="en-US" sz="2300" dirty="0" smtClean="0">
                <a:solidFill>
                  <a:srgbClr val="3333CC"/>
                </a:solidFill>
              </a:rPr>
              <a:t>d</a:t>
            </a:r>
            <a:r>
              <a:rPr lang="sr-Latn-CS" sz="2300" dirty="0" smtClean="0">
                <a:solidFill>
                  <a:srgbClr val="3333CC"/>
                </a:solidFill>
              </a:rPr>
              <a:t>efault</a:t>
            </a:r>
            <a:r>
              <a:rPr lang="sr-Latn-CS" sz="2300" dirty="0" smtClean="0"/>
              <a:t> dio ne mora biti na kraju bloka</a:t>
            </a:r>
            <a:r>
              <a:rPr lang="en-US" sz="2300" dirty="0" smtClean="0"/>
              <a:t> (</a:t>
            </a:r>
            <a:r>
              <a:rPr lang="en-US" sz="2300" dirty="0" err="1" smtClean="0"/>
              <a:t>mo</a:t>
            </a:r>
            <a:r>
              <a:rPr lang="sr-Latn-CS" sz="2300" dirty="0" smtClean="0"/>
              <a:t>že čak i na početku</a:t>
            </a:r>
            <a:r>
              <a:rPr lang="en-US" sz="2300" dirty="0" smtClean="0"/>
              <a:t>),</a:t>
            </a:r>
            <a:r>
              <a:rPr lang="sr-Latn-CS" sz="2300" dirty="0" smtClean="0"/>
              <a:t> ali ga onda mora pratiti </a:t>
            </a:r>
            <a:r>
              <a:rPr lang="sr-Latn-CS" sz="2300" dirty="0" smtClean="0">
                <a:solidFill>
                  <a:srgbClr val="3333CC"/>
                </a:solidFill>
              </a:rPr>
              <a:t>break</a:t>
            </a:r>
            <a:r>
              <a:rPr lang="sr-Latn-CS" sz="2300" dirty="0" smtClean="0"/>
              <a:t> ako se želi izbjeći propadanje.</a:t>
            </a:r>
            <a:endParaRPr lang="en-US" sz="230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16/28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>
                <a:solidFill>
                  <a:srgbClr val="FF0000"/>
                </a:solidFill>
              </a:rPr>
              <a:t>while</a:t>
            </a:r>
            <a:r>
              <a:rPr lang="sr-Latn-CS" smtClean="0"/>
              <a:t> </a:t>
            </a:r>
            <a:r>
              <a:rPr lang="en-US" smtClean="0"/>
              <a:t>ciklus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34102" y="2196155"/>
            <a:ext cx="8892480" cy="4419600"/>
          </a:xfrm>
        </p:spPr>
        <p:txBody>
          <a:bodyPr/>
          <a:lstStyle/>
          <a:p>
            <a:pPr eaLnBrk="1" hangingPunct="1">
              <a:spcBef>
                <a:spcPts val="600"/>
              </a:spcBef>
              <a:spcAft>
                <a:spcPts val="600"/>
              </a:spcAft>
            </a:pPr>
            <a:r>
              <a:rPr lang="sr-Latn-CS" sz="2400" dirty="0" smtClean="0"/>
              <a:t>Oblik </a:t>
            </a:r>
            <a:r>
              <a:rPr lang="sr-Latn-CS" sz="2400" dirty="0" smtClean="0">
                <a:solidFill>
                  <a:srgbClr val="FF0000"/>
                </a:solidFill>
              </a:rPr>
              <a:t>while</a:t>
            </a:r>
            <a:r>
              <a:rPr lang="sr-Latn-CS" sz="2400" dirty="0" smtClean="0"/>
              <a:t> </a:t>
            </a:r>
            <a:r>
              <a:rPr lang="en-US" sz="2400" dirty="0" err="1" smtClean="0"/>
              <a:t>ciklus</a:t>
            </a:r>
            <a:r>
              <a:rPr lang="sr-Latn-CS" sz="2400" dirty="0" smtClean="0"/>
              <a:t>a (petlje) je sličan </a:t>
            </a:r>
            <a:r>
              <a:rPr lang="en-US" sz="2400" dirty="0" smtClean="0">
                <a:solidFill>
                  <a:srgbClr val="FF0000"/>
                </a:solidFill>
              </a:rPr>
              <a:t>while</a:t>
            </a:r>
            <a:r>
              <a:rPr lang="en-US" sz="2400" dirty="0" smtClean="0"/>
              <a:t> </a:t>
            </a:r>
            <a:r>
              <a:rPr lang="en-US" sz="2400" dirty="0" err="1" smtClean="0"/>
              <a:t>ciklusu</a:t>
            </a:r>
            <a:r>
              <a:rPr lang="en-US" sz="2400" dirty="0" smtClean="0"/>
              <a:t> </a:t>
            </a:r>
            <a:r>
              <a:rPr lang="sr-Latn-CS" sz="2400" dirty="0" smtClean="0"/>
              <a:t>u MATLAB-u.</a:t>
            </a:r>
            <a:endParaRPr lang="en-US" sz="2400" dirty="0" smtClean="0"/>
          </a:p>
          <a:p>
            <a:pPr marL="354013" indent="0" eaLnBrk="1" hangingPunct="1">
              <a:spcBef>
                <a:spcPts val="600"/>
              </a:spcBef>
              <a:spcAft>
                <a:spcPts val="600"/>
              </a:spcAft>
              <a:buNone/>
            </a:pPr>
            <a:r>
              <a:rPr lang="sr-Latn-CS" sz="2400" dirty="0" smtClean="0">
                <a:solidFill>
                  <a:srgbClr val="FF0000"/>
                </a:solidFill>
              </a:rPr>
              <a:t>while</a:t>
            </a:r>
            <a:r>
              <a:rPr lang="sr-Latn-CS" sz="2400" dirty="0" smtClean="0"/>
              <a:t> (</a:t>
            </a:r>
            <a:r>
              <a:rPr lang="sr-Latn-CS" sz="2400" dirty="0" smtClean="0">
                <a:solidFill>
                  <a:srgbClr val="3333CC"/>
                </a:solidFill>
              </a:rPr>
              <a:t>uslov</a:t>
            </a:r>
            <a:r>
              <a:rPr lang="sr-Latn-CS" sz="2400" dirty="0" smtClean="0"/>
              <a:t>)</a:t>
            </a:r>
            <a:br>
              <a:rPr lang="sr-Latn-CS" sz="2400" dirty="0" smtClean="0"/>
            </a:br>
            <a:r>
              <a:rPr lang="sr-Latn-CS" sz="2400" dirty="0" smtClean="0"/>
              <a:t>	</a:t>
            </a:r>
            <a:r>
              <a:rPr lang="sr-Latn-CS" sz="2400" dirty="0" smtClean="0">
                <a:solidFill>
                  <a:srgbClr val="3333CC"/>
                </a:solidFill>
              </a:rPr>
              <a:t>naredbe ili blok naredbi;</a:t>
            </a:r>
            <a:endParaRPr lang="en-US" sz="2400" dirty="0"/>
          </a:p>
          <a:p>
            <a:pPr marL="354013" indent="0" eaLnBrk="1" hangingPunct="1">
              <a:spcBef>
                <a:spcPts val="600"/>
              </a:spcBef>
              <a:spcAft>
                <a:spcPts val="1200"/>
              </a:spcAft>
              <a:buNone/>
            </a:pPr>
            <a:r>
              <a:rPr lang="sr-Latn-CS" sz="2400" dirty="0" smtClean="0"/>
              <a:t>Ako je logički </a:t>
            </a:r>
            <a:r>
              <a:rPr lang="sr-Latn-CS" sz="2400" dirty="0" smtClean="0">
                <a:solidFill>
                  <a:srgbClr val="3333CC"/>
                </a:solidFill>
              </a:rPr>
              <a:t>uslov</a:t>
            </a:r>
            <a:r>
              <a:rPr lang="sr-Latn-CS" sz="2400" dirty="0" smtClean="0"/>
              <a:t> tačan (različit od nule) izvršava se naredba ili blok naredbi.</a:t>
            </a:r>
          </a:p>
          <a:p>
            <a:pPr eaLnBrk="1" hangingPunct="1">
              <a:spcBef>
                <a:spcPts val="600"/>
              </a:spcBef>
            </a:pPr>
            <a:r>
              <a:rPr lang="en-US" sz="2400" dirty="0" smtClean="0"/>
              <a:t>O</a:t>
            </a:r>
            <a:r>
              <a:rPr lang="sr-Latn-CS" sz="2400" dirty="0" smtClean="0"/>
              <a:t>blik</a:t>
            </a:r>
            <a:r>
              <a:rPr lang="en-US" sz="2400" dirty="0"/>
              <a:t> </a:t>
            </a:r>
            <a:endParaRPr lang="en-US" sz="2400" dirty="0" smtClean="0"/>
          </a:p>
          <a:p>
            <a:pPr marL="354013" indent="0" eaLnBrk="1" hangingPunct="1">
              <a:spcBef>
                <a:spcPts val="600"/>
              </a:spcBef>
              <a:buNone/>
            </a:pPr>
            <a:r>
              <a:rPr lang="sr-Latn-CS" sz="2400" dirty="0" smtClean="0">
                <a:solidFill>
                  <a:srgbClr val="FF0000"/>
                </a:solidFill>
              </a:rPr>
              <a:t>while </a:t>
            </a:r>
            <a:r>
              <a:rPr lang="sr-Latn-CS" sz="2400" dirty="0" smtClean="0"/>
              <a:t>(</a:t>
            </a:r>
            <a:r>
              <a:rPr lang="sr-Latn-CS" sz="2400" dirty="0">
                <a:solidFill>
                  <a:srgbClr val="3333CC"/>
                </a:solidFill>
              </a:rPr>
              <a:t>uslov</a:t>
            </a:r>
            <a:r>
              <a:rPr lang="sr-Latn-CS" sz="2400" dirty="0"/>
              <a:t>) </a:t>
            </a:r>
            <a:r>
              <a:rPr lang="sr-Latn-CS" sz="2400" dirty="0">
                <a:solidFill>
                  <a:srgbClr val="FF0000"/>
                </a:solidFill>
              </a:rPr>
              <a:t>;</a:t>
            </a:r>
            <a:r>
              <a:rPr lang="en-US" sz="2400" dirty="0"/>
              <a:t> </a:t>
            </a:r>
          </a:p>
          <a:p>
            <a:pPr marL="354013" indent="0" eaLnBrk="1" hangingPunct="1">
              <a:spcBef>
                <a:spcPts val="600"/>
              </a:spcBef>
              <a:buNone/>
            </a:pPr>
            <a:r>
              <a:rPr lang="sr-Latn-CS" sz="2400" dirty="0" smtClean="0"/>
              <a:t>je </a:t>
            </a:r>
            <a:r>
              <a:rPr lang="sr-Latn-CS" sz="2400" dirty="0" smtClean="0">
                <a:solidFill>
                  <a:srgbClr val="00B050"/>
                </a:solidFill>
              </a:rPr>
              <a:t>sintaksno ispravan</a:t>
            </a:r>
            <a:r>
              <a:rPr lang="en-US" sz="2400" dirty="0" smtClean="0">
                <a:solidFill>
                  <a:srgbClr val="00B050"/>
                </a:solidFill>
              </a:rPr>
              <a:t>,</a:t>
            </a:r>
            <a:r>
              <a:rPr lang="sr-Latn-CS" sz="2400" dirty="0" smtClean="0">
                <a:solidFill>
                  <a:srgbClr val="00B050"/>
                </a:solidFill>
              </a:rPr>
              <a:t> ali logički </a:t>
            </a:r>
            <a:r>
              <a:rPr lang="sr-Latn-CS" sz="2400" dirty="0" smtClean="0"/>
              <a:t>vjerovatno </a:t>
            </a:r>
            <a:r>
              <a:rPr lang="sr-Latn-CS" sz="2400" dirty="0" smtClean="0">
                <a:solidFill>
                  <a:srgbClr val="00B050"/>
                </a:solidFill>
              </a:rPr>
              <a:t>nije</a:t>
            </a:r>
            <a:r>
              <a:rPr lang="en-US" sz="2400" dirty="0" smtClean="0"/>
              <a:t>, </a:t>
            </a:r>
            <a:r>
              <a:rPr lang="sr-Latn-CS" sz="2400" dirty="0" smtClean="0"/>
              <a:t>jer ako je uslov tačan izvršiće se prazna naredba</a:t>
            </a:r>
            <a:r>
              <a:rPr lang="en-US" sz="2400" dirty="0" smtClean="0"/>
              <a:t>,</a:t>
            </a:r>
            <a:r>
              <a:rPr lang="sr-Latn-CS" sz="2400" dirty="0" smtClean="0"/>
              <a:t> odnosno neće se dogoditi ništa</a:t>
            </a:r>
            <a:r>
              <a:rPr lang="en-US" sz="2400" dirty="0" smtClean="0"/>
              <a:t>, </a:t>
            </a:r>
            <a:r>
              <a:rPr lang="sr-Latn-CS" sz="2400" dirty="0" smtClean="0"/>
              <a:t>što vjerovatno nije bio cilj programera.</a:t>
            </a:r>
            <a:endParaRPr lang="en-US" sz="240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17/28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>
                <a:solidFill>
                  <a:srgbClr val="FF0000"/>
                </a:solidFill>
              </a:rPr>
              <a:t>do-while</a:t>
            </a:r>
            <a:r>
              <a:rPr lang="sr-Latn-CS" smtClean="0"/>
              <a:t> ciklus</a:t>
            </a:r>
            <a:endParaRPr lang="en-US" smtClean="0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2133600"/>
            <a:ext cx="8964612" cy="4495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Aft>
                <a:spcPts val="1200"/>
              </a:spcAft>
            </a:pPr>
            <a:r>
              <a:rPr lang="sr-Latn-CS" sz="2400" dirty="0" smtClean="0"/>
              <a:t>Drugi tip ciklusa je </a:t>
            </a:r>
            <a:r>
              <a:rPr lang="sr-Latn-CS" sz="2400" dirty="0" smtClean="0">
                <a:solidFill>
                  <a:srgbClr val="FF0000"/>
                </a:solidFill>
              </a:rPr>
              <a:t>do-while</a:t>
            </a:r>
            <a:r>
              <a:rPr lang="sr-Latn-CS" sz="2400" dirty="0" smtClean="0"/>
              <a:t> koji ima sintaksu:</a:t>
            </a:r>
            <a:br>
              <a:rPr lang="sr-Latn-CS" sz="2400" dirty="0" smtClean="0"/>
            </a:br>
            <a:r>
              <a:rPr lang="sr-Latn-CS" sz="2400" dirty="0" smtClean="0">
                <a:solidFill>
                  <a:srgbClr val="FF0000"/>
                </a:solidFill>
              </a:rPr>
              <a:t>do</a:t>
            </a:r>
            <a:r>
              <a:rPr lang="sr-Latn-CS" sz="2400" dirty="0" smtClean="0"/>
              <a:t/>
            </a:r>
            <a:br>
              <a:rPr lang="sr-Latn-CS" sz="2400" dirty="0" smtClean="0"/>
            </a:br>
            <a:r>
              <a:rPr lang="sr-Latn-CS" sz="2400" dirty="0" smtClean="0">
                <a:solidFill>
                  <a:schemeClr val="accent1"/>
                </a:solidFill>
              </a:rPr>
              <a:t>	</a:t>
            </a:r>
            <a:r>
              <a:rPr lang="sr-Latn-CS" sz="2400" dirty="0" smtClean="0">
                <a:solidFill>
                  <a:srgbClr val="00B050"/>
                </a:solidFill>
              </a:rPr>
              <a:t>naredba ili blok naredbi;</a:t>
            </a:r>
            <a:br>
              <a:rPr lang="sr-Latn-CS" sz="2400" dirty="0" smtClean="0">
                <a:solidFill>
                  <a:srgbClr val="00B050"/>
                </a:solidFill>
              </a:rPr>
            </a:br>
            <a:r>
              <a:rPr lang="sr-Latn-CS" sz="2400" dirty="0" smtClean="0">
                <a:solidFill>
                  <a:srgbClr val="FF0000"/>
                </a:solidFill>
              </a:rPr>
              <a:t>while </a:t>
            </a:r>
            <a:r>
              <a:rPr lang="sr-Latn-CS" sz="2400" dirty="0" smtClean="0"/>
              <a:t>(</a:t>
            </a:r>
            <a:r>
              <a:rPr lang="sr-Latn-CS" sz="2400" dirty="0" smtClean="0">
                <a:solidFill>
                  <a:srgbClr val="3333CC"/>
                </a:solidFill>
              </a:rPr>
              <a:t>uslov</a:t>
            </a:r>
            <a:r>
              <a:rPr lang="sr-Latn-CS" sz="2400" dirty="0" smtClean="0"/>
              <a:t>);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>
                <a:solidFill>
                  <a:srgbClr val="00B050"/>
                </a:solidFill>
              </a:rPr>
              <a:t>naredba ili blok naredbi </a:t>
            </a:r>
            <a:r>
              <a:rPr lang="sr-Latn-CS" sz="2400" dirty="0" smtClean="0"/>
              <a:t>se izvršavaju dok je logički </a:t>
            </a:r>
            <a:r>
              <a:rPr lang="sr-Latn-CS" sz="2400" dirty="0" smtClean="0">
                <a:solidFill>
                  <a:srgbClr val="3333CC"/>
                </a:solidFill>
              </a:rPr>
              <a:t>uslov</a:t>
            </a:r>
            <a:r>
              <a:rPr lang="sr-Latn-CS" sz="2400" dirty="0" smtClean="0"/>
              <a:t> ispunjen (različit od nule).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Osnovna razlika u odnosu na </a:t>
            </a:r>
            <a:r>
              <a:rPr lang="sr-Latn-CS" sz="2400" dirty="0" smtClean="0">
                <a:solidFill>
                  <a:srgbClr val="FF0000"/>
                </a:solidFill>
              </a:rPr>
              <a:t>while</a:t>
            </a:r>
            <a:r>
              <a:rPr lang="sr-Latn-CS" sz="2400" dirty="0" smtClean="0"/>
              <a:t> ciklus je ta što se ovaj ciklus izvršava barem jednom, tj. tek nakon prvog prolaska kroz tijelo ciklusa provjerava se ispravnost logičkog uslova.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Obratite pažnju da se </a:t>
            </a:r>
            <a:r>
              <a:rPr lang="sr-Latn-CS" sz="2400" dirty="0" smtClean="0">
                <a:solidFill>
                  <a:srgbClr val="FF0000"/>
                </a:solidFill>
              </a:rPr>
              <a:t>do-while</a:t>
            </a:r>
            <a:r>
              <a:rPr lang="sr-Latn-CS" sz="2400" dirty="0" smtClean="0"/>
              <a:t> blok tretira kao jedna naredba, pa se mora završiti sa </a:t>
            </a:r>
            <a:r>
              <a:rPr lang="sr-Latn-CS" sz="2400" b="1" dirty="0" smtClean="0">
                <a:solidFill>
                  <a:srgbClr val="FF0000"/>
                </a:solidFill>
              </a:rPr>
              <a:t>;</a:t>
            </a:r>
            <a:r>
              <a:rPr lang="sr-Latn-CS" sz="2400" dirty="0" smtClean="0"/>
              <a:t>  jer se ne završava sa naredbom iz bloka (koja se uvijek završava sa </a:t>
            </a:r>
            <a:r>
              <a:rPr lang="sr-Latn-CS" sz="2400" b="1" dirty="0" smtClean="0">
                <a:solidFill>
                  <a:srgbClr val="FF0000"/>
                </a:solidFill>
              </a:rPr>
              <a:t>;</a:t>
            </a:r>
            <a:r>
              <a:rPr lang="sr-Latn-CS" sz="2400" dirty="0" smtClean="0"/>
              <a:t>) ili sa vitičastom zagradom.</a:t>
            </a:r>
          </a:p>
          <a:p>
            <a:pPr eaLnBrk="1" hangingPunct="1">
              <a:lnSpc>
                <a:spcPct val="90000"/>
              </a:lnSpc>
            </a:pPr>
            <a:endParaRPr lang="en-US" sz="240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18/28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>
                <a:solidFill>
                  <a:srgbClr val="FF0000"/>
                </a:solidFill>
              </a:rPr>
              <a:t>for</a:t>
            </a:r>
            <a:r>
              <a:rPr lang="sr-Latn-CS" smtClean="0"/>
              <a:t> ciklus</a:t>
            </a:r>
            <a:endParaRPr lang="en-US" smtClean="0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2133600"/>
            <a:ext cx="8496944" cy="4463752"/>
          </a:xfrm>
        </p:spPr>
        <p:txBody>
          <a:bodyPr/>
          <a:lstStyle/>
          <a:p>
            <a:pPr eaLnBrk="1" hangingPunct="1"/>
            <a:r>
              <a:rPr lang="sr-Latn-CS" sz="2400" dirty="0" smtClean="0">
                <a:solidFill>
                  <a:srgbClr val="FF0000"/>
                </a:solidFill>
              </a:rPr>
              <a:t>for</a:t>
            </a:r>
            <a:r>
              <a:rPr lang="sr-Latn-CS" sz="2400" dirty="0" smtClean="0"/>
              <a:t> ciklus se znatno razlikuje od onog u MATLAB-u, iako ima istu namjenu – izvršavanje bloka naredbi tačno određen broj puta.</a:t>
            </a:r>
          </a:p>
          <a:p>
            <a:pPr eaLnBrk="1" hangingPunct="1">
              <a:spcBef>
                <a:spcPts val="1200"/>
              </a:spcBef>
            </a:pPr>
            <a:r>
              <a:rPr lang="sr-Latn-CS" sz="2400" dirty="0" smtClean="0"/>
              <a:t>Oblik </a:t>
            </a:r>
            <a:r>
              <a:rPr lang="sr-Latn-CS" sz="2400" dirty="0" smtClean="0">
                <a:solidFill>
                  <a:srgbClr val="FF0000"/>
                </a:solidFill>
              </a:rPr>
              <a:t>for</a:t>
            </a:r>
            <a:r>
              <a:rPr lang="sr-Latn-CS" sz="2400" dirty="0" smtClean="0"/>
              <a:t> ciklusa je:</a:t>
            </a:r>
            <a:endParaRPr lang="en-US" sz="2400" dirty="0" smtClean="0"/>
          </a:p>
          <a:p>
            <a:pPr marL="354013" indent="0" eaLnBrk="1" hangingPunct="1">
              <a:spcBef>
                <a:spcPts val="1200"/>
              </a:spcBef>
              <a:buNone/>
            </a:pPr>
            <a:r>
              <a:rPr lang="sr-Latn-CS" sz="2400" dirty="0" smtClean="0">
                <a:solidFill>
                  <a:srgbClr val="FF0000"/>
                </a:solidFill>
              </a:rPr>
              <a:t>for</a:t>
            </a:r>
            <a:r>
              <a:rPr lang="sr-Latn-CS" sz="2400" dirty="0" smtClean="0"/>
              <a:t>(</a:t>
            </a:r>
            <a:r>
              <a:rPr lang="sr-Latn-CS" sz="2400" dirty="0" smtClean="0">
                <a:solidFill>
                  <a:srgbClr val="3333CC"/>
                </a:solidFill>
              </a:rPr>
              <a:t>izraz1</a:t>
            </a:r>
            <a:r>
              <a:rPr lang="sr-Latn-CS" sz="2400" dirty="0" smtClean="0"/>
              <a:t>; </a:t>
            </a:r>
            <a:r>
              <a:rPr lang="sr-Latn-CS" sz="2400" dirty="0" smtClean="0">
                <a:solidFill>
                  <a:schemeClr val="accent1"/>
                </a:solidFill>
              </a:rPr>
              <a:t>izraz2</a:t>
            </a:r>
            <a:r>
              <a:rPr lang="sr-Latn-CS" sz="2400" dirty="0" smtClean="0"/>
              <a:t>; </a:t>
            </a:r>
            <a:r>
              <a:rPr lang="sr-Latn-CS" sz="2400" dirty="0" smtClean="0">
                <a:solidFill>
                  <a:schemeClr val="accent2"/>
                </a:solidFill>
              </a:rPr>
              <a:t>izraz3</a:t>
            </a:r>
            <a:r>
              <a:rPr lang="sr-Latn-CS" sz="2400" dirty="0" smtClean="0"/>
              <a:t>)</a:t>
            </a:r>
            <a:br>
              <a:rPr lang="sr-Latn-CS" sz="2400" dirty="0" smtClean="0"/>
            </a:br>
            <a:r>
              <a:rPr lang="sr-Latn-CS" sz="2400" dirty="0" smtClean="0">
                <a:solidFill>
                  <a:schemeClr val="hlink"/>
                </a:solidFill>
              </a:rPr>
              <a:t>	naredba ili blok naredbi;</a:t>
            </a:r>
            <a:endParaRPr lang="en-US" sz="2400" dirty="0" smtClean="0">
              <a:solidFill>
                <a:schemeClr val="hlink"/>
              </a:solidFill>
            </a:endParaRPr>
          </a:p>
          <a:p>
            <a:pPr marL="354013" indent="0" eaLnBrk="1" hangingPunct="1">
              <a:spcBef>
                <a:spcPts val="1200"/>
              </a:spcBef>
              <a:buNone/>
            </a:pPr>
            <a:r>
              <a:rPr lang="sr-Latn-CS" sz="2400" dirty="0" smtClean="0">
                <a:solidFill>
                  <a:srgbClr val="3333CC"/>
                </a:solidFill>
              </a:rPr>
              <a:t>izraz1</a:t>
            </a:r>
            <a:r>
              <a:rPr lang="sr-Latn-CS" sz="2400" dirty="0" smtClean="0"/>
              <a:t> služi za postavljanje početne vrijednosti brojača u ciklusu, </a:t>
            </a:r>
            <a:r>
              <a:rPr lang="sr-Latn-CS" sz="2400" dirty="0" smtClean="0">
                <a:solidFill>
                  <a:schemeClr val="accent2"/>
                </a:solidFill>
              </a:rPr>
              <a:t>izraz3</a:t>
            </a:r>
            <a:r>
              <a:rPr lang="sr-Latn-CS" sz="2400" dirty="0" smtClean="0"/>
              <a:t> opisuje što se sa brojačem dešava u okviru ciklusa, tj. način na koji se on mijenja. </a:t>
            </a:r>
            <a:r>
              <a:rPr lang="sr-Latn-CS" sz="2400" dirty="0" smtClean="0">
                <a:solidFill>
                  <a:schemeClr val="hlink"/>
                </a:solidFill>
              </a:rPr>
              <a:t>naredba ili blok naredbi</a:t>
            </a:r>
            <a:r>
              <a:rPr lang="sr-Latn-CS" sz="2400" dirty="0" smtClean="0"/>
              <a:t> se izvršava sve dok je </a:t>
            </a:r>
            <a:r>
              <a:rPr lang="sr-Latn-CS" sz="2400" dirty="0" smtClean="0">
                <a:solidFill>
                  <a:schemeClr val="accent1"/>
                </a:solidFill>
              </a:rPr>
              <a:t>izraz2</a:t>
            </a:r>
            <a:r>
              <a:rPr lang="sr-Latn-CS" sz="2400" dirty="0" smtClean="0"/>
              <a:t> ispunjen. </a:t>
            </a:r>
            <a:r>
              <a:rPr lang="sr-Latn-CS" sz="2400" dirty="0" smtClean="0">
                <a:solidFill>
                  <a:schemeClr val="accent2"/>
                </a:solidFill>
              </a:rPr>
              <a:t>izraz3</a:t>
            </a:r>
            <a:r>
              <a:rPr lang="sr-Latn-CS" sz="2400" dirty="0" smtClean="0"/>
              <a:t> se izvršava nakon </a:t>
            </a:r>
            <a:r>
              <a:rPr lang="sr-Latn-CS" sz="2400" dirty="0" smtClean="0">
                <a:solidFill>
                  <a:schemeClr val="hlink"/>
                </a:solidFill>
              </a:rPr>
              <a:t>naredbe </a:t>
            </a:r>
            <a:r>
              <a:rPr lang="sr-Latn-CS" sz="2400" dirty="0">
                <a:solidFill>
                  <a:schemeClr val="hlink"/>
                </a:solidFill>
              </a:rPr>
              <a:t>ili </a:t>
            </a:r>
            <a:r>
              <a:rPr lang="sr-Latn-CS" sz="2400" dirty="0" smtClean="0">
                <a:solidFill>
                  <a:schemeClr val="hlink"/>
                </a:solidFill>
              </a:rPr>
              <a:t>bloka naredbi</a:t>
            </a:r>
            <a:r>
              <a:rPr lang="sr-Latn-CS" sz="2400" dirty="0" smtClean="0"/>
              <a:t>.</a:t>
            </a:r>
            <a:endParaRPr lang="en-US" sz="240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19/28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Funkcije</a:t>
            </a:r>
            <a:r>
              <a:rPr lang="sr-Latn-CS" smtClean="0"/>
              <a:t> </a:t>
            </a:r>
            <a:r>
              <a:rPr lang="sr-Latn-CS" smtClean="0">
                <a:solidFill>
                  <a:srgbClr val="3333CC"/>
                </a:solidFill>
              </a:rPr>
              <a:t>printf</a:t>
            </a:r>
            <a:r>
              <a:rPr lang="sr-Latn-CS" smtClean="0"/>
              <a:t> i </a:t>
            </a:r>
            <a:r>
              <a:rPr lang="sr-Latn-CS" smtClean="0">
                <a:solidFill>
                  <a:srgbClr val="3333CC"/>
                </a:solidFill>
              </a:rPr>
              <a:t>scanf</a:t>
            </a:r>
            <a:endParaRPr lang="en-US" smtClean="0">
              <a:solidFill>
                <a:srgbClr val="3333CC"/>
              </a:solidFill>
            </a:endParaRPr>
          </a:p>
        </p:txBody>
      </p:sp>
      <p:sp>
        <p:nvSpPr>
          <p:cNvPr id="808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6110" y="2187446"/>
            <a:ext cx="8784976" cy="4114800"/>
          </a:xfrm>
        </p:spPr>
        <p:txBody>
          <a:bodyPr/>
          <a:lstStyle/>
          <a:p>
            <a:pPr eaLnBrk="1" hangingPunct="1">
              <a:defRPr/>
            </a:pPr>
            <a:r>
              <a:rPr lang="sr-Latn-CS" sz="2400" dirty="0" smtClean="0"/>
              <a:t>Dvije </a:t>
            </a:r>
            <a:r>
              <a:rPr lang="en-US" sz="2400" dirty="0" err="1" smtClean="0"/>
              <a:t>funkcije</a:t>
            </a:r>
            <a:r>
              <a:rPr lang="en-US" sz="2400" dirty="0" smtClean="0"/>
              <a:t> </a:t>
            </a:r>
            <a:r>
              <a:rPr lang="sr-Latn-CS" sz="2400" dirty="0" smtClean="0"/>
              <a:t>bez kojih je teško zamisliti početak rada u programskom jeziku</a:t>
            </a:r>
            <a:r>
              <a:rPr lang="en-US" sz="2400" dirty="0" smtClean="0"/>
              <a:t> </a:t>
            </a:r>
            <a:r>
              <a:rPr lang="sr-Latn-CS" sz="2400" dirty="0" smtClean="0"/>
              <a:t>C</a:t>
            </a:r>
            <a:r>
              <a:rPr lang="sr-Latn-ME" sz="2400" dirty="0"/>
              <a:t> </a:t>
            </a:r>
            <a:r>
              <a:rPr lang="sr-Latn-ME" sz="2400" dirty="0" smtClean="0"/>
              <a:t>su:</a:t>
            </a:r>
            <a:endParaRPr lang="sr-Latn-CS" sz="2400" dirty="0" smtClean="0"/>
          </a:p>
          <a:p>
            <a:pPr lvl="1" eaLnBrk="1" hangingPunct="1">
              <a:defRPr/>
            </a:pPr>
            <a:r>
              <a:rPr lang="sr-Latn-CS" sz="2000" dirty="0" smtClean="0">
                <a:solidFill>
                  <a:srgbClr val="3333CC"/>
                </a:solidFill>
              </a:rPr>
              <a:t>scanf</a:t>
            </a:r>
            <a:r>
              <a:rPr lang="sr-Latn-CS" sz="2000" dirty="0" smtClean="0"/>
              <a:t> (za unos podataka sa tastature) i</a:t>
            </a:r>
          </a:p>
          <a:p>
            <a:pPr lvl="1" eaLnBrk="1" hangingPunct="1">
              <a:defRPr/>
            </a:pPr>
            <a:r>
              <a:rPr lang="sr-Latn-CS" sz="2000" dirty="0" smtClean="0">
                <a:solidFill>
                  <a:srgbClr val="3333CC"/>
                </a:solidFill>
              </a:rPr>
              <a:t>printf</a:t>
            </a:r>
            <a:r>
              <a:rPr lang="sr-Latn-CS" sz="2000" dirty="0" smtClean="0"/>
              <a:t> (za </a:t>
            </a:r>
            <a:r>
              <a:rPr lang="en-US" sz="2000" dirty="0" err="1" smtClean="0"/>
              <a:t>prikaz</a:t>
            </a:r>
            <a:r>
              <a:rPr lang="en-US" sz="2000" dirty="0" smtClean="0"/>
              <a:t> </a:t>
            </a:r>
            <a:r>
              <a:rPr lang="sr-Latn-CS" sz="2000" dirty="0" smtClean="0"/>
              <a:t>rezultata na monitoru)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sr-Latn-CS" sz="2400" dirty="0" smtClean="0"/>
              <a:t>	Da bi se koristile u programu, potrebno je uključiti programsku biblioteku </a:t>
            </a:r>
            <a:r>
              <a:rPr lang="sr-Latn-CS" sz="2400" dirty="0" smtClean="0">
                <a:solidFill>
                  <a:srgbClr val="FF0000"/>
                </a:solidFill>
              </a:rPr>
              <a:t>stdio.h</a:t>
            </a:r>
            <a:r>
              <a:rPr lang="sr-Latn-CS" sz="2400" dirty="0" smtClean="0"/>
              <a:t>.</a:t>
            </a:r>
          </a:p>
          <a:p>
            <a:pPr eaLnBrk="1" hangingPunct="1">
              <a:spcBef>
                <a:spcPts val="1800"/>
              </a:spcBef>
              <a:defRPr/>
            </a:pPr>
            <a:r>
              <a:rPr lang="sr-Latn-CS" sz="2400" dirty="0" smtClean="0"/>
              <a:t>Biblioteka se uključuje </a:t>
            </a:r>
            <a:r>
              <a:rPr lang="sr-Latn-CS" sz="2400" dirty="0" smtClean="0">
                <a:solidFill>
                  <a:srgbClr val="FF0000"/>
                </a:solidFill>
              </a:rPr>
              <a:t>pretprocesorskom naredbom</a:t>
            </a:r>
            <a:r>
              <a:rPr lang="sr-Latn-CS" sz="2400" dirty="0" smtClean="0"/>
              <a:t>:</a:t>
            </a:r>
          </a:p>
          <a:p>
            <a:pPr marL="354013" indent="0" eaLnBrk="1" hangingPunct="1">
              <a:buFont typeface="Wingdings" pitchFamily="2" charset="2"/>
              <a:buNone/>
              <a:defRPr/>
            </a:pPr>
            <a:r>
              <a:rPr lang="sr-Latn-CS" sz="2400" b="1" dirty="0" smtClean="0">
                <a:solidFill>
                  <a:srgbClr val="FF0000"/>
                </a:solidFill>
              </a:rPr>
              <a:t>#</a:t>
            </a:r>
            <a:r>
              <a:rPr lang="sr-Latn-CS" sz="2400" b="1" dirty="0" smtClean="0"/>
              <a:t>include </a:t>
            </a:r>
            <a:r>
              <a:rPr lang="en-US" sz="2400" b="1" dirty="0" smtClean="0"/>
              <a:t>&lt;</a:t>
            </a:r>
            <a:r>
              <a:rPr lang="en-US" sz="2400" b="1" dirty="0" err="1" smtClean="0"/>
              <a:t>stdio.h</a:t>
            </a:r>
            <a:r>
              <a:rPr lang="en-US" sz="2400" b="1" dirty="0" smtClean="0"/>
              <a:t>&gt;</a:t>
            </a:r>
          </a:p>
        </p:txBody>
      </p:sp>
      <p:sp>
        <p:nvSpPr>
          <p:cNvPr id="4100" name="Freeform 4"/>
          <p:cNvSpPr>
            <a:spLocks/>
          </p:cNvSpPr>
          <p:nvPr/>
        </p:nvSpPr>
        <p:spPr bwMode="auto">
          <a:xfrm>
            <a:off x="891158" y="5525474"/>
            <a:ext cx="224458" cy="722182"/>
          </a:xfrm>
          <a:custGeom>
            <a:avLst/>
            <a:gdLst>
              <a:gd name="T0" fmla="*/ 0 w 1344"/>
              <a:gd name="T1" fmla="*/ 0 h 432"/>
              <a:gd name="T2" fmla="*/ 0 w 1344"/>
              <a:gd name="T3" fmla="*/ 860213333 h 432"/>
              <a:gd name="T4" fmla="*/ 69124286 w 1344"/>
              <a:gd name="T5" fmla="*/ 860213333 h 432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344" h="432">
                <a:moveTo>
                  <a:pt x="0" y="0"/>
                </a:moveTo>
                <a:lnTo>
                  <a:pt x="0" y="432"/>
                </a:lnTo>
                <a:lnTo>
                  <a:pt x="1344" y="432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4101" name="Text Box 5"/>
          <p:cNvSpPr txBox="1">
            <a:spLocks noChangeArrowheads="1"/>
          </p:cNvSpPr>
          <p:nvPr/>
        </p:nvSpPr>
        <p:spPr bwMode="auto">
          <a:xfrm>
            <a:off x="1087103" y="5922912"/>
            <a:ext cx="5357105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2000" dirty="0">
                <a:latin typeface="Tahoma" charset="0"/>
              </a:rPr>
              <a:t>S</a:t>
            </a:r>
            <a:r>
              <a:rPr lang="en-US" sz="2000" dirty="0" err="1">
                <a:latin typeface="Tahoma" charset="0"/>
              </a:rPr>
              <a:t>ve</a:t>
            </a:r>
            <a:r>
              <a:rPr lang="en-US" sz="2000" dirty="0">
                <a:latin typeface="Tahoma" charset="0"/>
              </a:rPr>
              <a:t> </a:t>
            </a:r>
            <a:r>
              <a:rPr lang="en-US" sz="2000" dirty="0" err="1">
                <a:latin typeface="Tahoma" charset="0"/>
              </a:rPr>
              <a:t>pretprocesorske</a:t>
            </a:r>
            <a:r>
              <a:rPr lang="en-US" sz="2000" dirty="0">
                <a:latin typeface="Tahoma" charset="0"/>
              </a:rPr>
              <a:t> </a:t>
            </a:r>
            <a:r>
              <a:rPr lang="en-US" sz="2000" dirty="0" err="1">
                <a:latin typeface="Tahoma" charset="0"/>
              </a:rPr>
              <a:t>naredbe</a:t>
            </a:r>
            <a:r>
              <a:rPr lang="en-US" sz="2000" dirty="0">
                <a:latin typeface="Tahoma" charset="0"/>
              </a:rPr>
              <a:t> </a:t>
            </a:r>
            <a:r>
              <a:rPr lang="en-US" sz="2000" dirty="0" err="1">
                <a:latin typeface="Tahoma" charset="0"/>
              </a:rPr>
              <a:t>po</a:t>
            </a:r>
            <a:r>
              <a:rPr lang="sr-Latn-CS" sz="2000" dirty="0">
                <a:latin typeface="Tahoma" charset="0"/>
              </a:rPr>
              <a:t>činju ovim simbolom</a:t>
            </a:r>
            <a:r>
              <a:rPr lang="en-US" sz="2000" dirty="0">
                <a:latin typeface="Tahoma" charset="0"/>
              </a:rPr>
              <a:t>,</a:t>
            </a:r>
            <a:r>
              <a:rPr lang="sr-Latn-CS" sz="2000" dirty="0">
                <a:latin typeface="Tahoma" charset="0"/>
              </a:rPr>
              <a:t> pa se ponekad nazivaju </a:t>
            </a:r>
            <a:r>
              <a:rPr lang="sr-Latn-CS" sz="2000" dirty="0">
                <a:solidFill>
                  <a:srgbClr val="00B050"/>
                </a:solidFill>
                <a:latin typeface="Tahoma" charset="0"/>
              </a:rPr>
              <a:t>tarabama</a:t>
            </a:r>
            <a:r>
              <a:rPr lang="sr-Latn-CS" sz="2000" dirty="0" smtClean="0">
                <a:latin typeface="Tahoma" charset="0"/>
              </a:rPr>
              <a:t>.</a:t>
            </a:r>
            <a:endParaRPr lang="en-US" sz="2000" dirty="0">
              <a:latin typeface="Tahoma" charset="0"/>
            </a:endParaRPr>
          </a:p>
        </p:txBody>
      </p:sp>
      <p:sp>
        <p:nvSpPr>
          <p:cNvPr id="4102" name="Text Box 7"/>
          <p:cNvSpPr txBox="1">
            <a:spLocks noChangeArrowheads="1"/>
          </p:cNvSpPr>
          <p:nvPr/>
        </p:nvSpPr>
        <p:spPr bwMode="auto">
          <a:xfrm>
            <a:off x="3808375" y="5125841"/>
            <a:ext cx="5129986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2000" dirty="0">
                <a:solidFill>
                  <a:srgbClr val="00B050"/>
                </a:solidFill>
                <a:latin typeface="Tahoma" charset="0"/>
              </a:rPr>
              <a:t>Kompajler izvršava pretprocesorske naredbe prije bilo koje druge naredbe u programu.</a:t>
            </a:r>
            <a:endParaRPr lang="en-US" sz="2000" dirty="0">
              <a:solidFill>
                <a:srgbClr val="00B050"/>
              </a:solidFill>
              <a:latin typeface="Tahoma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2/28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>
                <a:solidFill>
                  <a:srgbClr val="FF0000"/>
                </a:solidFill>
              </a:rPr>
              <a:t>for</a:t>
            </a:r>
            <a:r>
              <a:rPr lang="sr-Latn-CS" smtClean="0"/>
              <a:t> ciklus</a:t>
            </a:r>
            <a:endParaRPr lang="en-US" smtClean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6024" y="2277046"/>
            <a:ext cx="8750472" cy="4320306"/>
          </a:xfrm>
        </p:spPr>
        <p:txBody>
          <a:bodyPr/>
          <a:lstStyle/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Primjer:</a:t>
            </a:r>
          </a:p>
          <a:p>
            <a:pPr marL="0" indent="0"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sr-Latn-CS" sz="2400" dirty="0" smtClean="0">
                <a:solidFill>
                  <a:srgbClr val="FF0000"/>
                </a:solidFill>
              </a:rPr>
              <a:t>    for</a:t>
            </a:r>
            <a:r>
              <a:rPr lang="sr-Latn-CS" sz="2400" dirty="0" smtClean="0"/>
              <a:t>(</a:t>
            </a:r>
            <a:r>
              <a:rPr lang="sr-Latn-CS" sz="2400" dirty="0" smtClean="0">
                <a:solidFill>
                  <a:srgbClr val="3333CC"/>
                </a:solidFill>
              </a:rPr>
              <a:t>i=0</a:t>
            </a:r>
            <a:r>
              <a:rPr lang="sr-Latn-CS" sz="2400" dirty="0" smtClean="0"/>
              <a:t>; </a:t>
            </a:r>
            <a:r>
              <a:rPr lang="sr-Latn-CS" sz="2400" dirty="0" smtClean="0">
                <a:solidFill>
                  <a:schemeClr val="accent1"/>
                </a:solidFill>
              </a:rPr>
              <a:t>i</a:t>
            </a:r>
            <a:r>
              <a:rPr lang="en-US" sz="2400" dirty="0" smtClean="0">
                <a:solidFill>
                  <a:schemeClr val="accent1"/>
                </a:solidFill>
              </a:rPr>
              <a:t>&lt;5</a:t>
            </a:r>
            <a:r>
              <a:rPr lang="sr-Latn-CS" sz="2400" dirty="0" smtClean="0"/>
              <a:t>; </a:t>
            </a:r>
            <a:r>
              <a:rPr lang="en-US" sz="2400" dirty="0" err="1" smtClean="0">
                <a:solidFill>
                  <a:schemeClr val="accent2"/>
                </a:solidFill>
              </a:rPr>
              <a:t>i</a:t>
            </a:r>
            <a:r>
              <a:rPr lang="en-US" sz="2400" dirty="0" smtClean="0">
                <a:solidFill>
                  <a:schemeClr val="accent2"/>
                </a:solidFill>
              </a:rPr>
              <a:t>++</a:t>
            </a:r>
            <a:r>
              <a:rPr lang="sr-Latn-CS" sz="2400" dirty="0" smtClean="0"/>
              <a:t>)</a:t>
            </a:r>
            <a:br>
              <a:rPr lang="sr-Latn-CS" sz="2400" dirty="0" smtClean="0"/>
            </a:br>
            <a:r>
              <a:rPr lang="sr-Latn-CS" sz="2400" dirty="0" smtClean="0">
                <a:solidFill>
                  <a:schemeClr val="hlink"/>
                </a:solidFill>
              </a:rPr>
              <a:t>	naredba ili blok naredbi;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  <a:buFont typeface="Wingdings" pitchFamily="2" charset="2"/>
              <a:buNone/>
            </a:pPr>
            <a:r>
              <a:rPr lang="sr-Latn-CS" sz="2400" dirty="0" smtClean="0"/>
              <a:t>	</a:t>
            </a:r>
            <a:r>
              <a:rPr lang="en-US" sz="2400" dirty="0" err="1" smtClean="0"/>
              <a:t>Prvi</a:t>
            </a:r>
            <a:r>
              <a:rPr lang="en-US" sz="2400" dirty="0" smtClean="0"/>
              <a:t> put se </a:t>
            </a:r>
            <a:r>
              <a:rPr lang="sr-Latn-CS" sz="2400" dirty="0" smtClean="0"/>
              <a:t>ciklus</a:t>
            </a:r>
            <a:r>
              <a:rPr lang="en-US" sz="2400" dirty="0" smtClean="0"/>
              <a:t> </a:t>
            </a:r>
            <a:r>
              <a:rPr lang="en-US" sz="2400" dirty="0" err="1" smtClean="0"/>
              <a:t>izvr</a:t>
            </a:r>
            <a:r>
              <a:rPr lang="sr-Latn-CS" sz="2400" dirty="0" smtClean="0"/>
              <a:t>šava za vrijednost brojača </a:t>
            </a:r>
            <a:r>
              <a:rPr lang="sr-Latn-CS" sz="2400" dirty="0" smtClean="0">
                <a:solidFill>
                  <a:srgbClr val="3333CC"/>
                </a:solidFill>
              </a:rPr>
              <a:t>i=0</a:t>
            </a:r>
            <a:r>
              <a:rPr lang="sr-Latn-CS" sz="2400" dirty="0" smtClean="0"/>
              <a:t>, nakon čega se brojač inkrementira i ciklus se izvršava za </a:t>
            </a:r>
            <a:r>
              <a:rPr lang="sr-Latn-CS" sz="2400" dirty="0" smtClean="0">
                <a:solidFill>
                  <a:srgbClr val="3333CC"/>
                </a:solidFill>
              </a:rPr>
              <a:t>i=1</a:t>
            </a:r>
            <a:r>
              <a:rPr lang="sr-Latn-CS" sz="2400" dirty="0" smtClean="0"/>
              <a:t>, </a:t>
            </a:r>
            <a:r>
              <a:rPr lang="sr-Latn-CS" sz="2400" dirty="0" smtClean="0">
                <a:solidFill>
                  <a:srgbClr val="3333CC"/>
                </a:solidFill>
              </a:rPr>
              <a:t>i=2</a:t>
            </a:r>
            <a:r>
              <a:rPr lang="sr-Latn-CS" sz="2400" dirty="0" smtClean="0"/>
              <a:t>, </a:t>
            </a:r>
            <a:r>
              <a:rPr lang="sr-Latn-CS" sz="2400" dirty="0" smtClean="0">
                <a:solidFill>
                  <a:srgbClr val="3333CC"/>
                </a:solidFill>
              </a:rPr>
              <a:t>i=3</a:t>
            </a:r>
            <a:r>
              <a:rPr lang="sr-Latn-CS" sz="2400" dirty="0" smtClean="0"/>
              <a:t> i </a:t>
            </a:r>
            <a:r>
              <a:rPr lang="sr-Latn-CS" sz="2400" dirty="0" smtClean="0">
                <a:solidFill>
                  <a:srgbClr val="3333CC"/>
                </a:solidFill>
              </a:rPr>
              <a:t>i=4</a:t>
            </a:r>
            <a:r>
              <a:rPr lang="sr-Latn-CS" sz="2400" dirty="0" smtClean="0"/>
              <a:t>. Kada brojač dostigne vrijednost </a:t>
            </a:r>
            <a:r>
              <a:rPr lang="sr-Latn-CS" sz="2400" dirty="0" smtClean="0">
                <a:solidFill>
                  <a:srgbClr val="FF0000"/>
                </a:solidFill>
              </a:rPr>
              <a:t>i=5</a:t>
            </a:r>
            <a:r>
              <a:rPr lang="sr-Latn-CS" sz="2400" dirty="0" smtClean="0"/>
              <a:t> logički uslov nije ispunjen i izvršavanje ciklusa se prekida. Dakle, ovaj ciklus se izvršava 5 puta, za </a:t>
            </a:r>
            <a:r>
              <a:rPr lang="sr-Latn-CS" sz="2400" dirty="0" smtClean="0">
                <a:solidFill>
                  <a:srgbClr val="3333CC"/>
                </a:solidFill>
              </a:rPr>
              <a:t>i=0</a:t>
            </a:r>
            <a:r>
              <a:rPr lang="sr-Latn-CS" sz="2400" dirty="0" smtClean="0"/>
              <a:t>, </a:t>
            </a:r>
            <a:r>
              <a:rPr lang="sr-Latn-CS" sz="2400" dirty="0" smtClean="0">
                <a:solidFill>
                  <a:srgbClr val="3333CC"/>
                </a:solidFill>
              </a:rPr>
              <a:t>i=1</a:t>
            </a:r>
            <a:r>
              <a:rPr lang="sr-Latn-CS" sz="2400" dirty="0" smtClean="0"/>
              <a:t>, </a:t>
            </a:r>
            <a:r>
              <a:rPr lang="sr-Latn-CS" sz="2400" dirty="0" smtClean="0">
                <a:solidFill>
                  <a:srgbClr val="3333CC"/>
                </a:solidFill>
              </a:rPr>
              <a:t>i=2</a:t>
            </a:r>
            <a:r>
              <a:rPr lang="sr-Latn-CS" sz="2400" dirty="0" smtClean="0"/>
              <a:t>, </a:t>
            </a:r>
            <a:r>
              <a:rPr lang="sr-Latn-CS" sz="2400" dirty="0" smtClean="0">
                <a:solidFill>
                  <a:srgbClr val="3333CC"/>
                </a:solidFill>
              </a:rPr>
              <a:t>i=3</a:t>
            </a:r>
            <a:r>
              <a:rPr lang="sr-Latn-CS" sz="2400" dirty="0" smtClean="0"/>
              <a:t> i </a:t>
            </a:r>
            <a:r>
              <a:rPr lang="sr-Latn-CS" sz="2400" dirty="0" smtClean="0">
                <a:solidFill>
                  <a:srgbClr val="3333CC"/>
                </a:solidFill>
              </a:rPr>
              <a:t>i=4</a:t>
            </a:r>
            <a:r>
              <a:rPr lang="sr-Latn-CS" sz="2400" dirty="0" smtClean="0"/>
              <a:t>.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</a:pPr>
            <a:r>
              <a:rPr lang="sr-Latn-CS" sz="2400" dirty="0" smtClean="0"/>
              <a:t>Ciklusi se mogu ugnježdavati, sadržati druge cikluse i obrnuto. Pravilo je: </a:t>
            </a:r>
            <a:r>
              <a:rPr lang="sr-Latn-CS" sz="2400" dirty="0" smtClean="0">
                <a:solidFill>
                  <a:srgbClr val="FF0000"/>
                </a:solidFill>
              </a:rPr>
              <a:t>prvo se zatvara unutrašnja petlja</a:t>
            </a:r>
            <a:r>
              <a:rPr lang="en-US" sz="2400" dirty="0" smtClean="0">
                <a:solidFill>
                  <a:srgbClr val="FF0000"/>
                </a:solidFill>
              </a:rPr>
              <a:t>,</a:t>
            </a:r>
            <a:r>
              <a:rPr lang="sr-Latn-CS" sz="2400" dirty="0" smtClean="0">
                <a:solidFill>
                  <a:srgbClr val="FF0000"/>
                </a:solidFill>
              </a:rPr>
              <a:t> zatim spoljašnja</a:t>
            </a:r>
            <a:r>
              <a:rPr lang="sr-Latn-CS" sz="2400" dirty="0" smtClean="0"/>
              <a:t>.</a:t>
            </a:r>
            <a:endParaRPr lang="en-US" sz="240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20/28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>
                <a:solidFill>
                  <a:srgbClr val="FF0000"/>
                </a:solidFill>
              </a:rPr>
              <a:t>for</a:t>
            </a:r>
            <a:r>
              <a:rPr lang="sr-Latn-CS" smtClean="0"/>
              <a:t> ciklus</a:t>
            </a:r>
            <a:endParaRPr lang="en-US" smtClean="0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71736" y="2276872"/>
            <a:ext cx="7772400" cy="7620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Latn-CS" sz="2400" smtClean="0"/>
              <a:t>Primjer ugnježdenog ciklusa:</a:t>
            </a:r>
            <a:br>
              <a:rPr lang="sr-Latn-CS" sz="2400" smtClean="0"/>
            </a:br>
            <a:endParaRPr lang="en-US" sz="2400" smtClean="0"/>
          </a:p>
        </p:txBody>
      </p:sp>
      <p:sp>
        <p:nvSpPr>
          <p:cNvPr id="23556" name="Text Box 4"/>
          <p:cNvSpPr txBox="1">
            <a:spLocks noChangeArrowheads="1"/>
          </p:cNvSpPr>
          <p:nvPr/>
        </p:nvSpPr>
        <p:spPr bwMode="auto">
          <a:xfrm>
            <a:off x="700336" y="2734072"/>
            <a:ext cx="3886200" cy="156966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/>
          <a:extLst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2" charset="2"/>
              <a:buNone/>
            </a:pPr>
            <a:r>
              <a:rPr lang="sr-Latn-CS" dirty="0">
                <a:latin typeface="Tahoma" charset="0"/>
              </a:rPr>
              <a:t>S=0;</a:t>
            </a:r>
            <a:br>
              <a:rPr lang="sr-Latn-CS" dirty="0">
                <a:latin typeface="Tahoma" charset="0"/>
              </a:rPr>
            </a:br>
            <a:r>
              <a:rPr lang="sr-Latn-CS" dirty="0">
                <a:latin typeface="Tahoma" charset="0"/>
              </a:rPr>
              <a:t>for(i=0</a:t>
            </a:r>
            <a:r>
              <a:rPr lang="sr-Latn-CS" dirty="0" smtClean="0">
                <a:latin typeface="Tahoma" charset="0"/>
              </a:rPr>
              <a:t>; i</a:t>
            </a:r>
            <a:r>
              <a:rPr lang="en-US" dirty="0">
                <a:latin typeface="Tahoma" charset="0"/>
              </a:rPr>
              <a:t>&lt;6</a:t>
            </a:r>
            <a:r>
              <a:rPr lang="en-US" dirty="0" smtClean="0">
                <a:latin typeface="Tahoma" charset="0"/>
              </a:rPr>
              <a:t>;</a:t>
            </a:r>
            <a:r>
              <a:rPr lang="sr-Latn-ME" dirty="0" smtClean="0">
                <a:latin typeface="Tahoma" charset="0"/>
              </a:rPr>
              <a:t> </a:t>
            </a:r>
            <a:r>
              <a:rPr lang="en-US" dirty="0" err="1" smtClean="0">
                <a:latin typeface="Tahoma" charset="0"/>
              </a:rPr>
              <a:t>i</a:t>
            </a:r>
            <a:r>
              <a:rPr lang="en-US" dirty="0">
                <a:latin typeface="Tahoma" charset="0"/>
              </a:rPr>
              <a:t>++)</a:t>
            </a:r>
            <a:br>
              <a:rPr lang="en-US" dirty="0">
                <a:latin typeface="Tahoma" charset="0"/>
              </a:rPr>
            </a:br>
            <a:r>
              <a:rPr lang="en-US" dirty="0">
                <a:latin typeface="Tahoma" charset="0"/>
              </a:rPr>
              <a:t>	</a:t>
            </a:r>
            <a:r>
              <a:rPr lang="en-US" dirty="0" smtClean="0">
                <a:latin typeface="Tahoma" charset="0"/>
              </a:rPr>
              <a:t>for(j=1;</a:t>
            </a:r>
            <a:r>
              <a:rPr lang="sr-Latn-ME" dirty="0" smtClean="0">
                <a:latin typeface="Tahoma" charset="0"/>
              </a:rPr>
              <a:t> </a:t>
            </a:r>
            <a:r>
              <a:rPr lang="en-US" dirty="0" smtClean="0">
                <a:latin typeface="Tahoma" charset="0"/>
              </a:rPr>
              <a:t>j&lt;</a:t>
            </a:r>
            <a:r>
              <a:rPr lang="sr-Latn-ME" dirty="0" smtClean="0">
                <a:latin typeface="Tahoma" charset="0"/>
              </a:rPr>
              <a:t>5</a:t>
            </a:r>
            <a:r>
              <a:rPr lang="en-US" dirty="0" smtClean="0">
                <a:latin typeface="Tahoma" charset="0"/>
              </a:rPr>
              <a:t>;</a:t>
            </a:r>
            <a:r>
              <a:rPr lang="sr-Latn-ME" dirty="0" smtClean="0">
                <a:latin typeface="Tahoma" charset="0"/>
              </a:rPr>
              <a:t> </a:t>
            </a:r>
            <a:r>
              <a:rPr lang="en-US" dirty="0" smtClean="0">
                <a:latin typeface="Tahoma" charset="0"/>
              </a:rPr>
              <a:t>j</a:t>
            </a:r>
            <a:r>
              <a:rPr lang="en-US" dirty="0">
                <a:latin typeface="Tahoma" charset="0"/>
              </a:rPr>
              <a:t>+=2)</a:t>
            </a:r>
            <a:br>
              <a:rPr lang="en-US" dirty="0">
                <a:latin typeface="Tahoma" charset="0"/>
              </a:rPr>
            </a:br>
            <a:r>
              <a:rPr lang="en-US" dirty="0">
                <a:latin typeface="Tahoma" charset="0"/>
              </a:rPr>
              <a:t>		</a:t>
            </a:r>
            <a:r>
              <a:rPr lang="en-US" dirty="0" smtClean="0">
                <a:latin typeface="Tahoma" charset="0"/>
              </a:rPr>
              <a:t>S</a:t>
            </a:r>
            <a:r>
              <a:rPr lang="sr-Latn-ME" dirty="0" smtClean="0">
                <a:latin typeface="Tahoma" charset="0"/>
              </a:rPr>
              <a:t> </a:t>
            </a:r>
            <a:r>
              <a:rPr lang="en-US" dirty="0" smtClean="0">
                <a:latin typeface="Tahoma" charset="0"/>
              </a:rPr>
              <a:t>+=</a:t>
            </a:r>
            <a:r>
              <a:rPr lang="sr-Latn-ME" dirty="0" smtClean="0">
                <a:latin typeface="Tahoma" charset="0"/>
              </a:rPr>
              <a:t> </a:t>
            </a:r>
            <a:r>
              <a:rPr lang="en-US" dirty="0" err="1" smtClean="0">
                <a:latin typeface="Tahoma" charset="0"/>
              </a:rPr>
              <a:t>i+j</a:t>
            </a:r>
            <a:r>
              <a:rPr lang="en-US" dirty="0">
                <a:latin typeface="Tahoma" charset="0"/>
              </a:rPr>
              <a:t>;</a:t>
            </a:r>
            <a:endParaRPr lang="en-US" dirty="0"/>
          </a:p>
        </p:txBody>
      </p:sp>
      <p:sp>
        <p:nvSpPr>
          <p:cNvPr id="23557" name="AutoShape 5"/>
          <p:cNvSpPr>
            <a:spLocks/>
          </p:cNvSpPr>
          <p:nvPr/>
        </p:nvSpPr>
        <p:spPr bwMode="auto">
          <a:xfrm>
            <a:off x="4662736" y="2734072"/>
            <a:ext cx="228600" cy="1524000"/>
          </a:xfrm>
          <a:prstGeom prst="rightBrace">
            <a:avLst>
              <a:gd name="adj1" fmla="val 55556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3558" name="Text Box 6"/>
          <p:cNvSpPr txBox="1">
            <a:spLocks noChangeArrowheads="1"/>
          </p:cNvSpPr>
          <p:nvPr/>
        </p:nvSpPr>
        <p:spPr bwMode="auto">
          <a:xfrm>
            <a:off x="5043736" y="3068216"/>
            <a:ext cx="381000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>
                <a:latin typeface="Tahoma" charset="0"/>
              </a:rPr>
              <a:t>Koliko iznosi </a:t>
            </a:r>
            <a:r>
              <a:rPr lang="sr-Latn-CS">
                <a:solidFill>
                  <a:srgbClr val="FF0000"/>
                </a:solidFill>
                <a:latin typeface="Tahoma" charset="0"/>
              </a:rPr>
              <a:t>S</a:t>
            </a:r>
            <a:r>
              <a:rPr lang="sr-Latn-CS">
                <a:latin typeface="Tahoma" charset="0"/>
              </a:rPr>
              <a:t> nakon ovih naredbi?</a:t>
            </a:r>
            <a:endParaRPr lang="en-US">
              <a:latin typeface="Tahoma" charset="0"/>
            </a:endParaRPr>
          </a:p>
        </p:txBody>
      </p:sp>
      <p:sp>
        <p:nvSpPr>
          <p:cNvPr id="23559" name="Text Box 7"/>
          <p:cNvSpPr txBox="1">
            <a:spLocks noChangeArrowheads="1"/>
          </p:cNvSpPr>
          <p:nvPr/>
        </p:nvSpPr>
        <p:spPr bwMode="auto">
          <a:xfrm>
            <a:off x="395536" y="4639072"/>
            <a:ext cx="784860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>
                <a:latin typeface="Tahoma" charset="0"/>
              </a:rPr>
              <a:t>Pogledajmo sljedeći oblik ciklusa:</a:t>
            </a:r>
            <a:br>
              <a:rPr lang="sr-Latn-CS">
                <a:latin typeface="Tahoma" charset="0"/>
              </a:rPr>
            </a:br>
            <a:r>
              <a:rPr lang="en-US">
                <a:latin typeface="Tahoma" charset="0"/>
              </a:rPr>
              <a:t>	</a:t>
            </a:r>
            <a:r>
              <a:rPr lang="sr-Latn-CS">
                <a:latin typeface="Tahoma" charset="0"/>
              </a:rPr>
              <a:t>for(i=0,j=0; i</a:t>
            </a:r>
            <a:r>
              <a:rPr lang="en-US">
                <a:latin typeface="Tahoma" charset="0"/>
              </a:rPr>
              <a:t>&lt;10;</a:t>
            </a:r>
            <a:r>
              <a:rPr lang="sr-Latn-CS">
                <a:latin typeface="Tahoma" charset="0"/>
              </a:rPr>
              <a:t> </a:t>
            </a:r>
            <a:r>
              <a:rPr lang="en-US">
                <a:latin typeface="Tahoma" charset="0"/>
              </a:rPr>
              <a:t>i++,j++)</a:t>
            </a:r>
          </a:p>
        </p:txBody>
      </p:sp>
      <p:sp>
        <p:nvSpPr>
          <p:cNvPr id="23560" name="Freeform 9"/>
          <p:cNvSpPr>
            <a:spLocks/>
          </p:cNvSpPr>
          <p:nvPr/>
        </p:nvSpPr>
        <p:spPr bwMode="auto">
          <a:xfrm>
            <a:off x="2186236" y="5461397"/>
            <a:ext cx="571500" cy="609600"/>
          </a:xfrm>
          <a:custGeom>
            <a:avLst/>
            <a:gdLst>
              <a:gd name="T0" fmla="*/ 0 w 720"/>
              <a:gd name="T1" fmla="*/ 0 h 384"/>
              <a:gd name="T2" fmla="*/ 483870000 w 720"/>
              <a:gd name="T3" fmla="*/ 967740000 h 384"/>
              <a:gd name="T4" fmla="*/ 1814512500 w 720"/>
              <a:gd name="T5" fmla="*/ 967740000 h 384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720" h="384">
                <a:moveTo>
                  <a:pt x="0" y="0"/>
                </a:moveTo>
                <a:lnTo>
                  <a:pt x="192" y="384"/>
                </a:lnTo>
                <a:lnTo>
                  <a:pt x="720" y="384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23561" name="Text Box 10"/>
          <p:cNvSpPr txBox="1">
            <a:spLocks noChangeArrowheads="1"/>
          </p:cNvSpPr>
          <p:nvPr/>
        </p:nvSpPr>
        <p:spPr bwMode="auto">
          <a:xfrm>
            <a:off x="2757736" y="5662327"/>
            <a:ext cx="5713040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800" dirty="0">
                <a:solidFill>
                  <a:srgbClr val="00B050"/>
                </a:solidFill>
                <a:latin typeface="Tahoma" charset="0"/>
              </a:rPr>
              <a:t>N</a:t>
            </a:r>
            <a:r>
              <a:rPr lang="en-US" sz="1800" dirty="0">
                <a:solidFill>
                  <a:srgbClr val="00B050"/>
                </a:solidFill>
                <a:latin typeface="Tahoma" charset="0"/>
              </a:rPr>
              <a:t>a </a:t>
            </a:r>
            <a:r>
              <a:rPr lang="en-US" sz="1800" dirty="0" err="1">
                <a:solidFill>
                  <a:srgbClr val="00B050"/>
                </a:solidFill>
                <a:latin typeface="Tahoma" charset="0"/>
              </a:rPr>
              <a:t>zgodan</a:t>
            </a:r>
            <a:r>
              <a:rPr lang="en-US" sz="1800" dirty="0">
                <a:solidFill>
                  <a:srgbClr val="00B050"/>
                </a:solidFill>
                <a:latin typeface="Tahoma" charset="0"/>
              </a:rPr>
              <a:t> </a:t>
            </a:r>
            <a:r>
              <a:rPr lang="en-US" sz="1800" dirty="0" err="1">
                <a:solidFill>
                  <a:srgbClr val="00B050"/>
                </a:solidFill>
                <a:latin typeface="Tahoma" charset="0"/>
              </a:rPr>
              <a:t>na</a:t>
            </a:r>
            <a:r>
              <a:rPr lang="sr-Latn-CS" sz="1800" dirty="0">
                <a:solidFill>
                  <a:srgbClr val="00B050"/>
                </a:solidFill>
                <a:latin typeface="Tahoma" charset="0"/>
              </a:rPr>
              <a:t>čin smo inicijalizovali dva brojača i svaki od njih inkrementiramo u prolazu petlje. Zapamtite da ovo nije ugnježdena</a:t>
            </a:r>
            <a:r>
              <a:rPr lang="en-US" sz="1800" dirty="0">
                <a:solidFill>
                  <a:srgbClr val="00B050"/>
                </a:solidFill>
                <a:latin typeface="Tahoma" charset="0"/>
              </a:rPr>
              <a:t>,</a:t>
            </a:r>
            <a:r>
              <a:rPr lang="sr-Latn-CS" sz="1800" dirty="0">
                <a:solidFill>
                  <a:srgbClr val="00B050"/>
                </a:solidFill>
                <a:latin typeface="Tahoma" charset="0"/>
              </a:rPr>
              <a:t> već jednostruka petlja.</a:t>
            </a:r>
            <a:endParaRPr lang="en-US" sz="1800" dirty="0">
              <a:solidFill>
                <a:srgbClr val="00B050"/>
              </a:solidFill>
              <a:latin typeface="Tahoma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21/28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Beskonačni ciklusi</a:t>
            </a:r>
            <a:endParaRPr lang="en-US" smtClean="0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2133600"/>
            <a:ext cx="8458200" cy="47244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Latn-CS" sz="2400" dirty="0" smtClean="0"/>
              <a:t>Ciklusi tipa:</a:t>
            </a:r>
            <a:endParaRPr lang="en-US" sz="2400" dirty="0" smtClean="0"/>
          </a:p>
          <a:p>
            <a:pPr marL="354013" indent="0" eaLnBrk="1" hangingPunct="1">
              <a:lnSpc>
                <a:spcPct val="90000"/>
              </a:lnSpc>
              <a:buNone/>
            </a:pPr>
            <a:r>
              <a:rPr lang="sr-Latn-CS" sz="2400" dirty="0" smtClean="0">
                <a:solidFill>
                  <a:srgbClr val="FF0000"/>
                </a:solidFill>
              </a:rPr>
              <a:t>while(</a:t>
            </a:r>
            <a:r>
              <a:rPr lang="sr-Latn-CS" sz="2400" dirty="0" smtClean="0">
                <a:solidFill>
                  <a:srgbClr val="3333CC"/>
                </a:solidFill>
              </a:rPr>
              <a:t>1</a:t>
            </a:r>
            <a:r>
              <a:rPr lang="sr-Latn-CS" sz="2400" dirty="0" smtClean="0">
                <a:solidFill>
                  <a:srgbClr val="FF0000"/>
                </a:solidFill>
              </a:rPr>
              <a:t>)</a:t>
            </a:r>
            <a:r>
              <a:rPr lang="sr-Latn-CS" sz="2400" dirty="0" smtClean="0"/>
              <a:t>  </a:t>
            </a:r>
            <a:r>
              <a:rPr lang="en-US" sz="2400" dirty="0" smtClean="0"/>
              <a:t>{/*</a:t>
            </a:r>
            <a:r>
              <a:rPr lang="en-US" sz="2400" dirty="0" err="1" smtClean="0"/>
              <a:t>neke</a:t>
            </a:r>
            <a:r>
              <a:rPr lang="en-US" sz="2400" dirty="0" smtClean="0"/>
              <a:t> </a:t>
            </a:r>
            <a:r>
              <a:rPr lang="en-US" sz="2400" dirty="0" err="1" smtClean="0"/>
              <a:t>naredbe</a:t>
            </a:r>
            <a:r>
              <a:rPr lang="en-US" sz="2400" dirty="0" smtClean="0"/>
              <a:t>*/}</a:t>
            </a:r>
            <a:br>
              <a:rPr lang="en-US" sz="2400" dirty="0" smtClean="0"/>
            </a:br>
            <a:r>
              <a:rPr lang="en-US" sz="2400" dirty="0" err="1" smtClean="0"/>
              <a:t>ili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>
                <a:solidFill>
                  <a:srgbClr val="FF0000"/>
                </a:solidFill>
              </a:rPr>
              <a:t>for(izraz1; ;izraz3)</a:t>
            </a:r>
            <a:r>
              <a:rPr lang="en-US" sz="2400" dirty="0" smtClean="0"/>
              <a:t> {/*</a:t>
            </a:r>
            <a:r>
              <a:rPr lang="en-US" sz="2400" dirty="0" err="1" smtClean="0"/>
              <a:t>neke</a:t>
            </a:r>
            <a:r>
              <a:rPr lang="en-US" sz="2400" dirty="0" smtClean="0"/>
              <a:t> </a:t>
            </a:r>
            <a:r>
              <a:rPr lang="en-US" sz="2400" dirty="0" err="1" smtClean="0"/>
              <a:t>naredbe</a:t>
            </a:r>
            <a:r>
              <a:rPr lang="en-US" sz="2400" dirty="0" smtClean="0"/>
              <a:t>*/}</a:t>
            </a:r>
          </a:p>
          <a:p>
            <a:pPr eaLnBrk="1" hangingPunct="1">
              <a:lnSpc>
                <a:spcPct val="90000"/>
              </a:lnSpc>
            </a:pPr>
            <a:endParaRPr lang="en-US" sz="2400" dirty="0" smtClean="0"/>
          </a:p>
          <a:p>
            <a:pPr eaLnBrk="1" hangingPunct="1">
              <a:lnSpc>
                <a:spcPct val="90000"/>
              </a:lnSpc>
            </a:pPr>
            <a:endParaRPr lang="en-US" sz="2400" dirty="0" smtClean="0"/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Font typeface="Wingdings" pitchFamily="2" charset="2"/>
              <a:buNone/>
            </a:pPr>
            <a:r>
              <a:rPr lang="sr-Latn-CS" sz="2400" dirty="0" smtClean="0"/>
              <a:t>	</a:t>
            </a:r>
            <a:r>
              <a:rPr lang="en-US" sz="2400" dirty="0" err="1" smtClean="0"/>
              <a:t>na</a:t>
            </a:r>
            <a:r>
              <a:rPr lang="sr-Latn-CS" sz="2400" dirty="0" smtClean="0"/>
              <a:t>z</a:t>
            </a:r>
            <a:r>
              <a:rPr lang="en-US" sz="2400" dirty="0" err="1" smtClean="0"/>
              <a:t>ivaju</a:t>
            </a:r>
            <a:r>
              <a:rPr lang="en-US" sz="2400" dirty="0" smtClean="0"/>
              <a:t> se </a:t>
            </a:r>
            <a:r>
              <a:rPr lang="en-US" sz="2400" b="1" dirty="0" err="1" smtClean="0"/>
              <a:t>beskona</a:t>
            </a:r>
            <a:r>
              <a:rPr lang="sr-Latn-CS" sz="2400" b="1" dirty="0" smtClean="0"/>
              <a:t>č</a:t>
            </a:r>
            <a:r>
              <a:rPr lang="en-US" sz="2400" b="1" dirty="0" err="1" smtClean="0"/>
              <a:t>nim</a:t>
            </a:r>
            <a:r>
              <a:rPr lang="en-US" sz="2400" dirty="0" smtClean="0"/>
              <a:t>.</a:t>
            </a:r>
            <a:r>
              <a:rPr lang="sr-Latn-CS" sz="2400" dirty="0" smtClean="0"/>
              <a:t> 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Sintaksno su ispravni (kompajler će ih prihvatiti)</a:t>
            </a:r>
            <a:r>
              <a:rPr lang="en-US" sz="2400" dirty="0" smtClean="0"/>
              <a:t>,</a:t>
            </a:r>
            <a:r>
              <a:rPr lang="sr-Latn-CS" sz="2400" dirty="0" smtClean="0"/>
              <a:t> ali su često logički neispravni.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Postoje</a:t>
            </a:r>
            <a:r>
              <a:rPr lang="en-US" sz="2400" dirty="0" smtClean="0"/>
              <a:t>,</a:t>
            </a:r>
            <a:r>
              <a:rPr lang="sr-Latn-CS" sz="2400" dirty="0" smtClean="0"/>
              <a:t> ipak</a:t>
            </a:r>
            <a:r>
              <a:rPr lang="en-US" sz="2400" dirty="0" smtClean="0"/>
              <a:t>,</a:t>
            </a:r>
            <a:r>
              <a:rPr lang="sr-Latn-CS" sz="2400" dirty="0" smtClean="0"/>
              <a:t> situacije kada se ovakvi ciklusi koriste, a najčešće je to u rad</a:t>
            </a:r>
            <a:r>
              <a:rPr lang="en-US" sz="2400" dirty="0" smtClean="0"/>
              <a:t>u</a:t>
            </a:r>
            <a:r>
              <a:rPr lang="sr-Latn-CS" sz="2400" dirty="0" smtClean="0"/>
              <a:t> sa hardverom</a:t>
            </a:r>
            <a:r>
              <a:rPr lang="en-US" sz="2400" dirty="0" smtClean="0"/>
              <a:t>,</a:t>
            </a:r>
            <a:r>
              <a:rPr lang="sr-Latn-CS" sz="2400" dirty="0" smtClean="0"/>
              <a:t> a posebno perifernim uređajima</a:t>
            </a:r>
            <a:r>
              <a:rPr lang="en-US" sz="2400" dirty="0" smtClean="0"/>
              <a:t>,</a:t>
            </a:r>
            <a:r>
              <a:rPr lang="sr-Latn-CS" sz="2400" dirty="0" smtClean="0"/>
              <a:t> što izlazi van okvira kursa.</a:t>
            </a:r>
            <a:endParaRPr lang="en-US" sz="2400" dirty="0" smtClean="0"/>
          </a:p>
        </p:txBody>
      </p:sp>
      <p:sp>
        <p:nvSpPr>
          <p:cNvPr id="24580" name="Line 4"/>
          <p:cNvSpPr>
            <a:spLocks noChangeShapeType="1"/>
          </p:cNvSpPr>
          <p:nvPr/>
        </p:nvSpPr>
        <p:spPr bwMode="auto">
          <a:xfrm>
            <a:off x="1931127" y="3592289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24581" name="Freeform 5"/>
          <p:cNvSpPr>
            <a:spLocks/>
          </p:cNvSpPr>
          <p:nvPr/>
        </p:nvSpPr>
        <p:spPr bwMode="auto">
          <a:xfrm>
            <a:off x="2083527" y="3592289"/>
            <a:ext cx="3048000" cy="457200"/>
          </a:xfrm>
          <a:custGeom>
            <a:avLst/>
            <a:gdLst>
              <a:gd name="T0" fmla="*/ 0 w 1920"/>
              <a:gd name="T1" fmla="*/ 0 h 288"/>
              <a:gd name="T2" fmla="*/ 362902500 w 1920"/>
              <a:gd name="T3" fmla="*/ 725805000 h 288"/>
              <a:gd name="T4" fmla="*/ 2147483647 w 1920"/>
              <a:gd name="T5" fmla="*/ 725805000 h 288"/>
              <a:gd name="T6" fmla="*/ 2147483647 w 1920"/>
              <a:gd name="T7" fmla="*/ 362902500 h 288"/>
              <a:gd name="T8" fmla="*/ 2147483647 w 1920"/>
              <a:gd name="T9" fmla="*/ 362902500 h 28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920" h="288">
                <a:moveTo>
                  <a:pt x="0" y="0"/>
                </a:moveTo>
                <a:lnTo>
                  <a:pt x="144" y="288"/>
                </a:lnTo>
                <a:lnTo>
                  <a:pt x="1344" y="288"/>
                </a:lnTo>
                <a:lnTo>
                  <a:pt x="1344" y="144"/>
                </a:lnTo>
                <a:lnTo>
                  <a:pt x="1920" y="144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24582" name="Text Box 6"/>
          <p:cNvSpPr txBox="1">
            <a:spLocks noChangeArrowheads="1"/>
          </p:cNvSpPr>
          <p:nvPr/>
        </p:nvSpPr>
        <p:spPr bwMode="auto">
          <a:xfrm>
            <a:off x="5107346" y="3591338"/>
            <a:ext cx="3425094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800" dirty="0" err="1">
                <a:solidFill>
                  <a:srgbClr val="00B050"/>
                </a:solidFill>
                <a:latin typeface="Tahoma" charset="0"/>
              </a:rPr>
              <a:t>nema</a:t>
            </a:r>
            <a:r>
              <a:rPr lang="en-US" sz="1800" dirty="0">
                <a:solidFill>
                  <a:srgbClr val="00B050"/>
                </a:solidFill>
                <a:latin typeface="Tahoma" charset="0"/>
              </a:rPr>
              <a:t> </a:t>
            </a:r>
            <a:r>
              <a:rPr lang="en-US" sz="1800" dirty="0" err="1">
                <a:solidFill>
                  <a:srgbClr val="00B050"/>
                </a:solidFill>
                <a:latin typeface="Tahoma" charset="0"/>
              </a:rPr>
              <a:t>uslova</a:t>
            </a:r>
            <a:r>
              <a:rPr lang="en-US" sz="1800" dirty="0">
                <a:solidFill>
                  <a:srgbClr val="00B050"/>
                </a:solidFill>
                <a:latin typeface="Tahoma" charset="0"/>
              </a:rPr>
              <a:t> </a:t>
            </a:r>
            <a:r>
              <a:rPr lang="sr-Latn-ME" sz="1800" dirty="0" smtClean="0">
                <a:solidFill>
                  <a:srgbClr val="00B050"/>
                </a:solidFill>
                <a:latin typeface="Tahoma" charset="0"/>
              </a:rPr>
              <a:t>izvršenja ciklusa!</a:t>
            </a:r>
            <a:endParaRPr lang="en-US" sz="1800" dirty="0">
              <a:solidFill>
                <a:srgbClr val="00B050"/>
              </a:solidFill>
              <a:latin typeface="Tahoma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22/28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450850" y="609600"/>
            <a:ext cx="8153400" cy="1143000"/>
          </a:xfrm>
        </p:spPr>
        <p:txBody>
          <a:bodyPr/>
          <a:lstStyle/>
          <a:p>
            <a:pPr eaLnBrk="1" hangingPunct="1"/>
            <a:r>
              <a:rPr lang="sr-Latn-CS" smtClean="0"/>
              <a:t>Naredbe </a:t>
            </a:r>
            <a:r>
              <a:rPr lang="sr-Latn-CS" smtClean="0">
                <a:solidFill>
                  <a:srgbClr val="FF0000"/>
                </a:solidFill>
              </a:rPr>
              <a:t>continue</a:t>
            </a:r>
            <a:r>
              <a:rPr lang="sr-Latn-CS" smtClean="0"/>
              <a:t>, </a:t>
            </a:r>
            <a:r>
              <a:rPr lang="sr-Latn-CS" smtClean="0">
                <a:solidFill>
                  <a:srgbClr val="FF0000"/>
                </a:solidFill>
              </a:rPr>
              <a:t>break</a:t>
            </a:r>
            <a:r>
              <a:rPr lang="sr-Latn-CS" smtClean="0"/>
              <a:t> i </a:t>
            </a:r>
            <a:r>
              <a:rPr lang="sr-Latn-CS" smtClean="0">
                <a:solidFill>
                  <a:srgbClr val="FF0000"/>
                </a:solidFill>
              </a:rPr>
              <a:t>goto</a:t>
            </a:r>
            <a:endParaRPr lang="en-US" smtClean="0">
              <a:solidFill>
                <a:srgbClr val="FF0000"/>
              </a:solidFill>
            </a:endParaRP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2132856"/>
            <a:ext cx="8784976" cy="4608512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300" dirty="0" smtClean="0"/>
              <a:t>Naredba </a:t>
            </a:r>
            <a:r>
              <a:rPr lang="sr-Latn-CS" sz="2300" dirty="0" smtClean="0">
                <a:solidFill>
                  <a:srgbClr val="FF0000"/>
                </a:solidFill>
              </a:rPr>
              <a:t>continue</a:t>
            </a:r>
            <a:r>
              <a:rPr lang="sr-Latn-CS" sz="2300" dirty="0" smtClean="0"/>
              <a:t> prekida tekuće izvršavanje ciklusa </a:t>
            </a:r>
            <a:r>
              <a:rPr lang="sr-Latn-CS" sz="2300" dirty="0"/>
              <a:t>(</a:t>
            </a:r>
            <a:r>
              <a:rPr lang="sr-Latn-CS" sz="2300" dirty="0">
                <a:solidFill>
                  <a:srgbClr val="00B050"/>
                </a:solidFill>
              </a:rPr>
              <a:t>tekuću iteraciju</a:t>
            </a:r>
            <a:r>
              <a:rPr lang="sr-Latn-CS" sz="2300" dirty="0"/>
              <a:t>) </a:t>
            </a:r>
            <a:r>
              <a:rPr lang="sr-Latn-CS" sz="2300" dirty="0" smtClean="0"/>
              <a:t>i započinje novo </a:t>
            </a:r>
            <a:r>
              <a:rPr lang="en-US" sz="2300" dirty="0" err="1" smtClean="0"/>
              <a:t>iz</a:t>
            </a:r>
            <a:r>
              <a:rPr lang="sr-Latn-CS" sz="2300" dirty="0" smtClean="0"/>
              <a:t>vršavanje. Naredna naredba nakon </a:t>
            </a:r>
            <a:r>
              <a:rPr lang="sr-Latn-CS" sz="2300" dirty="0" smtClean="0">
                <a:solidFill>
                  <a:srgbClr val="FF0000"/>
                </a:solidFill>
              </a:rPr>
              <a:t>continue</a:t>
            </a:r>
            <a:r>
              <a:rPr lang="sr-Latn-CS" sz="2300" dirty="0" smtClean="0"/>
              <a:t> je provjera da li je ispunjen uslov </a:t>
            </a:r>
            <a:r>
              <a:rPr lang="sr-Latn-CS" sz="2300" dirty="0" smtClean="0">
                <a:solidFill>
                  <a:srgbClr val="3333CC"/>
                </a:solidFill>
              </a:rPr>
              <a:t>while</a:t>
            </a:r>
            <a:r>
              <a:rPr lang="sr-Latn-CS" sz="2300" dirty="0" smtClean="0"/>
              <a:t> ili </a:t>
            </a:r>
            <a:r>
              <a:rPr lang="sr-Latn-CS" sz="2300" dirty="0" smtClean="0">
                <a:solidFill>
                  <a:srgbClr val="3333CC"/>
                </a:solidFill>
              </a:rPr>
              <a:t>for</a:t>
            </a:r>
            <a:r>
              <a:rPr lang="sr-Latn-CS" sz="2300" dirty="0" smtClean="0"/>
              <a:t> ciklusa.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300" dirty="0" smtClean="0"/>
              <a:t>Naredba </a:t>
            </a:r>
            <a:r>
              <a:rPr lang="sr-Latn-CS" sz="2300" dirty="0" smtClean="0">
                <a:solidFill>
                  <a:srgbClr val="FF0000"/>
                </a:solidFill>
              </a:rPr>
              <a:t>break</a:t>
            </a:r>
            <a:r>
              <a:rPr lang="sr-Latn-CS" sz="2300" dirty="0" smtClean="0"/>
              <a:t> prekida izvršenje ciklusa u kom se nalazi i </a:t>
            </a:r>
            <a:r>
              <a:rPr lang="sr-Latn-CS" sz="2300" dirty="0"/>
              <a:t>"</a:t>
            </a:r>
            <a:r>
              <a:rPr lang="sr-Latn-CS" sz="2300" dirty="0" smtClean="0"/>
              <a:t>skače" na prvu naredbu nakon ciklusa. Ako imamo slučaj ugnježdenih petlji i </a:t>
            </a:r>
            <a:r>
              <a:rPr lang="sr-Latn-CS" sz="2300" dirty="0" smtClean="0">
                <a:solidFill>
                  <a:srgbClr val="FF0000"/>
                </a:solidFill>
              </a:rPr>
              <a:t>break</a:t>
            </a:r>
            <a:r>
              <a:rPr lang="sr-Latn-CS" sz="2300" dirty="0" smtClean="0"/>
              <a:t> se nalazi u unutrašnjoj, sa </a:t>
            </a:r>
            <a:r>
              <a:rPr lang="sr-Latn-CS" sz="2300" dirty="0" smtClean="0">
                <a:solidFill>
                  <a:srgbClr val="FF0000"/>
                </a:solidFill>
              </a:rPr>
              <a:t>break</a:t>
            </a:r>
            <a:r>
              <a:rPr lang="sr-Latn-CS" sz="2300" dirty="0" smtClean="0"/>
              <a:t> se izlazi samo iz unutrašnje petlje, a ne i iz spoljašnje.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300" dirty="0" smtClean="0"/>
              <a:t>Naredba </a:t>
            </a:r>
            <a:r>
              <a:rPr lang="sr-Latn-CS" sz="2300" dirty="0">
                <a:solidFill>
                  <a:srgbClr val="FF0000"/>
                </a:solidFill>
              </a:rPr>
              <a:t>break</a:t>
            </a:r>
            <a:r>
              <a:rPr lang="sr-Latn-CS" sz="2300" dirty="0" smtClean="0"/>
              <a:t> se smije naći samo unutar </a:t>
            </a:r>
            <a:r>
              <a:rPr lang="sr-Latn-CS" sz="2300" dirty="0">
                <a:solidFill>
                  <a:srgbClr val="FF0000"/>
                </a:solidFill>
              </a:rPr>
              <a:t>ciklusa</a:t>
            </a:r>
            <a:r>
              <a:rPr lang="sr-Latn-CS" sz="2300" dirty="0" smtClean="0"/>
              <a:t> i </a:t>
            </a:r>
            <a:r>
              <a:rPr lang="sr-Latn-CS" sz="2300" dirty="0">
                <a:solidFill>
                  <a:srgbClr val="FF0000"/>
                </a:solidFill>
              </a:rPr>
              <a:t>switch-case</a:t>
            </a:r>
            <a:r>
              <a:rPr lang="sr-Latn-CS" sz="2300" dirty="0" smtClean="0"/>
              <a:t>!</a:t>
            </a:r>
            <a:endParaRPr lang="en-US" sz="2300" dirty="0" smtClean="0"/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300" dirty="0" smtClean="0"/>
              <a:t>Naredba </a:t>
            </a:r>
            <a:r>
              <a:rPr lang="sr-Latn-CS" sz="2300" dirty="0" smtClean="0">
                <a:solidFill>
                  <a:srgbClr val="FF0000"/>
                </a:solidFill>
              </a:rPr>
              <a:t>goto</a:t>
            </a:r>
            <a:r>
              <a:rPr lang="sr-Latn-CS" sz="2300" dirty="0" smtClean="0"/>
              <a:t> ima</a:t>
            </a:r>
            <a:r>
              <a:rPr lang="en-US" sz="2300" dirty="0" smtClean="0"/>
              <a:t> </a:t>
            </a:r>
            <a:r>
              <a:rPr lang="en-US" sz="2300" dirty="0" err="1" smtClean="0"/>
              <a:t>sintaksu</a:t>
            </a:r>
            <a:r>
              <a:rPr lang="en-US" sz="2300" dirty="0" smtClean="0"/>
              <a:t>:</a:t>
            </a:r>
            <a:endParaRPr lang="sr-Latn-ME" sz="2300" dirty="0" smtClean="0"/>
          </a:p>
          <a:p>
            <a:pPr marL="339725" indent="0"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US" sz="2300" dirty="0" err="1" smtClean="0">
                <a:solidFill>
                  <a:srgbClr val="FF0000"/>
                </a:solidFill>
              </a:rPr>
              <a:t>goto</a:t>
            </a:r>
            <a:r>
              <a:rPr lang="en-US" sz="2300" dirty="0" smtClean="0"/>
              <a:t> </a:t>
            </a:r>
            <a:r>
              <a:rPr lang="en-US" sz="2300" dirty="0" err="1" smtClean="0">
                <a:solidFill>
                  <a:srgbClr val="3333CC"/>
                </a:solidFill>
              </a:rPr>
              <a:t>labela</a:t>
            </a:r>
            <a:r>
              <a:rPr lang="en-US" sz="2300" dirty="0" smtClean="0"/>
              <a:t>; /</a:t>
            </a:r>
            <a:r>
              <a:rPr lang="sr-Latn-ME" sz="2300" dirty="0" smtClean="0"/>
              <a:t>/</a:t>
            </a:r>
            <a:r>
              <a:rPr lang="en-US" sz="2300" dirty="0" err="1">
                <a:solidFill>
                  <a:srgbClr val="3333CC"/>
                </a:solidFill>
              </a:rPr>
              <a:t>labela</a:t>
            </a:r>
            <a:r>
              <a:rPr lang="en-US" sz="2300" dirty="0" smtClean="0"/>
              <a:t> je </a:t>
            </a:r>
            <a:r>
              <a:rPr lang="en-US" sz="2300" dirty="0" err="1" smtClean="0"/>
              <a:t>ispravno</a:t>
            </a:r>
            <a:r>
              <a:rPr lang="en-US" sz="2300" dirty="0" smtClean="0"/>
              <a:t> </a:t>
            </a:r>
            <a:r>
              <a:rPr lang="en-US" sz="2300" dirty="0" err="1" smtClean="0"/>
              <a:t>deklarisano</a:t>
            </a:r>
            <a:r>
              <a:rPr lang="en-US" sz="2300" dirty="0" smtClean="0"/>
              <a:t> </a:t>
            </a:r>
            <a:r>
              <a:rPr lang="en-US" sz="2300" dirty="0" err="1" smtClean="0"/>
              <a:t>ime</a:t>
            </a:r>
            <a:r>
              <a:rPr lang="en-US" sz="2300" dirty="0" smtClean="0"/>
              <a:t> u</a:t>
            </a:r>
            <a:r>
              <a:rPr lang="sr-Latn-ME" sz="2300" dirty="0" smtClean="0"/>
              <a:t> </a:t>
            </a:r>
            <a:r>
              <a:rPr lang="en-US" sz="2300" dirty="0" smtClean="0"/>
              <a:t>program</a:t>
            </a:r>
            <a:r>
              <a:rPr lang="sr-Latn-ME" sz="2300" dirty="0" smtClean="0"/>
              <a:t>u</a:t>
            </a:r>
            <a:endParaRPr lang="en-US" sz="2300" dirty="0"/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ME" sz="2300" dirty="0" smtClean="0"/>
              <a:t>N</a:t>
            </a:r>
            <a:r>
              <a:rPr lang="en-US" sz="2300" dirty="0" err="1" smtClean="0"/>
              <a:t>aredba</a:t>
            </a:r>
            <a:r>
              <a:rPr lang="en-US" sz="2300" dirty="0" smtClean="0"/>
              <a:t> </a:t>
            </a:r>
            <a:r>
              <a:rPr lang="sr-Latn-ME" sz="2300" dirty="0" smtClean="0"/>
              <a:t>na koju se </a:t>
            </a:r>
            <a:r>
              <a:rPr lang="sr-Latn-CS" sz="2300" dirty="0"/>
              <a:t>"skače"</a:t>
            </a:r>
            <a:r>
              <a:rPr lang="sr-Latn-ME" sz="2300" dirty="0" smtClean="0"/>
              <a:t> sa </a:t>
            </a:r>
            <a:r>
              <a:rPr lang="en-US" sz="2300" dirty="0" err="1" smtClean="0">
                <a:solidFill>
                  <a:srgbClr val="FF0000"/>
                </a:solidFill>
              </a:rPr>
              <a:t>goto</a:t>
            </a:r>
            <a:r>
              <a:rPr lang="en-US" sz="2300" dirty="0" smtClean="0"/>
              <a:t> je o</a:t>
            </a:r>
            <a:r>
              <a:rPr lang="sr-Latn-CS" sz="2300" dirty="0" smtClean="0"/>
              <a:t>značena sa:</a:t>
            </a:r>
          </a:p>
          <a:p>
            <a:pPr marL="339725" indent="0"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sr-Latn-CS" sz="2300" dirty="0" smtClean="0">
                <a:solidFill>
                  <a:srgbClr val="3333CC"/>
                </a:solidFill>
              </a:rPr>
              <a:t>labela:</a:t>
            </a:r>
            <a:r>
              <a:rPr lang="sr-Latn-CS" sz="2300" dirty="0" smtClean="0"/>
              <a:t> naredba;</a:t>
            </a:r>
            <a:endParaRPr lang="en-US" sz="230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23/28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Upotreba </a:t>
            </a:r>
            <a:r>
              <a:rPr lang="sr-Latn-CS" smtClean="0">
                <a:solidFill>
                  <a:srgbClr val="FF0000"/>
                </a:solidFill>
              </a:rPr>
              <a:t>continue</a:t>
            </a:r>
            <a:r>
              <a:rPr lang="sr-Latn-CS" smtClean="0"/>
              <a:t> i </a:t>
            </a:r>
            <a:r>
              <a:rPr lang="sr-Latn-CS" smtClean="0">
                <a:solidFill>
                  <a:srgbClr val="FF0000"/>
                </a:solidFill>
              </a:rPr>
              <a:t>goto</a:t>
            </a:r>
            <a:endParaRPr lang="en-US" smtClean="0">
              <a:solidFill>
                <a:srgbClr val="FF0000"/>
              </a:solidFill>
            </a:endParaRP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2317576"/>
            <a:ext cx="8754368" cy="3991744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900"/>
              </a:spcAft>
            </a:pPr>
            <a:r>
              <a:rPr lang="sr-Latn-CS" sz="2400" dirty="0" smtClean="0"/>
              <a:t>Još 1966. Bohm i Jacopini su dokazali da se svi </a:t>
            </a:r>
            <a:r>
              <a:rPr lang="sr-Latn-CS" sz="2400" dirty="0" smtClean="0">
                <a:solidFill>
                  <a:srgbClr val="FF0000"/>
                </a:solidFill>
              </a:rPr>
              <a:t>algoritamski rješivi problemi</a:t>
            </a:r>
            <a:r>
              <a:rPr lang="sr-Latn-CS" sz="2400" dirty="0" smtClean="0"/>
              <a:t> mogu riješiti pomoću </a:t>
            </a:r>
            <a:r>
              <a:rPr lang="sr-Latn-CS" sz="2400" dirty="0" smtClean="0">
                <a:solidFill>
                  <a:srgbClr val="3333CC"/>
                </a:solidFill>
              </a:rPr>
              <a:t>sekvenci, ciklusa i selekcija</a:t>
            </a:r>
            <a:r>
              <a:rPr lang="sr-Latn-CS" sz="2400" dirty="0" smtClean="0"/>
              <a:t>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900"/>
              </a:spcAft>
            </a:pPr>
            <a:r>
              <a:rPr lang="sr-Latn-CS" sz="2400" dirty="0" smtClean="0"/>
              <a:t>To je postao standard naredbi za kontrolu toka programa.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900"/>
              </a:spcAft>
            </a:pPr>
            <a:r>
              <a:rPr lang="sr-Latn-CS" sz="2400" dirty="0" smtClean="0"/>
              <a:t>Programerska praksa pokazuje da </a:t>
            </a:r>
            <a:r>
              <a:rPr lang="en-US" sz="2400" dirty="0" err="1" smtClean="0"/>
              <a:t>su</a:t>
            </a:r>
            <a:r>
              <a:rPr lang="en-US" sz="2400" dirty="0" smtClean="0"/>
              <a:t> </a:t>
            </a:r>
            <a:r>
              <a:rPr lang="sr-Latn-CS" sz="2400" dirty="0" smtClean="0"/>
              <a:t>programi koji se pišu sa </a:t>
            </a:r>
            <a:r>
              <a:rPr lang="sr-Latn-CS" sz="2400" dirty="0" smtClean="0">
                <a:solidFill>
                  <a:srgbClr val="FF0000"/>
                </a:solidFill>
              </a:rPr>
              <a:t>continue</a:t>
            </a:r>
            <a:r>
              <a:rPr lang="sr-Latn-CS" sz="2400" dirty="0" smtClean="0"/>
              <a:t>, </a:t>
            </a:r>
            <a:r>
              <a:rPr lang="sr-Latn-CS" sz="2400" dirty="0" smtClean="0">
                <a:solidFill>
                  <a:srgbClr val="FF0000"/>
                </a:solidFill>
              </a:rPr>
              <a:t>break</a:t>
            </a:r>
            <a:r>
              <a:rPr lang="sr-Latn-CS" sz="2400" dirty="0" smtClean="0"/>
              <a:t> i </a:t>
            </a:r>
            <a:r>
              <a:rPr lang="sr-Latn-CS" sz="2400" dirty="0" smtClean="0">
                <a:solidFill>
                  <a:srgbClr val="FF0000"/>
                </a:solidFill>
              </a:rPr>
              <a:t>goto</a:t>
            </a:r>
            <a:r>
              <a:rPr lang="sr-Latn-CS" sz="2400" dirty="0" smtClean="0"/>
              <a:t> veoma teški za održavanje (kasnije korišćenje i prepravljanje). 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900"/>
              </a:spcAft>
            </a:pPr>
            <a:r>
              <a:rPr lang="sr-Latn-CS" sz="2400" dirty="0" smtClean="0"/>
              <a:t>Stoga se preporučuje izbjegavanje ovih naredbi kad god je to moguće! </a:t>
            </a:r>
            <a:r>
              <a:rPr lang="sr-Latn-CS" sz="2400" dirty="0" smtClean="0">
                <a:solidFill>
                  <a:srgbClr val="FF0000"/>
                </a:solidFill>
              </a:rPr>
              <a:t>Posebno se ne preporučuje korišćenje naredbe goto!</a:t>
            </a:r>
            <a:endParaRPr lang="en-US" sz="2400" dirty="0" smtClean="0">
              <a:solidFill>
                <a:srgbClr val="FF000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47317" y="6283193"/>
            <a:ext cx="8682360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n-GB" sz="160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Bohm, C., and G. </a:t>
            </a:r>
            <a:r>
              <a:rPr lang="en-GB" sz="1600" dirty="0" err="1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Jacopini</a:t>
            </a:r>
            <a:r>
              <a:rPr lang="en-GB" sz="16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“Flow diagrams, Turing machines, and languages with only two formation rules,” </a:t>
            </a:r>
            <a:r>
              <a:rPr lang="en-GB" sz="1600" i="1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Communications of the ACM</a:t>
            </a:r>
            <a:r>
              <a:rPr lang="en-GB" sz="16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Vol. 9, No. 5, May 1966, pp. 336–371.</a:t>
            </a:r>
            <a:endParaRPr lang="en-US" sz="1600"/>
          </a:p>
        </p:txBody>
      </p:sp>
      <p:sp>
        <p:nvSpPr>
          <p:cNvPr id="4" name="TextBox 3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24/28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dirty="0" smtClean="0"/>
              <a:t>Pokazivači</a:t>
            </a:r>
            <a:endParaRPr lang="en-US" dirty="0" smtClean="0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5393" y="2124147"/>
            <a:ext cx="8856984" cy="4608512"/>
          </a:xfrm>
        </p:spPr>
        <p:txBody>
          <a:bodyPr/>
          <a:lstStyle/>
          <a:p>
            <a:pPr eaLnBrk="1" hangingPunct="1">
              <a:lnSpc>
                <a:spcPct val="92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300" dirty="0" smtClean="0"/>
              <a:t>Prvi složeni tip podataka kojeg uvodimo je </a:t>
            </a:r>
            <a:r>
              <a:rPr lang="sr-Latn-CS" sz="2300" dirty="0" smtClean="0">
                <a:solidFill>
                  <a:srgbClr val="FF0000"/>
                </a:solidFill>
              </a:rPr>
              <a:t>pokazivač</a:t>
            </a:r>
            <a:r>
              <a:rPr lang="sr-Latn-CS" sz="2300" dirty="0" smtClean="0"/>
              <a:t> (eng. </a:t>
            </a:r>
            <a:r>
              <a:rPr lang="sr-Latn-CS" sz="2300" dirty="0"/>
              <a:t>pointer</a:t>
            </a:r>
            <a:r>
              <a:rPr lang="sr-Latn-CS" sz="2300" dirty="0" smtClean="0"/>
              <a:t>). U pitanju je moćan, ali često i nerazumljiv koncept.</a:t>
            </a:r>
          </a:p>
          <a:p>
            <a:pPr eaLnBrk="1" hangingPunct="1">
              <a:lnSpc>
                <a:spcPct val="92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300" dirty="0" smtClean="0"/>
              <a:t>Nemoguće je izbjeći rad pokazivačima u programskom jeziku C, niti u aplikacijama koje rade sa hardverskim uređajima.</a:t>
            </a:r>
          </a:p>
          <a:p>
            <a:pPr eaLnBrk="1" hangingPunct="1">
              <a:lnSpc>
                <a:spcPct val="92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300" dirty="0"/>
              <a:t>Pokazivač se deklariše </a:t>
            </a:r>
            <a:r>
              <a:rPr lang="sr-Latn-CS" sz="2300" dirty="0" smtClean="0"/>
              <a:t>sa </a:t>
            </a:r>
            <a:r>
              <a:rPr lang="sr-Latn-CS" sz="2300" dirty="0" smtClean="0">
                <a:solidFill>
                  <a:srgbClr val="3333CC"/>
                </a:solidFill>
              </a:rPr>
              <a:t>int *p;</a:t>
            </a:r>
            <a:endParaRPr lang="sr-Latn-CS" sz="2300" dirty="0">
              <a:solidFill>
                <a:srgbClr val="3333CC"/>
              </a:solidFill>
            </a:endParaRPr>
          </a:p>
          <a:p>
            <a:pPr eaLnBrk="1" hangingPunct="1">
              <a:lnSpc>
                <a:spcPct val="92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300" dirty="0"/>
              <a:t>Zvjezdica ispred imena promjenljive </a:t>
            </a:r>
            <a:r>
              <a:rPr lang="sr-Latn-CS" sz="2300" dirty="0" smtClean="0">
                <a:solidFill>
                  <a:srgbClr val="3333CC"/>
                </a:solidFill>
              </a:rPr>
              <a:t>p</a:t>
            </a:r>
            <a:r>
              <a:rPr lang="sr-Latn-CS" sz="2300" dirty="0" smtClean="0"/>
              <a:t> </a:t>
            </a:r>
            <a:r>
              <a:rPr lang="sr-Latn-ME" sz="2300" dirty="0" smtClean="0"/>
              <a:t>označava</a:t>
            </a:r>
            <a:r>
              <a:rPr lang="sr-Latn-CS" sz="2300" dirty="0" smtClean="0"/>
              <a:t> </a:t>
            </a:r>
            <a:r>
              <a:rPr lang="sr-Latn-CS" sz="2300" dirty="0"/>
              <a:t>da je u pitanju pokazivač, u ovom slučaju </a:t>
            </a:r>
            <a:r>
              <a:rPr lang="sr-Latn-CS" sz="2300" dirty="0">
                <a:solidFill>
                  <a:srgbClr val="3333CC"/>
                </a:solidFill>
              </a:rPr>
              <a:t>pokazivač na cijeli broj</a:t>
            </a:r>
            <a:r>
              <a:rPr lang="sr-Latn-CS" sz="2300" dirty="0"/>
              <a:t>.</a:t>
            </a:r>
          </a:p>
          <a:p>
            <a:pPr eaLnBrk="1" hangingPunct="1">
              <a:lnSpc>
                <a:spcPct val="92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300" dirty="0"/>
              <a:t>Pokazivač </a:t>
            </a:r>
            <a:r>
              <a:rPr lang="sr-Latn-CS" sz="2300" dirty="0" smtClean="0"/>
              <a:t>predstavlja </a:t>
            </a:r>
            <a:r>
              <a:rPr lang="sr-Latn-CS" sz="2300" b="1" dirty="0" smtClean="0"/>
              <a:t>adresu </a:t>
            </a:r>
            <a:r>
              <a:rPr lang="sr-Latn-CS" sz="2300" dirty="0"/>
              <a:t>(prvog bajta) </a:t>
            </a:r>
            <a:r>
              <a:rPr lang="sr-Latn-CS" sz="2300" dirty="0" smtClean="0"/>
              <a:t>promjenljive </a:t>
            </a:r>
            <a:r>
              <a:rPr lang="sr-Latn-CS" sz="2300" dirty="0"/>
              <a:t>u memoriji računara. </a:t>
            </a:r>
            <a:endParaRPr lang="sr-Latn-CS" sz="2300" dirty="0" smtClean="0"/>
          </a:p>
          <a:p>
            <a:pPr eaLnBrk="1" hangingPunct="1">
              <a:lnSpc>
                <a:spcPct val="92000"/>
              </a:lnSpc>
              <a:spcBef>
                <a:spcPts val="0"/>
              </a:spcBef>
              <a:spcAft>
                <a:spcPts val="0"/>
              </a:spcAft>
            </a:pPr>
            <a:r>
              <a:rPr lang="sr-Latn-CS" sz="2300" dirty="0" smtClean="0"/>
              <a:t>N</a:t>
            </a:r>
            <a:r>
              <a:rPr lang="en-US" sz="2300" dirty="0"/>
              <a:t>a </a:t>
            </a:r>
            <a:r>
              <a:rPr lang="sr-Latn-CS" sz="2300" dirty="0"/>
              <a:t>pr</a:t>
            </a:r>
            <a:r>
              <a:rPr lang="en-US" sz="2300" dirty="0" err="1" smtClean="0"/>
              <a:t>imjer</a:t>
            </a:r>
            <a:r>
              <a:rPr lang="sr-Latn-ME" sz="2300" dirty="0" smtClean="0"/>
              <a:t>, nakon deklaracije</a:t>
            </a:r>
            <a:r>
              <a:rPr lang="sr-Latn-CS" sz="2300" dirty="0"/>
              <a:t/>
            </a:r>
            <a:br>
              <a:rPr lang="sr-Latn-CS" sz="2300" dirty="0"/>
            </a:br>
            <a:r>
              <a:rPr lang="sr-Latn-CS" sz="2300" dirty="0">
                <a:solidFill>
                  <a:srgbClr val="FF0000"/>
                </a:solidFill>
              </a:rPr>
              <a:t>int x, </a:t>
            </a:r>
            <a:r>
              <a:rPr lang="sr-Latn-CS" sz="2300" dirty="0" smtClean="0">
                <a:solidFill>
                  <a:srgbClr val="FF0000"/>
                </a:solidFill>
              </a:rPr>
              <a:t>*p;</a:t>
            </a:r>
            <a:endParaRPr lang="sr-Latn-CS" sz="2300" dirty="0">
              <a:solidFill>
                <a:srgbClr val="FF0000"/>
              </a:solidFill>
            </a:endParaRPr>
          </a:p>
          <a:p>
            <a:pPr marL="357188" indent="0" eaLnBrk="1" hangingPunct="1">
              <a:lnSpc>
                <a:spcPct val="92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sr-Latn-CS" sz="2300" dirty="0" smtClean="0"/>
              <a:t>naredbom </a:t>
            </a:r>
            <a:r>
              <a:rPr lang="sr-Latn-CS" sz="2300" dirty="0" smtClean="0">
                <a:solidFill>
                  <a:srgbClr val="FF0000"/>
                </a:solidFill>
              </a:rPr>
              <a:t>p=&amp;x;</a:t>
            </a:r>
            <a:r>
              <a:rPr lang="sr-Latn-CS" sz="2300" dirty="0" smtClean="0"/>
              <a:t> u </a:t>
            </a:r>
            <a:r>
              <a:rPr lang="sr-Latn-CS" sz="2300" dirty="0" smtClean="0">
                <a:solidFill>
                  <a:srgbClr val="FF0000"/>
                </a:solidFill>
              </a:rPr>
              <a:t>p</a:t>
            </a:r>
            <a:r>
              <a:rPr lang="sr-Latn-CS" sz="2300" dirty="0" smtClean="0"/>
              <a:t> </a:t>
            </a:r>
            <a:r>
              <a:rPr lang="sr-Latn-CS" sz="2300" dirty="0" smtClean="0"/>
              <a:t>upisujemo adresu </a:t>
            </a:r>
            <a:r>
              <a:rPr lang="sr-Latn-CS" sz="2300" dirty="0"/>
              <a:t>promjenljive </a:t>
            </a:r>
            <a:r>
              <a:rPr lang="sr-Latn-CS" sz="2300" dirty="0">
                <a:solidFill>
                  <a:srgbClr val="FF0000"/>
                </a:solidFill>
              </a:rPr>
              <a:t>x</a:t>
            </a:r>
            <a:r>
              <a:rPr lang="sr-Latn-CS" sz="2300" dirty="0" smtClean="0"/>
              <a:t>. Operacija uzimanja adrese se naziva </a:t>
            </a:r>
            <a:r>
              <a:rPr lang="sr-Latn-CS" sz="2300" dirty="0" smtClean="0">
                <a:solidFill>
                  <a:srgbClr val="00B050"/>
                </a:solidFill>
              </a:rPr>
              <a:t>referenciranje</a:t>
            </a:r>
            <a:r>
              <a:rPr lang="sr-Latn-CS" sz="2300" dirty="0" smtClean="0"/>
              <a:t>.</a:t>
            </a:r>
            <a:endParaRPr lang="en-US" sz="2300" dirty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25/28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Pokazivači</a:t>
            </a:r>
            <a:endParaRPr lang="en-US" smtClean="0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4003" y="2049623"/>
            <a:ext cx="8915400" cy="4648200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Preko pokazivača </a:t>
            </a:r>
            <a:r>
              <a:rPr lang="sr-Latn-CS" sz="2400" b="1" dirty="0" smtClean="0"/>
              <a:t>p</a:t>
            </a:r>
            <a:r>
              <a:rPr lang="sr-Latn-CS" sz="2400" dirty="0" smtClean="0"/>
              <a:t> se sada može pristupiti podatku koji se nalazi na adresi </a:t>
            </a:r>
            <a:r>
              <a:rPr lang="sr-Latn-CS" sz="2400" b="1" dirty="0" smtClean="0"/>
              <a:t>p </a:t>
            </a:r>
            <a:r>
              <a:rPr lang="sr-Latn-CS" sz="2400" dirty="0" smtClean="0"/>
              <a:t>(ova operacija se zove </a:t>
            </a:r>
            <a:r>
              <a:rPr lang="sr-Latn-CS" sz="2400" dirty="0" smtClean="0">
                <a:solidFill>
                  <a:srgbClr val="00B050"/>
                </a:solidFill>
              </a:rPr>
              <a:t>dereferenciranje</a:t>
            </a:r>
            <a:r>
              <a:rPr lang="sr-Latn-CS" sz="2400" dirty="0" smtClean="0"/>
              <a:t>):</a:t>
            </a:r>
            <a:r>
              <a:rPr lang="sr-Latn-CS" sz="2400" dirty="0" smtClean="0"/>
              <a:t/>
            </a:r>
            <a:br>
              <a:rPr lang="sr-Latn-CS" sz="2400" dirty="0" smtClean="0"/>
            </a:br>
            <a:r>
              <a:rPr lang="sr-Latn-CS" sz="2400" b="1" dirty="0" smtClean="0"/>
              <a:t>*</a:t>
            </a:r>
            <a:r>
              <a:rPr lang="sr-Latn-CS" sz="2400" b="1" dirty="0" smtClean="0"/>
              <a:t>p = 20</a:t>
            </a:r>
            <a:r>
              <a:rPr lang="sr-Latn-CS" sz="2400" b="1" dirty="0" smtClean="0"/>
              <a:t>;</a:t>
            </a:r>
            <a:br>
              <a:rPr lang="sr-Latn-CS" sz="2400" b="1" dirty="0" smtClean="0"/>
            </a:br>
            <a:r>
              <a:rPr lang="sr-Latn-CS" sz="2400" dirty="0" smtClean="0"/>
              <a:t>Upiši broj </a:t>
            </a:r>
            <a:r>
              <a:rPr lang="sr-Latn-CS" sz="2400" b="1" dirty="0" smtClean="0"/>
              <a:t>20</a:t>
            </a:r>
            <a:r>
              <a:rPr lang="sr-Latn-CS" sz="2400" dirty="0" smtClean="0"/>
              <a:t> na adres</a:t>
            </a:r>
            <a:r>
              <a:rPr lang="en-US" sz="2400" dirty="0" smtClean="0"/>
              <a:t>u</a:t>
            </a:r>
            <a:r>
              <a:rPr lang="sr-Latn-CS" sz="2400" dirty="0" smtClean="0"/>
              <a:t> </a:t>
            </a:r>
            <a:r>
              <a:rPr lang="sr-Latn-CS" sz="2400" b="1" dirty="0" smtClean="0"/>
              <a:t>p</a:t>
            </a:r>
            <a:r>
              <a:rPr lang="sr-Latn-CS" sz="2400" dirty="0" smtClean="0"/>
              <a:t>, u </a:t>
            </a:r>
            <a:r>
              <a:rPr lang="en-US" sz="2400" dirty="0" err="1" smtClean="0"/>
              <a:t>ovo</a:t>
            </a:r>
            <a:r>
              <a:rPr lang="sr-Latn-CS" sz="2400" dirty="0" smtClean="0"/>
              <a:t>m slučaju u promjenljivu </a:t>
            </a:r>
            <a:r>
              <a:rPr lang="sr-Latn-CS" sz="2400" b="1" dirty="0" smtClean="0"/>
              <a:t>x</a:t>
            </a:r>
            <a:r>
              <a:rPr lang="sr-Latn-CS" sz="2400" dirty="0" smtClean="0"/>
              <a:t>.</a:t>
            </a:r>
          </a:p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Koncept vam vjerovatno još uvijek djeluje apstraktno, ali sa njegovom neophodnošću ćemo se upoznati kasnije, posebno kad budemo </a:t>
            </a:r>
            <a:r>
              <a:rPr lang="sr-Latn-CS" sz="2400" dirty="0"/>
              <a:t>radili nizove i funkcije.</a:t>
            </a:r>
            <a:endParaRPr lang="sr-Latn-CS" sz="2400" dirty="0" smtClean="0"/>
          </a:p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Tokom rada pokazivač može da pokaže na drugu, proizvoljnu, promjenljivu.</a:t>
            </a:r>
          </a:p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Dozvoljene operacije sa pokazivačima su: poređenje pokazivača, sabiranje sa konstantom, inkrementiranje i </a:t>
            </a:r>
            <a:r>
              <a:rPr lang="sr-Latn-CS" sz="2400" dirty="0" smtClean="0"/>
              <a:t>dekrementiranje pokazivača.</a:t>
            </a:r>
            <a:endParaRPr lang="en-US" sz="2400" dirty="0" smtClean="0"/>
          </a:p>
        </p:txBody>
      </p:sp>
      <p:sp>
        <p:nvSpPr>
          <p:cNvPr id="30725" name="Text Box 5"/>
          <p:cNvSpPr txBox="1">
            <a:spLocks noChangeArrowheads="1"/>
          </p:cNvSpPr>
          <p:nvPr/>
        </p:nvSpPr>
        <p:spPr bwMode="auto">
          <a:xfrm>
            <a:off x="2894366" y="2821580"/>
            <a:ext cx="4279682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2000" dirty="0">
                <a:solidFill>
                  <a:srgbClr val="3333CC"/>
                </a:solidFill>
                <a:latin typeface="Tahoma" charset="0"/>
              </a:rPr>
              <a:t>uočite da je </a:t>
            </a:r>
            <a:r>
              <a:rPr lang="sr-Latn-CS" sz="2000" dirty="0" smtClean="0">
                <a:solidFill>
                  <a:srgbClr val="3333CC"/>
                </a:solidFill>
                <a:latin typeface="Tahoma" charset="0"/>
              </a:rPr>
              <a:t>* sada unarni </a:t>
            </a:r>
            <a:r>
              <a:rPr lang="sr-Latn-CS" sz="2000" dirty="0">
                <a:solidFill>
                  <a:srgbClr val="3333CC"/>
                </a:solidFill>
                <a:latin typeface="Tahoma" charset="0"/>
              </a:rPr>
              <a:t>operator</a:t>
            </a:r>
            <a:endParaRPr lang="en-US" sz="2000" dirty="0">
              <a:solidFill>
                <a:srgbClr val="3333CC"/>
              </a:solidFill>
              <a:latin typeface="Tahoma" charset="0"/>
            </a:endParaRPr>
          </a:p>
        </p:txBody>
      </p:sp>
      <p:cxnSp>
        <p:nvCxnSpPr>
          <p:cNvPr id="3" name="Straight Arrow Connector 2"/>
          <p:cNvCxnSpPr/>
          <p:nvPr/>
        </p:nvCxnSpPr>
        <p:spPr bwMode="auto">
          <a:xfrm>
            <a:off x="1990757" y="3049206"/>
            <a:ext cx="921600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" name="TextBox 3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26/28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Inicijalizacija pokazivača</a:t>
            </a:r>
            <a:endParaRPr lang="en-US" smtClean="0"/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1049" y="2060848"/>
            <a:ext cx="8820472" cy="4607768"/>
          </a:xfrm>
        </p:spPr>
        <p:txBody>
          <a:bodyPr/>
          <a:lstStyle/>
          <a:p>
            <a:pPr eaLnBrk="1" hangingPunct="1"/>
            <a:r>
              <a:rPr lang="sr-Latn-CS" sz="2400" dirty="0" smtClean="0"/>
              <a:t>Pokazivačke promjenljive se mogu inicijalizovati i deklarisati baš kao i ostale promjenljive. Primjer:</a:t>
            </a:r>
            <a:br>
              <a:rPr lang="sr-Latn-CS" sz="2400" dirty="0" smtClean="0"/>
            </a:br>
            <a:r>
              <a:rPr lang="sr-Latn-CS" sz="2400" dirty="0" smtClean="0">
                <a:solidFill>
                  <a:srgbClr val="FF0000"/>
                </a:solidFill>
              </a:rPr>
              <a:t>int x;</a:t>
            </a:r>
            <a:br>
              <a:rPr lang="sr-Latn-CS" sz="2400" dirty="0" smtClean="0">
                <a:solidFill>
                  <a:srgbClr val="FF0000"/>
                </a:solidFill>
              </a:rPr>
            </a:br>
            <a:r>
              <a:rPr lang="sr-Latn-CS" sz="2400" dirty="0" smtClean="0">
                <a:solidFill>
                  <a:srgbClr val="FF0000"/>
                </a:solidFill>
              </a:rPr>
              <a:t>int *p = &amp;x;</a:t>
            </a:r>
            <a:r>
              <a:rPr lang="sr-Latn-CS" sz="2400" dirty="0" smtClean="0"/>
              <a:t>	</a:t>
            </a:r>
            <a:r>
              <a:rPr lang="en-US" sz="2400" dirty="0" smtClean="0"/>
              <a:t>//</a:t>
            </a:r>
            <a:r>
              <a:rPr lang="sr-Latn-ME" sz="2400" dirty="0" smtClean="0"/>
              <a:t> </a:t>
            </a:r>
            <a:r>
              <a:rPr lang="en-US" sz="2400" dirty="0" err="1" smtClean="0"/>
              <a:t>moglo</a:t>
            </a:r>
            <a:r>
              <a:rPr lang="en-US" sz="2400" dirty="0" smtClean="0"/>
              <a:t> je i </a:t>
            </a:r>
            <a:r>
              <a:rPr lang="en-US" sz="2400" dirty="0" err="1">
                <a:solidFill>
                  <a:srgbClr val="3333CC"/>
                </a:solidFill>
              </a:rPr>
              <a:t>int</a:t>
            </a:r>
            <a:r>
              <a:rPr lang="en-US" sz="2400" dirty="0">
                <a:solidFill>
                  <a:srgbClr val="3333CC"/>
                </a:solidFill>
              </a:rPr>
              <a:t> x</a:t>
            </a:r>
            <a:r>
              <a:rPr lang="en-US" sz="2400" dirty="0" smtClean="0">
                <a:solidFill>
                  <a:srgbClr val="3333CC"/>
                </a:solidFill>
              </a:rPr>
              <a:t>,*</a:t>
            </a:r>
            <a:r>
              <a:rPr lang="sr-Latn-ME" sz="2400" dirty="0" smtClean="0">
                <a:solidFill>
                  <a:srgbClr val="3333CC"/>
                </a:solidFill>
              </a:rPr>
              <a:t>p </a:t>
            </a:r>
            <a:r>
              <a:rPr lang="en-US" sz="2400" dirty="0" smtClean="0">
                <a:solidFill>
                  <a:srgbClr val="3333CC"/>
                </a:solidFill>
              </a:rPr>
              <a:t>=</a:t>
            </a:r>
            <a:r>
              <a:rPr lang="sr-Latn-ME" sz="2400" dirty="0" smtClean="0">
                <a:solidFill>
                  <a:srgbClr val="3333CC"/>
                </a:solidFill>
              </a:rPr>
              <a:t> </a:t>
            </a:r>
            <a:r>
              <a:rPr lang="en-US" sz="2400" dirty="0" smtClean="0">
                <a:solidFill>
                  <a:srgbClr val="3333CC"/>
                </a:solidFill>
              </a:rPr>
              <a:t>&amp;</a:t>
            </a:r>
            <a:r>
              <a:rPr lang="en-US" sz="2400" dirty="0">
                <a:solidFill>
                  <a:srgbClr val="3333CC"/>
                </a:solidFill>
              </a:rPr>
              <a:t>x;</a:t>
            </a:r>
            <a:endParaRPr lang="sr-Latn-CS" sz="2400" dirty="0">
              <a:solidFill>
                <a:srgbClr val="3333CC"/>
              </a:solidFill>
            </a:endParaRPr>
          </a:p>
          <a:p>
            <a:pPr eaLnBrk="1" hangingPunct="1">
              <a:spcBef>
                <a:spcPts val="600"/>
              </a:spcBef>
            </a:pPr>
            <a:r>
              <a:rPr lang="sr-Latn-CS" sz="2400" dirty="0" smtClean="0"/>
              <a:t>Drugi primjer je:</a:t>
            </a:r>
            <a:endParaRPr lang="en-US" sz="2400" dirty="0" smtClean="0"/>
          </a:p>
          <a:p>
            <a:pPr marL="354013" indent="0" eaLnBrk="1" hangingPunct="1">
              <a:buNone/>
            </a:pPr>
            <a:r>
              <a:rPr lang="sr-Latn-CS" sz="2400" dirty="0" smtClean="0">
                <a:solidFill>
                  <a:srgbClr val="FF0000"/>
                </a:solidFill>
              </a:rPr>
              <a:t>int *p = NULL;</a:t>
            </a:r>
            <a:r>
              <a:rPr lang="en-US" sz="2400" dirty="0" smtClean="0">
                <a:solidFill>
                  <a:srgbClr val="FF0000"/>
                </a:solidFill>
              </a:rPr>
              <a:t>   </a:t>
            </a:r>
            <a:r>
              <a:rPr lang="sr-Latn-ME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smtClean="0"/>
              <a:t>// </a:t>
            </a:r>
            <a:r>
              <a:rPr lang="en-US" sz="2400" dirty="0" err="1"/>
              <a:t>ili</a:t>
            </a:r>
            <a:r>
              <a:rPr lang="en-US" sz="2400" dirty="0"/>
              <a:t> </a:t>
            </a:r>
            <a:r>
              <a:rPr lang="sr-Latn-CS" sz="2400" dirty="0">
                <a:solidFill>
                  <a:srgbClr val="3333CC"/>
                </a:solidFill>
              </a:rPr>
              <a:t>int </a:t>
            </a:r>
            <a:r>
              <a:rPr lang="sr-Latn-CS" sz="2400" dirty="0" smtClean="0">
                <a:solidFill>
                  <a:srgbClr val="3333CC"/>
                </a:solidFill>
              </a:rPr>
              <a:t>*p=0</a:t>
            </a:r>
            <a:endParaRPr lang="en-US" sz="2400" dirty="0" smtClean="0">
              <a:solidFill>
                <a:srgbClr val="FF0000"/>
              </a:solidFill>
            </a:endParaRPr>
          </a:p>
          <a:p>
            <a:pPr marL="354013" indent="0" eaLnBrk="1" hangingPunct="1">
              <a:buNone/>
            </a:pPr>
            <a:r>
              <a:rPr lang="sr-Latn-CS" sz="2400" dirty="0" smtClean="0"/>
              <a:t>gdje je </a:t>
            </a:r>
            <a:r>
              <a:rPr lang="sr-Latn-CS" sz="2400" dirty="0" smtClean="0">
                <a:solidFill>
                  <a:srgbClr val="FF0000"/>
                </a:solidFill>
              </a:rPr>
              <a:t>NULL</a:t>
            </a:r>
            <a:r>
              <a:rPr lang="sr-Latn-CS" sz="2400" dirty="0" smtClean="0"/>
              <a:t> simbolička konstanta definisana u biblioteci </a:t>
            </a:r>
            <a:r>
              <a:rPr lang="sr-Latn-CS" sz="2400" dirty="0" smtClean="0">
                <a:solidFill>
                  <a:srgbClr val="FF0000"/>
                </a:solidFill>
              </a:rPr>
              <a:t>stdio.h</a:t>
            </a:r>
            <a:r>
              <a:rPr lang="sr-Latn-CS" sz="2400" dirty="0" smtClean="0"/>
              <a:t>, koja kaže da pokazivačka promjenljiva u datom trenutku ne pokazuje ni na jednu promjenljivu.</a:t>
            </a:r>
            <a:endParaRPr lang="en-US" sz="2400" dirty="0"/>
          </a:p>
          <a:p>
            <a:pPr eaLnBrk="1" hangingPunct="1"/>
            <a:r>
              <a:rPr lang="en-US" sz="2400" dirty="0" err="1" smtClean="0"/>
              <a:t>Tako</a:t>
            </a:r>
            <a:r>
              <a:rPr lang="sr-Latn-ME" sz="2400" dirty="0" smtClean="0"/>
              <a:t>đe, inicijalizacija se može vršiti i konkretnom adresom:</a:t>
            </a:r>
          </a:p>
          <a:p>
            <a:pPr marL="0" indent="0" eaLnBrk="1" hangingPunct="1">
              <a:buNone/>
            </a:pPr>
            <a:r>
              <a:rPr lang="sr-Latn-CS" sz="2400" dirty="0" smtClean="0">
                <a:solidFill>
                  <a:srgbClr val="FF0000"/>
                </a:solidFill>
              </a:rPr>
              <a:t>    int *p </a:t>
            </a:r>
            <a:r>
              <a:rPr lang="sr-Latn-CS" sz="2400" dirty="0">
                <a:solidFill>
                  <a:srgbClr val="FF0000"/>
                </a:solidFill>
              </a:rPr>
              <a:t>= (</a:t>
            </a:r>
            <a:r>
              <a:rPr lang="sr-Latn-CS" sz="2400" dirty="0" smtClean="0">
                <a:solidFill>
                  <a:srgbClr val="FF0000"/>
                </a:solidFill>
              </a:rPr>
              <a:t>int *) 0x</a:t>
            </a:r>
            <a:r>
              <a:rPr lang="sr-Latn-CS" sz="2400" dirty="0" smtClean="0">
                <a:solidFill>
                  <a:srgbClr val="FF9966"/>
                </a:solidFill>
              </a:rPr>
              <a:t>0000</a:t>
            </a:r>
            <a:r>
              <a:rPr lang="sr-Latn-CS" sz="2400" dirty="0">
                <a:solidFill>
                  <a:srgbClr val="CC0000"/>
                </a:solidFill>
              </a:rPr>
              <a:t>0000</a:t>
            </a:r>
            <a:r>
              <a:rPr lang="sr-Latn-CS" sz="2400" dirty="0">
                <a:solidFill>
                  <a:srgbClr val="FF9966"/>
                </a:solidFill>
              </a:rPr>
              <a:t>6FA1</a:t>
            </a:r>
            <a:r>
              <a:rPr lang="sr-Latn-CS" sz="2400" dirty="0">
                <a:solidFill>
                  <a:srgbClr val="CC0000"/>
                </a:solidFill>
              </a:rPr>
              <a:t>26BD</a:t>
            </a:r>
            <a:r>
              <a:rPr lang="sr-Latn-CS" sz="2400" dirty="0" smtClean="0">
                <a:solidFill>
                  <a:srgbClr val="FF0000"/>
                </a:solidFill>
              </a:rPr>
              <a:t>;</a:t>
            </a:r>
            <a:r>
              <a:rPr lang="en-US" sz="2400" dirty="0" smtClean="0">
                <a:solidFill>
                  <a:srgbClr val="FF0000"/>
                </a:solidFill>
              </a:rPr>
              <a:t>   </a:t>
            </a:r>
            <a:r>
              <a:rPr lang="sr-Latn-ME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>
                <a:solidFill>
                  <a:srgbClr val="3333CC"/>
                </a:solidFill>
              </a:rPr>
              <a:t>// </a:t>
            </a:r>
            <a:r>
              <a:rPr lang="sr-Latn-ME" sz="2400" dirty="0" smtClean="0">
                <a:solidFill>
                  <a:srgbClr val="3333CC"/>
                </a:solidFill>
              </a:rPr>
              <a:t>64-bitna arhitek.</a:t>
            </a:r>
            <a:endParaRPr lang="en-US" sz="2400" dirty="0">
              <a:solidFill>
                <a:srgbClr val="3333CC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27/28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1026"/>
          <p:cNvSpPr>
            <a:spLocks noGrp="1" noChangeArrowheads="1"/>
          </p:cNvSpPr>
          <p:nvPr>
            <p:ph type="title"/>
          </p:nvPr>
        </p:nvSpPr>
        <p:spPr>
          <a:xfrm>
            <a:off x="0" y="609600"/>
            <a:ext cx="8839200" cy="1143000"/>
          </a:xfrm>
        </p:spPr>
        <p:txBody>
          <a:bodyPr/>
          <a:lstStyle/>
          <a:p>
            <a:pPr eaLnBrk="1" hangingPunct="1"/>
            <a:r>
              <a:rPr lang="sr-Latn-CS" smtClean="0"/>
              <a:t>Inicijalizacija pokazivača - Značaj</a:t>
            </a:r>
            <a:endParaRPr lang="en-US" smtClean="0"/>
          </a:p>
        </p:txBody>
      </p:sp>
      <p:sp>
        <p:nvSpPr>
          <p:cNvPr id="32771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112712" y="2152600"/>
            <a:ext cx="9067800" cy="4588768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Ako se pokazivačka promjenljiva ne inicijalizuje, ona pokazuje na bilo koju adresu u memoriji, a to može biti i adresa podataka potrebnih za rad operativnog sistema i sistemskih programa, proizvoljnih promjenljivih našeg programa, pa, recimo, čak i adresa preko kojih se komunicira sa periferijama.</a:t>
            </a:r>
          </a:p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U velikim programima možete incidentno koristiti ovu promjenljivu, što može dovesti do </a:t>
            </a:r>
            <a:r>
              <a:rPr lang="en-US" sz="2400" dirty="0" smtClean="0"/>
              <a:t>“</a:t>
            </a:r>
            <a:r>
              <a:rPr lang="sr-Latn-CS" sz="2400" dirty="0" smtClean="0"/>
              <a:t>pucanja</a:t>
            </a:r>
            <a:r>
              <a:rPr lang="en-US" sz="2400" dirty="0" smtClean="0"/>
              <a:t>”</a:t>
            </a:r>
            <a:r>
              <a:rPr lang="sr-Latn-CS" sz="2400" dirty="0" smtClean="0"/>
              <a:t> programa.</a:t>
            </a:r>
          </a:p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Stoga je značaj inicijalizacije pokazivača veći nego inicijalizacije ostalih promjenljivih.</a:t>
            </a:r>
          </a:p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>
                <a:solidFill>
                  <a:srgbClr val="3333CC"/>
                </a:solidFill>
              </a:rPr>
              <a:t>Grubo pravilo</a:t>
            </a:r>
            <a:r>
              <a:rPr lang="sr-Latn-CS" sz="2400" dirty="0" smtClean="0"/>
              <a:t>: ako pokazivač ne pokazuje na željenu promjenljivu </a:t>
            </a:r>
            <a:r>
              <a:rPr lang="en-US" sz="2400" dirty="0" err="1" smtClean="0"/>
              <a:t>tokom</a:t>
            </a:r>
            <a:r>
              <a:rPr lang="en-US" sz="2400" dirty="0" smtClean="0"/>
              <a:t> </a:t>
            </a:r>
            <a:r>
              <a:rPr lang="en-US" sz="2400" dirty="0" err="1" smtClean="0"/>
              <a:t>i</a:t>
            </a:r>
            <a:r>
              <a:rPr lang="sr-Latn-ME" sz="2400" dirty="0" smtClean="0"/>
              <a:t>zvršenja </a:t>
            </a:r>
            <a:r>
              <a:rPr lang="sr-Latn-CS" sz="2400" dirty="0" smtClean="0"/>
              <a:t>programa, vratiti ga na NULL.</a:t>
            </a:r>
            <a:endParaRPr lang="en-US" sz="240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28/28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Funkcija </a:t>
            </a:r>
            <a:r>
              <a:rPr lang="sr-Latn-CS" smtClean="0">
                <a:solidFill>
                  <a:srgbClr val="FF0000"/>
                </a:solidFill>
              </a:rPr>
              <a:t>printf</a:t>
            </a:r>
            <a:endParaRPr lang="en-US" smtClean="0">
              <a:solidFill>
                <a:srgbClr val="FF0000"/>
              </a:solidFill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2133600"/>
            <a:ext cx="8305800" cy="3657600"/>
          </a:xfrm>
        </p:spPr>
        <p:txBody>
          <a:bodyPr/>
          <a:lstStyle/>
          <a:p>
            <a:pPr eaLnBrk="1" hangingPunct="1"/>
            <a:r>
              <a:rPr lang="sr-Latn-CS" sz="2400" dirty="0" smtClean="0"/>
              <a:t>O pretprocesoru će biti riječi u nastavku kursa.</a:t>
            </a:r>
          </a:p>
          <a:p>
            <a:pPr eaLnBrk="1" hangingPunct="1"/>
            <a:r>
              <a:rPr lang="en-US" sz="2400" dirty="0" err="1" smtClean="0"/>
              <a:t>Funkcija</a:t>
            </a:r>
            <a:r>
              <a:rPr lang="sr-Latn-CS" sz="2400" dirty="0" smtClean="0"/>
              <a:t> </a:t>
            </a:r>
            <a:r>
              <a:rPr lang="sr-Latn-CS" sz="2400" dirty="0" smtClean="0">
                <a:solidFill>
                  <a:srgbClr val="FF0000"/>
                </a:solidFill>
              </a:rPr>
              <a:t>printf</a:t>
            </a:r>
            <a:r>
              <a:rPr lang="sr-Latn-CS" sz="2400" dirty="0" smtClean="0"/>
              <a:t> se može javiti u dva oblika. Prvi je jednostavniji:</a:t>
            </a:r>
          </a:p>
          <a:p>
            <a:pPr marL="457200" lvl="1" indent="0" eaLnBrk="1" hangingPunct="1">
              <a:buNone/>
            </a:pPr>
            <a:r>
              <a:rPr lang="sr-Latn-CS" sz="2000" dirty="0" smtClean="0"/>
              <a:t>   printf(</a:t>
            </a:r>
            <a:r>
              <a:rPr lang="sr-Latn-CS" sz="2000" dirty="0" smtClean="0">
                <a:solidFill>
                  <a:srgbClr val="FF0000"/>
                </a:solidFill>
              </a:rPr>
              <a:t>"Tekst koji ce biti odstampan </a:t>
            </a:r>
            <a:r>
              <a:rPr lang="en-US" sz="2000" dirty="0" smtClean="0">
                <a:solidFill>
                  <a:srgbClr val="3333CC"/>
                </a:solidFill>
              </a:rPr>
              <a:t>\n</a:t>
            </a:r>
            <a:r>
              <a:rPr lang="sr-Latn-CS" sz="2000" dirty="0">
                <a:solidFill>
                  <a:srgbClr val="FF0000"/>
                </a:solidFill>
              </a:rPr>
              <a:t>"</a:t>
            </a:r>
            <a:r>
              <a:rPr lang="en-US" sz="2000" dirty="0" smtClean="0"/>
              <a:t>);</a:t>
            </a:r>
          </a:p>
          <a:p>
            <a:pPr marL="457200" lvl="1" indent="0" eaLnBrk="1" hangingPunct="1">
              <a:buNone/>
            </a:pPr>
            <a:endParaRPr lang="en-US" sz="2000" dirty="0" smtClean="0">
              <a:solidFill>
                <a:srgbClr val="FF0000"/>
              </a:solidFill>
            </a:endParaRPr>
          </a:p>
          <a:p>
            <a:pPr eaLnBrk="1" hangingPunct="1"/>
            <a:r>
              <a:rPr lang="sr-Latn-CS" sz="2400" dirty="0" smtClean="0"/>
              <a:t>Drugi oblik je znatno značajniji:</a:t>
            </a:r>
          </a:p>
          <a:p>
            <a:pPr marL="457200" lvl="1" indent="0" eaLnBrk="1" hangingPunct="1">
              <a:buNone/>
            </a:pPr>
            <a:r>
              <a:rPr lang="sr-Latn-CS" sz="2000" dirty="0" smtClean="0"/>
              <a:t>    printf</a:t>
            </a:r>
            <a:r>
              <a:rPr lang="sr-Latn-CS" sz="2000" dirty="0"/>
              <a:t>("</a:t>
            </a:r>
            <a:r>
              <a:rPr lang="sr-Latn-CS" sz="2000" dirty="0" smtClean="0">
                <a:solidFill>
                  <a:srgbClr val="FF0000"/>
                </a:solidFill>
              </a:rPr>
              <a:t>%d</a:t>
            </a:r>
            <a:r>
              <a:rPr lang="sr-Latn-CS" sz="2000" dirty="0" smtClean="0"/>
              <a:t> </a:t>
            </a:r>
            <a:r>
              <a:rPr lang="sr-Latn-CS" sz="2000" dirty="0" smtClean="0">
                <a:solidFill>
                  <a:srgbClr val="3333CC"/>
                </a:solidFill>
              </a:rPr>
              <a:t>%d</a:t>
            </a:r>
            <a:r>
              <a:rPr lang="sr-Latn-CS" sz="2000" dirty="0" smtClean="0"/>
              <a:t> </a:t>
            </a:r>
            <a:r>
              <a:rPr lang="sr-Latn-CS" sz="2000" dirty="0" smtClean="0">
                <a:solidFill>
                  <a:schemeClr val="accent1"/>
                </a:solidFill>
              </a:rPr>
              <a:t>%e</a:t>
            </a:r>
            <a:r>
              <a:rPr lang="sr-Latn-CS" sz="2000" dirty="0" smtClean="0"/>
              <a:t> tekst </a:t>
            </a:r>
            <a:r>
              <a:rPr lang="sr-Latn-CS" sz="2000" dirty="0" smtClean="0">
                <a:solidFill>
                  <a:schemeClr val="hlink"/>
                </a:solidFill>
              </a:rPr>
              <a:t>%c</a:t>
            </a:r>
            <a:r>
              <a:rPr lang="en-US" sz="2000" dirty="0" smtClean="0"/>
              <a:t>\n</a:t>
            </a:r>
            <a:r>
              <a:rPr lang="sr-Latn-CS" sz="2000" dirty="0"/>
              <a:t>"</a:t>
            </a:r>
            <a:r>
              <a:rPr lang="en-US" sz="2000" dirty="0" smtClean="0"/>
              <a:t>,</a:t>
            </a:r>
            <a:r>
              <a:rPr lang="sr-Latn-ME" sz="2000" dirty="0" smtClean="0"/>
              <a:t> </a:t>
            </a:r>
            <a:r>
              <a:rPr lang="sr-Latn-RS" sz="2000" dirty="0" smtClean="0">
                <a:solidFill>
                  <a:srgbClr val="FF0000"/>
                </a:solidFill>
              </a:rPr>
              <a:t>x</a:t>
            </a:r>
            <a:r>
              <a:rPr lang="en-US" sz="2000" dirty="0" smtClean="0"/>
              <a:t>,</a:t>
            </a:r>
            <a:r>
              <a:rPr lang="sr-Latn-ME" sz="2000" dirty="0" smtClean="0"/>
              <a:t> </a:t>
            </a:r>
            <a:r>
              <a:rPr lang="en-US" sz="2000" dirty="0" smtClean="0">
                <a:solidFill>
                  <a:srgbClr val="3333CC"/>
                </a:solidFill>
              </a:rPr>
              <a:t>60</a:t>
            </a:r>
            <a:r>
              <a:rPr lang="en-US" sz="2000" dirty="0" smtClean="0"/>
              <a:t>,</a:t>
            </a:r>
            <a:r>
              <a:rPr lang="sr-Latn-ME" sz="2000" dirty="0" smtClean="0"/>
              <a:t> </a:t>
            </a:r>
            <a:r>
              <a:rPr lang="sr-Latn-RS" sz="2000" dirty="0" smtClean="0">
                <a:solidFill>
                  <a:schemeClr val="accent1"/>
                </a:solidFill>
              </a:rPr>
              <a:t>y</a:t>
            </a:r>
            <a:r>
              <a:rPr lang="en-US" sz="2000" dirty="0" smtClean="0"/>
              <a:t>,</a:t>
            </a:r>
            <a:r>
              <a:rPr lang="sr-Latn-ME" sz="2000" dirty="0" smtClean="0"/>
              <a:t> </a:t>
            </a:r>
            <a:r>
              <a:rPr lang="sr-Latn-RS" sz="2000" dirty="0" smtClean="0">
                <a:solidFill>
                  <a:schemeClr val="hlink"/>
                </a:solidFill>
              </a:rPr>
              <a:t>z</a:t>
            </a:r>
            <a:r>
              <a:rPr lang="en-US" sz="2000" dirty="0" smtClean="0"/>
              <a:t>);</a:t>
            </a:r>
          </a:p>
        </p:txBody>
      </p:sp>
      <p:sp>
        <p:nvSpPr>
          <p:cNvPr id="5124" name="Line 4"/>
          <p:cNvSpPr>
            <a:spLocks noChangeShapeType="1"/>
          </p:cNvSpPr>
          <p:nvPr/>
        </p:nvSpPr>
        <p:spPr bwMode="auto">
          <a:xfrm>
            <a:off x="4973885" y="3717032"/>
            <a:ext cx="161434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5127" name="Text Box 7"/>
          <p:cNvSpPr txBox="1">
            <a:spLocks noChangeArrowheads="1"/>
          </p:cNvSpPr>
          <p:nvPr/>
        </p:nvSpPr>
        <p:spPr bwMode="auto">
          <a:xfrm>
            <a:off x="314820" y="5499814"/>
            <a:ext cx="7235512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800" dirty="0" err="1" smtClean="0">
                <a:latin typeface="Tahoma" charset="0"/>
              </a:rPr>
              <a:t>Funkcija</a:t>
            </a:r>
            <a:r>
              <a:rPr lang="en-US" sz="1800" dirty="0" smtClean="0">
                <a:latin typeface="Tahoma" charset="0"/>
              </a:rPr>
              <a:t> </a:t>
            </a:r>
            <a:r>
              <a:rPr lang="en-US" sz="1800" dirty="0" err="1" smtClean="0">
                <a:latin typeface="Tahoma" charset="0"/>
              </a:rPr>
              <a:t>printf</a:t>
            </a:r>
            <a:r>
              <a:rPr lang="en-US" sz="1800" dirty="0" smtClean="0">
                <a:latin typeface="Tahoma" charset="0"/>
              </a:rPr>
              <a:t> </a:t>
            </a:r>
            <a:r>
              <a:rPr lang="en-US" sz="1800" dirty="0">
                <a:latin typeface="Tahoma" charset="0"/>
              </a:rPr>
              <a:t>u </a:t>
            </a:r>
            <a:r>
              <a:rPr lang="en-US" sz="1800" dirty="0" err="1">
                <a:latin typeface="Tahoma" charset="0"/>
              </a:rPr>
              <a:t>ovom</a:t>
            </a:r>
            <a:r>
              <a:rPr lang="en-US" sz="1800" dirty="0">
                <a:latin typeface="Tahoma" charset="0"/>
              </a:rPr>
              <a:t> </a:t>
            </a:r>
            <a:r>
              <a:rPr lang="en-US" sz="1800" dirty="0" err="1">
                <a:latin typeface="Tahoma" charset="0"/>
              </a:rPr>
              <a:t>obliku</a:t>
            </a:r>
            <a:r>
              <a:rPr lang="en-US" sz="1800" dirty="0">
                <a:latin typeface="Tahoma" charset="0"/>
              </a:rPr>
              <a:t> </a:t>
            </a:r>
            <a:r>
              <a:rPr lang="sr-Latn-CS" sz="1800" dirty="0">
                <a:latin typeface="Tahoma" charset="0"/>
              </a:rPr>
              <a:t>štampa string koji joj je prvi argument‚ </a:t>
            </a:r>
            <a:r>
              <a:rPr lang="sr-Latn-CS" sz="1800" dirty="0" smtClean="0">
                <a:latin typeface="Tahoma" charset="0"/>
              </a:rPr>
              <a:t>dok se umjesto parova </a:t>
            </a:r>
            <a:r>
              <a:rPr lang="sr-Latn-CS" sz="1800" dirty="0" smtClean="0">
                <a:solidFill>
                  <a:srgbClr val="FF0000"/>
                </a:solidFill>
                <a:latin typeface="Tahoma" charset="0"/>
              </a:rPr>
              <a:t>%slovo</a:t>
            </a:r>
            <a:r>
              <a:rPr lang="sr-Latn-CS" sz="1800" dirty="0" smtClean="0">
                <a:latin typeface="Tahoma" charset="0"/>
              </a:rPr>
              <a:t> štampa vrijednost argumenata nakon stringa (ide se redom). </a:t>
            </a:r>
            <a:r>
              <a:rPr lang="sr-Latn-CS" sz="1800" dirty="0">
                <a:latin typeface="Tahoma" charset="0"/>
              </a:rPr>
              <a:t>Tako se umjesto </a:t>
            </a:r>
            <a:r>
              <a:rPr lang="sr-Latn-CS" sz="1800" dirty="0">
                <a:solidFill>
                  <a:srgbClr val="FF0000"/>
                </a:solidFill>
                <a:latin typeface="Tahoma" charset="0"/>
              </a:rPr>
              <a:t>%d</a:t>
            </a:r>
            <a:r>
              <a:rPr lang="sr-Latn-CS" sz="1800" dirty="0">
                <a:latin typeface="Tahoma" charset="0"/>
              </a:rPr>
              <a:t> štampa promjenljiva </a:t>
            </a:r>
            <a:r>
              <a:rPr lang="sr-Latn-CS" sz="1800" dirty="0">
                <a:solidFill>
                  <a:srgbClr val="FF0000"/>
                </a:solidFill>
                <a:latin typeface="Tahoma" charset="0"/>
              </a:rPr>
              <a:t>x</a:t>
            </a:r>
            <a:r>
              <a:rPr lang="sr-Latn-CS" sz="1800" dirty="0">
                <a:latin typeface="Tahoma" charset="0"/>
              </a:rPr>
              <a:t> i to kao cjelobrojna (</a:t>
            </a:r>
            <a:r>
              <a:rPr lang="sr-Latn-CS" sz="1800" dirty="0">
                <a:solidFill>
                  <a:srgbClr val="FF0000"/>
                </a:solidFill>
                <a:latin typeface="Tahoma" charset="0"/>
              </a:rPr>
              <a:t>%d </a:t>
            </a:r>
            <a:r>
              <a:rPr lang="sr-Latn-CS" sz="1800" dirty="0">
                <a:latin typeface="Tahoma" charset="0"/>
              </a:rPr>
              <a:t>znači štampaj kao cjelobrojnu promjenljivu).</a:t>
            </a:r>
            <a:endParaRPr lang="en-US" sz="1800" dirty="0">
              <a:latin typeface="Tahoma" charset="0"/>
            </a:endParaRPr>
          </a:p>
        </p:txBody>
      </p:sp>
      <p:sp>
        <p:nvSpPr>
          <p:cNvPr id="5128" name="AutoShape 8"/>
          <p:cNvSpPr>
            <a:spLocks/>
          </p:cNvSpPr>
          <p:nvPr/>
        </p:nvSpPr>
        <p:spPr bwMode="auto">
          <a:xfrm rot="-5400000">
            <a:off x="3082516" y="3710531"/>
            <a:ext cx="137592" cy="2590800"/>
          </a:xfrm>
          <a:prstGeom prst="leftBrace">
            <a:avLst>
              <a:gd name="adj1" fmla="val 70833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129" name="Freeform 9"/>
          <p:cNvSpPr>
            <a:spLocks/>
          </p:cNvSpPr>
          <p:nvPr/>
        </p:nvSpPr>
        <p:spPr bwMode="auto">
          <a:xfrm>
            <a:off x="3151312" y="5083436"/>
            <a:ext cx="628600" cy="505804"/>
          </a:xfrm>
          <a:custGeom>
            <a:avLst/>
            <a:gdLst>
              <a:gd name="T0" fmla="*/ 0 w 1296"/>
              <a:gd name="T1" fmla="*/ 0 h 192"/>
              <a:gd name="T2" fmla="*/ 0 w 1296"/>
              <a:gd name="T3" fmla="*/ 136088438 h 192"/>
              <a:gd name="T4" fmla="*/ 2147483647 w 1296"/>
              <a:gd name="T5" fmla="*/ 136088438 h 192"/>
              <a:gd name="T6" fmla="*/ 2147483647 w 1296"/>
              <a:gd name="T7" fmla="*/ 272176875 h 192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296" h="192">
                <a:moveTo>
                  <a:pt x="0" y="0"/>
                </a:moveTo>
                <a:lnTo>
                  <a:pt x="0" y="96"/>
                </a:lnTo>
                <a:lnTo>
                  <a:pt x="1296" y="96"/>
                </a:lnTo>
                <a:lnTo>
                  <a:pt x="1296" y="192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5132" name="Text Box 12"/>
          <p:cNvSpPr txBox="1">
            <a:spLocks noChangeArrowheads="1"/>
          </p:cNvSpPr>
          <p:nvPr/>
        </p:nvSpPr>
        <p:spPr bwMode="auto">
          <a:xfrm>
            <a:off x="6600100" y="3376448"/>
            <a:ext cx="2308212" cy="646331"/>
          </a:xfrm>
          <a:prstGeom prst="rect">
            <a:avLst/>
          </a:prstGeom>
          <a:noFill/>
          <a:ln w="9525">
            <a:solidFill>
              <a:srgbClr val="3333CC"/>
            </a:solidFill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800" dirty="0">
                <a:solidFill>
                  <a:srgbClr val="3333CC"/>
                </a:solidFill>
                <a:latin typeface="Tahoma" charset="0"/>
              </a:rPr>
              <a:t>Znak za novi red </a:t>
            </a:r>
            <a:r>
              <a:rPr lang="sr-Latn-CS" sz="1800" dirty="0" smtClean="0">
                <a:solidFill>
                  <a:srgbClr val="3333CC"/>
                </a:solidFill>
                <a:latin typeface="Tahoma" charset="0"/>
              </a:rPr>
              <a:t>se često koristi u printf</a:t>
            </a:r>
            <a:r>
              <a:rPr lang="sr-Latn-CS" sz="1800" dirty="0">
                <a:solidFill>
                  <a:srgbClr val="3333CC"/>
                </a:solidFill>
                <a:latin typeface="Tahoma" charset="0"/>
              </a:rPr>
              <a:t>.</a:t>
            </a:r>
            <a:endParaRPr lang="en-US" sz="1800" dirty="0">
              <a:solidFill>
                <a:srgbClr val="3333CC"/>
              </a:solidFill>
              <a:latin typeface="Tahoma" charset="0"/>
            </a:endParaRPr>
          </a:p>
        </p:txBody>
      </p:sp>
      <p:sp>
        <p:nvSpPr>
          <p:cNvPr id="13" name="Text Box 12"/>
          <p:cNvSpPr txBox="1">
            <a:spLocks noChangeArrowheads="1"/>
          </p:cNvSpPr>
          <p:nvPr/>
        </p:nvSpPr>
        <p:spPr bwMode="auto">
          <a:xfrm>
            <a:off x="6660232" y="4510861"/>
            <a:ext cx="2308212" cy="646331"/>
          </a:xfrm>
          <a:prstGeom prst="rect">
            <a:avLst/>
          </a:prstGeom>
          <a:noFill/>
          <a:ln w="9525">
            <a:solidFill>
              <a:srgbClr val="3333CC"/>
            </a:solidFill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800" dirty="0" smtClean="0">
                <a:solidFill>
                  <a:srgbClr val="FF0000"/>
                </a:solidFill>
                <a:latin typeface="Tahoma" charset="0"/>
              </a:rPr>
              <a:t>%slovo</a:t>
            </a:r>
            <a:r>
              <a:rPr lang="sr-Latn-CS" sz="1800" dirty="0" smtClean="0">
                <a:solidFill>
                  <a:srgbClr val="00B050"/>
                </a:solidFill>
                <a:latin typeface="Tahoma" charset="0"/>
              </a:rPr>
              <a:t> se naziva </a:t>
            </a:r>
            <a:r>
              <a:rPr lang="sr-Latn-CS" sz="1800" dirty="0" smtClean="0">
                <a:solidFill>
                  <a:srgbClr val="FF0000"/>
                </a:solidFill>
                <a:latin typeface="Tahoma" charset="0"/>
              </a:rPr>
              <a:t>specifikator formata</a:t>
            </a:r>
            <a:r>
              <a:rPr lang="sr-Latn-CS" sz="1800" dirty="0" smtClean="0">
                <a:solidFill>
                  <a:srgbClr val="00B050"/>
                </a:solidFill>
                <a:latin typeface="Tahoma" charset="0"/>
              </a:rPr>
              <a:t>.</a:t>
            </a:r>
            <a:endParaRPr lang="en-US" sz="1800" dirty="0">
              <a:solidFill>
                <a:srgbClr val="00B050"/>
              </a:solidFill>
              <a:latin typeface="Tahoma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3/28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Funkcija </a:t>
            </a:r>
            <a:r>
              <a:rPr lang="sr-Latn-CS" smtClean="0">
                <a:solidFill>
                  <a:srgbClr val="FF0000"/>
                </a:solidFill>
              </a:rPr>
              <a:t>printf</a:t>
            </a:r>
            <a:endParaRPr lang="en-US" smtClean="0">
              <a:solidFill>
                <a:srgbClr val="FF0000"/>
              </a:solidFill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4593" y="2132856"/>
            <a:ext cx="8784976" cy="4608512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900"/>
              </a:spcAft>
            </a:pPr>
            <a:r>
              <a:rPr lang="sr-Latn-CS" sz="2200" dirty="0" smtClean="0"/>
              <a:t>Očekuje se da broj argumenta nakon stringa u </a:t>
            </a:r>
            <a:r>
              <a:rPr lang="en-US" sz="2200" dirty="0" err="1" smtClean="0"/>
              <a:t>funkciji</a:t>
            </a:r>
            <a:r>
              <a:rPr lang="en-US" sz="2200" dirty="0" smtClean="0"/>
              <a:t> </a:t>
            </a:r>
            <a:r>
              <a:rPr lang="sr-Latn-CS" sz="2200" dirty="0" smtClean="0">
                <a:solidFill>
                  <a:srgbClr val="FF0000"/>
                </a:solidFill>
              </a:rPr>
              <a:t>printf</a:t>
            </a:r>
            <a:r>
              <a:rPr lang="sr-Latn-CS" sz="2200" dirty="0" smtClean="0"/>
              <a:t> bude jednak broju specifikatora formata.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900"/>
              </a:spcAft>
            </a:pPr>
            <a:r>
              <a:rPr lang="en-US" sz="2200" dirty="0" smtClean="0"/>
              <a:t>A</a:t>
            </a:r>
            <a:r>
              <a:rPr lang="sr-Latn-CS" sz="2200" dirty="0" smtClean="0"/>
              <a:t>rgumenti printf-a: </a:t>
            </a:r>
            <a:r>
              <a:rPr lang="sr-Latn-CS" sz="2200" dirty="0" smtClean="0">
                <a:solidFill>
                  <a:schemeClr val="accent1"/>
                </a:solidFill>
              </a:rPr>
              <a:t>promjenljive</a:t>
            </a:r>
            <a:r>
              <a:rPr lang="sr-Latn-CS" sz="2200" dirty="0" smtClean="0"/>
              <a:t>, </a:t>
            </a:r>
            <a:r>
              <a:rPr lang="sr-Latn-CS" sz="2200" dirty="0" smtClean="0">
                <a:solidFill>
                  <a:srgbClr val="FF0000"/>
                </a:solidFill>
              </a:rPr>
              <a:t>izrazi</a:t>
            </a:r>
            <a:r>
              <a:rPr lang="sr-Latn-CS" sz="2200" dirty="0" smtClean="0"/>
              <a:t>, </a:t>
            </a:r>
            <a:r>
              <a:rPr lang="sr-Latn-CS" sz="2200" dirty="0" smtClean="0">
                <a:solidFill>
                  <a:srgbClr val="3333CC"/>
                </a:solidFill>
              </a:rPr>
              <a:t>konstante</a:t>
            </a:r>
            <a:r>
              <a:rPr lang="sr-Latn-CS" sz="2200" dirty="0" smtClean="0"/>
              <a:t> i </a:t>
            </a:r>
            <a:r>
              <a:rPr lang="sr-Latn-CS" sz="2200" dirty="0" smtClean="0">
                <a:solidFill>
                  <a:schemeClr val="accent2"/>
                </a:solidFill>
              </a:rPr>
              <a:t>pozivi funkcija</a:t>
            </a:r>
            <a:r>
              <a:rPr lang="sr-Latn-CS" sz="2200" dirty="0" smtClean="0"/>
              <a:t>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200" dirty="0" smtClean="0"/>
              <a:t>Specifikatori formata imaju sljedeće značenje:</a:t>
            </a:r>
          </a:p>
          <a:p>
            <a:pPr marL="539750" lvl="1" indent="-203200"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000" dirty="0" smtClean="0">
                <a:solidFill>
                  <a:srgbClr val="FF0000"/>
                </a:solidFill>
              </a:rPr>
              <a:t>%d</a:t>
            </a:r>
            <a:r>
              <a:rPr lang="sr-Latn-CS" sz="2000" dirty="0" smtClean="0"/>
              <a:t> i </a:t>
            </a:r>
            <a:r>
              <a:rPr lang="sr-Latn-CS" sz="2000" dirty="0" smtClean="0">
                <a:solidFill>
                  <a:srgbClr val="FF0000"/>
                </a:solidFill>
              </a:rPr>
              <a:t>%i</a:t>
            </a:r>
            <a:r>
              <a:rPr lang="sr-Latn-CS" sz="2000" dirty="0" smtClean="0"/>
              <a:t> cijeli brojevi</a:t>
            </a:r>
            <a:r>
              <a:rPr lang="en-US" sz="2000" dirty="0" smtClean="0"/>
              <a:t>,</a:t>
            </a:r>
          </a:p>
          <a:p>
            <a:pPr marL="539750" lvl="1" indent="-203200"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000" dirty="0">
                <a:solidFill>
                  <a:srgbClr val="FF0000"/>
                </a:solidFill>
              </a:rPr>
              <a:t>%bd</a:t>
            </a:r>
            <a:r>
              <a:rPr lang="sr-Latn-CS" sz="2000" dirty="0"/>
              <a:t> cijeli broj sa </a:t>
            </a:r>
            <a:r>
              <a:rPr lang="sr-Latn-CS" sz="2000" dirty="0">
                <a:solidFill>
                  <a:srgbClr val="FF0000"/>
                </a:solidFill>
              </a:rPr>
              <a:t>b</a:t>
            </a:r>
            <a:r>
              <a:rPr lang="sr-Latn-CS" sz="2000" dirty="0"/>
              <a:t> cifara</a:t>
            </a:r>
            <a:r>
              <a:rPr lang="en-US" sz="2000" dirty="0" smtClean="0"/>
              <a:t>,</a:t>
            </a:r>
          </a:p>
          <a:p>
            <a:pPr marL="539750" lvl="1" indent="-203200"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000" dirty="0">
                <a:solidFill>
                  <a:srgbClr val="FF0000"/>
                </a:solidFill>
              </a:rPr>
              <a:t>%o</a:t>
            </a:r>
            <a:r>
              <a:rPr lang="sr-Latn-CS" sz="2000" dirty="0"/>
              <a:t> oktalni zapis cijelog broja</a:t>
            </a:r>
            <a:r>
              <a:rPr lang="en-US" sz="2000" dirty="0"/>
              <a:t>,</a:t>
            </a:r>
          </a:p>
          <a:p>
            <a:pPr marL="539750" lvl="1" indent="-203200"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000" dirty="0" smtClean="0">
                <a:solidFill>
                  <a:srgbClr val="FF0000"/>
                </a:solidFill>
              </a:rPr>
              <a:t>%x</a:t>
            </a:r>
            <a:r>
              <a:rPr lang="sr-Latn-CS" sz="2000" dirty="0">
                <a:solidFill>
                  <a:srgbClr val="FF0000"/>
                </a:solidFill>
              </a:rPr>
              <a:t>, </a:t>
            </a:r>
            <a:r>
              <a:rPr lang="sr-Latn-CS" sz="2000" dirty="0" smtClean="0">
                <a:solidFill>
                  <a:srgbClr val="FF0000"/>
                </a:solidFill>
              </a:rPr>
              <a:t>%X, %#X</a:t>
            </a:r>
            <a:r>
              <a:rPr lang="sr-Latn-CS" sz="2000" dirty="0" smtClean="0"/>
              <a:t> heks. </a:t>
            </a:r>
            <a:r>
              <a:rPr lang="sr-Latn-CS" sz="2000" dirty="0"/>
              <a:t>zapis cijelog </a:t>
            </a:r>
            <a:r>
              <a:rPr lang="sr-Latn-CS" sz="2000" dirty="0" smtClean="0"/>
              <a:t>broja (mala i velika slova, sa oznakom </a:t>
            </a:r>
            <a:r>
              <a:rPr lang="sr-Latn-CS" sz="2000" dirty="0" smtClean="0">
                <a:solidFill>
                  <a:srgbClr val="FF0000"/>
                </a:solidFill>
              </a:rPr>
              <a:t>0x</a:t>
            </a:r>
            <a:r>
              <a:rPr lang="sr-Latn-CS" sz="2000" dirty="0" smtClean="0"/>
              <a:t> ispred broja, respektivno)</a:t>
            </a:r>
            <a:r>
              <a:rPr lang="en-US" sz="2000" dirty="0" smtClean="0"/>
              <a:t>,</a:t>
            </a:r>
            <a:r>
              <a:rPr lang="sr-Latn-ME" sz="2000" dirty="0" smtClean="0"/>
              <a:t> </a:t>
            </a:r>
            <a:endParaRPr lang="sr-Latn-CS" sz="2000" dirty="0"/>
          </a:p>
          <a:p>
            <a:pPr marL="539750" lvl="1" indent="-203200"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000" dirty="0" smtClean="0">
                <a:solidFill>
                  <a:srgbClr val="FF0000"/>
                </a:solidFill>
              </a:rPr>
              <a:t>%</a:t>
            </a:r>
            <a:r>
              <a:rPr lang="sr-Latn-CS" sz="2000" dirty="0">
                <a:solidFill>
                  <a:srgbClr val="FF0000"/>
                </a:solidFill>
              </a:rPr>
              <a:t>f</a:t>
            </a:r>
            <a:r>
              <a:rPr lang="sr-Latn-CS" sz="2000" dirty="0"/>
              <a:t> realni brojevi</a:t>
            </a:r>
            <a:r>
              <a:rPr lang="en-US" sz="2000" dirty="0" smtClean="0"/>
              <a:t>,</a:t>
            </a:r>
          </a:p>
          <a:p>
            <a:pPr marL="539750" lvl="1" indent="-203200"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000" dirty="0" smtClean="0">
                <a:solidFill>
                  <a:srgbClr val="FF0000"/>
                </a:solidFill>
              </a:rPr>
              <a:t>%.</a:t>
            </a:r>
            <a:r>
              <a:rPr lang="sr-Latn-CS" sz="2000" dirty="0">
                <a:solidFill>
                  <a:srgbClr val="FF0000"/>
                </a:solidFill>
              </a:rPr>
              <a:t>bf</a:t>
            </a:r>
            <a:r>
              <a:rPr lang="sr-Latn-CS" sz="2000" dirty="0"/>
              <a:t> realni broj sa </a:t>
            </a:r>
            <a:r>
              <a:rPr lang="sr-Latn-CS" sz="2000" dirty="0" smtClean="0">
                <a:solidFill>
                  <a:srgbClr val="FF0000"/>
                </a:solidFill>
              </a:rPr>
              <a:t>b</a:t>
            </a:r>
            <a:r>
              <a:rPr lang="sr-Latn-CS" sz="2000" dirty="0" smtClean="0"/>
              <a:t> </a:t>
            </a:r>
            <a:r>
              <a:rPr lang="sr-Latn-CS" sz="2000" dirty="0"/>
              <a:t>decimalnih </a:t>
            </a:r>
            <a:r>
              <a:rPr lang="sr-Latn-CS" sz="2000" dirty="0" smtClean="0"/>
              <a:t>mjesta</a:t>
            </a:r>
            <a:r>
              <a:rPr lang="en-US" sz="2000" dirty="0" smtClean="0"/>
              <a:t>,</a:t>
            </a:r>
            <a:endParaRPr lang="sr-Latn-CS" sz="2000" dirty="0"/>
          </a:p>
          <a:p>
            <a:pPr marL="539750" lvl="1" indent="-203200"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000" dirty="0">
                <a:solidFill>
                  <a:srgbClr val="FF0000"/>
                </a:solidFill>
              </a:rPr>
              <a:t>%a.bf</a:t>
            </a:r>
            <a:r>
              <a:rPr lang="sr-Latn-CS" sz="2000" dirty="0"/>
              <a:t> realni broj </a:t>
            </a:r>
            <a:r>
              <a:rPr lang="sr-Latn-CS" sz="2000" dirty="0" smtClean="0"/>
              <a:t>sa</a:t>
            </a:r>
            <a:r>
              <a:rPr lang="en-US" sz="2000" dirty="0" smtClean="0"/>
              <a:t> </a:t>
            </a:r>
            <a:r>
              <a:rPr lang="en-US" sz="2000" dirty="0" err="1" smtClean="0"/>
              <a:t>ukupno</a:t>
            </a:r>
            <a:r>
              <a:rPr lang="sr-Latn-CS" sz="2000" dirty="0" smtClean="0"/>
              <a:t> </a:t>
            </a:r>
            <a:r>
              <a:rPr lang="sr-Latn-CS" sz="2000" dirty="0">
                <a:solidFill>
                  <a:srgbClr val="FF0000"/>
                </a:solidFill>
              </a:rPr>
              <a:t>a</a:t>
            </a:r>
            <a:r>
              <a:rPr lang="sr-Latn-CS" sz="2000" dirty="0"/>
              <a:t> pozicija i </a:t>
            </a:r>
            <a:r>
              <a:rPr lang="sr-Latn-CS" sz="2000" dirty="0">
                <a:solidFill>
                  <a:srgbClr val="FF0000"/>
                </a:solidFill>
              </a:rPr>
              <a:t>b</a:t>
            </a:r>
            <a:r>
              <a:rPr lang="sr-Latn-CS" sz="2000" dirty="0"/>
              <a:t> decimalnih mjesta, podrazumjeva se </a:t>
            </a:r>
            <a:r>
              <a:rPr lang="en-US" sz="2000" dirty="0">
                <a:solidFill>
                  <a:srgbClr val="FF0000"/>
                </a:solidFill>
              </a:rPr>
              <a:t>a&gt;b</a:t>
            </a:r>
            <a:r>
              <a:rPr lang="en-US" sz="2000" dirty="0"/>
              <a:t> (</a:t>
            </a:r>
            <a:r>
              <a:rPr lang="en-US" sz="2000" dirty="0" err="1"/>
              <a:t>pozicije</a:t>
            </a:r>
            <a:r>
              <a:rPr lang="en-US" sz="2000" dirty="0"/>
              <a:t> </a:t>
            </a:r>
            <a:r>
              <a:rPr lang="en-US" sz="2000" dirty="0" err="1"/>
              <a:t>uklju</a:t>
            </a:r>
            <a:r>
              <a:rPr lang="sr-Latn-CS" sz="2000" dirty="0"/>
              <a:t>čuju predznak, tačku i sve cifre</a:t>
            </a:r>
            <a:r>
              <a:rPr lang="sr-Latn-CS" sz="2000" dirty="0" smtClean="0"/>
              <a:t>)</a:t>
            </a:r>
            <a:r>
              <a:rPr lang="sr-Latn-ME" sz="2000" dirty="0"/>
              <a:t>.</a:t>
            </a:r>
            <a:endParaRPr lang="en-US" sz="2000" dirty="0" smtClean="0">
              <a:solidFill>
                <a:srgbClr val="FF0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4/28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Funkcija</a:t>
            </a:r>
            <a:r>
              <a:rPr lang="sr-Latn-CS" smtClean="0"/>
              <a:t> </a:t>
            </a:r>
            <a:r>
              <a:rPr lang="sr-Latn-CS" smtClean="0">
                <a:solidFill>
                  <a:srgbClr val="FF0000"/>
                </a:solidFill>
              </a:rPr>
              <a:t>printf</a:t>
            </a:r>
            <a:endParaRPr lang="en-US" smtClean="0">
              <a:solidFill>
                <a:srgbClr val="FF0000"/>
              </a:solidFill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2115438"/>
            <a:ext cx="8807450" cy="4680520"/>
          </a:xfrm>
        </p:spPr>
        <p:txBody>
          <a:bodyPr/>
          <a:lstStyle/>
          <a:p>
            <a:pPr eaLnBrk="1" hangingPunct="1">
              <a:lnSpc>
                <a:spcPct val="95000"/>
              </a:lnSpc>
            </a:pPr>
            <a:r>
              <a:rPr lang="sr-Latn-CS" sz="2200" dirty="0" smtClean="0"/>
              <a:t>Nastavljamo sa specifikatorima formata:</a:t>
            </a:r>
            <a:endParaRPr lang="en-US" sz="2200" dirty="0" smtClean="0">
              <a:solidFill>
                <a:srgbClr val="FF0000"/>
              </a:solidFill>
            </a:endParaRPr>
          </a:p>
          <a:p>
            <a:pPr lvl="1" eaLnBrk="1" hangingPunct="1">
              <a:lnSpc>
                <a:spcPct val="95000"/>
              </a:lnSpc>
            </a:pPr>
            <a:r>
              <a:rPr lang="sr-Latn-CS" sz="2000" dirty="0" smtClean="0">
                <a:solidFill>
                  <a:srgbClr val="FF0000"/>
                </a:solidFill>
              </a:rPr>
              <a:t>%e</a:t>
            </a:r>
            <a:r>
              <a:rPr lang="sr-Latn-CS" sz="2000" dirty="0" smtClean="0"/>
              <a:t> eksponencijalni zapis realnih brojeva</a:t>
            </a:r>
            <a:r>
              <a:rPr lang="en-US" sz="2000" dirty="0" smtClean="0"/>
              <a:t>,</a:t>
            </a:r>
            <a:endParaRPr lang="sr-Latn-CS" sz="2000" dirty="0" smtClean="0"/>
          </a:p>
          <a:p>
            <a:pPr lvl="1" eaLnBrk="1" hangingPunct="1">
              <a:lnSpc>
                <a:spcPct val="95000"/>
              </a:lnSpc>
            </a:pPr>
            <a:r>
              <a:rPr lang="sr-Latn-CS" sz="2000" dirty="0" smtClean="0">
                <a:solidFill>
                  <a:srgbClr val="FF0000"/>
                </a:solidFill>
              </a:rPr>
              <a:t>%g</a:t>
            </a:r>
            <a:r>
              <a:rPr lang="sr-Latn-CS" sz="2000" dirty="0" smtClean="0"/>
              <a:t> realni brojevi u kompaktnom zapisu (završne nule nisu uključene i ne prikazuje se decimalna tačka kod cijelih brojeva)</a:t>
            </a:r>
            <a:r>
              <a:rPr lang="en-US" sz="2000" dirty="0" smtClean="0"/>
              <a:t>,</a:t>
            </a:r>
          </a:p>
          <a:p>
            <a:pPr lvl="1" eaLnBrk="1" hangingPunct="1">
              <a:lnSpc>
                <a:spcPct val="95000"/>
              </a:lnSpc>
            </a:pPr>
            <a:r>
              <a:rPr lang="sr-Latn-CS" sz="2000" dirty="0">
                <a:solidFill>
                  <a:srgbClr val="FF0000"/>
                </a:solidFill>
              </a:rPr>
              <a:t>%s</a:t>
            </a:r>
            <a:r>
              <a:rPr lang="sr-Latn-CS" sz="2000" dirty="0"/>
              <a:t> stringovi</a:t>
            </a:r>
            <a:r>
              <a:rPr lang="en-US" sz="2000" dirty="0"/>
              <a:t>,</a:t>
            </a:r>
            <a:endParaRPr lang="sr-Latn-CS" sz="2000" dirty="0" smtClean="0"/>
          </a:p>
          <a:p>
            <a:pPr lvl="1" eaLnBrk="1" hangingPunct="1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000" dirty="0" smtClean="0">
                <a:solidFill>
                  <a:srgbClr val="FF0000"/>
                </a:solidFill>
              </a:rPr>
              <a:t>%p</a:t>
            </a:r>
            <a:r>
              <a:rPr lang="sr-Latn-CS" sz="2000" dirty="0" smtClean="0"/>
              <a:t> pokazivač</a:t>
            </a:r>
            <a:r>
              <a:rPr lang="en-US" sz="2000" dirty="0" smtClean="0"/>
              <a:t>.</a:t>
            </a:r>
            <a:endParaRPr lang="sr-Latn-CS" sz="2000" dirty="0" smtClean="0"/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300"/>
              </a:spcAft>
            </a:pPr>
            <a:r>
              <a:rPr lang="sr-Latn-CS" sz="2200" dirty="0" smtClean="0"/>
              <a:t>Rekli smo da argument </a:t>
            </a:r>
            <a:r>
              <a:rPr lang="en-US" sz="2200" dirty="0" err="1" smtClean="0"/>
              <a:t>funkcije</a:t>
            </a:r>
            <a:r>
              <a:rPr lang="en-US" sz="2200" dirty="0" smtClean="0"/>
              <a:t> </a:t>
            </a:r>
            <a:r>
              <a:rPr lang="sr-Latn-CS" sz="2200" dirty="0" smtClean="0"/>
              <a:t>može biti izraz. Na primjer:</a:t>
            </a:r>
          </a:p>
          <a:p>
            <a:pPr marL="357188" indent="0"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sr-Latn-CS" sz="2200" dirty="0" smtClean="0">
                <a:solidFill>
                  <a:srgbClr val="3333CC"/>
                </a:solidFill>
              </a:rPr>
              <a:t>printf</a:t>
            </a:r>
            <a:r>
              <a:rPr lang="sr-Latn-CS" sz="2200" dirty="0">
                <a:solidFill>
                  <a:srgbClr val="3333CC"/>
                </a:solidFill>
              </a:rPr>
              <a:t>("%</a:t>
            </a:r>
            <a:r>
              <a:rPr lang="sr-Latn-CS" sz="2200" dirty="0" smtClean="0">
                <a:solidFill>
                  <a:srgbClr val="3333CC"/>
                </a:solidFill>
              </a:rPr>
              <a:t>d</a:t>
            </a:r>
            <a:r>
              <a:rPr lang="en-US" sz="2200" dirty="0" smtClean="0">
                <a:solidFill>
                  <a:srgbClr val="3333CC"/>
                </a:solidFill>
              </a:rPr>
              <a:t>\n</a:t>
            </a:r>
            <a:r>
              <a:rPr lang="sr-Latn-CS" sz="2200" dirty="0">
                <a:solidFill>
                  <a:srgbClr val="3333CC"/>
                </a:solidFill>
              </a:rPr>
              <a:t>"</a:t>
            </a:r>
            <a:r>
              <a:rPr lang="en-US" sz="2200" dirty="0" smtClean="0">
                <a:solidFill>
                  <a:srgbClr val="3333CC"/>
                </a:solidFill>
              </a:rPr>
              <a:t>,</a:t>
            </a:r>
            <a:r>
              <a:rPr lang="sr-Latn-ME" sz="2200" dirty="0" smtClean="0">
                <a:solidFill>
                  <a:srgbClr val="3333CC"/>
                </a:solidFill>
              </a:rPr>
              <a:t> </a:t>
            </a:r>
            <a:r>
              <a:rPr lang="en-US" sz="2200" dirty="0" err="1" smtClean="0">
                <a:solidFill>
                  <a:srgbClr val="3333CC"/>
                </a:solidFill>
              </a:rPr>
              <a:t>j++</a:t>
            </a:r>
            <a:r>
              <a:rPr lang="en-US" sz="2200" dirty="0" smtClean="0">
                <a:solidFill>
                  <a:srgbClr val="3333CC"/>
                </a:solidFill>
              </a:rPr>
              <a:t>);</a:t>
            </a:r>
            <a:r>
              <a:rPr lang="en-US" sz="2200" dirty="0" smtClean="0"/>
              <a:t> </a:t>
            </a:r>
            <a:r>
              <a:rPr lang="en-US" sz="2200" dirty="0" smtClean="0">
                <a:solidFill>
                  <a:srgbClr val="00B050"/>
                </a:solidFill>
              </a:rPr>
              <a:t>/</a:t>
            </a:r>
            <a:r>
              <a:rPr lang="en-US" sz="2200" dirty="0">
                <a:solidFill>
                  <a:srgbClr val="00B050"/>
                </a:solidFill>
              </a:rPr>
              <a:t>/</a:t>
            </a:r>
            <a:r>
              <a:rPr lang="sr-Latn-ME" sz="2200" dirty="0" smtClean="0">
                <a:solidFill>
                  <a:srgbClr val="00B050"/>
                </a:solidFill>
              </a:rPr>
              <a:t> </a:t>
            </a:r>
            <a:r>
              <a:rPr lang="sr-Latn-CS" sz="2200" dirty="0" smtClean="0">
                <a:solidFill>
                  <a:srgbClr val="00B050"/>
                </a:solidFill>
              </a:rPr>
              <a:t>štampa j, a zatim uvećava</a:t>
            </a:r>
            <a:r>
              <a:rPr lang="en-US" sz="2200" dirty="0" smtClean="0">
                <a:solidFill>
                  <a:srgbClr val="00B050"/>
                </a:solidFill>
              </a:rPr>
              <a:t> j</a:t>
            </a:r>
            <a:r>
              <a:rPr lang="sr-Latn-CS" sz="2200" dirty="0" smtClean="0">
                <a:solidFill>
                  <a:srgbClr val="00B050"/>
                </a:solidFill>
              </a:rPr>
              <a:t> za 1</a:t>
            </a:r>
          </a:p>
          <a:p>
            <a:pPr eaLnBrk="1" hangingPunct="1">
              <a:lnSpc>
                <a:spcPct val="95000"/>
              </a:lnSpc>
              <a:spcBef>
                <a:spcPts val="600"/>
              </a:spcBef>
              <a:spcAft>
                <a:spcPts val="600"/>
              </a:spcAft>
            </a:pPr>
            <a:r>
              <a:rPr lang="sr-Latn-CS" sz="2200" dirty="0" smtClean="0">
                <a:solidFill>
                  <a:srgbClr val="FF0000"/>
                </a:solidFill>
              </a:rPr>
              <a:t>Prilikom upotrebe izraza kao argumenata oprez!</a:t>
            </a:r>
            <a:r>
              <a:rPr lang="sr-Latn-CS" sz="2200" dirty="0" smtClean="0"/>
              <a:t> Na primjer:</a:t>
            </a:r>
          </a:p>
          <a:p>
            <a:pPr marL="357188" indent="0" eaLnBrk="1" hangingPunct="1">
              <a:lnSpc>
                <a:spcPct val="95000"/>
              </a:lnSpc>
              <a:spcBef>
                <a:spcPts val="0"/>
              </a:spcBef>
              <a:buNone/>
            </a:pPr>
            <a:r>
              <a:rPr lang="sr-Latn-CS" sz="2200" dirty="0" smtClean="0">
                <a:solidFill>
                  <a:srgbClr val="3333CC"/>
                </a:solidFill>
              </a:rPr>
              <a:t>j=1;</a:t>
            </a:r>
            <a:br>
              <a:rPr lang="sr-Latn-CS" sz="2200" dirty="0" smtClean="0">
                <a:solidFill>
                  <a:srgbClr val="3333CC"/>
                </a:solidFill>
              </a:rPr>
            </a:br>
            <a:r>
              <a:rPr lang="sr-Latn-CS" sz="2200" dirty="0" smtClean="0">
                <a:solidFill>
                  <a:srgbClr val="3333CC"/>
                </a:solidFill>
              </a:rPr>
              <a:t>printf</a:t>
            </a:r>
            <a:r>
              <a:rPr lang="sr-Latn-CS" sz="2200" dirty="0">
                <a:solidFill>
                  <a:srgbClr val="3333CC"/>
                </a:solidFill>
              </a:rPr>
              <a:t>("%</a:t>
            </a:r>
            <a:r>
              <a:rPr lang="sr-Latn-CS" sz="2200" dirty="0" smtClean="0">
                <a:solidFill>
                  <a:srgbClr val="3333CC"/>
                </a:solidFill>
              </a:rPr>
              <a:t>d %d</a:t>
            </a:r>
            <a:r>
              <a:rPr lang="en-US" sz="2200" dirty="0" smtClean="0">
                <a:solidFill>
                  <a:srgbClr val="3333CC"/>
                </a:solidFill>
              </a:rPr>
              <a:t>\n</a:t>
            </a:r>
            <a:r>
              <a:rPr lang="sr-Latn-CS" sz="2200" dirty="0">
                <a:solidFill>
                  <a:srgbClr val="3333CC"/>
                </a:solidFill>
              </a:rPr>
              <a:t>"</a:t>
            </a:r>
            <a:r>
              <a:rPr lang="en-US" sz="2200" dirty="0" smtClean="0">
                <a:solidFill>
                  <a:srgbClr val="3333CC"/>
                </a:solidFill>
              </a:rPr>
              <a:t>,</a:t>
            </a:r>
            <a:r>
              <a:rPr lang="sr-Latn-ME" sz="2200" dirty="0" smtClean="0">
                <a:solidFill>
                  <a:srgbClr val="3333CC"/>
                </a:solidFill>
              </a:rPr>
              <a:t> </a:t>
            </a:r>
            <a:r>
              <a:rPr lang="en-US" sz="2200" dirty="0" smtClean="0">
                <a:solidFill>
                  <a:srgbClr val="3333CC"/>
                </a:solidFill>
              </a:rPr>
              <a:t>j,</a:t>
            </a:r>
            <a:r>
              <a:rPr lang="sr-Latn-ME" sz="2200" dirty="0" smtClean="0">
                <a:solidFill>
                  <a:srgbClr val="3333CC"/>
                </a:solidFill>
              </a:rPr>
              <a:t> </a:t>
            </a:r>
            <a:r>
              <a:rPr lang="en-US" sz="2200" dirty="0" err="1" smtClean="0">
                <a:solidFill>
                  <a:srgbClr val="3333CC"/>
                </a:solidFill>
              </a:rPr>
              <a:t>j++</a:t>
            </a:r>
            <a:r>
              <a:rPr lang="en-US" sz="2200" dirty="0" smtClean="0">
                <a:solidFill>
                  <a:srgbClr val="3333CC"/>
                </a:solidFill>
              </a:rPr>
              <a:t>); </a:t>
            </a:r>
            <a:r>
              <a:rPr lang="en-US" sz="2200" dirty="0" smtClean="0">
                <a:solidFill>
                  <a:srgbClr val="00B050"/>
                </a:solidFill>
              </a:rPr>
              <a:t>//</a:t>
            </a:r>
            <a:r>
              <a:rPr lang="sr-Latn-ME" sz="2200" dirty="0" smtClean="0">
                <a:solidFill>
                  <a:srgbClr val="00B050"/>
                </a:solidFill>
              </a:rPr>
              <a:t> </a:t>
            </a:r>
            <a:r>
              <a:rPr lang="sr-Latn-CS" sz="2200" dirty="0" smtClean="0">
                <a:solidFill>
                  <a:srgbClr val="00B050"/>
                </a:solidFill>
              </a:rPr>
              <a:t>štampa </a:t>
            </a:r>
            <a:r>
              <a:rPr lang="en-US" sz="2200" dirty="0">
                <a:solidFill>
                  <a:srgbClr val="00B050"/>
                </a:solidFill>
              </a:rPr>
              <a:t>2</a:t>
            </a:r>
            <a:r>
              <a:rPr lang="sr-Latn-CS" sz="2200" dirty="0">
                <a:solidFill>
                  <a:srgbClr val="00B050"/>
                </a:solidFill>
              </a:rPr>
              <a:t> </a:t>
            </a:r>
            <a:r>
              <a:rPr lang="en-US" sz="2200" dirty="0">
                <a:solidFill>
                  <a:srgbClr val="00B050"/>
                </a:solidFill>
              </a:rPr>
              <a:t>pa </a:t>
            </a:r>
            <a:r>
              <a:rPr lang="en-US" sz="2200" dirty="0" smtClean="0">
                <a:solidFill>
                  <a:srgbClr val="00B050"/>
                </a:solidFill>
              </a:rPr>
              <a:t>1</a:t>
            </a:r>
            <a:endParaRPr lang="en-US" sz="2200" dirty="0">
              <a:solidFill>
                <a:srgbClr val="00B050"/>
              </a:solidFill>
            </a:endParaRPr>
          </a:p>
        </p:txBody>
      </p:sp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1403648" y="6165304"/>
            <a:ext cx="6336704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800" dirty="0">
                <a:latin typeface="Tahoma" charset="0"/>
              </a:rPr>
              <a:t>Po </a:t>
            </a:r>
            <a:r>
              <a:rPr lang="en-US" sz="1800" dirty="0" err="1">
                <a:latin typeface="Tahoma" charset="0"/>
              </a:rPr>
              <a:t>pravilu</a:t>
            </a:r>
            <a:r>
              <a:rPr lang="sr-Latn-CS" sz="1800" dirty="0">
                <a:latin typeface="Tahoma" charset="0"/>
              </a:rPr>
              <a:t>,</a:t>
            </a:r>
            <a:r>
              <a:rPr lang="en-US" sz="1800" dirty="0">
                <a:latin typeface="Tahoma" charset="0"/>
              </a:rPr>
              <a:t> </a:t>
            </a:r>
            <a:r>
              <a:rPr lang="en-US" sz="1800" dirty="0" err="1">
                <a:latin typeface="Tahoma" charset="0"/>
              </a:rPr>
              <a:t>prvo</a:t>
            </a:r>
            <a:r>
              <a:rPr lang="en-US" sz="1800" dirty="0">
                <a:latin typeface="Tahoma" charset="0"/>
              </a:rPr>
              <a:t> se </a:t>
            </a:r>
            <a:r>
              <a:rPr lang="en-US" sz="1800" dirty="0" err="1">
                <a:latin typeface="Tahoma" charset="0"/>
              </a:rPr>
              <a:t>predaje</a:t>
            </a:r>
            <a:r>
              <a:rPr lang="en-US" sz="1800" dirty="0">
                <a:latin typeface="Tahoma" charset="0"/>
              </a:rPr>
              <a:t> </a:t>
            </a:r>
            <a:r>
              <a:rPr lang="en-US" sz="1800" dirty="0" err="1">
                <a:latin typeface="Tahoma" charset="0"/>
              </a:rPr>
              <a:t>drugi</a:t>
            </a:r>
            <a:r>
              <a:rPr lang="en-US" sz="1800" dirty="0">
                <a:latin typeface="Tahoma" charset="0"/>
              </a:rPr>
              <a:t> </a:t>
            </a:r>
            <a:r>
              <a:rPr lang="en-US" sz="1800" dirty="0" smtClean="0">
                <a:latin typeface="Tahoma" charset="0"/>
              </a:rPr>
              <a:t>argument</a:t>
            </a:r>
            <a:r>
              <a:rPr lang="sr-Latn-ME" sz="1800" dirty="0" smtClean="0">
                <a:latin typeface="Tahoma" charset="0"/>
              </a:rPr>
              <a:t> (</a:t>
            </a:r>
            <a:r>
              <a:rPr lang="sr-Latn-ME" sz="1800" dirty="0">
                <a:solidFill>
                  <a:srgbClr val="FF0000"/>
                </a:solidFill>
                <a:latin typeface="Tahoma" charset="0"/>
              </a:rPr>
              <a:t>j++</a:t>
            </a:r>
            <a:r>
              <a:rPr lang="sr-Latn-ME" sz="1800" dirty="0" smtClean="0">
                <a:latin typeface="Tahoma" charset="0"/>
              </a:rPr>
              <a:t>)</a:t>
            </a:r>
            <a:r>
              <a:rPr lang="en-US" sz="1800" dirty="0" smtClean="0">
                <a:latin typeface="Tahoma" charset="0"/>
              </a:rPr>
              <a:t>, </a:t>
            </a:r>
            <a:r>
              <a:rPr lang="en-US" sz="1800" dirty="0" err="1">
                <a:latin typeface="Tahoma" charset="0"/>
              </a:rPr>
              <a:t>kod</a:t>
            </a:r>
            <a:r>
              <a:rPr lang="en-US" sz="1800" dirty="0">
                <a:latin typeface="Tahoma" charset="0"/>
              </a:rPr>
              <a:t> </a:t>
            </a:r>
            <a:r>
              <a:rPr lang="en-US" sz="1800" dirty="0" err="1">
                <a:latin typeface="Tahoma" charset="0"/>
              </a:rPr>
              <a:t>njega</a:t>
            </a:r>
            <a:r>
              <a:rPr lang="en-US" sz="1800" dirty="0">
                <a:latin typeface="Tahoma" charset="0"/>
              </a:rPr>
              <a:t> do</a:t>
            </a:r>
            <a:r>
              <a:rPr lang="sr-Latn-CS" sz="1800" dirty="0">
                <a:latin typeface="Tahoma" charset="0"/>
              </a:rPr>
              <a:t>đe do uvećavanja </a:t>
            </a:r>
            <a:r>
              <a:rPr lang="sr-Latn-CS" sz="1800" dirty="0">
                <a:solidFill>
                  <a:srgbClr val="FF0000"/>
                </a:solidFill>
                <a:latin typeface="Tahoma" charset="0"/>
              </a:rPr>
              <a:t>j</a:t>
            </a:r>
            <a:r>
              <a:rPr lang="sr-Latn-CS" sz="1800" dirty="0">
                <a:latin typeface="Tahoma" charset="0"/>
              </a:rPr>
              <a:t> i tek se onda preda prvi argument. </a:t>
            </a:r>
            <a:endParaRPr lang="en-US" sz="1800" dirty="0">
              <a:latin typeface="Tahoma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5/28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Funkcija </a:t>
            </a:r>
            <a:r>
              <a:rPr lang="sr-Latn-CS" smtClean="0">
                <a:solidFill>
                  <a:srgbClr val="3333CC"/>
                </a:solidFill>
              </a:rPr>
              <a:t>scanf</a:t>
            </a:r>
            <a:endParaRPr lang="en-US" smtClean="0">
              <a:solidFill>
                <a:srgbClr val="3333CC"/>
              </a:solidFill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2050504"/>
            <a:ext cx="8503096" cy="4114800"/>
          </a:xfrm>
        </p:spPr>
        <p:txBody>
          <a:bodyPr/>
          <a:lstStyle/>
          <a:p>
            <a:pPr eaLnBrk="1" hangingPunct="1">
              <a:spcBef>
                <a:spcPts val="1200"/>
              </a:spcBef>
            </a:pPr>
            <a:r>
              <a:rPr lang="en-US" sz="2300" dirty="0" err="1" smtClean="0"/>
              <a:t>Funkcija</a:t>
            </a:r>
            <a:r>
              <a:rPr lang="en-US" sz="2300" dirty="0" smtClean="0"/>
              <a:t> </a:t>
            </a:r>
            <a:r>
              <a:rPr lang="sr-Latn-CS" sz="2300" dirty="0" smtClean="0">
                <a:solidFill>
                  <a:srgbClr val="3333CC"/>
                </a:solidFill>
              </a:rPr>
              <a:t>scanf</a:t>
            </a:r>
            <a:r>
              <a:rPr lang="sr-Latn-CS" sz="2300" dirty="0" smtClean="0"/>
              <a:t>, koja se koristi za unos podataka sa tastature, ima sljedeću sintaksu:</a:t>
            </a:r>
            <a:endParaRPr lang="sr-Latn-CS" sz="2300" dirty="0"/>
          </a:p>
          <a:p>
            <a:pPr marL="361950" indent="0" eaLnBrk="1" hangingPunct="1">
              <a:spcBef>
                <a:spcPts val="900"/>
              </a:spcBef>
              <a:buNone/>
            </a:pPr>
            <a:r>
              <a:rPr lang="sr-Latn-CS" sz="2300" dirty="0" smtClean="0">
                <a:solidFill>
                  <a:srgbClr val="3333CC"/>
                </a:solidFill>
              </a:rPr>
              <a:t>scanf</a:t>
            </a:r>
            <a:r>
              <a:rPr lang="sr-Latn-CS" sz="2300" dirty="0"/>
              <a:t>("</a:t>
            </a:r>
            <a:r>
              <a:rPr lang="sr-Latn-CS" sz="2300" dirty="0">
                <a:solidFill>
                  <a:srgbClr val="FF0000"/>
                </a:solidFill>
              </a:rPr>
              <a:t>%c%d</a:t>
            </a:r>
            <a:r>
              <a:rPr lang="sr-Latn-CS" sz="2300" dirty="0"/>
              <a:t>", </a:t>
            </a:r>
            <a:r>
              <a:rPr lang="sr-Latn-CS" sz="2300" dirty="0" smtClean="0">
                <a:solidFill>
                  <a:srgbClr val="00B050"/>
                </a:solidFill>
              </a:rPr>
              <a:t>&amp;kar</a:t>
            </a:r>
            <a:r>
              <a:rPr lang="sr-Latn-CS" sz="2300" dirty="0" smtClean="0"/>
              <a:t>, </a:t>
            </a:r>
            <a:r>
              <a:rPr lang="sr-Latn-CS" sz="2300" dirty="0" smtClean="0">
                <a:solidFill>
                  <a:srgbClr val="00B050"/>
                </a:solidFill>
              </a:rPr>
              <a:t>&amp;cb</a:t>
            </a:r>
            <a:r>
              <a:rPr lang="sr-Latn-CS" sz="2300" dirty="0" smtClean="0"/>
              <a:t>);</a:t>
            </a:r>
          </a:p>
          <a:p>
            <a:pPr eaLnBrk="1" hangingPunct="1"/>
            <a:endParaRPr lang="en-US" sz="2400" dirty="0" smtClean="0"/>
          </a:p>
        </p:txBody>
      </p:sp>
      <p:sp>
        <p:nvSpPr>
          <p:cNvPr id="8196" name="Line 4"/>
          <p:cNvSpPr>
            <a:spLocks noChangeShapeType="1"/>
          </p:cNvSpPr>
          <p:nvPr/>
        </p:nvSpPr>
        <p:spPr bwMode="auto">
          <a:xfrm>
            <a:off x="1639426" y="3276600"/>
            <a:ext cx="990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8197" name="Freeform 5"/>
          <p:cNvSpPr>
            <a:spLocks/>
          </p:cNvSpPr>
          <p:nvPr/>
        </p:nvSpPr>
        <p:spPr bwMode="auto">
          <a:xfrm>
            <a:off x="2274922" y="3285309"/>
            <a:ext cx="228600" cy="313426"/>
          </a:xfrm>
          <a:custGeom>
            <a:avLst/>
            <a:gdLst>
              <a:gd name="T0" fmla="*/ 362902500 w 144"/>
              <a:gd name="T1" fmla="*/ 0 h 288"/>
              <a:gd name="T2" fmla="*/ 362902500 w 144"/>
              <a:gd name="T3" fmla="*/ 725805000 h 288"/>
              <a:gd name="T4" fmla="*/ 0 w 144"/>
              <a:gd name="T5" fmla="*/ 725805000 h 28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44" h="288">
                <a:moveTo>
                  <a:pt x="144" y="0"/>
                </a:moveTo>
                <a:lnTo>
                  <a:pt x="144" y="288"/>
                </a:lnTo>
                <a:lnTo>
                  <a:pt x="0" y="288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8198" name="Text Box 6"/>
          <p:cNvSpPr txBox="1">
            <a:spLocks noChangeArrowheads="1"/>
          </p:cNvSpPr>
          <p:nvPr/>
        </p:nvSpPr>
        <p:spPr bwMode="auto">
          <a:xfrm>
            <a:off x="176346" y="3429000"/>
            <a:ext cx="2451438" cy="11387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700" dirty="0" smtClean="0">
                <a:latin typeface="Tahoma" charset="0"/>
              </a:rPr>
              <a:t>Specifikatori formata </a:t>
            </a:r>
            <a:br>
              <a:rPr lang="sr-Latn-CS" sz="1700" dirty="0" smtClean="0">
                <a:latin typeface="Tahoma" charset="0"/>
              </a:rPr>
            </a:br>
            <a:r>
              <a:rPr lang="sr-Latn-CS" sz="1700" dirty="0" smtClean="0">
                <a:latin typeface="Tahoma" charset="0"/>
              </a:rPr>
              <a:t>za tipove promjenljivih </a:t>
            </a:r>
            <a:r>
              <a:rPr lang="sr-Latn-CS" sz="1700" dirty="0">
                <a:latin typeface="Tahoma" charset="0"/>
              </a:rPr>
              <a:t>koje se </a:t>
            </a:r>
            <a:r>
              <a:rPr lang="sr-Latn-CS" sz="1700" dirty="0" smtClean="0">
                <a:latin typeface="Tahoma" charset="0"/>
              </a:rPr>
              <a:t>učitavaju, ovdje </a:t>
            </a:r>
            <a:r>
              <a:rPr lang="sr-Latn-CS" sz="1700" dirty="0">
                <a:latin typeface="Tahoma" charset="0"/>
              </a:rPr>
              <a:t>karakter i cijeli broj.</a:t>
            </a:r>
            <a:endParaRPr lang="en-US" sz="1700" dirty="0">
              <a:latin typeface="Tahoma" charset="0"/>
            </a:endParaRPr>
          </a:p>
        </p:txBody>
      </p:sp>
      <p:sp>
        <p:nvSpPr>
          <p:cNvPr id="8199" name="Line 7"/>
          <p:cNvSpPr>
            <a:spLocks noChangeShapeType="1"/>
          </p:cNvSpPr>
          <p:nvPr/>
        </p:nvSpPr>
        <p:spPr bwMode="auto">
          <a:xfrm>
            <a:off x="2953320" y="3285226"/>
            <a:ext cx="1117624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8200" name="Freeform 8"/>
          <p:cNvSpPr>
            <a:spLocks/>
          </p:cNvSpPr>
          <p:nvPr/>
        </p:nvSpPr>
        <p:spPr bwMode="auto">
          <a:xfrm>
            <a:off x="3563664" y="3285226"/>
            <a:ext cx="457200" cy="304800"/>
          </a:xfrm>
          <a:custGeom>
            <a:avLst/>
            <a:gdLst>
              <a:gd name="T0" fmla="*/ 0 w 288"/>
              <a:gd name="T1" fmla="*/ 0 h 192"/>
              <a:gd name="T2" fmla="*/ 0 w 288"/>
              <a:gd name="T3" fmla="*/ 483870000 h 192"/>
              <a:gd name="T4" fmla="*/ 725805000 w 288"/>
              <a:gd name="T5" fmla="*/ 483870000 h 192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88" h="192">
                <a:moveTo>
                  <a:pt x="0" y="0"/>
                </a:moveTo>
                <a:lnTo>
                  <a:pt x="0" y="192"/>
                </a:lnTo>
                <a:lnTo>
                  <a:pt x="288" y="192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8201" name="Text Box 9"/>
          <p:cNvSpPr txBox="1">
            <a:spLocks noChangeArrowheads="1"/>
          </p:cNvSpPr>
          <p:nvPr/>
        </p:nvSpPr>
        <p:spPr bwMode="auto">
          <a:xfrm>
            <a:off x="3962400" y="3389806"/>
            <a:ext cx="4864224" cy="877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700" dirty="0" smtClean="0">
                <a:solidFill>
                  <a:srgbClr val="3333CC"/>
                </a:solidFill>
                <a:latin typeface="Tahoma" charset="0"/>
              </a:rPr>
              <a:t>&amp;kar</a:t>
            </a:r>
            <a:r>
              <a:rPr lang="sr-Latn-CS" sz="1700" dirty="0" smtClean="0">
                <a:latin typeface="Tahoma" charset="0"/>
              </a:rPr>
              <a:t> </a:t>
            </a:r>
            <a:r>
              <a:rPr lang="sr-Latn-CS" sz="1700" dirty="0">
                <a:latin typeface="Tahoma" charset="0"/>
              </a:rPr>
              <a:t>i </a:t>
            </a:r>
            <a:r>
              <a:rPr lang="sr-Latn-CS" sz="1700" dirty="0" smtClean="0">
                <a:solidFill>
                  <a:srgbClr val="3333CC"/>
                </a:solidFill>
                <a:latin typeface="Tahoma" charset="0"/>
              </a:rPr>
              <a:t>&amp;cb</a:t>
            </a:r>
            <a:r>
              <a:rPr lang="sr-Latn-CS" sz="1700" dirty="0" smtClean="0">
                <a:latin typeface="Tahoma" charset="0"/>
              </a:rPr>
              <a:t> predstavljaju </a:t>
            </a:r>
            <a:r>
              <a:rPr lang="sr-Latn-CS" sz="1700" dirty="0">
                <a:latin typeface="Tahoma" charset="0"/>
              </a:rPr>
              <a:t>adrese promjenljivih </a:t>
            </a:r>
            <a:r>
              <a:rPr lang="sr-Latn-CS" sz="1700" dirty="0" smtClean="0">
                <a:solidFill>
                  <a:srgbClr val="3333CC"/>
                </a:solidFill>
                <a:latin typeface="Tahoma" charset="0"/>
              </a:rPr>
              <a:t>kar</a:t>
            </a:r>
            <a:r>
              <a:rPr lang="sr-Latn-CS" sz="1700" dirty="0" smtClean="0">
                <a:latin typeface="Tahoma" charset="0"/>
              </a:rPr>
              <a:t> </a:t>
            </a:r>
            <a:r>
              <a:rPr lang="sr-Latn-CS" sz="1700" dirty="0">
                <a:latin typeface="Tahoma" charset="0"/>
              </a:rPr>
              <a:t>i </a:t>
            </a:r>
            <a:r>
              <a:rPr lang="sr-Latn-CS" sz="1700" dirty="0" smtClean="0">
                <a:solidFill>
                  <a:srgbClr val="3333CC"/>
                </a:solidFill>
                <a:latin typeface="Tahoma" charset="0"/>
              </a:rPr>
              <a:t>cb</a:t>
            </a:r>
            <a:r>
              <a:rPr lang="sr-Latn-CS" sz="1700" dirty="0" smtClean="0">
                <a:latin typeface="Tahoma" charset="0"/>
              </a:rPr>
              <a:t>, </a:t>
            </a:r>
            <a:r>
              <a:rPr lang="sr-Latn-CS" sz="1700" dirty="0">
                <a:latin typeface="Tahoma" charset="0"/>
              </a:rPr>
              <a:t>a ono što se unese sa tastature </a:t>
            </a:r>
            <a:r>
              <a:rPr lang="sr-Latn-CS" sz="1700" dirty="0" smtClean="0">
                <a:latin typeface="Tahoma" charset="0"/>
              </a:rPr>
              <a:t>smješta se </a:t>
            </a:r>
            <a:r>
              <a:rPr lang="sr-Latn-CS" sz="1700" dirty="0">
                <a:latin typeface="Tahoma" charset="0"/>
              </a:rPr>
              <a:t>na </a:t>
            </a:r>
            <a:r>
              <a:rPr lang="sr-Latn-CS" sz="1700" dirty="0" smtClean="0">
                <a:latin typeface="Tahoma" charset="0"/>
              </a:rPr>
              <a:t>te adrese</a:t>
            </a:r>
            <a:r>
              <a:rPr lang="en-US" sz="1700" dirty="0" smtClean="0">
                <a:latin typeface="Tahoma" charset="0"/>
              </a:rPr>
              <a:t>.</a:t>
            </a:r>
            <a:endParaRPr lang="en-US" sz="1700" dirty="0">
              <a:latin typeface="Tahoma" charset="0"/>
            </a:endParaRPr>
          </a:p>
        </p:txBody>
      </p:sp>
      <p:sp>
        <p:nvSpPr>
          <p:cNvPr id="8202" name="Text Box 10"/>
          <p:cNvSpPr txBox="1">
            <a:spLocks noChangeArrowheads="1"/>
          </p:cNvSpPr>
          <p:nvPr/>
        </p:nvSpPr>
        <p:spPr bwMode="auto">
          <a:xfrm>
            <a:off x="2362199" y="4574181"/>
            <a:ext cx="6581503" cy="21852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sr-Latn-CS" sz="1700" dirty="0">
                <a:latin typeface="Tahoma" charset="0"/>
              </a:rPr>
              <a:t>Podrazumjeva se da je broj </a:t>
            </a:r>
            <a:r>
              <a:rPr lang="sr-Latn-CS" sz="1700" dirty="0" smtClean="0">
                <a:latin typeface="Tahoma" charset="0"/>
              </a:rPr>
              <a:t>procenata </a:t>
            </a:r>
            <a:r>
              <a:rPr lang="sr-Latn-CS" sz="1700" dirty="0">
                <a:latin typeface="Tahoma" charset="0"/>
              </a:rPr>
              <a:t>jednak broju </a:t>
            </a:r>
            <a:r>
              <a:rPr lang="sr-Latn-CS" sz="1700" dirty="0" smtClean="0">
                <a:latin typeface="Tahoma" charset="0"/>
              </a:rPr>
              <a:t>adresa. </a:t>
            </a:r>
            <a:r>
              <a:rPr lang="sr-Latn-CS" sz="1700" dirty="0">
                <a:latin typeface="Tahoma" charset="0"/>
              </a:rPr>
              <a:t>Podrazumjeva se da su </a:t>
            </a:r>
            <a:r>
              <a:rPr lang="sr-Latn-CS" sz="1700" dirty="0" smtClean="0">
                <a:latin typeface="Tahoma" charset="0"/>
              </a:rPr>
              <a:t>procenti </a:t>
            </a:r>
            <a:r>
              <a:rPr lang="sr-Latn-CS" sz="1700" dirty="0">
                <a:latin typeface="Tahoma" charset="0"/>
              </a:rPr>
              <a:t>na pravilan način upareni sa tipovima promjenljivih koji se učitavaju. Ako ova dva “podrazumjevanja” nijesu </a:t>
            </a:r>
            <a:r>
              <a:rPr lang="sr-Latn-CS" sz="1700" dirty="0" smtClean="0">
                <a:latin typeface="Tahoma" charset="0"/>
              </a:rPr>
              <a:t>ispunjena, </a:t>
            </a:r>
            <a:r>
              <a:rPr lang="sr-Latn-CS" sz="1700" dirty="0">
                <a:latin typeface="Tahoma" charset="0"/>
              </a:rPr>
              <a:t>program vam i dalje može raditi, ali što će zapravo raditi i kakve će promjenljive učitati to nije sigurno. U svakom </a:t>
            </a:r>
            <a:r>
              <a:rPr lang="sr-Latn-CS" sz="1700" dirty="0" smtClean="0">
                <a:latin typeface="Tahoma" charset="0"/>
              </a:rPr>
              <a:t>slučaju, bolje je da </a:t>
            </a:r>
            <a:r>
              <a:rPr lang="sr-Latn-CS" sz="1700" dirty="0">
                <a:latin typeface="Tahoma" charset="0"/>
              </a:rPr>
              <a:t>vam program “pukne” na početku </a:t>
            </a:r>
            <a:r>
              <a:rPr lang="sr-Latn-CS" sz="1700" dirty="0" smtClean="0">
                <a:latin typeface="Tahoma" charset="0"/>
              </a:rPr>
              <a:t>izvršavanja, </a:t>
            </a:r>
            <a:r>
              <a:rPr lang="sr-Latn-CS" sz="1700" dirty="0">
                <a:latin typeface="Tahoma" charset="0"/>
              </a:rPr>
              <a:t>nego da završi sa izvršavanjem i produkuje besmislene rezultate.</a:t>
            </a:r>
            <a:endParaRPr lang="en-US" sz="1700" dirty="0">
              <a:latin typeface="Tahoma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6/28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609600"/>
            <a:ext cx="8001000" cy="1143000"/>
          </a:xfrm>
        </p:spPr>
        <p:txBody>
          <a:bodyPr/>
          <a:lstStyle/>
          <a:p>
            <a:pPr eaLnBrk="1" hangingPunct="1"/>
            <a:r>
              <a:rPr lang="en-US" smtClean="0"/>
              <a:t>Funkcija </a:t>
            </a:r>
            <a:r>
              <a:rPr lang="sr-Latn-CS" smtClean="0"/>
              <a:t>scanf i unos podataka</a:t>
            </a:r>
            <a:endParaRPr lang="en-US" smtClean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2338536"/>
            <a:ext cx="8713788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en-US" sz="2400" dirty="0" err="1" smtClean="0"/>
              <a:t>Funkcija</a:t>
            </a:r>
            <a:r>
              <a:rPr lang="en-US" sz="2400" dirty="0" smtClean="0"/>
              <a:t> </a:t>
            </a:r>
            <a:r>
              <a:rPr lang="sr-Latn-CS" sz="2400" dirty="0" smtClean="0"/>
              <a:t>scanf čeka da unesete potreban broj podatak</a:t>
            </a:r>
            <a:r>
              <a:rPr lang="en-US" sz="2400" dirty="0" smtClean="0"/>
              <a:t>a</a:t>
            </a:r>
            <a:r>
              <a:rPr lang="sr-Latn-CS" sz="2400" dirty="0" smtClean="0"/>
              <a:t>.</a:t>
            </a:r>
          </a:p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r>
              <a:rPr lang="sr-Latn-CS" sz="2400" dirty="0" smtClean="0"/>
              <a:t>Ova </a:t>
            </a:r>
            <a:r>
              <a:rPr lang="en-US" sz="2400" dirty="0" err="1" smtClean="0"/>
              <a:t>funkcija</a:t>
            </a:r>
            <a:r>
              <a:rPr lang="en-US" sz="2400" dirty="0" smtClean="0"/>
              <a:t> </a:t>
            </a:r>
            <a:r>
              <a:rPr lang="sr-Latn-CS" sz="2400" dirty="0" smtClean="0"/>
              <a:t>zanemaruje bjeline i učitava samo podatke do unosa potrebnog broja podataka i pritiska na </a:t>
            </a:r>
            <a:r>
              <a:rPr lang="sr-Latn-CS" sz="2400" dirty="0" smtClean="0">
                <a:solidFill>
                  <a:srgbClr val="3333CC"/>
                </a:solidFill>
              </a:rPr>
              <a:t>Enter </a:t>
            </a:r>
            <a:r>
              <a:rPr lang="sr-Latn-CS" sz="2400" dirty="0" smtClean="0"/>
              <a:t>taster. N</a:t>
            </a:r>
            <a:r>
              <a:rPr lang="en-US" sz="2400" dirty="0" smtClean="0"/>
              <a:t>a </a:t>
            </a:r>
            <a:r>
              <a:rPr lang="sr-Latn-CS" sz="2400" dirty="0" smtClean="0"/>
              <a:t>pr</a:t>
            </a:r>
            <a:r>
              <a:rPr lang="en-US" sz="2400" dirty="0" err="1" smtClean="0"/>
              <a:t>imjer</a:t>
            </a:r>
            <a:r>
              <a:rPr lang="en-US" sz="2400" dirty="0" smtClean="0"/>
              <a:t>,</a:t>
            </a:r>
            <a:r>
              <a:rPr lang="sr-Latn-CS" sz="2400" dirty="0" smtClean="0"/>
              <a:t> ako se očekuje unos 2 podatka, a vi unesete 1 i pritisnete Enter, neće se nastaviti dalje izvršavanje programa, već će</a:t>
            </a:r>
            <a:r>
              <a:rPr lang="en-US" sz="2400" dirty="0" smtClean="0"/>
              <a:t> s</a:t>
            </a:r>
            <a:r>
              <a:rPr lang="sr-Latn-CS" sz="2400" dirty="0" smtClean="0"/>
              <a:t>e i dalje čekati na dodatni podatak.</a:t>
            </a:r>
          </a:p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r>
              <a:rPr lang="sr-Latn-CS" sz="2400" dirty="0" smtClean="0"/>
              <a:t>Što se dešava ako unesete tri podatka</a:t>
            </a:r>
            <a:r>
              <a:rPr lang="en-US" sz="2400" dirty="0" smtClean="0"/>
              <a:t>,</a:t>
            </a:r>
            <a:r>
              <a:rPr lang="sr-Latn-CS" sz="2400" dirty="0" smtClean="0"/>
              <a:t> a traže se dva? Prva dva podatka se iskoriste</a:t>
            </a:r>
            <a:r>
              <a:rPr lang="en-US" sz="2400" dirty="0" smtClean="0"/>
              <a:t>,</a:t>
            </a:r>
            <a:r>
              <a:rPr lang="sr-Latn-CS" sz="2400" dirty="0" smtClean="0"/>
              <a:t> dok se treći čuva u memoriji koja se naziva </a:t>
            </a:r>
            <a:r>
              <a:rPr lang="sr-Latn-CS" sz="2400" b="1" dirty="0" smtClean="0"/>
              <a:t>bafer</a:t>
            </a:r>
            <a:r>
              <a:rPr lang="sr-Latn-CS" sz="2400" dirty="0" smtClean="0"/>
              <a:t> i </a:t>
            </a:r>
            <a:r>
              <a:rPr lang="en-US" sz="2400" dirty="0" err="1" smtClean="0"/>
              <a:t>taj</a:t>
            </a:r>
            <a:r>
              <a:rPr lang="en-US" sz="2400" dirty="0" smtClean="0"/>
              <a:t> </a:t>
            </a:r>
            <a:r>
              <a:rPr lang="en-US" sz="2400" dirty="0" err="1" smtClean="0"/>
              <a:t>podatak</a:t>
            </a:r>
            <a:r>
              <a:rPr lang="en-US" sz="2400" dirty="0" smtClean="0"/>
              <a:t> je </a:t>
            </a:r>
            <a:r>
              <a:rPr lang="sr-Latn-CS" sz="2400" dirty="0" smtClean="0"/>
              <a:t>spreman da bude preuzet narednom funkcijom za unos.</a:t>
            </a:r>
            <a:endParaRPr lang="en-US" sz="240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7/28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Scanf - primjer</a:t>
            </a:r>
            <a:endParaRPr lang="en-US" smtClean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2266950"/>
            <a:ext cx="8610600" cy="4114800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scanf</a:t>
            </a:r>
            <a:r>
              <a:rPr lang="sr-Latn-CS" sz="2400" dirty="0"/>
              <a:t>("%</a:t>
            </a:r>
            <a:r>
              <a:rPr lang="sr-Latn-CS" sz="2400" dirty="0" smtClean="0"/>
              <a:t>d%d</a:t>
            </a:r>
            <a:r>
              <a:rPr lang="sr-Latn-CS" sz="2400" dirty="0"/>
              <a:t>",&amp;</a:t>
            </a:r>
            <a:r>
              <a:rPr lang="sr-Latn-CS" sz="2400" dirty="0" smtClean="0"/>
              <a:t>a,&amp;b);	</a:t>
            </a:r>
            <a:r>
              <a:rPr lang="en-US" sz="2000" dirty="0" smtClean="0"/>
              <a:t> </a:t>
            </a:r>
            <a:r>
              <a:rPr lang="en-US" sz="2000" dirty="0" smtClean="0">
                <a:solidFill>
                  <a:srgbClr val="00B050"/>
                </a:solidFill>
              </a:rPr>
              <a:t>/</a:t>
            </a:r>
            <a:r>
              <a:rPr lang="sr-Latn-ME" sz="2000" dirty="0" smtClean="0">
                <a:solidFill>
                  <a:srgbClr val="00B050"/>
                </a:solidFill>
              </a:rPr>
              <a:t>/ </a:t>
            </a:r>
            <a:r>
              <a:rPr lang="en-US" sz="2000" dirty="0" err="1" smtClean="0">
                <a:solidFill>
                  <a:srgbClr val="00B050"/>
                </a:solidFill>
              </a:rPr>
              <a:t>ako</a:t>
            </a:r>
            <a:r>
              <a:rPr lang="en-US" sz="2000" dirty="0" smtClean="0">
                <a:solidFill>
                  <a:srgbClr val="00B050"/>
                </a:solidFill>
              </a:rPr>
              <a:t> </a:t>
            </a:r>
            <a:r>
              <a:rPr lang="en-US" sz="2000" dirty="0" err="1" smtClean="0">
                <a:solidFill>
                  <a:srgbClr val="00B050"/>
                </a:solidFill>
              </a:rPr>
              <a:t>unesete</a:t>
            </a:r>
            <a:r>
              <a:rPr lang="en-US" sz="2000" dirty="0" smtClean="0">
                <a:solidFill>
                  <a:srgbClr val="00B050"/>
                </a:solidFill>
              </a:rPr>
              <a:t> 2 3 4</a:t>
            </a:r>
            <a:br>
              <a:rPr lang="en-US" sz="2000" dirty="0" smtClean="0">
                <a:solidFill>
                  <a:srgbClr val="00B050"/>
                </a:solidFill>
              </a:rPr>
            </a:br>
            <a:r>
              <a:rPr lang="sr-Latn-ME" sz="2400" dirty="0" smtClean="0">
                <a:solidFill>
                  <a:srgbClr val="3333CC"/>
                </a:solidFill>
              </a:rPr>
              <a:t>// neke naredbe</a:t>
            </a:r>
            <a:r>
              <a:rPr lang="en-US" sz="2400" dirty="0" smtClean="0"/>
              <a:t>		</a:t>
            </a:r>
            <a:r>
              <a:rPr lang="sr-Latn-ME" sz="2400" dirty="0"/>
              <a:t> </a:t>
            </a:r>
            <a:r>
              <a:rPr lang="en-US" sz="2000" dirty="0" smtClean="0">
                <a:solidFill>
                  <a:srgbClr val="00B050"/>
                </a:solidFill>
              </a:rPr>
              <a:t>//</a:t>
            </a:r>
            <a:r>
              <a:rPr lang="sr-Latn-ME" sz="2000" dirty="0" smtClean="0">
                <a:solidFill>
                  <a:srgbClr val="00B050"/>
                </a:solidFill>
              </a:rPr>
              <a:t> </a:t>
            </a:r>
            <a:r>
              <a:rPr lang="en-US" sz="2000" dirty="0" smtClean="0">
                <a:solidFill>
                  <a:srgbClr val="00B050"/>
                </a:solidFill>
              </a:rPr>
              <a:t>2 </a:t>
            </a:r>
            <a:r>
              <a:rPr lang="en-US" sz="2000" dirty="0" err="1">
                <a:solidFill>
                  <a:srgbClr val="00B050"/>
                </a:solidFill>
              </a:rPr>
              <a:t>i</a:t>
            </a:r>
            <a:r>
              <a:rPr lang="en-US" sz="2000" dirty="0">
                <a:solidFill>
                  <a:srgbClr val="00B050"/>
                </a:solidFill>
              </a:rPr>
              <a:t> 3 se </a:t>
            </a:r>
            <a:r>
              <a:rPr lang="en-US" sz="2000" dirty="0" err="1">
                <a:solidFill>
                  <a:srgbClr val="00B050"/>
                </a:solidFill>
              </a:rPr>
              <a:t>dodjeljuju</a:t>
            </a:r>
            <a:r>
              <a:rPr lang="en-US" sz="2000" dirty="0">
                <a:solidFill>
                  <a:srgbClr val="00B050"/>
                </a:solidFill>
              </a:rPr>
              <a:t> </a:t>
            </a:r>
            <a:r>
              <a:rPr lang="en-US" sz="2000" dirty="0" err="1">
                <a:solidFill>
                  <a:srgbClr val="00B050"/>
                </a:solidFill>
              </a:rPr>
              <a:t>promjenljivim</a:t>
            </a:r>
            <a:r>
              <a:rPr lang="en-US" sz="2000" dirty="0">
                <a:solidFill>
                  <a:srgbClr val="00B050"/>
                </a:solidFill>
              </a:rPr>
              <a:t> a </a:t>
            </a:r>
            <a:r>
              <a:rPr lang="en-US" sz="2000" dirty="0" err="1">
                <a:solidFill>
                  <a:srgbClr val="00B050"/>
                </a:solidFill>
              </a:rPr>
              <a:t>i</a:t>
            </a:r>
            <a:r>
              <a:rPr lang="en-US" sz="2000" dirty="0">
                <a:solidFill>
                  <a:srgbClr val="00B050"/>
                </a:solidFill>
              </a:rPr>
              <a:t> </a:t>
            </a:r>
            <a:r>
              <a:rPr lang="en-US" sz="2000" dirty="0" smtClean="0">
                <a:solidFill>
                  <a:srgbClr val="00B050"/>
                </a:solidFill>
              </a:rPr>
              <a:t>b</a:t>
            </a:r>
            <a:endParaRPr lang="en-US" sz="2000" dirty="0">
              <a:solidFill>
                <a:srgbClr val="00B050"/>
              </a:solidFill>
            </a:endParaRPr>
          </a:p>
          <a:p>
            <a:pPr marL="357188" indent="0" eaLnBrk="1" hangingPunct="1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400" dirty="0" err="1" smtClean="0"/>
              <a:t>scanf</a:t>
            </a:r>
            <a:r>
              <a:rPr lang="en-US" sz="2400" dirty="0" smtClean="0"/>
              <a:t>(</a:t>
            </a:r>
            <a:r>
              <a:rPr lang="sr-Latn-CS" sz="2400" dirty="0"/>
              <a:t>"</a:t>
            </a:r>
            <a:r>
              <a:rPr lang="en-US" sz="2400" dirty="0" smtClean="0"/>
              <a:t>%d</a:t>
            </a:r>
            <a:r>
              <a:rPr lang="sr-Latn-CS" sz="2400" dirty="0"/>
              <a:t>"</a:t>
            </a:r>
            <a:r>
              <a:rPr lang="en-US" sz="2400" dirty="0" smtClean="0"/>
              <a:t>,&amp;c);	</a:t>
            </a:r>
            <a:r>
              <a:rPr lang="en-US" sz="2000" dirty="0" smtClean="0">
                <a:solidFill>
                  <a:srgbClr val="00B050"/>
                </a:solidFill>
              </a:rPr>
              <a:t>//</a:t>
            </a:r>
            <a:r>
              <a:rPr lang="sr-Latn-ME" sz="2000" dirty="0" smtClean="0">
                <a:solidFill>
                  <a:srgbClr val="00B050"/>
                </a:solidFill>
              </a:rPr>
              <a:t> </a:t>
            </a:r>
            <a:r>
              <a:rPr lang="en-US" sz="2000" dirty="0" err="1" smtClean="0">
                <a:solidFill>
                  <a:srgbClr val="00B050"/>
                </a:solidFill>
              </a:rPr>
              <a:t>sada</a:t>
            </a:r>
            <a:r>
              <a:rPr lang="en-US" sz="2000" dirty="0" smtClean="0">
                <a:solidFill>
                  <a:srgbClr val="00B050"/>
                </a:solidFill>
              </a:rPr>
              <a:t> </a:t>
            </a:r>
            <a:r>
              <a:rPr lang="sr-Latn-CS" sz="2000" dirty="0">
                <a:solidFill>
                  <a:srgbClr val="00B050"/>
                </a:solidFill>
              </a:rPr>
              <a:t>će nam se učiniti da je ova </a:t>
            </a:r>
            <a:r>
              <a:rPr lang="sr-Latn-CS" sz="2000" dirty="0" smtClean="0">
                <a:solidFill>
                  <a:srgbClr val="00B050"/>
                </a:solidFill>
              </a:rPr>
              <a:t>naredba</a:t>
            </a:r>
            <a:r>
              <a:rPr lang="en-US" sz="2000" dirty="0">
                <a:solidFill>
                  <a:srgbClr val="00B050"/>
                </a:solidFill>
              </a:rPr>
              <a:t>		</a:t>
            </a:r>
            <a:r>
              <a:rPr lang="en-US" sz="2000" dirty="0" smtClean="0">
                <a:solidFill>
                  <a:srgbClr val="00B050"/>
                </a:solidFill>
              </a:rPr>
              <a:t>	</a:t>
            </a:r>
            <a:r>
              <a:rPr lang="sr-Latn-ME" sz="2000" dirty="0" smtClean="0">
                <a:solidFill>
                  <a:srgbClr val="00B050"/>
                </a:solidFill>
              </a:rPr>
              <a:t>	</a:t>
            </a:r>
            <a:r>
              <a:rPr lang="en-US" sz="2000" dirty="0" smtClean="0">
                <a:solidFill>
                  <a:srgbClr val="00B050"/>
                </a:solidFill>
              </a:rPr>
              <a:t>//</a:t>
            </a:r>
            <a:r>
              <a:rPr lang="sr-Latn-ME" sz="2000" dirty="0" smtClean="0">
                <a:solidFill>
                  <a:srgbClr val="00B050"/>
                </a:solidFill>
              </a:rPr>
              <a:t> </a:t>
            </a:r>
            <a:r>
              <a:rPr lang="sr-Latn-CS" sz="2000" dirty="0" smtClean="0">
                <a:solidFill>
                  <a:srgbClr val="00B050"/>
                </a:solidFill>
              </a:rPr>
              <a:t>preskočena</a:t>
            </a:r>
            <a:r>
              <a:rPr lang="sr-Latn-CS" sz="2000" dirty="0">
                <a:solidFill>
                  <a:srgbClr val="00B050"/>
                </a:solidFill>
              </a:rPr>
              <a:t>, a zapravo je </a:t>
            </a:r>
            <a:r>
              <a:rPr lang="sr-Latn-CS" sz="2000" dirty="0" smtClean="0">
                <a:solidFill>
                  <a:srgbClr val="00B050"/>
                </a:solidFill>
              </a:rPr>
              <a:t>zaostala 4</a:t>
            </a:r>
            <a:r>
              <a:rPr lang="sr-Latn-ME" sz="2000" dirty="0" smtClean="0">
                <a:solidFill>
                  <a:srgbClr val="00B050"/>
                </a:solidFill>
              </a:rPr>
              <a:t>, koja se </a:t>
            </a:r>
            <a:r>
              <a:rPr lang="en-US" sz="2000" dirty="0">
                <a:solidFill>
                  <a:srgbClr val="00B050"/>
                </a:solidFill>
              </a:rPr>
              <a:t>		</a:t>
            </a:r>
            <a:r>
              <a:rPr lang="sr-Latn-ME" sz="2000" dirty="0" smtClean="0">
                <a:solidFill>
                  <a:srgbClr val="00B050"/>
                </a:solidFill>
              </a:rPr>
              <a:t>		</a:t>
            </a:r>
            <a:r>
              <a:rPr lang="en-US" sz="2000" dirty="0" smtClean="0">
                <a:solidFill>
                  <a:srgbClr val="00B050"/>
                </a:solidFill>
              </a:rPr>
              <a:t>//</a:t>
            </a:r>
            <a:r>
              <a:rPr lang="sr-Latn-ME" sz="2000" dirty="0" smtClean="0">
                <a:solidFill>
                  <a:srgbClr val="00B050"/>
                </a:solidFill>
              </a:rPr>
              <a:t> nalazi u baferu, </a:t>
            </a:r>
            <a:r>
              <a:rPr lang="sr-Latn-CS" sz="2000" dirty="0" smtClean="0">
                <a:solidFill>
                  <a:srgbClr val="00B050"/>
                </a:solidFill>
              </a:rPr>
              <a:t>iskorišćena </a:t>
            </a:r>
            <a:r>
              <a:rPr lang="sr-Latn-CS" sz="2000" dirty="0">
                <a:solidFill>
                  <a:srgbClr val="00B050"/>
                </a:solidFill>
              </a:rPr>
              <a:t>i </a:t>
            </a:r>
            <a:r>
              <a:rPr lang="sr-Latn-CS" sz="2000" dirty="0" smtClean="0">
                <a:solidFill>
                  <a:srgbClr val="00B050"/>
                </a:solidFill>
              </a:rPr>
              <a:t>smještena </a:t>
            </a:r>
            <a:r>
              <a:rPr lang="sr-Latn-CS" sz="2000" dirty="0">
                <a:solidFill>
                  <a:srgbClr val="00B050"/>
                </a:solidFill>
              </a:rPr>
              <a:t>u </a:t>
            </a:r>
            <a:r>
              <a:rPr lang="sr-Latn-CS" sz="2000" dirty="0" smtClean="0">
                <a:solidFill>
                  <a:srgbClr val="00B050"/>
                </a:solidFill>
              </a:rPr>
              <a:t>c</a:t>
            </a:r>
            <a:endParaRPr lang="en-US" sz="2000" dirty="0">
              <a:solidFill>
                <a:srgbClr val="00B050"/>
              </a:solidFill>
            </a:endParaRPr>
          </a:p>
          <a:p>
            <a:pPr eaLnBrk="1" hangingPunct="1">
              <a:spcBef>
                <a:spcPts val="1200"/>
              </a:spcBef>
              <a:spcAft>
                <a:spcPts val="1200"/>
              </a:spcAft>
            </a:pPr>
            <a:r>
              <a:rPr lang="en-US" sz="2400" dirty="0" err="1" smtClean="0"/>
              <a:t>Postoji</a:t>
            </a:r>
            <a:r>
              <a:rPr lang="en-US" sz="2400" dirty="0" smtClean="0"/>
              <a:t> </a:t>
            </a:r>
            <a:r>
              <a:rPr lang="en-US" sz="2400" dirty="0" err="1" smtClean="0"/>
              <a:t>na</a:t>
            </a:r>
            <a:r>
              <a:rPr lang="sr-Latn-CS" sz="2400" dirty="0" smtClean="0"/>
              <a:t>čin da se ovakav rad izbjegne</a:t>
            </a:r>
            <a:r>
              <a:rPr lang="en-US" sz="2400" dirty="0" smtClean="0"/>
              <a:t>,</a:t>
            </a:r>
            <a:r>
              <a:rPr lang="sr-Latn-CS" sz="2400" dirty="0" smtClean="0"/>
              <a:t> ali o tom potom.</a:t>
            </a:r>
          </a:p>
          <a:p>
            <a:pPr eaLnBrk="1" hangingPunct="1">
              <a:spcAft>
                <a:spcPts val="600"/>
              </a:spcAft>
            </a:pPr>
            <a:r>
              <a:rPr lang="sr-Latn-CS" sz="2400" dirty="0" smtClean="0"/>
              <a:t>Prije </a:t>
            </a:r>
            <a:r>
              <a:rPr lang="sr-Latn-CS" sz="2400" dirty="0" smtClean="0">
                <a:solidFill>
                  <a:srgbClr val="3333CC"/>
                </a:solidFill>
              </a:rPr>
              <a:t>scanf</a:t>
            </a:r>
            <a:r>
              <a:rPr lang="sr-Latn-CS" sz="2400" dirty="0" smtClean="0"/>
              <a:t> </a:t>
            </a:r>
            <a:r>
              <a:rPr lang="en-US" sz="2400" dirty="0" err="1" smtClean="0"/>
              <a:t>funkcije</a:t>
            </a:r>
            <a:r>
              <a:rPr lang="en-US" sz="2400" dirty="0" smtClean="0"/>
              <a:t> </a:t>
            </a:r>
            <a:r>
              <a:rPr lang="sr-Latn-CS" sz="2400" dirty="0" smtClean="0"/>
              <a:t>se često postavlja </a:t>
            </a:r>
            <a:r>
              <a:rPr lang="sr-Latn-CS" sz="2400" dirty="0" smtClean="0">
                <a:solidFill>
                  <a:srgbClr val="FF0000"/>
                </a:solidFill>
              </a:rPr>
              <a:t>printf</a:t>
            </a:r>
            <a:r>
              <a:rPr lang="sr-Latn-CS" sz="2400" dirty="0" smtClean="0"/>
              <a:t> koja objašnjava korisniku koji se podatak od njega očekuje:</a:t>
            </a:r>
            <a:endParaRPr lang="en-US" sz="2400" dirty="0" smtClean="0"/>
          </a:p>
          <a:p>
            <a:pPr marL="354013" indent="0" eaLnBrk="1" hangingPunct="1">
              <a:spcAft>
                <a:spcPts val="600"/>
              </a:spcAft>
              <a:buNone/>
            </a:pPr>
            <a:r>
              <a:rPr lang="sr-Latn-CS" sz="2400" dirty="0" smtClean="0">
                <a:solidFill>
                  <a:srgbClr val="3333CC"/>
                </a:solidFill>
              </a:rPr>
              <a:t>printf</a:t>
            </a:r>
            <a:r>
              <a:rPr lang="sr-Latn-CS" sz="2400" dirty="0">
                <a:solidFill>
                  <a:srgbClr val="3333CC"/>
                </a:solidFill>
              </a:rPr>
              <a:t>("Unesite </a:t>
            </a:r>
            <a:r>
              <a:rPr lang="sr-Latn-CS" sz="2400" dirty="0" smtClean="0">
                <a:solidFill>
                  <a:srgbClr val="3333CC"/>
                </a:solidFill>
              </a:rPr>
              <a:t>cijeli broj N:</a:t>
            </a:r>
            <a:r>
              <a:rPr lang="en-US" sz="2400" dirty="0" smtClean="0">
                <a:solidFill>
                  <a:srgbClr val="3333CC"/>
                </a:solidFill>
              </a:rPr>
              <a:t>\n</a:t>
            </a:r>
            <a:r>
              <a:rPr lang="sr-Latn-CS" sz="2400" dirty="0">
                <a:solidFill>
                  <a:srgbClr val="3333CC"/>
                </a:solidFill>
              </a:rPr>
              <a:t>"</a:t>
            </a:r>
            <a:r>
              <a:rPr lang="en-US" sz="2400" dirty="0" smtClean="0">
                <a:solidFill>
                  <a:srgbClr val="3333CC"/>
                </a:solidFill>
              </a:rPr>
              <a:t>);</a:t>
            </a:r>
            <a:br>
              <a:rPr lang="en-US" sz="2400" dirty="0" smtClean="0">
                <a:solidFill>
                  <a:srgbClr val="3333CC"/>
                </a:solidFill>
              </a:rPr>
            </a:br>
            <a:r>
              <a:rPr lang="en-US" sz="2400" dirty="0" err="1" smtClean="0">
                <a:solidFill>
                  <a:srgbClr val="FF0000"/>
                </a:solidFill>
              </a:rPr>
              <a:t>scanf</a:t>
            </a:r>
            <a:r>
              <a:rPr lang="en-US" sz="2400" dirty="0">
                <a:solidFill>
                  <a:srgbClr val="FF0000"/>
                </a:solidFill>
              </a:rPr>
              <a:t>("%</a:t>
            </a:r>
            <a:r>
              <a:rPr lang="en-US" sz="2400" dirty="0" err="1">
                <a:solidFill>
                  <a:srgbClr val="FF0000"/>
                </a:solidFill>
              </a:rPr>
              <a:t>d",&amp;</a:t>
            </a:r>
            <a:r>
              <a:rPr lang="en-US" sz="2400" dirty="0" err="1" smtClean="0">
                <a:solidFill>
                  <a:srgbClr val="FF0000"/>
                </a:solidFill>
              </a:rPr>
              <a:t>N</a:t>
            </a:r>
            <a:r>
              <a:rPr lang="en-US" sz="2400" dirty="0" smtClean="0">
                <a:solidFill>
                  <a:srgbClr val="FF0000"/>
                </a:solidFill>
              </a:rPr>
              <a:t>);</a:t>
            </a:r>
            <a:endParaRPr lang="sr-Latn-CS" sz="2400" dirty="0" smtClean="0">
              <a:solidFill>
                <a:srgbClr val="FF0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8/28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Struktura programa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2349624"/>
            <a:ext cx="8668072" cy="3959696"/>
          </a:xfrm>
        </p:spPr>
        <p:txBody>
          <a:bodyPr/>
          <a:lstStyle/>
          <a:p>
            <a:pPr eaLnBrk="1" hangingPunct="1"/>
            <a:r>
              <a:rPr lang="en-US" sz="2400" dirty="0" smtClean="0"/>
              <a:t>Program u C-u se </a:t>
            </a:r>
            <a:r>
              <a:rPr lang="en-US" sz="2400" dirty="0" err="1" smtClean="0"/>
              <a:t>sastoji</a:t>
            </a:r>
            <a:r>
              <a:rPr lang="en-US" sz="2400" dirty="0" smtClean="0"/>
              <a:t> od:</a:t>
            </a:r>
          </a:p>
          <a:p>
            <a:pPr lvl="1" eaLnBrk="1" hangingPunct="1"/>
            <a:r>
              <a:rPr lang="en-US" sz="2000" dirty="0" err="1" smtClean="0"/>
              <a:t>pretprocesora</a:t>
            </a:r>
            <a:r>
              <a:rPr lang="en-US" sz="2000" dirty="0" smtClean="0"/>
              <a:t> (</a:t>
            </a:r>
            <a:r>
              <a:rPr lang="en-US" sz="2000" dirty="0" err="1" smtClean="0"/>
              <a:t>taraba</a:t>
            </a:r>
            <a:r>
              <a:rPr lang="en-US" sz="2000" dirty="0" smtClean="0"/>
              <a:t>)</a:t>
            </a:r>
            <a:r>
              <a:rPr lang="sr-Latn-CS" sz="2000" dirty="0" smtClean="0"/>
              <a:t>,</a:t>
            </a:r>
            <a:endParaRPr lang="en-US" sz="2000" dirty="0" smtClean="0"/>
          </a:p>
          <a:p>
            <a:pPr lvl="1" eaLnBrk="1" hangingPunct="1"/>
            <a:r>
              <a:rPr lang="sr-Latn-CS" sz="2000" dirty="0" smtClean="0"/>
              <a:t>deklaracija promjenljivih i funkcija</a:t>
            </a:r>
            <a:r>
              <a:rPr lang="en-US" sz="2000" dirty="0" smtClean="0"/>
              <a:t>,</a:t>
            </a:r>
            <a:r>
              <a:rPr lang="sr-Latn-CS" sz="2000" dirty="0" smtClean="0"/>
              <a:t> i</a:t>
            </a:r>
          </a:p>
          <a:p>
            <a:pPr lvl="1" eaLnBrk="1" hangingPunct="1"/>
            <a:r>
              <a:rPr lang="sr-Latn-CS" sz="2000" dirty="0" smtClean="0"/>
              <a:t>definicija funkcija.</a:t>
            </a:r>
          </a:p>
          <a:p>
            <a:pPr eaLnBrk="1" hangingPunct="1"/>
            <a:r>
              <a:rPr lang="sr-Latn-CS" sz="2400" dirty="0" smtClean="0"/>
              <a:t>Pretprocesorske naredbe počinju sa </a:t>
            </a:r>
            <a:r>
              <a:rPr lang="sr-Latn-CS" sz="2400" b="1" dirty="0" smtClean="0">
                <a:solidFill>
                  <a:srgbClr val="FF0000"/>
                </a:solidFill>
              </a:rPr>
              <a:t>#</a:t>
            </a:r>
            <a:r>
              <a:rPr lang="sr-Latn-CS" sz="2400" dirty="0" smtClean="0"/>
              <a:t> i svaka se nalazi u posebnom redu. Ove naredbe (direktive) važe do kraja teksta programa i kompajler ih izvršava prije bilo koje druge naredbe.</a:t>
            </a:r>
          </a:p>
          <a:p>
            <a:pPr eaLnBrk="1" hangingPunct="1"/>
            <a:r>
              <a:rPr lang="sr-Latn-CS" sz="2400" dirty="0" smtClean="0"/>
              <a:t>Izvršavanje programa startuje od glavnog programa (funkcije </a:t>
            </a:r>
            <a:r>
              <a:rPr lang="sr-Latn-CS" sz="2400" b="1" dirty="0" smtClean="0"/>
              <a:t>main</a:t>
            </a:r>
            <a:r>
              <a:rPr lang="sr-Latn-CS" sz="2400" dirty="0" smtClean="0"/>
              <a:t>).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9/28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itrus">
  <a:themeElements>
    <a:clrScheme name="Citrus 2">
      <a:dk1>
        <a:srgbClr val="000000"/>
      </a:dk1>
      <a:lt1>
        <a:srgbClr val="FFFFFF"/>
      </a:lt1>
      <a:dk2>
        <a:srgbClr val="000000"/>
      </a:dk2>
      <a:lt2>
        <a:srgbClr val="777777"/>
      </a:lt2>
      <a:accent1>
        <a:srgbClr val="00CC00"/>
      </a:accent1>
      <a:accent2>
        <a:srgbClr val="FF822D"/>
      </a:accent2>
      <a:accent3>
        <a:srgbClr val="FFFFFF"/>
      </a:accent3>
      <a:accent4>
        <a:srgbClr val="000000"/>
      </a:accent4>
      <a:accent5>
        <a:srgbClr val="AAE2AA"/>
      </a:accent5>
      <a:accent6>
        <a:srgbClr val="E77528"/>
      </a:accent6>
      <a:hlink>
        <a:srgbClr val="FF63B1"/>
      </a:hlink>
      <a:folHlink>
        <a:srgbClr val="B2B2B2"/>
      </a:folHlink>
    </a:clrScheme>
    <a:fontScheme name="Citru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Citrus 1">
        <a:dk1>
          <a:srgbClr val="FC6600"/>
        </a:dk1>
        <a:lt1>
          <a:srgbClr val="C6FE82"/>
        </a:lt1>
        <a:dk2>
          <a:srgbClr val="FFFFFF"/>
        </a:dk2>
        <a:lt2>
          <a:srgbClr val="000000"/>
        </a:lt2>
        <a:accent1>
          <a:srgbClr val="00CC00"/>
        </a:accent1>
        <a:accent2>
          <a:srgbClr val="FF822D"/>
        </a:accent2>
        <a:accent3>
          <a:srgbClr val="DFFEC1"/>
        </a:accent3>
        <a:accent4>
          <a:srgbClr val="D75600"/>
        </a:accent4>
        <a:accent5>
          <a:srgbClr val="AAE2AA"/>
        </a:accent5>
        <a:accent6>
          <a:srgbClr val="E77528"/>
        </a:accent6>
        <a:hlink>
          <a:srgbClr val="FF63B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2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00CC00"/>
        </a:accent1>
        <a:accent2>
          <a:srgbClr val="FF822D"/>
        </a:accent2>
        <a:accent3>
          <a:srgbClr val="FFFFFF"/>
        </a:accent3>
        <a:accent4>
          <a:srgbClr val="000000"/>
        </a:accent4>
        <a:accent5>
          <a:srgbClr val="AAE2AA"/>
        </a:accent5>
        <a:accent6>
          <a:srgbClr val="E77528"/>
        </a:accent6>
        <a:hlink>
          <a:srgbClr val="FF63B1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3">
        <a:dk1>
          <a:srgbClr val="000000"/>
        </a:dk1>
        <a:lt1>
          <a:srgbClr val="FFFFFF"/>
        </a:lt1>
        <a:dk2>
          <a:srgbClr val="000000"/>
        </a:dk2>
        <a:lt2>
          <a:srgbClr val="4D4D4D"/>
        </a:lt2>
        <a:accent1>
          <a:srgbClr val="C0C0C0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4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72CE86"/>
        </a:accent1>
        <a:accent2>
          <a:srgbClr val="F6B070"/>
        </a:accent2>
        <a:accent3>
          <a:srgbClr val="FFFFFF"/>
        </a:accent3>
        <a:accent4>
          <a:srgbClr val="000000"/>
        </a:accent4>
        <a:accent5>
          <a:srgbClr val="BCE3C3"/>
        </a:accent5>
        <a:accent6>
          <a:srgbClr val="DF9F65"/>
        </a:accent6>
        <a:hlink>
          <a:srgbClr val="EB9DC4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5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F58F91"/>
        </a:accent1>
        <a:accent2>
          <a:srgbClr val="CE7162"/>
        </a:accent2>
        <a:accent3>
          <a:srgbClr val="FFFFFF"/>
        </a:accent3>
        <a:accent4>
          <a:srgbClr val="000000"/>
        </a:accent4>
        <a:accent5>
          <a:srgbClr val="F9C6C7"/>
        </a:accent5>
        <a:accent6>
          <a:srgbClr val="BA6658"/>
        </a:accent6>
        <a:hlink>
          <a:srgbClr val="F6CA7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6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FAB774"/>
        </a:accent1>
        <a:accent2>
          <a:srgbClr val="CBACD4"/>
        </a:accent2>
        <a:accent3>
          <a:srgbClr val="FFFFFF"/>
        </a:accent3>
        <a:accent4>
          <a:srgbClr val="000000"/>
        </a:accent4>
        <a:accent5>
          <a:srgbClr val="FCD8BC"/>
        </a:accent5>
        <a:accent6>
          <a:srgbClr val="B89BC0"/>
        </a:accent6>
        <a:hlink>
          <a:srgbClr val="C2EB77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7">
        <a:dk1>
          <a:srgbClr val="3B6147"/>
        </a:dk1>
        <a:lt1>
          <a:srgbClr val="CED5E8"/>
        </a:lt1>
        <a:dk2>
          <a:srgbClr val="FFFFFF"/>
        </a:dk2>
        <a:lt2>
          <a:srgbClr val="777777"/>
        </a:lt2>
        <a:accent1>
          <a:srgbClr val="FEA868"/>
        </a:accent1>
        <a:accent2>
          <a:srgbClr val="9AA8D0"/>
        </a:accent2>
        <a:accent3>
          <a:srgbClr val="E3E7F2"/>
        </a:accent3>
        <a:accent4>
          <a:srgbClr val="31523B"/>
        </a:accent4>
        <a:accent5>
          <a:srgbClr val="FED1B9"/>
        </a:accent5>
        <a:accent6>
          <a:srgbClr val="8B98BC"/>
        </a:accent6>
        <a:hlink>
          <a:srgbClr val="9CE157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8">
        <a:dk1>
          <a:srgbClr val="2C395E"/>
        </a:dk1>
        <a:lt1>
          <a:srgbClr val="8798C7"/>
        </a:lt1>
        <a:dk2>
          <a:srgbClr val="FFFFFF"/>
        </a:dk2>
        <a:lt2>
          <a:srgbClr val="000000"/>
        </a:lt2>
        <a:accent1>
          <a:srgbClr val="FEE168"/>
        </a:accent1>
        <a:accent2>
          <a:srgbClr val="BAE482"/>
        </a:accent2>
        <a:accent3>
          <a:srgbClr val="C3CAE0"/>
        </a:accent3>
        <a:accent4>
          <a:srgbClr val="242F4F"/>
        </a:accent4>
        <a:accent5>
          <a:srgbClr val="FEEEB9"/>
        </a:accent5>
        <a:accent6>
          <a:srgbClr val="A8CF75"/>
        </a:accent6>
        <a:hlink>
          <a:srgbClr val="EFAD6B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Designs\Citrus.pot</Template>
  <TotalTime>16194</TotalTime>
  <Words>1944</Words>
  <Application>Microsoft Office PowerPoint</Application>
  <PresentationFormat>On-screen Show (4:3)</PresentationFormat>
  <Paragraphs>239</Paragraphs>
  <Slides>28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3" baseType="lpstr">
      <vt:lpstr>Calibri</vt:lpstr>
      <vt:lpstr>Tahoma</vt:lpstr>
      <vt:lpstr>Times New Roman</vt:lpstr>
      <vt:lpstr>Wingdings</vt:lpstr>
      <vt:lpstr>Citrus</vt:lpstr>
      <vt:lpstr>Programiranje I</vt:lpstr>
      <vt:lpstr>Funkcije printf i scanf</vt:lpstr>
      <vt:lpstr>Funkcija printf</vt:lpstr>
      <vt:lpstr>Funkcija printf</vt:lpstr>
      <vt:lpstr>Funkcija printf</vt:lpstr>
      <vt:lpstr>Funkcija scanf</vt:lpstr>
      <vt:lpstr>Funkcija scanf i unos podataka</vt:lpstr>
      <vt:lpstr>Scanf - primjer</vt:lpstr>
      <vt:lpstr>Struktura programa</vt:lpstr>
      <vt:lpstr>Oblik funkcije u C-u</vt:lpstr>
      <vt:lpstr>Pregled naredbi u C-u</vt:lpstr>
      <vt:lpstr>Pridruživanje</vt:lpstr>
      <vt:lpstr>Uslovno izvršavanje: Naredba if</vt:lpstr>
      <vt:lpstr>Varijante naredbe if</vt:lpstr>
      <vt:lpstr>Naredba switch-case</vt:lpstr>
      <vt:lpstr>Naredba switch-case</vt:lpstr>
      <vt:lpstr>while ciklus</vt:lpstr>
      <vt:lpstr>do-while ciklus</vt:lpstr>
      <vt:lpstr>for ciklus</vt:lpstr>
      <vt:lpstr>for ciklus</vt:lpstr>
      <vt:lpstr>for ciklus</vt:lpstr>
      <vt:lpstr>Beskonačni ciklusi</vt:lpstr>
      <vt:lpstr>Naredbe continue, break i goto</vt:lpstr>
      <vt:lpstr>Upotreba continue i goto</vt:lpstr>
      <vt:lpstr>Pokazivači</vt:lpstr>
      <vt:lpstr>Pokazivači</vt:lpstr>
      <vt:lpstr>Inicijalizacija pokazivača</vt:lpstr>
      <vt:lpstr>Inicijalizacija pokazivača - Značaj</vt:lpstr>
    </vt:vector>
  </TitlesOfParts>
  <Company>ETF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Programiranje I</dc:title>
  <dc:creator>Slobodan Đukanović</dc:creator>
  <cp:lastModifiedBy>PC</cp:lastModifiedBy>
  <cp:revision>396</cp:revision>
  <dcterms:created xsi:type="dcterms:W3CDTF">2004-08-23T07:37:27Z</dcterms:created>
  <dcterms:modified xsi:type="dcterms:W3CDTF">2021-10-20T08:07:37Z</dcterms:modified>
</cp:coreProperties>
</file>