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302" r:id="rId4"/>
    <p:sldId id="259" r:id="rId5"/>
    <p:sldId id="308" r:id="rId6"/>
    <p:sldId id="260" r:id="rId7"/>
    <p:sldId id="303" r:id="rId8"/>
    <p:sldId id="304" r:id="rId9"/>
    <p:sldId id="305" r:id="rId10"/>
    <p:sldId id="266" r:id="rId11"/>
    <p:sldId id="267" r:id="rId12"/>
    <p:sldId id="306" r:id="rId13"/>
    <p:sldId id="307" r:id="rId14"/>
    <p:sldId id="269" r:id="rId15"/>
    <p:sldId id="272" r:id="rId16"/>
    <p:sldId id="271" r:id="rId17"/>
    <p:sldId id="274" r:id="rId18"/>
    <p:sldId id="275" r:id="rId19"/>
    <p:sldId id="279" r:id="rId20"/>
    <p:sldId id="280" r:id="rId21"/>
    <p:sldId id="290" r:id="rId22"/>
    <p:sldId id="301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CFF"/>
    <a:srgbClr val="9933FF"/>
    <a:srgbClr val="FF00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115" d="100"/>
          <a:sy n="115" d="100"/>
        </p:scale>
        <p:origin x="103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8F76D-310B-42E7-8A54-581701F8AF47}" type="datetimeFigureOut">
              <a:rPr lang="en-US" smtClean="0"/>
              <a:t>9/26/2022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933D8-5310-40E5-87F5-17F044548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4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slobodan.ucg.ac.me/books/C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channel/UCbWA4GpzY8S50E3u6XnWXp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4326632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Uvod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Faze u razvoju programskih jezika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01552"/>
            <a:ext cx="8568952" cy="4639816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peta i šesta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decenija XX vijeka): Razvoj prvih jezika i prva programerska iskustva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Plankalkul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prvi pravi programski jezik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1943-45.)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Short-Code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prvi koji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radi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 elektronskim računarima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FORTRAN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primjena u naučno-istraživačkom radu</a:t>
            </a:r>
          </a:p>
          <a:p>
            <a:pPr marL="685800" lvl="1" indent="-342900" algn="just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COBOL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rješavanje problema u ekonomiji, uključujući rad sa bazama podataka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(sedma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Kreiranje prvih kvalitetnih prog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ramskih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jezika i početak programerske edukacije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Space Wars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prva kompjuterska igra na MIT-u (</a:t>
            </a:r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1962.)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BASIC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programiranje za širu populaciju</a:t>
            </a:r>
            <a:endParaRPr lang="sr-Latn-ME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Pascal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uspostavljen standard za naredbe kontrole toka programa</a:t>
            </a: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6106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(osma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Podrška programiranju hardvera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Prolog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podrška ekspertnim sistemima i vještačkoj inteligenciji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Smalltalk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objektno-orijentisano programiranje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početak modernog doba u programskim jezicima. Ne samo programski, već i programerski jezik – zamišljen, kreiran i razvijen od strane programera, tj. ljudi koji su ga koristili. Omogućen jednostavan pristup hardveru.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IV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(deveta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</a:t>
            </a:r>
            <a:r>
              <a:rPr lang="sr-Latn-M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Objektno-orijentisano programiranje</a:t>
            </a:r>
            <a:endParaRPr lang="sr-Latn-CS" sz="24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Softverska kriza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programeri ne mogu da isporuče kvalitetan i testiran softver usled prevelike potražnje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C++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jezik C nadograđen pojmom klase</a:t>
            </a: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610600" cy="39917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(posljednja decenija XX vijeka): Prenosiv programski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kôd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Web programiranje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Visual Basic</a:t>
            </a:r>
            <a:r>
              <a:rPr lang="sr-Latn-CS" sz="22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zvanični makro jezik u Microsoft programskim paketima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200" b="1" dirty="0">
                <a:solidFill>
                  <a:srgbClr val="0070C0"/>
                </a:solidFill>
                <a:latin typeface="Calibri "/>
              </a:rPr>
              <a:t>Python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vještačka inteligencija i big data 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R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data mining i big data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prenosiv programski </a:t>
            </a:r>
            <a:r>
              <a:rPr lang="sr-Latn-C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kôd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Nastao pod uticajem C i C++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HTML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 za opis Web strana (nije programski jezik)</a:t>
            </a:r>
            <a:endParaRPr lang="sr-Latn-CS" sz="22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danas možda najpopularniji jezik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PHP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izrada dinamičkih veb stranica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68293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(2000-danas): Veliki broj pravaca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Nastao pod uticajem C i C++. Desktop aplikacije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CSS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stilizovanje Web strana</a:t>
            </a:r>
            <a:endParaRPr lang="sr-Latn-ME" sz="20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Web frameworks</a:t>
            </a:r>
            <a:endParaRPr lang="sr-Latn-CS" sz="2000" b="1" dirty="0">
              <a:solidFill>
                <a:srgbClr val="0033CC"/>
              </a:solidFill>
              <a:latin typeface="Calibri "/>
            </a:endParaRP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PHP frameworks –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Laravel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CodeIgniter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Symphony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JavaScript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frameworks –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Angular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ReactJS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Vue.js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CSS frameworks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Bootstrap</a:t>
            </a:r>
            <a:endParaRPr lang="sr-Latn-ME" sz="1800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Programiranje pametnih uređaja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mobilni telefoni, tableti, 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satovi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...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Android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Kotlin</a:t>
            </a: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iOS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Objective C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Swift</a:t>
            </a: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Cross-platform programiranje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razvoj za više platformi istovremeno. Dominantnu ulogu imaju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Apache Cordova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Appcelerator Titanium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RhoMobile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 i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Xamarin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Visual Studio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Programiranje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hardverskih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platformi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Arduino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Raspberry Pi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1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915400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nas nije standardizovana računarska terminologija, pa se za jedan pojam koristi više naziva,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sr-Latn-CS" sz="2000" dirty="0" smtClean="0"/>
              <a:t>za različite pojmove se često koriste isti nazivi. Stoga ćemo uvesti definicije nekoliko najvažnijih pojmova.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Podatak</a:t>
            </a:r>
            <a:r>
              <a:rPr lang="sr-Latn-CS" sz="20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Podaci mogu biti </a:t>
            </a:r>
            <a:r>
              <a:rPr lang="sr-Latn-CS" sz="2000" dirty="0" smtClean="0">
                <a:solidFill>
                  <a:srgbClr val="FF0000"/>
                </a:solidFill>
              </a:rPr>
              <a:t>elementarni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složeni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Nad podacima se izvode </a:t>
            </a:r>
            <a:r>
              <a:rPr lang="sr-Latn-CS" sz="20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Redosljed izvršavanja operacija određuje </a:t>
            </a:r>
            <a:r>
              <a:rPr lang="sr-Latn-CS" sz="20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Izvorni kôd programa</a:t>
            </a:r>
            <a:r>
              <a:rPr lang="sr-Latn-CS" sz="2000" dirty="0"/>
              <a:t> </a:t>
            </a:r>
            <a:r>
              <a:rPr lang="sr-Latn-CS" sz="2000" dirty="0" smtClean="0"/>
              <a:t>(eng. </a:t>
            </a:r>
            <a:r>
              <a:rPr lang="sr-Latn-CS" sz="2000" i="1" dirty="0" smtClean="0"/>
              <a:t>source </a:t>
            </a:r>
            <a:r>
              <a:rPr lang="sr-Latn-CS" sz="2000" i="1" dirty="0"/>
              <a:t>code</a:t>
            </a:r>
            <a:r>
              <a:rPr lang="sr-Latn-CS" sz="2000" dirty="0"/>
              <a:t>) se piše u (višem) programskom jeziku.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Izvorni </a:t>
            </a:r>
            <a:r>
              <a:rPr lang="sr-Latn-CS" sz="2000" dirty="0"/>
              <a:t>kôd je potrebno prevesti na neki način u kôd razumljiv računaru, sastavljen od 0 i 1</a:t>
            </a:r>
            <a:r>
              <a:rPr lang="en-US" sz="2000" dirty="0"/>
              <a:t>,</a:t>
            </a:r>
            <a:r>
              <a:rPr lang="sr-Latn-CS" sz="2000" dirty="0"/>
              <a:t> koji često nazivamo </a:t>
            </a:r>
            <a:r>
              <a:rPr lang="sr-Latn-CS" sz="2000" dirty="0">
                <a:solidFill>
                  <a:srgbClr val="FF0000"/>
                </a:solidFill>
              </a:rPr>
              <a:t>mašinski kôd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/>
              <a:t>Prevođenjem se bave programi koje jednim imenom nazivamo </a:t>
            </a:r>
            <a:r>
              <a:rPr lang="sr-Latn-CS" sz="2000" dirty="0">
                <a:solidFill>
                  <a:srgbClr val="FF0000"/>
                </a:solidFill>
              </a:rPr>
              <a:t>translatori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/>
              <a:t>Dvije osnovne grupe translatora su </a:t>
            </a:r>
            <a:r>
              <a:rPr lang="sr-Latn-CS" sz="2000" dirty="0">
                <a:solidFill>
                  <a:srgbClr val="FF0000"/>
                </a:solidFill>
              </a:rPr>
              <a:t>interpreteri</a:t>
            </a:r>
            <a:r>
              <a:rPr lang="sr-Latn-CS" sz="2000" dirty="0"/>
              <a:t> i </a:t>
            </a:r>
            <a:r>
              <a:rPr lang="sr-Latn-CS" sz="2000" dirty="0">
                <a:solidFill>
                  <a:srgbClr val="FF0000"/>
                </a:solidFill>
              </a:rPr>
              <a:t>kompajleri</a:t>
            </a:r>
            <a:r>
              <a:rPr lang="sr-Latn-CS" sz="2000" dirty="0" smtClean="0"/>
              <a:t>.</a:t>
            </a: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sr-Latn-CS" sz="23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39216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</a:t>
            </a:r>
            <a:r>
              <a:rPr lang="sr-Latn-CS" sz="2400" dirty="0"/>
              <a:t>kôda </a:t>
            </a:r>
            <a:r>
              <a:rPr lang="sr-Latn-CS" sz="2400" dirty="0" smtClean="0"/>
              <a:t>intepretera koji tumači tu naredbu.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300"/>
              </a:spcAft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na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sr-Latn-ME" sz="2000" dirty="0" smtClean="0"/>
              <a:t>, sve manja mana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/>
              <a:t>ne postoji mogućnost sakrivanja sopstvene programerske vještine.</a:t>
            </a: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</a:pPr>
            <a:r>
              <a:rPr lang="sr-Latn-CS" sz="2400" dirty="0" smtClean="0"/>
              <a:t>Poznati interpreteri su Java, MATLAB, PHP, Basic.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00B050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9933FF"/>
                </a:solidFill>
              </a:rPr>
              <a:t>karakter</a:t>
            </a:r>
            <a:r>
              <a:rPr lang="sr-Latn-C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00B050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9933FF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</a:t>
            </a:r>
            <a:r>
              <a:rPr lang="sr-Latn-CS" sz="2400" dirty="0" smtClean="0"/>
              <a:t>kôdu </a:t>
            </a:r>
            <a:r>
              <a:rPr lang="sr-Latn-CS" sz="2400" dirty="0" smtClean="0"/>
              <a:t>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predznaka,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</a:t>
            </a:r>
            <a:r>
              <a:rPr lang="sr-Latn-CS" sz="2400" dirty="0" smtClean="0"/>
              <a:t>abecedi</a:t>
            </a:r>
            <a:r>
              <a:rPr lang="en-US" sz="2400" dirty="0" smtClean="0"/>
              <a:t>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410544"/>
            <a:ext cx="8735888" cy="38267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.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</a:t>
            </a:r>
            <a:r>
              <a:rPr lang="sr-Latn-CS" sz="2400" dirty="0" smtClean="0">
                <a:solidFill>
                  <a:srgbClr val="FF0000"/>
                </a:solidFill>
              </a:rPr>
              <a:t>niz</a:t>
            </a:r>
            <a:r>
              <a:rPr lang="en-US" sz="2400" dirty="0" smtClean="0">
                <a:solidFill>
                  <a:srgbClr val="FF0000"/>
                </a:solidFill>
              </a:rPr>
              <a:t>[40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deklaraciju niza</a:t>
            </a:r>
            <a:r>
              <a:rPr lang="sr-Latn-ME" sz="2400" dirty="0" smtClean="0"/>
              <a:t> -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</a:t>
            </a:r>
            <a:r>
              <a:rPr lang="sr-Latn-CS" sz="2400" dirty="0" smtClean="0"/>
              <a:t>brojeva, </a:t>
            </a:r>
            <a:r>
              <a:rPr lang="sr-Latn-CS" sz="2400" dirty="0" smtClean="0"/>
              <a:t>koji se nazivaju </a:t>
            </a:r>
            <a:r>
              <a:rPr lang="sr-Latn-CS" sz="2400" dirty="0">
                <a:solidFill>
                  <a:srgbClr val="FF0000"/>
                </a:solidFill>
              </a:rPr>
              <a:t>niz</a:t>
            </a:r>
            <a:r>
              <a:rPr lang="en-US" sz="2400" dirty="0" smtClean="0">
                <a:solidFill>
                  <a:srgbClr val="FF0000"/>
                </a:solidFill>
              </a:rPr>
              <a:t>[0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en-US" sz="2400" dirty="0" smtClean="0"/>
              <a:t>, </a:t>
            </a:r>
            <a:r>
              <a:rPr lang="sr-Latn-CS" sz="2400" dirty="0">
                <a:solidFill>
                  <a:srgbClr val="FF0000"/>
                </a:solidFill>
              </a:rPr>
              <a:t>niz</a:t>
            </a:r>
            <a:r>
              <a:rPr lang="en-US" sz="2400" dirty="0" smtClean="0">
                <a:solidFill>
                  <a:srgbClr val="FF0000"/>
                </a:solidFill>
              </a:rPr>
              <a:t>[1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en-US" sz="2400" dirty="0" smtClean="0"/>
              <a:t>, ..., </a:t>
            </a:r>
            <a:r>
              <a:rPr lang="sr-Latn-CS" sz="2400" dirty="0">
                <a:solidFill>
                  <a:srgbClr val="FF0000"/>
                </a:solidFill>
              </a:rPr>
              <a:t>niz</a:t>
            </a:r>
            <a:r>
              <a:rPr lang="en-US" sz="2400" dirty="0" smtClean="0">
                <a:solidFill>
                  <a:srgbClr val="FF0000"/>
                </a:solidFill>
              </a:rPr>
              <a:t>[39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en-US" sz="2400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640960" cy="43204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izvršavaju na računaru nijesu iste kao i 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</a:t>
            </a:r>
            <a:r>
              <a:rPr lang="sr-Latn-CS" sz="2000" dirty="0" smtClean="0"/>
              <a:t>smještaju </a:t>
            </a:r>
            <a:r>
              <a:rPr lang="sr-Latn-CS" sz="2000" dirty="0" smtClean="0"/>
              <a:t>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</a:t>
            </a:r>
            <a:r>
              <a:rPr lang="sr-Latn-CS" sz="2000" dirty="0" smtClean="0"/>
              <a:t>koliko? </a:t>
            </a:r>
            <a:r>
              <a:rPr lang="sr-Latn-CS" sz="2000" dirty="0" smtClean="0"/>
              <a:t>Uzeti u obzir hardversku predstavu cijelih brojeva.</a:t>
            </a:r>
          </a:p>
          <a:p>
            <a:pPr lvl="1" eaLnBrk="1" hangingPunct="1"/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</a:t>
            </a:r>
            <a:r>
              <a:rPr lang="sr-Latn-CS" sz="2000" dirty="0" smtClean="0"/>
              <a:t>jezika, </a:t>
            </a:r>
            <a:r>
              <a:rPr lang="sr-Latn-CS" sz="2000" dirty="0" smtClean="0"/>
              <a:t>zbog načina na koji računar obavlja </a:t>
            </a:r>
            <a:r>
              <a:rPr lang="sr-Latn-CS" sz="2000" dirty="0" smtClean="0"/>
              <a:t>operacije, </a:t>
            </a:r>
            <a:r>
              <a:rPr lang="sr-Latn-CS" sz="2000" dirty="0" smtClean="0"/>
              <a:t>situacija je nešto drugačija.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607300" cy="453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mejl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sr-Latn-ME" sz="2200" b="1" dirty="0" smtClean="0">
                <a:solidFill>
                  <a:srgbClr val="FF0000"/>
                </a:solidFill>
                <a:latin typeface="+mj-lt"/>
              </a:rPr>
              <a:t>MSc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sr-Latn-ME" sz="2200" b="1" dirty="0" smtClean="0">
                <a:solidFill>
                  <a:srgbClr val="FF0000"/>
                </a:solidFill>
                <a:latin typeface="+mj-lt"/>
              </a:rPr>
              <a:t>Slavko Kovačević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mejl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ME" sz="2200" b="1" dirty="0">
                <a:solidFill>
                  <a:srgbClr val="006400"/>
                </a:solidFill>
                <a:latin typeface="+mj-lt"/>
              </a:rPr>
              <a:t>skovacevic@ucg.ac.me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D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mejl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006400"/>
                </a:solidFill>
                <a:latin typeface="+mj-lt"/>
              </a:rPr>
              <a:t>stefanv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17904" cy="4495800"/>
          </a:xfrm>
        </p:spPr>
        <p:txBody>
          <a:bodyPr/>
          <a:lstStyle/>
          <a:p>
            <a:pPr marL="361950"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</a:t>
            </a:r>
            <a:r>
              <a:rPr lang="sr-Latn-CS" sz="2000" dirty="0" smtClean="0"/>
              <a:t>se memorija </a:t>
            </a:r>
            <a:r>
              <a:rPr lang="sr-Latn-CS" sz="2000" dirty="0" smtClean="0"/>
              <a:t>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marL="3619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marL="361950" lvl="1"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000" dirty="0" smtClean="0"/>
              <a:t>U slučaju operacije nad podacima različitog </a:t>
            </a:r>
            <a:br>
              <a:rPr lang="sr-Latn-CS" sz="2000" dirty="0" smtClean="0"/>
            </a:br>
            <a:r>
              <a:rPr lang="sr-Latn-CS" sz="2000" dirty="0" smtClean="0"/>
              <a:t>tipa (npr. realni broj i cijeli broj) rezerviše se </a:t>
            </a:r>
            <a:br>
              <a:rPr lang="sr-Latn-CS" sz="2000" dirty="0" smtClean="0"/>
            </a:br>
            <a:r>
              <a:rPr lang="sr-Latn-CS" sz="2000" dirty="0" smtClean="0"/>
              <a:t>memorija za </a:t>
            </a:r>
            <a:r>
              <a:rPr lang="sr-Latn-CS" sz="2000" dirty="0"/>
              <a:t>"</a:t>
            </a:r>
            <a:r>
              <a:rPr lang="sr-Latn-CS" sz="2000" dirty="0" smtClean="0"/>
              <a:t>veći" (složeniji) operand kao rezultat, </a:t>
            </a:r>
            <a:br>
              <a:rPr lang="sr-Latn-CS" sz="2000" dirty="0" smtClean="0"/>
            </a:br>
            <a:r>
              <a:rPr lang="sr-Latn-CS" sz="2000" dirty="0" smtClean="0"/>
              <a:t>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sr-Latn-CS" sz="2000" dirty="0" smtClean="0"/>
              <a:t>"</a:t>
            </a:r>
            <a:r>
              <a:rPr lang="en-US" sz="2000" dirty="0" err="1" smtClean="0"/>
              <a:t>pravilan</a:t>
            </a:r>
            <a:r>
              <a:rPr lang="sr-Latn-CS" sz="2000" dirty="0" smtClean="0"/>
              <a:t>"</a:t>
            </a:r>
            <a:r>
              <a:rPr lang="en-US" sz="2000" dirty="0" smtClean="0"/>
              <a:t>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marL="361950"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marL="361950" lvl="1" eaLnBrk="1" hangingPunct="1">
              <a:lnSpc>
                <a:spcPct val="95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012160" y="3868911"/>
            <a:ext cx="2885256" cy="830997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600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600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600" dirty="0">
                <a:latin typeface="Tahoma" charset="0"/>
              </a:rPr>
              <a:t>-&gt;</a:t>
            </a:r>
            <a:r>
              <a:rPr lang="sr-Cyrl-ME" sz="16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b="1" spc="70" dirty="0">
                <a:solidFill>
                  <a:srgbClr val="FF0000"/>
                </a:solidFill>
                <a:latin typeface="Tahoma" charset="0"/>
              </a:rPr>
              <a:t>operacija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Cyrl-ME" sz="1600" dirty="0" smtClean="0">
                <a:latin typeface="Tahoma" charset="0"/>
              </a:rPr>
              <a:t>је </a:t>
            </a:r>
            <a:r>
              <a:rPr lang="sr-Latn-CS" sz="1600" dirty="0" smtClean="0">
                <a:latin typeface="Tahoma" charset="0"/>
              </a:rPr>
              <a:t>sabiranj</a:t>
            </a:r>
            <a:r>
              <a:rPr lang="sr-Cyrl-ME" sz="1600" dirty="0" smtClean="0">
                <a:latin typeface="Tahoma" charset="0"/>
              </a:rPr>
              <a:t>е, </a:t>
            </a:r>
            <a:r>
              <a:rPr lang="sr-Latn-CS" sz="1600" b="1" spc="70" dirty="0">
                <a:solidFill>
                  <a:srgbClr val="FF0000"/>
                </a:solidFill>
                <a:latin typeface="Tahoma" charset="0"/>
              </a:rPr>
              <a:t>operandi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su </a:t>
            </a:r>
            <a:r>
              <a:rPr lang="sr-Latn-CS" sz="1600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600" dirty="0" smtClean="0">
                <a:latin typeface="Tahoma" charset="0"/>
              </a:rPr>
              <a:t>, </a:t>
            </a:r>
            <a:r>
              <a:rPr lang="sr-Latn-CS" sz="1600" dirty="0">
                <a:latin typeface="Tahoma" charset="0"/>
              </a:rPr>
              <a:t>a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600" dirty="0">
                <a:latin typeface="Tahoma" charset="0"/>
              </a:rPr>
              <a:t> </a:t>
            </a:r>
            <a:r>
              <a:rPr lang="sr-Latn-CS" sz="1600" dirty="0" smtClean="0">
                <a:latin typeface="Tahoma" charset="0"/>
              </a:rPr>
              <a:t>je </a:t>
            </a:r>
            <a:r>
              <a:rPr lang="sr-Latn-CS" sz="1600" b="1" spc="70" dirty="0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sabiranja</a:t>
            </a:r>
            <a:endParaRPr lang="en-US" sz="1600" dirty="0"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1520" y="2160984"/>
            <a:ext cx="8784976" cy="458038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/>
              <a:t>Dajmo primjer jednostavnog C programa:</a:t>
            </a:r>
          </a:p>
          <a:p>
            <a:pPr marL="361950" indent="0" eaLnBrk="1" hangingPunct="1"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ME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main()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("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i %d je %</a:t>
            </a:r>
            <a:r>
              <a:rPr lang="en-US" sz="2000" dirty="0">
                <a:solidFill>
                  <a:srgbClr val="3333CC"/>
                </a:solidFill>
              </a:rPr>
              <a:t>d", </a:t>
            </a:r>
            <a:r>
              <a:rPr lang="en-US" sz="2000" dirty="0" smtClean="0">
                <a:solidFill>
                  <a:srgbClr val="3333CC"/>
                </a:solidFill>
              </a:rPr>
              <a:t>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</a:t>
            </a:r>
            <a:r>
              <a:rPr lang="sr-Latn-CS" sz="2000" dirty="0" smtClean="0"/>
              <a:t>sa </a:t>
            </a:r>
            <a:r>
              <a:rPr lang="sr-Latn-CS" sz="2000" dirty="0" smtClean="0">
                <a:solidFill>
                  <a:srgbClr val="FF0000"/>
                </a:solidFill>
              </a:rPr>
              <a:t>funkcijom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okviru koje je zauzeta memorija za dvije cjelobrojne promjenljive, kojima se nakon toga pridružuju vrijednosti, i na kraju se štampaju ta dva broja i njihov zbir. Programu prethodi dio koji se naziva </a:t>
            </a:r>
            <a:r>
              <a:rPr lang="sr-Latn-CS" sz="2000" dirty="0" smtClean="0">
                <a:solidFill>
                  <a:srgbClr val="FF0000"/>
                </a:solidFill>
              </a:rPr>
              <a:t>pretprocesor</a:t>
            </a:r>
            <a:r>
              <a:rPr lang="sr-Latn-CS" sz="2000" dirty="0" smtClean="0"/>
              <a:t>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</a:t>
            </a:r>
            <a:r>
              <a:rPr lang="sr-Latn-CS" sz="2000" dirty="0" smtClean="0"/>
              <a:t>bismo </a:t>
            </a:r>
            <a:r>
              <a:rPr lang="sr-Latn-CS" sz="2000" dirty="0" smtClean="0"/>
              <a:t>ilustrovali neke od sintaksnih elemenata sa sljedećeg slajda.</a:t>
            </a: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Konstante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Specijalni simboli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Rezervisane (ključne) riječi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Stringovi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Komentari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Bjeline</a:t>
            </a:r>
            <a:endParaRPr lang="en-US" sz="2400" dirty="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1019175" y="2476501"/>
            <a:ext cx="4057650" cy="9500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216" y="5334000"/>
            <a:ext cx="4707632" cy="707886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U imenima ne može biti specijalnih simbola: </a:t>
            </a:r>
            <a:r>
              <a:rPr lang="de-DE" sz="2200" spc="30" dirty="0" smtClean="0">
                <a:solidFill>
                  <a:srgbClr val="FF0000"/>
                </a:solidFill>
                <a:latin typeface="Tahoma" charset="0"/>
                <a:cs typeface="Times New Roman" charset="0"/>
              </a:rPr>
              <a:t>~!@#$%^&amp;()[]{}.,;:'"\</a:t>
            </a:r>
            <a:r>
              <a:rPr lang="de-DE" sz="2200" spc="30" dirty="0">
                <a:solidFill>
                  <a:srgbClr val="FF0000"/>
                </a:solidFill>
                <a:latin typeface="Tahoma" charset="0"/>
                <a:cs typeface="Times New Roman" charset="0"/>
              </a:rPr>
              <a:t>|</a:t>
            </a:r>
            <a:r>
              <a:rPr lang="de-DE" sz="2200" spc="30" dirty="0" smtClean="0">
                <a:solidFill>
                  <a:srgbClr val="FF0000"/>
                </a:solidFill>
                <a:latin typeface="Tahoma" charset="0"/>
                <a:cs typeface="Times New Roman" charset="0"/>
              </a:rPr>
              <a:t>/&lt;&gt;?</a:t>
            </a:r>
            <a:r>
              <a:rPr lang="sr-Latn-CS" sz="2200" spc="30" dirty="0" smtClean="0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2200" spc="30" dirty="0" smtClean="0">
                <a:solidFill>
                  <a:srgbClr val="FF0000"/>
                </a:solidFill>
                <a:latin typeface="Tahoma" charset="0"/>
              </a:rPr>
              <a:t>*=</a:t>
            </a:r>
            <a:endParaRPr lang="en-US" sz="2200" spc="3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87338" y="6343650"/>
            <a:ext cx="609019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Poželjno je da ime odražava </a:t>
            </a:r>
            <a:r>
              <a:rPr lang="sr-Latn-CS" sz="2200" dirty="0" smtClean="0">
                <a:solidFill>
                  <a:srgbClr val="00B050"/>
                </a:solidFill>
                <a:latin typeface="Tahoma" charset="0"/>
              </a:rPr>
              <a:t>ulogu promjenljive!</a:t>
            </a:r>
            <a:endParaRPr lang="en-US" sz="22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Konstante (literali)</a:t>
            </a:r>
            <a:endParaRPr lang="en-US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b="1" dirty="0" smtClean="0"/>
              <a:t>Cjelobrojne konstante</a:t>
            </a:r>
            <a:r>
              <a:rPr lang="sr-Latn-CS" sz="2200" dirty="0" smtClean="0"/>
              <a:t> 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Na primjer, dozvoljene </a:t>
            </a:r>
            <a:r>
              <a:rPr lang="sr-Latn-CS" sz="2200" dirty="0" smtClean="0"/>
              <a:t>cjelobrojne konstante su </a:t>
            </a:r>
            <a:r>
              <a:rPr lang="de-DE" sz="2200" dirty="0" smtClean="0">
                <a:solidFill>
                  <a:srgbClr val="FF0000"/>
                </a:solidFill>
                <a:cs typeface="Times New Roman" charset="0"/>
              </a:rPr>
              <a:t>0x1</a:t>
            </a:r>
            <a:r>
              <a:rPr lang="sr-Latn-ME" sz="2200" dirty="0" smtClean="0">
                <a:solidFill>
                  <a:srgbClr val="FF0000"/>
                </a:solidFill>
                <a:cs typeface="Times New Roman" charset="0"/>
              </a:rPr>
              <a:t>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496" y="2410544"/>
            <a:ext cx="7959936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dirty="0" smtClean="0"/>
              <a:t>Realne konstante</a:t>
            </a:r>
            <a:r>
              <a:rPr lang="sr-Latn-CS" sz="2400" dirty="0" smtClean="0"/>
              <a:t> (konstante u pokretnom zarezu ili konstante tipa float –1.1, 0.234, 1.23e6, -.128</a:t>
            </a:r>
            <a:r>
              <a:rPr lang="en-US" sz="2400" dirty="0" smtClean="0"/>
              <a:t>)</a:t>
            </a:r>
            <a:r>
              <a:rPr lang="sr-Latn-CS" sz="2400" dirty="0" smtClean="0"/>
              <a:t>. Kod ovih konstante se koriste sufiksi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</a:t>
            </a:r>
            <a:r>
              <a:rPr lang="sr-Latn-CS" sz="2400" dirty="0" smtClean="0"/>
              <a:t> za kratak memorijski zapis, </a:t>
            </a:r>
            <a:r>
              <a:rPr lang="sr-Latn-CS" sz="2400" dirty="0" smtClean="0">
                <a:solidFill>
                  <a:srgbClr val="3333CC"/>
                </a:solidFill>
              </a:rPr>
              <a:t>L</a:t>
            </a:r>
            <a:r>
              <a:rPr lang="sr-Latn-CS" sz="2400" dirty="0" smtClean="0"/>
              <a:t> za dugačak memorijski zapis.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dirty="0" smtClean="0"/>
              <a:t>Znakovne konstante</a:t>
            </a:r>
            <a:r>
              <a:rPr lang="sr-Latn-CS" sz="2400" dirty="0" smtClean="0"/>
              <a:t> (konstante tipa char). </a:t>
            </a:r>
            <a:r>
              <a:rPr lang="sr-Latn-CS" sz="2400" dirty="0" smtClean="0"/>
              <a:t>Pod </a:t>
            </a:r>
            <a:r>
              <a:rPr lang="sr-Latn-CS" sz="2400" dirty="0" smtClean="0"/>
              <a:t>navodnicima </a:t>
            </a:r>
            <a:r>
              <a:rPr lang="en-US" sz="2400" b="1" dirty="0" smtClean="0">
                <a:cs typeface="Times New Roman" charset="0"/>
              </a:rPr>
              <a:t>'c'</a:t>
            </a:r>
            <a:r>
              <a:rPr lang="en-US" sz="2400" dirty="0" smtClean="0"/>
              <a:t> </a:t>
            </a:r>
            <a:r>
              <a:rPr lang="sr-Latn-CS" sz="2400" dirty="0" smtClean="0"/>
              <a:t>ili </a:t>
            </a:r>
            <a:r>
              <a:rPr lang="en-US" sz="2400" b="1" dirty="0" smtClean="0">
                <a:cs typeface="Times New Roman" charset="0"/>
              </a:rPr>
              <a:t>'</a:t>
            </a:r>
            <a:r>
              <a:rPr lang="en-US" sz="2400" b="1" dirty="0" smtClean="0"/>
              <a:t>\</a:t>
            </a:r>
            <a:r>
              <a:rPr lang="en-US" sz="2400" b="1" dirty="0" err="1" smtClean="0"/>
              <a:t>ooo</a:t>
            </a:r>
            <a:r>
              <a:rPr lang="en-US" sz="2400" b="1" dirty="0" smtClean="0">
                <a:cs typeface="Times New Roman" charset="0"/>
              </a:rPr>
              <a:t>'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err="1" smtClean="0"/>
              <a:t>ooo</a:t>
            </a:r>
            <a:r>
              <a:rPr lang="en-US" sz="2400" dirty="0" smtClean="0"/>
              <a:t> </a:t>
            </a:r>
            <a:r>
              <a:rPr lang="en-US" sz="2400" dirty="0" err="1" smtClean="0"/>
              <a:t>oktalni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err="1" smtClean="0"/>
              <a:t>apis</a:t>
            </a:r>
            <a:r>
              <a:rPr lang="en-US" sz="2400" dirty="0" smtClean="0"/>
              <a:t> </a:t>
            </a:r>
            <a:r>
              <a:rPr lang="en-US" sz="2400" dirty="0" err="1" smtClean="0"/>
              <a:t>broja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karakter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en-US" sz="2400" dirty="0" smtClean="0"/>
              <a:t> ASCII </a:t>
            </a:r>
            <a:r>
              <a:rPr lang="en-US" sz="2400" dirty="0" err="1" smtClean="0"/>
              <a:t>kodu</a:t>
            </a:r>
            <a:r>
              <a:rPr lang="en-US" sz="2400" dirty="0" smtClean="0"/>
              <a:t>,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b="1" dirty="0" smtClean="0">
                <a:cs typeface="Times New Roman" charset="0"/>
              </a:rPr>
              <a:t>'</a:t>
            </a:r>
            <a:r>
              <a:rPr lang="en-US" sz="2400" b="1" dirty="0" smtClean="0"/>
              <a:t>\</a:t>
            </a:r>
            <a:r>
              <a:rPr lang="en-US" sz="2400" b="1" dirty="0" err="1" smtClean="0"/>
              <a:t>xhh</a:t>
            </a:r>
            <a:r>
              <a:rPr lang="sr-Latn-ME" sz="2400" b="1" dirty="0" smtClean="0"/>
              <a:t>h</a:t>
            </a:r>
            <a:r>
              <a:rPr lang="en-US" sz="2400" b="1" dirty="0">
                <a:cs typeface="Times New Roman" charset="0"/>
              </a:rPr>
              <a:t>'</a:t>
            </a:r>
            <a:r>
              <a:rPr lang="sr-Latn-ME" sz="2400" dirty="0" smtClean="0"/>
              <a:t>,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err="1" smtClean="0"/>
              <a:t>hh</a:t>
            </a:r>
            <a:r>
              <a:rPr lang="sr-Latn-ME" sz="2400" b="1" dirty="0" smtClean="0"/>
              <a:t>h</a:t>
            </a:r>
            <a:r>
              <a:rPr lang="en-US" sz="2400" dirty="0" smtClean="0"/>
              <a:t> </a:t>
            </a:r>
            <a:r>
              <a:rPr lang="en-US" sz="2400" dirty="0" err="1" smtClean="0"/>
              <a:t>heksadecimalni</a:t>
            </a:r>
            <a:r>
              <a:rPr lang="en-US" sz="2400" dirty="0" smtClean="0"/>
              <a:t> </a:t>
            </a:r>
            <a:r>
              <a:rPr lang="en-US" sz="2400" dirty="0" err="1" smtClean="0"/>
              <a:t>zapis</a:t>
            </a:r>
            <a:r>
              <a:rPr lang="en-US" sz="2400" dirty="0" smtClean="0"/>
              <a:t> </a:t>
            </a:r>
            <a:r>
              <a:rPr lang="en-US" sz="2400" dirty="0" err="1" smtClean="0"/>
              <a:t>karaktera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spcBef>
                <a:spcPct val="0"/>
              </a:spcBef>
            </a:pPr>
            <a:endParaRPr lang="en-US" sz="2400" dirty="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58296" y="3172544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672696" y="3172544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06096" y="3293194"/>
            <a:ext cx="139835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dirty="0">
                <a:solidFill>
                  <a:srgbClr val="00B050"/>
                </a:solidFill>
                <a:latin typeface="Tahoma" charset="0"/>
              </a:rPr>
              <a:t>obratiti pažnju</a:t>
            </a:r>
            <a:endParaRPr lang="en-US" sz="14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11410" y="6364852"/>
            <a:ext cx="667059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charset="0"/>
              </a:rPr>
              <a:t>Kosa crta </a:t>
            </a:r>
            <a:r>
              <a:rPr lang="en-US" sz="1600" dirty="0" smtClean="0">
                <a:solidFill>
                  <a:srgbClr val="FF0000"/>
                </a:solidFill>
                <a:latin typeface="Tahoma" charset="0"/>
              </a:rPr>
              <a:t>\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najavljuje</a:t>
            </a:r>
            <a:r>
              <a:rPr lang="en-US" sz="1600" dirty="0">
                <a:solidFill>
                  <a:srgbClr val="FF0000"/>
                </a:solidFill>
                <a:latin typeface="Tahoma" charset="0"/>
              </a:rPr>
              <a:t> da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karakteri</a:t>
            </a:r>
            <a:r>
              <a:rPr lang="en-US" sz="16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koji</a:t>
            </a:r>
            <a:r>
              <a:rPr lang="en-US" sz="16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slijede</a:t>
            </a:r>
            <a:r>
              <a:rPr lang="en-US" sz="16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imaju</a:t>
            </a:r>
            <a:r>
              <a:rPr lang="en-US" sz="16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specijalno</a:t>
            </a:r>
            <a:r>
              <a:rPr lang="en-US" sz="16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ahoma" charset="0"/>
              </a:rPr>
              <a:t>zna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94520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Neka od specijalnih karaktera nakon </a:t>
            </a:r>
            <a:r>
              <a:rPr lang="sr-Latn-CS" sz="2400" dirty="0">
                <a:solidFill>
                  <a:srgbClr val="FF0000"/>
                </a:solidFill>
              </a:rPr>
              <a:t>kose </a:t>
            </a:r>
            <a:r>
              <a:rPr lang="sr-Latn-CS" sz="2400" dirty="0" smtClean="0">
                <a:solidFill>
                  <a:srgbClr val="FF0000"/>
                </a:solidFill>
              </a:rPr>
              <a:t>crte </a:t>
            </a:r>
            <a:r>
              <a:rPr lang="sr-Latn-CS" sz="2400" dirty="0">
                <a:solidFill>
                  <a:srgbClr val="FF0000"/>
                </a:solidFill>
              </a:rPr>
              <a:t>unazad '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>
                <a:solidFill>
                  <a:srgbClr val="FF0000"/>
                </a:solidFill>
              </a:rPr>
              <a:t>'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 smtClean="0"/>
              <a:t>(eng. backslash)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b="1" dirty="0">
                <a:solidFill>
                  <a:srgbClr val="FF0000"/>
                </a:solidFill>
                <a:ea typeface="ＭＳ Ｐゴシック" charset="-128"/>
              </a:rPr>
              <a:t>\'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b="1" dirty="0">
                <a:solidFill>
                  <a:srgbClr val="FF0000"/>
                </a:solidFill>
                <a:ea typeface="ＭＳ Ｐゴシック" charset="-128"/>
              </a:rPr>
              <a:t>\"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b="1" spc="-40" dirty="0">
                <a:solidFill>
                  <a:srgbClr val="FF0000"/>
                </a:solidFill>
                <a:ea typeface="ＭＳ Ｐゴシック" charset="-128"/>
              </a:rPr>
              <a:t>\\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</a:t>
            </a:r>
            <a:r>
              <a:rPr lang="sr-Latn-CS" altLang="ja-JP" sz="2000" dirty="0" smtClean="0"/>
              <a:t>kosu crtu </a:t>
            </a:r>
            <a:r>
              <a:rPr lang="sr-Latn-CS" altLang="ja-JP" sz="2000" dirty="0" smtClean="0"/>
              <a:t>(ovi simboli sami bez </a:t>
            </a:r>
            <a:r>
              <a:rPr lang="sr-Latn-CS" altLang="ja-JP" sz="2000" dirty="0" smtClean="0"/>
              <a:t>kose </a:t>
            </a:r>
            <a:r>
              <a:rPr lang="sr-Latn-CS" altLang="ja-JP" sz="2000" dirty="0" smtClean="0"/>
              <a:t>crte imaju specijalnu namjenu u programskom jeziku C).</a:t>
            </a: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smo ih naveli kao nešto što ne može da se nalazi u okviru imena (identifikatora). Specijalni simboli: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      </a:t>
            </a:r>
            <a:r>
              <a:rPr lang="de-DE" sz="2300" b="1" dirty="0" smtClean="0">
                <a:cs typeface="Times New Roman" charset="0"/>
              </a:rPr>
              <a:t>~ ! @ # $ % ^ &amp; </a:t>
            </a:r>
            <a:r>
              <a:rPr lang="de-DE" sz="2300" b="1" dirty="0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dirty="0" smtClean="0">
                <a:cs typeface="Times New Roman" charset="0"/>
              </a:rPr>
              <a:t> ; : ' " \ | </a:t>
            </a:r>
            <a:r>
              <a:rPr lang="de-DE" sz="2300" b="1" dirty="0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dirty="0" smtClean="0">
                <a:cs typeface="Times New Roman" charset="0"/>
              </a:rPr>
              <a:t> ? . ,</a:t>
            </a:r>
            <a:r>
              <a:rPr lang="sr-Latn-CS" sz="2300" b="1" dirty="0" smtClean="0"/>
              <a:t> </a:t>
            </a:r>
            <a:r>
              <a:rPr lang="de-DE" sz="2300" b="1" dirty="0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dirty="0" smtClean="0"/>
              <a:t> </a:t>
            </a:r>
            <a:r>
              <a:rPr lang="de-DE" sz="2300" b="1" dirty="0" smtClean="0">
                <a:cs typeface="Times New Roman" charset="0"/>
              </a:rPr>
              <a:t>=</a:t>
            </a:r>
            <a:endParaRPr lang="sr-Latn-CS" sz="23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dirty="0" smtClean="0">
                <a:cs typeface="Times New Roman" charset="0"/>
              </a:rPr>
              <a:t>  </a:t>
            </a:r>
            <a:endParaRPr lang="sr-Latn-CS" sz="2400" b="1" dirty="0" smtClean="0"/>
          </a:p>
          <a:p>
            <a:pPr eaLnBrk="1" hangingPunct="1"/>
            <a:endParaRPr lang="en-US" sz="2400" b="1" dirty="0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463478" y="3392002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92002"/>
            <a:ext cx="832792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411634" y="5636680"/>
            <a:ext cx="390864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396048" y="3392002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92002"/>
            <a:ext cx="3233936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403648" y="3828242"/>
            <a:ext cx="4824536" cy="151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500" dirty="0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dirty="0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dirty="0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dirty="0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endParaRPr lang="sr-Latn-CS" sz="1500" dirty="0" smtClean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500" dirty="0" smtClean="0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dirty="0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63048" y="331580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419334" y="3315802"/>
            <a:ext cx="9144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300192" y="3849202"/>
            <a:ext cx="1695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500" dirty="0">
                <a:solidFill>
                  <a:schemeClr val="accent1"/>
                </a:solidFill>
                <a:latin typeface="Tahoma" charset="0"/>
              </a:rPr>
              <a:t>pored značenja manje od i veće </a:t>
            </a:r>
            <a:r>
              <a:rPr lang="sr-Latn-CS" sz="1500" dirty="0" smtClean="0">
                <a:solidFill>
                  <a:schemeClr val="accent1"/>
                </a:solidFill>
                <a:latin typeface="Tahoma" charset="0"/>
              </a:rPr>
              <a:t>od, </a:t>
            </a:r>
            <a:r>
              <a:rPr lang="sr-Latn-CS" sz="1500" dirty="0">
                <a:solidFill>
                  <a:schemeClr val="accent1"/>
                </a:solidFill>
                <a:latin typeface="Tahoma" charset="0"/>
              </a:rPr>
              <a:t>koriste se kod pretprocesora</a:t>
            </a:r>
            <a:endParaRPr lang="en-US" sz="1500" dirty="0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179512" y="6271553"/>
            <a:ext cx="3411634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Sa ostalim specijalnim simbolima upoznaćemo se kasnije detaljno!!!</a:t>
            </a:r>
            <a:endParaRPr lang="en-US" sz="1600" dirty="0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4166054" y="6237312"/>
            <a:ext cx="37903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160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4248472"/>
            <a:ext cx="8712968" cy="23488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/>
              <a:t>N</a:t>
            </a:r>
            <a:r>
              <a:rPr lang="en-US" sz="2000" dirty="0"/>
              <a:t>a </a:t>
            </a:r>
            <a:r>
              <a:rPr lang="sr-Latn-CS" sz="2000" dirty="0"/>
              <a:t>pr</a:t>
            </a:r>
            <a:r>
              <a:rPr lang="en-US" sz="2000" dirty="0" err="1"/>
              <a:t>imjer</a:t>
            </a:r>
            <a:r>
              <a:rPr lang="en-US" sz="2000" dirty="0"/>
              <a:t>,</a:t>
            </a:r>
            <a:r>
              <a:rPr lang="sr-Latn-CS" sz="2000" dirty="0"/>
              <a:t> programski jezik C koristi riječ </a:t>
            </a:r>
            <a:r>
              <a:rPr lang="sr-Latn-CS" sz="2000" dirty="0">
                <a:solidFill>
                  <a:srgbClr val="FF0000"/>
                </a:solidFill>
              </a:rPr>
              <a:t>int</a:t>
            </a:r>
            <a:r>
              <a:rPr lang="sr-Latn-CS" sz="2000" dirty="0"/>
              <a:t> kao najavu cjelobrojne promjenljive. Nijedno ime u programu ne može biti int (može, recimo, int2, ali i to treba izbjegavati).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Programski jezik C posjeduje programske biblioteke koje se po potrebi mogu uključivati u </a:t>
            </a:r>
            <a:r>
              <a:rPr lang="sr-Latn-CS" sz="2000" dirty="0" smtClean="0"/>
              <a:t>kôd programa. </a:t>
            </a:r>
            <a:r>
              <a:rPr lang="sr-Latn-CS" sz="2000" dirty="0" smtClean="0"/>
              <a:t>Ako je programska biblioteka uključena</a:t>
            </a:r>
            <a:r>
              <a:rPr lang="en-US" sz="2000" dirty="0" smtClean="0"/>
              <a:t>,</a:t>
            </a:r>
            <a:r>
              <a:rPr lang="sr-Latn-CS" sz="2000" dirty="0" smtClean="0"/>
              <a:t> sva navedena imena u njoj se ponašaju kao ključne riječi i ne mogu se koristiti za imena u našem kôdu. U našem primjeru je uključena programska biblioteka </a:t>
            </a:r>
            <a:r>
              <a:rPr lang="sr-Latn-CS" sz="2000" dirty="0" smtClean="0">
                <a:solidFill>
                  <a:srgbClr val="FF0000"/>
                </a:solidFill>
              </a:rPr>
              <a:t>stdio.h</a:t>
            </a:r>
            <a:r>
              <a:rPr lang="sr-Latn-CS" sz="2000" dirty="0" smtClean="0"/>
              <a:t>, u kojoj je definisana funkcija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5785" y="2276872"/>
            <a:ext cx="482027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kern="0" dirty="0" smtClean="0"/>
              <a:t>Određeni skup riječi programski jezik C koristi za naredbe i najavu tipa podataka promjenljivih. Nazivaju se </a:t>
            </a:r>
            <a:r>
              <a:rPr lang="sr-Latn-CS" sz="2000" kern="0" dirty="0" smtClean="0">
                <a:solidFill>
                  <a:srgbClr val="FF0000"/>
                </a:solidFill>
              </a:rPr>
              <a:t>rezervisane </a:t>
            </a:r>
            <a:r>
              <a:rPr lang="sr-Latn-CS" sz="2000" kern="0" dirty="0" smtClean="0"/>
              <a:t>ili </a:t>
            </a:r>
            <a:r>
              <a:rPr lang="sr-Latn-CS" sz="2000" kern="0" dirty="0" smtClean="0">
                <a:solidFill>
                  <a:srgbClr val="FF0000"/>
                </a:solidFill>
              </a:rPr>
              <a:t>ključne riječi</a:t>
            </a:r>
            <a:r>
              <a:rPr lang="sr-Latn-CS" sz="2000" kern="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kern="0" dirty="0" smtClean="0"/>
              <a:t>Imena (identifikatori) promjenljivih ne mogu biti ista kao ključne riječi.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30308"/>
            <a:ext cx="3747919" cy="1574756"/>
          </a:xfrm>
          <a:prstGeom prst="rect">
            <a:avLst/>
          </a:prstGeom>
          <a:ln>
            <a:solidFill>
              <a:srgbClr val="9933FF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20888"/>
            <a:ext cx="8784975" cy="3600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Stringovi su nizovi karaktera navedeni unutar znaka navoda, npr. </a:t>
            </a:r>
            <a:r>
              <a:rPr lang="sr-Latn-CS" sz="2400" b="1" dirty="0"/>
              <a:t>"</a:t>
            </a:r>
            <a:r>
              <a:rPr lang="sr-Latn-CS" sz="2400" b="1" dirty="0" smtClean="0"/>
              <a:t>tekst"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Dakle, pojedinačni karakteri se navode unutar apostrofa (npr</a:t>
            </a:r>
            <a:r>
              <a:rPr lang="sr-Latn-CS" sz="2400" dirty="0"/>
              <a:t>. </a:t>
            </a:r>
            <a:r>
              <a:rPr lang="sr-Latn-CS" sz="2400" dirty="0" smtClean="0">
                <a:solidFill>
                  <a:srgbClr val="FF0000"/>
                </a:solidFill>
              </a:rPr>
              <a:t>'#'</a:t>
            </a:r>
            <a:r>
              <a:rPr lang="sr-Latn-CS" sz="2400" dirty="0" smtClean="0"/>
              <a:t>, </a:t>
            </a:r>
            <a:r>
              <a:rPr lang="sr-Latn-CS" sz="2400" dirty="0">
                <a:solidFill>
                  <a:srgbClr val="FF0000"/>
                </a:solidFill>
              </a:rPr>
              <a:t>'</a:t>
            </a:r>
            <a:r>
              <a:rPr lang="en-US" sz="2400" dirty="0">
                <a:solidFill>
                  <a:srgbClr val="FF0000"/>
                </a:solidFill>
              </a:rPr>
              <a:t>@</a:t>
            </a:r>
            <a:r>
              <a:rPr lang="sr-Latn-CS" sz="2400" dirty="0">
                <a:solidFill>
                  <a:srgbClr val="FF0000"/>
                </a:solidFill>
              </a:rPr>
              <a:t>'</a:t>
            </a:r>
            <a:r>
              <a:rPr lang="sr-Latn-CS" sz="2400" dirty="0" smtClean="0"/>
              <a:t>), a stringovi unutar znaka navoda</a:t>
            </a:r>
            <a:r>
              <a:rPr lang="en-US" sz="2400" dirty="0" smtClean="0"/>
              <a:t> (</a:t>
            </a:r>
            <a:r>
              <a:rPr lang="en-US" sz="2400" dirty="0" err="1" smtClean="0"/>
              <a:t>npr</a:t>
            </a:r>
            <a:r>
              <a:rPr lang="en-US" sz="2400" dirty="0"/>
              <a:t>. </a:t>
            </a:r>
            <a:r>
              <a:rPr lang="en-U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#</a:t>
            </a:r>
            <a:r>
              <a:rPr lang="en-US" sz="2400" dirty="0" smtClean="0">
                <a:solidFill>
                  <a:srgbClr val="3333CC"/>
                </a:solidFill>
              </a:rPr>
              <a:t>@"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unutar stringa nalazi </a:t>
            </a:r>
            <a:r>
              <a:rPr lang="en-US" sz="2400" dirty="0" err="1" smtClean="0"/>
              <a:t>kosa</a:t>
            </a:r>
            <a:r>
              <a:rPr lang="en-US" sz="2400" dirty="0" smtClean="0"/>
              <a:t> </a:t>
            </a:r>
            <a:r>
              <a:rPr lang="sr-Latn-CS" sz="2400" dirty="0" smtClean="0"/>
              <a:t>crta</a:t>
            </a:r>
            <a:r>
              <a:rPr lang="en-US" sz="2400" dirty="0" smtClean="0"/>
              <a:t> </a:t>
            </a:r>
            <a:r>
              <a:rPr lang="en-US" sz="2400" dirty="0" err="1" smtClean="0"/>
              <a:t>unazad</a:t>
            </a:r>
            <a:r>
              <a:rPr lang="sr-Latn-ME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onda ono što slijedi za njom ima specijalno značenje </a:t>
            </a:r>
            <a:r>
              <a:rPr lang="en-US" sz="2400" dirty="0"/>
              <a:t>(</a:t>
            </a:r>
            <a:r>
              <a:rPr lang="sr-Latn-CS" sz="2400" dirty="0" smtClean="0"/>
              <a:t>objašnjeno kod znakovnih konstanti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Analizirajte</a:t>
            </a:r>
            <a:r>
              <a:rPr lang="sr-Latn-CS" sz="2400" dirty="0" smtClean="0"/>
              <a:t> string koji je </a:t>
            </a:r>
            <a:r>
              <a:rPr lang="sr-Latn-CS" sz="2400" dirty="0" smtClean="0"/>
              <a:t>korišćen </a:t>
            </a:r>
            <a:r>
              <a:rPr lang="sr-Latn-CS" sz="2400" dirty="0" smtClean="0"/>
              <a:t>kao argument funkcije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 u našem primjeru.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12968" cy="424772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</a:t>
            </a:r>
            <a:r>
              <a:rPr lang="sr-Latn-CS" sz="2400" dirty="0"/>
              <a:t>×</a:t>
            </a:r>
            <a:r>
              <a:rPr lang="sr-Latn-CS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dirty="0"/>
              <a:t>(</a:t>
            </a:r>
            <a:r>
              <a:rPr lang="sr-Latn-CS" sz="2400" b="1" dirty="0" smtClean="0">
                <a:solidFill>
                  <a:srgbClr val="FF0000"/>
                </a:solidFill>
              </a:rPr>
              <a:t>max</a:t>
            </a:r>
            <a:r>
              <a:rPr lang="sr-Latn-CS" sz="2400" dirty="0"/>
              <a:t>)</a:t>
            </a:r>
            <a:r>
              <a:rPr lang="sr-Latn-CS" sz="2400" b="1" dirty="0" smtClean="0">
                <a:solidFill>
                  <a:srgbClr val="FF0000"/>
                </a:solidFill>
              </a:rPr>
              <a:t>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Mogućnost </a:t>
            </a:r>
            <a:r>
              <a:rPr lang="sr-Latn-CS" sz="2400" dirty="0"/>
              <a:t>dobijanja </a:t>
            </a:r>
            <a:r>
              <a:rPr lang="sr-Latn-CS" sz="2400" dirty="0">
                <a:solidFill>
                  <a:srgbClr val="FF0000"/>
                </a:solidFill>
              </a:rPr>
              <a:t>ekstra </a:t>
            </a:r>
            <a:r>
              <a:rPr lang="sr-Latn-CS" sz="2400" dirty="0" smtClean="0">
                <a:solidFill>
                  <a:srgbClr val="FF0000"/>
                </a:solidFill>
              </a:rPr>
              <a:t>bodova </a:t>
            </a:r>
            <a:r>
              <a:rPr lang="sr-Latn-CS" sz="2400" dirty="0" smtClean="0"/>
              <a:t>tokom nastave i vježbi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eaLnBrk="1" hangingPunct="1"/>
            <a:r>
              <a:rPr lang="sr-Latn-CS" sz="2400" dirty="0"/>
              <a:t>Ocjene </a:t>
            </a:r>
            <a:r>
              <a:rPr lang="en-US" sz="2400" dirty="0"/>
              <a:t>se </a:t>
            </a:r>
            <a:r>
              <a:rPr lang="en-US" sz="2400" dirty="0" err="1"/>
              <a:t>formiraju</a:t>
            </a:r>
            <a:r>
              <a:rPr lang="en-US" sz="2400" dirty="0"/>
              <a:t> </a:t>
            </a:r>
            <a:r>
              <a:rPr lang="en-US" sz="2400" dirty="0" err="1"/>
              <a:t>prema</a:t>
            </a:r>
            <a:r>
              <a:rPr lang="en-US" sz="2400" dirty="0"/>
              <a:t> </a:t>
            </a:r>
            <a:r>
              <a:rPr lang="en-US" sz="2400" dirty="0" err="1"/>
              <a:t>pravilu</a:t>
            </a:r>
            <a:r>
              <a:rPr lang="en-US" sz="2400" dirty="0"/>
              <a:t>: </a:t>
            </a:r>
            <a:endParaRPr lang="sr-Latn-ME" sz="2400" dirty="0" smtClean="0"/>
          </a:p>
          <a:p>
            <a:pPr marL="0" indent="0" eaLnBrk="1" hangingPunct="1">
              <a:buNone/>
              <a:tabLst>
                <a:tab pos="1438275" algn="l"/>
              </a:tabLst>
            </a:pPr>
            <a:r>
              <a:rPr lang="sr-Latn-ME" sz="2400" dirty="0"/>
              <a:t>	</a:t>
            </a:r>
            <a:r>
              <a:rPr lang="en-US" sz="2400" dirty="0" smtClean="0"/>
              <a:t>50</a:t>
            </a:r>
            <a:r>
              <a:rPr lang="sr-Latn-ME" sz="2400" dirty="0" smtClean="0"/>
              <a:t> </a:t>
            </a:r>
            <a:r>
              <a:rPr lang="en-US" sz="2400" dirty="0" smtClean="0"/>
              <a:t>≤</a:t>
            </a:r>
            <a:r>
              <a:rPr lang="sr-Latn-ME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&lt;</a:t>
            </a:r>
            <a:r>
              <a:rPr lang="sr-Latn-ME" sz="2400" dirty="0" smtClean="0"/>
              <a:t> </a:t>
            </a:r>
            <a:r>
              <a:rPr lang="en-US" sz="2400" dirty="0" smtClean="0"/>
              <a:t>60</a:t>
            </a:r>
            <a:endParaRPr lang="sr-Latn-ME" sz="2400" dirty="0" smtClean="0"/>
          </a:p>
          <a:p>
            <a:pPr marL="0" indent="0" eaLnBrk="1" hangingPunct="1">
              <a:buNone/>
              <a:tabLst>
                <a:tab pos="1438275" algn="l"/>
              </a:tabLst>
            </a:pPr>
            <a:r>
              <a:rPr lang="sr-Latn-ME" sz="2400" dirty="0"/>
              <a:t>	</a:t>
            </a:r>
            <a:r>
              <a:rPr lang="en-US" sz="2400" dirty="0" smtClean="0"/>
              <a:t>60</a:t>
            </a:r>
            <a:r>
              <a:rPr lang="sr-Latn-ME" sz="2400" dirty="0" smtClean="0"/>
              <a:t> </a:t>
            </a:r>
            <a:r>
              <a:rPr lang="en-US" sz="2400" dirty="0" smtClean="0"/>
              <a:t>≤</a:t>
            </a:r>
            <a:r>
              <a:rPr lang="sr-Latn-ME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&lt;</a:t>
            </a:r>
            <a:r>
              <a:rPr lang="sr-Latn-ME" sz="2400" dirty="0" smtClean="0"/>
              <a:t> </a:t>
            </a:r>
            <a:r>
              <a:rPr lang="en-US" sz="2400" dirty="0" smtClean="0"/>
              <a:t>70</a:t>
            </a:r>
            <a:endParaRPr lang="sr-Latn-ME" sz="2400" dirty="0" smtClean="0"/>
          </a:p>
          <a:p>
            <a:pPr marL="0" indent="0" eaLnBrk="1" hangingPunct="1">
              <a:buNone/>
              <a:tabLst>
                <a:tab pos="1438275" algn="l"/>
              </a:tabLst>
            </a:pPr>
            <a:r>
              <a:rPr lang="sr-Latn-ME" sz="2400" dirty="0"/>
              <a:t>	</a:t>
            </a:r>
            <a:r>
              <a:rPr lang="en-US" sz="2400" dirty="0" smtClean="0"/>
              <a:t>…</a:t>
            </a:r>
            <a:endParaRPr lang="sr-Latn-ME" sz="2400" dirty="0" smtClean="0"/>
          </a:p>
          <a:p>
            <a:pPr marL="0" indent="0" eaLnBrk="1" hangingPunct="1">
              <a:buNone/>
              <a:tabLst>
                <a:tab pos="1438275" algn="l"/>
              </a:tabLst>
            </a:pPr>
            <a:r>
              <a:rPr lang="sr-Latn-ME" sz="2400" dirty="0"/>
              <a:t>	</a:t>
            </a:r>
            <a:r>
              <a:rPr lang="en-US" sz="2400" dirty="0" smtClean="0"/>
              <a:t>90</a:t>
            </a:r>
            <a:r>
              <a:rPr lang="sr-Latn-ME" sz="2400" dirty="0" smtClean="0"/>
              <a:t> </a:t>
            </a:r>
            <a:r>
              <a:rPr lang="en-US" sz="2400" dirty="0" smtClean="0"/>
              <a:t>≤</a:t>
            </a:r>
            <a:r>
              <a:rPr lang="sr-Latn-ME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≤</a:t>
            </a:r>
            <a:r>
              <a:rPr lang="sr-Latn-ME" sz="2400" dirty="0" smtClean="0"/>
              <a:t> </a:t>
            </a:r>
            <a:r>
              <a:rPr lang="en-US" sz="2400" dirty="0" smtClean="0"/>
              <a:t>100</a:t>
            </a:r>
            <a:r>
              <a:rPr lang="sr-Latn-ME" sz="2400" dirty="0" smtClean="0"/>
              <a:t>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384" y="2085801"/>
            <a:ext cx="7946358" cy="2135287"/>
          </a:xfrm>
        </p:spPr>
        <p:txBody>
          <a:bodyPr/>
          <a:lstStyle/>
          <a:p>
            <a:pPr eaLnBrk="1" hangingPunct="1"/>
            <a:r>
              <a:rPr lang="sr-Latn-CS" sz="2300" dirty="0" smtClean="0"/>
              <a:t>U programskom jeziku C</a:t>
            </a:r>
            <a:r>
              <a:rPr lang="en-US" sz="2300" dirty="0" smtClean="0"/>
              <a:t>,</a:t>
            </a:r>
            <a:r>
              <a:rPr lang="sr-Latn-CS" sz="2300" dirty="0" smtClean="0"/>
              <a:t> komentar se navodi unutar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>
                <a:solidFill>
                  <a:srgbClr val="3333CC"/>
                </a:solidFill>
              </a:rPr>
              <a:t>/*</a:t>
            </a:r>
            <a:r>
              <a:rPr lang="en-US" sz="2300" dirty="0" smtClean="0">
                <a:solidFill>
                  <a:srgbClr val="FF0000"/>
                </a:solidFill>
              </a:rPr>
              <a:t> </a:t>
            </a:r>
            <a:r>
              <a:rPr lang="en-US" sz="2300" dirty="0" err="1" smtClean="0">
                <a:solidFill>
                  <a:schemeClr val="accent6">
                    <a:lumMod val="75000"/>
                  </a:schemeClr>
                </a:solidFill>
              </a:rPr>
              <a:t>tekst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6">
                    <a:lumMod val="75000"/>
                  </a:schemeClr>
                </a:solidFill>
              </a:rPr>
              <a:t>komentara</a:t>
            </a:r>
            <a:r>
              <a:rPr lang="en-US" sz="2300" dirty="0" smtClean="0">
                <a:solidFill>
                  <a:srgbClr val="FF0000"/>
                </a:solidFill>
              </a:rPr>
              <a:t> </a:t>
            </a:r>
            <a:r>
              <a:rPr lang="en-US" sz="2300" dirty="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694184" y="2873394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3356102" y="2873394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846584" y="2873395"/>
            <a:ext cx="4267200" cy="220282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H="1">
            <a:off x="3530060" y="2873394"/>
            <a:ext cx="3156" cy="2322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135342" y="2891992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po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četak i kraj komentara</a:t>
            </a:r>
            <a:endParaRPr lang="en-US" sz="16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389384" y="3223576"/>
            <a:ext cx="850309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300" dirty="0" err="1">
                <a:solidFill>
                  <a:srgbClr val="00B050"/>
                </a:solidFill>
                <a:latin typeface="+mn-lt"/>
              </a:rPr>
              <a:t>Tekst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unutar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komentara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ne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utiče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na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izvršavanje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programa</a:t>
            </a:r>
            <a:r>
              <a:rPr lang="en-US" sz="2300" dirty="0" smtClean="0">
                <a:solidFill>
                  <a:srgbClr val="00B050"/>
                </a:solidFill>
                <a:latin typeface="+mn-lt"/>
              </a:rPr>
              <a:t>!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300" dirty="0" smtClean="0">
                <a:solidFill>
                  <a:srgbClr val="3333CC"/>
                </a:solidFill>
                <a:latin typeface="+mn-lt"/>
              </a:rPr>
              <a:t>// </a:t>
            </a:r>
            <a:r>
              <a:rPr lang="en-US" sz="2300" dirty="0" smtClean="0">
                <a:latin typeface="+mn-lt"/>
              </a:rPr>
              <a:t>- </a:t>
            </a:r>
            <a:r>
              <a:rPr lang="en-US" sz="2300" dirty="0" err="1" smtClean="0">
                <a:latin typeface="+mn-lt"/>
              </a:rPr>
              <a:t>linijski</a:t>
            </a:r>
            <a:r>
              <a:rPr lang="en-US" sz="2300" dirty="0" smtClean="0">
                <a:latin typeface="+mn-lt"/>
              </a:rPr>
              <a:t> </a:t>
            </a:r>
            <a:r>
              <a:rPr lang="en-US" sz="2300" dirty="0" err="1" smtClean="0">
                <a:latin typeface="+mn-lt"/>
              </a:rPr>
              <a:t>komentari</a:t>
            </a:r>
            <a:r>
              <a:rPr lang="en-US" sz="2300" dirty="0" smtClean="0">
                <a:latin typeface="+mn-lt"/>
              </a:rPr>
              <a:t> (</a:t>
            </a:r>
            <a:r>
              <a:rPr lang="en-US" sz="2300" dirty="0" err="1" smtClean="0">
                <a:latin typeface="+mn-lt"/>
              </a:rPr>
              <a:t>va</a:t>
            </a:r>
            <a:r>
              <a:rPr lang="sr-Latn-RS" sz="2300" dirty="0" smtClean="0">
                <a:latin typeface="+mn-lt"/>
              </a:rPr>
              <a:t>že u liniji u kojoj se nalaze</a:t>
            </a:r>
            <a:r>
              <a:rPr lang="en-US" sz="2300" dirty="0" smtClean="0">
                <a:latin typeface="+mn-lt"/>
              </a:rPr>
              <a:t>)</a:t>
            </a:r>
            <a:endParaRPr lang="en-US" sz="23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14946" y="4264771"/>
            <a:ext cx="3149352" cy="400110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Komentarišite programe</a:t>
            </a:r>
            <a:r>
              <a:rPr lang="sr-Latn-CS" sz="2000" dirty="0" smtClean="0">
                <a:solidFill>
                  <a:srgbClr val="FF0000"/>
                </a:solidFill>
                <a:latin typeface="Tahoma" charset="0"/>
              </a:rPr>
              <a:t>!</a:t>
            </a:r>
            <a:endParaRPr lang="sr-Latn-CS" sz="2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5563" y="4661114"/>
            <a:ext cx="7148118" cy="2185214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marL="285750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sr-Latn-CS" sz="1800" dirty="0">
                <a:latin typeface="Tahoma" charset="0"/>
              </a:rPr>
              <a:t>Nakon 2 mjeseca ni vi nećete znati što ste htjeli da uradite sa nekim dijelom kôda.</a:t>
            </a:r>
          </a:p>
          <a:p>
            <a:pPr marL="285750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sr-Latn-CS" sz="1800" dirty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marL="285750" indent="-2857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CS" sz="1800" dirty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1800" dirty="0">
              <a:latin typeface="Tahom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712968" cy="453650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300" dirty="0"/>
              <a:t>Bjeline se koriste radi poboljšavanja preglednosti </a:t>
            </a:r>
            <a:r>
              <a:rPr lang="it-IT" sz="2300" dirty="0" smtClean="0"/>
              <a:t>programa</a:t>
            </a:r>
            <a:r>
              <a:rPr lang="en-US" sz="2300" dirty="0" smtClean="0"/>
              <a:t>. </a:t>
            </a:r>
            <a:r>
              <a:rPr lang="en-US" sz="2300" dirty="0"/>
              <a:t>U </a:t>
            </a:r>
            <a:r>
              <a:rPr lang="en-US" sz="2300" dirty="0" err="1"/>
              <a:t>pitanju</a:t>
            </a:r>
            <a:r>
              <a:rPr lang="en-US" sz="2300" dirty="0"/>
              <a:t> </a:t>
            </a:r>
            <a:r>
              <a:rPr lang="en-US" sz="2300" dirty="0" err="1"/>
              <a:t>su</a:t>
            </a:r>
            <a:r>
              <a:rPr lang="en-US" sz="2300" dirty="0"/>
              <a:t> </a:t>
            </a:r>
            <a:r>
              <a:rPr lang="sr-Latn-CS" sz="2300" dirty="0">
                <a:solidFill>
                  <a:srgbClr val="FF0000"/>
                </a:solidFill>
              </a:rPr>
              <a:t>praznin</a:t>
            </a:r>
            <a:r>
              <a:rPr lang="en-US" sz="2300" dirty="0">
                <a:solidFill>
                  <a:srgbClr val="FF0000"/>
                </a:solidFill>
              </a:rPr>
              <a:t>a</a:t>
            </a:r>
            <a:r>
              <a:rPr lang="sr-Latn-CS" sz="2300" dirty="0">
                <a:solidFill>
                  <a:srgbClr val="FF0000"/>
                </a:solidFill>
              </a:rPr>
              <a:t> </a:t>
            </a:r>
            <a:r>
              <a:rPr lang="sr-Latn-CS" sz="2300" dirty="0"/>
              <a:t>(</a:t>
            </a:r>
            <a:r>
              <a:rPr lang="sr-Latn-CS" sz="2300" dirty="0">
                <a:solidFill>
                  <a:srgbClr val="FF0000"/>
                </a:solidFill>
              </a:rPr>
              <a:t>space</a:t>
            </a:r>
            <a:r>
              <a:rPr lang="sr-Latn-CS" sz="2300" dirty="0"/>
              <a:t>)</a:t>
            </a:r>
            <a:r>
              <a:rPr lang="en-US" sz="2300" dirty="0"/>
              <a:t>, </a:t>
            </a:r>
            <a:r>
              <a:rPr lang="sr-Latn-CS" sz="2300" dirty="0">
                <a:solidFill>
                  <a:srgbClr val="3333CC"/>
                </a:solidFill>
              </a:rPr>
              <a:t>tabulacija </a:t>
            </a:r>
            <a:r>
              <a:rPr lang="sr-Latn-CS" sz="2300" dirty="0"/>
              <a:t>(</a:t>
            </a:r>
            <a:r>
              <a:rPr lang="sr-Latn-CS" sz="2300" dirty="0">
                <a:solidFill>
                  <a:srgbClr val="3333CC"/>
                </a:solidFill>
              </a:rPr>
              <a:t>tab</a:t>
            </a:r>
            <a:r>
              <a:rPr lang="sr-Latn-CS" sz="2300" dirty="0"/>
              <a:t>)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sr-Latn-CS" sz="2300" dirty="0">
                <a:solidFill>
                  <a:srgbClr val="00B050"/>
                </a:solidFill>
              </a:rPr>
              <a:t>novi red</a:t>
            </a:r>
            <a:r>
              <a:rPr lang="en-US" sz="2300" dirty="0"/>
              <a:t>.</a:t>
            </a:r>
            <a:endParaRPr lang="sr-Latn-CS" sz="2300" dirty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300" dirty="0" err="1" smtClean="0"/>
              <a:t>Bjeline</a:t>
            </a:r>
            <a:r>
              <a:rPr lang="en-US" sz="2300" dirty="0" smtClean="0"/>
              <a:t> </a:t>
            </a:r>
            <a:r>
              <a:rPr lang="en-US" sz="2300" dirty="0"/>
              <a:t>se </a:t>
            </a:r>
            <a:r>
              <a:rPr lang="en-US" sz="2300" dirty="0" err="1"/>
              <a:t>mogu</a:t>
            </a:r>
            <a:r>
              <a:rPr lang="en-US" sz="2300" dirty="0"/>
              <a:t> </a:t>
            </a:r>
            <a:r>
              <a:rPr lang="en-US" sz="2300" dirty="0" err="1"/>
              <a:t>kombinovati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svaka</a:t>
            </a:r>
            <a:r>
              <a:rPr lang="en-US" sz="2300" dirty="0"/>
              <a:t> </a:t>
            </a:r>
            <a:r>
              <a:rPr lang="en-US" sz="2300" dirty="0" err="1"/>
              <a:t>kombinacija</a:t>
            </a:r>
            <a:r>
              <a:rPr lang="en-US" sz="2300" dirty="0"/>
              <a:t> </a:t>
            </a:r>
            <a:r>
              <a:rPr lang="en-US" sz="2300" dirty="0" err="1"/>
              <a:t>bjelina</a:t>
            </a:r>
            <a:r>
              <a:rPr lang="en-US" sz="2300" dirty="0"/>
              <a:t> se </a:t>
            </a:r>
            <a:r>
              <a:rPr lang="en-US" sz="2300" dirty="0" err="1"/>
              <a:t>tretira</a:t>
            </a:r>
            <a:r>
              <a:rPr lang="en-US" sz="2300" dirty="0"/>
              <a:t> </a:t>
            </a:r>
            <a:r>
              <a:rPr lang="en-US" sz="2300" dirty="0" err="1"/>
              <a:t>kao</a:t>
            </a:r>
            <a:r>
              <a:rPr lang="en-US" sz="2300" dirty="0"/>
              <a:t> </a:t>
            </a:r>
            <a:r>
              <a:rPr lang="en-US" sz="2300" dirty="0" err="1" smtClean="0"/>
              <a:t>jedna</a:t>
            </a:r>
            <a:r>
              <a:rPr lang="en-US" sz="2300" dirty="0" smtClean="0"/>
              <a:t> </a:t>
            </a:r>
            <a:r>
              <a:rPr lang="en-US" sz="2300" dirty="0" err="1" smtClean="0"/>
              <a:t>bjelina</a:t>
            </a:r>
            <a:r>
              <a:rPr lang="en-US" sz="23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Kod programskog jezika C (slično kao u MATLAB-u) ne poštuje se pravilo programske linije (</a:t>
            </a:r>
            <a:r>
              <a:rPr lang="en-US" sz="2300" dirty="0" err="1" smtClean="0"/>
              <a:t>npr</a:t>
            </a:r>
            <a:r>
              <a:rPr lang="en-US" sz="2300" dirty="0" smtClean="0"/>
              <a:t>.</a:t>
            </a:r>
            <a:r>
              <a:rPr lang="sr-Latn-CS" sz="2300" dirty="0" smtClean="0"/>
              <a:t> u FORTRAN-u), već se naredba ili iskaz može prostirati u više redova, ali se može i u jednom redu nalaziti više naredbi.</a:t>
            </a:r>
            <a:endParaRPr lang="en-US" sz="23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300" dirty="0"/>
              <a:t>Pravila kod bjelina:</a:t>
            </a:r>
          </a:p>
          <a:p>
            <a:pPr lvl="1" algn="just" eaLnBrk="1" hangingPunct="1"/>
            <a:r>
              <a:rPr lang="en-US" sz="1800" dirty="0" err="1">
                <a:cs typeface="Times New Roman" charset="0"/>
              </a:rPr>
              <a:t>Unutar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osnovnog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sintaksnog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elementa</a:t>
            </a:r>
            <a:r>
              <a:rPr lang="en-US" sz="1800" dirty="0">
                <a:cs typeface="Times New Roman" charset="0"/>
              </a:rPr>
              <a:t> ne </a:t>
            </a:r>
            <a:r>
              <a:rPr lang="en-US" sz="1800" dirty="0" err="1">
                <a:cs typeface="Times New Roman" charset="0"/>
              </a:rPr>
              <a:t>smijemo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upotrebljavati</a:t>
            </a:r>
            <a:r>
              <a:rPr lang="en-US" sz="1800" dirty="0">
                <a:cs typeface="Times New Roman" charset="0"/>
              </a:rPr>
              <a:t> </a:t>
            </a:r>
            <a:r>
              <a:rPr lang="sr-Latn-CS" sz="1800" dirty="0"/>
              <a:t>bjeline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osim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unutar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stringa</a:t>
            </a:r>
            <a:r>
              <a:rPr lang="en-US" sz="1800" dirty="0">
                <a:cs typeface="Times New Roman" charset="0"/>
              </a:rPr>
              <a:t>; </a:t>
            </a:r>
            <a:endParaRPr lang="sr-Latn-CS" sz="1800" dirty="0"/>
          </a:p>
          <a:p>
            <a:pPr lvl="1" algn="just" eaLnBrk="1" hangingPunct="1"/>
            <a:r>
              <a:rPr lang="en-US" sz="1800" dirty="0" err="1">
                <a:cs typeface="Times New Roman" charset="0"/>
              </a:rPr>
              <a:t>Izme</a:t>
            </a:r>
            <a:r>
              <a:rPr lang="sr-Latn-CS" sz="1800" dirty="0"/>
              <a:t>đ</a:t>
            </a:r>
            <a:r>
              <a:rPr lang="en-US" sz="1800" dirty="0">
                <a:cs typeface="Times New Roman" charset="0"/>
              </a:rPr>
              <a:t>u </a:t>
            </a:r>
            <a:r>
              <a:rPr lang="en-US" sz="1800" dirty="0" err="1">
                <a:cs typeface="Times New Roman" charset="0"/>
              </a:rPr>
              <a:t>osnovnih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sintaksnih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elemenata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mo</a:t>
            </a:r>
            <a:r>
              <a:rPr lang="sr-Latn-CS" sz="1800" dirty="0"/>
              <a:t>ž</a:t>
            </a:r>
            <a:r>
              <a:rPr lang="en-US" sz="1800" dirty="0">
                <a:cs typeface="Times New Roman" charset="0"/>
              </a:rPr>
              <a:t>e da </a:t>
            </a:r>
            <a:r>
              <a:rPr lang="en-US" sz="1800" dirty="0" err="1">
                <a:cs typeface="Times New Roman" charset="0"/>
              </a:rPr>
              <a:t>stoji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proizvoljno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mnogo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bjelina</a:t>
            </a:r>
            <a:r>
              <a:rPr lang="en-US" sz="1800" dirty="0" smtClean="0">
                <a:cs typeface="Times New Roman" charset="0"/>
              </a:rPr>
              <a:t>;</a:t>
            </a:r>
            <a:endParaRPr lang="sr-Latn-C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" y="2060848"/>
            <a:ext cx="6444208" cy="2159496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Osnovna literatura (pokriva čitavo gradivo) je:</a:t>
            </a:r>
          </a:p>
          <a:p>
            <a:pPr lvl="1" eaLnBrk="1" hangingPunct="1"/>
            <a:r>
              <a:rPr lang="sr-Latn-CS" sz="2100" dirty="0"/>
              <a:t>Slobodan Đukanović, </a:t>
            </a:r>
            <a:r>
              <a:rPr lang="sr-Latn-CS" sz="2100" dirty="0" smtClean="0"/>
              <a:t>Igor </a:t>
            </a:r>
            <a:r>
              <a:rPr lang="sr-Latn-CS" sz="2100" dirty="0"/>
              <a:t>Đurović, </a:t>
            </a:r>
            <a:r>
              <a:rPr lang="sr-Latn-CS" sz="2100" dirty="0" smtClean="0"/>
              <a:t>Vesna Popović-Bugarin: </a:t>
            </a:r>
            <a:r>
              <a:rPr lang="sr-Latn-CS" sz="2100" dirty="0"/>
              <a:t>“Programski jezik C sa zbirkom riješenih zadataka”</a:t>
            </a:r>
            <a:r>
              <a:rPr lang="en-US" sz="2100" dirty="0"/>
              <a:t>, </a:t>
            </a:r>
            <a:r>
              <a:rPr lang="sr-Latn-ME" sz="2100" dirty="0" smtClean="0"/>
              <a:t>Narodna knjiga</a:t>
            </a:r>
            <a:r>
              <a:rPr lang="en-US" sz="2100" dirty="0" smtClean="0"/>
              <a:t>, 20</a:t>
            </a:r>
            <a:r>
              <a:rPr lang="sr-Latn-ME" sz="2100" dirty="0" smtClean="0"/>
              <a:t>18 (knjižare </a:t>
            </a:r>
            <a:r>
              <a:rPr lang="sr-Latn-ME" sz="2100" dirty="0" smtClean="0">
                <a:solidFill>
                  <a:srgbClr val="FF0000"/>
                </a:solidFill>
              </a:rPr>
              <a:t>Narodna </a:t>
            </a:r>
            <a:r>
              <a:rPr lang="sr-Latn-ME" sz="2100" dirty="0">
                <a:solidFill>
                  <a:srgbClr val="FF0000"/>
                </a:solidFill>
              </a:rPr>
              <a:t>knjiga </a:t>
            </a:r>
            <a:r>
              <a:rPr lang="sr-Latn-ME" sz="2100" dirty="0"/>
              <a:t>–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rgbClr val="00B050"/>
                </a:solidFill>
              </a:rPr>
              <a:t>Bazar</a:t>
            </a:r>
            <a:r>
              <a:rPr lang="sr-Latn-ME" sz="2100" dirty="0"/>
              <a:t>,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rgbClr val="9933FF"/>
                </a:solidFill>
              </a:rPr>
              <a:t>City Mall</a:t>
            </a:r>
            <a:r>
              <a:rPr lang="sr-Latn-ME" sz="2100" dirty="0"/>
              <a:t>,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chemeClr val="accent2">
                    <a:lumMod val="75000"/>
                  </a:schemeClr>
                </a:solidFill>
              </a:rPr>
              <a:t>Novaka Miloševa </a:t>
            </a:r>
            <a:r>
              <a:rPr lang="sr-Latn-ME" sz="2100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sr-Latn-ME" sz="2100" dirty="0"/>
              <a:t>,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rgbClr val="3333CC"/>
                </a:solidFill>
              </a:rPr>
              <a:t>PC Atrium (Nikšić</a:t>
            </a:r>
            <a:r>
              <a:rPr lang="sr-Latn-ME" sz="2100" dirty="0" smtClean="0">
                <a:solidFill>
                  <a:srgbClr val="3333CC"/>
                </a:solidFill>
              </a:rPr>
              <a:t>)</a:t>
            </a:r>
            <a:r>
              <a:rPr lang="sr-Latn-ME" sz="2100" dirty="0" smtClean="0"/>
              <a:t>)</a:t>
            </a:r>
          </a:p>
          <a:p>
            <a:pPr marL="457200" lvl="1" indent="0" eaLnBrk="1" hangingPunct="1">
              <a:buNone/>
            </a:pPr>
            <a:r>
              <a:rPr lang="sr-Latn-ME" sz="2100" dirty="0" smtClean="0"/>
              <a:t>   </a:t>
            </a:r>
            <a:r>
              <a:rPr lang="sr-Latn-ME" sz="2100" dirty="0" smtClean="0">
                <a:hlinkClick r:id="rId2"/>
              </a:rPr>
              <a:t>https</a:t>
            </a:r>
            <a:r>
              <a:rPr lang="sr-Latn-ME" sz="2100" dirty="0">
                <a:hlinkClick r:id="rId2"/>
              </a:rPr>
              <a:t>://slobodan.ucg.ac.me/books/C</a:t>
            </a:r>
            <a:r>
              <a:rPr lang="sr-Latn-ME" sz="2100" dirty="0" smtClean="0">
                <a:hlinkClick r:id="rId2"/>
              </a:rPr>
              <a:t>/</a:t>
            </a:r>
            <a:r>
              <a:rPr lang="sr-Latn-ME" sz="2100" dirty="0" smtClean="0"/>
              <a:t> </a:t>
            </a:r>
            <a:endParaRPr lang="sr-Latn-ME" sz="21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016" y="5229200"/>
            <a:ext cx="889248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/>
            <a:endParaRPr lang="sr-Latn-CS" sz="2100" kern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836" y="521911"/>
            <a:ext cx="2627784" cy="3843193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1162" y="4581128"/>
            <a:ext cx="8379515" cy="215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sr-Latn-CS" sz="2200" kern="0" dirty="0" smtClean="0"/>
              <a:t>Dodatna literatura:</a:t>
            </a:r>
          </a:p>
          <a:p>
            <a:pPr lvl="1" eaLnBrk="1" hangingPunct="1"/>
            <a:r>
              <a:rPr lang="sr-Latn-CS" sz="2100" kern="0" dirty="0"/>
              <a:t>A. Hansen: </a:t>
            </a:r>
            <a:r>
              <a:rPr lang="sr-Latn-CS" sz="21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sr-Latn-CS" sz="2100" kern="0" dirty="0" smtClean="0"/>
              <a:t>Programiranje </a:t>
            </a:r>
            <a:r>
              <a:rPr lang="sr-Latn-CS" sz="2100" kern="0" dirty="0"/>
              <a:t>na jeziku C – potpuni vodič za programski jezik </a:t>
            </a:r>
            <a:r>
              <a:rPr lang="sr-Latn-CS" sz="2100" kern="0" dirty="0" smtClean="0"/>
              <a:t>C</a:t>
            </a:r>
            <a:r>
              <a:rPr lang="sr-Latn-CS" sz="21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2100" kern="0" dirty="0" smtClean="0"/>
              <a:t>,</a:t>
            </a:r>
            <a:r>
              <a:rPr lang="sr-Latn-CS" sz="2100" kern="0" dirty="0" smtClean="0"/>
              <a:t> </a:t>
            </a:r>
            <a:r>
              <a:rPr lang="sr-Latn-CS" sz="2100" kern="0" dirty="0"/>
              <a:t>Mikroknjiga, Beograd, 2000.</a:t>
            </a:r>
          </a:p>
          <a:p>
            <a:pPr lvl="1" eaLnBrk="1" hangingPunct="1"/>
            <a:r>
              <a:rPr lang="sr-Latn-CS" sz="2100" kern="0" dirty="0"/>
              <a:t>L. Kraus: </a:t>
            </a:r>
            <a:r>
              <a:rPr lang="sr-Latn-CS" sz="21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sr-Latn-CS" sz="2100" kern="0" dirty="0" smtClean="0"/>
              <a:t>Zbirka </a:t>
            </a:r>
            <a:r>
              <a:rPr lang="sr-Latn-CS" sz="2100" kern="0" dirty="0"/>
              <a:t>riješenih zadataka iz programskog jezika </a:t>
            </a:r>
            <a:r>
              <a:rPr lang="sr-Latn-CS" sz="2100" kern="0" dirty="0" smtClean="0"/>
              <a:t>C</a:t>
            </a:r>
            <a:r>
              <a:rPr lang="sr-Latn-CS" sz="21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sr-Latn-CS" sz="2100" kern="0" dirty="0" smtClean="0"/>
              <a:t>, </a:t>
            </a:r>
            <a:r>
              <a:rPr lang="sr-Latn-CS" sz="2100" kern="0" dirty="0"/>
              <a:t>Mikroknjiga, Beograd, 1997</a:t>
            </a:r>
            <a:r>
              <a:rPr lang="sr-Latn-CS" sz="2100" kern="0" dirty="0" smtClean="0"/>
              <a:t>.</a:t>
            </a:r>
          </a:p>
          <a:p>
            <a:pPr lvl="1" eaLnBrk="1" hangingPunct="1"/>
            <a:r>
              <a:rPr lang="sr-Latn-CS" sz="2100" kern="0" dirty="0" smtClean="0"/>
              <a:t>Internet, forumi.</a:t>
            </a:r>
            <a:endParaRPr lang="sr-Latn-CS" sz="210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YouTube kanal</a:t>
            </a: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196558" y="2708920"/>
            <a:ext cx="8947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https://www.youtube.com/channel/UCbWA4GpzY8S50E3u6XnWXpQ</a:t>
            </a:r>
          </a:p>
        </p:txBody>
      </p:sp>
      <p:sp>
        <p:nvSpPr>
          <p:cNvPr id="9" name="Rectangle 8"/>
          <p:cNvSpPr/>
          <p:nvPr/>
        </p:nvSpPr>
        <p:spPr>
          <a:xfrm>
            <a:off x="196558" y="2276872"/>
            <a:ext cx="894744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Profesor Slobo</a:t>
            </a:r>
            <a:endParaRPr lang="en-US" sz="2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232" y="3429000"/>
            <a:ext cx="5060072" cy="28462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24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8880"/>
            <a:ext cx="8568952" cy="403244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korišćene terminologije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paradigma strukturnog programiranja (oko 7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linkovanih tipova podataka (oko 20% nastave).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</a:t>
            </a:r>
            <a:r>
              <a:rPr lang="sr-Latn-CS" sz="2300" dirty="0" smtClean="0"/>
              <a:t>u </a:t>
            </a:r>
            <a:r>
              <a:rPr lang="sr-Latn-CS" sz="2300" dirty="0" smtClean="0"/>
              <a:t>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</a:t>
            </a:r>
            <a:r>
              <a:rPr lang="sr-Latn-CS" sz="2300" dirty="0" smtClean="0">
                <a:solidFill>
                  <a:srgbClr val="FF0000"/>
                </a:solidFill>
              </a:rPr>
              <a:t>isključivo za samostalan rad studenata</a:t>
            </a:r>
            <a:r>
              <a:rPr lang="sr-Latn-CS" sz="2300" dirty="0" smtClean="0"/>
              <a:t> uz konsultacije sa predmetnim asistentom.</a:t>
            </a:r>
            <a:endParaRPr lang="en-US" sz="23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410336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dirty="0" smtClean="0"/>
              <a:t>Od čovjeka do jedinica i nula</a:t>
            </a:r>
            <a:endParaRPr lang="en-US" dirty="0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876488"/>
            <a:ext cx="2659062" cy="261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</a:t>
            </a:r>
            <a:r>
              <a:rPr lang="sr-Latn-RS" sz="2200" dirty="0" smtClean="0">
                <a:solidFill>
                  <a:srgbClr val="00B050"/>
                </a:solidFill>
                <a:latin typeface="+mj-lt"/>
              </a:rPr>
              <a:t>MATLAB, </a:t>
            </a:r>
            <a:r>
              <a:rPr lang="sr-Latn-RS" sz="2200" dirty="0" smtClean="0">
                <a:solidFill>
                  <a:srgbClr val="00B050"/>
                </a:solidFill>
                <a:latin typeface="+mj-lt"/>
              </a:rPr>
              <a:t>Python...</a:t>
            </a:r>
            <a:endParaRPr lang="sr-Latn-RS" sz="2200" dirty="0">
              <a:solidFill>
                <a:srgbClr val="00B050"/>
              </a:solidFill>
              <a:latin typeface="+mj-lt"/>
            </a:endParaRP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000" b="1" dirty="0" smtClean="0">
                <a:solidFill>
                  <a:srgbClr val="E6AF00"/>
                </a:solidFill>
              </a:rPr>
              <a:t>Mašinski jezik</a:t>
            </a:r>
            <a:r>
              <a:rPr lang="sr-Latn-CS" sz="2000" dirty="0" smtClean="0"/>
              <a:t> je jezik koji razumije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dirty="0" smtClean="0">
                <a:solidFill>
                  <a:srgbClr val="FF0000"/>
                </a:solidFill>
              </a:rPr>
              <a:t>Asemblerski jezik</a:t>
            </a:r>
            <a:r>
              <a:rPr lang="sr-Latn-CS" sz="2000" dirty="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dirty="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dirty="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dirty="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dirty="0" smtClean="0">
              <a:solidFill>
                <a:srgbClr val="FF0000"/>
              </a:solidFill>
            </a:endParaRPr>
          </a:p>
          <a:p>
            <a:pPr>
              <a:spcBef>
                <a:spcPts val="1800"/>
              </a:spcBef>
              <a:defRPr/>
            </a:pPr>
            <a:r>
              <a:rPr lang="sr-Latn-CS" sz="2000" dirty="0" smtClean="0"/>
              <a:t>Program napisan u </a:t>
            </a:r>
            <a:r>
              <a:rPr lang="en-US" sz="2000" b="1" dirty="0" smtClean="0">
                <a:solidFill>
                  <a:srgbClr val="0070C0"/>
                </a:solidFill>
              </a:rPr>
              <a:t>vi</a:t>
            </a:r>
            <a:r>
              <a:rPr lang="sr-Latn-RS" sz="2000" b="1" dirty="0" smtClean="0">
                <a:solidFill>
                  <a:srgbClr val="0070C0"/>
                </a:solidFill>
              </a:rPr>
              <a:t>š</a:t>
            </a:r>
            <a:r>
              <a:rPr lang="en-US" sz="2000" b="1" dirty="0" err="1" smtClean="0">
                <a:solidFill>
                  <a:srgbClr val="0070C0"/>
                </a:solidFill>
              </a:rPr>
              <a:t>em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sr-Latn-CS" sz="2000" b="1" dirty="0" smtClean="0">
                <a:solidFill>
                  <a:srgbClr val="0070C0"/>
                </a:solidFill>
              </a:rPr>
              <a:t>programskom jeziku </a:t>
            </a:r>
            <a:r>
              <a:rPr lang="sr-Latn-CS" sz="2000" dirty="0" smtClean="0"/>
              <a:t>podsjeća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/>
              <a:t>	</a:t>
            </a:r>
            <a:r>
              <a:rPr lang="sr-Latn-C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	</a:t>
            </a:r>
            <a:endParaRPr lang="sr-Latn-CS" sz="2000" dirty="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5571478" y="4941168"/>
            <a:ext cx="2770313" cy="184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11845</TotalTime>
  <Words>3031</Words>
  <Application>Microsoft Office PowerPoint</Application>
  <PresentationFormat>On-screen Show (4:3)</PresentationFormat>
  <Paragraphs>261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ＭＳ Ｐゴシック</vt:lpstr>
      <vt:lpstr>Arial</vt:lpstr>
      <vt:lpstr>Calibri</vt:lpstr>
      <vt:lpstr>Calibri </vt:lpstr>
      <vt:lpstr>Consolas</vt:lpstr>
      <vt:lpstr>Tahoma</vt:lpstr>
      <vt:lpstr>Times New Roman</vt:lpstr>
      <vt:lpstr>Wingdings</vt:lpstr>
      <vt:lpstr>Citrus</vt:lpstr>
      <vt:lpstr>Programiranje I</vt:lpstr>
      <vt:lpstr>Osoblje</vt:lpstr>
      <vt:lpstr>Bodovanje</vt:lpstr>
      <vt:lpstr>Literatura</vt:lpstr>
      <vt:lpstr>YouTube kanal</vt:lpstr>
      <vt:lpstr>Struktura kursa</vt:lpstr>
      <vt:lpstr>Jezik računara</vt:lpstr>
      <vt:lpstr>Od čovjeka do jedinica i nula</vt:lpstr>
      <vt:lpstr>Programski jezici</vt:lpstr>
      <vt:lpstr>Faze u razvoju programskih jezika</vt:lpstr>
      <vt:lpstr>Faze u razvoju programskih jezika</vt:lpstr>
      <vt:lpstr>Faze u razvoju programskih jezika</vt:lpstr>
      <vt:lpstr>Faze u razvoju programskih jezika</vt:lpstr>
      <vt:lpstr>Terminologija</vt:lpstr>
      <vt:lpstr>Interpreteri</vt:lpstr>
      <vt:lpstr>Kompajleri</vt:lpstr>
      <vt:lpstr>Podaci</vt:lpstr>
      <vt:lpstr>Podaci</vt:lpstr>
      <vt:lpstr>Operacije na računaru i u matematici</vt:lpstr>
      <vt:lpstr>Operacije na računaru i u matematici</vt:lpstr>
      <vt:lpstr>PROGRAMSKI JEZIK C</vt:lpstr>
      <vt:lpstr>Primjer C programa</vt:lpstr>
      <vt:lpstr>Sintaksni elementi</vt:lpstr>
      <vt:lpstr>Konstante (literali)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381</cp:revision>
  <cp:lastPrinted>2014-09-09T17:48:46Z</cp:lastPrinted>
  <dcterms:created xsi:type="dcterms:W3CDTF">2004-08-23T07:37:27Z</dcterms:created>
  <dcterms:modified xsi:type="dcterms:W3CDTF">2022-09-26T07:15:16Z</dcterms:modified>
</cp:coreProperties>
</file>