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30"/>
  </p:handoutMasterIdLst>
  <p:sldIdLst>
    <p:sldId id="256" r:id="rId2"/>
    <p:sldId id="257" r:id="rId3"/>
    <p:sldId id="258" r:id="rId4"/>
    <p:sldId id="259" r:id="rId5"/>
    <p:sldId id="260" r:id="rId6"/>
    <p:sldId id="264" r:id="rId7"/>
    <p:sldId id="265" r:id="rId8"/>
    <p:sldId id="266" r:id="rId9"/>
    <p:sldId id="267" r:id="rId10"/>
    <p:sldId id="287" r:id="rId11"/>
    <p:sldId id="288" r:id="rId12"/>
    <p:sldId id="270" r:id="rId13"/>
    <p:sldId id="271" r:id="rId14"/>
    <p:sldId id="272" r:id="rId15"/>
    <p:sldId id="274" r:id="rId16"/>
    <p:sldId id="276" r:id="rId17"/>
    <p:sldId id="277" r:id="rId18"/>
    <p:sldId id="278" r:id="rId19"/>
    <p:sldId id="279" r:id="rId20"/>
    <p:sldId id="280" r:id="rId21"/>
    <p:sldId id="283" r:id="rId22"/>
    <p:sldId id="291" r:id="rId23"/>
    <p:sldId id="281" r:id="rId24"/>
    <p:sldId id="275" r:id="rId25"/>
    <p:sldId id="289" r:id="rId26"/>
    <p:sldId id="290" r:id="rId27"/>
    <p:sldId id="284" r:id="rId28"/>
    <p:sldId id="285" r:id="rId29"/>
  </p:sldIdLst>
  <p:sldSz cx="9144000" cy="6858000" type="screen4x3"/>
  <p:notesSz cx="7004050" cy="929005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0000"/>
    <a:srgbClr val="D111A8"/>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1" autoAdjust="0"/>
    <p:restoredTop sz="89585" autoAdjust="0"/>
  </p:normalViewPr>
  <p:slideViewPr>
    <p:cSldViewPr showGuides="1">
      <p:cViewPr varScale="1">
        <p:scale>
          <a:sx n="114" d="100"/>
          <a:sy n="114" d="100"/>
        </p:scale>
        <p:origin x="160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353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defTabSz="930275">
              <a:defRPr sz="1200"/>
            </a:lvl1pPr>
          </a:lstStyle>
          <a:p>
            <a:pPr>
              <a:defRPr/>
            </a:pPr>
            <a:endParaRPr lang="en-US"/>
          </a:p>
        </p:txBody>
      </p:sp>
      <p:sp>
        <p:nvSpPr>
          <p:cNvPr id="50179" name="Rectangle 3"/>
          <p:cNvSpPr>
            <a:spLocks noGrp="1" noChangeArrowheads="1"/>
          </p:cNvSpPr>
          <p:nvPr>
            <p:ph type="dt" sz="quarter" idx="1"/>
          </p:nvPr>
        </p:nvSpPr>
        <p:spPr bwMode="auto">
          <a:xfrm>
            <a:off x="3968750" y="0"/>
            <a:ext cx="30353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r" defTabSz="930275">
              <a:defRPr sz="1200"/>
            </a:lvl1pPr>
          </a:lstStyle>
          <a:p>
            <a:pPr>
              <a:defRPr/>
            </a:pPr>
            <a:endParaRPr lang="en-US"/>
          </a:p>
        </p:txBody>
      </p:sp>
      <p:sp>
        <p:nvSpPr>
          <p:cNvPr id="50180" name="Rectangle 4"/>
          <p:cNvSpPr>
            <a:spLocks noGrp="1" noChangeArrowheads="1"/>
          </p:cNvSpPr>
          <p:nvPr>
            <p:ph type="ftr" sz="quarter" idx="2"/>
          </p:nvPr>
        </p:nvSpPr>
        <p:spPr bwMode="auto">
          <a:xfrm>
            <a:off x="0" y="8824913"/>
            <a:ext cx="30353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defTabSz="930275">
              <a:defRPr sz="1200"/>
            </a:lvl1pPr>
          </a:lstStyle>
          <a:p>
            <a:pPr>
              <a:defRPr/>
            </a:pPr>
            <a:endParaRPr lang="en-US"/>
          </a:p>
        </p:txBody>
      </p:sp>
      <p:sp>
        <p:nvSpPr>
          <p:cNvPr id="50181" name="Rectangle 5"/>
          <p:cNvSpPr>
            <a:spLocks noGrp="1" noChangeArrowheads="1"/>
          </p:cNvSpPr>
          <p:nvPr>
            <p:ph type="sldNum" sz="quarter" idx="3"/>
          </p:nvPr>
        </p:nvSpPr>
        <p:spPr bwMode="auto">
          <a:xfrm>
            <a:off x="3968750" y="8824913"/>
            <a:ext cx="30353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r" defTabSz="930275">
              <a:defRPr sz="1200"/>
            </a:lvl1pPr>
          </a:lstStyle>
          <a:p>
            <a:pPr>
              <a:defRPr/>
            </a:pPr>
            <a:fld id="{6BB0B1B8-BB37-4300-B1A4-CB0D4F26DF6D}" type="slidenum">
              <a:rPr lang="en-US"/>
              <a:pPr>
                <a:defRPr/>
              </a:pPr>
              <a:t>‹#›</a:t>
            </a:fld>
            <a:endParaRPr lang="en-US"/>
          </a:p>
        </p:txBody>
      </p:sp>
    </p:spTree>
    <p:extLst>
      <p:ext uri="{BB962C8B-B14F-4D97-AF65-F5344CB8AC3E}">
        <p14:creationId xmlns:p14="http://schemas.microsoft.com/office/powerpoint/2010/main" val="180049049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Freeform 3" descr="CITTEXT"/>
            <p:cNvSpPr>
              <a:spLocks/>
            </p:cNvSpPr>
            <p:nvPr/>
          </p:nvSpPr>
          <p:spPr bwMode="auto">
            <a:xfrm>
              <a:off x="0" y="0"/>
              <a:ext cx="1824" cy="4320"/>
            </a:xfrm>
            <a:custGeom>
              <a:avLst/>
              <a:gdLst>
                <a:gd name="T0" fmla="*/ 0 w 1824"/>
                <a:gd name="T1" fmla="*/ 8759 h 3840"/>
                <a:gd name="T2" fmla="*/ 0 w 1824"/>
                <a:gd name="T3" fmla="*/ 0 h 3840"/>
                <a:gd name="T4" fmla="*/ 1824 w 1824"/>
                <a:gd name="T5" fmla="*/ 0 h 3840"/>
                <a:gd name="T6" fmla="*/ 583 w 1824"/>
                <a:gd name="T7" fmla="*/ 8759 h 3840"/>
                <a:gd name="T8" fmla="*/ 0 w 1824"/>
                <a:gd name="T9" fmla="*/ 8759 h 38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Rectangle 4"/>
            <p:cNvSpPr>
              <a:spLocks noChangeArrowheads="1"/>
            </p:cNvSpPr>
            <p:nvPr/>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7" name="Picture 5" descr="CITBANND"/>
            <p:cNvPicPr>
              <a:picLocks noChangeAspect="1" noChangeArrowheads="1"/>
            </p:cNvPicPr>
            <p:nvPr/>
          </p:nvPicPr>
          <p:blipFill>
            <a:blip r:embed="rId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 name="Group 7"/>
            <p:cNvGrpSpPr>
              <a:grpSpLocks/>
            </p:cNvGrpSpPr>
            <p:nvPr userDrawn="1"/>
          </p:nvGrpSpPr>
          <p:grpSpPr bwMode="auto">
            <a:xfrm>
              <a:off x="0" y="2256"/>
              <a:ext cx="3642" cy="94"/>
              <a:chOff x="0" y="2256"/>
              <a:chExt cx="3642" cy="94"/>
            </a:xfrm>
          </p:grpSpPr>
          <p:sp>
            <p:nvSpPr>
              <p:cNvPr id="10" name="Freeform 8"/>
              <p:cNvSpPr>
                <a:spLocks/>
              </p:cNvSpPr>
              <p:nvPr/>
            </p:nvSpPr>
            <p:spPr bwMode="auto">
              <a:xfrm>
                <a:off x="0" y="2310"/>
                <a:ext cx="3642" cy="1"/>
              </a:xfrm>
              <a:custGeom>
                <a:avLst/>
                <a:gdLst>
                  <a:gd name="T0" fmla="*/ 0 w 3642"/>
                  <a:gd name="T1" fmla="*/ 0 h 1"/>
                  <a:gd name="T2" fmla="*/ 3642 w 3642"/>
                  <a:gd name="T3" fmla="*/ 0 h 1"/>
                  <a:gd name="T4" fmla="*/ 0 60000 65536"/>
                  <a:gd name="T5" fmla="*/ 0 60000 65536"/>
                </a:gdLst>
                <a:ahLst/>
                <a:cxnLst>
                  <a:cxn ang="T4">
                    <a:pos x="T0" y="T1"/>
                  </a:cxn>
                  <a:cxn ang="T5">
                    <a:pos x="T2" y="T3"/>
                  </a:cxn>
                </a:cxnLst>
                <a:rect l="0" t="0" r="r" b="b"/>
                <a:pathLst>
                  <a:path w="3642" h="1">
                    <a:moveTo>
                      <a:pt x="0" y="0"/>
                    </a:moveTo>
                    <a:lnTo>
                      <a:pt x="3642"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 name="Group 9"/>
              <p:cNvGrpSpPr>
                <a:grpSpLocks/>
              </p:cNvGrpSpPr>
              <p:nvPr/>
            </p:nvGrpSpPr>
            <p:grpSpPr bwMode="auto">
              <a:xfrm>
                <a:off x="960" y="2256"/>
                <a:ext cx="1678" cy="94"/>
                <a:chOff x="419" y="1193"/>
                <a:chExt cx="1678" cy="94"/>
              </a:xfrm>
            </p:grpSpPr>
            <p:sp>
              <p:nvSpPr>
                <p:cNvPr id="12"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3"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4"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5"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grpSp>
      </p:grpSp>
      <p:sp>
        <p:nvSpPr>
          <p:cNvPr id="4110" name="Rectangle 14"/>
          <p:cNvSpPr>
            <a:spLocks noGrp="1" noChangeArrowheads="1"/>
          </p:cNvSpPr>
          <p:nvPr>
            <p:ph type="ctrTitle"/>
          </p:nvPr>
        </p:nvSpPr>
        <p:spPr>
          <a:xfrm>
            <a:off x="685800" y="2057400"/>
            <a:ext cx="7772400" cy="1143000"/>
          </a:xfrm>
        </p:spPr>
        <p:txBody>
          <a:bodyPr anchor="b"/>
          <a:lstStyle>
            <a:lvl1pPr>
              <a:defRPr/>
            </a:lvl1pPr>
          </a:lstStyle>
          <a:p>
            <a:pPr lvl="0"/>
            <a:r>
              <a:rPr lang="en-US" noProof="0" smtClean="0"/>
              <a:t>Click to edit Master title style</a:t>
            </a:r>
          </a:p>
        </p:txBody>
      </p:sp>
      <p:sp>
        <p:nvSpPr>
          <p:cNvPr id="4111"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6" name="Rectangle 16"/>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17" name="Rectangle 17"/>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18" name="Rectangle 18"/>
          <p:cNvSpPr>
            <a:spLocks noGrp="1" noChangeArrowheads="1"/>
          </p:cNvSpPr>
          <p:nvPr>
            <p:ph type="sldNum" sz="quarter" idx="12"/>
          </p:nvPr>
        </p:nvSpPr>
        <p:spPr>
          <a:xfrm>
            <a:off x="6553200" y="6324600"/>
            <a:ext cx="1905000" cy="457200"/>
          </a:xfrm>
        </p:spPr>
        <p:txBody>
          <a:bodyPr/>
          <a:lstStyle>
            <a:lvl1pPr>
              <a:defRPr/>
            </a:lvl1pPr>
          </a:lstStyle>
          <a:p>
            <a:pPr>
              <a:defRPr/>
            </a:pPr>
            <a:fld id="{4203FE49-204E-4652-8886-4A59F21EE3F4}" type="slidenum">
              <a:rPr lang="en-US"/>
              <a:pPr>
                <a:defRPr/>
              </a:pPr>
              <a:t>‹#›</a:t>
            </a:fld>
            <a:endParaRPr lang="en-US"/>
          </a:p>
        </p:txBody>
      </p:sp>
    </p:spTree>
    <p:extLst>
      <p:ext uri="{BB962C8B-B14F-4D97-AF65-F5344CB8AC3E}">
        <p14:creationId xmlns:p14="http://schemas.microsoft.com/office/powerpoint/2010/main" val="1404145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47AAFB0-6DDA-45C0-ABCB-F2285CC5168C}" type="slidenum">
              <a:rPr lang="en-US"/>
              <a:pPr>
                <a:defRPr/>
              </a:pPr>
              <a:t>‹#›</a:t>
            </a:fld>
            <a:endParaRPr lang="en-US"/>
          </a:p>
        </p:txBody>
      </p:sp>
    </p:spTree>
    <p:extLst>
      <p:ext uri="{BB962C8B-B14F-4D97-AF65-F5344CB8AC3E}">
        <p14:creationId xmlns:p14="http://schemas.microsoft.com/office/powerpoint/2010/main" val="3206890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36F2E9EE-436D-49B0-A943-61D8D5122D95}" type="slidenum">
              <a:rPr lang="en-US"/>
              <a:pPr>
                <a:defRPr/>
              </a:pPr>
              <a:t>‹#›</a:t>
            </a:fld>
            <a:endParaRPr lang="en-US"/>
          </a:p>
        </p:txBody>
      </p:sp>
    </p:spTree>
    <p:extLst>
      <p:ext uri="{BB962C8B-B14F-4D97-AF65-F5344CB8AC3E}">
        <p14:creationId xmlns:p14="http://schemas.microsoft.com/office/powerpoint/2010/main" val="3885978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A8EC3B78-5CC3-42C3-9A1A-B558B92B7E94}" type="slidenum">
              <a:rPr lang="en-US"/>
              <a:pPr>
                <a:defRPr/>
              </a:pPr>
              <a:t>‹#›</a:t>
            </a:fld>
            <a:endParaRPr lang="en-US"/>
          </a:p>
        </p:txBody>
      </p:sp>
    </p:spTree>
    <p:extLst>
      <p:ext uri="{BB962C8B-B14F-4D97-AF65-F5344CB8AC3E}">
        <p14:creationId xmlns:p14="http://schemas.microsoft.com/office/powerpoint/2010/main" val="3332207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E5CF63C2-016A-4F2E-902E-1E912C2CFBC5}" type="slidenum">
              <a:rPr lang="en-US"/>
              <a:pPr>
                <a:defRPr/>
              </a:pPr>
              <a:t>‹#›</a:t>
            </a:fld>
            <a:endParaRPr lang="en-US"/>
          </a:p>
        </p:txBody>
      </p:sp>
    </p:spTree>
    <p:extLst>
      <p:ext uri="{BB962C8B-B14F-4D97-AF65-F5344CB8AC3E}">
        <p14:creationId xmlns:p14="http://schemas.microsoft.com/office/powerpoint/2010/main" val="3210726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03677085-2EA6-415A-BD0C-0C35DD8AE28C}" type="slidenum">
              <a:rPr lang="en-US"/>
              <a:pPr>
                <a:defRPr/>
              </a:pPr>
              <a:t>‹#›</a:t>
            </a:fld>
            <a:endParaRPr lang="en-US"/>
          </a:p>
        </p:txBody>
      </p:sp>
    </p:spTree>
    <p:extLst>
      <p:ext uri="{BB962C8B-B14F-4D97-AF65-F5344CB8AC3E}">
        <p14:creationId xmlns:p14="http://schemas.microsoft.com/office/powerpoint/2010/main" val="1345976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6B0EE7DF-B79D-47D6-BAA7-7BA1B4A5D1F4}" type="slidenum">
              <a:rPr lang="en-US"/>
              <a:pPr>
                <a:defRPr/>
              </a:pPr>
              <a:t>‹#›</a:t>
            </a:fld>
            <a:endParaRPr lang="en-US"/>
          </a:p>
        </p:txBody>
      </p:sp>
    </p:spTree>
    <p:extLst>
      <p:ext uri="{BB962C8B-B14F-4D97-AF65-F5344CB8AC3E}">
        <p14:creationId xmlns:p14="http://schemas.microsoft.com/office/powerpoint/2010/main" val="1437563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1C9B8925-C50C-4EBE-B51C-28D882B93D1A}" type="slidenum">
              <a:rPr lang="en-US"/>
              <a:pPr>
                <a:defRPr/>
              </a:pPr>
              <a:t>‹#›</a:t>
            </a:fld>
            <a:endParaRPr lang="en-US"/>
          </a:p>
        </p:txBody>
      </p:sp>
    </p:spTree>
    <p:extLst>
      <p:ext uri="{BB962C8B-B14F-4D97-AF65-F5344CB8AC3E}">
        <p14:creationId xmlns:p14="http://schemas.microsoft.com/office/powerpoint/2010/main" val="4051155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0A3020C0-4E03-43FB-BD2D-370FDF14D0F2}" type="slidenum">
              <a:rPr lang="en-US"/>
              <a:pPr>
                <a:defRPr/>
              </a:pPr>
              <a:t>‹#›</a:t>
            </a:fld>
            <a:endParaRPr lang="en-US"/>
          </a:p>
        </p:txBody>
      </p:sp>
    </p:spTree>
    <p:extLst>
      <p:ext uri="{BB962C8B-B14F-4D97-AF65-F5344CB8AC3E}">
        <p14:creationId xmlns:p14="http://schemas.microsoft.com/office/powerpoint/2010/main" val="2352442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39002E64-06F9-480B-8AF0-DD127EACFDD3}" type="slidenum">
              <a:rPr lang="en-US"/>
              <a:pPr>
                <a:defRPr/>
              </a:pPr>
              <a:t>‹#›</a:t>
            </a:fld>
            <a:endParaRPr lang="en-US"/>
          </a:p>
        </p:txBody>
      </p:sp>
    </p:spTree>
    <p:extLst>
      <p:ext uri="{BB962C8B-B14F-4D97-AF65-F5344CB8AC3E}">
        <p14:creationId xmlns:p14="http://schemas.microsoft.com/office/powerpoint/2010/main" val="4102152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3EEA8960-D002-46ED-81E5-6486DD53C38D}" type="slidenum">
              <a:rPr lang="en-US"/>
              <a:pPr>
                <a:defRPr/>
              </a:pPr>
              <a:t>‹#›</a:t>
            </a:fld>
            <a:endParaRPr lang="en-US"/>
          </a:p>
        </p:txBody>
      </p:sp>
    </p:spTree>
    <p:extLst>
      <p:ext uri="{BB962C8B-B14F-4D97-AF65-F5344CB8AC3E}">
        <p14:creationId xmlns:p14="http://schemas.microsoft.com/office/powerpoint/2010/main" val="2754753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0"/>
            <a:ext cx="8991600" cy="6858000"/>
            <a:chOff x="96" y="0"/>
            <a:chExt cx="5664" cy="4320"/>
          </a:xfrm>
        </p:grpSpPr>
        <p:sp>
          <p:nvSpPr>
            <p:cNvPr id="1032" name="Rectangle 3"/>
            <p:cNvSpPr>
              <a:spLocks noChangeArrowheads="1"/>
            </p:cNvSpPr>
            <p:nvPr userDrawn="1"/>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33" name="Picture 4" descr="CITBANND"/>
            <p:cNvPicPr>
              <a:picLocks noChangeAspect="1" noChangeArrowheads="1"/>
            </p:cNvPicPr>
            <p:nvPr userDrawn="1"/>
          </p:nvPicPr>
          <p:blipFill>
            <a:blip r:embed="rId1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5"/>
            <p:cNvSpPr>
              <a:spLocks noChangeArrowheads="1"/>
            </p:cNvSpPr>
            <p:nvPr userDrawn="1"/>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 name="Freeform 6"/>
            <p:cNvSpPr>
              <a:spLocks/>
            </p:cNvSpPr>
            <p:nvPr userDrawn="1"/>
          </p:nvSpPr>
          <p:spPr bwMode="auto">
            <a:xfrm>
              <a:off x="96" y="1248"/>
              <a:ext cx="4320" cy="3072"/>
            </a:xfrm>
            <a:custGeom>
              <a:avLst/>
              <a:gdLst>
                <a:gd name="T0" fmla="*/ 0 w 4320"/>
                <a:gd name="T1" fmla="*/ 2135 h 3264"/>
                <a:gd name="T2" fmla="*/ 0 w 4320"/>
                <a:gd name="T3" fmla="*/ 0 h 3264"/>
                <a:gd name="T4" fmla="*/ 4320 w 4320"/>
                <a:gd name="T5" fmla="*/ 0 h 3264"/>
                <a:gd name="T6" fmla="*/ 0 60000 65536"/>
                <a:gd name="T7" fmla="*/ 0 60000 65536"/>
                <a:gd name="T8" fmla="*/ 0 60000 65536"/>
              </a:gdLst>
              <a:ahLst/>
              <a:cxnLst>
                <a:cxn ang="T6">
                  <a:pos x="T0" y="T1"/>
                </a:cxn>
                <a:cxn ang="T7">
                  <a:pos x="T2" y="T3"/>
                </a:cxn>
                <a:cxn ang="T8">
                  <a:pos x="T4" y="T5"/>
                </a:cxn>
              </a:cxnLst>
              <a:rect l="0" t="0" r="r" b="b"/>
              <a:pathLst>
                <a:path w="4320" h="3264">
                  <a:moveTo>
                    <a:pt x="0" y="3264"/>
                  </a:moveTo>
                  <a:lnTo>
                    <a:pt x="0" y="0"/>
                  </a:lnTo>
                  <a:lnTo>
                    <a:pt x="4320"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79"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0"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1"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2"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sp>
        <p:nvSpPr>
          <p:cNvPr id="1027" name="Rectangle 11"/>
          <p:cNvSpPr>
            <a:spLocks noGrp="1" noChangeArrowheads="1"/>
          </p:cNvSpPr>
          <p:nvPr>
            <p:ph type="title"/>
          </p:nvPr>
        </p:nvSpPr>
        <p:spPr bwMode="auto">
          <a:xfrm>
            <a:off x="5334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2"/>
          <p:cNvSpPr>
            <a:spLocks noGrp="1" noChangeArrowheads="1"/>
          </p:cNvSpPr>
          <p:nvPr>
            <p:ph type="body" idx="1"/>
          </p:nvPr>
        </p:nvSpPr>
        <p:spPr bwMode="auto">
          <a:xfrm>
            <a:off x="533400" y="2133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5334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atin typeface="+mn-lt"/>
              </a:defRPr>
            </a:lvl1pPr>
          </a:lstStyle>
          <a:p>
            <a:pPr>
              <a:defRPr/>
            </a:pPr>
            <a:endParaRPr lang="en-US"/>
          </a:p>
        </p:txBody>
      </p:sp>
      <p:sp>
        <p:nvSpPr>
          <p:cNvPr id="3086" name="Rectangle 14"/>
          <p:cNvSpPr>
            <a:spLocks noGrp="1" noChangeArrowheads="1"/>
          </p:cNvSpPr>
          <p:nvPr>
            <p:ph type="ftr" sz="quarter" idx="3"/>
          </p:nvPr>
        </p:nvSpPr>
        <p:spPr bwMode="auto">
          <a:xfrm>
            <a:off x="29718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latin typeface="+mn-lt"/>
              </a:defRPr>
            </a:lvl1pPr>
          </a:lstStyle>
          <a:p>
            <a:pPr>
              <a:defRPr/>
            </a:pPr>
            <a:endParaRPr lang="en-US"/>
          </a:p>
        </p:txBody>
      </p:sp>
      <p:sp>
        <p:nvSpPr>
          <p:cNvPr id="3087" name="Rectangle 15"/>
          <p:cNvSpPr>
            <a:spLocks noGrp="1" noChangeArrowheads="1"/>
          </p:cNvSpPr>
          <p:nvPr>
            <p:ph type="sldNum" sz="quarter" idx="4"/>
          </p:nvPr>
        </p:nvSpPr>
        <p:spPr bwMode="auto">
          <a:xfrm>
            <a:off x="6400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atin typeface="+mn-lt"/>
              </a:defRPr>
            </a:lvl1pPr>
          </a:lstStyle>
          <a:p>
            <a:pPr>
              <a:defRPr/>
            </a:pPr>
            <a:fld id="{AEAA93DD-E5D2-413E-AB6F-A5AC241147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pitchFamily="34" charset="0"/>
        </a:defRPr>
      </a:lvl2pPr>
      <a:lvl3pPr algn="ctr" rtl="0" eaLnBrk="0" fontAlgn="base" hangingPunct="0">
        <a:spcBef>
          <a:spcPct val="0"/>
        </a:spcBef>
        <a:spcAft>
          <a:spcPct val="0"/>
        </a:spcAft>
        <a:defRPr sz="4400">
          <a:solidFill>
            <a:schemeClr val="tx2"/>
          </a:solidFill>
          <a:latin typeface="Tahoma" pitchFamily="34" charset="0"/>
        </a:defRPr>
      </a:lvl3pPr>
      <a:lvl4pPr algn="ctr" rtl="0" eaLnBrk="0" fontAlgn="base" hangingPunct="0">
        <a:spcBef>
          <a:spcPct val="0"/>
        </a:spcBef>
        <a:spcAft>
          <a:spcPct val="0"/>
        </a:spcAft>
        <a:defRPr sz="4400">
          <a:solidFill>
            <a:schemeClr val="tx2"/>
          </a:solidFill>
          <a:latin typeface="Tahoma" pitchFamily="34" charset="0"/>
        </a:defRPr>
      </a:lvl4pPr>
      <a:lvl5pPr algn="ctr" rtl="0" eaLnBrk="0" fontAlgn="base" hangingPunct="0">
        <a:spcBef>
          <a:spcPct val="0"/>
        </a:spcBef>
        <a:spcAft>
          <a:spcPct val="0"/>
        </a:spcAft>
        <a:defRPr sz="4400">
          <a:solidFill>
            <a:schemeClr val="tx2"/>
          </a:solidFill>
          <a:latin typeface="Tahoma" pitchFamily="34" charset="0"/>
        </a:defRPr>
      </a:lvl5pPr>
      <a:lvl6pPr marL="457200" algn="ctr" rtl="0" fontAlgn="base">
        <a:spcBef>
          <a:spcPct val="0"/>
        </a:spcBef>
        <a:spcAft>
          <a:spcPct val="0"/>
        </a:spcAft>
        <a:defRPr sz="4400">
          <a:solidFill>
            <a:schemeClr val="tx2"/>
          </a:solidFill>
          <a:latin typeface="Tahoma" pitchFamily="34" charset="0"/>
        </a:defRPr>
      </a:lvl6pPr>
      <a:lvl7pPr marL="914400" algn="ctr" rtl="0" fontAlgn="base">
        <a:spcBef>
          <a:spcPct val="0"/>
        </a:spcBef>
        <a:spcAft>
          <a:spcPct val="0"/>
        </a:spcAft>
        <a:defRPr sz="4400">
          <a:solidFill>
            <a:schemeClr val="tx2"/>
          </a:solidFill>
          <a:latin typeface="Tahoma" pitchFamily="34" charset="0"/>
        </a:defRPr>
      </a:lvl7pPr>
      <a:lvl8pPr marL="1371600" algn="ctr" rtl="0" fontAlgn="base">
        <a:spcBef>
          <a:spcPct val="0"/>
        </a:spcBef>
        <a:spcAft>
          <a:spcPct val="0"/>
        </a:spcAft>
        <a:defRPr sz="4400">
          <a:solidFill>
            <a:schemeClr val="tx2"/>
          </a:solidFill>
          <a:latin typeface="Tahoma" pitchFamily="34" charset="0"/>
        </a:defRPr>
      </a:lvl8pPr>
      <a:lvl9pPr marL="1828800" algn="ctr"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t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Programiranje I</a:t>
            </a:r>
          </a:p>
        </p:txBody>
      </p:sp>
      <p:sp>
        <p:nvSpPr>
          <p:cNvPr id="3075" name="Rectangle 3"/>
          <p:cNvSpPr>
            <a:spLocks noGrp="1" noChangeArrowheads="1"/>
          </p:cNvSpPr>
          <p:nvPr>
            <p:ph type="subTitle" idx="1"/>
          </p:nvPr>
        </p:nvSpPr>
        <p:spPr>
          <a:xfrm>
            <a:off x="1524000" y="4038600"/>
            <a:ext cx="6400800" cy="2198712"/>
          </a:xfrm>
        </p:spPr>
        <p:txBody>
          <a:bodyPr/>
          <a:lstStyle/>
          <a:p>
            <a:pPr eaLnBrk="1" hangingPunct="1"/>
            <a:r>
              <a:rPr lang="sr-Latn-CS" sz="3600" dirty="0" smtClean="0"/>
              <a:t>Nizovi (vektori)</a:t>
            </a:r>
            <a:endParaRPr lang="en-US" sz="3600" dirty="0" smtClean="0"/>
          </a:p>
          <a:p>
            <a:pPr eaLnBrk="1" hangingPunct="1"/>
            <a:r>
              <a:rPr lang="en-US" sz="3600" dirty="0" err="1" smtClean="0"/>
              <a:t>Stringovi</a:t>
            </a:r>
            <a:endParaRPr lang="en-US" sz="3600" dirty="0" smtClean="0"/>
          </a:p>
          <a:p>
            <a:pPr eaLnBrk="1" hangingPunct="1"/>
            <a:r>
              <a:rPr lang="en-US" sz="3600" dirty="0" err="1" smtClean="0"/>
              <a:t>Funkcije</a:t>
            </a:r>
            <a:r>
              <a:rPr lang="en-US" sz="3600" dirty="0" smtClean="0"/>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26"/>
          <p:cNvSpPr>
            <a:spLocks noGrp="1" noChangeArrowheads="1"/>
          </p:cNvSpPr>
          <p:nvPr>
            <p:ph type="title"/>
          </p:nvPr>
        </p:nvSpPr>
        <p:spPr/>
        <p:txBody>
          <a:bodyPr/>
          <a:lstStyle/>
          <a:p>
            <a:pPr eaLnBrk="1" hangingPunct="1"/>
            <a:r>
              <a:rPr lang="sr-Latn-CS" dirty="0" smtClean="0"/>
              <a:t>Stringovi</a:t>
            </a:r>
            <a:endParaRPr lang="en-US" dirty="0" smtClean="0"/>
          </a:p>
        </p:txBody>
      </p:sp>
      <p:sp>
        <p:nvSpPr>
          <p:cNvPr id="5" name="Rectangle 3" descr="Rectangle: Click to edit Master text styles&#10;Second level&#10;Third level&#10;Fourth level&#10;Fifth level"/>
          <p:cNvSpPr txBox="1">
            <a:spLocks noChangeArrowheads="1"/>
          </p:cNvSpPr>
          <p:nvPr/>
        </p:nvSpPr>
        <p:spPr bwMode="auto">
          <a:xfrm>
            <a:off x="251520" y="2205111"/>
            <a:ext cx="8784976" cy="4464249"/>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60363" indent="-360363" eaLnBrk="1" hangingPunct="1">
              <a:spcAft>
                <a:spcPts val="600"/>
              </a:spcAft>
              <a:buClr>
                <a:srgbClr val="FF63B1"/>
              </a:buClr>
              <a:buSzPct val="75000"/>
              <a:buFont typeface="Wingdings" pitchFamily="2" charset="2"/>
              <a:buChar char="n"/>
              <a:defRPr/>
            </a:pPr>
            <a:r>
              <a:rPr lang="en-US" dirty="0" err="1" smtClean="0">
                <a:latin typeface="+mn-lt"/>
              </a:rPr>
              <a:t>Niz</a:t>
            </a:r>
            <a:r>
              <a:rPr lang="en-US" dirty="0" smtClean="0">
                <a:latin typeface="+mn-lt"/>
              </a:rPr>
              <a:t> </a:t>
            </a:r>
            <a:r>
              <a:rPr lang="en-US" dirty="0" err="1" smtClean="0">
                <a:latin typeface="+mn-lt"/>
              </a:rPr>
              <a:t>karaktera</a:t>
            </a:r>
            <a:r>
              <a:rPr lang="en-US" dirty="0" smtClean="0">
                <a:latin typeface="+mn-lt"/>
              </a:rPr>
              <a:t> (</a:t>
            </a:r>
            <a:r>
              <a:rPr lang="en-US" dirty="0" err="1" smtClean="0">
                <a:latin typeface="+mn-lt"/>
              </a:rPr>
              <a:t>podataka</a:t>
            </a:r>
            <a:r>
              <a:rPr lang="en-US" dirty="0" smtClean="0">
                <a:latin typeface="+mn-lt"/>
              </a:rPr>
              <a:t> </a:t>
            </a:r>
            <a:r>
              <a:rPr lang="en-US" dirty="0" err="1" smtClean="0">
                <a:latin typeface="+mn-lt"/>
              </a:rPr>
              <a:t>tipa</a:t>
            </a:r>
            <a:r>
              <a:rPr lang="en-US" dirty="0" smtClean="0">
                <a:latin typeface="+mn-lt"/>
              </a:rPr>
              <a:t> </a:t>
            </a:r>
            <a:r>
              <a:rPr lang="en-US" dirty="0" smtClean="0">
                <a:latin typeface="Consolas" pitchFamily="49" charset="0"/>
                <a:cs typeface="Consolas" pitchFamily="49" charset="0"/>
              </a:rPr>
              <a:t>char</a:t>
            </a:r>
            <a:r>
              <a:rPr lang="en-US" dirty="0" smtClean="0">
                <a:latin typeface="+mn-lt"/>
              </a:rPr>
              <a:t>) se </a:t>
            </a:r>
            <a:r>
              <a:rPr lang="en-US" dirty="0" err="1" smtClean="0">
                <a:latin typeface="+mn-lt"/>
              </a:rPr>
              <a:t>naziva</a:t>
            </a:r>
            <a:r>
              <a:rPr lang="en-US" dirty="0" smtClean="0">
                <a:latin typeface="+mn-lt"/>
              </a:rPr>
              <a:t> </a:t>
            </a:r>
            <a:r>
              <a:rPr lang="en-US" b="1" dirty="0" smtClean="0">
                <a:solidFill>
                  <a:srgbClr val="FF0000"/>
                </a:solidFill>
                <a:latin typeface="+mn-lt"/>
              </a:rPr>
              <a:t>string</a:t>
            </a:r>
            <a:r>
              <a:rPr lang="en-US" dirty="0" smtClean="0">
                <a:latin typeface="+mn-lt"/>
              </a:rPr>
              <a:t>.</a:t>
            </a:r>
            <a:endParaRPr lang="sr-Latn-RS" dirty="0">
              <a:latin typeface="+mn-lt"/>
            </a:endParaRPr>
          </a:p>
          <a:p>
            <a:pPr marL="360363" indent="-360363" eaLnBrk="1" hangingPunct="1">
              <a:spcAft>
                <a:spcPts val="600"/>
              </a:spcAft>
              <a:buClr>
                <a:srgbClr val="FF63B1"/>
              </a:buClr>
              <a:buSzPct val="75000"/>
              <a:buFont typeface="Wingdings" pitchFamily="2" charset="2"/>
              <a:buChar char="n"/>
              <a:defRPr/>
            </a:pPr>
            <a:r>
              <a:rPr lang="sr-Latn-RS" dirty="0" smtClean="0">
                <a:latin typeface="+mn-lt"/>
              </a:rPr>
              <a:t>Sa stringovima smo se već upoznali kroz funkcije </a:t>
            </a:r>
            <a:r>
              <a:rPr lang="sr-Latn-RS" dirty="0">
                <a:solidFill>
                  <a:srgbClr val="3333CC"/>
                </a:solidFill>
                <a:latin typeface="+mn-lt"/>
              </a:rPr>
              <a:t>printf</a:t>
            </a:r>
            <a:r>
              <a:rPr lang="sr-Latn-RS" dirty="0" smtClean="0">
                <a:latin typeface="+mn-lt"/>
              </a:rPr>
              <a:t>:</a:t>
            </a:r>
          </a:p>
          <a:p>
            <a:pPr marL="266700" indent="0" eaLnBrk="1" hangingPunct="1">
              <a:spcAft>
                <a:spcPts val="2400"/>
              </a:spcAft>
              <a:buClr>
                <a:schemeClr val="tx1"/>
              </a:buClr>
              <a:buSzPct val="75000"/>
              <a:defRPr/>
            </a:pPr>
            <a:r>
              <a:rPr lang="pl-PL" dirty="0" smtClean="0">
                <a:latin typeface="+mn-lt"/>
              </a:rPr>
              <a:t> </a:t>
            </a:r>
            <a:r>
              <a:rPr lang="pl-PL" dirty="0" smtClean="0">
                <a:solidFill>
                  <a:srgbClr val="3333CC"/>
                </a:solidFill>
                <a:latin typeface="+mn-lt"/>
              </a:rPr>
              <a:t>printf</a:t>
            </a:r>
            <a:r>
              <a:rPr lang="pl-PL" dirty="0">
                <a:solidFill>
                  <a:srgbClr val="3333CC"/>
                </a:solidFill>
                <a:latin typeface="+mn-lt"/>
              </a:rPr>
              <a:t>(</a:t>
            </a:r>
            <a:r>
              <a:rPr lang="pl-PL" dirty="0">
                <a:solidFill>
                  <a:srgbClr val="FF0000"/>
                </a:solidFill>
                <a:latin typeface="+mn-lt"/>
              </a:rPr>
              <a:t>"Suma je %d"</a:t>
            </a:r>
            <a:r>
              <a:rPr lang="pl-PL" dirty="0">
                <a:solidFill>
                  <a:srgbClr val="3333CC"/>
                </a:solidFill>
                <a:latin typeface="+mn-lt"/>
              </a:rPr>
              <a:t>, suma);</a:t>
            </a:r>
            <a:endParaRPr lang="sr-Latn-RS" dirty="0">
              <a:solidFill>
                <a:srgbClr val="3333CC"/>
              </a:solidFill>
              <a:latin typeface="+mn-lt"/>
            </a:endParaRPr>
          </a:p>
          <a:p>
            <a:pPr marL="360363" indent="-360363" eaLnBrk="1" hangingPunct="1">
              <a:spcBef>
                <a:spcPts val="600"/>
              </a:spcBef>
              <a:spcAft>
                <a:spcPts val="1200"/>
              </a:spcAft>
              <a:buClr>
                <a:srgbClr val="FF63B1"/>
              </a:buClr>
              <a:buSzPct val="75000"/>
              <a:buFont typeface="Wingdings" pitchFamily="2" charset="2"/>
              <a:buChar char="n"/>
              <a:defRPr/>
            </a:pPr>
            <a:r>
              <a:rPr lang="sr-Latn-RS" dirty="0" smtClean="0">
                <a:latin typeface="+mn-lt"/>
              </a:rPr>
              <a:t>String je niz karaktera pod znacima navoda, npr. </a:t>
            </a:r>
            <a:r>
              <a:rPr lang="pl-PL" dirty="0" smtClean="0">
                <a:solidFill>
                  <a:srgbClr val="FF0000"/>
                </a:solidFill>
                <a:latin typeface="+mn-lt"/>
              </a:rPr>
              <a:t>"</a:t>
            </a:r>
            <a:r>
              <a:rPr lang="sr-Latn-ME" dirty="0">
                <a:solidFill>
                  <a:srgbClr val="FF0000"/>
                </a:solidFill>
                <a:latin typeface="+mn-lt"/>
              </a:rPr>
              <a:t>Program</a:t>
            </a:r>
            <a:r>
              <a:rPr lang="pl-PL" dirty="0">
                <a:solidFill>
                  <a:srgbClr val="FF0000"/>
                </a:solidFill>
                <a:latin typeface="+mn-lt"/>
              </a:rPr>
              <a:t>"</a:t>
            </a:r>
            <a:r>
              <a:rPr lang="sr-Latn-RS" dirty="0" smtClean="0">
                <a:latin typeface="+mn-lt"/>
              </a:rPr>
              <a:t>.</a:t>
            </a:r>
          </a:p>
          <a:p>
            <a:pPr marL="360363" indent="-360363" eaLnBrk="1" hangingPunct="1">
              <a:spcAft>
                <a:spcPts val="1200"/>
              </a:spcAft>
              <a:buClr>
                <a:srgbClr val="FF63B1"/>
              </a:buClr>
              <a:buSzPct val="75000"/>
              <a:buFont typeface="Wingdings" pitchFamily="2" charset="2"/>
              <a:buChar char="n"/>
              <a:defRPr/>
            </a:pPr>
            <a:r>
              <a:rPr lang="sr-Latn-RS" dirty="0" smtClean="0">
                <a:latin typeface="+mn-lt"/>
              </a:rPr>
              <a:t>Za razliku od stringa, pojedinačni karakteri se navode koristeći apostrofe: </a:t>
            </a:r>
            <a:r>
              <a:rPr lang="sl-SI" dirty="0" smtClean="0">
                <a:solidFill>
                  <a:srgbClr val="FF0000"/>
                </a:solidFill>
                <a:latin typeface="+mn-lt"/>
              </a:rPr>
              <a:t>'</a:t>
            </a:r>
            <a:r>
              <a:rPr lang="sr-Latn-ME" dirty="0">
                <a:solidFill>
                  <a:srgbClr val="FF0000"/>
                </a:solidFill>
                <a:latin typeface="+mn-lt"/>
              </a:rPr>
              <a:t>P</a:t>
            </a:r>
            <a:r>
              <a:rPr lang="sl-SI" dirty="0">
                <a:solidFill>
                  <a:srgbClr val="FF0000"/>
                </a:solidFill>
                <a:latin typeface="+mn-lt"/>
              </a:rPr>
              <a:t>'</a:t>
            </a:r>
            <a:r>
              <a:rPr lang="sr-Latn-RS" dirty="0" smtClean="0">
                <a:latin typeface="+mn-lt"/>
              </a:rPr>
              <a:t>, </a:t>
            </a:r>
            <a:r>
              <a:rPr lang="sl-SI" dirty="0">
                <a:solidFill>
                  <a:srgbClr val="FF0000"/>
                </a:solidFill>
                <a:latin typeface="+mn-lt"/>
              </a:rPr>
              <a:t>'r'</a:t>
            </a:r>
            <a:r>
              <a:rPr lang="sr-Latn-RS" dirty="0" smtClean="0">
                <a:latin typeface="+mn-lt"/>
              </a:rPr>
              <a:t>, ... , </a:t>
            </a:r>
            <a:r>
              <a:rPr lang="sl-SI" dirty="0">
                <a:solidFill>
                  <a:srgbClr val="FF0000"/>
                </a:solidFill>
                <a:latin typeface="+mn-lt"/>
              </a:rPr>
              <a:t>'</a:t>
            </a:r>
            <a:r>
              <a:rPr lang="sr-Latn-ME" dirty="0">
                <a:solidFill>
                  <a:srgbClr val="FF0000"/>
                </a:solidFill>
                <a:latin typeface="+mn-lt"/>
              </a:rPr>
              <a:t>a</a:t>
            </a:r>
            <a:r>
              <a:rPr lang="sl-SI" dirty="0">
                <a:solidFill>
                  <a:srgbClr val="FF0000"/>
                </a:solidFill>
                <a:latin typeface="+mn-lt"/>
              </a:rPr>
              <a:t>'</a:t>
            </a:r>
            <a:r>
              <a:rPr lang="sr-Latn-RS" dirty="0" smtClean="0">
                <a:latin typeface="+mn-lt"/>
              </a:rPr>
              <a:t>, </a:t>
            </a:r>
            <a:r>
              <a:rPr lang="sl-SI" dirty="0">
                <a:solidFill>
                  <a:srgbClr val="FF0000"/>
                </a:solidFill>
                <a:latin typeface="+mn-lt"/>
              </a:rPr>
              <a:t>'</a:t>
            </a:r>
            <a:r>
              <a:rPr lang="sr-Latn-ME" dirty="0">
                <a:solidFill>
                  <a:srgbClr val="FF0000"/>
                </a:solidFill>
                <a:latin typeface="+mn-lt"/>
              </a:rPr>
              <a:t>m</a:t>
            </a:r>
            <a:r>
              <a:rPr lang="sl-SI" dirty="0">
                <a:solidFill>
                  <a:srgbClr val="FF0000"/>
                </a:solidFill>
                <a:latin typeface="+mn-lt"/>
              </a:rPr>
              <a:t>'</a:t>
            </a:r>
            <a:r>
              <a:rPr lang="sr-Latn-RS" dirty="0" smtClean="0">
                <a:latin typeface="+mn-lt"/>
              </a:rPr>
              <a:t>.</a:t>
            </a:r>
            <a:endParaRPr lang="sr-Latn-RS" dirty="0">
              <a:latin typeface="+mn-lt"/>
            </a:endParaRPr>
          </a:p>
          <a:p>
            <a:pPr marL="360363" indent="-360363" eaLnBrk="1" hangingPunct="1">
              <a:spcAft>
                <a:spcPts val="600"/>
              </a:spcAft>
              <a:buClr>
                <a:srgbClr val="FF63B1"/>
              </a:buClr>
              <a:buSzPct val="75000"/>
              <a:buFont typeface="Wingdings" pitchFamily="2" charset="2"/>
              <a:buChar char="n"/>
              <a:defRPr/>
            </a:pPr>
            <a:r>
              <a:rPr lang="en-US" dirty="0" smtClean="0">
                <a:latin typeface="+mn-lt"/>
              </a:rPr>
              <a:t>String se </a:t>
            </a:r>
            <a:r>
              <a:rPr lang="en-US" dirty="0" err="1" smtClean="0">
                <a:latin typeface="+mn-lt"/>
              </a:rPr>
              <a:t>deklari</a:t>
            </a:r>
            <a:r>
              <a:rPr lang="sr-Latn-RS" dirty="0" smtClean="0">
                <a:latin typeface="+mn-lt"/>
              </a:rPr>
              <a:t>še kao svaki drugi niz, koristeći uglaste zagrade </a:t>
            </a:r>
            <a:r>
              <a:rPr lang="pt-BR" dirty="0" smtClean="0">
                <a:latin typeface="Consolas" pitchFamily="49" charset="0"/>
                <a:cs typeface="Consolas" pitchFamily="49" charset="0"/>
              </a:rPr>
              <a:t>[]</a:t>
            </a:r>
            <a:r>
              <a:rPr lang="sr-Latn-RS" dirty="0" smtClean="0">
                <a:latin typeface="+mn-lt"/>
              </a:rPr>
              <a:t> i broj elemenata unutar zagrada:</a:t>
            </a:r>
          </a:p>
          <a:p>
            <a:pPr marL="266700" indent="0" eaLnBrk="1" hangingPunct="1">
              <a:spcAft>
                <a:spcPts val="600"/>
              </a:spcAft>
              <a:buClr>
                <a:schemeClr val="tx1"/>
              </a:buClr>
              <a:buSzPct val="75000"/>
              <a:defRPr/>
            </a:pPr>
            <a:r>
              <a:rPr lang="sr-Latn-RS" dirty="0" smtClean="0">
                <a:solidFill>
                  <a:srgbClr val="FF0000"/>
                </a:solidFill>
                <a:latin typeface="+mn-lt"/>
              </a:rPr>
              <a:t> char </a:t>
            </a:r>
            <a:r>
              <a:rPr lang="sr-Latn-RS" dirty="0">
                <a:solidFill>
                  <a:srgbClr val="FF0000"/>
                </a:solidFill>
                <a:latin typeface="+mn-lt"/>
              </a:rPr>
              <a:t>s</a:t>
            </a:r>
            <a:r>
              <a:rPr lang="pt-BR" dirty="0">
                <a:solidFill>
                  <a:srgbClr val="FF0000"/>
                </a:solidFill>
                <a:latin typeface="+mn-lt"/>
              </a:rPr>
              <a:t>[</a:t>
            </a:r>
            <a:r>
              <a:rPr lang="sr-Latn-RS" dirty="0">
                <a:solidFill>
                  <a:srgbClr val="FF0000"/>
                </a:solidFill>
                <a:latin typeface="+mn-lt"/>
              </a:rPr>
              <a:t>30</a:t>
            </a:r>
            <a:r>
              <a:rPr lang="pt-BR" dirty="0">
                <a:solidFill>
                  <a:srgbClr val="FF0000"/>
                </a:solidFill>
                <a:latin typeface="+mn-lt"/>
              </a:rPr>
              <a:t>];</a:t>
            </a:r>
            <a:endParaRPr lang="vi-VN" dirty="0">
              <a:solidFill>
                <a:srgbClr val="FF0000"/>
              </a:solidFill>
              <a:latin typeface="+mn-lt"/>
            </a:endParaRPr>
          </a:p>
        </p:txBody>
      </p:sp>
      <p:cxnSp>
        <p:nvCxnSpPr>
          <p:cNvPr id="6" name="Straight Connector 5"/>
          <p:cNvCxnSpPr/>
          <p:nvPr/>
        </p:nvCxnSpPr>
        <p:spPr>
          <a:xfrm>
            <a:off x="1547664" y="3525947"/>
            <a:ext cx="190023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497783" y="3525947"/>
            <a:ext cx="0" cy="25489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2482288" y="3500927"/>
            <a:ext cx="3056259" cy="28137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 name="TextBox 11"/>
          <p:cNvSpPr txBox="1">
            <a:spLocks noChangeArrowheads="1"/>
          </p:cNvSpPr>
          <p:nvPr/>
        </p:nvSpPr>
        <p:spPr bwMode="auto">
          <a:xfrm>
            <a:off x="5500781" y="3228530"/>
            <a:ext cx="9813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sr-Latn-ME" dirty="0" smtClean="0">
                <a:solidFill>
                  <a:srgbClr val="00B050"/>
                </a:solidFill>
                <a:latin typeface="+mj-lt"/>
              </a:rPr>
              <a:t>S</a:t>
            </a:r>
            <a:r>
              <a:rPr lang="en-US" dirty="0" err="1" smtClean="0">
                <a:solidFill>
                  <a:srgbClr val="00B050"/>
                </a:solidFill>
                <a:latin typeface="+mj-lt"/>
              </a:rPr>
              <a:t>tring</a:t>
            </a:r>
            <a:endParaRPr lang="en-GB" dirty="0">
              <a:solidFill>
                <a:srgbClr val="00B050"/>
              </a:solidFill>
              <a:latin typeface="+mj-lt"/>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10/28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22223009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07504" y="557808"/>
            <a:ext cx="9036496" cy="1143000"/>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eaLnBrk="1" hangingPunct="1"/>
            <a:r>
              <a:rPr lang="en-US" dirty="0" err="1"/>
              <a:t>Terminacioni</a:t>
            </a:r>
            <a:r>
              <a:rPr lang="en-US" dirty="0"/>
              <a:t> </a:t>
            </a:r>
            <a:r>
              <a:rPr lang="en-US" dirty="0" err="1"/>
              <a:t>karakter</a:t>
            </a:r>
            <a:endParaRPr lang="en-US" dirty="0"/>
          </a:p>
        </p:txBody>
      </p:sp>
      <p:sp>
        <p:nvSpPr>
          <p:cNvPr id="3" name="Rectangle 3" descr="Rectangle: Click to edit Master text styles&#10;Second level&#10;Third level&#10;Fourth level&#10;Fifth level"/>
          <p:cNvSpPr txBox="1">
            <a:spLocks noChangeArrowheads="1"/>
          </p:cNvSpPr>
          <p:nvPr/>
        </p:nvSpPr>
        <p:spPr bwMode="auto">
          <a:xfrm>
            <a:off x="130002" y="2196475"/>
            <a:ext cx="5666134" cy="4320480"/>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01625" indent="-293688" eaLnBrk="1" hangingPunct="1">
              <a:spcAft>
                <a:spcPts val="600"/>
              </a:spcAft>
              <a:buClr>
                <a:srgbClr val="FF63B1"/>
              </a:buClr>
              <a:buSzPct val="75000"/>
              <a:buFont typeface="Wingdings" pitchFamily="2" charset="2"/>
              <a:buChar char="n"/>
              <a:defRPr/>
            </a:pPr>
            <a:r>
              <a:rPr lang="sr-Latn-RS" sz="2300" dirty="0" smtClean="0">
                <a:latin typeface="+mn-lt"/>
              </a:rPr>
              <a:t>Pored pojedinačnih karaktera, stringovi u C-u sadrže dodatni </a:t>
            </a:r>
            <a:r>
              <a:rPr lang="vi-VN" sz="2300" dirty="0" smtClean="0">
                <a:latin typeface="+mn-lt"/>
              </a:rPr>
              <a:t>karakter </a:t>
            </a:r>
            <a:r>
              <a:rPr lang="sl-SI" sz="2300" b="1" dirty="0" smtClean="0">
                <a:solidFill>
                  <a:srgbClr val="FF0000"/>
                </a:solidFill>
                <a:latin typeface="+mn-lt"/>
              </a:rPr>
              <a:t>'</a:t>
            </a:r>
            <a:r>
              <a:rPr lang="en-US" sz="2300" b="1" dirty="0">
                <a:solidFill>
                  <a:srgbClr val="FF0000"/>
                </a:solidFill>
                <a:latin typeface="+mn-lt"/>
              </a:rPr>
              <a:t>\</a:t>
            </a:r>
            <a:r>
              <a:rPr lang="sl-SI" sz="2300" b="1" dirty="0">
                <a:solidFill>
                  <a:srgbClr val="FF0000"/>
                </a:solidFill>
                <a:latin typeface="+mn-lt"/>
              </a:rPr>
              <a:t>0'</a:t>
            </a:r>
            <a:r>
              <a:rPr lang="sr-Latn-RS" sz="2300" dirty="0" smtClean="0">
                <a:latin typeface="+mn-lt"/>
              </a:rPr>
              <a:t>. Ovaj karakter se nalazi na kraju stringa i naziva se </a:t>
            </a:r>
            <a:r>
              <a:rPr lang="sr-Latn-RS" sz="2300" b="1" dirty="0" smtClean="0">
                <a:solidFill>
                  <a:srgbClr val="FF0000"/>
                </a:solidFill>
                <a:latin typeface="+mn-lt"/>
              </a:rPr>
              <a:t>terminacioni karakter</a:t>
            </a:r>
            <a:r>
              <a:rPr lang="sr-Latn-RS" sz="2300" dirty="0" smtClean="0">
                <a:latin typeface="+mn-lt"/>
              </a:rPr>
              <a:t>.</a:t>
            </a:r>
          </a:p>
          <a:p>
            <a:pPr marL="301625" indent="-293688" eaLnBrk="1" hangingPunct="1">
              <a:spcAft>
                <a:spcPts val="600"/>
              </a:spcAft>
              <a:buClr>
                <a:srgbClr val="FF63B1"/>
              </a:buClr>
              <a:buSzPct val="75000"/>
              <a:buFont typeface="Wingdings" pitchFamily="2" charset="2"/>
              <a:buChar char="n"/>
              <a:defRPr/>
            </a:pPr>
            <a:r>
              <a:rPr lang="sr-Latn-RS" sz="2300" dirty="0" smtClean="0">
                <a:latin typeface="+mn-lt"/>
              </a:rPr>
              <a:t>Na osnovu terminacionog karaktera, kompajler zna gdje se završava string u memoriji.</a:t>
            </a:r>
          </a:p>
          <a:p>
            <a:pPr marL="301625" indent="-293688" eaLnBrk="1" hangingPunct="1">
              <a:spcAft>
                <a:spcPts val="600"/>
              </a:spcAft>
              <a:buClr>
                <a:srgbClr val="FF63B1"/>
              </a:buClr>
              <a:buSzPct val="75000"/>
              <a:buFont typeface="Wingdings" pitchFamily="2" charset="2"/>
              <a:buChar char="n"/>
              <a:defRPr/>
            </a:pPr>
            <a:r>
              <a:rPr lang="sr-Latn-RS" sz="2300" dirty="0" smtClean="0">
                <a:latin typeface="+mn-lt"/>
              </a:rPr>
              <a:t>Terminacioni karakter se automatski dodaje na kraj stringa prilikom njegovog učitavanja, bez uticaja programera.</a:t>
            </a:r>
          </a:p>
          <a:p>
            <a:pPr marL="301625" indent="-293688" eaLnBrk="1" hangingPunct="1">
              <a:spcAft>
                <a:spcPts val="600"/>
              </a:spcAft>
              <a:buClr>
                <a:srgbClr val="FF63B1"/>
              </a:buClr>
              <a:buSzPct val="75000"/>
              <a:buFont typeface="Wingdings" pitchFamily="2" charset="2"/>
              <a:buChar char="n"/>
              <a:defRPr/>
            </a:pPr>
            <a:r>
              <a:rPr lang="sr-Latn-RS" sz="2300" dirty="0" smtClean="0">
                <a:latin typeface="+mn-lt"/>
              </a:rPr>
              <a:t>Terminacioni karakter ima ASCII kod 0.</a:t>
            </a:r>
            <a:endParaRPr lang="vi-VN" sz="2300" dirty="0">
              <a:latin typeface="+mn-lt"/>
            </a:endParaRPr>
          </a:p>
        </p:txBody>
      </p:sp>
      <p:pic>
        <p:nvPicPr>
          <p:cNvPr id="4" name="Picture 3" descr="String u memoriji.tif"/>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3996705"/>
            <a:ext cx="3126223" cy="2384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descr="Rectangle: Click to edit Master text styles&#10;Second level&#10;Third level&#10;Fourth level&#10;Fifth level"/>
          <p:cNvSpPr txBox="1">
            <a:spLocks noChangeArrowheads="1"/>
          </p:cNvSpPr>
          <p:nvPr/>
        </p:nvSpPr>
        <p:spPr bwMode="auto">
          <a:xfrm>
            <a:off x="7092280" y="2744116"/>
            <a:ext cx="2016224" cy="900908"/>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ctr" eaLnBrk="1" hangingPunct="1">
              <a:spcAft>
                <a:spcPts val="600"/>
              </a:spcAft>
              <a:buClr>
                <a:schemeClr val="tx1"/>
              </a:buClr>
              <a:buSzPct val="75000"/>
              <a:defRPr/>
            </a:pPr>
            <a:r>
              <a:rPr lang="sr-Latn-RS" dirty="0" smtClean="0">
                <a:latin typeface="+mn-lt"/>
              </a:rPr>
              <a:t>String </a:t>
            </a:r>
            <a:r>
              <a:rPr lang="pl-PL" b="1" dirty="0">
                <a:solidFill>
                  <a:srgbClr val="3333CC"/>
                </a:solidFill>
                <a:latin typeface="+mn-lt"/>
              </a:rPr>
              <a:t>"</a:t>
            </a:r>
            <a:r>
              <a:rPr lang="en-US" b="1" dirty="0">
                <a:solidFill>
                  <a:srgbClr val="3333CC"/>
                </a:solidFill>
                <a:latin typeface="+mn-lt"/>
              </a:rPr>
              <a:t>Pile</a:t>
            </a:r>
            <a:r>
              <a:rPr lang="pl-PL" b="1" dirty="0" smtClean="0">
                <a:solidFill>
                  <a:srgbClr val="3333CC"/>
                </a:solidFill>
                <a:latin typeface="+mn-lt"/>
              </a:rPr>
              <a:t>"</a:t>
            </a:r>
            <a:r>
              <a:rPr lang="sr-Latn-RS" dirty="0" smtClean="0">
                <a:solidFill>
                  <a:srgbClr val="3333CC"/>
                </a:solidFill>
                <a:latin typeface="+mn-lt"/>
              </a:rPr>
              <a:t> </a:t>
            </a:r>
            <a:r>
              <a:rPr lang="sr-Latn-RS" dirty="0" smtClean="0">
                <a:latin typeface="+mn-lt"/>
              </a:rPr>
              <a:t>u memoriji</a:t>
            </a:r>
          </a:p>
        </p:txBody>
      </p:sp>
      <p:cxnSp>
        <p:nvCxnSpPr>
          <p:cNvPr id="6" name="Straight Arrow Connector 5"/>
          <p:cNvCxnSpPr/>
          <p:nvPr/>
        </p:nvCxnSpPr>
        <p:spPr>
          <a:xfrm>
            <a:off x="8100392" y="3536204"/>
            <a:ext cx="0" cy="43204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11/28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4245204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609600"/>
            <a:ext cx="8610600" cy="1143000"/>
          </a:xfrm>
        </p:spPr>
        <p:txBody>
          <a:bodyPr/>
          <a:lstStyle/>
          <a:p>
            <a:pPr eaLnBrk="1" hangingPunct="1"/>
            <a:r>
              <a:rPr lang="en-US" dirty="0" err="1" smtClean="0">
                <a:solidFill>
                  <a:srgbClr val="FF0000"/>
                </a:solidFill>
              </a:rPr>
              <a:t>strlen</a:t>
            </a:r>
            <a:r>
              <a:rPr lang="en-US" dirty="0" smtClean="0"/>
              <a:t> </a:t>
            </a:r>
            <a:r>
              <a:rPr lang="en-US" dirty="0" err="1" smtClean="0"/>
              <a:t>i</a:t>
            </a:r>
            <a:r>
              <a:rPr lang="en-US" dirty="0" smtClean="0"/>
              <a:t> </a:t>
            </a:r>
            <a:r>
              <a:rPr lang="en-US" dirty="0" err="1">
                <a:solidFill>
                  <a:srgbClr val="FF0000"/>
                </a:solidFill>
              </a:rPr>
              <a:t>sizeof</a:t>
            </a:r>
            <a:endParaRPr lang="en-US" dirty="0">
              <a:solidFill>
                <a:srgbClr val="FF0000"/>
              </a:solidFill>
            </a:endParaRPr>
          </a:p>
        </p:txBody>
      </p:sp>
      <p:sp>
        <p:nvSpPr>
          <p:cNvPr id="17411" name="Rectangle 3"/>
          <p:cNvSpPr>
            <a:spLocks noGrp="1" noChangeArrowheads="1"/>
          </p:cNvSpPr>
          <p:nvPr>
            <p:ph type="body" idx="1"/>
          </p:nvPr>
        </p:nvSpPr>
        <p:spPr>
          <a:xfrm>
            <a:off x="228601" y="2132856"/>
            <a:ext cx="8721054" cy="4536504"/>
          </a:xfrm>
        </p:spPr>
        <p:txBody>
          <a:bodyPr/>
          <a:lstStyle/>
          <a:p>
            <a:pPr eaLnBrk="1" hangingPunct="1">
              <a:spcBef>
                <a:spcPct val="0"/>
              </a:spcBef>
              <a:spcAft>
                <a:spcPts val="1200"/>
              </a:spcAft>
            </a:pPr>
            <a:r>
              <a:rPr lang="sr-Latn-CS" sz="2400" dirty="0" smtClean="0"/>
              <a:t>Prije nego pređemo na stringove kao promjenljive u obliku niza karaktera, objasnimo jedan detalj koji umije da zbuni.</a:t>
            </a:r>
          </a:p>
          <a:p>
            <a:pPr eaLnBrk="1" hangingPunct="1">
              <a:spcBef>
                <a:spcPct val="0"/>
              </a:spcBef>
              <a:spcAft>
                <a:spcPts val="1200"/>
              </a:spcAft>
            </a:pPr>
            <a:r>
              <a:rPr lang="en-US" sz="2400" dirty="0" err="1" smtClean="0"/>
              <a:t>Funkcija</a:t>
            </a:r>
            <a:r>
              <a:rPr lang="en-US" sz="2400" dirty="0" smtClean="0"/>
              <a:t> </a:t>
            </a:r>
            <a:r>
              <a:rPr lang="sr-Latn-CS" sz="2400" dirty="0" smtClean="0"/>
              <a:t>koja se često koristi u radu sa stringovima </a:t>
            </a:r>
            <a:r>
              <a:rPr lang="sr-Latn-CS" sz="2400" b="1" dirty="0" smtClean="0">
                <a:solidFill>
                  <a:srgbClr val="FF0000"/>
                </a:solidFill>
              </a:rPr>
              <a:t>strlen(</a:t>
            </a:r>
            <a:r>
              <a:rPr lang="pl-PL" sz="2400" b="1" dirty="0" smtClean="0">
                <a:solidFill>
                  <a:srgbClr val="FF0000"/>
                </a:solidFill>
              </a:rPr>
              <a:t>"</a:t>
            </a:r>
            <a:r>
              <a:rPr lang="sr-Latn-CS" sz="2400" b="1" dirty="0" smtClean="0">
                <a:solidFill>
                  <a:srgbClr val="FF0000"/>
                </a:solidFill>
              </a:rPr>
              <a:t>program</a:t>
            </a:r>
            <a:r>
              <a:rPr lang="pl-PL" sz="2400" b="1" dirty="0" smtClean="0">
                <a:solidFill>
                  <a:srgbClr val="FF0000"/>
                </a:solidFill>
              </a:rPr>
              <a:t>"</a:t>
            </a:r>
            <a:r>
              <a:rPr lang="sr-Latn-CS" sz="2400" b="1" dirty="0" smtClean="0">
                <a:solidFill>
                  <a:srgbClr val="FF0000"/>
                </a:solidFill>
              </a:rPr>
              <a:t>)</a:t>
            </a:r>
            <a:r>
              <a:rPr lang="sr-Latn-CS" sz="2400" dirty="0"/>
              <a:t>,</a:t>
            </a:r>
            <a:r>
              <a:rPr lang="sr-Latn-CS" sz="2400" dirty="0" smtClean="0"/>
              <a:t> definisana u biblioteci </a:t>
            </a:r>
            <a:r>
              <a:rPr lang="sr-Latn-CS" sz="2400" dirty="0" smtClean="0">
                <a:solidFill>
                  <a:srgbClr val="FF0000"/>
                </a:solidFill>
              </a:rPr>
              <a:t>st</a:t>
            </a:r>
            <a:r>
              <a:rPr lang="en-US" sz="2400" dirty="0" smtClean="0">
                <a:solidFill>
                  <a:srgbClr val="FF0000"/>
                </a:solidFill>
              </a:rPr>
              <a:t>ring</a:t>
            </a:r>
            <a:r>
              <a:rPr lang="sr-Latn-CS" sz="2400" dirty="0" smtClean="0">
                <a:solidFill>
                  <a:srgbClr val="FF0000"/>
                </a:solidFill>
              </a:rPr>
              <a:t>.h</a:t>
            </a:r>
            <a:r>
              <a:rPr lang="sr-Latn-CS" sz="2400" dirty="0" smtClean="0"/>
              <a:t>, daje rezultat </a:t>
            </a:r>
            <a:r>
              <a:rPr lang="sr-Latn-CS" sz="2400" b="1" dirty="0">
                <a:solidFill>
                  <a:srgbClr val="FF0000"/>
                </a:solidFill>
              </a:rPr>
              <a:t>7</a:t>
            </a:r>
            <a:r>
              <a:rPr lang="sr-Latn-CS" sz="2400" dirty="0" smtClean="0"/>
              <a:t>, odnosno ona ne broji terminacioni karakter. Sa druge strane, </a:t>
            </a:r>
            <a:r>
              <a:rPr lang="sr-Latn-CS" sz="2400" b="1" dirty="0" smtClean="0">
                <a:solidFill>
                  <a:srgbClr val="00B050"/>
                </a:solidFill>
              </a:rPr>
              <a:t>sizeof</a:t>
            </a:r>
            <a:r>
              <a:rPr lang="sr-Latn-CS" sz="2400" dirty="0" smtClean="0">
                <a:solidFill>
                  <a:srgbClr val="FF0000"/>
                </a:solidFill>
              </a:rPr>
              <a:t> </a:t>
            </a:r>
            <a:r>
              <a:rPr lang="sr-Latn-CS" sz="2400" dirty="0" smtClean="0"/>
              <a:t>mjeri memoriju potrebnu za smještaj stringa. U ovom slučaju</a:t>
            </a:r>
            <a:r>
              <a:rPr lang="sr-Latn-CS" sz="2400" dirty="0"/>
              <a:t>, </a:t>
            </a:r>
            <a:r>
              <a:rPr lang="sr-Latn-CS" sz="2400" b="1" dirty="0">
                <a:solidFill>
                  <a:srgbClr val="00B050"/>
                </a:solidFill>
              </a:rPr>
              <a:t>sizeof(</a:t>
            </a:r>
            <a:r>
              <a:rPr lang="pl-PL" sz="2400" b="1" dirty="0">
                <a:solidFill>
                  <a:srgbClr val="00B050"/>
                </a:solidFill>
              </a:rPr>
              <a:t>"</a:t>
            </a:r>
            <a:r>
              <a:rPr lang="sr-Latn-CS" sz="2400" b="1" dirty="0">
                <a:solidFill>
                  <a:srgbClr val="00B050"/>
                </a:solidFill>
              </a:rPr>
              <a:t>pr</a:t>
            </a:r>
            <a:r>
              <a:rPr lang="en-US" sz="2400" b="1" dirty="0" err="1">
                <a:solidFill>
                  <a:srgbClr val="00B050"/>
                </a:solidFill>
              </a:rPr>
              <a:t>ogram</a:t>
            </a:r>
            <a:r>
              <a:rPr lang="pl-PL" sz="2400" b="1" dirty="0">
                <a:solidFill>
                  <a:srgbClr val="00B050"/>
                </a:solidFill>
              </a:rPr>
              <a:t>"</a:t>
            </a:r>
            <a:r>
              <a:rPr lang="sr-Latn-CS" sz="2400" b="1" dirty="0">
                <a:solidFill>
                  <a:srgbClr val="00B050"/>
                </a:solidFill>
              </a:rPr>
              <a:t>)</a:t>
            </a:r>
            <a:r>
              <a:rPr lang="sr-Latn-CS" sz="2400" dirty="0" smtClean="0"/>
              <a:t> vraća broj </a:t>
            </a:r>
            <a:r>
              <a:rPr lang="sr-Latn-CS" sz="2400" b="1" dirty="0">
                <a:solidFill>
                  <a:srgbClr val="00B050"/>
                </a:solidFill>
              </a:rPr>
              <a:t>8</a:t>
            </a:r>
            <a:r>
              <a:rPr lang="sr-Latn-CS" sz="2400" dirty="0" smtClean="0"/>
              <a:t>.</a:t>
            </a:r>
            <a:endParaRPr lang="en-US" sz="2400" dirty="0" smtClean="0"/>
          </a:p>
          <a:p>
            <a:pPr eaLnBrk="1" hangingPunct="1">
              <a:spcBef>
                <a:spcPct val="0"/>
              </a:spcBef>
              <a:spcAft>
                <a:spcPts val="1200"/>
              </a:spcAft>
            </a:pPr>
            <a:r>
              <a:rPr lang="sr-Latn-ME" sz="2400" dirty="0" smtClean="0"/>
              <a:t>Da bismo koristili funkciju</a:t>
            </a:r>
            <a:r>
              <a:rPr lang="en-US" sz="2400" dirty="0" smtClean="0"/>
              <a:t> </a:t>
            </a:r>
            <a:r>
              <a:rPr lang="en-US" sz="2400" dirty="0" err="1" smtClean="0">
                <a:solidFill>
                  <a:srgbClr val="FF0000"/>
                </a:solidFill>
              </a:rPr>
              <a:t>strlen</a:t>
            </a:r>
            <a:r>
              <a:rPr lang="sr-Latn-CS" sz="2400" dirty="0" smtClean="0"/>
              <a:t>,</a:t>
            </a:r>
            <a:r>
              <a:rPr lang="en-US" sz="2400" dirty="0" smtClean="0"/>
              <a:t> </a:t>
            </a:r>
            <a:r>
              <a:rPr lang="en-US" sz="2400" dirty="0" err="1" smtClean="0"/>
              <a:t>kao</a:t>
            </a:r>
            <a:r>
              <a:rPr lang="en-US" sz="2400" dirty="0" smtClean="0"/>
              <a:t> </a:t>
            </a:r>
            <a:r>
              <a:rPr lang="en-US" sz="2400" dirty="0" err="1" smtClean="0"/>
              <a:t>i</a:t>
            </a:r>
            <a:r>
              <a:rPr lang="en-US" sz="2400" dirty="0" smtClean="0"/>
              <a:t> </a:t>
            </a:r>
            <a:r>
              <a:rPr lang="sr-Latn-ME" sz="2400" dirty="0" smtClean="0"/>
              <a:t>ostale</a:t>
            </a:r>
            <a:r>
              <a:rPr lang="sr-Latn-CS" sz="2400" dirty="0" smtClean="0"/>
              <a:t> </a:t>
            </a:r>
            <a:r>
              <a:rPr lang="en-US" sz="2400" dirty="0" err="1" smtClean="0"/>
              <a:t>funkcij</a:t>
            </a:r>
            <a:r>
              <a:rPr lang="sr-Latn-ME" sz="2400" dirty="0" smtClean="0"/>
              <a:t>e</a:t>
            </a:r>
            <a:r>
              <a:rPr lang="en-US" sz="2400" dirty="0" smtClean="0"/>
              <a:t> </a:t>
            </a:r>
            <a:r>
              <a:rPr lang="sr-Latn-CS" sz="2400" dirty="0" smtClean="0"/>
              <a:t>za rad sa stringovima, u program se mora uključiti biblioteka </a:t>
            </a:r>
            <a:r>
              <a:rPr lang="sr-Latn-CS" sz="2400" dirty="0" smtClean="0">
                <a:solidFill>
                  <a:srgbClr val="FF0000"/>
                </a:solidFill>
              </a:rPr>
              <a:t>string.h</a:t>
            </a:r>
            <a:r>
              <a:rPr lang="sr-Latn-CS" sz="2400" dirty="0"/>
              <a:t>.</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12/28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67544" y="609600"/>
            <a:ext cx="8280920" cy="1143000"/>
          </a:xfrm>
        </p:spPr>
        <p:txBody>
          <a:bodyPr/>
          <a:lstStyle/>
          <a:p>
            <a:pPr eaLnBrk="1" hangingPunct="1"/>
            <a:r>
              <a:rPr lang="en-US" dirty="0" err="1" smtClean="0"/>
              <a:t>Deklaracija</a:t>
            </a:r>
            <a:r>
              <a:rPr lang="en-US" dirty="0" smtClean="0"/>
              <a:t> </a:t>
            </a:r>
            <a:r>
              <a:rPr lang="en-US" dirty="0" err="1" smtClean="0"/>
              <a:t>i</a:t>
            </a:r>
            <a:r>
              <a:rPr lang="en-US" dirty="0" smtClean="0"/>
              <a:t> </a:t>
            </a:r>
            <a:r>
              <a:rPr lang="en-US" dirty="0" err="1" smtClean="0"/>
              <a:t>inicijalizacija</a:t>
            </a:r>
            <a:r>
              <a:rPr lang="en-US" dirty="0" smtClean="0"/>
              <a:t> string</a:t>
            </a:r>
            <a:r>
              <a:rPr lang="sr-Latn-CS" dirty="0" smtClean="0"/>
              <a:t>a</a:t>
            </a:r>
            <a:endParaRPr lang="en-US" dirty="0" smtClean="0"/>
          </a:p>
        </p:txBody>
      </p:sp>
      <p:sp>
        <p:nvSpPr>
          <p:cNvPr id="18435" name="Rectangle 3"/>
          <p:cNvSpPr>
            <a:spLocks noGrp="1" noChangeArrowheads="1"/>
          </p:cNvSpPr>
          <p:nvPr>
            <p:ph type="body" idx="1"/>
          </p:nvPr>
        </p:nvSpPr>
        <p:spPr>
          <a:xfrm>
            <a:off x="281583" y="2207805"/>
            <a:ext cx="8569200" cy="4461556"/>
          </a:xfrm>
        </p:spPr>
        <p:txBody>
          <a:bodyPr/>
          <a:lstStyle/>
          <a:p>
            <a:pPr eaLnBrk="1" hangingPunct="1">
              <a:lnSpc>
                <a:spcPct val="90000"/>
              </a:lnSpc>
              <a:spcBef>
                <a:spcPct val="0"/>
              </a:spcBef>
              <a:spcAft>
                <a:spcPts val="300"/>
              </a:spcAft>
            </a:pPr>
            <a:r>
              <a:rPr lang="en-US" sz="2300" dirty="0" smtClean="0"/>
              <a:t>S</a:t>
            </a:r>
            <a:r>
              <a:rPr lang="sr-Latn-CS" sz="2300" dirty="0" smtClean="0"/>
              <a:t>tring se može deklarisati kao i svaki niz na sljedeći način:</a:t>
            </a:r>
            <a:endParaRPr lang="en-US" sz="2300" dirty="0" smtClean="0"/>
          </a:p>
          <a:p>
            <a:pPr marL="360363" indent="0" eaLnBrk="1" hangingPunct="1">
              <a:lnSpc>
                <a:spcPct val="90000"/>
              </a:lnSpc>
              <a:spcBef>
                <a:spcPct val="0"/>
              </a:spcBef>
              <a:spcAft>
                <a:spcPts val="1200"/>
              </a:spcAft>
              <a:buNone/>
            </a:pPr>
            <a:r>
              <a:rPr lang="sr-Latn-CS" sz="2300" dirty="0" smtClean="0">
                <a:solidFill>
                  <a:srgbClr val="FF0000"/>
                </a:solidFill>
              </a:rPr>
              <a:t>char str</a:t>
            </a:r>
            <a:r>
              <a:rPr lang="en-US" sz="2300" dirty="0" smtClean="0">
                <a:solidFill>
                  <a:srgbClr val="FF0000"/>
                </a:solidFill>
              </a:rPr>
              <a:t>[20];</a:t>
            </a:r>
          </a:p>
          <a:p>
            <a:pPr eaLnBrk="1" hangingPunct="1">
              <a:lnSpc>
                <a:spcPct val="90000"/>
              </a:lnSpc>
              <a:spcBef>
                <a:spcPct val="0"/>
              </a:spcBef>
              <a:spcAft>
                <a:spcPts val="600"/>
              </a:spcAft>
            </a:pPr>
            <a:r>
              <a:rPr lang="en-US" sz="2300" dirty="0" err="1" smtClean="0"/>
              <a:t>Inicijali</a:t>
            </a:r>
            <a:r>
              <a:rPr lang="sr-Latn-CS" sz="2300" dirty="0" smtClean="0"/>
              <a:t>z</a:t>
            </a:r>
            <a:r>
              <a:rPr lang="en-US" sz="2300" dirty="0" err="1" smtClean="0"/>
              <a:t>acija</a:t>
            </a:r>
            <a:r>
              <a:rPr lang="sr-Latn-CS" sz="2300" dirty="0" smtClean="0"/>
              <a:t> stringa se može obaviti na sljedeće načine:</a:t>
            </a:r>
            <a:endParaRPr lang="en-US" sz="2300" dirty="0" smtClean="0"/>
          </a:p>
          <a:p>
            <a:pPr marL="360363" indent="0" eaLnBrk="1" hangingPunct="1">
              <a:lnSpc>
                <a:spcPct val="90000"/>
              </a:lnSpc>
              <a:spcBef>
                <a:spcPct val="0"/>
              </a:spcBef>
              <a:spcAft>
                <a:spcPts val="600"/>
              </a:spcAft>
              <a:buNone/>
            </a:pPr>
            <a:r>
              <a:rPr lang="en-US" sz="2300" dirty="0" smtClean="0">
                <a:solidFill>
                  <a:srgbClr val="FF0000"/>
                </a:solidFill>
              </a:rPr>
              <a:t>char </a:t>
            </a:r>
            <a:r>
              <a:rPr lang="sr-Latn-RS" sz="2300" dirty="0" smtClean="0">
                <a:solidFill>
                  <a:srgbClr val="FF0000"/>
                </a:solidFill>
              </a:rPr>
              <a:t>str</a:t>
            </a:r>
            <a:r>
              <a:rPr lang="en-US" sz="2300" dirty="0" smtClean="0">
                <a:solidFill>
                  <a:srgbClr val="FF0000"/>
                </a:solidFill>
              </a:rPr>
              <a:t>[</a:t>
            </a:r>
            <a:r>
              <a:rPr lang="sr-Latn-CS" sz="2300" dirty="0">
                <a:solidFill>
                  <a:srgbClr val="FF0000"/>
                </a:solidFill>
              </a:rPr>
              <a:t>20</a:t>
            </a:r>
            <a:r>
              <a:rPr lang="en-US" sz="2300" dirty="0" smtClean="0">
                <a:solidFill>
                  <a:srgbClr val="FF0000"/>
                </a:solidFill>
              </a:rPr>
              <a:t>]</a:t>
            </a:r>
            <a:r>
              <a:rPr lang="sr-Latn-ME" sz="2300" dirty="0" smtClean="0">
                <a:solidFill>
                  <a:srgbClr val="FF0000"/>
                </a:solidFill>
              </a:rPr>
              <a:t> </a:t>
            </a:r>
            <a:r>
              <a:rPr lang="en-US" sz="2300" dirty="0" smtClean="0">
                <a:solidFill>
                  <a:srgbClr val="FF0000"/>
                </a:solidFill>
              </a:rPr>
              <a:t>=</a:t>
            </a:r>
            <a:r>
              <a:rPr lang="pl-PL" sz="2400" dirty="0" smtClean="0">
                <a:solidFill>
                  <a:srgbClr val="FF0000"/>
                </a:solidFill>
              </a:rPr>
              <a:t> </a:t>
            </a:r>
            <a:r>
              <a:rPr lang="pl-PL" sz="2400" dirty="0">
                <a:solidFill>
                  <a:srgbClr val="FF0000"/>
                </a:solidFill>
              </a:rPr>
              <a:t>"</a:t>
            </a:r>
            <a:r>
              <a:rPr lang="en-US" sz="2300" dirty="0">
                <a:solidFill>
                  <a:srgbClr val="FF0000"/>
                </a:solidFill>
              </a:rPr>
              <a:t>cert</a:t>
            </a:r>
            <a:r>
              <a:rPr lang="pl-PL" sz="2400" dirty="0">
                <a:solidFill>
                  <a:srgbClr val="FF0000"/>
                </a:solidFill>
              </a:rPr>
              <a:t>"</a:t>
            </a:r>
            <a:r>
              <a:rPr lang="en-US" sz="2300" dirty="0" smtClean="0">
                <a:solidFill>
                  <a:srgbClr val="FF0000"/>
                </a:solidFill>
              </a:rPr>
              <a:t>;</a:t>
            </a:r>
            <a:endParaRPr lang="sr-Latn-ME" sz="2300" dirty="0" smtClean="0">
              <a:solidFill>
                <a:srgbClr val="FF0000"/>
              </a:solidFill>
            </a:endParaRPr>
          </a:p>
          <a:p>
            <a:pPr marL="357188" indent="0" eaLnBrk="1" hangingPunct="1">
              <a:lnSpc>
                <a:spcPct val="90000"/>
              </a:lnSpc>
              <a:spcBef>
                <a:spcPct val="0"/>
              </a:spcBef>
              <a:spcAft>
                <a:spcPts val="300"/>
              </a:spcAft>
              <a:buNone/>
            </a:pPr>
            <a:r>
              <a:rPr lang="en-US" sz="2400" dirty="0">
                <a:solidFill>
                  <a:srgbClr val="FF0000"/>
                </a:solidFill>
              </a:rPr>
              <a:t>char </a:t>
            </a:r>
            <a:r>
              <a:rPr lang="sr-Latn-RS" sz="2400" dirty="0">
                <a:solidFill>
                  <a:srgbClr val="FF0000"/>
                </a:solidFill>
              </a:rPr>
              <a:t>str</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pl-PL" sz="2400" dirty="0" smtClean="0">
                <a:solidFill>
                  <a:srgbClr val="FF0000"/>
                </a:solidFill>
              </a:rPr>
              <a:t> </a:t>
            </a:r>
            <a:r>
              <a:rPr lang="pl-PL" sz="2400" dirty="0">
                <a:solidFill>
                  <a:srgbClr val="FF0000"/>
                </a:solidFill>
              </a:rPr>
              <a:t>"</a:t>
            </a:r>
            <a:r>
              <a:rPr lang="en-US" sz="2400" dirty="0">
                <a:solidFill>
                  <a:srgbClr val="FF0000"/>
                </a:solidFill>
              </a:rPr>
              <a:t>cert</a:t>
            </a:r>
            <a:r>
              <a:rPr lang="pl-PL" sz="2400" dirty="0">
                <a:solidFill>
                  <a:srgbClr val="FF0000"/>
                </a:solidFill>
              </a:rPr>
              <a:t>"</a:t>
            </a:r>
            <a:r>
              <a:rPr lang="en-US" sz="2400" dirty="0">
                <a:solidFill>
                  <a:srgbClr val="FF0000"/>
                </a:solidFill>
              </a:rPr>
              <a:t>;</a:t>
            </a:r>
            <a:endParaRPr lang="sr-Latn-ME" sz="2400" dirty="0" smtClean="0">
              <a:solidFill>
                <a:srgbClr val="FF0000"/>
              </a:solidFill>
            </a:endParaRPr>
          </a:p>
          <a:p>
            <a:pPr marL="357188" indent="0" eaLnBrk="1" hangingPunct="1">
              <a:lnSpc>
                <a:spcPct val="90000"/>
              </a:lnSpc>
              <a:spcBef>
                <a:spcPct val="0"/>
              </a:spcBef>
              <a:spcAft>
                <a:spcPts val="1200"/>
              </a:spcAft>
              <a:buNone/>
            </a:pPr>
            <a:r>
              <a:rPr lang="sr-Latn-CS" sz="2400" dirty="0">
                <a:solidFill>
                  <a:srgbClr val="FF0000"/>
                </a:solidFill>
              </a:rPr>
              <a:t>char str</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l-SI" sz="2400" dirty="0">
                <a:solidFill>
                  <a:srgbClr val="FF0000"/>
                </a:solidFill>
              </a:rPr>
              <a:t>'</a:t>
            </a:r>
            <a:r>
              <a:rPr lang="en-US" sz="2400" dirty="0">
                <a:solidFill>
                  <a:srgbClr val="FF0000"/>
                </a:solidFill>
              </a:rPr>
              <a:t>c</a:t>
            </a:r>
            <a:r>
              <a:rPr lang="sl-SI" sz="2400" dirty="0">
                <a:solidFill>
                  <a:srgbClr val="FF0000"/>
                </a:solidFill>
              </a:rPr>
              <a:t>'</a:t>
            </a:r>
            <a:r>
              <a:rPr lang="en-US" sz="2400" dirty="0">
                <a:solidFill>
                  <a:srgbClr val="FF0000"/>
                </a:solidFill>
              </a:rPr>
              <a:t>,</a:t>
            </a:r>
            <a:r>
              <a:rPr lang="sl-SI" sz="2400" dirty="0">
                <a:solidFill>
                  <a:srgbClr val="FF0000"/>
                </a:solidFill>
              </a:rPr>
              <a:t> '</a:t>
            </a:r>
            <a:r>
              <a:rPr lang="en-US" sz="2400" dirty="0">
                <a:solidFill>
                  <a:srgbClr val="FF0000"/>
                </a:solidFill>
              </a:rPr>
              <a:t>e</a:t>
            </a:r>
            <a:r>
              <a:rPr lang="sl-SI" sz="2400" dirty="0">
                <a:solidFill>
                  <a:srgbClr val="FF0000"/>
                </a:solidFill>
              </a:rPr>
              <a:t>'</a:t>
            </a:r>
            <a:r>
              <a:rPr lang="en-US" sz="2400" dirty="0">
                <a:solidFill>
                  <a:srgbClr val="FF0000"/>
                </a:solidFill>
              </a:rPr>
              <a:t>,</a:t>
            </a:r>
            <a:r>
              <a:rPr lang="sl-SI" sz="2400" dirty="0">
                <a:solidFill>
                  <a:srgbClr val="FF0000"/>
                </a:solidFill>
              </a:rPr>
              <a:t> '</a:t>
            </a:r>
            <a:r>
              <a:rPr lang="en-US" sz="2400" dirty="0">
                <a:solidFill>
                  <a:srgbClr val="FF0000"/>
                </a:solidFill>
              </a:rPr>
              <a:t>r</a:t>
            </a:r>
            <a:r>
              <a:rPr lang="sl-SI" sz="2400" dirty="0">
                <a:solidFill>
                  <a:srgbClr val="FF0000"/>
                </a:solidFill>
              </a:rPr>
              <a:t>'</a:t>
            </a:r>
            <a:r>
              <a:rPr lang="en-US" sz="2400" dirty="0">
                <a:solidFill>
                  <a:srgbClr val="FF0000"/>
                </a:solidFill>
              </a:rPr>
              <a:t>,</a:t>
            </a:r>
            <a:r>
              <a:rPr lang="sl-SI" sz="2400" dirty="0">
                <a:solidFill>
                  <a:srgbClr val="FF0000"/>
                </a:solidFill>
              </a:rPr>
              <a:t> '</a:t>
            </a:r>
            <a:r>
              <a:rPr lang="en-US" sz="2400" dirty="0">
                <a:solidFill>
                  <a:srgbClr val="FF0000"/>
                </a:solidFill>
              </a:rPr>
              <a:t>t</a:t>
            </a:r>
            <a:r>
              <a:rPr lang="sl-SI" sz="2400" dirty="0">
                <a:solidFill>
                  <a:srgbClr val="FF0000"/>
                </a:solidFill>
              </a:rPr>
              <a:t>'</a:t>
            </a:r>
            <a:r>
              <a:rPr lang="sr-Latn-CS" sz="2400" dirty="0">
                <a:solidFill>
                  <a:srgbClr val="FF0000"/>
                </a:solidFill>
              </a:rPr>
              <a:t>,</a:t>
            </a:r>
            <a:r>
              <a:rPr lang="sl-SI" sz="2400" dirty="0">
                <a:solidFill>
                  <a:srgbClr val="FF0000"/>
                </a:solidFill>
              </a:rPr>
              <a:t> '</a:t>
            </a:r>
            <a:r>
              <a:rPr lang="en-US" sz="2400" dirty="0">
                <a:solidFill>
                  <a:srgbClr val="FF0000"/>
                </a:solidFill>
              </a:rPr>
              <a:t>\0</a:t>
            </a:r>
            <a:r>
              <a:rPr lang="sl-SI" sz="2400" dirty="0">
                <a:solidFill>
                  <a:srgbClr val="FF0000"/>
                </a:solidFill>
              </a:rPr>
              <a:t>'</a:t>
            </a:r>
            <a:r>
              <a:rPr lang="en-US" sz="2400" dirty="0">
                <a:solidFill>
                  <a:srgbClr val="FF0000"/>
                </a:solidFill>
              </a:rPr>
              <a:t>};</a:t>
            </a:r>
            <a:endParaRPr lang="en-US" sz="2400" dirty="0" smtClean="0">
              <a:solidFill>
                <a:srgbClr val="FF0000"/>
              </a:solidFill>
            </a:endParaRPr>
          </a:p>
          <a:p>
            <a:pPr eaLnBrk="1" hangingPunct="1">
              <a:lnSpc>
                <a:spcPct val="90000"/>
              </a:lnSpc>
              <a:spcBef>
                <a:spcPct val="0"/>
              </a:spcBef>
              <a:spcAft>
                <a:spcPts val="1200"/>
              </a:spcAft>
            </a:pPr>
            <a:r>
              <a:rPr lang="sr-Latn-CS" sz="2300" dirty="0" smtClean="0"/>
              <a:t>Koje vrijednosti će vratiti </a:t>
            </a:r>
            <a:r>
              <a:rPr lang="sr-Latn-CS" sz="2300" dirty="0" smtClean="0">
                <a:solidFill>
                  <a:srgbClr val="3333CC"/>
                </a:solidFill>
              </a:rPr>
              <a:t>sizeof(str)</a:t>
            </a:r>
            <a:r>
              <a:rPr lang="sr-Latn-CS" sz="2300" dirty="0" smtClean="0"/>
              <a:t> i </a:t>
            </a:r>
            <a:r>
              <a:rPr lang="sr-Latn-CS" sz="2300" dirty="0" smtClean="0">
                <a:solidFill>
                  <a:srgbClr val="FF0000"/>
                </a:solidFill>
              </a:rPr>
              <a:t>strlen(str)</a:t>
            </a:r>
            <a:r>
              <a:rPr lang="sr-Latn-CS" sz="2300" dirty="0" smtClean="0"/>
              <a:t>?</a:t>
            </a:r>
          </a:p>
          <a:p>
            <a:pPr eaLnBrk="1" hangingPunct="1">
              <a:lnSpc>
                <a:spcPct val="90000"/>
              </a:lnSpc>
              <a:spcBef>
                <a:spcPct val="0"/>
              </a:spcBef>
              <a:spcAft>
                <a:spcPts val="600"/>
              </a:spcAft>
            </a:pPr>
            <a:r>
              <a:rPr lang="sr-Latn-CS" sz="2300" dirty="0" smtClean="0"/>
              <a:t>Dozvoljena je i sljedeća inicijalizacija (spajanje stringova, pri čemu se stringovi razdvajaju bjelinom):</a:t>
            </a:r>
          </a:p>
          <a:p>
            <a:pPr marL="344488" indent="0" eaLnBrk="1" hangingPunct="1">
              <a:lnSpc>
                <a:spcPct val="90000"/>
              </a:lnSpc>
              <a:spcBef>
                <a:spcPct val="0"/>
              </a:spcBef>
              <a:spcAft>
                <a:spcPts val="1200"/>
              </a:spcAft>
              <a:buNone/>
            </a:pPr>
            <a:r>
              <a:rPr lang="en-GB" sz="2300" dirty="0">
                <a:solidFill>
                  <a:srgbClr val="FF0000"/>
                </a:solidFill>
              </a:rPr>
              <a:t>char s</a:t>
            </a:r>
            <a:r>
              <a:rPr lang="en-US" sz="2300" dirty="0">
                <a:solidFill>
                  <a:srgbClr val="FF0000"/>
                </a:solidFill>
              </a:rPr>
              <a:t>[50]</a:t>
            </a:r>
            <a:r>
              <a:rPr lang="en-GB" sz="2300" dirty="0">
                <a:solidFill>
                  <a:srgbClr val="FF0000"/>
                </a:solidFill>
              </a:rPr>
              <a:t> = </a:t>
            </a:r>
            <a:r>
              <a:rPr lang="pl-PL" sz="2400" dirty="0" smtClean="0">
                <a:solidFill>
                  <a:srgbClr val="FF0000"/>
                </a:solidFill>
              </a:rPr>
              <a:t>"</a:t>
            </a:r>
            <a:r>
              <a:rPr lang="en-GB" sz="2300" dirty="0" err="1" smtClean="0">
                <a:solidFill>
                  <a:srgbClr val="FF0000"/>
                </a:solidFill>
              </a:rPr>
              <a:t>Dobar</a:t>
            </a:r>
            <a:r>
              <a:rPr lang="pl-PL" sz="2400" dirty="0" smtClean="0">
                <a:solidFill>
                  <a:srgbClr val="FF0000"/>
                </a:solidFill>
              </a:rPr>
              <a:t>"</a:t>
            </a:r>
            <a:r>
              <a:rPr lang="en-GB" sz="2300" dirty="0" smtClean="0">
                <a:solidFill>
                  <a:srgbClr val="FF0000"/>
                </a:solidFill>
              </a:rPr>
              <a:t> </a:t>
            </a:r>
            <a:r>
              <a:rPr lang="pl-PL" sz="2400" dirty="0" smtClean="0">
                <a:solidFill>
                  <a:srgbClr val="FF0000"/>
                </a:solidFill>
              </a:rPr>
              <a:t>"</a:t>
            </a:r>
            <a:r>
              <a:rPr lang="en-US" sz="2300" dirty="0" err="1" smtClean="0">
                <a:solidFill>
                  <a:srgbClr val="FF0000"/>
                </a:solidFill>
              </a:rPr>
              <a:t>dan</a:t>
            </a:r>
            <a:r>
              <a:rPr lang="en-US" sz="2300" dirty="0" smtClean="0">
                <a:solidFill>
                  <a:srgbClr val="FF0000"/>
                </a:solidFill>
              </a:rPr>
              <a:t>, </a:t>
            </a:r>
            <a:r>
              <a:rPr lang="pl-PL" sz="2400" dirty="0">
                <a:solidFill>
                  <a:srgbClr val="FF0000"/>
                </a:solidFill>
              </a:rPr>
              <a:t>"</a:t>
            </a:r>
            <a:r>
              <a:rPr lang="en-US" sz="2300" dirty="0" smtClean="0">
                <a:solidFill>
                  <a:srgbClr val="FF0000"/>
                </a:solidFill>
              </a:rPr>
              <a:t> </a:t>
            </a:r>
            <a:r>
              <a:rPr lang="pl-PL" sz="2400" dirty="0" smtClean="0">
                <a:solidFill>
                  <a:srgbClr val="FF0000"/>
                </a:solidFill>
              </a:rPr>
              <a:t>"</a:t>
            </a:r>
            <a:r>
              <a:rPr lang="en-US" sz="2300" dirty="0" err="1" smtClean="0">
                <a:solidFill>
                  <a:srgbClr val="FF0000"/>
                </a:solidFill>
              </a:rPr>
              <a:t>kolega</a:t>
            </a:r>
            <a:r>
              <a:rPr lang="pl-PL" sz="2400" dirty="0" smtClean="0">
                <a:solidFill>
                  <a:srgbClr val="FF0000"/>
                </a:solidFill>
              </a:rPr>
              <a:t>"</a:t>
            </a:r>
            <a:r>
              <a:rPr lang="en-GB" sz="2300" dirty="0" smtClean="0">
                <a:solidFill>
                  <a:srgbClr val="FF0000"/>
                </a:solidFill>
              </a:rPr>
              <a:t>;</a:t>
            </a:r>
            <a:endParaRPr lang="en-US" sz="2300" dirty="0">
              <a:solidFill>
                <a:srgbClr val="FF0000"/>
              </a:solidFill>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13/28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33400" y="609600"/>
            <a:ext cx="8229600" cy="1143000"/>
          </a:xfrm>
        </p:spPr>
        <p:txBody>
          <a:bodyPr/>
          <a:lstStyle/>
          <a:p>
            <a:pPr eaLnBrk="1" hangingPunct="1"/>
            <a:r>
              <a:rPr lang="sr-Latn-CS" smtClean="0"/>
              <a:t>Učitavanje i štampanje stringova</a:t>
            </a:r>
            <a:endParaRPr lang="en-US" smtClean="0"/>
          </a:p>
        </p:txBody>
      </p:sp>
      <p:sp>
        <p:nvSpPr>
          <p:cNvPr id="19459" name="Rectangle 3"/>
          <p:cNvSpPr>
            <a:spLocks noGrp="1" noChangeArrowheads="1"/>
          </p:cNvSpPr>
          <p:nvPr>
            <p:ph type="body" idx="1"/>
          </p:nvPr>
        </p:nvSpPr>
        <p:spPr>
          <a:xfrm>
            <a:off x="196290" y="2054716"/>
            <a:ext cx="8636064" cy="4648200"/>
          </a:xfrm>
        </p:spPr>
        <p:txBody>
          <a:bodyPr/>
          <a:lstStyle/>
          <a:p>
            <a:pPr eaLnBrk="1" hangingPunct="1">
              <a:lnSpc>
                <a:spcPct val="95000"/>
              </a:lnSpc>
              <a:spcBef>
                <a:spcPts val="0"/>
              </a:spcBef>
              <a:spcAft>
                <a:spcPts val="600"/>
              </a:spcAft>
              <a:defRPr/>
            </a:pPr>
            <a:r>
              <a:rPr lang="en-US" sz="2300" dirty="0" err="1" smtClean="0"/>
              <a:t>Funkcijom</a:t>
            </a:r>
            <a:r>
              <a:rPr lang="sr-Latn-CS" sz="2300" dirty="0" smtClean="0"/>
              <a:t> </a:t>
            </a:r>
            <a:r>
              <a:rPr lang="sr-Latn-CS" sz="2300" dirty="0" smtClean="0">
                <a:solidFill>
                  <a:srgbClr val="FF0000"/>
                </a:solidFill>
              </a:rPr>
              <a:t>scanf</a:t>
            </a:r>
            <a:r>
              <a:rPr lang="sr-Latn-CS" sz="2300" dirty="0" smtClean="0"/>
              <a:t> se može učitati cio string (ne kao kada su u pitanju numerički nizovi - član po član). Sintaksa je:</a:t>
            </a:r>
          </a:p>
          <a:p>
            <a:pPr marL="357188" indent="0" eaLnBrk="1" hangingPunct="1">
              <a:lnSpc>
                <a:spcPct val="95000"/>
              </a:lnSpc>
              <a:spcBef>
                <a:spcPts val="0"/>
              </a:spcBef>
              <a:spcAft>
                <a:spcPts val="1200"/>
              </a:spcAft>
              <a:buNone/>
              <a:defRPr/>
            </a:pPr>
            <a:r>
              <a:rPr lang="sr-Latn-CS" sz="2300" dirty="0" smtClean="0">
                <a:solidFill>
                  <a:srgbClr val="00B050"/>
                </a:solidFill>
              </a:rPr>
              <a:t>scanf(</a:t>
            </a:r>
            <a:r>
              <a:rPr lang="pl-PL" sz="2300" dirty="0">
                <a:solidFill>
                  <a:srgbClr val="00B050"/>
                </a:solidFill>
              </a:rPr>
              <a:t>"</a:t>
            </a:r>
            <a:r>
              <a:rPr lang="sr-Latn-CS" sz="2300" dirty="0" smtClean="0">
                <a:solidFill>
                  <a:srgbClr val="FF0000"/>
                </a:solidFill>
              </a:rPr>
              <a:t>%s</a:t>
            </a:r>
            <a:r>
              <a:rPr lang="pl-PL" sz="2300" dirty="0">
                <a:solidFill>
                  <a:srgbClr val="00B050"/>
                </a:solidFill>
              </a:rPr>
              <a:t>"</a:t>
            </a:r>
            <a:r>
              <a:rPr lang="sr-Latn-CS" sz="2300" dirty="0" smtClean="0">
                <a:solidFill>
                  <a:srgbClr val="00B050"/>
                </a:solidFill>
              </a:rPr>
              <a:t>,</a:t>
            </a:r>
            <a:r>
              <a:rPr lang="en-US" sz="2300" dirty="0" smtClean="0">
                <a:solidFill>
                  <a:srgbClr val="00B050"/>
                </a:solidFill>
              </a:rPr>
              <a:t> </a:t>
            </a:r>
            <a:r>
              <a:rPr lang="sr-Latn-CS" sz="2300" dirty="0" smtClean="0">
                <a:solidFill>
                  <a:srgbClr val="00B050"/>
                </a:solidFill>
              </a:rPr>
              <a:t>str);</a:t>
            </a:r>
            <a:endParaRPr lang="sr-Latn-CS" sz="2300" dirty="0" smtClean="0"/>
          </a:p>
          <a:p>
            <a:pPr eaLnBrk="1" hangingPunct="1">
              <a:lnSpc>
                <a:spcPct val="95000"/>
              </a:lnSpc>
              <a:spcBef>
                <a:spcPts val="0"/>
              </a:spcBef>
              <a:spcAft>
                <a:spcPts val="600"/>
              </a:spcAft>
              <a:defRPr/>
            </a:pPr>
            <a:r>
              <a:rPr lang="en-US" sz="2300" dirty="0" err="1"/>
              <a:t>Funkcijom</a:t>
            </a:r>
            <a:r>
              <a:rPr lang="sr-Latn-CS" sz="2300" dirty="0"/>
              <a:t> </a:t>
            </a:r>
            <a:r>
              <a:rPr lang="sr-Latn-CS" sz="2300" dirty="0" smtClean="0">
                <a:solidFill>
                  <a:srgbClr val="FF0000"/>
                </a:solidFill>
              </a:rPr>
              <a:t>scanf </a:t>
            </a:r>
            <a:r>
              <a:rPr lang="sr-Latn-CS" sz="2300" dirty="0" smtClean="0"/>
              <a:t>string se učitava samo do prve bjeline tako da ova </a:t>
            </a:r>
            <a:r>
              <a:rPr lang="en-US" sz="2300" dirty="0" err="1" smtClean="0"/>
              <a:t>funkcija</a:t>
            </a:r>
            <a:r>
              <a:rPr lang="en-US" sz="2300" dirty="0" smtClean="0"/>
              <a:t> </a:t>
            </a:r>
            <a:r>
              <a:rPr lang="sr-Latn-CS" sz="2300" dirty="0" smtClean="0"/>
              <a:t>ne može služiti npr. za učitavanje imena i prezimena odjednom.</a:t>
            </a:r>
          </a:p>
          <a:p>
            <a:pPr eaLnBrk="1" hangingPunct="1">
              <a:lnSpc>
                <a:spcPct val="95000"/>
              </a:lnSpc>
              <a:spcBef>
                <a:spcPts val="0"/>
              </a:spcBef>
              <a:spcAft>
                <a:spcPts val="600"/>
              </a:spcAft>
              <a:defRPr/>
            </a:pPr>
            <a:r>
              <a:rPr lang="en-US" sz="2300" dirty="0" err="1"/>
              <a:t>Funkcijom</a:t>
            </a:r>
            <a:r>
              <a:rPr lang="sr-Latn-CS" sz="2300" dirty="0"/>
              <a:t> </a:t>
            </a:r>
            <a:r>
              <a:rPr lang="sr-Latn-CS" sz="2300" dirty="0" smtClean="0">
                <a:solidFill>
                  <a:srgbClr val="FF0000"/>
                </a:solidFill>
              </a:rPr>
              <a:t>printf</a:t>
            </a:r>
            <a:r>
              <a:rPr lang="sr-Latn-CS" sz="2300" dirty="0" smtClean="0"/>
              <a:t> štampa se string, pri čemu se u okviru stringa mogu štampati i bjeline, uključujući i znak za novi red:</a:t>
            </a:r>
          </a:p>
          <a:p>
            <a:pPr marL="360363" indent="0" eaLnBrk="1" hangingPunct="1">
              <a:lnSpc>
                <a:spcPct val="95000"/>
              </a:lnSpc>
              <a:spcBef>
                <a:spcPts val="0"/>
              </a:spcBef>
              <a:spcAft>
                <a:spcPts val="600"/>
              </a:spcAft>
              <a:buNone/>
              <a:defRPr/>
            </a:pPr>
            <a:r>
              <a:rPr lang="sr-Latn-CS" sz="2300" dirty="0" smtClean="0">
                <a:solidFill>
                  <a:srgbClr val="00B050"/>
                </a:solidFill>
              </a:rPr>
              <a:t>printf</a:t>
            </a:r>
            <a:r>
              <a:rPr lang="sr-Latn-CS" sz="2300" dirty="0">
                <a:solidFill>
                  <a:srgbClr val="00B050"/>
                </a:solidFill>
              </a:rPr>
              <a:t>(</a:t>
            </a:r>
            <a:r>
              <a:rPr lang="pl-PL" sz="2300" dirty="0">
                <a:solidFill>
                  <a:srgbClr val="00B050"/>
                </a:solidFill>
              </a:rPr>
              <a:t>"</a:t>
            </a:r>
            <a:r>
              <a:rPr lang="sr-Latn-CS" sz="2300" dirty="0">
                <a:solidFill>
                  <a:srgbClr val="FF0000"/>
                </a:solidFill>
              </a:rPr>
              <a:t>%s</a:t>
            </a:r>
            <a:r>
              <a:rPr lang="pl-PL" sz="2300" dirty="0">
                <a:solidFill>
                  <a:srgbClr val="00B050"/>
                </a:solidFill>
              </a:rPr>
              <a:t>"</a:t>
            </a:r>
            <a:r>
              <a:rPr lang="sr-Latn-CS" sz="2300" dirty="0">
                <a:solidFill>
                  <a:srgbClr val="00B050"/>
                </a:solidFill>
              </a:rPr>
              <a:t>,</a:t>
            </a:r>
            <a:r>
              <a:rPr lang="en-US" sz="2300" dirty="0">
                <a:solidFill>
                  <a:srgbClr val="00B050"/>
                </a:solidFill>
              </a:rPr>
              <a:t> </a:t>
            </a:r>
            <a:r>
              <a:rPr lang="sr-Latn-CS" sz="2300" dirty="0">
                <a:solidFill>
                  <a:srgbClr val="00B050"/>
                </a:solidFill>
              </a:rPr>
              <a:t>str</a:t>
            </a:r>
            <a:r>
              <a:rPr lang="sr-Latn-CS" sz="2300" dirty="0" smtClean="0">
                <a:solidFill>
                  <a:srgbClr val="00B050"/>
                </a:solidFill>
              </a:rPr>
              <a:t>);</a:t>
            </a:r>
          </a:p>
          <a:p>
            <a:pPr eaLnBrk="1" hangingPunct="1">
              <a:lnSpc>
                <a:spcPct val="95000"/>
              </a:lnSpc>
              <a:defRPr/>
            </a:pPr>
            <a:r>
              <a:rPr lang="sr-Latn-CS" sz="2300" dirty="0" smtClean="0"/>
              <a:t>U stdio.h, postoje i sljedeće funkcije:</a:t>
            </a:r>
          </a:p>
          <a:p>
            <a:pPr lvl="1" eaLnBrk="1" hangingPunct="1">
              <a:lnSpc>
                <a:spcPct val="95000"/>
              </a:lnSpc>
              <a:defRPr/>
            </a:pPr>
            <a:r>
              <a:rPr lang="sr-Latn-CS" sz="1800" b="1" dirty="0">
                <a:solidFill>
                  <a:srgbClr val="FF0000"/>
                </a:solidFill>
              </a:rPr>
              <a:t>gets(str)</a:t>
            </a:r>
            <a:r>
              <a:rPr lang="sr-Latn-CS" sz="1800" dirty="0"/>
              <a:t> </a:t>
            </a:r>
            <a:r>
              <a:rPr lang="sr-Latn-CS" sz="1800" dirty="0" smtClean="0"/>
              <a:t>učitava </a:t>
            </a:r>
            <a:r>
              <a:rPr lang="sr-Latn-CS" sz="1800" dirty="0"/>
              <a:t>string do znaka za novi red </a:t>
            </a:r>
            <a:r>
              <a:rPr lang="sr-Latn-CS" sz="1800" dirty="0" smtClean="0"/>
              <a:t>(uključuje spejsove i tabove),</a:t>
            </a:r>
          </a:p>
          <a:p>
            <a:pPr lvl="1" eaLnBrk="1" hangingPunct="1">
              <a:lnSpc>
                <a:spcPct val="95000"/>
              </a:lnSpc>
              <a:defRPr/>
            </a:pPr>
            <a:r>
              <a:rPr lang="sr-Latn-CS" sz="1800" b="1" dirty="0">
                <a:solidFill>
                  <a:srgbClr val="FF0000"/>
                </a:solidFill>
              </a:rPr>
              <a:t>puts(</a:t>
            </a:r>
            <a:r>
              <a:rPr lang="en-US" sz="1800" b="1" dirty="0" err="1">
                <a:solidFill>
                  <a:srgbClr val="FF0000"/>
                </a:solidFill>
              </a:rPr>
              <a:t>str</a:t>
            </a:r>
            <a:r>
              <a:rPr lang="sr-Latn-CS" sz="1800" b="1" dirty="0">
                <a:solidFill>
                  <a:srgbClr val="FF0000"/>
                </a:solidFill>
              </a:rPr>
              <a:t>)</a:t>
            </a:r>
            <a:r>
              <a:rPr lang="sr-Latn-CS" sz="1800" b="1" dirty="0"/>
              <a:t> </a:t>
            </a:r>
            <a:r>
              <a:rPr lang="sr-Latn-CS" sz="1800" dirty="0" smtClean="0"/>
              <a:t>štampa </a:t>
            </a:r>
            <a:r>
              <a:rPr lang="sr-Latn-CS" sz="1800" dirty="0"/>
              <a:t>string </a:t>
            </a:r>
            <a:r>
              <a:rPr lang="sr-Latn-CS" sz="1800" dirty="0" smtClean="0"/>
              <a:t>i </a:t>
            </a:r>
            <a:r>
              <a:rPr lang="sr-Latn-CS" sz="1800" dirty="0"/>
              <a:t>automatski nakon štampanja prelazi u novi </a:t>
            </a:r>
            <a:r>
              <a:rPr lang="sr-Latn-CS" sz="1800" dirty="0" smtClean="0"/>
              <a:t>red.</a:t>
            </a:r>
            <a:endParaRPr lang="sr-Latn-CS" sz="1900" dirty="0"/>
          </a:p>
          <a:p>
            <a:pPr marL="360363" indent="0" eaLnBrk="1" hangingPunct="1">
              <a:lnSpc>
                <a:spcPct val="95000"/>
              </a:lnSpc>
              <a:buNone/>
              <a:defRPr/>
            </a:pPr>
            <a:endParaRPr lang="sr-Latn-CS" sz="2000" dirty="0">
              <a:solidFill>
                <a:srgbClr val="FF0000"/>
              </a:solidFill>
            </a:endParaRPr>
          </a:p>
          <a:p>
            <a:pPr marL="0" indent="0" eaLnBrk="1" hangingPunct="1">
              <a:lnSpc>
                <a:spcPct val="95000"/>
              </a:lnSpc>
              <a:buNone/>
              <a:defRPr/>
            </a:pPr>
            <a:endParaRPr lang="en-US" sz="2300" dirty="0" smtClean="0"/>
          </a:p>
        </p:txBody>
      </p:sp>
      <p:sp>
        <p:nvSpPr>
          <p:cNvPr id="19463" name="Text Box 7"/>
          <p:cNvSpPr txBox="1">
            <a:spLocks noChangeArrowheads="1"/>
          </p:cNvSpPr>
          <p:nvPr/>
        </p:nvSpPr>
        <p:spPr bwMode="auto">
          <a:xfrm>
            <a:off x="3314308" y="2849393"/>
            <a:ext cx="568863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600" dirty="0">
                <a:solidFill>
                  <a:srgbClr val="3333CC"/>
                </a:solidFill>
                <a:latin typeface="Tahoma" pitchFamily="34" charset="0"/>
              </a:rPr>
              <a:t>String se </a:t>
            </a:r>
            <a:r>
              <a:rPr lang="sr-Latn-CS" sz="1600" dirty="0" smtClean="0">
                <a:solidFill>
                  <a:srgbClr val="3333CC"/>
                </a:solidFill>
                <a:latin typeface="Tahoma" pitchFamily="34" charset="0"/>
              </a:rPr>
              <a:t>smješta </a:t>
            </a:r>
            <a:r>
              <a:rPr lang="sr-Latn-CS" sz="1600" dirty="0">
                <a:solidFill>
                  <a:srgbClr val="3333CC"/>
                </a:solidFill>
                <a:latin typeface="Tahoma" pitchFamily="34" charset="0"/>
              </a:rPr>
              <a:t>karakter po karakter, od adrese </a:t>
            </a:r>
            <a:r>
              <a:rPr lang="sr-Latn-CS" sz="1600" dirty="0">
                <a:solidFill>
                  <a:srgbClr val="FF0000"/>
                </a:solidFill>
                <a:latin typeface="Tahoma" pitchFamily="34" charset="0"/>
              </a:rPr>
              <a:t>str</a:t>
            </a:r>
            <a:r>
              <a:rPr lang="sr-Latn-CS" sz="1600" dirty="0">
                <a:solidFill>
                  <a:srgbClr val="3333CC"/>
                </a:solidFill>
                <a:latin typeface="Tahoma" pitchFamily="34" charset="0"/>
              </a:rPr>
              <a:t> </a:t>
            </a:r>
            <a:r>
              <a:rPr lang="sr-Latn-CS" sz="1600" dirty="0" smtClean="0">
                <a:solidFill>
                  <a:srgbClr val="3333CC"/>
                </a:solidFill>
                <a:latin typeface="Tahoma" pitchFamily="34" charset="0"/>
              </a:rPr>
              <a:t>nadalje.</a:t>
            </a:r>
            <a:endParaRPr lang="en-US" sz="1600" dirty="0">
              <a:solidFill>
                <a:srgbClr val="3333CC"/>
              </a:solidFill>
              <a:latin typeface="Tahoma" pitchFamily="34" charset="0"/>
            </a:endParaRPr>
          </a:p>
        </p:txBody>
      </p:sp>
      <p:cxnSp>
        <p:nvCxnSpPr>
          <p:cNvPr id="8" name="Straight Arrow Connector 7"/>
          <p:cNvCxnSpPr/>
          <p:nvPr/>
        </p:nvCxnSpPr>
        <p:spPr>
          <a:xfrm>
            <a:off x="2915816" y="3038897"/>
            <a:ext cx="432048" cy="0"/>
          </a:xfrm>
          <a:prstGeom prst="straightConnector1">
            <a:avLst/>
          </a:prstGeom>
          <a:ln w="19050">
            <a:solidFill>
              <a:srgbClr val="3333CC"/>
            </a:solidFill>
            <a:tailEnd type="arrow"/>
          </a:ln>
        </p:spPr>
        <p:style>
          <a:lnRef idx="1">
            <a:schemeClr val="accent1"/>
          </a:lnRef>
          <a:fillRef idx="0">
            <a:schemeClr val="accent1"/>
          </a:fillRef>
          <a:effectRef idx="0">
            <a:schemeClr val="accent1"/>
          </a:effectRef>
          <a:fontRef idx="minor">
            <a:schemeClr val="tx1"/>
          </a:fontRef>
        </p:style>
      </p:cxnSp>
      <p:sp>
        <p:nvSpPr>
          <p:cNvPr id="12" name="Text Box 7"/>
          <p:cNvSpPr txBox="1">
            <a:spLocks noChangeArrowheads="1"/>
          </p:cNvSpPr>
          <p:nvPr/>
        </p:nvSpPr>
        <p:spPr bwMode="auto">
          <a:xfrm>
            <a:off x="3747893" y="5132025"/>
            <a:ext cx="4114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800" dirty="0" smtClean="0">
                <a:solidFill>
                  <a:srgbClr val="3333CC"/>
                </a:solidFill>
                <a:latin typeface="Tahoma" pitchFamily="34" charset="0"/>
              </a:rPr>
              <a:t>Kao kod </a:t>
            </a:r>
            <a:r>
              <a:rPr lang="sr-Latn-CS" sz="1800" dirty="0" smtClean="0">
                <a:solidFill>
                  <a:srgbClr val="00B050"/>
                </a:solidFill>
                <a:latin typeface="Tahoma" pitchFamily="34" charset="0"/>
              </a:rPr>
              <a:t>scanf</a:t>
            </a:r>
            <a:r>
              <a:rPr lang="sr-Latn-CS" sz="1800" dirty="0" smtClean="0">
                <a:solidFill>
                  <a:srgbClr val="3333CC"/>
                </a:solidFill>
                <a:latin typeface="Tahoma" pitchFamily="34" charset="0"/>
              </a:rPr>
              <a:t>, navodi se ime stringa.</a:t>
            </a:r>
            <a:endParaRPr lang="en-US" sz="1800" dirty="0">
              <a:solidFill>
                <a:srgbClr val="3333CC"/>
              </a:solidFill>
              <a:latin typeface="Tahoma" pitchFamily="34" charset="0"/>
            </a:endParaRPr>
          </a:p>
        </p:txBody>
      </p:sp>
      <p:cxnSp>
        <p:nvCxnSpPr>
          <p:cNvPr id="13" name="Straight Arrow Connector 12"/>
          <p:cNvCxnSpPr/>
          <p:nvPr/>
        </p:nvCxnSpPr>
        <p:spPr>
          <a:xfrm>
            <a:off x="2950774" y="5348049"/>
            <a:ext cx="797119" cy="0"/>
          </a:xfrm>
          <a:prstGeom prst="straightConnector1">
            <a:avLst/>
          </a:prstGeom>
          <a:ln w="19050">
            <a:solidFill>
              <a:srgbClr val="3333CC"/>
            </a:solidFill>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14/28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95288" y="609600"/>
            <a:ext cx="8382000" cy="1143000"/>
          </a:xfrm>
        </p:spPr>
        <p:txBody>
          <a:bodyPr/>
          <a:lstStyle/>
          <a:p>
            <a:pPr eaLnBrk="1" hangingPunct="1"/>
            <a:r>
              <a:rPr lang="sr-Latn-CS" smtClean="0"/>
              <a:t>Učitavanje i štampanje karaktera</a:t>
            </a:r>
            <a:endParaRPr lang="en-US" smtClean="0"/>
          </a:p>
        </p:txBody>
      </p:sp>
      <p:sp>
        <p:nvSpPr>
          <p:cNvPr id="21507" name="Rectangle 3"/>
          <p:cNvSpPr>
            <a:spLocks noGrp="1" noChangeArrowheads="1"/>
          </p:cNvSpPr>
          <p:nvPr>
            <p:ph type="body" idx="1"/>
          </p:nvPr>
        </p:nvSpPr>
        <p:spPr>
          <a:xfrm>
            <a:off x="323528" y="2277616"/>
            <a:ext cx="8352160" cy="3815680"/>
          </a:xfrm>
        </p:spPr>
        <p:txBody>
          <a:bodyPr/>
          <a:lstStyle/>
          <a:p>
            <a:pPr eaLnBrk="1" hangingPunct="1">
              <a:spcBef>
                <a:spcPts val="0"/>
              </a:spcBef>
              <a:spcAft>
                <a:spcPts val="600"/>
              </a:spcAft>
              <a:defRPr/>
            </a:pPr>
            <a:r>
              <a:rPr lang="en-US" sz="2400" dirty="0" err="1" smtClean="0"/>
              <a:t>Funkcija</a:t>
            </a:r>
            <a:r>
              <a:rPr lang="en-US" sz="2400" dirty="0" smtClean="0"/>
              <a:t> </a:t>
            </a:r>
            <a:r>
              <a:rPr lang="sr-Latn-CS" sz="2400" b="1" dirty="0" smtClean="0">
                <a:solidFill>
                  <a:srgbClr val="FF0000"/>
                </a:solidFill>
              </a:rPr>
              <a:t>getch()</a:t>
            </a:r>
            <a:r>
              <a:rPr lang="sr-Latn-CS" sz="2400" dirty="0" smtClean="0"/>
              <a:t> vraća karakter učitan sa tastature. Ova </a:t>
            </a:r>
            <a:r>
              <a:rPr lang="en-US" sz="2400" dirty="0" err="1" smtClean="0"/>
              <a:t>funkcija</a:t>
            </a:r>
            <a:r>
              <a:rPr lang="en-US" sz="2400" dirty="0" smtClean="0"/>
              <a:t> </a:t>
            </a:r>
            <a:r>
              <a:rPr lang="sr-Latn-CS" sz="2400" dirty="0" smtClean="0"/>
              <a:t>ne baferuje podatke koje učitava</a:t>
            </a:r>
            <a:r>
              <a:rPr lang="en-US" sz="2400" dirty="0" smtClean="0"/>
              <a:t>,</a:t>
            </a:r>
            <a:r>
              <a:rPr lang="sr-Latn-CS" sz="2400" dirty="0" smtClean="0"/>
              <a:t> odnosno ne čeka pritisak tastera </a:t>
            </a:r>
            <a:r>
              <a:rPr lang="sr-Latn-CS" sz="2400" dirty="0" smtClean="0">
                <a:solidFill>
                  <a:srgbClr val="3333CC"/>
                </a:solidFill>
              </a:rPr>
              <a:t>Enter</a:t>
            </a:r>
            <a:r>
              <a:rPr lang="en-US" sz="2400" dirty="0" smtClean="0"/>
              <a:t>, </a:t>
            </a:r>
            <a:r>
              <a:rPr lang="sr-Latn-CS" sz="2400" dirty="0" smtClean="0"/>
              <a:t>već ono što učita odmah proslijedi u odgovarajuću promjenljivu:</a:t>
            </a:r>
            <a:endParaRPr lang="en-US" sz="2400" dirty="0" smtClean="0"/>
          </a:p>
          <a:p>
            <a:pPr marL="357188" indent="0" eaLnBrk="1" hangingPunct="1">
              <a:spcBef>
                <a:spcPts val="0"/>
              </a:spcBef>
              <a:spcAft>
                <a:spcPts val="600"/>
              </a:spcAft>
              <a:buFont typeface="Wingdings" pitchFamily="2" charset="2"/>
              <a:buNone/>
              <a:defRPr/>
            </a:pPr>
            <a:r>
              <a:rPr lang="sr-Latn-CS" sz="2400" dirty="0" smtClean="0">
                <a:solidFill>
                  <a:srgbClr val="FF0000"/>
                </a:solidFill>
              </a:rPr>
              <a:t>char a;</a:t>
            </a:r>
            <a:br>
              <a:rPr lang="sr-Latn-CS" sz="2400" dirty="0" smtClean="0">
                <a:solidFill>
                  <a:srgbClr val="FF0000"/>
                </a:solidFill>
              </a:rPr>
            </a:br>
            <a:r>
              <a:rPr lang="sr-Latn-CS" sz="2400" dirty="0" smtClean="0">
                <a:solidFill>
                  <a:srgbClr val="FF0000"/>
                </a:solidFill>
              </a:rPr>
              <a:t>a</a:t>
            </a:r>
            <a:r>
              <a:rPr lang="en-US" sz="2400" dirty="0" smtClean="0">
                <a:solidFill>
                  <a:srgbClr val="FF0000"/>
                </a:solidFill>
              </a:rPr>
              <a:t> </a:t>
            </a:r>
            <a:r>
              <a:rPr lang="sr-Latn-CS" sz="2400" dirty="0" smtClean="0">
                <a:solidFill>
                  <a:srgbClr val="FF0000"/>
                </a:solidFill>
              </a:rPr>
              <a:t>=</a:t>
            </a:r>
            <a:r>
              <a:rPr lang="en-US" sz="2400" dirty="0" smtClean="0">
                <a:solidFill>
                  <a:srgbClr val="FF0000"/>
                </a:solidFill>
              </a:rPr>
              <a:t> </a:t>
            </a:r>
            <a:r>
              <a:rPr lang="sr-Latn-CS" sz="2400" dirty="0" smtClean="0">
                <a:solidFill>
                  <a:srgbClr val="FF0000"/>
                </a:solidFill>
              </a:rPr>
              <a:t>getch();</a:t>
            </a:r>
          </a:p>
          <a:p>
            <a:pPr eaLnBrk="1" hangingPunct="1">
              <a:spcBef>
                <a:spcPts val="1200"/>
              </a:spcBef>
              <a:defRPr/>
            </a:pPr>
            <a:r>
              <a:rPr lang="en-US" sz="2400" dirty="0" err="1" smtClean="0"/>
              <a:t>Funkcija</a:t>
            </a:r>
            <a:r>
              <a:rPr lang="en-US" sz="2400" dirty="0" smtClean="0"/>
              <a:t> </a:t>
            </a:r>
            <a:r>
              <a:rPr lang="sr-Latn-CS" sz="2400" b="1" dirty="0">
                <a:solidFill>
                  <a:srgbClr val="FF0000"/>
                </a:solidFill>
              </a:rPr>
              <a:t>putch(a)</a:t>
            </a:r>
            <a:r>
              <a:rPr lang="sr-Latn-CS" sz="2400" dirty="0" smtClean="0"/>
              <a:t> štampa karakter argument </a:t>
            </a:r>
            <a:r>
              <a:rPr lang="sr-Latn-CS" sz="2400" dirty="0" smtClean="0">
                <a:solidFill>
                  <a:srgbClr val="FF0000"/>
                </a:solidFill>
              </a:rPr>
              <a:t>a</a:t>
            </a:r>
            <a:r>
              <a:rPr lang="sr-Latn-CS" sz="2400" dirty="0" smtClean="0"/>
              <a:t>. </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15/28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sr-Latn-CS" smtClean="0"/>
              <a:t>Korisne </a:t>
            </a:r>
            <a:r>
              <a:rPr lang="en-US" smtClean="0"/>
              <a:t>funkcije </a:t>
            </a:r>
            <a:r>
              <a:rPr lang="sr-Latn-CS" smtClean="0"/>
              <a:t>iz </a:t>
            </a:r>
            <a:r>
              <a:rPr lang="sr-Latn-CS" smtClean="0">
                <a:solidFill>
                  <a:srgbClr val="3333CC"/>
                </a:solidFill>
              </a:rPr>
              <a:t>string.h</a:t>
            </a:r>
            <a:endParaRPr lang="en-US" smtClean="0">
              <a:solidFill>
                <a:srgbClr val="3333CC"/>
              </a:solidFill>
            </a:endParaRPr>
          </a:p>
        </p:txBody>
      </p:sp>
      <p:sp>
        <p:nvSpPr>
          <p:cNvPr id="22531" name="Rectangle 3"/>
          <p:cNvSpPr>
            <a:spLocks noGrp="1" noChangeArrowheads="1"/>
          </p:cNvSpPr>
          <p:nvPr>
            <p:ph type="body" idx="1"/>
          </p:nvPr>
        </p:nvSpPr>
        <p:spPr>
          <a:xfrm>
            <a:off x="193104" y="2132856"/>
            <a:ext cx="8915400" cy="4648200"/>
          </a:xfrm>
        </p:spPr>
        <p:txBody>
          <a:bodyPr/>
          <a:lstStyle/>
          <a:p>
            <a:pPr eaLnBrk="1" hangingPunct="1">
              <a:lnSpc>
                <a:spcPct val="90000"/>
              </a:lnSpc>
              <a:spcBef>
                <a:spcPts val="0"/>
              </a:spcBef>
              <a:spcAft>
                <a:spcPts val="600"/>
              </a:spcAft>
            </a:pPr>
            <a:r>
              <a:rPr lang="sr-Latn-CS" sz="2400" dirty="0" smtClean="0">
                <a:solidFill>
                  <a:srgbClr val="FF0000"/>
                </a:solidFill>
              </a:rPr>
              <a:t>strcpy</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kopira string </a:t>
            </a:r>
            <a:r>
              <a:rPr lang="sr-Latn-CS" sz="2400" dirty="0" smtClean="0">
                <a:solidFill>
                  <a:srgbClr val="3333CC"/>
                </a:solidFill>
              </a:rPr>
              <a:t>or</a:t>
            </a:r>
            <a:r>
              <a:rPr lang="sr-Latn-CS" sz="2400" dirty="0" smtClean="0"/>
              <a:t> </a:t>
            </a:r>
            <a:r>
              <a:rPr lang="sr-Latn-CS" sz="1800" dirty="0" smtClean="0"/>
              <a:t>(od origin) </a:t>
            </a:r>
            <a:r>
              <a:rPr lang="sr-Latn-CS" sz="2400" dirty="0" smtClean="0"/>
              <a:t>u string </a:t>
            </a:r>
            <a:r>
              <a:rPr lang="sr-Latn-CS" sz="2400" dirty="0" smtClean="0">
                <a:solidFill>
                  <a:schemeClr val="accent1"/>
                </a:solidFill>
              </a:rPr>
              <a:t>tar</a:t>
            </a:r>
            <a:r>
              <a:rPr lang="sr-Latn-CS" sz="2400" dirty="0" smtClean="0"/>
              <a:t> </a:t>
            </a:r>
            <a:r>
              <a:rPr lang="sr-Latn-CS" sz="1800" dirty="0" smtClean="0"/>
              <a:t>(od target)</a:t>
            </a:r>
            <a:r>
              <a:rPr lang="sr-Latn-CS" sz="2400" dirty="0" smtClean="0"/>
              <a:t>.</a:t>
            </a:r>
          </a:p>
          <a:p>
            <a:pPr eaLnBrk="1" hangingPunct="1">
              <a:lnSpc>
                <a:spcPct val="90000"/>
              </a:lnSpc>
              <a:spcBef>
                <a:spcPts val="0"/>
              </a:spcBef>
              <a:spcAft>
                <a:spcPts val="600"/>
              </a:spcAft>
            </a:pPr>
            <a:r>
              <a:rPr lang="sr-Latn-CS" sz="2400" dirty="0" smtClean="0">
                <a:solidFill>
                  <a:srgbClr val="FF0000"/>
                </a:solidFill>
              </a:rPr>
              <a:t>strcat</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nadovezuje string </a:t>
            </a:r>
            <a:r>
              <a:rPr lang="sr-Latn-CS" sz="2400" dirty="0" smtClean="0">
                <a:solidFill>
                  <a:srgbClr val="3333CC"/>
                </a:solidFill>
              </a:rPr>
              <a:t>or</a:t>
            </a:r>
            <a:r>
              <a:rPr lang="sr-Latn-CS" sz="2400" dirty="0" smtClean="0"/>
              <a:t> na kraj stringa </a:t>
            </a:r>
            <a:r>
              <a:rPr lang="sr-Latn-CS" sz="2400" dirty="0" smtClean="0">
                <a:solidFill>
                  <a:schemeClr val="accent1"/>
                </a:solidFill>
              </a:rPr>
              <a:t>tar</a:t>
            </a:r>
            <a:r>
              <a:rPr lang="sr-Latn-CS" sz="2400" dirty="0" smtClean="0"/>
              <a:t>.</a:t>
            </a:r>
          </a:p>
          <a:p>
            <a:pPr eaLnBrk="1" hangingPunct="1">
              <a:lnSpc>
                <a:spcPct val="90000"/>
              </a:lnSpc>
              <a:spcBef>
                <a:spcPts val="0"/>
              </a:spcBef>
              <a:spcAft>
                <a:spcPts val="600"/>
              </a:spcAft>
            </a:pPr>
            <a:r>
              <a:rPr lang="sr-Latn-CS" sz="2400" dirty="0" smtClean="0">
                <a:solidFill>
                  <a:srgbClr val="FF0000"/>
                </a:solidFill>
              </a:rPr>
              <a:t>strcmp</a:t>
            </a:r>
            <a:r>
              <a:rPr lang="sr-Latn-CS" sz="2400" dirty="0" smtClean="0"/>
              <a:t>(</a:t>
            </a:r>
            <a:r>
              <a:rPr lang="sr-Latn-CS" sz="2400" dirty="0" smtClean="0">
                <a:solidFill>
                  <a:schemeClr val="accent1"/>
                </a:solidFill>
              </a:rPr>
              <a:t>a</a:t>
            </a:r>
            <a:r>
              <a:rPr lang="sr-Latn-CS" sz="2400" dirty="0" smtClean="0"/>
              <a:t>,</a:t>
            </a:r>
            <a:r>
              <a:rPr lang="en-US" sz="2400" dirty="0" smtClean="0"/>
              <a:t> </a:t>
            </a:r>
            <a:r>
              <a:rPr lang="sr-Latn-CS" sz="2400" dirty="0" smtClean="0">
                <a:solidFill>
                  <a:srgbClr val="3333CC"/>
                </a:solidFill>
              </a:rPr>
              <a:t>b</a:t>
            </a:r>
            <a:r>
              <a:rPr lang="sr-Latn-CS" sz="2400" dirty="0" smtClean="0"/>
              <a:t>) leksikografski poredi stringove </a:t>
            </a:r>
            <a:r>
              <a:rPr lang="sr-Latn-CS" sz="2400" dirty="0" smtClean="0">
                <a:solidFill>
                  <a:schemeClr val="accent1"/>
                </a:solidFill>
              </a:rPr>
              <a:t>a</a:t>
            </a:r>
            <a:r>
              <a:rPr lang="sr-Latn-CS" sz="2400" dirty="0" smtClean="0"/>
              <a:t> i </a:t>
            </a:r>
            <a:r>
              <a:rPr lang="sr-Latn-CS" sz="2400" dirty="0" smtClean="0">
                <a:solidFill>
                  <a:srgbClr val="3333CC"/>
                </a:solidFill>
              </a:rPr>
              <a:t>b</a:t>
            </a:r>
            <a:r>
              <a:rPr lang="sr-Latn-CS" sz="2400" dirty="0" smtClean="0"/>
              <a:t>.</a:t>
            </a:r>
          </a:p>
          <a:p>
            <a:pPr lvl="2" eaLnBrk="1" hangingPunct="1">
              <a:lnSpc>
                <a:spcPct val="90000"/>
              </a:lnSpc>
            </a:pPr>
            <a:r>
              <a:rPr lang="sr-Latn-CS" sz="1800" dirty="0" smtClean="0"/>
              <a:t>ako je string </a:t>
            </a:r>
            <a:r>
              <a:rPr lang="sr-Latn-CS" sz="1800" dirty="0" smtClean="0">
                <a:solidFill>
                  <a:schemeClr val="accent1"/>
                </a:solidFill>
              </a:rPr>
              <a:t>a</a:t>
            </a:r>
            <a:r>
              <a:rPr lang="sr-Latn-CS" sz="1800" dirty="0" smtClean="0"/>
              <a:t> veći od stringa </a:t>
            </a:r>
            <a:r>
              <a:rPr lang="sr-Latn-CS" sz="1800" dirty="0" smtClean="0">
                <a:solidFill>
                  <a:srgbClr val="3333CC"/>
                </a:solidFill>
              </a:rPr>
              <a:t>b</a:t>
            </a:r>
            <a:r>
              <a:rPr lang="sr-Latn-CS" sz="1800" dirty="0" smtClean="0"/>
              <a:t> vraća pozitivan broj;</a:t>
            </a:r>
          </a:p>
          <a:p>
            <a:pPr lvl="2" eaLnBrk="1" hangingPunct="1">
              <a:lnSpc>
                <a:spcPct val="90000"/>
              </a:lnSpc>
            </a:pPr>
            <a:r>
              <a:rPr lang="sr-Latn-CS" sz="1800" dirty="0" smtClean="0"/>
              <a:t>ako su stringovi jednaki vraća nulu;</a:t>
            </a:r>
          </a:p>
          <a:p>
            <a:pPr lvl="2" eaLnBrk="1" hangingPunct="1">
              <a:lnSpc>
                <a:spcPct val="90000"/>
              </a:lnSpc>
            </a:pPr>
            <a:r>
              <a:rPr lang="sr-Latn-CS" sz="1800" dirty="0" smtClean="0"/>
              <a:t>ako je string </a:t>
            </a:r>
            <a:r>
              <a:rPr lang="sr-Latn-CS" sz="1800" dirty="0" smtClean="0">
                <a:solidFill>
                  <a:schemeClr val="accent1"/>
                </a:solidFill>
              </a:rPr>
              <a:t>a</a:t>
            </a:r>
            <a:r>
              <a:rPr lang="sr-Latn-CS" sz="1800" dirty="0" smtClean="0"/>
              <a:t> manji od stringa </a:t>
            </a:r>
            <a:r>
              <a:rPr lang="sr-Latn-CS" sz="1800" dirty="0" smtClean="0">
                <a:solidFill>
                  <a:srgbClr val="3333CC"/>
                </a:solidFill>
              </a:rPr>
              <a:t>b</a:t>
            </a:r>
            <a:r>
              <a:rPr lang="sr-Latn-CS" sz="1800" dirty="0" smtClean="0"/>
              <a:t> vraća negativan broj.</a:t>
            </a:r>
          </a:p>
          <a:p>
            <a:pPr lvl="1" eaLnBrk="1" hangingPunct="1">
              <a:lnSpc>
                <a:spcPct val="90000"/>
              </a:lnSpc>
              <a:spcBef>
                <a:spcPts val="1200"/>
              </a:spcBef>
            </a:pPr>
            <a:r>
              <a:rPr lang="sr-Latn-CS" sz="2000" dirty="0" smtClean="0"/>
              <a:t>String </a:t>
            </a:r>
            <a:r>
              <a:rPr lang="sr-Latn-CS" sz="1800" dirty="0" smtClean="0">
                <a:solidFill>
                  <a:schemeClr val="accent1"/>
                </a:solidFill>
              </a:rPr>
              <a:t>a</a:t>
            </a:r>
            <a:r>
              <a:rPr lang="sr-Latn-CS" sz="2000" dirty="0" smtClean="0"/>
              <a:t> je leksikografski veći od stringa </a:t>
            </a:r>
            <a:r>
              <a:rPr lang="sr-Latn-CS" sz="2000" dirty="0" smtClean="0">
                <a:solidFill>
                  <a:srgbClr val="3333CC"/>
                </a:solidFill>
              </a:rPr>
              <a:t>b</a:t>
            </a:r>
            <a:r>
              <a:rPr lang="sr-Latn-CS" sz="2000" dirty="0" smtClean="0"/>
              <a:t> ako je</a:t>
            </a:r>
            <a:r>
              <a:rPr lang="en-US" sz="2000" dirty="0" smtClean="0"/>
              <a:t>:</a:t>
            </a:r>
            <a:r>
              <a:rPr lang="sr-Latn-CS" sz="2000" dirty="0" smtClean="0"/>
              <a:t> </a:t>
            </a:r>
            <a:endParaRPr lang="en-US" sz="2000" dirty="0" smtClean="0"/>
          </a:p>
          <a:p>
            <a:pPr lvl="2" eaLnBrk="1" hangingPunct="1">
              <a:lnSpc>
                <a:spcPct val="90000"/>
              </a:lnSpc>
            </a:pPr>
            <a:r>
              <a:rPr lang="sr-Latn-CS" sz="1800" dirty="0" smtClean="0"/>
              <a:t>ASCII kod prvog karaktera stringa </a:t>
            </a:r>
            <a:r>
              <a:rPr lang="sr-Latn-CS" sz="1600" b="1" dirty="0" smtClean="0">
                <a:solidFill>
                  <a:schemeClr val="accent1"/>
                </a:solidFill>
              </a:rPr>
              <a:t>a</a:t>
            </a:r>
            <a:r>
              <a:rPr lang="sr-Latn-CS" sz="1800" dirty="0" smtClean="0"/>
              <a:t> veći od ASCII koda prvog karaktera stringa </a:t>
            </a:r>
            <a:r>
              <a:rPr lang="sr-Latn-CS" sz="1800" dirty="0" smtClean="0">
                <a:solidFill>
                  <a:srgbClr val="3333CC"/>
                </a:solidFill>
              </a:rPr>
              <a:t>b</a:t>
            </a:r>
            <a:r>
              <a:rPr lang="sr-Latn-CS" sz="1800" dirty="0" smtClean="0"/>
              <a:t>;</a:t>
            </a:r>
            <a:r>
              <a:rPr lang="en-US" sz="1800" dirty="0" smtClean="0"/>
              <a:t> </a:t>
            </a:r>
          </a:p>
          <a:p>
            <a:pPr lvl="2" eaLnBrk="1" hangingPunct="1">
              <a:lnSpc>
                <a:spcPct val="90000"/>
              </a:lnSpc>
            </a:pPr>
            <a:r>
              <a:rPr lang="sr-Latn-CS" sz="1800" dirty="0" smtClean="0"/>
              <a:t>ukoliko su prvi karakteri isti porede se naredni.</a:t>
            </a:r>
            <a:r>
              <a:rPr lang="en-US" sz="1800" dirty="0" smtClean="0"/>
              <a:t> </a:t>
            </a:r>
          </a:p>
          <a:p>
            <a:pPr lvl="2" eaLnBrk="1" hangingPunct="1">
              <a:lnSpc>
                <a:spcPct val="90000"/>
              </a:lnSpc>
            </a:pPr>
            <a:r>
              <a:rPr lang="sr-Latn-CS" sz="1800" dirty="0" smtClean="0"/>
              <a:t>Stringovi su jednaki ako su im svi karakteri jednaki.</a:t>
            </a:r>
          </a:p>
          <a:p>
            <a:pPr lvl="1" eaLnBrk="1" hangingPunct="1">
              <a:lnSpc>
                <a:spcPct val="90000"/>
              </a:lnSpc>
              <a:spcBef>
                <a:spcPts val="1200"/>
              </a:spcBef>
            </a:pPr>
            <a:r>
              <a:rPr lang="sr-Latn-CS" sz="2000" dirty="0" smtClean="0"/>
              <a:t>ASCII kod terminacionog karaktera je manji od bilo kog drugog karaktera i u C-u je jednak </a:t>
            </a:r>
            <a:r>
              <a:rPr lang="sr-Latn-CS" sz="2000" dirty="0" smtClean="0">
                <a:solidFill>
                  <a:srgbClr val="FF0000"/>
                </a:solidFill>
              </a:rPr>
              <a:t>0</a:t>
            </a:r>
            <a:r>
              <a:rPr lang="sr-Latn-CS" sz="2000" dirty="0" smtClean="0"/>
              <a:t>.</a:t>
            </a:r>
            <a:endParaRPr lang="en-US" sz="20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16/28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sr-Latn-CS" smtClean="0"/>
              <a:t>Korisne </a:t>
            </a:r>
            <a:r>
              <a:rPr lang="en-US" smtClean="0"/>
              <a:t>funkcije </a:t>
            </a:r>
            <a:r>
              <a:rPr lang="sr-Latn-CS" smtClean="0"/>
              <a:t>iz </a:t>
            </a:r>
            <a:r>
              <a:rPr lang="sr-Latn-CS" smtClean="0">
                <a:solidFill>
                  <a:srgbClr val="3333CC"/>
                </a:solidFill>
              </a:rPr>
              <a:t>string.h</a:t>
            </a:r>
            <a:endParaRPr lang="en-US" smtClean="0">
              <a:solidFill>
                <a:srgbClr val="3333CC"/>
              </a:solidFill>
            </a:endParaRPr>
          </a:p>
        </p:txBody>
      </p:sp>
      <p:sp>
        <p:nvSpPr>
          <p:cNvPr id="23555" name="Rectangle 3"/>
          <p:cNvSpPr>
            <a:spLocks noGrp="1" noChangeArrowheads="1"/>
          </p:cNvSpPr>
          <p:nvPr>
            <p:ph type="body" idx="1"/>
          </p:nvPr>
        </p:nvSpPr>
        <p:spPr>
          <a:xfrm>
            <a:off x="221456" y="2102793"/>
            <a:ext cx="8759809" cy="4618856"/>
          </a:xfrm>
        </p:spPr>
        <p:txBody>
          <a:bodyPr/>
          <a:lstStyle/>
          <a:p>
            <a:pPr eaLnBrk="1" hangingPunct="1">
              <a:lnSpc>
                <a:spcPct val="95000"/>
              </a:lnSpc>
              <a:spcBef>
                <a:spcPct val="0"/>
              </a:spcBef>
              <a:spcAft>
                <a:spcPts val="900"/>
              </a:spcAft>
            </a:pPr>
            <a:r>
              <a:rPr lang="sr-Latn-CS" sz="2400" dirty="0" smtClean="0">
                <a:solidFill>
                  <a:srgbClr val="FF0000"/>
                </a:solidFill>
              </a:rPr>
              <a:t>strstr</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traži podstring </a:t>
            </a:r>
            <a:r>
              <a:rPr lang="sr-Latn-CS" sz="2400" dirty="0" smtClean="0">
                <a:solidFill>
                  <a:srgbClr val="3333CC"/>
                </a:solidFill>
              </a:rPr>
              <a:t>or</a:t>
            </a:r>
            <a:r>
              <a:rPr lang="sr-Latn-CS" sz="2400" dirty="0" smtClean="0"/>
              <a:t> u stringu </a:t>
            </a:r>
            <a:r>
              <a:rPr lang="sr-Latn-CS" sz="2400" dirty="0" smtClean="0">
                <a:solidFill>
                  <a:schemeClr val="accent1"/>
                </a:solidFill>
              </a:rPr>
              <a:t>tar</a:t>
            </a:r>
            <a:r>
              <a:rPr lang="sr-Latn-CS" sz="2400" dirty="0" smtClean="0"/>
              <a:t> i vraća pokazivač na prvo pojavljivanje takvog podstringa.</a:t>
            </a:r>
          </a:p>
          <a:p>
            <a:pPr eaLnBrk="1" hangingPunct="1">
              <a:lnSpc>
                <a:spcPct val="95000"/>
              </a:lnSpc>
              <a:spcBef>
                <a:spcPct val="0"/>
              </a:spcBef>
              <a:spcAft>
                <a:spcPts val="900"/>
              </a:spcAft>
            </a:pPr>
            <a:r>
              <a:rPr lang="sr-Latn-CS" sz="2400" dirty="0" smtClean="0">
                <a:solidFill>
                  <a:srgbClr val="FF0000"/>
                </a:solidFill>
              </a:rPr>
              <a:t>strchr</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c</a:t>
            </a:r>
            <a:r>
              <a:rPr lang="sr-Latn-CS" sz="2400" dirty="0" smtClean="0"/>
              <a:t>) i </a:t>
            </a:r>
            <a:r>
              <a:rPr lang="sr-Latn-CS" sz="2400" dirty="0" smtClean="0">
                <a:solidFill>
                  <a:srgbClr val="FF0000"/>
                </a:solidFill>
              </a:rPr>
              <a:t>strrchr </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c</a:t>
            </a:r>
            <a:r>
              <a:rPr lang="sr-Latn-CS" sz="2400" dirty="0" smtClean="0"/>
              <a:t>) traže prvo i posljednje pojavljivanje karaktera </a:t>
            </a:r>
            <a:r>
              <a:rPr lang="sr-Latn-CS" sz="2400" dirty="0" smtClean="0">
                <a:solidFill>
                  <a:srgbClr val="3333CC"/>
                </a:solidFill>
              </a:rPr>
              <a:t>c</a:t>
            </a:r>
            <a:r>
              <a:rPr lang="sr-Latn-CS" sz="2400" dirty="0" smtClean="0"/>
              <a:t> u stringu </a:t>
            </a:r>
            <a:r>
              <a:rPr lang="sr-Latn-CS" sz="2400" dirty="0" smtClean="0">
                <a:solidFill>
                  <a:schemeClr val="accent1"/>
                </a:solidFill>
              </a:rPr>
              <a:t>tar</a:t>
            </a:r>
            <a:r>
              <a:rPr lang="en-US" sz="2400" dirty="0" smtClean="0"/>
              <a:t>, </a:t>
            </a:r>
            <a:r>
              <a:rPr lang="sr-Latn-CS" sz="2400" dirty="0" smtClean="0"/>
              <a:t>respektivno</a:t>
            </a:r>
            <a:r>
              <a:rPr lang="en-US" sz="2400" dirty="0" smtClean="0"/>
              <a:t>.</a:t>
            </a:r>
            <a:endParaRPr lang="sr-Latn-CS" sz="2400" dirty="0" smtClean="0"/>
          </a:p>
          <a:p>
            <a:pPr eaLnBrk="1" hangingPunct="1">
              <a:lnSpc>
                <a:spcPct val="95000"/>
              </a:lnSpc>
              <a:spcBef>
                <a:spcPct val="0"/>
              </a:spcBef>
              <a:spcAft>
                <a:spcPts val="900"/>
              </a:spcAft>
            </a:pPr>
            <a:r>
              <a:rPr lang="sr-Latn-CS" sz="2400" dirty="0" smtClean="0">
                <a:solidFill>
                  <a:srgbClr val="FF0000"/>
                </a:solidFill>
              </a:rPr>
              <a:t>strspn</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i </a:t>
            </a:r>
            <a:r>
              <a:rPr lang="sr-Latn-CS" sz="2400" dirty="0" smtClean="0">
                <a:solidFill>
                  <a:srgbClr val="FF0000"/>
                </a:solidFill>
              </a:rPr>
              <a:t>strcspn</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prebrojavaju početne karaktere stringa </a:t>
            </a:r>
            <a:r>
              <a:rPr lang="sr-Latn-CS" sz="2400" dirty="0" smtClean="0">
                <a:solidFill>
                  <a:srgbClr val="3333CC"/>
                </a:solidFill>
              </a:rPr>
              <a:t>or</a:t>
            </a:r>
            <a:r>
              <a:rPr lang="sr-Latn-CS" sz="2400" dirty="0" smtClean="0"/>
              <a:t> koji se pojavljuju u stringu </a:t>
            </a:r>
            <a:r>
              <a:rPr lang="sr-Latn-CS" sz="2400" dirty="0" smtClean="0">
                <a:solidFill>
                  <a:schemeClr val="accent1"/>
                </a:solidFill>
              </a:rPr>
              <a:t>tar</a:t>
            </a:r>
            <a:r>
              <a:rPr lang="sr-Latn-CS" sz="2400" dirty="0" smtClean="0"/>
              <a:t>, odnosno koji se ne pojavljuju u njemu</a:t>
            </a:r>
            <a:r>
              <a:rPr lang="en-US" sz="2400" dirty="0" smtClean="0"/>
              <a:t>, </a:t>
            </a:r>
            <a:r>
              <a:rPr lang="en-US" sz="2400" dirty="0" err="1" smtClean="0"/>
              <a:t>respektivno</a:t>
            </a:r>
            <a:r>
              <a:rPr lang="en-US" sz="2400" dirty="0" smtClean="0"/>
              <a:t>.</a:t>
            </a:r>
            <a:endParaRPr lang="sr-Latn-CS" sz="2400" dirty="0" smtClean="0"/>
          </a:p>
          <a:p>
            <a:pPr eaLnBrk="1" hangingPunct="1">
              <a:lnSpc>
                <a:spcPct val="95000"/>
              </a:lnSpc>
              <a:spcBef>
                <a:spcPct val="0"/>
              </a:spcBef>
              <a:spcAft>
                <a:spcPts val="900"/>
              </a:spcAft>
            </a:pPr>
            <a:r>
              <a:rPr lang="sr-Latn-CS" sz="2400" dirty="0" smtClean="0"/>
              <a:t>Funkcije </a:t>
            </a:r>
            <a:r>
              <a:rPr lang="sr-Latn-CS" sz="2400" dirty="0" smtClean="0">
                <a:solidFill>
                  <a:srgbClr val="FF0000"/>
                </a:solidFill>
              </a:rPr>
              <a:t>atoi</a:t>
            </a:r>
            <a:r>
              <a:rPr lang="sr-Latn-CS" sz="2400" dirty="0" smtClean="0"/>
              <a:t>(</a:t>
            </a:r>
            <a:r>
              <a:rPr lang="sr-Latn-CS" sz="2400" dirty="0" smtClean="0">
                <a:solidFill>
                  <a:srgbClr val="3333CC"/>
                </a:solidFill>
              </a:rPr>
              <a:t>s</a:t>
            </a:r>
            <a:r>
              <a:rPr lang="sr-Latn-CS" sz="2400" dirty="0" smtClean="0"/>
              <a:t>), </a:t>
            </a:r>
            <a:r>
              <a:rPr lang="sr-Latn-CS" sz="2400" dirty="0" smtClean="0">
                <a:solidFill>
                  <a:srgbClr val="FF0000"/>
                </a:solidFill>
              </a:rPr>
              <a:t>atol</a:t>
            </a:r>
            <a:r>
              <a:rPr lang="sr-Latn-CS" sz="2400" dirty="0" smtClean="0"/>
              <a:t>(</a:t>
            </a:r>
            <a:r>
              <a:rPr lang="sr-Latn-CS" sz="2400" dirty="0" smtClean="0">
                <a:solidFill>
                  <a:srgbClr val="3333CC"/>
                </a:solidFill>
              </a:rPr>
              <a:t>s</a:t>
            </a:r>
            <a:r>
              <a:rPr lang="sr-Latn-CS" sz="2400" dirty="0" smtClean="0"/>
              <a:t>) i </a:t>
            </a:r>
            <a:r>
              <a:rPr lang="sr-Latn-CS" sz="2400" dirty="0" smtClean="0">
                <a:solidFill>
                  <a:srgbClr val="FF0000"/>
                </a:solidFill>
              </a:rPr>
              <a:t>atof</a:t>
            </a:r>
            <a:r>
              <a:rPr lang="sr-Latn-CS" sz="2400" dirty="0" smtClean="0"/>
              <a:t>(</a:t>
            </a:r>
            <a:r>
              <a:rPr lang="sr-Latn-CS" sz="2400" dirty="0" smtClean="0">
                <a:solidFill>
                  <a:srgbClr val="3333CC"/>
                </a:solidFill>
              </a:rPr>
              <a:t>s</a:t>
            </a:r>
            <a:r>
              <a:rPr lang="sr-Latn-CS" sz="2400" dirty="0" smtClean="0"/>
              <a:t>) </a:t>
            </a:r>
            <a:r>
              <a:rPr lang="en-US" sz="2400" dirty="0" err="1" smtClean="0"/>
              <a:t>konvertuju</a:t>
            </a:r>
            <a:r>
              <a:rPr lang="sr-Latn-CS" sz="2400" dirty="0" smtClean="0"/>
              <a:t> broj sadržan u stringu </a:t>
            </a:r>
            <a:r>
              <a:rPr lang="sr-Latn-CS" sz="2400" dirty="0" smtClean="0">
                <a:solidFill>
                  <a:srgbClr val="FF0000"/>
                </a:solidFill>
              </a:rPr>
              <a:t>s</a:t>
            </a:r>
            <a:r>
              <a:rPr lang="sr-Latn-CS" sz="2400" dirty="0" smtClean="0"/>
              <a:t> u </a:t>
            </a:r>
            <a:r>
              <a:rPr lang="sr-Latn-CS" sz="2400" dirty="0" smtClean="0">
                <a:solidFill>
                  <a:srgbClr val="3333CC"/>
                </a:solidFill>
              </a:rPr>
              <a:t>int</a:t>
            </a:r>
            <a:r>
              <a:rPr lang="sr-Latn-CS" sz="2400" dirty="0" smtClean="0"/>
              <a:t>, </a:t>
            </a:r>
            <a:r>
              <a:rPr lang="sr-Latn-CS" sz="2400" dirty="0" smtClean="0">
                <a:solidFill>
                  <a:srgbClr val="3333CC"/>
                </a:solidFill>
              </a:rPr>
              <a:t>long int</a:t>
            </a:r>
            <a:r>
              <a:rPr lang="sr-Latn-CS" sz="2400" dirty="0" smtClean="0"/>
              <a:t> i </a:t>
            </a:r>
            <a:r>
              <a:rPr lang="sr-Latn-CS" sz="2400" dirty="0" smtClean="0">
                <a:solidFill>
                  <a:srgbClr val="3333CC"/>
                </a:solidFill>
              </a:rPr>
              <a:t>float</a:t>
            </a:r>
            <a:r>
              <a:rPr lang="sr-Latn-CS" sz="2400" dirty="0" smtClean="0"/>
              <a:t> broj</a:t>
            </a:r>
            <a:r>
              <a:rPr lang="en-US" sz="2400" dirty="0" smtClean="0"/>
              <a:t>, </a:t>
            </a:r>
            <a:r>
              <a:rPr lang="en-US" sz="2400" dirty="0" err="1" smtClean="0"/>
              <a:t>respektivno</a:t>
            </a:r>
            <a:r>
              <a:rPr lang="sr-Latn-CS" sz="2400" dirty="0" smtClean="0"/>
              <a:t>.</a:t>
            </a:r>
            <a:endParaRPr lang="en-US" sz="2400" dirty="0" smtClean="0"/>
          </a:p>
          <a:p>
            <a:pPr eaLnBrk="1" hangingPunct="1">
              <a:lnSpc>
                <a:spcPct val="95000"/>
              </a:lnSpc>
              <a:spcBef>
                <a:spcPct val="0"/>
              </a:spcBef>
              <a:spcAft>
                <a:spcPts val="900"/>
              </a:spcAft>
            </a:pPr>
            <a:r>
              <a:rPr lang="en-US" sz="2400" dirty="0" err="1" smtClean="0"/>
              <a:t>Funkcije</a:t>
            </a:r>
            <a:r>
              <a:rPr lang="en-US" sz="2400" dirty="0" smtClean="0"/>
              <a:t> </a:t>
            </a:r>
            <a:r>
              <a:rPr lang="en-US" sz="2400" dirty="0" err="1" smtClean="0">
                <a:solidFill>
                  <a:srgbClr val="FF0000"/>
                </a:solidFill>
              </a:rPr>
              <a:t>itoa</a:t>
            </a:r>
            <a:r>
              <a:rPr lang="en-US" sz="2400" dirty="0" smtClean="0"/>
              <a:t>(</a:t>
            </a:r>
            <a:r>
              <a:rPr lang="en-US" sz="2400" dirty="0" smtClean="0">
                <a:solidFill>
                  <a:srgbClr val="3333CC"/>
                </a:solidFill>
              </a:rPr>
              <a:t>N</a:t>
            </a:r>
            <a:r>
              <a:rPr lang="en-US" sz="2400" dirty="0" smtClean="0"/>
              <a:t>, </a:t>
            </a:r>
            <a:r>
              <a:rPr lang="en-US" sz="2400" dirty="0">
                <a:solidFill>
                  <a:srgbClr val="3333CC"/>
                </a:solidFill>
              </a:rPr>
              <a:t>s</a:t>
            </a:r>
            <a:r>
              <a:rPr lang="en-US" sz="2400" dirty="0" smtClean="0"/>
              <a:t>, </a:t>
            </a:r>
            <a:r>
              <a:rPr lang="en-US" sz="2400" dirty="0" smtClean="0">
                <a:solidFill>
                  <a:srgbClr val="3333CC"/>
                </a:solidFill>
              </a:rPr>
              <a:t>B</a:t>
            </a:r>
            <a:r>
              <a:rPr lang="en-US" sz="2400" dirty="0" smtClean="0"/>
              <a:t>) </a:t>
            </a:r>
            <a:r>
              <a:rPr lang="en-US" sz="2400" dirty="0" err="1" smtClean="0"/>
              <a:t>i</a:t>
            </a:r>
            <a:r>
              <a:rPr lang="en-US" sz="2400" dirty="0" smtClean="0"/>
              <a:t> </a:t>
            </a:r>
            <a:r>
              <a:rPr lang="en-US" sz="2400" dirty="0" err="1" smtClean="0">
                <a:solidFill>
                  <a:srgbClr val="FF0000"/>
                </a:solidFill>
              </a:rPr>
              <a:t>ltoa</a:t>
            </a:r>
            <a:r>
              <a:rPr lang="en-US" sz="2400" dirty="0" smtClean="0"/>
              <a:t>(</a:t>
            </a:r>
            <a:r>
              <a:rPr lang="en-US" sz="2400" dirty="0" smtClean="0">
                <a:solidFill>
                  <a:srgbClr val="3333CC"/>
                </a:solidFill>
              </a:rPr>
              <a:t>N</a:t>
            </a:r>
            <a:r>
              <a:rPr lang="en-US" sz="2400" dirty="0"/>
              <a:t>, </a:t>
            </a:r>
            <a:r>
              <a:rPr lang="en-US" sz="2400" dirty="0">
                <a:solidFill>
                  <a:srgbClr val="3333CC"/>
                </a:solidFill>
              </a:rPr>
              <a:t>s</a:t>
            </a:r>
            <a:r>
              <a:rPr lang="en-US" sz="2400" dirty="0"/>
              <a:t>, </a:t>
            </a:r>
            <a:r>
              <a:rPr lang="en-US" sz="2400" dirty="0" smtClean="0">
                <a:solidFill>
                  <a:srgbClr val="3333CC"/>
                </a:solidFill>
              </a:rPr>
              <a:t>B</a:t>
            </a:r>
            <a:r>
              <a:rPr lang="en-US" sz="2400" dirty="0" smtClean="0"/>
              <a:t>) </a:t>
            </a:r>
            <a:r>
              <a:rPr lang="en-US" sz="2400" dirty="0" err="1" smtClean="0"/>
              <a:t>konvertuju</a:t>
            </a:r>
            <a:r>
              <a:rPr lang="en-US" sz="2400" dirty="0" smtClean="0"/>
              <a:t> </a:t>
            </a:r>
            <a:r>
              <a:rPr lang="en-US" sz="2400" dirty="0" err="1">
                <a:solidFill>
                  <a:srgbClr val="3333CC"/>
                </a:solidFill>
              </a:rPr>
              <a:t>int</a:t>
            </a:r>
            <a:r>
              <a:rPr lang="en-US" sz="2400" dirty="0">
                <a:solidFill>
                  <a:srgbClr val="3333CC"/>
                </a:solidFill>
              </a:rPr>
              <a:t> </a:t>
            </a:r>
            <a:r>
              <a:rPr lang="en-US" sz="2400" dirty="0" smtClean="0">
                <a:solidFill>
                  <a:srgbClr val="3333CC"/>
                </a:solidFill>
              </a:rPr>
              <a:t>N</a:t>
            </a:r>
            <a:r>
              <a:rPr lang="en-US" sz="2400" dirty="0" smtClean="0"/>
              <a:t> </a:t>
            </a:r>
            <a:r>
              <a:rPr lang="en-US" sz="2400" dirty="0" err="1" smtClean="0"/>
              <a:t>i</a:t>
            </a:r>
            <a:r>
              <a:rPr lang="en-US" sz="2400" dirty="0" smtClean="0"/>
              <a:t> </a:t>
            </a:r>
            <a:r>
              <a:rPr lang="en-US" sz="2400" dirty="0">
                <a:solidFill>
                  <a:srgbClr val="3333CC"/>
                </a:solidFill>
              </a:rPr>
              <a:t>long </a:t>
            </a:r>
            <a:r>
              <a:rPr lang="en-US" sz="2400" dirty="0" smtClean="0">
                <a:solidFill>
                  <a:srgbClr val="3333CC"/>
                </a:solidFill>
              </a:rPr>
              <a:t>N</a:t>
            </a:r>
            <a:r>
              <a:rPr lang="en-US" sz="2400" dirty="0" smtClean="0"/>
              <a:t> u string </a:t>
            </a:r>
            <a:r>
              <a:rPr lang="en-US" sz="2400" dirty="0">
                <a:solidFill>
                  <a:srgbClr val="3333CC"/>
                </a:solidFill>
              </a:rPr>
              <a:t>s</a:t>
            </a:r>
            <a:r>
              <a:rPr lang="en-US" sz="2400" dirty="0" smtClean="0"/>
              <a:t> u </a:t>
            </a:r>
            <a:r>
              <a:rPr lang="en-US" sz="2400" dirty="0" err="1" smtClean="0"/>
              <a:t>brojnom</a:t>
            </a:r>
            <a:r>
              <a:rPr lang="en-US" sz="2400" dirty="0" smtClean="0"/>
              <a:t> </a:t>
            </a:r>
            <a:r>
              <a:rPr lang="en-US" sz="2400" dirty="0" err="1" smtClean="0"/>
              <a:t>sistemu</a:t>
            </a:r>
            <a:r>
              <a:rPr lang="en-US" sz="2400" dirty="0" smtClean="0"/>
              <a:t> </a:t>
            </a:r>
            <a:r>
              <a:rPr lang="en-US" sz="2400" dirty="0" err="1" smtClean="0"/>
              <a:t>sa</a:t>
            </a:r>
            <a:r>
              <a:rPr lang="en-US" sz="2400" dirty="0" smtClean="0"/>
              <a:t> </a:t>
            </a:r>
            <a:r>
              <a:rPr lang="en-US" sz="2400" dirty="0" err="1" smtClean="0"/>
              <a:t>osnovom</a:t>
            </a:r>
            <a:r>
              <a:rPr lang="en-US" sz="2400" dirty="0" smtClean="0"/>
              <a:t> </a:t>
            </a:r>
            <a:r>
              <a:rPr lang="en-US" sz="2400" dirty="0" smtClean="0">
                <a:solidFill>
                  <a:srgbClr val="3333CC"/>
                </a:solidFill>
              </a:rPr>
              <a:t>B </a:t>
            </a:r>
            <a:r>
              <a:rPr lang="en-US" sz="2400" dirty="0" smtClean="0"/>
              <a:t>(</a:t>
            </a:r>
            <a:r>
              <a:rPr lang="sr-Latn-ME" sz="2400" dirty="0" smtClean="0"/>
              <a:t>zaglavlje </a:t>
            </a:r>
            <a:r>
              <a:rPr lang="sr-Latn-ME" sz="2400" dirty="0" smtClean="0">
                <a:solidFill>
                  <a:srgbClr val="FF0000"/>
                </a:solidFill>
              </a:rPr>
              <a:t>stdlib</a:t>
            </a:r>
            <a:r>
              <a:rPr lang="en-US" sz="2400" dirty="0" smtClean="0"/>
              <a:t>). </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17/28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251520" y="2266528"/>
            <a:ext cx="8657738" cy="4114800"/>
          </a:xfrm>
        </p:spPr>
        <p:txBody>
          <a:bodyPr/>
          <a:lstStyle/>
          <a:p>
            <a:pPr eaLnBrk="1" hangingPunct="1">
              <a:lnSpc>
                <a:spcPct val="95000"/>
              </a:lnSpc>
              <a:spcBef>
                <a:spcPct val="0"/>
              </a:spcBef>
              <a:spcAft>
                <a:spcPts val="1200"/>
              </a:spcAft>
            </a:pPr>
            <a:r>
              <a:rPr lang="sr-Latn-CS" sz="2400" dirty="0" smtClean="0"/>
              <a:t>Aplikacije koje rade sa stringovima obično rade sa velikim brojem stringova.</a:t>
            </a:r>
          </a:p>
          <a:p>
            <a:pPr eaLnBrk="1" hangingPunct="1">
              <a:lnSpc>
                <a:spcPct val="95000"/>
              </a:lnSpc>
              <a:spcBef>
                <a:spcPct val="0"/>
              </a:spcBef>
              <a:spcAft>
                <a:spcPts val="1200"/>
              </a:spcAft>
            </a:pPr>
            <a:r>
              <a:rPr lang="sr-Latn-CS" sz="2400" dirty="0" smtClean="0"/>
              <a:t>Svaki string se mora dimenzionisati na najveću očekivanu dužinu.</a:t>
            </a:r>
          </a:p>
          <a:p>
            <a:pPr eaLnBrk="1" hangingPunct="1">
              <a:lnSpc>
                <a:spcPct val="95000"/>
              </a:lnSpc>
              <a:spcBef>
                <a:spcPct val="0"/>
              </a:spcBef>
              <a:spcAft>
                <a:spcPts val="1200"/>
              </a:spcAft>
            </a:pPr>
            <a:r>
              <a:rPr lang="sr-Latn-CS" sz="2400" dirty="0" smtClean="0"/>
              <a:t>N</a:t>
            </a:r>
            <a:r>
              <a:rPr lang="en-US" sz="2400" dirty="0" smtClean="0"/>
              <a:t>a </a:t>
            </a:r>
            <a:r>
              <a:rPr lang="sr-Latn-CS" sz="2400" dirty="0" smtClean="0"/>
              <a:t>pr</a:t>
            </a:r>
            <a:r>
              <a:rPr lang="en-US" sz="2400" dirty="0" err="1" smtClean="0"/>
              <a:t>imjer</a:t>
            </a:r>
            <a:r>
              <a:rPr lang="en-US" sz="2400" dirty="0" smtClean="0"/>
              <a:t>,</a:t>
            </a:r>
            <a:r>
              <a:rPr lang="sr-Latn-CS" sz="2400" dirty="0" smtClean="0"/>
              <a:t> baza prezimena se mora dimenzionisati na najveće očekivano prezime od, recimo, 15 slova, dok većina prezimena kod nas ima manje od 10.</a:t>
            </a:r>
          </a:p>
          <a:p>
            <a:pPr eaLnBrk="1" hangingPunct="1">
              <a:lnSpc>
                <a:spcPct val="95000"/>
              </a:lnSpc>
              <a:spcBef>
                <a:spcPct val="0"/>
              </a:spcBef>
              <a:spcAft>
                <a:spcPts val="1200"/>
              </a:spcAft>
            </a:pPr>
            <a:r>
              <a:rPr lang="sr-Latn-CS" sz="2400" dirty="0" smtClean="0"/>
              <a:t>Gora varij</a:t>
            </a:r>
            <a:r>
              <a:rPr lang="en-US" sz="2400" dirty="0" smtClean="0"/>
              <a:t>a</a:t>
            </a:r>
            <a:r>
              <a:rPr lang="sr-Latn-CS" sz="2400" dirty="0" smtClean="0"/>
              <a:t>nta </a:t>
            </a:r>
            <a:r>
              <a:rPr lang="sr-Latn-CS" sz="2400" dirty="0"/>
              <a:t>je za </a:t>
            </a:r>
            <a:r>
              <a:rPr lang="sr-Latn-CS" sz="2400" dirty="0" smtClean="0"/>
              <a:t>riječi opšte namjene, gdje se dimenzionisanje mora obaviti sa 20 i više slova, dok mnogo riječi, npr. veznici, imaju samo po nekoliko </a:t>
            </a:r>
            <a:r>
              <a:rPr lang="en-US" sz="2400" dirty="0" err="1" smtClean="0"/>
              <a:t>slova</a:t>
            </a:r>
            <a:r>
              <a:rPr lang="sr-Latn-CS" sz="2400" dirty="0" smtClean="0"/>
              <a:t>.</a:t>
            </a:r>
            <a:endParaRPr lang="en-US" sz="2400" dirty="0" smtClean="0"/>
          </a:p>
        </p:txBody>
      </p:sp>
      <p:sp>
        <p:nvSpPr>
          <p:cNvPr id="5" name="Rectangle 2"/>
          <p:cNvSpPr>
            <a:spLocks noGrp="1" noChangeArrowheads="1"/>
          </p:cNvSpPr>
          <p:nvPr>
            <p:ph type="title"/>
          </p:nvPr>
        </p:nvSpPr>
        <p:spPr>
          <a:xfrm>
            <a:off x="755650" y="609600"/>
            <a:ext cx="7772400" cy="1143000"/>
          </a:xfrm>
        </p:spPr>
        <p:txBody>
          <a:bodyPr/>
          <a:lstStyle/>
          <a:p>
            <a:pPr eaLnBrk="1" hangingPunct="1"/>
            <a:r>
              <a:rPr lang="en-US" dirty="0" smtClean="0"/>
              <a:t>Rad </a:t>
            </a:r>
            <a:r>
              <a:rPr lang="en-US" dirty="0" err="1" smtClean="0"/>
              <a:t>sa</a:t>
            </a:r>
            <a:r>
              <a:rPr lang="en-US" dirty="0" smtClean="0"/>
              <a:t> </a:t>
            </a:r>
            <a:r>
              <a:rPr lang="en-US" dirty="0" err="1" smtClean="0"/>
              <a:t>mno</a:t>
            </a:r>
            <a:r>
              <a:rPr lang="sr-Latn-CS" dirty="0" smtClean="0"/>
              <a:t>štvom stringova</a:t>
            </a:r>
            <a:endParaRPr lang="en-US"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18/28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341312" y="2133600"/>
            <a:ext cx="8650288" cy="4114800"/>
          </a:xfrm>
        </p:spPr>
        <p:txBody>
          <a:bodyPr/>
          <a:lstStyle/>
          <a:p>
            <a:pPr eaLnBrk="1" hangingPunct="1"/>
            <a:r>
              <a:rPr lang="sr-Latn-CS" sz="2400" dirty="0" smtClean="0"/>
              <a:t>Da bi se izbjegla ova nepotrebna memorijska zahtjevnost, uobičajeno se koristi sljedeći trik.</a:t>
            </a:r>
          </a:p>
          <a:p>
            <a:pPr eaLnBrk="1" hangingPunct="1"/>
            <a:r>
              <a:rPr lang="sr-Latn-CS" sz="2400" dirty="0" smtClean="0"/>
              <a:t>U jednom nizu karaktera (namjerno sada koristimo ovaj pojam) se čuvaju svi stringovi razdvojeni terminacionim kar</a:t>
            </a:r>
            <a:r>
              <a:rPr lang="en-US" sz="2400" dirty="0" smtClean="0"/>
              <a:t>a</a:t>
            </a:r>
            <a:r>
              <a:rPr lang="sr-Latn-CS" sz="2400" dirty="0" smtClean="0"/>
              <a:t>kterima. Pozicije početaka pojedinih stringova se pamte preko pokazivača.</a:t>
            </a:r>
            <a:endParaRPr lang="en-US" sz="2400" dirty="0" smtClean="0"/>
          </a:p>
        </p:txBody>
      </p:sp>
      <p:graphicFrame>
        <p:nvGraphicFramePr>
          <p:cNvPr id="134216" name="Group 72"/>
          <p:cNvGraphicFramePr>
            <a:graphicFrameLocks noGrp="1"/>
          </p:cNvGraphicFramePr>
          <p:nvPr>
            <p:extLst>
              <p:ext uri="{D42A27DB-BD31-4B8C-83A1-F6EECF244321}">
                <p14:modId xmlns:p14="http://schemas.microsoft.com/office/powerpoint/2010/main" val="3304628358"/>
              </p:ext>
            </p:extLst>
          </p:nvPr>
        </p:nvGraphicFramePr>
        <p:xfrm>
          <a:off x="341312" y="5152276"/>
          <a:ext cx="8232235" cy="447414"/>
        </p:xfrm>
        <a:graphic>
          <a:graphicData uri="http://schemas.openxmlformats.org/drawingml/2006/table">
            <a:tbl>
              <a:tblPr/>
              <a:tblGrid>
                <a:gridCol w="484249">
                  <a:extLst>
                    <a:ext uri="{9D8B030D-6E8A-4147-A177-3AD203B41FA5}">
                      <a16:colId xmlns:a16="http://schemas.microsoft.com/office/drawing/2014/main" val="20000"/>
                    </a:ext>
                  </a:extLst>
                </a:gridCol>
                <a:gridCol w="484249">
                  <a:extLst>
                    <a:ext uri="{9D8B030D-6E8A-4147-A177-3AD203B41FA5}">
                      <a16:colId xmlns:a16="http://schemas.microsoft.com/office/drawing/2014/main" val="20001"/>
                    </a:ext>
                  </a:extLst>
                </a:gridCol>
                <a:gridCol w="484249">
                  <a:extLst>
                    <a:ext uri="{9D8B030D-6E8A-4147-A177-3AD203B41FA5}">
                      <a16:colId xmlns:a16="http://schemas.microsoft.com/office/drawing/2014/main" val="20002"/>
                    </a:ext>
                  </a:extLst>
                </a:gridCol>
                <a:gridCol w="484249">
                  <a:extLst>
                    <a:ext uri="{9D8B030D-6E8A-4147-A177-3AD203B41FA5}">
                      <a16:colId xmlns:a16="http://schemas.microsoft.com/office/drawing/2014/main" val="20003"/>
                    </a:ext>
                  </a:extLst>
                </a:gridCol>
                <a:gridCol w="565489">
                  <a:extLst>
                    <a:ext uri="{9D8B030D-6E8A-4147-A177-3AD203B41FA5}">
                      <a16:colId xmlns:a16="http://schemas.microsoft.com/office/drawing/2014/main" val="20004"/>
                    </a:ext>
                  </a:extLst>
                </a:gridCol>
                <a:gridCol w="517700">
                  <a:extLst>
                    <a:ext uri="{9D8B030D-6E8A-4147-A177-3AD203B41FA5}">
                      <a16:colId xmlns:a16="http://schemas.microsoft.com/office/drawing/2014/main" val="20005"/>
                    </a:ext>
                  </a:extLst>
                </a:gridCol>
                <a:gridCol w="517701">
                  <a:extLst>
                    <a:ext uri="{9D8B030D-6E8A-4147-A177-3AD203B41FA5}">
                      <a16:colId xmlns:a16="http://schemas.microsoft.com/office/drawing/2014/main" val="20006"/>
                    </a:ext>
                  </a:extLst>
                </a:gridCol>
                <a:gridCol w="433276">
                  <a:extLst>
                    <a:ext uri="{9D8B030D-6E8A-4147-A177-3AD203B41FA5}">
                      <a16:colId xmlns:a16="http://schemas.microsoft.com/office/drawing/2014/main" val="20007"/>
                    </a:ext>
                  </a:extLst>
                </a:gridCol>
                <a:gridCol w="463541">
                  <a:extLst>
                    <a:ext uri="{9D8B030D-6E8A-4147-A177-3AD203B41FA5}">
                      <a16:colId xmlns:a16="http://schemas.microsoft.com/office/drawing/2014/main" val="20008"/>
                    </a:ext>
                  </a:extLst>
                </a:gridCol>
                <a:gridCol w="407788">
                  <a:extLst>
                    <a:ext uri="{9D8B030D-6E8A-4147-A177-3AD203B41FA5}">
                      <a16:colId xmlns:a16="http://schemas.microsoft.com/office/drawing/2014/main" val="20009"/>
                    </a:ext>
                  </a:extLst>
                </a:gridCol>
                <a:gridCol w="586196">
                  <a:extLst>
                    <a:ext uri="{9D8B030D-6E8A-4147-A177-3AD203B41FA5}">
                      <a16:colId xmlns:a16="http://schemas.microsoft.com/office/drawing/2014/main" val="20010"/>
                    </a:ext>
                  </a:extLst>
                </a:gridCol>
                <a:gridCol w="535223">
                  <a:extLst>
                    <a:ext uri="{9D8B030D-6E8A-4147-A177-3AD203B41FA5}">
                      <a16:colId xmlns:a16="http://schemas.microsoft.com/office/drawing/2014/main" val="20011"/>
                    </a:ext>
                  </a:extLst>
                </a:gridCol>
                <a:gridCol w="448856">
                  <a:extLst>
                    <a:ext uri="{9D8B030D-6E8A-4147-A177-3AD203B41FA5}">
                      <a16:colId xmlns:a16="http://schemas.microsoft.com/office/drawing/2014/main" val="20012"/>
                    </a:ext>
                  </a:extLst>
                </a:gridCol>
                <a:gridCol w="433525">
                  <a:extLst>
                    <a:ext uri="{9D8B030D-6E8A-4147-A177-3AD203B41FA5}">
                      <a16:colId xmlns:a16="http://schemas.microsoft.com/office/drawing/2014/main" val="20013"/>
                    </a:ext>
                  </a:extLst>
                </a:gridCol>
                <a:gridCol w="417446">
                  <a:extLst>
                    <a:ext uri="{9D8B030D-6E8A-4147-A177-3AD203B41FA5}">
                      <a16:colId xmlns:a16="http://schemas.microsoft.com/office/drawing/2014/main" val="20014"/>
                    </a:ext>
                  </a:extLst>
                </a:gridCol>
                <a:gridCol w="484249">
                  <a:extLst>
                    <a:ext uri="{9D8B030D-6E8A-4147-A177-3AD203B41FA5}">
                      <a16:colId xmlns:a16="http://schemas.microsoft.com/office/drawing/2014/main" val="20015"/>
                    </a:ext>
                  </a:extLst>
                </a:gridCol>
                <a:gridCol w="484249">
                  <a:extLst>
                    <a:ext uri="{9D8B030D-6E8A-4147-A177-3AD203B41FA5}">
                      <a16:colId xmlns:a16="http://schemas.microsoft.com/office/drawing/2014/main" val="20016"/>
                    </a:ext>
                  </a:extLst>
                </a:gridCol>
              </a:tblGrid>
              <a:tr h="447414">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P</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r</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v</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err="1" smtClean="0">
                          <a:ln>
                            <a:noFill/>
                          </a:ln>
                          <a:solidFill>
                            <a:schemeClr val="tx1"/>
                          </a:solidFill>
                          <a:effectLst/>
                          <a:latin typeface="Tahoma" pitchFamily="34" charset="0"/>
                        </a:rPr>
                        <a:t>i</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\0</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200" b="0" i="0" u="none" strike="noStrike" cap="none" normalizeH="0" baseline="0" dirty="0" smtClean="0">
                          <a:ln>
                            <a:noFill/>
                          </a:ln>
                          <a:solidFill>
                            <a:schemeClr val="tx1"/>
                          </a:solidFill>
                          <a:effectLst/>
                          <a:latin typeface="Tahoma" pitchFamily="34" charset="0"/>
                        </a:rPr>
                        <a:t> </a:t>
                      </a: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D</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 '</a:t>
                      </a:r>
                      <a:r>
                        <a:rPr kumimoji="0" lang="en-US" sz="1900" b="0" i="0" u="none" strike="noStrike" cap="none" normalizeH="0" baseline="0" dirty="0" smtClean="0">
                          <a:ln>
                            <a:noFill/>
                          </a:ln>
                          <a:solidFill>
                            <a:schemeClr val="tx1"/>
                          </a:solidFill>
                          <a:effectLst/>
                          <a:latin typeface="Tahoma" pitchFamily="34" charset="0"/>
                        </a:rPr>
                        <a:t>r</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u</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g</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err="1" smtClean="0">
                          <a:ln>
                            <a:noFill/>
                          </a:ln>
                          <a:solidFill>
                            <a:schemeClr val="tx1"/>
                          </a:solidFill>
                          <a:effectLst/>
                          <a:latin typeface="Tahoma" pitchFamily="34" charset="0"/>
                        </a:rPr>
                        <a:t>i</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\0</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200" b="0" i="0" u="none" strike="noStrike" cap="none" normalizeH="0" baseline="0" dirty="0" smtClean="0">
                          <a:ln>
                            <a:noFill/>
                          </a:ln>
                          <a:solidFill>
                            <a:schemeClr val="tx1"/>
                          </a:solidFill>
                          <a:effectLst/>
                          <a:latin typeface="Tahoma" pitchFamily="34" charset="0"/>
                        </a:rPr>
                        <a:t> </a:t>
                      </a: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T</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GB"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GB"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GB"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GB" sz="18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5644" name="Text Box 73"/>
          <p:cNvSpPr txBox="1">
            <a:spLocks noChangeArrowheads="1"/>
          </p:cNvSpPr>
          <p:nvPr/>
        </p:nvSpPr>
        <p:spPr bwMode="auto">
          <a:xfrm>
            <a:off x="262855" y="4631477"/>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dirty="0" err="1">
                <a:latin typeface="Tahoma" pitchFamily="34" charset="0"/>
              </a:rPr>
              <a:t>Niz</a:t>
            </a:r>
            <a:r>
              <a:rPr lang="en-US" dirty="0">
                <a:latin typeface="Tahoma" pitchFamily="34" charset="0"/>
              </a:rPr>
              <a:t> </a:t>
            </a:r>
            <a:r>
              <a:rPr lang="en-US" dirty="0" err="1">
                <a:latin typeface="Tahoma" pitchFamily="34" charset="0"/>
              </a:rPr>
              <a:t>karaktera</a:t>
            </a:r>
            <a:endParaRPr lang="en-US" dirty="0">
              <a:latin typeface="Tahoma" pitchFamily="34" charset="0"/>
            </a:endParaRPr>
          </a:p>
        </p:txBody>
      </p:sp>
      <p:sp>
        <p:nvSpPr>
          <p:cNvPr id="25645" name="Line 74"/>
          <p:cNvSpPr>
            <a:spLocks noChangeShapeType="1"/>
          </p:cNvSpPr>
          <p:nvPr/>
        </p:nvSpPr>
        <p:spPr bwMode="auto">
          <a:xfrm flipV="1">
            <a:off x="569912" y="565212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46" name="Line 75"/>
          <p:cNvSpPr>
            <a:spLocks noChangeShapeType="1"/>
          </p:cNvSpPr>
          <p:nvPr/>
        </p:nvSpPr>
        <p:spPr bwMode="auto">
          <a:xfrm flipV="1">
            <a:off x="3084512" y="565212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47" name="Line 76"/>
          <p:cNvSpPr>
            <a:spLocks noChangeShapeType="1"/>
          </p:cNvSpPr>
          <p:nvPr/>
        </p:nvSpPr>
        <p:spPr bwMode="auto">
          <a:xfrm flipV="1">
            <a:off x="6013668" y="565212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48" name="Line 77"/>
          <p:cNvSpPr>
            <a:spLocks noChangeShapeType="1"/>
          </p:cNvSpPr>
          <p:nvPr/>
        </p:nvSpPr>
        <p:spPr bwMode="auto">
          <a:xfrm>
            <a:off x="569912" y="6109320"/>
            <a:ext cx="5943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49" name="Text Box 78"/>
          <p:cNvSpPr txBox="1">
            <a:spLocks noChangeArrowheads="1"/>
          </p:cNvSpPr>
          <p:nvPr/>
        </p:nvSpPr>
        <p:spPr bwMode="auto">
          <a:xfrm>
            <a:off x="6498788" y="5770560"/>
            <a:ext cx="252028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1800" dirty="0" err="1">
                <a:latin typeface="Tahoma" pitchFamily="34" charset="0"/>
              </a:rPr>
              <a:t>pozicije</a:t>
            </a:r>
            <a:r>
              <a:rPr lang="en-US" sz="1800" dirty="0">
                <a:latin typeface="Tahoma" pitchFamily="34" charset="0"/>
              </a:rPr>
              <a:t> </a:t>
            </a:r>
            <a:r>
              <a:rPr lang="en-US" sz="1800" dirty="0" err="1">
                <a:latin typeface="Tahoma" pitchFamily="34" charset="0"/>
              </a:rPr>
              <a:t>koje</a:t>
            </a:r>
            <a:r>
              <a:rPr lang="en-US" sz="1800" dirty="0">
                <a:latin typeface="Tahoma" pitchFamily="34" charset="0"/>
              </a:rPr>
              <a:t> se </a:t>
            </a:r>
            <a:r>
              <a:rPr lang="en-US" sz="1800" dirty="0" err="1">
                <a:latin typeface="Tahoma" pitchFamily="34" charset="0"/>
              </a:rPr>
              <a:t>pamte</a:t>
            </a:r>
            <a:r>
              <a:rPr lang="en-US" sz="1800" dirty="0">
                <a:latin typeface="Tahoma" pitchFamily="34" charset="0"/>
              </a:rPr>
              <a:t> u </a:t>
            </a:r>
            <a:r>
              <a:rPr lang="en-US" sz="1800" dirty="0" err="1">
                <a:latin typeface="Tahoma" pitchFamily="34" charset="0"/>
              </a:rPr>
              <a:t>nizu</a:t>
            </a:r>
            <a:r>
              <a:rPr lang="en-US" sz="1800" dirty="0">
                <a:latin typeface="Tahoma" pitchFamily="34" charset="0"/>
              </a:rPr>
              <a:t> </a:t>
            </a:r>
            <a:r>
              <a:rPr lang="en-US" sz="1800" dirty="0" err="1">
                <a:latin typeface="Tahoma" pitchFamily="34" charset="0"/>
              </a:rPr>
              <a:t>pokaziva</a:t>
            </a:r>
            <a:r>
              <a:rPr lang="sr-Latn-CS" sz="1800" dirty="0">
                <a:latin typeface="Tahoma" pitchFamily="34" charset="0"/>
              </a:rPr>
              <a:t>ča</a:t>
            </a:r>
            <a:endParaRPr lang="en-US" sz="1800" dirty="0">
              <a:latin typeface="Tahoma" pitchFamily="34" charset="0"/>
            </a:endParaRPr>
          </a:p>
        </p:txBody>
      </p:sp>
      <p:sp>
        <p:nvSpPr>
          <p:cNvPr id="25650" name="AutoShape 79"/>
          <p:cNvSpPr>
            <a:spLocks/>
          </p:cNvSpPr>
          <p:nvPr/>
        </p:nvSpPr>
        <p:spPr bwMode="auto">
          <a:xfrm rot="5400000">
            <a:off x="1484312" y="4585320"/>
            <a:ext cx="228600" cy="2362200"/>
          </a:xfrm>
          <a:prstGeom prst="rightBrace">
            <a:avLst>
              <a:gd name="adj1" fmla="val 86111"/>
              <a:gd name="adj2" fmla="val 50000"/>
            </a:avLst>
          </a:pr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51" name="AutoShape 80"/>
          <p:cNvSpPr>
            <a:spLocks/>
          </p:cNvSpPr>
          <p:nvPr/>
        </p:nvSpPr>
        <p:spPr bwMode="auto">
          <a:xfrm rot="5400000">
            <a:off x="4163219" y="4521026"/>
            <a:ext cx="228600" cy="2490787"/>
          </a:xfrm>
          <a:prstGeom prst="rightBrace">
            <a:avLst>
              <a:gd name="adj1" fmla="val 90799"/>
              <a:gd name="adj2" fmla="val 50000"/>
            </a:avLst>
          </a:pr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52" name="Line 81"/>
          <p:cNvSpPr>
            <a:spLocks noChangeShapeType="1"/>
          </p:cNvSpPr>
          <p:nvPr/>
        </p:nvSpPr>
        <p:spPr bwMode="auto">
          <a:xfrm>
            <a:off x="1591358" y="5899770"/>
            <a:ext cx="244337" cy="471706"/>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53" name="Line 82"/>
          <p:cNvSpPr>
            <a:spLocks noChangeShapeType="1"/>
          </p:cNvSpPr>
          <p:nvPr/>
        </p:nvSpPr>
        <p:spPr bwMode="auto">
          <a:xfrm flipH="1">
            <a:off x="4015556" y="5899770"/>
            <a:ext cx="260717" cy="471706"/>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54" name="Text Box 83"/>
          <p:cNvSpPr txBox="1">
            <a:spLocks noChangeArrowheads="1"/>
          </p:cNvSpPr>
          <p:nvPr/>
        </p:nvSpPr>
        <p:spPr bwMode="auto">
          <a:xfrm>
            <a:off x="1705222" y="6271607"/>
            <a:ext cx="263887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2000" dirty="0">
                <a:solidFill>
                  <a:schemeClr val="accent1"/>
                </a:solidFill>
                <a:latin typeface="Tahoma" pitchFamily="34" charset="0"/>
              </a:rPr>
              <a:t>pojedinačni stringovi</a:t>
            </a:r>
            <a:endParaRPr lang="en-US" sz="2000" dirty="0">
              <a:solidFill>
                <a:schemeClr val="accent1"/>
              </a:solidFill>
              <a:latin typeface="Tahoma" pitchFamily="34" charset="0"/>
            </a:endParaRPr>
          </a:p>
        </p:txBody>
      </p:sp>
      <p:sp>
        <p:nvSpPr>
          <p:cNvPr id="17" name="Rectangle 2"/>
          <p:cNvSpPr>
            <a:spLocks noGrp="1" noChangeArrowheads="1"/>
          </p:cNvSpPr>
          <p:nvPr>
            <p:ph type="title"/>
          </p:nvPr>
        </p:nvSpPr>
        <p:spPr>
          <a:xfrm>
            <a:off x="755650" y="609600"/>
            <a:ext cx="7772400" cy="1143000"/>
          </a:xfrm>
        </p:spPr>
        <p:txBody>
          <a:bodyPr/>
          <a:lstStyle/>
          <a:p>
            <a:pPr eaLnBrk="1" hangingPunct="1"/>
            <a:r>
              <a:rPr lang="en-US" dirty="0" smtClean="0"/>
              <a:t>Rad </a:t>
            </a:r>
            <a:r>
              <a:rPr lang="en-US" dirty="0" err="1" smtClean="0"/>
              <a:t>sa</a:t>
            </a:r>
            <a:r>
              <a:rPr lang="en-US" dirty="0" smtClean="0"/>
              <a:t> </a:t>
            </a:r>
            <a:r>
              <a:rPr lang="en-US" dirty="0" err="1" smtClean="0"/>
              <a:t>mno</a:t>
            </a:r>
            <a:r>
              <a:rPr lang="sr-Latn-CS" dirty="0" smtClean="0"/>
              <a:t>štvom stringova</a:t>
            </a:r>
            <a:endParaRPr lang="en-US"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19/28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sr-Latn-CS" smtClean="0"/>
              <a:t>Nizovi (vektori)</a:t>
            </a:r>
            <a:endParaRPr lang="en-US" smtClean="0"/>
          </a:p>
        </p:txBody>
      </p:sp>
      <p:sp>
        <p:nvSpPr>
          <p:cNvPr id="4099" name="Rectangle 3"/>
          <p:cNvSpPr>
            <a:spLocks noGrp="1" noChangeArrowheads="1"/>
          </p:cNvSpPr>
          <p:nvPr>
            <p:ph type="body" idx="1"/>
          </p:nvPr>
        </p:nvSpPr>
        <p:spPr>
          <a:xfrm>
            <a:off x="252665" y="5424536"/>
            <a:ext cx="8640960" cy="1172816"/>
          </a:xfrm>
        </p:spPr>
        <p:txBody>
          <a:bodyPr/>
          <a:lstStyle/>
          <a:p>
            <a:pPr eaLnBrk="1" hangingPunct="1"/>
            <a:r>
              <a:rPr lang="sr-Latn-CS" sz="2400" dirty="0" smtClean="0"/>
              <a:t>Te promjenljive su </a:t>
            </a:r>
            <a:r>
              <a:rPr lang="sr-Latn-CS" sz="2400" dirty="0" smtClean="0">
                <a:solidFill>
                  <a:srgbClr val="3333CC"/>
                </a:solidFill>
              </a:rPr>
              <a:t>a</a:t>
            </a:r>
            <a:r>
              <a:rPr lang="en-US" sz="2400" dirty="0" smtClean="0">
                <a:solidFill>
                  <a:srgbClr val="3333CC"/>
                </a:solidFill>
              </a:rPr>
              <a:t>[0]</a:t>
            </a:r>
            <a:r>
              <a:rPr lang="en-US" sz="2400" dirty="0" smtClean="0"/>
              <a:t>, </a:t>
            </a:r>
            <a:r>
              <a:rPr lang="en-US" sz="2400" dirty="0" smtClean="0">
                <a:solidFill>
                  <a:srgbClr val="3333CC"/>
                </a:solidFill>
              </a:rPr>
              <a:t>a[1]</a:t>
            </a:r>
            <a:r>
              <a:rPr lang="en-US" sz="2400" dirty="0" smtClean="0"/>
              <a:t>, </a:t>
            </a:r>
            <a:r>
              <a:rPr lang="en-US" sz="2400" dirty="0" smtClean="0">
                <a:solidFill>
                  <a:srgbClr val="3333CC"/>
                </a:solidFill>
              </a:rPr>
              <a:t>a[2]</a:t>
            </a:r>
            <a:r>
              <a:rPr lang="en-US" sz="2400" dirty="0" smtClean="0"/>
              <a:t>, </a:t>
            </a:r>
            <a:r>
              <a:rPr lang="en-US" sz="2400" dirty="0" smtClean="0">
                <a:solidFill>
                  <a:srgbClr val="3333CC"/>
                </a:solidFill>
              </a:rPr>
              <a:t>a[3]</a:t>
            </a:r>
            <a:r>
              <a:rPr lang="en-US" sz="2400" dirty="0" smtClean="0"/>
              <a:t> </a:t>
            </a:r>
            <a:r>
              <a:rPr lang="en-US" sz="2400" dirty="0" err="1" smtClean="0"/>
              <a:t>i</a:t>
            </a:r>
            <a:r>
              <a:rPr lang="en-US" sz="2400" dirty="0" smtClean="0"/>
              <a:t> </a:t>
            </a:r>
            <a:r>
              <a:rPr lang="en-US" sz="2400" dirty="0" smtClean="0">
                <a:solidFill>
                  <a:srgbClr val="3333CC"/>
                </a:solidFill>
              </a:rPr>
              <a:t>a[4] </a:t>
            </a:r>
            <a:r>
              <a:rPr lang="en-US" sz="2400" dirty="0"/>
              <a:t>(</a:t>
            </a:r>
            <a:r>
              <a:rPr lang="en-US" sz="2400" dirty="0" err="1"/>
              <a:t>obratite</a:t>
            </a:r>
            <a:r>
              <a:rPr lang="en-US" sz="2400" dirty="0"/>
              <a:t> pa</a:t>
            </a:r>
            <a:r>
              <a:rPr lang="sr-Latn-CS" sz="2400" dirty="0"/>
              <a:t>ž</a:t>
            </a:r>
            <a:r>
              <a:rPr lang="en-US" sz="2400" dirty="0" err="1"/>
              <a:t>nju</a:t>
            </a:r>
            <a:r>
              <a:rPr lang="en-US" sz="2400" dirty="0"/>
              <a:t> </a:t>
            </a:r>
            <a:r>
              <a:rPr lang="en-US" sz="2400" dirty="0" err="1"/>
              <a:t>na</a:t>
            </a:r>
            <a:r>
              <a:rPr lang="en-US" sz="2400" dirty="0"/>
              <a:t> </a:t>
            </a:r>
            <a:r>
              <a:rPr lang="en-US" sz="2400" dirty="0" err="1">
                <a:solidFill>
                  <a:srgbClr val="FF0000"/>
                </a:solidFill>
              </a:rPr>
              <a:t>indekse</a:t>
            </a:r>
            <a:r>
              <a:rPr lang="en-US" sz="2400" dirty="0"/>
              <a:t>) </a:t>
            </a:r>
            <a:r>
              <a:rPr lang="sr-Latn-CS" sz="2400" dirty="0" smtClean="0"/>
              <a:t>i sa tim promjenljivim su dozvoljene sve operacije kao sa datim tipom</a:t>
            </a:r>
            <a:r>
              <a:rPr lang="sr-Latn-ME" sz="2400" dirty="0"/>
              <a:t>,</a:t>
            </a:r>
            <a:r>
              <a:rPr lang="sr-Latn-CS" sz="2400" dirty="0" smtClean="0"/>
              <a:t> npr. </a:t>
            </a:r>
            <a:r>
              <a:rPr lang="sr-Latn-CS" sz="2400" dirty="0" smtClean="0">
                <a:solidFill>
                  <a:srgbClr val="00B050"/>
                </a:solidFill>
              </a:rPr>
              <a:t>a</a:t>
            </a:r>
            <a:r>
              <a:rPr lang="en-US" sz="2400" dirty="0" smtClean="0">
                <a:solidFill>
                  <a:srgbClr val="00B050"/>
                </a:solidFill>
              </a:rPr>
              <a:t>[</a:t>
            </a:r>
            <a:r>
              <a:rPr lang="sr-Latn-ME" sz="2400" dirty="0" smtClean="0">
                <a:solidFill>
                  <a:srgbClr val="00B050"/>
                </a:solidFill>
              </a:rPr>
              <a:t>0</a:t>
            </a:r>
            <a:r>
              <a:rPr lang="en-US" sz="2400" dirty="0" smtClean="0">
                <a:solidFill>
                  <a:srgbClr val="00B050"/>
                </a:solidFill>
              </a:rPr>
              <a:t>]</a:t>
            </a:r>
            <a:r>
              <a:rPr lang="sr-Latn-ME" sz="2400" dirty="0" smtClean="0">
                <a:solidFill>
                  <a:srgbClr val="00B050"/>
                </a:solidFill>
              </a:rPr>
              <a:t> </a:t>
            </a:r>
            <a:r>
              <a:rPr lang="en-US" sz="2400" dirty="0" smtClean="0">
                <a:solidFill>
                  <a:srgbClr val="00B050"/>
                </a:solidFill>
              </a:rPr>
              <a:t>+=</a:t>
            </a:r>
            <a:r>
              <a:rPr lang="sr-Latn-ME" sz="2400" dirty="0" smtClean="0">
                <a:solidFill>
                  <a:srgbClr val="00B050"/>
                </a:solidFill>
              </a:rPr>
              <a:t> </a:t>
            </a:r>
            <a:r>
              <a:rPr lang="en-US" sz="2400" dirty="0" smtClean="0">
                <a:solidFill>
                  <a:srgbClr val="00B050"/>
                </a:solidFill>
              </a:rPr>
              <a:t>a[3]</a:t>
            </a:r>
            <a:r>
              <a:rPr lang="sr-Latn-ME" sz="2400" dirty="0" smtClean="0">
                <a:solidFill>
                  <a:srgbClr val="00B050"/>
                </a:solidFill>
              </a:rPr>
              <a:t> </a:t>
            </a:r>
            <a:r>
              <a:rPr lang="en-US" sz="2400" dirty="0" smtClean="0">
                <a:solidFill>
                  <a:srgbClr val="00B050"/>
                </a:solidFill>
              </a:rPr>
              <a:t>-</a:t>
            </a:r>
            <a:r>
              <a:rPr lang="sr-Latn-ME" sz="2400" dirty="0" smtClean="0">
                <a:solidFill>
                  <a:srgbClr val="00B050"/>
                </a:solidFill>
              </a:rPr>
              <a:t> </a:t>
            </a:r>
            <a:r>
              <a:rPr lang="en-US" sz="2400" dirty="0" smtClean="0">
                <a:solidFill>
                  <a:srgbClr val="00B050"/>
                </a:solidFill>
              </a:rPr>
              <a:t>a[4]</a:t>
            </a:r>
            <a:r>
              <a:rPr lang="sr-Latn-ME" sz="2400" dirty="0"/>
              <a:t>.</a:t>
            </a:r>
            <a:endParaRPr lang="en-US" sz="2400" dirty="0"/>
          </a:p>
        </p:txBody>
      </p:sp>
      <p:sp>
        <p:nvSpPr>
          <p:cNvPr id="4" name="Rectangle 3"/>
          <p:cNvSpPr txBox="1">
            <a:spLocks noChangeArrowheads="1"/>
          </p:cNvSpPr>
          <p:nvPr/>
        </p:nvSpPr>
        <p:spPr bwMode="auto">
          <a:xfrm>
            <a:off x="283380" y="2204864"/>
            <a:ext cx="5081853" cy="3219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a:lstStyle>
          <a:p>
            <a:pPr eaLnBrk="1" hangingPunct="1">
              <a:spcBef>
                <a:spcPts val="0"/>
              </a:spcBef>
              <a:spcAft>
                <a:spcPts val="1200"/>
              </a:spcAft>
            </a:pPr>
            <a:r>
              <a:rPr lang="sr-Latn-CS" sz="2400" kern="0" dirty="0" smtClean="0"/>
              <a:t>Deklaracija niza se obavlja kao:</a:t>
            </a:r>
          </a:p>
          <a:p>
            <a:pPr marL="360363" indent="0" eaLnBrk="1" hangingPunct="1">
              <a:spcBef>
                <a:spcPts val="0"/>
              </a:spcBef>
              <a:spcAft>
                <a:spcPts val="1200"/>
              </a:spcAft>
              <a:buNone/>
            </a:pPr>
            <a:r>
              <a:rPr lang="sr-Latn-CS" sz="2400" kern="0" dirty="0">
                <a:solidFill>
                  <a:srgbClr val="FF0000"/>
                </a:solidFill>
              </a:rPr>
              <a:t>tip</a:t>
            </a:r>
            <a:r>
              <a:rPr lang="sr-Latn-CS" sz="2400" kern="0" dirty="0"/>
              <a:t> </a:t>
            </a:r>
            <a:r>
              <a:rPr lang="sr-Latn-CS" sz="2400" kern="0" dirty="0">
                <a:solidFill>
                  <a:srgbClr val="3333CC"/>
                </a:solidFill>
              </a:rPr>
              <a:t>a</a:t>
            </a:r>
            <a:r>
              <a:rPr lang="en-US" sz="2400" kern="0" dirty="0">
                <a:solidFill>
                  <a:srgbClr val="3333CC"/>
                </a:solidFill>
              </a:rPr>
              <a:t>[5];</a:t>
            </a:r>
            <a:endParaRPr lang="sr-Latn-ME" sz="2400" kern="0" dirty="0">
              <a:solidFill>
                <a:srgbClr val="3333CC"/>
              </a:solidFill>
            </a:endParaRPr>
          </a:p>
          <a:p>
            <a:pPr marL="360363" indent="-360363" eaLnBrk="1" hangingPunct="1">
              <a:spcBef>
                <a:spcPts val="0"/>
              </a:spcBef>
              <a:spcAft>
                <a:spcPts val="1200"/>
              </a:spcAft>
              <a:buNone/>
            </a:pPr>
            <a:r>
              <a:rPr lang="sr-Latn-ME" sz="2400" kern="0" dirty="0">
                <a:solidFill>
                  <a:srgbClr val="3333CC"/>
                </a:solidFill>
              </a:rPr>
              <a:t>	</a:t>
            </a:r>
            <a:r>
              <a:rPr lang="en-US" sz="2400" kern="0" dirty="0" err="1"/>
              <a:t>gdje</a:t>
            </a:r>
            <a:r>
              <a:rPr lang="en-US" sz="2400" kern="0" dirty="0"/>
              <a:t> je </a:t>
            </a:r>
            <a:r>
              <a:rPr lang="en-US" sz="2400" kern="0" dirty="0">
                <a:solidFill>
                  <a:srgbClr val="FF0000"/>
                </a:solidFill>
              </a:rPr>
              <a:t>tip</a:t>
            </a:r>
            <a:r>
              <a:rPr lang="en-US" sz="2400" kern="0" dirty="0"/>
              <a:t> </a:t>
            </a:r>
            <a:r>
              <a:rPr lang="en-US" sz="2400" kern="0" dirty="0" err="1"/>
              <a:t>neki</a:t>
            </a:r>
            <a:r>
              <a:rPr lang="en-US" sz="2400" kern="0" dirty="0"/>
              <a:t> od</a:t>
            </a:r>
            <a:r>
              <a:rPr lang="sr-Latn-ME" sz="2400" kern="0" dirty="0"/>
              <a:t> C</a:t>
            </a:r>
            <a:r>
              <a:rPr lang="en-US" sz="2400" kern="0" dirty="0"/>
              <a:t> </a:t>
            </a:r>
            <a:r>
              <a:rPr lang="en-US" sz="2400" kern="0" dirty="0" err="1"/>
              <a:t>tipova</a:t>
            </a:r>
            <a:r>
              <a:rPr lang="sr-Latn-CS" sz="2400" kern="0" dirty="0"/>
              <a:t> (</a:t>
            </a:r>
            <a:r>
              <a:rPr lang="sr-Latn-CS" sz="2400" kern="0" dirty="0">
                <a:solidFill>
                  <a:srgbClr val="FF0000"/>
                </a:solidFill>
              </a:rPr>
              <a:t>float</a:t>
            </a:r>
            <a:r>
              <a:rPr lang="sr-Latn-CS" sz="2400" kern="0" dirty="0"/>
              <a:t>, </a:t>
            </a:r>
            <a:r>
              <a:rPr lang="sr-Latn-CS" sz="2400" kern="0" dirty="0">
                <a:solidFill>
                  <a:srgbClr val="FF0000"/>
                </a:solidFill>
              </a:rPr>
              <a:t>int</a:t>
            </a:r>
            <a:r>
              <a:rPr lang="sr-Latn-CS" sz="2400" kern="0" dirty="0"/>
              <a:t>, </a:t>
            </a:r>
            <a:r>
              <a:rPr lang="sr-Latn-CS" sz="2400" kern="0" dirty="0">
                <a:solidFill>
                  <a:srgbClr val="FF0000"/>
                </a:solidFill>
              </a:rPr>
              <a:t>double</a:t>
            </a:r>
            <a:r>
              <a:rPr lang="en-US" sz="2400" kern="0" dirty="0"/>
              <a:t>,</a:t>
            </a:r>
            <a:r>
              <a:rPr lang="sr-Latn-CS" sz="2400" kern="0" dirty="0"/>
              <a:t> itd</a:t>
            </a:r>
            <a:r>
              <a:rPr lang="en-US" sz="2400" kern="0" dirty="0"/>
              <a:t>.</a:t>
            </a:r>
            <a:r>
              <a:rPr lang="sr-Latn-CS" sz="2400" kern="0" dirty="0"/>
              <a:t>).</a:t>
            </a:r>
          </a:p>
          <a:p>
            <a:pPr eaLnBrk="1" hangingPunct="1">
              <a:spcBef>
                <a:spcPts val="0"/>
              </a:spcBef>
              <a:spcAft>
                <a:spcPts val="1200"/>
              </a:spcAft>
            </a:pPr>
            <a:r>
              <a:rPr lang="sr-Latn-CS" sz="2400" dirty="0"/>
              <a:t>Na ovaj način je zauzeta memorija za </a:t>
            </a:r>
            <a:r>
              <a:rPr lang="sr-Latn-CS" sz="2400" dirty="0">
                <a:solidFill>
                  <a:srgbClr val="3333CC"/>
                </a:solidFill>
              </a:rPr>
              <a:t>5</a:t>
            </a:r>
            <a:r>
              <a:rPr lang="sr-Latn-CS" sz="2400" dirty="0"/>
              <a:t> </a:t>
            </a:r>
            <a:r>
              <a:rPr lang="sr-Latn-CS" sz="2400" dirty="0" smtClean="0"/>
              <a:t>promjenljivih, redom - jedna </a:t>
            </a:r>
            <a:r>
              <a:rPr lang="sr-Latn-CS" sz="2400" dirty="0"/>
              <a:t>za drugom</a:t>
            </a:r>
            <a:r>
              <a:rPr lang="sr-Latn-CS" sz="2400" dirty="0" smtClean="0"/>
              <a:t>.</a:t>
            </a:r>
            <a:endParaRPr lang="sr-Latn-CS" sz="2400" kern="0" dirty="0" smtClean="0"/>
          </a:p>
          <a:p>
            <a:pPr eaLnBrk="1" hangingPunct="1">
              <a:spcBef>
                <a:spcPts val="0"/>
              </a:spcBef>
              <a:spcAft>
                <a:spcPts val="1200"/>
              </a:spcAft>
            </a:pPr>
            <a:endParaRPr lang="sr-Latn-CS" sz="2400" kern="0" dirty="0" smtClean="0"/>
          </a:p>
          <a:p>
            <a:pPr marL="360363" indent="-360363" eaLnBrk="1" hangingPunct="1">
              <a:spcBef>
                <a:spcPts val="0"/>
              </a:spcBef>
              <a:spcAft>
                <a:spcPts val="1200"/>
              </a:spcAft>
              <a:buFont typeface="Wingdings" pitchFamily="2" charset="2"/>
              <a:buNone/>
            </a:pPr>
            <a:endParaRPr lang="en-US" sz="2400" b="1" kern="0" dirty="0" smtClean="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20123" y="2348880"/>
            <a:ext cx="3544365" cy="2474739"/>
          </a:xfrm>
          <a:prstGeom prst="rect">
            <a:avLst/>
          </a:prstGeom>
        </p:spPr>
      </p:pic>
      <p:sp>
        <p:nvSpPr>
          <p:cNvPr id="3" name="TextBox 2"/>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395536" y="2133600"/>
            <a:ext cx="8610600" cy="4724400"/>
          </a:xfrm>
        </p:spPr>
        <p:txBody>
          <a:bodyPr/>
          <a:lstStyle/>
          <a:p>
            <a:pPr eaLnBrk="1" hangingPunct="1"/>
            <a:r>
              <a:rPr lang="sr-Latn-CS" sz="2800" dirty="0" smtClean="0"/>
              <a:t>Realizacija načina rada sa mnoštvom stringova nije stvar kompajlera, već programerske vještine.</a:t>
            </a:r>
          </a:p>
          <a:p>
            <a:pPr algn="just" eaLnBrk="1" hangingPunct="1">
              <a:buFont typeface="Wingdings" pitchFamily="2" charset="2"/>
              <a:buNone/>
            </a:pPr>
            <a:endParaRPr lang="sr-Latn-ME" sz="1000" b="1" dirty="0" smtClean="0">
              <a:ea typeface="MS Mincho" pitchFamily="49" charset="-128"/>
            </a:endParaRPr>
          </a:p>
          <a:p>
            <a:pPr algn="just" eaLnBrk="1" hangingPunct="1">
              <a:buFont typeface="Wingdings" pitchFamily="2" charset="2"/>
              <a:buNone/>
            </a:pPr>
            <a:r>
              <a:rPr lang="en-US" sz="2000" b="1" dirty="0" smtClean="0">
                <a:ea typeface="MS Mincho" pitchFamily="49" charset="-128"/>
              </a:rPr>
              <a:t>#include&lt;</a:t>
            </a:r>
            <a:r>
              <a:rPr lang="en-US" sz="2000" b="1" dirty="0" err="1" smtClean="0">
                <a:ea typeface="MS Mincho" pitchFamily="49" charset="-128"/>
              </a:rPr>
              <a:t>stdio.h</a:t>
            </a:r>
            <a:r>
              <a:rPr lang="en-US" sz="2000" b="1" dirty="0" smtClean="0">
                <a:ea typeface="MS Mincho" pitchFamily="49" charset="-128"/>
              </a:rPr>
              <a:t>&gt;</a:t>
            </a:r>
          </a:p>
          <a:p>
            <a:pPr algn="just" eaLnBrk="1" hangingPunct="1">
              <a:buFont typeface="Wingdings" pitchFamily="2" charset="2"/>
              <a:buNone/>
            </a:pPr>
            <a:r>
              <a:rPr lang="sr-Latn-ME" sz="2000" b="1" dirty="0" smtClean="0">
                <a:ea typeface="MS Mincho" pitchFamily="49" charset="-128"/>
              </a:rPr>
              <a:t>int </a:t>
            </a:r>
            <a:r>
              <a:rPr lang="en-US" sz="2000" b="1" dirty="0" smtClean="0">
                <a:ea typeface="MS Mincho" pitchFamily="49" charset="-128"/>
              </a:rPr>
              <a:t>main(){</a:t>
            </a:r>
            <a:endParaRPr lang="en-US" sz="2000" dirty="0" smtClean="0">
              <a:ea typeface="MS Mincho" pitchFamily="49" charset="-128"/>
            </a:endParaRPr>
          </a:p>
          <a:p>
            <a:pPr algn="just" eaLnBrk="1" hangingPunct="1">
              <a:buFont typeface="Wingdings" pitchFamily="2" charset="2"/>
              <a:buNone/>
            </a:pPr>
            <a:r>
              <a:rPr lang="en-US" sz="2000" b="1" dirty="0" smtClean="0">
                <a:solidFill>
                  <a:srgbClr val="FF0000"/>
                </a:solidFill>
                <a:ea typeface="MS Mincho" pitchFamily="49" charset="-128"/>
              </a:rPr>
              <a:t>char s[1000], *p[200], temp[20];</a:t>
            </a:r>
            <a:endParaRPr lang="en-US" sz="2000" dirty="0" smtClean="0">
              <a:solidFill>
                <a:srgbClr val="FF0000"/>
              </a:solidFill>
              <a:ea typeface="MS Mincho" pitchFamily="49" charset="-128"/>
            </a:endParaRPr>
          </a:p>
          <a:p>
            <a:pPr algn="just" eaLnBrk="1" hangingPunct="1">
              <a:buFont typeface="Wingdings" pitchFamily="2" charset="2"/>
              <a:buNone/>
            </a:pPr>
            <a:r>
              <a:rPr lang="en-US" sz="2000" b="1" dirty="0" err="1" smtClean="0">
                <a:solidFill>
                  <a:srgbClr val="FF0000"/>
                </a:solidFill>
                <a:ea typeface="MS Mincho" pitchFamily="49" charset="-128"/>
              </a:rPr>
              <a:t>int</a:t>
            </a:r>
            <a:r>
              <a:rPr lang="en-US" sz="2000" b="1" dirty="0" smtClean="0">
                <a:solidFill>
                  <a:srgbClr val="FF0000"/>
                </a:solidFill>
                <a:ea typeface="MS Mincho" pitchFamily="49" charset="-128"/>
              </a:rPr>
              <a:t> size</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1, </a:t>
            </a:r>
            <a:r>
              <a:rPr lang="en-US" sz="2000" b="1" dirty="0" err="1" smtClean="0">
                <a:solidFill>
                  <a:srgbClr val="FF0000"/>
                </a:solidFill>
                <a:ea typeface="MS Mincho" pitchFamily="49" charset="-128"/>
              </a:rPr>
              <a:t>tp</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0, </a:t>
            </a:r>
            <a:r>
              <a:rPr lang="en-US" sz="2000" b="1" dirty="0" err="1" smtClean="0">
                <a:solidFill>
                  <a:srgbClr val="FF0000"/>
                </a:solidFill>
                <a:ea typeface="MS Mincho" pitchFamily="49" charset="-128"/>
              </a:rPr>
              <a:t>i</a:t>
            </a:r>
            <a:r>
              <a:rPr lang="en-US" sz="2000" b="1" dirty="0" smtClean="0">
                <a:solidFill>
                  <a:srgbClr val="FF0000"/>
                </a:solidFill>
                <a:ea typeface="MS Mincho" pitchFamily="49" charset="-128"/>
              </a:rPr>
              <a:t>, j</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0;</a:t>
            </a:r>
            <a:endParaRPr lang="en-US" sz="2000" dirty="0" smtClean="0">
              <a:solidFill>
                <a:srgbClr val="FF0000"/>
              </a:solidFill>
              <a:ea typeface="MS Mincho" pitchFamily="49" charset="-128"/>
            </a:endParaRPr>
          </a:p>
          <a:p>
            <a:pPr algn="just" eaLnBrk="1" hangingPunct="1">
              <a:buFont typeface="Wingdings" pitchFamily="2" charset="2"/>
              <a:buNone/>
            </a:pPr>
            <a:r>
              <a:rPr lang="en-US" sz="2000" b="1" dirty="0" smtClean="0">
                <a:solidFill>
                  <a:srgbClr val="FF0000"/>
                </a:solidFill>
                <a:ea typeface="MS Mincho" pitchFamily="49" charset="-128"/>
              </a:rPr>
              <a:t>p[0]</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s;</a:t>
            </a:r>
          </a:p>
          <a:p>
            <a:pPr algn="just" eaLnBrk="1" hangingPunct="1">
              <a:lnSpc>
                <a:spcPct val="90000"/>
              </a:lnSpc>
              <a:buFont typeface="Wingdings" pitchFamily="2" charset="2"/>
              <a:buNone/>
            </a:pPr>
            <a:r>
              <a:rPr lang="en-US" sz="2000" b="1" dirty="0" smtClean="0">
                <a:solidFill>
                  <a:srgbClr val="3333CC"/>
                </a:solidFill>
                <a:ea typeface="MS Mincho" pitchFamily="49" charset="-128"/>
              </a:rPr>
              <a:t>while(size)</a:t>
            </a:r>
            <a:r>
              <a:rPr lang="sr-Latn-ME" sz="2000" dirty="0">
                <a:solidFill>
                  <a:srgbClr val="3333CC"/>
                </a:solidFill>
                <a:ea typeface="MS Mincho" pitchFamily="49" charset="-128"/>
              </a:rPr>
              <a:t> </a:t>
            </a:r>
            <a:r>
              <a:rPr lang="en-US" sz="2000" b="1" dirty="0" smtClean="0">
                <a:solidFill>
                  <a:srgbClr val="3333CC"/>
                </a:solidFill>
                <a:ea typeface="MS Mincho" pitchFamily="49" charset="-128"/>
              </a:rPr>
              <a:t>{</a:t>
            </a:r>
            <a:endParaRPr lang="en-US" sz="2000" dirty="0" smtClean="0">
              <a:solidFill>
                <a:srgbClr val="3333CC"/>
              </a:solidFill>
              <a:ea typeface="MS Mincho" pitchFamily="49" charset="-128"/>
            </a:endParaRPr>
          </a:p>
          <a:p>
            <a:pPr algn="just" eaLnBrk="1" hangingPunct="1">
              <a:lnSpc>
                <a:spcPct val="90000"/>
              </a:lnSpc>
              <a:buFont typeface="Wingdings" pitchFamily="2" charset="2"/>
              <a:buNone/>
            </a:pPr>
            <a:r>
              <a:rPr lang="sr-Latn-ME" sz="2000" b="1" dirty="0" smtClean="0">
                <a:solidFill>
                  <a:srgbClr val="3333CC"/>
                </a:solidFill>
                <a:ea typeface="MS Mincho" pitchFamily="49" charset="-128"/>
              </a:rPr>
              <a:t>	</a:t>
            </a:r>
            <a:r>
              <a:rPr lang="en-US" sz="2000" b="1" dirty="0" smtClean="0">
                <a:solidFill>
                  <a:srgbClr val="3333CC"/>
                </a:solidFill>
                <a:ea typeface="MS Mincho" pitchFamily="49" charset="-128"/>
              </a:rPr>
              <a:t>gets(temp);</a:t>
            </a:r>
            <a:endParaRPr lang="en-US" sz="2000" dirty="0" smtClean="0">
              <a:solidFill>
                <a:srgbClr val="3333CC"/>
              </a:solidFill>
              <a:ea typeface="MS Mincho" pitchFamily="49" charset="-128"/>
            </a:endParaRPr>
          </a:p>
          <a:p>
            <a:pPr algn="just" eaLnBrk="1" hangingPunct="1">
              <a:lnSpc>
                <a:spcPct val="90000"/>
              </a:lnSpc>
              <a:buFont typeface="Wingdings" pitchFamily="2" charset="2"/>
              <a:buNone/>
            </a:pPr>
            <a:r>
              <a:rPr lang="sr-Latn-ME" sz="2000" b="1" dirty="0" smtClean="0">
                <a:solidFill>
                  <a:srgbClr val="3333CC"/>
                </a:solidFill>
                <a:ea typeface="MS Mincho" pitchFamily="49" charset="-128"/>
              </a:rPr>
              <a:t>	</a:t>
            </a:r>
            <a:r>
              <a:rPr lang="en-US" sz="2000" b="1" dirty="0" smtClean="0">
                <a:solidFill>
                  <a:srgbClr val="3333CC"/>
                </a:solidFill>
                <a:ea typeface="MS Mincho" pitchFamily="49" charset="-128"/>
              </a:rPr>
              <a:t>size</a:t>
            </a:r>
            <a:r>
              <a:rPr lang="sr-Latn-ME" sz="2000" b="1" dirty="0" smtClean="0">
                <a:solidFill>
                  <a:srgbClr val="3333CC"/>
                </a:solidFill>
                <a:ea typeface="MS Mincho" pitchFamily="49" charset="-128"/>
              </a:rPr>
              <a:t> </a:t>
            </a:r>
            <a:r>
              <a:rPr lang="en-US" sz="2000" b="1" dirty="0" smtClean="0">
                <a:solidFill>
                  <a:srgbClr val="3333CC"/>
                </a:solidFill>
                <a:ea typeface="MS Mincho" pitchFamily="49" charset="-128"/>
              </a:rPr>
              <a:t>=</a:t>
            </a:r>
            <a:r>
              <a:rPr lang="sr-Latn-ME" sz="2000" b="1" dirty="0" smtClean="0">
                <a:solidFill>
                  <a:srgbClr val="3333CC"/>
                </a:solidFill>
                <a:ea typeface="MS Mincho" pitchFamily="49" charset="-128"/>
              </a:rPr>
              <a:t> </a:t>
            </a:r>
            <a:r>
              <a:rPr lang="en-US" sz="2000" b="1" dirty="0" err="1" smtClean="0">
                <a:solidFill>
                  <a:srgbClr val="3333CC"/>
                </a:solidFill>
                <a:ea typeface="MS Mincho" pitchFamily="49" charset="-128"/>
              </a:rPr>
              <a:t>strlen</a:t>
            </a:r>
            <a:r>
              <a:rPr lang="en-US" sz="2000" b="1" dirty="0" smtClean="0">
                <a:solidFill>
                  <a:srgbClr val="3333CC"/>
                </a:solidFill>
                <a:ea typeface="MS Mincho" pitchFamily="49" charset="-128"/>
              </a:rPr>
              <a:t>(temp);</a:t>
            </a:r>
            <a:endParaRPr lang="en-US" sz="2000" dirty="0" smtClean="0">
              <a:solidFill>
                <a:srgbClr val="3333CC"/>
              </a:solidFill>
              <a:ea typeface="MS Mincho" pitchFamily="49" charset="-128"/>
            </a:endParaRPr>
          </a:p>
          <a:p>
            <a:pPr algn="just" eaLnBrk="1" hangingPunct="1">
              <a:lnSpc>
                <a:spcPct val="90000"/>
              </a:lnSpc>
              <a:buFont typeface="Wingdings" pitchFamily="2" charset="2"/>
              <a:buNone/>
            </a:pPr>
            <a:r>
              <a:rPr lang="sr-Latn-ME" sz="2000" b="1" dirty="0" smtClean="0">
                <a:solidFill>
                  <a:schemeClr val="accent1"/>
                </a:solidFill>
                <a:ea typeface="MS Mincho" pitchFamily="49" charset="-128"/>
              </a:rPr>
              <a:t>	</a:t>
            </a:r>
            <a:r>
              <a:rPr lang="en-US" sz="2000" b="1" dirty="0" smtClean="0">
                <a:solidFill>
                  <a:schemeClr val="accent1"/>
                </a:solidFill>
                <a:ea typeface="MS Mincho" pitchFamily="49" charset="-128"/>
              </a:rPr>
              <a:t>for(</a:t>
            </a:r>
            <a:r>
              <a:rPr lang="en-US" sz="2000" b="1" dirty="0" err="1" smtClean="0">
                <a:solidFill>
                  <a:schemeClr val="accent1"/>
                </a:solidFill>
                <a:ea typeface="MS Mincho" pitchFamily="49" charset="-128"/>
              </a:rPr>
              <a:t>i</a:t>
            </a:r>
            <a:r>
              <a:rPr lang="en-US" sz="2000" b="1" dirty="0" smtClean="0">
                <a:solidFill>
                  <a:schemeClr val="accent1"/>
                </a:solidFill>
                <a:ea typeface="MS Mincho" pitchFamily="49" charset="-128"/>
              </a:rPr>
              <a:t>=0;</a:t>
            </a:r>
            <a:r>
              <a:rPr lang="sr-Latn-ME" sz="2000" b="1" dirty="0" smtClean="0">
                <a:solidFill>
                  <a:schemeClr val="accent1"/>
                </a:solidFill>
                <a:ea typeface="MS Mincho" pitchFamily="49" charset="-128"/>
              </a:rPr>
              <a:t> </a:t>
            </a:r>
            <a:r>
              <a:rPr lang="en-US" sz="2000" b="1" dirty="0" err="1" smtClean="0">
                <a:solidFill>
                  <a:schemeClr val="accent1"/>
                </a:solidFill>
                <a:ea typeface="MS Mincho" pitchFamily="49" charset="-128"/>
              </a:rPr>
              <a:t>i</a:t>
            </a:r>
            <a:r>
              <a:rPr lang="en-US" sz="2000" b="1" dirty="0" smtClean="0">
                <a:solidFill>
                  <a:schemeClr val="accent1"/>
                </a:solidFill>
                <a:ea typeface="MS Mincho" pitchFamily="49" charset="-128"/>
              </a:rPr>
              <a:t>&lt;size;</a:t>
            </a:r>
            <a:r>
              <a:rPr lang="sr-Latn-ME" sz="2000" b="1" dirty="0" smtClean="0">
                <a:solidFill>
                  <a:schemeClr val="accent1"/>
                </a:solidFill>
                <a:ea typeface="MS Mincho" pitchFamily="49" charset="-128"/>
              </a:rPr>
              <a:t> </a:t>
            </a:r>
            <a:r>
              <a:rPr lang="en-US" sz="2000" b="1" dirty="0" err="1" smtClean="0">
                <a:solidFill>
                  <a:schemeClr val="accent1"/>
                </a:solidFill>
                <a:ea typeface="MS Mincho" pitchFamily="49" charset="-128"/>
              </a:rPr>
              <a:t>i</a:t>
            </a:r>
            <a:r>
              <a:rPr lang="en-US" sz="2000" b="1" dirty="0" smtClean="0">
                <a:solidFill>
                  <a:schemeClr val="accent1"/>
                </a:solidFill>
                <a:ea typeface="MS Mincho" pitchFamily="49" charset="-128"/>
              </a:rPr>
              <a:t>++)</a:t>
            </a:r>
            <a:r>
              <a:rPr lang="hr-HR" sz="2000" b="1" dirty="0" smtClean="0">
                <a:solidFill>
                  <a:schemeClr val="accent1"/>
                </a:solidFill>
                <a:ea typeface="MS Mincho" pitchFamily="49" charset="-128"/>
              </a:rPr>
              <a:t> </a:t>
            </a:r>
            <a:r>
              <a:rPr lang="en-US" sz="2000" b="1" dirty="0" smtClean="0">
                <a:solidFill>
                  <a:schemeClr val="accent1"/>
                </a:solidFill>
                <a:ea typeface="MS Mincho" pitchFamily="49" charset="-128"/>
              </a:rPr>
              <a:t>s[</a:t>
            </a:r>
            <a:r>
              <a:rPr lang="en-US" sz="2000" b="1" dirty="0" err="1" smtClean="0">
                <a:solidFill>
                  <a:schemeClr val="accent1"/>
                </a:solidFill>
                <a:ea typeface="MS Mincho" pitchFamily="49" charset="-128"/>
              </a:rPr>
              <a:t>tp+i</a:t>
            </a:r>
            <a:r>
              <a:rPr lang="en-US" sz="2000" b="1" dirty="0" smtClean="0">
                <a:solidFill>
                  <a:schemeClr val="accent1"/>
                </a:solidFill>
                <a:ea typeface="MS Mincho" pitchFamily="49" charset="-128"/>
              </a:rPr>
              <a:t>]</a:t>
            </a:r>
            <a:r>
              <a:rPr lang="sr-Latn-ME" sz="2000" b="1" dirty="0" smtClean="0">
                <a:solidFill>
                  <a:schemeClr val="accent1"/>
                </a:solidFill>
                <a:ea typeface="MS Mincho" pitchFamily="49" charset="-128"/>
              </a:rPr>
              <a:t> </a:t>
            </a:r>
            <a:r>
              <a:rPr lang="en-US" sz="2000" b="1" dirty="0" smtClean="0">
                <a:solidFill>
                  <a:schemeClr val="accent1"/>
                </a:solidFill>
                <a:ea typeface="MS Mincho" pitchFamily="49" charset="-128"/>
              </a:rPr>
              <a:t>=</a:t>
            </a:r>
            <a:r>
              <a:rPr lang="sr-Latn-ME" sz="2000" b="1" dirty="0" smtClean="0">
                <a:solidFill>
                  <a:schemeClr val="accent1"/>
                </a:solidFill>
                <a:ea typeface="MS Mincho" pitchFamily="49" charset="-128"/>
              </a:rPr>
              <a:t> </a:t>
            </a:r>
            <a:r>
              <a:rPr lang="en-US" sz="2000" b="1" dirty="0" smtClean="0">
                <a:solidFill>
                  <a:schemeClr val="accent1"/>
                </a:solidFill>
                <a:ea typeface="MS Mincho" pitchFamily="49" charset="-128"/>
              </a:rPr>
              <a:t>temp[</a:t>
            </a:r>
            <a:r>
              <a:rPr lang="en-US" sz="2000" b="1" dirty="0" err="1" smtClean="0">
                <a:solidFill>
                  <a:schemeClr val="accent1"/>
                </a:solidFill>
                <a:ea typeface="MS Mincho" pitchFamily="49" charset="-128"/>
              </a:rPr>
              <a:t>i</a:t>
            </a:r>
            <a:r>
              <a:rPr lang="en-US" sz="2000" b="1" dirty="0" smtClean="0">
                <a:solidFill>
                  <a:schemeClr val="accent1"/>
                </a:solidFill>
                <a:ea typeface="MS Mincho" pitchFamily="49" charset="-128"/>
              </a:rPr>
              <a:t>];</a:t>
            </a:r>
            <a:endParaRPr lang="en-US" sz="2400" dirty="0" smtClean="0">
              <a:solidFill>
                <a:schemeClr val="accent1"/>
              </a:solidFill>
            </a:endParaRPr>
          </a:p>
        </p:txBody>
      </p:sp>
      <p:sp>
        <p:nvSpPr>
          <p:cNvPr id="26628" name="Text Box 4"/>
          <p:cNvSpPr txBox="1">
            <a:spLocks noChangeArrowheads="1"/>
          </p:cNvSpPr>
          <p:nvPr/>
        </p:nvSpPr>
        <p:spPr bwMode="auto">
          <a:xfrm>
            <a:off x="5148064" y="3208080"/>
            <a:ext cx="3583632" cy="233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342900" indent="-342900" algn="just" eaLnBrk="1" hangingPunct="1">
              <a:lnSpc>
                <a:spcPct val="90000"/>
              </a:lnSpc>
              <a:spcBef>
                <a:spcPct val="20000"/>
              </a:spcBef>
              <a:buClr>
                <a:schemeClr val="hlink"/>
              </a:buClr>
              <a:buSzPct val="75000"/>
            </a:pPr>
            <a:r>
              <a:rPr lang="sr-Latn-ME" sz="2000" b="1" dirty="0" smtClean="0">
                <a:solidFill>
                  <a:schemeClr val="accent2"/>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s[</a:t>
            </a:r>
            <a:r>
              <a:rPr lang="en-US" sz="2000" b="1" dirty="0" err="1" smtClean="0">
                <a:solidFill>
                  <a:schemeClr val="accent2"/>
                </a:solidFill>
                <a:latin typeface="Tahoma" pitchFamily="34" charset="0"/>
                <a:ea typeface="MS Mincho" pitchFamily="49" charset="-128"/>
              </a:rPr>
              <a:t>tp+size</a:t>
            </a:r>
            <a:r>
              <a:rPr lang="en-US" sz="2000" b="1" dirty="0" smtClean="0">
                <a:solidFill>
                  <a:schemeClr val="accent2"/>
                </a:solidFill>
                <a:latin typeface="Tahoma" pitchFamily="34" charset="0"/>
                <a:ea typeface="MS Mincho" pitchFamily="49" charset="-128"/>
              </a:rPr>
              <a:t>]</a:t>
            </a:r>
            <a:r>
              <a:rPr lang="sr-Latn-ME" sz="2000" b="1" dirty="0" smtClean="0">
                <a:solidFill>
                  <a:schemeClr val="accent2"/>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a:t>
            </a:r>
            <a:r>
              <a:rPr lang="sr-Latn-ME" sz="2000" b="1" dirty="0" smtClean="0">
                <a:solidFill>
                  <a:schemeClr val="accent2"/>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a:t>
            </a:r>
            <a:r>
              <a:rPr lang="en-US" sz="2000" b="1" dirty="0">
                <a:solidFill>
                  <a:schemeClr val="accent2"/>
                </a:solidFill>
                <a:latin typeface="Tahoma" pitchFamily="34" charset="0"/>
                <a:ea typeface="MS Mincho" pitchFamily="49" charset="-128"/>
              </a:rPr>
              <a:t>0</a:t>
            </a:r>
            <a:r>
              <a:rPr lang="en-US" sz="2000" b="1" dirty="0" smtClean="0">
                <a:solidFill>
                  <a:schemeClr val="accent2"/>
                </a:solidFill>
                <a:latin typeface="Tahoma" pitchFamily="34" charset="0"/>
                <a:ea typeface="MS Mincho" pitchFamily="49" charset="-128"/>
              </a:rPr>
              <a:t>';</a:t>
            </a:r>
            <a:endParaRPr lang="sr-Latn-ME" sz="2000" b="1" dirty="0" smtClean="0">
              <a:solidFill>
                <a:schemeClr val="accent2"/>
              </a:solidFill>
              <a:latin typeface="Tahoma" pitchFamily="34" charset="0"/>
              <a:ea typeface="MS Mincho" pitchFamily="49" charset="-128"/>
            </a:endParaRPr>
          </a:p>
          <a:p>
            <a:pPr marL="342900" indent="-342900" algn="just" eaLnBrk="1" hangingPunct="1">
              <a:lnSpc>
                <a:spcPct val="90000"/>
              </a:lnSpc>
              <a:spcBef>
                <a:spcPct val="20000"/>
              </a:spcBef>
              <a:buClr>
                <a:schemeClr val="hlink"/>
              </a:buClr>
              <a:buSzPct val="75000"/>
            </a:pPr>
            <a:r>
              <a:rPr lang="sr-Latn-ME" sz="2000" dirty="0">
                <a:solidFill>
                  <a:srgbClr val="3333CC"/>
                </a:solidFill>
                <a:latin typeface="+mn-lt"/>
                <a:ea typeface="MS Mincho" pitchFamily="49" charset="-128"/>
              </a:rPr>
              <a:t>	</a:t>
            </a:r>
            <a:r>
              <a:rPr lang="en-US" sz="2000" b="1" dirty="0" err="1" smtClean="0">
                <a:solidFill>
                  <a:schemeClr val="accent1"/>
                </a:solidFill>
                <a:latin typeface="Tahoma" pitchFamily="34" charset="0"/>
                <a:ea typeface="MS Mincho" pitchFamily="49" charset="-128"/>
              </a:rPr>
              <a:t>tp</a:t>
            </a:r>
            <a:r>
              <a:rPr lang="sr-Latn-ME" sz="2000" b="1" dirty="0" smtClean="0">
                <a:solidFill>
                  <a:schemeClr val="accent1"/>
                </a:solidFill>
                <a:latin typeface="Tahoma" pitchFamily="34" charset="0"/>
                <a:ea typeface="MS Mincho" pitchFamily="49" charset="-128"/>
              </a:rPr>
              <a:t> </a:t>
            </a:r>
            <a:r>
              <a:rPr lang="en-US" sz="2000" b="1" dirty="0" smtClean="0">
                <a:solidFill>
                  <a:schemeClr val="accent1"/>
                </a:solidFill>
                <a:latin typeface="Tahoma" pitchFamily="34" charset="0"/>
                <a:ea typeface="MS Mincho" pitchFamily="49" charset="-128"/>
              </a:rPr>
              <a:t>+=</a:t>
            </a:r>
            <a:r>
              <a:rPr lang="sr-Latn-ME" sz="2000" b="1" dirty="0" smtClean="0">
                <a:solidFill>
                  <a:schemeClr val="accent1"/>
                </a:solidFill>
                <a:latin typeface="Tahoma" pitchFamily="34" charset="0"/>
                <a:ea typeface="MS Mincho" pitchFamily="49" charset="-128"/>
              </a:rPr>
              <a:t> </a:t>
            </a:r>
            <a:r>
              <a:rPr lang="en-US" sz="2000" b="1" dirty="0" smtClean="0">
                <a:solidFill>
                  <a:schemeClr val="accent1"/>
                </a:solidFill>
                <a:latin typeface="Tahoma" pitchFamily="34" charset="0"/>
                <a:ea typeface="MS Mincho" pitchFamily="49" charset="-128"/>
              </a:rPr>
              <a:t>size+1;</a:t>
            </a:r>
            <a:endParaRPr lang="sr-Latn-ME" sz="2000" b="1" dirty="0" smtClean="0">
              <a:solidFill>
                <a:schemeClr val="accent1"/>
              </a:solidFill>
              <a:latin typeface="Tahoma" pitchFamily="34" charset="0"/>
              <a:ea typeface="MS Mincho" pitchFamily="49" charset="-128"/>
            </a:endParaRPr>
          </a:p>
          <a:p>
            <a:pPr marL="342900" indent="-342900" algn="just" eaLnBrk="1" hangingPunct="1">
              <a:lnSpc>
                <a:spcPct val="90000"/>
              </a:lnSpc>
              <a:spcBef>
                <a:spcPct val="20000"/>
              </a:spcBef>
              <a:buClr>
                <a:schemeClr val="hlink"/>
              </a:buClr>
              <a:buSzPct val="75000"/>
            </a:pPr>
            <a:r>
              <a:rPr lang="sr-Latn-ME" sz="2000" b="1" dirty="0">
                <a:solidFill>
                  <a:schemeClr val="accent1"/>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if(size</a:t>
            </a:r>
            <a:r>
              <a:rPr lang="en-US" sz="2000" b="1" dirty="0">
                <a:solidFill>
                  <a:schemeClr val="accent2"/>
                </a:solidFill>
                <a:latin typeface="Tahoma" pitchFamily="34" charset="0"/>
                <a:ea typeface="MS Mincho" pitchFamily="49" charset="-128"/>
              </a:rPr>
              <a:t>) p[++j</a:t>
            </a:r>
            <a:r>
              <a:rPr lang="en-US" sz="2000" b="1" dirty="0" smtClean="0">
                <a:solidFill>
                  <a:schemeClr val="accent2"/>
                </a:solidFill>
                <a:latin typeface="Tahoma" pitchFamily="34" charset="0"/>
                <a:ea typeface="MS Mincho" pitchFamily="49" charset="-128"/>
              </a:rPr>
              <a:t>]</a:t>
            </a:r>
            <a:r>
              <a:rPr lang="sr-Latn-ME" sz="2000" b="1" dirty="0" smtClean="0">
                <a:solidFill>
                  <a:schemeClr val="accent2"/>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a:t>
            </a:r>
            <a:r>
              <a:rPr lang="sr-Latn-ME" sz="2000" b="1" dirty="0" smtClean="0">
                <a:solidFill>
                  <a:schemeClr val="accent2"/>
                </a:solidFill>
                <a:latin typeface="Tahoma" pitchFamily="34" charset="0"/>
                <a:ea typeface="MS Mincho" pitchFamily="49" charset="-128"/>
              </a:rPr>
              <a:t> </a:t>
            </a:r>
            <a:r>
              <a:rPr lang="en-US" sz="2000" b="1" dirty="0" err="1" smtClean="0">
                <a:solidFill>
                  <a:schemeClr val="accent2"/>
                </a:solidFill>
                <a:latin typeface="Tahoma" pitchFamily="34" charset="0"/>
                <a:ea typeface="MS Mincho" pitchFamily="49" charset="-128"/>
              </a:rPr>
              <a:t>s+tp</a:t>
            </a:r>
            <a:r>
              <a:rPr lang="en-US" sz="2000" b="1" dirty="0">
                <a:solidFill>
                  <a:schemeClr val="accent2"/>
                </a:solidFill>
                <a:latin typeface="Tahoma" pitchFamily="34" charset="0"/>
                <a:ea typeface="MS Mincho" pitchFamily="49" charset="-128"/>
              </a:rPr>
              <a:t>;</a:t>
            </a:r>
            <a:endParaRPr lang="en-US" sz="2000" dirty="0">
              <a:solidFill>
                <a:schemeClr val="accent2"/>
              </a:solidFill>
              <a:latin typeface="Tahoma" pitchFamily="34" charset="0"/>
              <a:ea typeface="MS Mincho" pitchFamily="49" charset="-128"/>
            </a:endParaRPr>
          </a:p>
          <a:p>
            <a:pPr algn="just" eaLnBrk="1" hangingPunct="1">
              <a:lnSpc>
                <a:spcPct val="90000"/>
              </a:lnSpc>
              <a:spcBef>
                <a:spcPct val="20000"/>
              </a:spcBef>
              <a:buClr>
                <a:schemeClr val="hlink"/>
              </a:buClr>
              <a:buSzPct val="75000"/>
              <a:buFont typeface="Wingdings" pitchFamily="2" charset="2"/>
              <a:buNone/>
            </a:pPr>
            <a:r>
              <a:rPr lang="en-US" sz="2000" b="1" dirty="0" smtClean="0">
                <a:solidFill>
                  <a:srgbClr val="3333CC"/>
                </a:solidFill>
                <a:latin typeface="Tahoma" pitchFamily="34" charset="0"/>
                <a:ea typeface="MS Mincho" pitchFamily="49" charset="-128"/>
              </a:rPr>
              <a:t>}</a:t>
            </a:r>
            <a:endParaRPr lang="en-US" sz="2000" dirty="0">
              <a:solidFill>
                <a:srgbClr val="3333CC"/>
              </a:solidFill>
              <a:latin typeface="Tahoma" pitchFamily="34" charset="0"/>
              <a:ea typeface="MS Mincho" pitchFamily="49" charset="-128"/>
            </a:endParaRPr>
          </a:p>
          <a:p>
            <a:pPr eaLnBrk="1" hangingPunct="1">
              <a:lnSpc>
                <a:spcPct val="90000"/>
              </a:lnSpc>
              <a:spcBef>
                <a:spcPct val="20000"/>
              </a:spcBef>
              <a:buClr>
                <a:schemeClr val="hlink"/>
              </a:buClr>
              <a:buSzPct val="75000"/>
              <a:buFont typeface="Wingdings" pitchFamily="2" charset="2"/>
              <a:buNone/>
              <a:tabLst>
                <a:tab pos="377825" algn="l"/>
              </a:tabLst>
            </a:pPr>
            <a:r>
              <a:rPr lang="en-US" sz="2000" b="1" dirty="0" smtClean="0">
                <a:solidFill>
                  <a:schemeClr val="hlink"/>
                </a:solidFill>
                <a:latin typeface="Tahoma" pitchFamily="34" charset="0"/>
                <a:ea typeface="MS Mincho" pitchFamily="49" charset="-128"/>
              </a:rPr>
              <a:t>for(</a:t>
            </a:r>
            <a:r>
              <a:rPr lang="en-US" sz="2000" b="1" dirty="0" err="1" smtClean="0">
                <a:solidFill>
                  <a:schemeClr val="hlink"/>
                </a:solidFill>
                <a:latin typeface="Tahoma" pitchFamily="34" charset="0"/>
                <a:ea typeface="MS Mincho" pitchFamily="49" charset="-128"/>
              </a:rPr>
              <a:t>i</a:t>
            </a:r>
            <a:r>
              <a:rPr lang="en-US" sz="2000" b="1" dirty="0" smtClean="0">
                <a:solidFill>
                  <a:schemeClr val="hlink"/>
                </a:solidFill>
                <a:latin typeface="Tahoma" pitchFamily="34" charset="0"/>
                <a:ea typeface="MS Mincho" pitchFamily="49" charset="-128"/>
              </a:rPr>
              <a:t>=0;</a:t>
            </a:r>
            <a:r>
              <a:rPr lang="sr-Latn-ME" sz="2000" b="1" dirty="0">
                <a:solidFill>
                  <a:schemeClr val="hlink"/>
                </a:solidFill>
                <a:latin typeface="Tahoma" pitchFamily="34" charset="0"/>
                <a:ea typeface="MS Mincho" pitchFamily="49" charset="-128"/>
              </a:rPr>
              <a:t> </a:t>
            </a:r>
            <a:r>
              <a:rPr lang="en-US" sz="2000" b="1" dirty="0" err="1" smtClean="0">
                <a:solidFill>
                  <a:schemeClr val="hlink"/>
                </a:solidFill>
                <a:latin typeface="Tahoma" pitchFamily="34" charset="0"/>
                <a:ea typeface="MS Mincho" pitchFamily="49" charset="-128"/>
              </a:rPr>
              <a:t>i</a:t>
            </a:r>
            <a:r>
              <a:rPr lang="en-US" sz="2000" b="1" dirty="0" smtClean="0">
                <a:solidFill>
                  <a:schemeClr val="hlink"/>
                </a:solidFill>
                <a:latin typeface="Tahoma" pitchFamily="34" charset="0"/>
                <a:ea typeface="MS Mincho" pitchFamily="49" charset="-128"/>
              </a:rPr>
              <a:t>&lt;j;</a:t>
            </a:r>
            <a:r>
              <a:rPr lang="sr-Latn-ME" sz="2000" b="1" dirty="0" smtClean="0">
                <a:solidFill>
                  <a:schemeClr val="hlink"/>
                </a:solidFill>
                <a:latin typeface="Tahoma" pitchFamily="34" charset="0"/>
                <a:ea typeface="MS Mincho" pitchFamily="49" charset="-128"/>
              </a:rPr>
              <a:t> </a:t>
            </a:r>
            <a:r>
              <a:rPr lang="en-US" sz="2000" b="1" dirty="0" err="1" smtClean="0">
                <a:solidFill>
                  <a:schemeClr val="hlink"/>
                </a:solidFill>
                <a:latin typeface="Tahoma" pitchFamily="34" charset="0"/>
                <a:ea typeface="MS Mincho" pitchFamily="49" charset="-128"/>
              </a:rPr>
              <a:t>i</a:t>
            </a:r>
            <a:r>
              <a:rPr lang="en-US" sz="2000" b="1" dirty="0">
                <a:solidFill>
                  <a:schemeClr val="hlink"/>
                </a:solidFill>
                <a:latin typeface="Tahoma" pitchFamily="34" charset="0"/>
                <a:ea typeface="MS Mincho" pitchFamily="49" charset="-128"/>
              </a:rPr>
              <a:t>++) </a:t>
            </a:r>
            <a:r>
              <a:rPr lang="sr-Latn-ME" sz="2000" b="1" dirty="0" smtClean="0">
                <a:solidFill>
                  <a:schemeClr val="hlink"/>
                </a:solidFill>
                <a:latin typeface="Tahoma" pitchFamily="34" charset="0"/>
                <a:ea typeface="MS Mincho" pitchFamily="49" charset="-128"/>
              </a:rPr>
              <a:t>	</a:t>
            </a:r>
            <a:r>
              <a:rPr lang="en-US" sz="2000" b="1" dirty="0" err="1" smtClean="0">
                <a:solidFill>
                  <a:schemeClr val="hlink"/>
                </a:solidFill>
                <a:latin typeface="Tahoma" pitchFamily="34" charset="0"/>
                <a:ea typeface="MS Mincho" pitchFamily="49" charset="-128"/>
              </a:rPr>
              <a:t>printf</a:t>
            </a:r>
            <a:r>
              <a:rPr lang="en-US" sz="2000" b="1" dirty="0">
                <a:solidFill>
                  <a:schemeClr val="hlink"/>
                </a:solidFill>
                <a:latin typeface="Tahoma" pitchFamily="34" charset="0"/>
                <a:ea typeface="MS Mincho" pitchFamily="49" charset="-128"/>
              </a:rPr>
              <a:t>("%s\n</a:t>
            </a:r>
            <a:r>
              <a:rPr lang="en-US" sz="2000" b="1" dirty="0" smtClean="0">
                <a:solidFill>
                  <a:schemeClr val="hlink"/>
                </a:solidFill>
                <a:latin typeface="Tahoma" pitchFamily="34" charset="0"/>
                <a:ea typeface="MS Mincho" pitchFamily="49" charset="-128"/>
              </a:rPr>
              <a:t>",</a:t>
            </a:r>
            <a:r>
              <a:rPr lang="sr-Latn-ME" sz="2000" b="1" dirty="0" smtClean="0">
                <a:solidFill>
                  <a:schemeClr val="hlink"/>
                </a:solidFill>
                <a:latin typeface="Tahoma" pitchFamily="34" charset="0"/>
                <a:ea typeface="MS Mincho" pitchFamily="49" charset="-128"/>
              </a:rPr>
              <a:t> </a:t>
            </a:r>
            <a:r>
              <a:rPr lang="en-US" sz="2000" b="1" dirty="0" smtClean="0">
                <a:solidFill>
                  <a:schemeClr val="hlink"/>
                </a:solidFill>
                <a:latin typeface="Tahoma" pitchFamily="34" charset="0"/>
                <a:ea typeface="MS Mincho" pitchFamily="49" charset="-128"/>
              </a:rPr>
              <a:t>p[</a:t>
            </a:r>
            <a:r>
              <a:rPr lang="en-US" sz="2000" b="1" dirty="0" err="1" smtClean="0">
                <a:solidFill>
                  <a:schemeClr val="hlink"/>
                </a:solidFill>
                <a:latin typeface="Tahoma" pitchFamily="34" charset="0"/>
                <a:ea typeface="MS Mincho" pitchFamily="49" charset="-128"/>
              </a:rPr>
              <a:t>i</a:t>
            </a:r>
            <a:r>
              <a:rPr lang="en-US" sz="2000" b="1" dirty="0">
                <a:solidFill>
                  <a:schemeClr val="hlink"/>
                </a:solidFill>
                <a:latin typeface="Tahoma" pitchFamily="34" charset="0"/>
                <a:ea typeface="MS Mincho" pitchFamily="49" charset="-128"/>
              </a:rPr>
              <a:t>]);</a:t>
            </a:r>
            <a:endParaRPr lang="en-US" sz="2000" dirty="0">
              <a:solidFill>
                <a:schemeClr val="hlink"/>
              </a:solidFill>
              <a:latin typeface="Tahoma" pitchFamily="34" charset="0"/>
              <a:ea typeface="MS Mincho" pitchFamily="49" charset="-128"/>
            </a:endParaRPr>
          </a:p>
          <a:p>
            <a:pPr algn="just" eaLnBrk="1" hangingPunct="1">
              <a:lnSpc>
                <a:spcPct val="90000"/>
              </a:lnSpc>
              <a:spcBef>
                <a:spcPct val="20000"/>
              </a:spcBef>
              <a:buClr>
                <a:schemeClr val="hlink"/>
              </a:buClr>
              <a:buSzPct val="75000"/>
              <a:buFont typeface="Wingdings" pitchFamily="2" charset="2"/>
              <a:buNone/>
            </a:pPr>
            <a:r>
              <a:rPr lang="en-US" sz="2000" b="1" dirty="0">
                <a:latin typeface="Tahoma" pitchFamily="34" charset="0"/>
                <a:ea typeface="MS Mincho" pitchFamily="49" charset="-128"/>
              </a:rPr>
              <a:t>}</a:t>
            </a:r>
            <a:endParaRPr lang="en-US" dirty="0">
              <a:latin typeface="Tahoma" pitchFamily="34" charset="0"/>
            </a:endParaRPr>
          </a:p>
        </p:txBody>
      </p:sp>
      <p:sp>
        <p:nvSpPr>
          <p:cNvPr id="26629" name="Freeform 5"/>
          <p:cNvSpPr>
            <a:spLocks/>
          </p:cNvSpPr>
          <p:nvPr/>
        </p:nvSpPr>
        <p:spPr bwMode="auto">
          <a:xfrm>
            <a:off x="3054936" y="3685431"/>
            <a:ext cx="2895600" cy="2802007"/>
          </a:xfrm>
          <a:custGeom>
            <a:avLst/>
            <a:gdLst>
              <a:gd name="T0" fmla="*/ 0 w 1824"/>
              <a:gd name="T1" fmla="*/ 2147483647 h 1645"/>
              <a:gd name="T2" fmla="*/ 2147483647 w 1824"/>
              <a:gd name="T3" fmla="*/ 2147483647 h 1645"/>
              <a:gd name="T4" fmla="*/ 2147483647 w 1824"/>
              <a:gd name="T5" fmla="*/ 2147483647 h 1645"/>
              <a:gd name="T6" fmla="*/ 2147483647 w 1824"/>
              <a:gd name="T7" fmla="*/ 2147483647 h 1645"/>
              <a:gd name="T8" fmla="*/ 2147483647 w 1824"/>
              <a:gd name="T9" fmla="*/ 0 h 16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1645">
                <a:moveTo>
                  <a:pt x="0" y="1645"/>
                </a:moveTo>
                <a:lnTo>
                  <a:pt x="1824" y="1645"/>
                </a:lnTo>
                <a:lnTo>
                  <a:pt x="1824" y="1117"/>
                </a:lnTo>
                <a:lnTo>
                  <a:pt x="417" y="1021"/>
                </a:lnTo>
                <a:lnTo>
                  <a:pt x="1471" y="0"/>
                </a:lnTo>
              </a:path>
            </a:pathLst>
          </a:custGeom>
          <a:noFill/>
          <a:ln w="9525">
            <a:solidFill>
              <a:srgbClr val="FF0000"/>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630" name="Text Box 6"/>
          <p:cNvSpPr txBox="1">
            <a:spLocks noChangeArrowheads="1"/>
          </p:cNvSpPr>
          <p:nvPr/>
        </p:nvSpPr>
        <p:spPr bwMode="auto">
          <a:xfrm>
            <a:off x="5982653" y="6112135"/>
            <a:ext cx="182970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1600" dirty="0" err="1">
                <a:latin typeface="Tahoma" pitchFamily="34" charset="0"/>
              </a:rPr>
              <a:t>nastavak</a:t>
            </a:r>
            <a:r>
              <a:rPr lang="en-US" sz="1600" dirty="0">
                <a:latin typeface="Tahoma" pitchFamily="34" charset="0"/>
              </a:rPr>
              <a:t> gore</a:t>
            </a:r>
          </a:p>
        </p:txBody>
      </p:sp>
      <p:sp>
        <p:nvSpPr>
          <p:cNvPr id="8" name="Rectangle 2"/>
          <p:cNvSpPr>
            <a:spLocks noGrp="1" noChangeArrowheads="1"/>
          </p:cNvSpPr>
          <p:nvPr>
            <p:ph type="title"/>
          </p:nvPr>
        </p:nvSpPr>
        <p:spPr>
          <a:xfrm>
            <a:off x="755650" y="609600"/>
            <a:ext cx="7772400" cy="1143000"/>
          </a:xfrm>
        </p:spPr>
        <p:txBody>
          <a:bodyPr/>
          <a:lstStyle/>
          <a:p>
            <a:pPr eaLnBrk="1" hangingPunct="1"/>
            <a:r>
              <a:rPr lang="en-US" dirty="0" smtClean="0"/>
              <a:t>Rad </a:t>
            </a:r>
            <a:r>
              <a:rPr lang="en-US" dirty="0" err="1" smtClean="0"/>
              <a:t>sa</a:t>
            </a:r>
            <a:r>
              <a:rPr lang="en-US" dirty="0" smtClean="0"/>
              <a:t> </a:t>
            </a:r>
            <a:r>
              <a:rPr lang="en-US" dirty="0" err="1" smtClean="0"/>
              <a:t>mno</a:t>
            </a:r>
            <a:r>
              <a:rPr lang="sr-Latn-CS" dirty="0" smtClean="0"/>
              <a:t>štvom stringova</a:t>
            </a:r>
            <a:endParaRPr lang="en-US"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20/28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755650" y="609600"/>
            <a:ext cx="7772400" cy="1143000"/>
          </a:xfrm>
        </p:spPr>
        <p:txBody>
          <a:bodyPr/>
          <a:lstStyle/>
          <a:p>
            <a:pPr eaLnBrk="1" hangingPunct="1"/>
            <a:r>
              <a:rPr lang="en-US" dirty="0" smtClean="0"/>
              <a:t>Rad </a:t>
            </a:r>
            <a:r>
              <a:rPr lang="en-US" dirty="0" err="1" smtClean="0"/>
              <a:t>sa</a:t>
            </a:r>
            <a:r>
              <a:rPr lang="en-US" dirty="0" smtClean="0"/>
              <a:t> </a:t>
            </a:r>
            <a:r>
              <a:rPr lang="en-US" dirty="0" err="1" smtClean="0"/>
              <a:t>mno</a:t>
            </a:r>
            <a:r>
              <a:rPr lang="sr-Latn-CS" dirty="0" smtClean="0"/>
              <a:t>štvom stringova</a:t>
            </a:r>
            <a:endParaRPr lang="en-US" dirty="0" smtClean="0"/>
          </a:p>
        </p:txBody>
      </p:sp>
      <p:sp>
        <p:nvSpPr>
          <p:cNvPr id="27651" name="Rectangle 3"/>
          <p:cNvSpPr>
            <a:spLocks noGrp="1" noChangeArrowheads="1"/>
          </p:cNvSpPr>
          <p:nvPr>
            <p:ph type="body" idx="1"/>
          </p:nvPr>
        </p:nvSpPr>
        <p:spPr>
          <a:xfrm>
            <a:off x="203433" y="2018903"/>
            <a:ext cx="8807896" cy="4648200"/>
          </a:xfrm>
        </p:spPr>
        <p:txBody>
          <a:bodyPr/>
          <a:lstStyle/>
          <a:p>
            <a:pPr eaLnBrk="1" hangingPunct="1">
              <a:lnSpc>
                <a:spcPct val="95000"/>
              </a:lnSpc>
              <a:spcBef>
                <a:spcPts val="0"/>
              </a:spcBef>
              <a:spcAft>
                <a:spcPts val="300"/>
              </a:spcAft>
            </a:pPr>
            <a:r>
              <a:rPr lang="sr-Latn-CS" sz="2200" dirty="0" smtClean="0"/>
              <a:t>Objasnimo prethodni primjer.</a:t>
            </a:r>
          </a:p>
          <a:p>
            <a:pPr eaLnBrk="1" hangingPunct="1">
              <a:lnSpc>
                <a:spcPct val="95000"/>
              </a:lnSpc>
              <a:spcBef>
                <a:spcPts val="0"/>
              </a:spcBef>
              <a:spcAft>
                <a:spcPts val="300"/>
              </a:spcAft>
            </a:pPr>
            <a:r>
              <a:rPr lang="sr-Latn-CS" sz="2200" dirty="0" smtClean="0">
                <a:solidFill>
                  <a:srgbClr val="FF0000"/>
                </a:solidFill>
              </a:rPr>
              <a:t>Deklarisali smo string i niz pokazivača na stringove.</a:t>
            </a:r>
          </a:p>
          <a:p>
            <a:pPr eaLnBrk="1" hangingPunct="1">
              <a:lnSpc>
                <a:spcPct val="95000"/>
              </a:lnSpc>
              <a:spcBef>
                <a:spcPts val="0"/>
              </a:spcBef>
              <a:spcAft>
                <a:spcPts val="300"/>
              </a:spcAft>
            </a:pPr>
            <a:r>
              <a:rPr lang="sr-Latn-CS" sz="2200" dirty="0" smtClean="0">
                <a:solidFill>
                  <a:srgbClr val="3333CC"/>
                </a:solidFill>
              </a:rPr>
              <a:t>U while petlji ostajemo sve dok je učitani string dužine veće od nula, odnosno dok korisnik ne unese prazan string</a:t>
            </a:r>
            <a:r>
              <a:rPr lang="sr-Latn-CS" sz="2200" dirty="0" smtClean="0"/>
              <a:t>.</a:t>
            </a:r>
          </a:p>
          <a:p>
            <a:pPr eaLnBrk="1" hangingPunct="1">
              <a:lnSpc>
                <a:spcPct val="95000"/>
              </a:lnSpc>
              <a:spcBef>
                <a:spcPts val="0"/>
              </a:spcBef>
              <a:spcAft>
                <a:spcPts val="300"/>
              </a:spcAft>
            </a:pPr>
            <a:r>
              <a:rPr lang="sr-Latn-CS" sz="2200" dirty="0" smtClean="0">
                <a:solidFill>
                  <a:schemeClr val="accent1"/>
                </a:solidFill>
              </a:rPr>
              <a:t>Svaki uneseni string se pozicionira na odgovarajuće mjesto, uz ažuriranje promjenljive tp, koja pamti poziciju dokle se stiglo u “velikom stringu”.</a:t>
            </a:r>
          </a:p>
          <a:p>
            <a:pPr eaLnBrk="1" hangingPunct="1">
              <a:lnSpc>
                <a:spcPct val="95000"/>
              </a:lnSpc>
              <a:spcBef>
                <a:spcPts val="0"/>
              </a:spcBef>
              <a:spcAft>
                <a:spcPts val="300"/>
              </a:spcAft>
            </a:pPr>
            <a:r>
              <a:rPr lang="sr-Latn-CS" sz="2200" dirty="0" smtClean="0">
                <a:solidFill>
                  <a:schemeClr val="accent2"/>
                </a:solidFill>
              </a:rPr>
              <a:t>Nakon unosa stringa postavlja se terminacioni karakter na odgovarajuće mjesto i podesi da odgovarajući pokazivač iz niza pokazivača pokaže na naredni string čiji se unos očekuje.</a:t>
            </a:r>
          </a:p>
          <a:p>
            <a:pPr eaLnBrk="1" hangingPunct="1">
              <a:lnSpc>
                <a:spcPct val="95000"/>
              </a:lnSpc>
              <a:spcBef>
                <a:spcPts val="0"/>
              </a:spcBef>
              <a:spcAft>
                <a:spcPts val="300"/>
              </a:spcAft>
            </a:pPr>
            <a:r>
              <a:rPr lang="sr-Latn-CS" sz="2200" dirty="0" smtClean="0">
                <a:solidFill>
                  <a:schemeClr val="hlink"/>
                </a:solidFill>
              </a:rPr>
              <a:t>Na kraju ovog demonstracionog programa smo iz “velikog stringa” štampali pojedinačne stringove.</a:t>
            </a:r>
            <a:endParaRPr lang="en-US" sz="2200" dirty="0" smtClean="0">
              <a:solidFill>
                <a:schemeClr val="hlink"/>
              </a:solidFill>
            </a:endParaRPr>
          </a:p>
          <a:p>
            <a:pPr eaLnBrk="1" hangingPunct="1">
              <a:lnSpc>
                <a:spcPct val="95000"/>
              </a:lnSpc>
              <a:spcBef>
                <a:spcPts val="0"/>
              </a:spcBef>
              <a:spcAft>
                <a:spcPts val="300"/>
              </a:spcAft>
            </a:pPr>
            <a:r>
              <a:rPr lang="sr-Latn-CS" sz="2200" dirty="0"/>
              <a:t>Program nije optimalan ni direktno praktično upotrebljiv, već je samo ilustrativni primjer</a:t>
            </a:r>
            <a:r>
              <a:rPr lang="sr-Latn-CS" sz="2200" dirty="0" smtClean="0"/>
              <a:t>.</a:t>
            </a:r>
            <a:endParaRPr lang="sr-Latn-CS" sz="2200" dirty="0" smtClean="0">
              <a:solidFill>
                <a:schemeClr val="hlink"/>
              </a:solidFill>
            </a:endParaRPr>
          </a:p>
          <a:p>
            <a:pPr eaLnBrk="1" hangingPunct="1">
              <a:lnSpc>
                <a:spcPct val="95000"/>
              </a:lnSpc>
              <a:spcBef>
                <a:spcPts val="0"/>
              </a:spcBef>
              <a:spcAft>
                <a:spcPts val="300"/>
              </a:spcAft>
            </a:pPr>
            <a:endParaRPr lang="sr-Latn-CS" sz="2200" dirty="0" smtClean="0">
              <a:solidFill>
                <a:schemeClr val="hlink"/>
              </a:solidFill>
            </a:endParaRPr>
          </a:p>
          <a:p>
            <a:pPr eaLnBrk="1" hangingPunct="1">
              <a:lnSpc>
                <a:spcPct val="95000"/>
              </a:lnSpc>
              <a:spcBef>
                <a:spcPts val="0"/>
              </a:spcBef>
              <a:spcAft>
                <a:spcPts val="300"/>
              </a:spcAft>
            </a:pPr>
            <a:endParaRPr lang="en-US" sz="22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21/28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sr-Latn-ME" dirty="0" smtClean="0"/>
              <a:t>String literali</a:t>
            </a:r>
            <a:endParaRPr lang="en-US" dirty="0" smtClean="0"/>
          </a:p>
        </p:txBody>
      </p:sp>
      <p:sp>
        <p:nvSpPr>
          <p:cNvPr id="18435" name="Rectangle 3"/>
          <p:cNvSpPr>
            <a:spLocks noGrp="1" noChangeArrowheads="1"/>
          </p:cNvSpPr>
          <p:nvPr>
            <p:ph type="body" idx="1"/>
          </p:nvPr>
        </p:nvSpPr>
        <p:spPr>
          <a:xfrm>
            <a:off x="179512" y="2060848"/>
            <a:ext cx="8856984" cy="4797152"/>
          </a:xfrm>
        </p:spPr>
        <p:txBody>
          <a:bodyPr/>
          <a:lstStyle/>
          <a:p>
            <a:pPr eaLnBrk="1" hangingPunct="1">
              <a:lnSpc>
                <a:spcPct val="90000"/>
              </a:lnSpc>
              <a:spcBef>
                <a:spcPct val="0"/>
              </a:spcBef>
              <a:spcAft>
                <a:spcPts val="600"/>
              </a:spcAft>
            </a:pPr>
            <a:r>
              <a:rPr lang="sr-Latn-CS" sz="2400" dirty="0" smtClean="0"/>
              <a:t>Pokazivač na tip char se može inicijalizovati na sljedeći način:</a:t>
            </a:r>
            <a:endParaRPr lang="en-US" sz="2400" dirty="0" smtClean="0"/>
          </a:p>
          <a:p>
            <a:pPr marL="360363" indent="0" eaLnBrk="1" hangingPunct="1">
              <a:lnSpc>
                <a:spcPct val="90000"/>
              </a:lnSpc>
              <a:spcBef>
                <a:spcPct val="0"/>
              </a:spcBef>
              <a:spcAft>
                <a:spcPts val="1200"/>
              </a:spcAft>
              <a:buNone/>
              <a:tabLst>
                <a:tab pos="360363" algn="l"/>
              </a:tabLst>
            </a:pPr>
            <a:r>
              <a:rPr lang="sr-Latn-CS" sz="2400" dirty="0" smtClean="0">
                <a:solidFill>
                  <a:srgbClr val="FF0000"/>
                </a:solidFill>
              </a:rPr>
              <a:t>char </a:t>
            </a:r>
            <a:r>
              <a:rPr lang="sr-Latn-ME" sz="2400" dirty="0" smtClean="0">
                <a:solidFill>
                  <a:srgbClr val="FF0000"/>
                </a:solidFill>
              </a:rPr>
              <a:t>*p = </a:t>
            </a:r>
            <a:r>
              <a:rPr lang="pl-PL" sz="2400" dirty="0" smtClean="0">
                <a:solidFill>
                  <a:srgbClr val="FF0000"/>
                </a:solidFill>
              </a:rPr>
              <a:t>"</a:t>
            </a:r>
            <a:r>
              <a:rPr lang="sr-Latn-ME" sz="2400" dirty="0" smtClean="0">
                <a:solidFill>
                  <a:srgbClr val="FF0000"/>
                </a:solidFill>
              </a:rPr>
              <a:t>Test</a:t>
            </a:r>
            <a:r>
              <a:rPr lang="pl-PL" sz="2400" dirty="0" smtClean="0">
                <a:solidFill>
                  <a:srgbClr val="FF0000"/>
                </a:solidFill>
              </a:rPr>
              <a:t>"</a:t>
            </a:r>
            <a:r>
              <a:rPr lang="en-US" sz="2400" dirty="0" smtClean="0">
                <a:solidFill>
                  <a:srgbClr val="FF0000"/>
                </a:solidFill>
              </a:rPr>
              <a:t>;</a:t>
            </a:r>
          </a:p>
          <a:p>
            <a:pPr eaLnBrk="1" hangingPunct="1">
              <a:lnSpc>
                <a:spcPct val="90000"/>
              </a:lnSpc>
              <a:spcBef>
                <a:spcPct val="0"/>
              </a:spcBef>
              <a:spcAft>
                <a:spcPts val="1200"/>
              </a:spcAft>
            </a:pPr>
            <a:r>
              <a:rPr lang="sr-Latn-ME" sz="2400" dirty="0" smtClean="0"/>
              <a:t>Na ovaj način je deklarisan pokazivač na </a:t>
            </a:r>
            <a:r>
              <a:rPr lang="sr-Latn-ME" sz="2400" dirty="0" smtClean="0">
                <a:solidFill>
                  <a:srgbClr val="FF0000"/>
                </a:solidFill>
              </a:rPr>
              <a:t>read-only</a:t>
            </a:r>
            <a:r>
              <a:rPr lang="sr-Latn-ME" sz="2400" dirty="0" smtClean="0"/>
              <a:t> memoriju koja sadrži string literal </a:t>
            </a:r>
            <a:r>
              <a:rPr lang="pl-PL" sz="2400" dirty="0" smtClean="0">
                <a:solidFill>
                  <a:srgbClr val="FF0000"/>
                </a:solidFill>
              </a:rPr>
              <a:t>"</a:t>
            </a:r>
            <a:r>
              <a:rPr lang="sr-Latn-ME" sz="2400" dirty="0" smtClean="0">
                <a:solidFill>
                  <a:srgbClr val="FF0000"/>
                </a:solidFill>
              </a:rPr>
              <a:t>Test</a:t>
            </a:r>
            <a:r>
              <a:rPr lang="pl-PL" sz="2400" dirty="0" smtClean="0">
                <a:solidFill>
                  <a:srgbClr val="FF0000"/>
                </a:solidFill>
              </a:rPr>
              <a:t>"</a:t>
            </a:r>
            <a:r>
              <a:rPr lang="sr-Latn-ME" sz="2400" dirty="0" smtClean="0"/>
              <a:t>.</a:t>
            </a:r>
          </a:p>
          <a:p>
            <a:pPr eaLnBrk="1" hangingPunct="1">
              <a:lnSpc>
                <a:spcPct val="90000"/>
              </a:lnSpc>
              <a:spcBef>
                <a:spcPct val="0"/>
              </a:spcBef>
              <a:spcAft>
                <a:spcPts val="600"/>
              </a:spcAft>
            </a:pPr>
            <a:r>
              <a:rPr lang="sr-Latn-ME" sz="2400" dirty="0" smtClean="0"/>
              <a:t>Pokušaj izmjene ovog stringa, na primjer</a:t>
            </a:r>
          </a:p>
          <a:p>
            <a:pPr marL="0" indent="0" eaLnBrk="1" hangingPunct="1">
              <a:lnSpc>
                <a:spcPct val="90000"/>
              </a:lnSpc>
              <a:spcBef>
                <a:spcPct val="0"/>
              </a:spcBef>
              <a:spcAft>
                <a:spcPts val="600"/>
              </a:spcAft>
              <a:buNone/>
              <a:tabLst>
                <a:tab pos="344488" algn="l"/>
              </a:tabLst>
            </a:pPr>
            <a:r>
              <a:rPr lang="sr-Latn-ME" sz="2400" dirty="0" smtClean="0"/>
              <a:t>	</a:t>
            </a:r>
            <a:r>
              <a:rPr lang="sr-Latn-ME" sz="2400" dirty="0" smtClean="0">
                <a:solidFill>
                  <a:srgbClr val="FF0000"/>
                </a:solidFill>
              </a:rPr>
              <a:t>p</a:t>
            </a:r>
            <a:r>
              <a:rPr lang="en-US" sz="2400" dirty="0" smtClean="0">
                <a:solidFill>
                  <a:srgbClr val="FF0000"/>
                </a:solidFill>
              </a:rPr>
              <a:t>[0] = </a:t>
            </a:r>
            <a:r>
              <a:rPr lang="sl-SI" sz="2400" dirty="0" smtClean="0">
                <a:solidFill>
                  <a:srgbClr val="FF0000"/>
                </a:solidFill>
              </a:rPr>
              <a:t>'</a:t>
            </a:r>
            <a:r>
              <a:rPr lang="en-US" sz="2400" dirty="0" smtClean="0">
                <a:solidFill>
                  <a:srgbClr val="FF0000"/>
                </a:solidFill>
              </a:rPr>
              <a:t>B</a:t>
            </a:r>
            <a:r>
              <a:rPr lang="sl-SI" sz="2400" dirty="0" smtClean="0">
                <a:solidFill>
                  <a:srgbClr val="FF0000"/>
                </a:solidFill>
              </a:rPr>
              <a:t>'</a:t>
            </a:r>
            <a:r>
              <a:rPr lang="en-US" sz="2400" dirty="0" smtClean="0">
                <a:solidFill>
                  <a:srgbClr val="FF0000"/>
                </a:solidFill>
              </a:rPr>
              <a:t>;</a:t>
            </a:r>
            <a:endParaRPr lang="en-US" sz="2400" dirty="0"/>
          </a:p>
          <a:p>
            <a:pPr marL="0" indent="0" eaLnBrk="1" hangingPunct="1">
              <a:lnSpc>
                <a:spcPct val="90000"/>
              </a:lnSpc>
              <a:spcBef>
                <a:spcPct val="0"/>
              </a:spcBef>
              <a:spcAft>
                <a:spcPts val="1200"/>
              </a:spcAft>
              <a:buNone/>
              <a:tabLst>
                <a:tab pos="344488" algn="l"/>
              </a:tabLst>
            </a:pPr>
            <a:r>
              <a:rPr lang="en-US" sz="2400" dirty="0" smtClean="0"/>
              <a:t>	</a:t>
            </a:r>
            <a:r>
              <a:rPr lang="en-US" sz="2400" dirty="0" err="1" smtClean="0"/>
              <a:t>dovodi</a:t>
            </a:r>
            <a:r>
              <a:rPr lang="en-US" sz="2400" dirty="0" smtClean="0"/>
              <a:t> do </a:t>
            </a:r>
            <a:r>
              <a:rPr lang="en-US" sz="2400" dirty="0" err="1" smtClean="0"/>
              <a:t>gre</a:t>
            </a:r>
            <a:r>
              <a:rPr lang="sr-Latn-ME" sz="2400" dirty="0" smtClean="0"/>
              <a:t>ške prilikom kompajliranja.</a:t>
            </a:r>
            <a:endParaRPr lang="en-US" sz="2400" dirty="0" smtClean="0"/>
          </a:p>
          <a:p>
            <a:pPr eaLnBrk="1" hangingPunct="1">
              <a:lnSpc>
                <a:spcPct val="90000"/>
              </a:lnSpc>
              <a:spcBef>
                <a:spcPct val="0"/>
              </a:spcBef>
              <a:spcAft>
                <a:spcPts val="600"/>
              </a:spcAft>
              <a:tabLst>
                <a:tab pos="344488" algn="l"/>
              </a:tabLst>
            </a:pPr>
            <a:r>
              <a:rPr lang="en-US" sz="2400" dirty="0" err="1" smtClean="0"/>
              <a:t>Tuma</a:t>
            </a:r>
            <a:r>
              <a:rPr lang="sr-Latn-ME" sz="2400" dirty="0" smtClean="0"/>
              <a:t>čimo izlaz sljedećeg koda:</a:t>
            </a:r>
          </a:p>
          <a:p>
            <a:pPr marL="0" indent="0" eaLnBrk="1" hangingPunct="1">
              <a:lnSpc>
                <a:spcPct val="90000"/>
              </a:lnSpc>
              <a:spcBef>
                <a:spcPct val="0"/>
              </a:spcBef>
              <a:spcAft>
                <a:spcPts val="0"/>
              </a:spcAft>
              <a:buNone/>
              <a:tabLst>
                <a:tab pos="344488" algn="l"/>
              </a:tabLst>
            </a:pPr>
            <a:r>
              <a:rPr lang="sr-Latn-ME" sz="2400" dirty="0" smtClean="0"/>
              <a:t>	</a:t>
            </a:r>
            <a:r>
              <a:rPr lang="en-US" sz="2200" dirty="0" smtClean="0">
                <a:solidFill>
                  <a:srgbClr val="00B050"/>
                </a:solidFill>
              </a:rPr>
              <a:t>char </a:t>
            </a:r>
            <a:r>
              <a:rPr lang="en-US" sz="2200" dirty="0">
                <a:solidFill>
                  <a:srgbClr val="00B050"/>
                </a:solidFill>
              </a:rPr>
              <a:t>a[] = "Test";</a:t>
            </a:r>
          </a:p>
          <a:p>
            <a:pPr marL="0" indent="0" eaLnBrk="1" hangingPunct="1">
              <a:lnSpc>
                <a:spcPct val="90000"/>
              </a:lnSpc>
              <a:spcBef>
                <a:spcPct val="0"/>
              </a:spcBef>
              <a:spcAft>
                <a:spcPts val="0"/>
              </a:spcAft>
              <a:buNone/>
              <a:tabLst>
                <a:tab pos="344488" algn="l"/>
              </a:tabLst>
            </a:pPr>
            <a:r>
              <a:rPr lang="en-US" sz="2200" dirty="0">
                <a:solidFill>
                  <a:srgbClr val="00B050"/>
                </a:solidFill>
              </a:rPr>
              <a:t>    char *b = "Test";</a:t>
            </a:r>
          </a:p>
          <a:p>
            <a:pPr marL="0" indent="0" eaLnBrk="1" hangingPunct="1">
              <a:lnSpc>
                <a:spcPct val="90000"/>
              </a:lnSpc>
              <a:spcBef>
                <a:spcPct val="0"/>
              </a:spcBef>
              <a:spcAft>
                <a:spcPts val="0"/>
              </a:spcAft>
              <a:buNone/>
              <a:tabLst>
                <a:tab pos="344488" algn="l"/>
              </a:tabLst>
            </a:pPr>
            <a:r>
              <a:rPr lang="en-US" sz="2200" dirty="0">
                <a:solidFill>
                  <a:srgbClr val="00B050"/>
                </a:solidFill>
              </a:rPr>
              <a:t>    </a:t>
            </a:r>
            <a:r>
              <a:rPr lang="en-US" sz="2200" dirty="0" err="1">
                <a:solidFill>
                  <a:srgbClr val="00B050"/>
                </a:solidFill>
              </a:rPr>
              <a:t>printf</a:t>
            </a:r>
            <a:r>
              <a:rPr lang="en-US" sz="2200" dirty="0">
                <a:solidFill>
                  <a:srgbClr val="00B050"/>
                </a:solidFill>
              </a:rPr>
              <a:t>("%p</a:t>
            </a:r>
            <a:r>
              <a:rPr lang="en-US" sz="2200" dirty="0">
                <a:solidFill>
                  <a:srgbClr val="0070C0"/>
                </a:solidFill>
              </a:rPr>
              <a:t>\</a:t>
            </a:r>
            <a:r>
              <a:rPr lang="en-US" sz="2200" dirty="0" err="1">
                <a:solidFill>
                  <a:srgbClr val="0070C0"/>
                </a:solidFill>
              </a:rPr>
              <a:t>n</a:t>
            </a:r>
            <a:r>
              <a:rPr lang="en-US" sz="2200" dirty="0" err="1">
                <a:solidFill>
                  <a:srgbClr val="00B050"/>
                </a:solidFill>
              </a:rPr>
              <a:t>%p</a:t>
            </a:r>
            <a:r>
              <a:rPr lang="en-US" sz="2200" dirty="0">
                <a:solidFill>
                  <a:srgbClr val="0070C0"/>
                </a:solidFill>
              </a:rPr>
              <a:t>\</a:t>
            </a:r>
            <a:r>
              <a:rPr lang="en-US" sz="2200" dirty="0" err="1">
                <a:solidFill>
                  <a:srgbClr val="0070C0"/>
                </a:solidFill>
              </a:rPr>
              <a:t>n</a:t>
            </a:r>
            <a:r>
              <a:rPr lang="en-US" sz="2200" dirty="0" err="1">
                <a:solidFill>
                  <a:srgbClr val="00B050"/>
                </a:solidFill>
              </a:rPr>
              <a:t>%p</a:t>
            </a:r>
            <a:r>
              <a:rPr lang="en-US" sz="2200" dirty="0">
                <a:solidFill>
                  <a:srgbClr val="0070C0"/>
                </a:solidFill>
              </a:rPr>
              <a:t>\</a:t>
            </a:r>
            <a:r>
              <a:rPr lang="en-US" sz="2200" dirty="0" err="1">
                <a:solidFill>
                  <a:srgbClr val="0070C0"/>
                </a:solidFill>
              </a:rPr>
              <a:t>n</a:t>
            </a:r>
            <a:r>
              <a:rPr lang="en-US" sz="2200" dirty="0" err="1">
                <a:solidFill>
                  <a:srgbClr val="00B050"/>
                </a:solidFill>
              </a:rPr>
              <a:t>%p</a:t>
            </a:r>
            <a:r>
              <a:rPr lang="en-US" sz="2200" dirty="0">
                <a:solidFill>
                  <a:srgbClr val="00B050"/>
                </a:solidFill>
              </a:rPr>
              <a:t>", </a:t>
            </a:r>
            <a:r>
              <a:rPr lang="en-US" sz="2200" dirty="0">
                <a:solidFill>
                  <a:srgbClr val="0070C0"/>
                </a:solidFill>
              </a:rPr>
              <a:t>&amp;a</a:t>
            </a:r>
            <a:r>
              <a:rPr lang="en-US" sz="2200" dirty="0">
                <a:solidFill>
                  <a:srgbClr val="00B050"/>
                </a:solidFill>
              </a:rPr>
              <a:t>, </a:t>
            </a:r>
            <a:r>
              <a:rPr lang="en-US" sz="2200" dirty="0">
                <a:solidFill>
                  <a:srgbClr val="0070C0"/>
                </a:solidFill>
              </a:rPr>
              <a:t>a</a:t>
            </a:r>
            <a:r>
              <a:rPr lang="en-US" sz="2200" dirty="0">
                <a:solidFill>
                  <a:srgbClr val="00B050"/>
                </a:solidFill>
              </a:rPr>
              <a:t>, </a:t>
            </a:r>
            <a:r>
              <a:rPr lang="en-US" sz="2200" dirty="0">
                <a:solidFill>
                  <a:srgbClr val="0070C0"/>
                </a:solidFill>
              </a:rPr>
              <a:t>&amp;b</a:t>
            </a:r>
            <a:r>
              <a:rPr lang="en-US" sz="2200" dirty="0">
                <a:solidFill>
                  <a:srgbClr val="00B050"/>
                </a:solidFill>
              </a:rPr>
              <a:t>, </a:t>
            </a:r>
            <a:r>
              <a:rPr lang="en-US" sz="2200" dirty="0">
                <a:solidFill>
                  <a:srgbClr val="FF0000"/>
                </a:solidFill>
              </a:rPr>
              <a:t>b</a:t>
            </a:r>
            <a:r>
              <a:rPr lang="en-US" sz="2200" dirty="0">
                <a:solidFill>
                  <a:srgbClr val="00B050"/>
                </a:solidFill>
              </a:rPr>
              <a:t>); </a:t>
            </a:r>
            <a:endParaRPr lang="sr-Latn-ME" sz="2200" dirty="0">
              <a:solidFill>
                <a:srgbClr val="00B050"/>
              </a:solidFill>
            </a:endParaRPr>
          </a:p>
        </p:txBody>
      </p:sp>
      <p:sp>
        <p:nvSpPr>
          <p:cNvPr id="2" name="Rectangle 1"/>
          <p:cNvSpPr/>
          <p:nvPr/>
        </p:nvSpPr>
        <p:spPr>
          <a:xfrm>
            <a:off x="6551712" y="5229200"/>
            <a:ext cx="2412776" cy="1323439"/>
          </a:xfrm>
          <a:prstGeom prst="rect">
            <a:avLst/>
          </a:prstGeom>
          <a:ln>
            <a:solidFill>
              <a:schemeClr val="tx2"/>
            </a:solidFill>
          </a:ln>
        </p:spPr>
        <p:txBody>
          <a:bodyPr wrap="square">
            <a:spAutoFit/>
          </a:bodyPr>
          <a:lstStyle/>
          <a:p>
            <a:r>
              <a:rPr lang="en-US" sz="2000" dirty="0">
                <a:solidFill>
                  <a:srgbClr val="0070C0"/>
                </a:solidFill>
                <a:latin typeface="+mn-lt"/>
              </a:rPr>
              <a:t>000000000061FE1B</a:t>
            </a:r>
          </a:p>
          <a:p>
            <a:r>
              <a:rPr lang="en-US" sz="2000" dirty="0">
                <a:solidFill>
                  <a:srgbClr val="0070C0"/>
                </a:solidFill>
                <a:latin typeface="+mn-lt"/>
              </a:rPr>
              <a:t>000000000061FE1B</a:t>
            </a:r>
          </a:p>
          <a:p>
            <a:r>
              <a:rPr lang="en-US" sz="2000" dirty="0">
                <a:solidFill>
                  <a:srgbClr val="0070C0"/>
                </a:solidFill>
                <a:latin typeface="+mn-lt"/>
              </a:rPr>
              <a:t>000000000061FE10</a:t>
            </a:r>
          </a:p>
          <a:p>
            <a:r>
              <a:rPr lang="en-US" sz="2000" dirty="0">
                <a:solidFill>
                  <a:srgbClr val="FF0000"/>
                </a:solidFill>
                <a:latin typeface="+mn-lt"/>
              </a:rPr>
              <a:t>0000000000404000</a:t>
            </a:r>
          </a:p>
        </p:txBody>
      </p:sp>
      <p:cxnSp>
        <p:nvCxnSpPr>
          <p:cNvPr id="5" name="Straight Arrow Connector 4"/>
          <p:cNvCxnSpPr/>
          <p:nvPr/>
        </p:nvCxnSpPr>
        <p:spPr>
          <a:xfrm>
            <a:off x="5804742" y="6292624"/>
            <a:ext cx="808649" cy="8694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Rectangle 3" descr="Rectangle: Click to edit Master text styles&#10;Second level&#10;Third level&#10;Fourth level&#10;Fifth level"/>
          <p:cNvSpPr txBox="1">
            <a:spLocks noChangeArrowheads="1"/>
          </p:cNvSpPr>
          <p:nvPr/>
        </p:nvSpPr>
        <p:spPr bwMode="auto">
          <a:xfrm>
            <a:off x="5364087" y="6550511"/>
            <a:ext cx="3744417" cy="306431"/>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ctr" eaLnBrk="1" hangingPunct="1">
              <a:spcAft>
                <a:spcPts val="600"/>
              </a:spcAft>
              <a:buClr>
                <a:schemeClr val="tx1"/>
              </a:buClr>
              <a:buSzPct val="75000"/>
              <a:defRPr/>
            </a:pPr>
            <a:r>
              <a:rPr lang="sr-Latn-RS" sz="1400" dirty="0" smtClean="0">
                <a:solidFill>
                  <a:srgbClr val="0070C0"/>
                </a:solidFill>
                <a:latin typeface="+mn-lt"/>
              </a:rPr>
              <a:t>String </a:t>
            </a:r>
            <a:r>
              <a:rPr lang="sr-Latn-ME" sz="1400" dirty="0" smtClean="0">
                <a:solidFill>
                  <a:srgbClr val="0070C0"/>
                </a:solidFill>
                <a:latin typeface="+mn-lt"/>
              </a:rPr>
              <a:t>literal se smješta u drugoj </a:t>
            </a:r>
            <a:r>
              <a:rPr lang="sr-Latn-RS" sz="1400" dirty="0" smtClean="0">
                <a:solidFill>
                  <a:srgbClr val="0070C0"/>
                </a:solidFill>
              </a:rPr>
              <a:t>RAM </a:t>
            </a:r>
            <a:r>
              <a:rPr lang="sr-Latn-ME" sz="1400" dirty="0" smtClean="0">
                <a:solidFill>
                  <a:srgbClr val="0070C0"/>
                </a:solidFill>
                <a:latin typeface="+mn-lt"/>
              </a:rPr>
              <a:t>sekciji</a:t>
            </a:r>
            <a:endParaRPr lang="sr-Latn-RS" sz="1400" dirty="0" smtClean="0">
              <a:solidFill>
                <a:srgbClr val="0070C0"/>
              </a:solidFill>
              <a:latin typeface="+mn-lt"/>
            </a:endParaRPr>
          </a:p>
        </p:txBody>
      </p:sp>
      <p:sp>
        <p:nvSpPr>
          <p:cNvPr id="10" name="Rectangle 3" descr="Rectangle: Click to edit Master text styles&#10;Second level&#10;Third level&#10;Fourth level&#10;Fifth level"/>
          <p:cNvSpPr txBox="1">
            <a:spLocks noChangeArrowheads="1"/>
          </p:cNvSpPr>
          <p:nvPr/>
        </p:nvSpPr>
        <p:spPr bwMode="auto">
          <a:xfrm>
            <a:off x="8358361" y="4867539"/>
            <a:ext cx="720080" cy="306431"/>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ctr" eaLnBrk="1" hangingPunct="1">
              <a:spcAft>
                <a:spcPts val="600"/>
              </a:spcAft>
              <a:buClr>
                <a:schemeClr val="tx1"/>
              </a:buClr>
              <a:buSzPct val="75000"/>
              <a:defRPr/>
            </a:pPr>
            <a:r>
              <a:rPr lang="sr-Latn-ME" sz="2000" dirty="0" smtClean="0">
                <a:solidFill>
                  <a:srgbClr val="0070C0"/>
                </a:solidFill>
                <a:latin typeface="+mn-lt"/>
              </a:rPr>
              <a:t>Izlaz</a:t>
            </a:r>
            <a:endParaRPr lang="sr-Latn-RS" sz="2000" dirty="0" smtClean="0">
              <a:solidFill>
                <a:srgbClr val="0070C0"/>
              </a:solidFill>
              <a:latin typeface="+mn-lt"/>
            </a:endParaRPr>
          </a:p>
        </p:txBody>
      </p:sp>
      <p:sp>
        <p:nvSpPr>
          <p:cNvPr id="3" name="TextBox 2"/>
          <p:cNvSpPr txBox="1"/>
          <p:nvPr/>
        </p:nvSpPr>
        <p:spPr>
          <a:xfrm>
            <a:off x="9942" y="6547874"/>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22/28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26310026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sr-Latn-CS" dirty="0" smtClean="0"/>
              <a:t>Funkcije - Osnovno</a:t>
            </a:r>
            <a:endParaRPr lang="en-US" dirty="0" smtClean="0"/>
          </a:p>
        </p:txBody>
      </p:sp>
      <p:sp>
        <p:nvSpPr>
          <p:cNvPr id="30723" name="Rectangle 3"/>
          <p:cNvSpPr>
            <a:spLocks noGrp="1" noChangeArrowheads="1"/>
          </p:cNvSpPr>
          <p:nvPr>
            <p:ph type="body" idx="1"/>
          </p:nvPr>
        </p:nvSpPr>
        <p:spPr>
          <a:xfrm>
            <a:off x="251520" y="3212976"/>
            <a:ext cx="3528392" cy="2448272"/>
          </a:xfrm>
        </p:spPr>
        <p:txBody>
          <a:bodyPr/>
          <a:lstStyle/>
          <a:p>
            <a:pPr marL="0" indent="0" eaLnBrk="1" hangingPunct="1">
              <a:spcBef>
                <a:spcPct val="0"/>
              </a:spcBef>
              <a:spcAft>
                <a:spcPts val="0"/>
              </a:spcAft>
              <a:buNone/>
            </a:pPr>
            <a:r>
              <a:rPr lang="pl-PL" sz="2200" dirty="0"/>
              <a:t>Kada se u programu ponavlja više linija koda, dobra praksa je </a:t>
            </a:r>
            <a:r>
              <a:rPr lang="pl-PL" sz="2200" dirty="0">
                <a:solidFill>
                  <a:srgbClr val="FF0000"/>
                </a:solidFill>
              </a:rPr>
              <a:t>grupisati te linije u obliku </a:t>
            </a:r>
            <a:r>
              <a:rPr lang="pl-PL" sz="2200" dirty="0" smtClean="0">
                <a:solidFill>
                  <a:srgbClr val="FF0000"/>
                </a:solidFill>
              </a:rPr>
              <a:t>funkcije</a:t>
            </a:r>
            <a:r>
              <a:rPr lang="pl-PL" sz="2200" dirty="0" smtClean="0"/>
              <a:t>, </a:t>
            </a:r>
            <a:r>
              <a:rPr lang="sl-SI" sz="2200" dirty="0" smtClean="0"/>
              <a:t>čime </a:t>
            </a:r>
            <a:r>
              <a:rPr lang="sl-SI" sz="2200" dirty="0"/>
              <a:t>se pojednostavljuje održavanje i modifikacija programa</a:t>
            </a:r>
            <a:r>
              <a:rPr lang="sl-SI" sz="2300" dirty="0"/>
              <a:t>.</a:t>
            </a:r>
            <a:endParaRPr lang="sr-Latn-CS" sz="2300" dirty="0" smtClean="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b="2457"/>
          <a:stretch/>
        </p:blipFill>
        <p:spPr>
          <a:xfrm>
            <a:off x="3439761" y="2486997"/>
            <a:ext cx="5567240" cy="3888432"/>
          </a:xfrm>
          <a:prstGeom prst="rect">
            <a:avLst/>
          </a:prstGeom>
        </p:spPr>
      </p:pic>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dirty="0" smtClean="0">
                <a:solidFill>
                  <a:srgbClr val="282828"/>
                </a:solidFill>
                <a:latin typeface="Tahoma" panose="020B0604030504040204" pitchFamily="34" charset="0"/>
              </a:rPr>
              <a:t>2</a:t>
            </a:r>
            <a:r>
              <a:rPr lang="sr-Latn-ME" sz="1400" dirty="0" smtClean="0">
                <a:solidFill>
                  <a:srgbClr val="282828"/>
                </a:solidFill>
                <a:latin typeface="Tahoma" panose="020B0604030504040204" pitchFamily="34" charset="0"/>
              </a:rPr>
              <a:t>3</a:t>
            </a:r>
            <a:r>
              <a:rPr lang="en-US" sz="1400" dirty="0" smtClean="0">
                <a:solidFill>
                  <a:srgbClr val="282828"/>
                </a:solidFill>
                <a:latin typeface="Tahoma" panose="020B0604030504040204" pitchFamily="34" charset="0"/>
              </a:rPr>
              <a:t>/28</a:t>
            </a:r>
            <a:endParaRPr lang="en-US" sz="1400" dirty="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sr-Latn-CS" dirty="0"/>
              <a:t>Funkcije - Osnovno</a:t>
            </a:r>
            <a:endParaRPr lang="en-US" dirty="0" smtClean="0"/>
          </a:p>
        </p:txBody>
      </p:sp>
      <p:sp>
        <p:nvSpPr>
          <p:cNvPr id="29699" name="Rectangle 3"/>
          <p:cNvSpPr>
            <a:spLocks noGrp="1" noChangeArrowheads="1"/>
          </p:cNvSpPr>
          <p:nvPr>
            <p:ph type="body" idx="1"/>
          </p:nvPr>
        </p:nvSpPr>
        <p:spPr>
          <a:xfrm>
            <a:off x="179512" y="2204864"/>
            <a:ext cx="8892480" cy="4392488"/>
          </a:xfrm>
        </p:spPr>
        <p:txBody>
          <a:bodyPr/>
          <a:lstStyle/>
          <a:p>
            <a:pPr eaLnBrk="1" hangingPunct="1">
              <a:defRPr/>
            </a:pPr>
            <a:r>
              <a:rPr lang="sr-Latn-CS" sz="2400" dirty="0"/>
              <a:t>Funkcija predstavlja programsku </a:t>
            </a:r>
            <a:r>
              <a:rPr lang="sr-Latn-CS" sz="2400" dirty="0" smtClean="0"/>
              <a:t>cjelinu </a:t>
            </a:r>
            <a:r>
              <a:rPr lang="sr-Latn-CS" sz="2400" dirty="0"/>
              <a:t>koja izvršava određeni zadatak</a:t>
            </a:r>
            <a:r>
              <a:rPr lang="sr-Latn-CS" sz="2400" dirty="0" smtClean="0"/>
              <a:t>.</a:t>
            </a:r>
          </a:p>
          <a:p>
            <a:pPr eaLnBrk="1" hangingPunct="1">
              <a:defRPr/>
            </a:pPr>
            <a:r>
              <a:rPr lang="sr-Latn-CS" sz="2400" dirty="0" smtClean="0"/>
              <a:t>Pomoću </a:t>
            </a:r>
            <a:r>
              <a:rPr lang="sr-Latn-CS" sz="2400" dirty="0"/>
              <a:t>funkcija se složeni programski zadaci </a:t>
            </a:r>
            <a:r>
              <a:rPr lang="en-US" sz="2400" dirty="0" err="1" smtClean="0"/>
              <a:t>dijele</a:t>
            </a:r>
            <a:r>
              <a:rPr lang="sr-Latn-CS" sz="2400" dirty="0" smtClean="0"/>
              <a:t> </a:t>
            </a:r>
            <a:r>
              <a:rPr lang="sr-Latn-CS" sz="2400" dirty="0"/>
              <a:t>na jednostavnije </a:t>
            </a:r>
            <a:r>
              <a:rPr lang="sr-Latn-CS" sz="2400" dirty="0" smtClean="0"/>
              <a:t>cjeline</a:t>
            </a:r>
            <a:r>
              <a:rPr lang="sr-Latn-CS" sz="2400" dirty="0"/>
              <a:t>. Time se postiže veća jasnoća programa i olakšava se njegova </a:t>
            </a:r>
            <a:r>
              <a:rPr lang="sr-Latn-CS" sz="2400" dirty="0" smtClean="0"/>
              <a:t>modifikacija</a:t>
            </a:r>
            <a:r>
              <a:rPr lang="en-US" sz="2400" dirty="0" smtClean="0"/>
              <a:t> </a:t>
            </a:r>
            <a:r>
              <a:rPr lang="en-US" sz="2400" dirty="0" err="1" smtClean="0"/>
              <a:t>i</a:t>
            </a:r>
            <a:r>
              <a:rPr lang="en-US" sz="2400" dirty="0" smtClean="0"/>
              <a:t> </a:t>
            </a:r>
            <a:r>
              <a:rPr lang="en-US" sz="2400" dirty="0" err="1" smtClean="0"/>
              <a:t>odr</a:t>
            </a:r>
            <a:r>
              <a:rPr lang="sr-Latn-ME" sz="2400" dirty="0" smtClean="0"/>
              <a:t>žavanje</a:t>
            </a:r>
            <a:r>
              <a:rPr lang="sr-Latn-CS" sz="2400" dirty="0" smtClean="0"/>
              <a:t>. </a:t>
            </a:r>
            <a:endParaRPr lang="sr-Latn-CS" sz="2400" dirty="0"/>
          </a:p>
          <a:p>
            <a:pPr eaLnBrk="1" hangingPunct="1">
              <a:defRPr/>
            </a:pPr>
            <a:r>
              <a:rPr lang="sr-Latn-CS" sz="2400" dirty="0"/>
              <a:t>Dobro osmišljena funkcija obavlja jedan jasno definisan zadatak.</a:t>
            </a:r>
          </a:p>
          <a:p>
            <a:pPr eaLnBrk="1" hangingPunct="1">
              <a:defRPr/>
            </a:pPr>
            <a:r>
              <a:rPr lang="sr-Latn-CS" sz="2400" dirty="0"/>
              <a:t>Korisnik dobro osmišljene funkcije ne mora poznavati detalje njene implementacije da bi je koristio</a:t>
            </a:r>
            <a:r>
              <a:rPr lang="sr-Latn-CS" sz="2400" dirty="0" smtClean="0"/>
              <a:t>.</a:t>
            </a:r>
          </a:p>
          <a:p>
            <a:pPr eaLnBrk="1" hangingPunct="1">
              <a:defRPr/>
            </a:pPr>
            <a:r>
              <a:rPr lang="sr-Latn-CS" sz="2400" dirty="0"/>
              <a:t>Funkcija može da ima ulazne podatke, i može da vrati rezultat svog izvršavanja onoj funkciji koja ju je pozvala.</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dirty="0" smtClean="0">
                <a:solidFill>
                  <a:srgbClr val="282828"/>
                </a:solidFill>
                <a:latin typeface="Tahoma" panose="020B0604030504040204" pitchFamily="34" charset="0"/>
              </a:rPr>
              <a:t>2</a:t>
            </a:r>
            <a:r>
              <a:rPr lang="sr-Latn-ME" sz="1400" dirty="0" smtClean="0">
                <a:solidFill>
                  <a:srgbClr val="282828"/>
                </a:solidFill>
                <a:latin typeface="Tahoma" panose="020B0604030504040204" pitchFamily="34" charset="0"/>
              </a:rPr>
              <a:t>4</a:t>
            </a:r>
            <a:r>
              <a:rPr lang="en-US" sz="1400" dirty="0" smtClean="0">
                <a:solidFill>
                  <a:srgbClr val="282828"/>
                </a:solidFill>
                <a:latin typeface="Tahoma" panose="020B0604030504040204" pitchFamily="34" charset="0"/>
              </a:rPr>
              <a:t>/28</a:t>
            </a:r>
            <a:endParaRPr lang="en-US" sz="1400" dirty="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sr-Latn-CS" dirty="0" smtClean="0"/>
              <a:t>Definicija funkcije</a:t>
            </a:r>
            <a:endParaRPr lang="en-US" dirty="0" smtClean="0"/>
          </a:p>
        </p:txBody>
      </p:sp>
      <p:sp>
        <p:nvSpPr>
          <p:cNvPr id="30723" name="Rectangle 3"/>
          <p:cNvSpPr>
            <a:spLocks noGrp="1" noChangeArrowheads="1"/>
          </p:cNvSpPr>
          <p:nvPr>
            <p:ph type="body" idx="1"/>
          </p:nvPr>
        </p:nvSpPr>
        <p:spPr>
          <a:xfrm>
            <a:off x="395536" y="2132856"/>
            <a:ext cx="8568952" cy="4536504"/>
          </a:xfrm>
        </p:spPr>
        <p:txBody>
          <a:bodyPr/>
          <a:lstStyle/>
          <a:p>
            <a:pPr eaLnBrk="1" hangingPunct="1">
              <a:lnSpc>
                <a:spcPct val="90000"/>
              </a:lnSpc>
              <a:spcBef>
                <a:spcPct val="0"/>
              </a:spcBef>
              <a:spcAft>
                <a:spcPts val="600"/>
              </a:spcAft>
            </a:pPr>
            <a:r>
              <a:rPr lang="sr-Latn-RS" sz="2400" dirty="0">
                <a:latin typeface="+mj-lt"/>
              </a:rPr>
              <a:t>Definicija funkcija ima oblik</a:t>
            </a:r>
            <a:r>
              <a:rPr lang="sr-Latn-CS" sz="2400" dirty="0" smtClean="0">
                <a:latin typeface="+mj-lt"/>
              </a:rPr>
              <a:t>:</a:t>
            </a:r>
          </a:p>
          <a:p>
            <a:pPr marL="265113" indent="0" eaLnBrk="1" hangingPunct="1">
              <a:spcBef>
                <a:spcPct val="0"/>
              </a:spcBef>
              <a:spcAft>
                <a:spcPts val="0"/>
              </a:spcAft>
              <a:buClr>
                <a:schemeClr val="tx1"/>
              </a:buClr>
              <a:buNone/>
              <a:defRPr/>
            </a:pPr>
            <a:r>
              <a:rPr lang="sr-Latn-CS" sz="2000" dirty="0">
                <a:solidFill>
                  <a:srgbClr val="D111A8"/>
                </a:solidFill>
                <a:latin typeface="+mj-lt"/>
                <a:cs typeface="Consolas" pitchFamily="49" charset="0"/>
              </a:rPr>
              <a:t>tip_podatka</a:t>
            </a:r>
            <a:r>
              <a:rPr lang="sr-Latn-CS" sz="2000" dirty="0">
                <a:solidFill>
                  <a:srgbClr val="FF0000"/>
                </a:solidFill>
                <a:latin typeface="+mj-lt"/>
                <a:cs typeface="Consolas" pitchFamily="49" charset="0"/>
              </a:rPr>
              <a:t> </a:t>
            </a:r>
            <a:r>
              <a:rPr lang="sr-Latn-CS" sz="2000" dirty="0">
                <a:solidFill>
                  <a:srgbClr val="7030A0"/>
                </a:solidFill>
                <a:latin typeface="+mj-lt"/>
                <a:cs typeface="Consolas" pitchFamily="49" charset="0"/>
              </a:rPr>
              <a:t>ime_funkcije</a:t>
            </a:r>
            <a:r>
              <a:rPr lang="sr-Latn-CS" sz="2000" dirty="0">
                <a:solidFill>
                  <a:srgbClr val="FF0000"/>
                </a:solidFill>
                <a:latin typeface="+mj-lt"/>
                <a:cs typeface="Consolas" pitchFamily="49" charset="0"/>
              </a:rPr>
              <a:t>(</a:t>
            </a:r>
            <a:r>
              <a:rPr lang="sr-Latn-CS" sz="2000" dirty="0">
                <a:solidFill>
                  <a:srgbClr val="0066CC"/>
                </a:solidFill>
                <a:latin typeface="+mj-lt"/>
                <a:cs typeface="Consolas" pitchFamily="49" charset="0"/>
              </a:rPr>
              <a:t>tip_1 arg_1</a:t>
            </a:r>
            <a:r>
              <a:rPr lang="sr-Latn-CS" sz="2000" dirty="0">
                <a:solidFill>
                  <a:srgbClr val="FF0000"/>
                </a:solidFill>
                <a:latin typeface="+mj-lt"/>
                <a:cs typeface="Consolas" pitchFamily="49" charset="0"/>
              </a:rPr>
              <a:t>, ..., </a:t>
            </a:r>
            <a:r>
              <a:rPr lang="sr-Latn-CS" sz="2000" dirty="0">
                <a:solidFill>
                  <a:srgbClr val="00B050"/>
                </a:solidFill>
                <a:latin typeface="+mj-lt"/>
                <a:cs typeface="Consolas" pitchFamily="49" charset="0"/>
              </a:rPr>
              <a:t>tip_n arg_n</a:t>
            </a:r>
            <a:r>
              <a:rPr lang="sr-Latn-CS" sz="2000" dirty="0">
                <a:solidFill>
                  <a:srgbClr val="FF0000"/>
                </a:solidFill>
                <a:latin typeface="+mj-lt"/>
                <a:cs typeface="Consolas" pitchFamily="49" charset="0"/>
              </a:rPr>
              <a:t>) {</a:t>
            </a:r>
          </a:p>
          <a:p>
            <a:pPr marL="265113" indent="0" eaLnBrk="1" hangingPunct="1">
              <a:spcBef>
                <a:spcPct val="0"/>
              </a:spcBef>
              <a:spcAft>
                <a:spcPts val="0"/>
              </a:spcAft>
              <a:buClr>
                <a:schemeClr val="tx1"/>
              </a:buClr>
              <a:buNone/>
              <a:defRPr/>
            </a:pPr>
            <a:r>
              <a:rPr lang="sr-Latn-CS" sz="2000" dirty="0">
                <a:solidFill>
                  <a:srgbClr val="FF0000"/>
                </a:solidFill>
                <a:latin typeface="+mj-lt"/>
                <a:cs typeface="Consolas" pitchFamily="49" charset="0"/>
              </a:rPr>
              <a:t>	</a:t>
            </a:r>
            <a:r>
              <a:rPr lang="sr-Latn-CS" sz="2000" dirty="0" smtClean="0">
                <a:solidFill>
                  <a:srgbClr val="00B050"/>
                </a:solidFill>
                <a:latin typeface="+mj-lt"/>
                <a:cs typeface="Consolas" pitchFamily="49" charset="0"/>
              </a:rPr>
              <a:t>tijelo </a:t>
            </a:r>
            <a:r>
              <a:rPr lang="sr-Latn-CS" sz="2000" dirty="0">
                <a:solidFill>
                  <a:srgbClr val="00B050"/>
                </a:solidFill>
                <a:latin typeface="+mj-lt"/>
                <a:cs typeface="Consolas" pitchFamily="49" charset="0"/>
              </a:rPr>
              <a:t>funkcije</a:t>
            </a:r>
          </a:p>
          <a:p>
            <a:pPr marL="265113" indent="0" eaLnBrk="1" hangingPunct="1">
              <a:spcBef>
                <a:spcPct val="0"/>
              </a:spcBef>
              <a:spcAft>
                <a:spcPts val="0"/>
              </a:spcAft>
              <a:buClr>
                <a:schemeClr val="tx1"/>
              </a:buClr>
              <a:buNone/>
              <a:defRPr/>
            </a:pPr>
            <a:r>
              <a:rPr lang="sr-Latn-CS" sz="2000" dirty="0">
                <a:solidFill>
                  <a:srgbClr val="FF0000"/>
                </a:solidFill>
                <a:latin typeface="+mj-lt"/>
                <a:cs typeface="Consolas" pitchFamily="49" charset="0"/>
              </a:rPr>
              <a:t>}</a:t>
            </a:r>
          </a:p>
          <a:p>
            <a:pPr marL="265113" indent="0" eaLnBrk="1" hangingPunct="1">
              <a:spcBef>
                <a:spcPct val="0"/>
              </a:spcBef>
              <a:spcAft>
                <a:spcPts val="600"/>
              </a:spcAft>
              <a:buClr>
                <a:schemeClr val="tx1"/>
              </a:buClr>
              <a:buNone/>
              <a:defRPr/>
            </a:pPr>
            <a:r>
              <a:rPr lang="sr-Latn-CS" sz="2400" dirty="0" smtClean="0">
                <a:latin typeface="+mj-lt"/>
              </a:rPr>
              <a:t>gdje</a:t>
            </a:r>
            <a:r>
              <a:rPr lang="sr-Latn-CS" sz="2400" dirty="0">
                <a:latin typeface="+mj-lt"/>
              </a:rPr>
              <a:t>: </a:t>
            </a:r>
          </a:p>
          <a:p>
            <a:pPr marL="608013" eaLnBrk="1" hangingPunct="1">
              <a:spcBef>
                <a:spcPct val="0"/>
              </a:spcBef>
              <a:spcAft>
                <a:spcPts val="0"/>
              </a:spcAft>
              <a:buClr>
                <a:schemeClr val="tx1"/>
              </a:buClr>
              <a:buFont typeface="Wingdings" pitchFamily="2" charset="2"/>
              <a:buChar char="Ø"/>
              <a:defRPr/>
            </a:pPr>
            <a:r>
              <a:rPr lang="sr-Latn-CS" sz="2000" dirty="0">
                <a:solidFill>
                  <a:srgbClr val="D111A8"/>
                </a:solidFill>
                <a:latin typeface="+mj-lt"/>
                <a:cs typeface="Consolas" pitchFamily="49" charset="0"/>
              </a:rPr>
              <a:t>tip_podatka</a:t>
            </a:r>
            <a:r>
              <a:rPr lang="sr-Latn-CS" sz="2000" dirty="0">
                <a:latin typeface="+mj-lt"/>
              </a:rPr>
              <a:t> predstavlja tip podatka koji će funkcija vratiti kao rezultat svog izvršavanja;</a:t>
            </a:r>
          </a:p>
          <a:p>
            <a:pPr marL="608013" eaLnBrk="1" hangingPunct="1">
              <a:spcBef>
                <a:spcPct val="0"/>
              </a:spcBef>
              <a:spcAft>
                <a:spcPts val="0"/>
              </a:spcAft>
              <a:buClr>
                <a:schemeClr val="tx1"/>
              </a:buClr>
              <a:buFont typeface="Wingdings" pitchFamily="2" charset="2"/>
              <a:buChar char="Ø"/>
              <a:defRPr/>
            </a:pPr>
            <a:r>
              <a:rPr lang="sr-Latn-CS" sz="2000" dirty="0">
                <a:solidFill>
                  <a:srgbClr val="7030A0"/>
                </a:solidFill>
                <a:latin typeface="+mj-lt"/>
                <a:cs typeface="Consolas" pitchFamily="49" charset="0"/>
              </a:rPr>
              <a:t>ime_funkcije</a:t>
            </a:r>
            <a:r>
              <a:rPr lang="sr-Latn-CS" sz="2000" dirty="0">
                <a:latin typeface="+mj-lt"/>
              </a:rPr>
              <a:t> </a:t>
            </a:r>
            <a:r>
              <a:rPr lang="sr-Latn-CS" sz="2000" dirty="0" smtClean="0">
                <a:latin typeface="+mj-lt"/>
              </a:rPr>
              <a:t>mora </a:t>
            </a:r>
            <a:r>
              <a:rPr lang="sr-Latn-CS" sz="2000" dirty="0">
                <a:latin typeface="+mj-lt"/>
              </a:rPr>
              <a:t>biti pravilan identifikator;</a:t>
            </a:r>
          </a:p>
          <a:p>
            <a:pPr marL="608013" eaLnBrk="1" hangingPunct="1">
              <a:spcBef>
                <a:spcPct val="0"/>
              </a:spcBef>
              <a:spcAft>
                <a:spcPts val="0"/>
              </a:spcAft>
              <a:buClr>
                <a:schemeClr val="tx1"/>
              </a:buClr>
              <a:buFont typeface="Wingdings" pitchFamily="2" charset="2"/>
              <a:buChar char="Ø"/>
              <a:defRPr/>
            </a:pPr>
            <a:r>
              <a:rPr lang="sr-Latn-CS" sz="2000" dirty="0">
                <a:solidFill>
                  <a:srgbClr val="0066CC"/>
                </a:solidFill>
                <a:latin typeface="+mj-lt"/>
                <a:cs typeface="Consolas" pitchFamily="49" charset="0"/>
              </a:rPr>
              <a:t>tip_1 arg_1</a:t>
            </a:r>
            <a:r>
              <a:rPr lang="sr-Latn-CS" sz="2000" dirty="0">
                <a:solidFill>
                  <a:srgbClr val="FF0000"/>
                </a:solidFill>
                <a:latin typeface="+mj-lt"/>
                <a:cs typeface="Consolas" pitchFamily="49" charset="0"/>
              </a:rPr>
              <a:t>, ... ,</a:t>
            </a:r>
            <a:r>
              <a:rPr lang="en-US" sz="2000" dirty="0">
                <a:solidFill>
                  <a:srgbClr val="FF0000"/>
                </a:solidFill>
                <a:latin typeface="+mj-lt"/>
                <a:cs typeface="Consolas" pitchFamily="49" charset="0"/>
              </a:rPr>
              <a:t> </a:t>
            </a:r>
            <a:r>
              <a:rPr lang="sr-Latn-CS" sz="2000" dirty="0">
                <a:solidFill>
                  <a:srgbClr val="00B050"/>
                </a:solidFill>
                <a:latin typeface="+mj-lt"/>
                <a:cs typeface="Consolas" pitchFamily="49" charset="0"/>
              </a:rPr>
              <a:t>tip_n arg_n</a:t>
            </a:r>
            <a:r>
              <a:rPr lang="sr-Latn-CS" sz="2000" dirty="0">
                <a:latin typeface="+mj-lt"/>
              </a:rPr>
              <a:t> je lista ulaznih </a:t>
            </a:r>
            <a:r>
              <a:rPr lang="en-US" sz="2000" dirty="0" err="1">
                <a:latin typeface="+mj-lt"/>
              </a:rPr>
              <a:t>parametara</a:t>
            </a:r>
            <a:r>
              <a:rPr lang="sr-Latn-CS" sz="2000" dirty="0">
                <a:latin typeface="+mj-lt"/>
              </a:rPr>
              <a:t> funkcije. Deklaracije pojedinih </a:t>
            </a:r>
            <a:r>
              <a:rPr lang="en-US" sz="2000" dirty="0" err="1">
                <a:latin typeface="+mj-lt"/>
              </a:rPr>
              <a:t>parametara</a:t>
            </a:r>
            <a:r>
              <a:rPr lang="sr-Latn-CS" sz="2000" dirty="0">
                <a:latin typeface="+mj-lt"/>
              </a:rPr>
              <a:t> se odvajaju zarezima. </a:t>
            </a:r>
            <a:endParaRPr lang="sr-Latn-CS" sz="2000" dirty="0" smtClean="0">
              <a:latin typeface="+mj-lt"/>
            </a:endParaRPr>
          </a:p>
          <a:p>
            <a:pPr eaLnBrk="1" hangingPunct="1">
              <a:spcBef>
                <a:spcPts val="1200"/>
              </a:spcBef>
              <a:spcAft>
                <a:spcPts val="0"/>
              </a:spcAft>
            </a:pPr>
            <a:r>
              <a:rPr lang="sr-Latn-CS" sz="2400" dirty="0">
                <a:latin typeface="+mj-lt"/>
              </a:rPr>
              <a:t>Unutar vitičastih zagrada</a:t>
            </a:r>
            <a:r>
              <a:rPr lang="en-US" sz="2400" dirty="0">
                <a:latin typeface="+mj-lt"/>
              </a:rPr>
              <a:t> se</a:t>
            </a:r>
            <a:r>
              <a:rPr lang="sr-Latn-CS" sz="2400" dirty="0">
                <a:latin typeface="+mj-lt"/>
              </a:rPr>
              <a:t> navodi </a:t>
            </a:r>
            <a:r>
              <a:rPr lang="sr-Latn-CS" sz="2400" dirty="0" smtClean="0">
                <a:solidFill>
                  <a:srgbClr val="00B050"/>
                </a:solidFill>
                <a:latin typeface="+mj-lt"/>
              </a:rPr>
              <a:t>tijelo funkcije</a:t>
            </a:r>
            <a:r>
              <a:rPr lang="sr-Latn-CS" sz="2400" dirty="0" smtClean="0">
                <a:latin typeface="+mj-lt"/>
              </a:rPr>
              <a:t> </a:t>
            </a:r>
            <a:r>
              <a:rPr lang="sr-Latn-CS" sz="2400" dirty="0">
                <a:latin typeface="+mj-lt"/>
              </a:rPr>
              <a:t>koje se sastoji od deklaracij</a:t>
            </a:r>
            <a:r>
              <a:rPr lang="en-US" sz="2400" dirty="0">
                <a:latin typeface="+mj-lt"/>
              </a:rPr>
              <a:t>e</a:t>
            </a:r>
            <a:r>
              <a:rPr lang="sr-Latn-CS" sz="2400" dirty="0">
                <a:latin typeface="+mj-lt"/>
              </a:rPr>
              <a:t> </a:t>
            </a:r>
            <a:r>
              <a:rPr lang="sr-Latn-CS" sz="2400" dirty="0" smtClean="0">
                <a:latin typeface="+mj-lt"/>
              </a:rPr>
              <a:t>promjenljivih </a:t>
            </a:r>
            <a:r>
              <a:rPr lang="sr-Latn-CS" sz="2400" dirty="0">
                <a:latin typeface="+mj-lt"/>
              </a:rPr>
              <a:t>i izvršnih naredbi, isto kao kod funkcije </a:t>
            </a:r>
            <a:r>
              <a:rPr lang="sr-Latn-CS" sz="2400" dirty="0">
                <a:latin typeface="+mj-lt"/>
                <a:cs typeface="Consolas" pitchFamily="49" charset="0"/>
              </a:rPr>
              <a:t>main</a:t>
            </a:r>
            <a:r>
              <a:rPr lang="sr-Latn-CS" sz="2400" dirty="0" smtClean="0">
                <a:latin typeface="+mj-lt"/>
              </a:rPr>
              <a:t>.</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25/28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15532671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sr-Latn-CS" dirty="0"/>
              <a:t>Vraćanje rezultata funkcije</a:t>
            </a:r>
            <a:endParaRPr lang="en-US" dirty="0" smtClean="0"/>
          </a:p>
        </p:txBody>
      </p:sp>
      <p:sp>
        <p:nvSpPr>
          <p:cNvPr id="5" name="Rectangle 3"/>
          <p:cNvSpPr txBox="1">
            <a:spLocks noChangeArrowheads="1"/>
          </p:cNvSpPr>
          <p:nvPr/>
        </p:nvSpPr>
        <p:spPr bwMode="auto">
          <a:xfrm>
            <a:off x="251520" y="2088232"/>
            <a:ext cx="8785225" cy="4797152"/>
          </a:xfrm>
          <a:prstGeom prst="rect">
            <a:avLst/>
          </a:prstGeom>
          <a:noFill/>
          <a:ln>
            <a:noFill/>
          </a:ln>
          <a:effectLs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239713" indent="-239713" eaLnBrk="1" hangingPunct="1">
              <a:lnSpc>
                <a:spcPct val="95000"/>
              </a:lnSpc>
              <a:spcBef>
                <a:spcPts val="0"/>
              </a:spcBef>
              <a:spcAft>
                <a:spcPts val="600"/>
              </a:spcAft>
              <a:buClr>
                <a:srgbClr val="FF63AA"/>
              </a:buClr>
              <a:buSzPct val="75000"/>
              <a:buFont typeface="Wingdings" pitchFamily="2" charset="2"/>
              <a:buChar char="n"/>
              <a:defRPr/>
            </a:pPr>
            <a:r>
              <a:rPr lang="sr-Latn-RS" sz="2400" dirty="0" smtClean="0">
                <a:latin typeface="+mj-lt"/>
              </a:rPr>
              <a:t>Funkcija može da vrati rezultat svog izvršavanja, što se postiže pomoću ključne riječi </a:t>
            </a:r>
            <a:r>
              <a:rPr lang="sr-Latn-RS" sz="2400" b="1" dirty="0" smtClean="0">
                <a:solidFill>
                  <a:srgbClr val="FF0000"/>
                </a:solidFill>
                <a:latin typeface="+mj-lt"/>
                <a:cs typeface="Consolas" pitchFamily="49" charset="0"/>
              </a:rPr>
              <a:t>return</a:t>
            </a:r>
            <a:r>
              <a:rPr lang="sr-Latn-RS" sz="2400" dirty="0" smtClean="0">
                <a:latin typeface="+mj-lt"/>
              </a:rPr>
              <a:t> na sljedeći način:</a:t>
            </a:r>
            <a:endParaRPr lang="sr-Latn-CS" sz="2400" dirty="0" smtClean="0">
              <a:latin typeface="+mj-lt"/>
            </a:endParaRPr>
          </a:p>
          <a:p>
            <a:pPr marL="265113" indent="0" eaLnBrk="1" hangingPunct="1">
              <a:lnSpc>
                <a:spcPct val="95000"/>
              </a:lnSpc>
              <a:spcBef>
                <a:spcPts val="0"/>
              </a:spcBef>
              <a:spcAft>
                <a:spcPts val="600"/>
              </a:spcAft>
              <a:buClr>
                <a:schemeClr val="tx1"/>
              </a:buClr>
              <a:buSzPct val="75000"/>
              <a:buFontTx/>
              <a:buNone/>
              <a:defRPr/>
            </a:pPr>
            <a:r>
              <a:rPr lang="sr-Latn-CS" sz="2400" dirty="0" smtClean="0">
                <a:solidFill>
                  <a:srgbClr val="FF0000"/>
                </a:solidFill>
                <a:latin typeface="+mj-lt"/>
                <a:cs typeface="Consolas" pitchFamily="49" charset="0"/>
              </a:rPr>
              <a:t>return izraz;</a:t>
            </a:r>
            <a:endParaRPr lang="sr-Latn-CS" sz="2400" dirty="0">
              <a:solidFill>
                <a:srgbClr val="FF0000"/>
              </a:solidFill>
              <a:latin typeface="+mj-lt"/>
              <a:cs typeface="Consolas" pitchFamily="49" charset="0"/>
            </a:endParaRPr>
          </a:p>
          <a:p>
            <a:pPr marL="265113" indent="0" eaLnBrk="1" hangingPunct="1">
              <a:lnSpc>
                <a:spcPct val="95000"/>
              </a:lnSpc>
              <a:spcBef>
                <a:spcPts val="0"/>
              </a:spcBef>
              <a:spcAft>
                <a:spcPts val="600"/>
              </a:spcAft>
              <a:buClr>
                <a:schemeClr val="tx1"/>
              </a:buClr>
              <a:buSzPct val="75000"/>
              <a:buFontTx/>
              <a:buNone/>
              <a:defRPr/>
            </a:pPr>
            <a:r>
              <a:rPr lang="sr-Latn-CS" sz="2400" dirty="0" smtClean="0">
                <a:latin typeface="+mj-lt"/>
              </a:rPr>
              <a:t>gdje </a:t>
            </a:r>
            <a:r>
              <a:rPr lang="sr-Latn-CS" sz="2400" dirty="0">
                <a:solidFill>
                  <a:srgbClr val="FF0000"/>
                </a:solidFill>
                <a:latin typeface="+mj-lt"/>
              </a:rPr>
              <a:t>izraz</a:t>
            </a:r>
            <a:r>
              <a:rPr lang="sr-Latn-CS" sz="2400" dirty="0">
                <a:latin typeface="+mj-lt"/>
              </a:rPr>
              <a:t> </a:t>
            </a:r>
            <a:r>
              <a:rPr lang="sr-Latn-CS" sz="2400" dirty="0" smtClean="0">
                <a:latin typeface="+mj-lt"/>
              </a:rPr>
              <a:t>može biti proizvoljan izraz (konstanta, promjenljiva, matematički izraz, poziv druge funkcije).</a:t>
            </a:r>
            <a:endParaRPr lang="en-US" sz="2400" dirty="0" smtClean="0">
              <a:latin typeface="+mj-lt"/>
            </a:endParaRPr>
          </a:p>
          <a:p>
            <a:pPr marL="239713" indent="-239713" eaLnBrk="1" hangingPunct="1">
              <a:lnSpc>
                <a:spcPct val="95000"/>
              </a:lnSpc>
              <a:spcBef>
                <a:spcPts val="0"/>
              </a:spcBef>
              <a:spcAft>
                <a:spcPts val="600"/>
              </a:spcAft>
              <a:buClr>
                <a:srgbClr val="FF63AA"/>
              </a:buClr>
              <a:buSzPct val="75000"/>
              <a:buFont typeface="Wingdings" pitchFamily="2" charset="2"/>
              <a:buChar char="n"/>
              <a:defRPr/>
            </a:pPr>
            <a:r>
              <a:rPr lang="sr-Latn-CS" sz="2400" dirty="0" smtClean="0">
                <a:latin typeface="+mj-lt"/>
              </a:rPr>
              <a:t>Tip izraza treba da odgovara tipu podatka koji funkcija vraća.</a:t>
            </a:r>
          </a:p>
          <a:p>
            <a:pPr marL="239713" indent="-239713" eaLnBrk="1" hangingPunct="1">
              <a:lnSpc>
                <a:spcPct val="95000"/>
              </a:lnSpc>
              <a:spcBef>
                <a:spcPts val="0"/>
              </a:spcBef>
              <a:spcAft>
                <a:spcPts val="600"/>
              </a:spcAft>
              <a:buClr>
                <a:srgbClr val="FF63AA"/>
              </a:buClr>
              <a:buSzPct val="75000"/>
              <a:buFont typeface="Wingdings" pitchFamily="2" charset="2"/>
              <a:buChar char="n"/>
              <a:defRPr/>
            </a:pPr>
            <a:r>
              <a:rPr lang="en-US" sz="2400" dirty="0" err="1">
                <a:latin typeface="+mj-lt"/>
              </a:rPr>
              <a:t>Naredba</a:t>
            </a:r>
            <a:r>
              <a:rPr lang="en-US" sz="2400" dirty="0">
                <a:latin typeface="+mj-lt"/>
              </a:rPr>
              <a:t> </a:t>
            </a:r>
            <a:r>
              <a:rPr lang="en-US" sz="2200" dirty="0">
                <a:solidFill>
                  <a:srgbClr val="FF0000"/>
                </a:solidFill>
                <a:latin typeface="+mj-lt"/>
                <a:cs typeface="Consolas" pitchFamily="49" charset="0"/>
              </a:rPr>
              <a:t>return</a:t>
            </a:r>
            <a:r>
              <a:rPr lang="en-US" sz="2400" dirty="0">
                <a:latin typeface="+mj-lt"/>
              </a:rPr>
              <a:t> </a:t>
            </a:r>
            <a:r>
              <a:rPr lang="en-US" sz="2400" dirty="0" err="1">
                <a:latin typeface="+mj-lt"/>
              </a:rPr>
              <a:t>predstavlja</a:t>
            </a:r>
            <a:r>
              <a:rPr lang="en-US" sz="2400" dirty="0">
                <a:latin typeface="+mj-lt"/>
              </a:rPr>
              <a:t> ta</a:t>
            </a:r>
            <a:r>
              <a:rPr lang="sr-Latn-RS" sz="2400" dirty="0">
                <a:latin typeface="+mj-lt"/>
              </a:rPr>
              <a:t>čku izlaska iz funkcije, tj. ako ima naredbi nakon </a:t>
            </a:r>
            <a:r>
              <a:rPr lang="en-US" sz="2200" dirty="0">
                <a:latin typeface="+mj-lt"/>
                <a:cs typeface="Consolas" pitchFamily="49" charset="0"/>
              </a:rPr>
              <a:t>return</a:t>
            </a:r>
            <a:r>
              <a:rPr lang="sr-Latn-RS" sz="2400" dirty="0">
                <a:latin typeface="+mj-lt"/>
              </a:rPr>
              <a:t>, </a:t>
            </a:r>
            <a:r>
              <a:rPr lang="sr-Latn-RS" sz="2400" dirty="0">
                <a:solidFill>
                  <a:srgbClr val="00B050"/>
                </a:solidFill>
                <a:latin typeface="+mj-lt"/>
              </a:rPr>
              <a:t>one se neće izvršiti</a:t>
            </a:r>
            <a:r>
              <a:rPr lang="sr-Latn-RS" sz="2400" dirty="0" smtClean="0">
                <a:latin typeface="+mj-lt"/>
              </a:rPr>
              <a:t>!</a:t>
            </a:r>
            <a:endParaRPr lang="sr-Latn-CS" sz="2400" dirty="0" smtClean="0">
              <a:latin typeface="+mj-lt"/>
            </a:endParaRPr>
          </a:p>
          <a:p>
            <a:pPr marL="239713" indent="-239713" eaLnBrk="1" hangingPunct="1">
              <a:lnSpc>
                <a:spcPct val="95000"/>
              </a:lnSpc>
              <a:spcBef>
                <a:spcPts val="0"/>
              </a:spcBef>
              <a:spcAft>
                <a:spcPts val="600"/>
              </a:spcAft>
              <a:buClr>
                <a:srgbClr val="FF63AA"/>
              </a:buClr>
              <a:buSzPct val="75000"/>
              <a:buFont typeface="Wingdings" pitchFamily="2" charset="2"/>
              <a:buChar char="n"/>
              <a:defRPr/>
            </a:pPr>
            <a:r>
              <a:rPr lang="sr-Latn-CS" sz="2400" dirty="0" smtClean="0">
                <a:latin typeface="+mj-lt"/>
              </a:rPr>
              <a:t>Ukoliko funkcija ne vraća rezultat, ona se deklariše kao </a:t>
            </a:r>
            <a:r>
              <a:rPr lang="sr-Latn-CS" sz="2400" b="1" dirty="0" smtClean="0">
                <a:solidFill>
                  <a:srgbClr val="FF0000"/>
                </a:solidFill>
                <a:latin typeface="+mj-lt"/>
                <a:cs typeface="Consolas" pitchFamily="49" charset="0"/>
              </a:rPr>
              <a:t>void</a:t>
            </a:r>
            <a:r>
              <a:rPr lang="sr-Latn-CS" sz="2400" dirty="0" smtClean="0">
                <a:latin typeface="+mj-lt"/>
              </a:rPr>
              <a:t>:</a:t>
            </a:r>
          </a:p>
          <a:p>
            <a:pPr marL="265113" indent="0" eaLnBrk="1" hangingPunct="1">
              <a:spcBef>
                <a:spcPts val="0"/>
              </a:spcBef>
              <a:spcAft>
                <a:spcPts val="0"/>
              </a:spcAft>
              <a:buClr>
                <a:schemeClr val="tx1"/>
              </a:buClr>
              <a:buSzPct val="75000"/>
              <a:buFontTx/>
              <a:buNone/>
              <a:tabLst>
                <a:tab pos="1433513" algn="l"/>
                <a:tab pos="2152650" algn="l"/>
              </a:tabLst>
              <a:defRPr/>
            </a:pPr>
            <a:r>
              <a:rPr lang="sr-Latn-CS" sz="2100" b="1" dirty="0" smtClean="0">
                <a:solidFill>
                  <a:srgbClr val="FF0000"/>
                </a:solidFill>
                <a:latin typeface="+mj-lt"/>
                <a:cs typeface="Consolas" pitchFamily="49" charset="0"/>
              </a:rPr>
              <a:t>	</a:t>
            </a:r>
            <a:r>
              <a:rPr lang="sr-Latn-CS" sz="2100" b="1" dirty="0" smtClean="0">
                <a:latin typeface="+mj-lt"/>
                <a:cs typeface="Consolas" pitchFamily="49" charset="0"/>
              </a:rPr>
              <a:t>void</a:t>
            </a:r>
            <a:r>
              <a:rPr lang="sr-Latn-CS" sz="2100" dirty="0" smtClean="0">
                <a:latin typeface="+mj-lt"/>
                <a:cs typeface="Consolas" pitchFamily="49" charset="0"/>
              </a:rPr>
              <a:t> </a:t>
            </a:r>
            <a:r>
              <a:rPr lang="sr-Latn-CS" sz="2100" dirty="0">
                <a:latin typeface="+mj-lt"/>
                <a:cs typeface="Consolas" pitchFamily="49" charset="0"/>
              </a:rPr>
              <a:t>ime_funkcije(tip_1 arg_1, ..., tip_n arg_n) {</a:t>
            </a:r>
          </a:p>
          <a:p>
            <a:pPr marL="265113" indent="0" eaLnBrk="1" hangingPunct="1">
              <a:spcBef>
                <a:spcPts val="0"/>
              </a:spcBef>
              <a:spcAft>
                <a:spcPts val="0"/>
              </a:spcAft>
              <a:buClr>
                <a:schemeClr val="tx1"/>
              </a:buClr>
              <a:buSzPct val="75000"/>
              <a:buFontTx/>
              <a:buNone/>
              <a:tabLst>
                <a:tab pos="1433513" algn="l"/>
                <a:tab pos="2152650" algn="l"/>
              </a:tabLst>
              <a:defRPr/>
            </a:pPr>
            <a:r>
              <a:rPr lang="sr-Latn-CS" sz="2100" dirty="0">
                <a:latin typeface="+mj-lt"/>
                <a:cs typeface="Consolas" pitchFamily="49" charset="0"/>
              </a:rPr>
              <a:t>	</a:t>
            </a:r>
            <a:r>
              <a:rPr lang="sr-Latn-CS" sz="2100" dirty="0" smtClean="0">
                <a:latin typeface="+mj-lt"/>
                <a:cs typeface="Consolas" pitchFamily="49" charset="0"/>
              </a:rPr>
              <a:t>	tijelo </a:t>
            </a:r>
            <a:r>
              <a:rPr lang="sr-Latn-CS" sz="2100" dirty="0">
                <a:latin typeface="+mj-lt"/>
                <a:cs typeface="Consolas" pitchFamily="49" charset="0"/>
              </a:rPr>
              <a:t>funkcije</a:t>
            </a:r>
          </a:p>
          <a:p>
            <a:pPr marL="265113" indent="0" eaLnBrk="1" hangingPunct="1">
              <a:spcBef>
                <a:spcPts val="0"/>
              </a:spcBef>
              <a:spcAft>
                <a:spcPts val="0"/>
              </a:spcAft>
              <a:buClr>
                <a:schemeClr val="tx1"/>
              </a:buClr>
              <a:buSzPct val="75000"/>
              <a:buFontTx/>
              <a:buNone/>
              <a:tabLst>
                <a:tab pos="1433513" algn="l"/>
                <a:tab pos="2152650" algn="l"/>
              </a:tabLst>
              <a:defRPr/>
            </a:pPr>
            <a:r>
              <a:rPr lang="sr-Latn-CS" sz="2100" dirty="0" smtClean="0">
                <a:latin typeface="+mj-lt"/>
                <a:cs typeface="Consolas" pitchFamily="49" charset="0"/>
              </a:rPr>
              <a:t>	}</a:t>
            </a:r>
            <a:endParaRPr lang="sr-Latn-CS" sz="2100" dirty="0" smtClean="0">
              <a:latin typeface="+mj-lt"/>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26/28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3794620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sr-Latn-CS" smtClean="0"/>
              <a:t>Primjer 3 funkcije</a:t>
            </a:r>
            <a:endParaRPr lang="en-US" smtClean="0"/>
          </a:p>
        </p:txBody>
      </p:sp>
      <p:sp>
        <p:nvSpPr>
          <p:cNvPr id="31747" name="Text Box 4"/>
          <p:cNvSpPr txBox="1">
            <a:spLocks noChangeArrowheads="1"/>
          </p:cNvSpPr>
          <p:nvPr/>
        </p:nvSpPr>
        <p:spPr bwMode="auto">
          <a:xfrm>
            <a:off x="395858" y="2166938"/>
            <a:ext cx="3024014" cy="1203406"/>
          </a:xfrm>
          <a:prstGeom prst="rect">
            <a:avLst/>
          </a:prstGeom>
          <a:solidFill>
            <a:schemeClr val="accent1">
              <a:lumMod val="40000"/>
              <a:lumOff val="60000"/>
            </a:schemeClr>
          </a:solidFill>
          <a:ln>
            <a:solidFill>
              <a:schemeClr val="tx1"/>
            </a:solidFill>
          </a:ln>
          <a:effectLs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spcBef>
                <a:spcPts val="0"/>
              </a:spcBef>
            </a:pPr>
            <a:r>
              <a:rPr lang="sr-Latn-CS" sz="1900" dirty="0">
                <a:solidFill>
                  <a:srgbClr val="FF0000"/>
                </a:solidFill>
                <a:latin typeface="Tahoma" pitchFamily="34" charset="0"/>
              </a:rPr>
              <a:t>int zbir1(int x, int y) </a:t>
            </a:r>
            <a:r>
              <a:rPr lang="en-US" sz="1900" dirty="0">
                <a:solidFill>
                  <a:srgbClr val="FF0000"/>
                </a:solidFill>
                <a:latin typeface="Tahoma" pitchFamily="34" charset="0"/>
              </a:rPr>
              <a:t/>
            </a:r>
            <a:br>
              <a:rPr lang="en-US" sz="1900" dirty="0">
                <a:solidFill>
                  <a:srgbClr val="FF0000"/>
                </a:solidFill>
                <a:latin typeface="Tahoma" pitchFamily="34" charset="0"/>
              </a:rPr>
            </a:br>
            <a:r>
              <a:rPr lang="en-US" sz="1900" dirty="0" smtClean="0">
                <a:latin typeface="Tahoma" pitchFamily="34" charset="0"/>
              </a:rPr>
              <a:t>{</a:t>
            </a:r>
            <a:endParaRPr lang="sr-Latn-ME" sz="1900" dirty="0" smtClean="0">
              <a:latin typeface="Tahoma" pitchFamily="34" charset="0"/>
            </a:endParaRPr>
          </a:p>
          <a:p>
            <a:pPr marL="538163" eaLnBrk="1" hangingPunct="1">
              <a:lnSpc>
                <a:spcPct val="95000"/>
              </a:lnSpc>
              <a:spcBef>
                <a:spcPts val="0"/>
              </a:spcBef>
            </a:pPr>
            <a:r>
              <a:rPr lang="en-US" sz="1900" dirty="0" smtClean="0">
                <a:latin typeface="Tahoma" pitchFamily="34" charset="0"/>
              </a:rPr>
              <a:t>return </a:t>
            </a:r>
            <a:r>
              <a:rPr lang="en-US" sz="1900" dirty="0" err="1">
                <a:latin typeface="Tahoma" pitchFamily="34" charset="0"/>
              </a:rPr>
              <a:t>x+y</a:t>
            </a:r>
            <a:r>
              <a:rPr lang="en-US" sz="1900" dirty="0" smtClean="0">
                <a:latin typeface="Tahoma" pitchFamily="34" charset="0"/>
              </a:rPr>
              <a:t>;</a:t>
            </a:r>
            <a:endParaRPr lang="sr-Latn-ME" sz="1900" dirty="0" smtClean="0">
              <a:latin typeface="Tahoma" pitchFamily="34" charset="0"/>
            </a:endParaRPr>
          </a:p>
          <a:p>
            <a:pPr eaLnBrk="1" hangingPunct="1">
              <a:lnSpc>
                <a:spcPct val="95000"/>
              </a:lnSpc>
              <a:spcBef>
                <a:spcPts val="0"/>
              </a:spcBef>
            </a:pPr>
            <a:r>
              <a:rPr lang="en-US" sz="1900" dirty="0" smtClean="0">
                <a:latin typeface="Tahoma" pitchFamily="34" charset="0"/>
              </a:rPr>
              <a:t>}</a:t>
            </a:r>
            <a:endParaRPr lang="en-US" sz="1900" dirty="0">
              <a:latin typeface="Tahoma" pitchFamily="34" charset="0"/>
            </a:endParaRPr>
          </a:p>
        </p:txBody>
      </p:sp>
      <p:sp>
        <p:nvSpPr>
          <p:cNvPr id="31748" name="Text Box 5"/>
          <p:cNvSpPr txBox="1">
            <a:spLocks noChangeArrowheads="1"/>
          </p:cNvSpPr>
          <p:nvPr/>
        </p:nvSpPr>
        <p:spPr bwMode="auto">
          <a:xfrm>
            <a:off x="3563888" y="2166938"/>
            <a:ext cx="2952328" cy="1203406"/>
          </a:xfrm>
          <a:prstGeom prst="rect">
            <a:avLst/>
          </a:prstGeom>
          <a:solidFill>
            <a:schemeClr val="accent1">
              <a:lumMod val="40000"/>
              <a:lumOff val="60000"/>
            </a:schemeClr>
          </a:solidFill>
          <a:ln>
            <a:solidFill>
              <a:schemeClr val="tx1"/>
            </a:solidFill>
          </a:ln>
          <a:effectLs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spcBef>
                <a:spcPts val="0"/>
              </a:spcBef>
            </a:pPr>
            <a:r>
              <a:rPr lang="en-US" sz="1900" dirty="0">
                <a:solidFill>
                  <a:srgbClr val="FF0000"/>
                </a:solidFill>
                <a:latin typeface="Tahoma" pitchFamily="34" charset="0"/>
              </a:rPr>
              <a:t>void</a:t>
            </a:r>
            <a:r>
              <a:rPr lang="sr-Latn-CS" sz="1900" dirty="0">
                <a:solidFill>
                  <a:srgbClr val="FF0000"/>
                </a:solidFill>
                <a:latin typeface="Tahoma" pitchFamily="34" charset="0"/>
              </a:rPr>
              <a:t> zbir</a:t>
            </a:r>
            <a:r>
              <a:rPr lang="en-US" sz="1900" dirty="0">
                <a:solidFill>
                  <a:srgbClr val="FF0000"/>
                </a:solidFill>
                <a:latin typeface="Tahoma" pitchFamily="34" charset="0"/>
              </a:rPr>
              <a:t>2</a:t>
            </a:r>
            <a:r>
              <a:rPr lang="sr-Latn-CS" sz="1900" dirty="0">
                <a:solidFill>
                  <a:srgbClr val="FF0000"/>
                </a:solidFill>
                <a:latin typeface="Tahoma" pitchFamily="34" charset="0"/>
              </a:rPr>
              <a:t>(int x, int y</a:t>
            </a:r>
            <a:r>
              <a:rPr lang="sr-Latn-CS" sz="1900" dirty="0" smtClean="0">
                <a:solidFill>
                  <a:srgbClr val="FF0000"/>
                </a:solidFill>
                <a:latin typeface="Tahoma" pitchFamily="34" charset="0"/>
              </a:rPr>
              <a:t>)</a:t>
            </a:r>
            <a:r>
              <a:rPr lang="en-US" sz="1900" dirty="0">
                <a:solidFill>
                  <a:srgbClr val="FF0000"/>
                </a:solidFill>
                <a:latin typeface="Tahoma" pitchFamily="34" charset="0"/>
              </a:rPr>
              <a:t/>
            </a:r>
            <a:br>
              <a:rPr lang="en-US" sz="1900" dirty="0">
                <a:solidFill>
                  <a:srgbClr val="FF0000"/>
                </a:solidFill>
                <a:latin typeface="Tahoma" pitchFamily="34" charset="0"/>
              </a:rPr>
            </a:br>
            <a:r>
              <a:rPr lang="en-US" sz="1900" dirty="0" smtClean="0">
                <a:latin typeface="Tahoma" pitchFamily="34" charset="0"/>
              </a:rPr>
              <a:t>{</a:t>
            </a:r>
            <a:endParaRPr lang="sr-Latn-ME" sz="1900" dirty="0" smtClean="0">
              <a:latin typeface="Tahoma" pitchFamily="34" charset="0"/>
            </a:endParaRPr>
          </a:p>
          <a:p>
            <a:pPr marL="538163" eaLnBrk="1" hangingPunct="1">
              <a:lnSpc>
                <a:spcPct val="95000"/>
              </a:lnSpc>
              <a:spcBef>
                <a:spcPts val="0"/>
              </a:spcBef>
            </a:pPr>
            <a:r>
              <a:rPr lang="en-US" sz="1900" dirty="0" err="1" smtClean="0">
                <a:latin typeface="Tahoma" pitchFamily="34" charset="0"/>
              </a:rPr>
              <a:t>printf</a:t>
            </a:r>
            <a:r>
              <a:rPr lang="en-US" sz="1900" dirty="0" smtClean="0">
                <a:latin typeface="Tahoma" pitchFamily="34" charset="0"/>
              </a:rPr>
              <a:t>(</a:t>
            </a:r>
            <a:r>
              <a:rPr lang="pl-PL" sz="1900" dirty="0" smtClean="0">
                <a:latin typeface="Tahoma" pitchFamily="34" charset="0"/>
              </a:rPr>
              <a:t>"</a:t>
            </a:r>
            <a:r>
              <a:rPr lang="en-US" sz="1900" dirty="0" smtClean="0">
                <a:latin typeface="Tahoma" pitchFamily="34" charset="0"/>
              </a:rPr>
              <a:t>%d</a:t>
            </a:r>
            <a:r>
              <a:rPr lang="pl-PL" sz="1900" dirty="0" smtClean="0">
                <a:latin typeface="Tahoma" pitchFamily="34" charset="0"/>
              </a:rPr>
              <a:t>"</a:t>
            </a:r>
            <a:r>
              <a:rPr lang="en-US" sz="1900" dirty="0" smtClean="0">
                <a:latin typeface="Tahoma" pitchFamily="34" charset="0"/>
              </a:rPr>
              <a:t>,</a:t>
            </a:r>
            <a:r>
              <a:rPr lang="sr-Latn-ME" sz="1900" dirty="0" smtClean="0">
                <a:latin typeface="Tahoma" pitchFamily="34" charset="0"/>
              </a:rPr>
              <a:t> </a:t>
            </a:r>
            <a:r>
              <a:rPr lang="en-US" sz="1900" dirty="0" err="1" smtClean="0">
                <a:latin typeface="Tahoma" pitchFamily="34" charset="0"/>
              </a:rPr>
              <a:t>x+y</a:t>
            </a:r>
            <a:r>
              <a:rPr lang="en-US" sz="1900" dirty="0" smtClean="0">
                <a:latin typeface="Tahoma" pitchFamily="34" charset="0"/>
              </a:rPr>
              <a:t>);</a:t>
            </a:r>
            <a:endParaRPr lang="sr-Latn-ME" sz="1900" dirty="0" smtClean="0">
              <a:latin typeface="Tahoma" pitchFamily="34" charset="0"/>
            </a:endParaRPr>
          </a:p>
          <a:p>
            <a:pPr eaLnBrk="1" hangingPunct="1">
              <a:lnSpc>
                <a:spcPct val="95000"/>
              </a:lnSpc>
              <a:spcBef>
                <a:spcPts val="0"/>
              </a:spcBef>
            </a:pPr>
            <a:r>
              <a:rPr lang="en-US" sz="1900" dirty="0" smtClean="0">
                <a:latin typeface="Tahoma" pitchFamily="34" charset="0"/>
              </a:rPr>
              <a:t>}</a:t>
            </a:r>
            <a:endParaRPr lang="en-US" sz="1900" dirty="0">
              <a:latin typeface="Tahoma" pitchFamily="34" charset="0"/>
            </a:endParaRPr>
          </a:p>
        </p:txBody>
      </p:sp>
      <p:sp>
        <p:nvSpPr>
          <p:cNvPr id="31749" name="Text Box 6"/>
          <p:cNvSpPr txBox="1">
            <a:spLocks noChangeArrowheads="1"/>
          </p:cNvSpPr>
          <p:nvPr/>
        </p:nvSpPr>
        <p:spPr bwMode="auto">
          <a:xfrm>
            <a:off x="376808" y="3505200"/>
            <a:ext cx="3043064" cy="1481175"/>
          </a:xfrm>
          <a:prstGeom prst="rect">
            <a:avLst/>
          </a:prstGeom>
          <a:solidFill>
            <a:schemeClr val="accent1">
              <a:lumMod val="40000"/>
              <a:lumOff val="60000"/>
            </a:schemeClr>
          </a:solidFill>
          <a:ln>
            <a:solidFill>
              <a:schemeClr val="tx1"/>
            </a:solidFill>
          </a:ln>
          <a:effectLs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spcBef>
                <a:spcPct val="50000"/>
              </a:spcBef>
            </a:pPr>
            <a:r>
              <a:rPr lang="sr-Latn-CS" sz="1900" dirty="0">
                <a:solidFill>
                  <a:srgbClr val="FF0000"/>
                </a:solidFill>
                <a:latin typeface="Tahoma" pitchFamily="34" charset="0"/>
              </a:rPr>
              <a:t>int zbir3(int x, int y) </a:t>
            </a:r>
            <a:r>
              <a:rPr lang="en-US" sz="1900" dirty="0">
                <a:solidFill>
                  <a:srgbClr val="FF0000"/>
                </a:solidFill>
                <a:latin typeface="Tahoma" pitchFamily="34" charset="0"/>
              </a:rPr>
              <a:t/>
            </a:r>
            <a:br>
              <a:rPr lang="en-US" sz="1900" dirty="0">
                <a:solidFill>
                  <a:srgbClr val="FF0000"/>
                </a:solidFill>
                <a:latin typeface="Tahoma" pitchFamily="34" charset="0"/>
              </a:rPr>
            </a:br>
            <a:r>
              <a:rPr lang="en-US" sz="1900" dirty="0">
                <a:latin typeface="Tahoma" pitchFamily="34" charset="0"/>
              </a:rPr>
              <a:t>{</a:t>
            </a:r>
            <a:br>
              <a:rPr lang="en-US" sz="1900" dirty="0">
                <a:latin typeface="Tahoma" pitchFamily="34" charset="0"/>
              </a:rPr>
            </a:br>
            <a:r>
              <a:rPr lang="sr-Latn-CS" sz="1900" dirty="0">
                <a:latin typeface="Tahoma" pitchFamily="34" charset="0"/>
              </a:rPr>
              <a:t>        </a:t>
            </a:r>
            <a:r>
              <a:rPr lang="en-US" sz="1900" dirty="0" err="1">
                <a:latin typeface="Tahoma" pitchFamily="34" charset="0"/>
              </a:rPr>
              <a:t>printf</a:t>
            </a:r>
            <a:r>
              <a:rPr lang="en-US" sz="1900" dirty="0">
                <a:latin typeface="Tahoma" pitchFamily="34" charset="0"/>
              </a:rPr>
              <a:t>(</a:t>
            </a:r>
            <a:r>
              <a:rPr lang="pl-PL" sz="1900" dirty="0">
                <a:latin typeface="Tahoma" pitchFamily="34" charset="0"/>
              </a:rPr>
              <a:t>"</a:t>
            </a:r>
            <a:r>
              <a:rPr lang="en-US" sz="1900" dirty="0">
                <a:latin typeface="Tahoma" pitchFamily="34" charset="0"/>
              </a:rPr>
              <a:t>%</a:t>
            </a:r>
            <a:r>
              <a:rPr lang="en-US" sz="1900" dirty="0" smtClean="0">
                <a:latin typeface="Tahoma" pitchFamily="34" charset="0"/>
              </a:rPr>
              <a:t>d</a:t>
            </a:r>
            <a:r>
              <a:rPr lang="pl-PL" sz="1900" dirty="0" smtClean="0">
                <a:latin typeface="Tahoma" pitchFamily="34" charset="0"/>
              </a:rPr>
              <a:t>"</a:t>
            </a:r>
            <a:r>
              <a:rPr lang="en-US" sz="1900" dirty="0" smtClean="0">
                <a:latin typeface="Tahoma" pitchFamily="34" charset="0"/>
              </a:rPr>
              <a:t>,</a:t>
            </a:r>
            <a:r>
              <a:rPr lang="sr-Latn-ME" sz="1900" dirty="0" smtClean="0">
                <a:latin typeface="Tahoma" pitchFamily="34" charset="0"/>
              </a:rPr>
              <a:t> </a:t>
            </a:r>
            <a:r>
              <a:rPr lang="en-US" sz="1900" dirty="0" err="1" smtClean="0">
                <a:latin typeface="Tahoma" pitchFamily="34" charset="0"/>
              </a:rPr>
              <a:t>x+y</a:t>
            </a:r>
            <a:r>
              <a:rPr lang="en-US" sz="1900" dirty="0">
                <a:latin typeface="Tahoma" pitchFamily="34" charset="0"/>
              </a:rPr>
              <a:t>);</a:t>
            </a:r>
            <a:r>
              <a:rPr lang="sr-Latn-CS" sz="1900" dirty="0">
                <a:latin typeface="Tahoma" pitchFamily="34" charset="0"/>
              </a:rPr>
              <a:t/>
            </a:r>
            <a:br>
              <a:rPr lang="sr-Latn-CS" sz="1900" dirty="0">
                <a:latin typeface="Tahoma" pitchFamily="34" charset="0"/>
              </a:rPr>
            </a:br>
            <a:r>
              <a:rPr lang="sr-Latn-CS" sz="1900" dirty="0">
                <a:latin typeface="Tahoma" pitchFamily="34" charset="0"/>
              </a:rPr>
              <a:t>        return 1;</a:t>
            </a:r>
            <a:r>
              <a:rPr lang="en-US" sz="1900" dirty="0">
                <a:latin typeface="Tahoma" pitchFamily="34" charset="0"/>
              </a:rPr>
              <a:t/>
            </a:r>
            <a:br>
              <a:rPr lang="en-US" sz="1900" dirty="0">
                <a:latin typeface="Tahoma" pitchFamily="34" charset="0"/>
              </a:rPr>
            </a:br>
            <a:r>
              <a:rPr lang="en-US" sz="1900" dirty="0">
                <a:latin typeface="Tahoma" pitchFamily="34" charset="0"/>
              </a:rPr>
              <a:t>}</a:t>
            </a:r>
          </a:p>
        </p:txBody>
      </p:sp>
      <p:sp>
        <p:nvSpPr>
          <p:cNvPr id="31750" name="Text Box 7"/>
          <p:cNvSpPr txBox="1">
            <a:spLocks noChangeArrowheads="1"/>
          </p:cNvSpPr>
          <p:nvPr/>
        </p:nvSpPr>
        <p:spPr bwMode="auto">
          <a:xfrm>
            <a:off x="3563888" y="3798884"/>
            <a:ext cx="5178099" cy="830997"/>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600" dirty="0" smtClean="0">
                <a:latin typeface="Tahoma" pitchFamily="34" charset="0"/>
              </a:rPr>
              <a:t>Crvenom </a:t>
            </a:r>
            <a:r>
              <a:rPr lang="sr-Latn-CS" sz="1600" dirty="0">
                <a:latin typeface="Tahoma" pitchFamily="34" charset="0"/>
              </a:rPr>
              <a:t>bojom </a:t>
            </a:r>
            <a:r>
              <a:rPr lang="sr-Latn-CS" sz="1600" dirty="0" smtClean="0">
                <a:latin typeface="Tahoma" pitchFamily="34" charset="0"/>
              </a:rPr>
              <a:t>su označena </a:t>
            </a:r>
            <a:r>
              <a:rPr lang="sr-Latn-CS" sz="1600" b="1" dirty="0">
                <a:latin typeface="Tahoma" pitchFamily="34" charset="0"/>
              </a:rPr>
              <a:t>zaglavlja </a:t>
            </a:r>
            <a:r>
              <a:rPr lang="sr-Latn-CS" sz="1600" b="1" dirty="0" smtClean="0">
                <a:latin typeface="Tahoma" pitchFamily="34" charset="0"/>
              </a:rPr>
              <a:t>funkcija</a:t>
            </a:r>
            <a:r>
              <a:rPr lang="sr-Latn-CS" sz="1600" dirty="0" smtClean="0">
                <a:latin typeface="Tahoma" pitchFamily="34" charset="0"/>
              </a:rPr>
              <a:t>, gdje se, </a:t>
            </a:r>
            <a:r>
              <a:rPr lang="sr-Latn-CS" sz="1600" dirty="0">
                <a:latin typeface="Tahoma" pitchFamily="34" charset="0"/>
              </a:rPr>
              <a:t>pored imena </a:t>
            </a:r>
            <a:r>
              <a:rPr lang="sr-Latn-CS" sz="1600" dirty="0" smtClean="0">
                <a:latin typeface="Tahoma" pitchFamily="34" charset="0"/>
              </a:rPr>
              <a:t>funkcije, navodi </a:t>
            </a:r>
            <a:r>
              <a:rPr lang="sr-Latn-CS" sz="1600" dirty="0">
                <a:latin typeface="Tahoma" pitchFamily="34" charset="0"/>
              </a:rPr>
              <a:t>tip njenog rezultata</a:t>
            </a:r>
            <a:r>
              <a:rPr lang="sr-Latn-CS" sz="1600" dirty="0" smtClean="0">
                <a:latin typeface="Tahoma" pitchFamily="34" charset="0"/>
              </a:rPr>
              <a:t>, a u zagradi se definišu </a:t>
            </a:r>
            <a:r>
              <a:rPr lang="sr-Latn-CS" sz="1600" dirty="0" smtClean="0">
                <a:solidFill>
                  <a:srgbClr val="FF0000"/>
                </a:solidFill>
                <a:latin typeface="Tahoma" pitchFamily="34" charset="0"/>
              </a:rPr>
              <a:t>parametri</a:t>
            </a:r>
            <a:r>
              <a:rPr lang="sr-Latn-CS" sz="1600" dirty="0" smtClean="0">
                <a:latin typeface="Tahoma" pitchFamily="34" charset="0"/>
              </a:rPr>
              <a:t> funkcije. </a:t>
            </a:r>
            <a:endParaRPr lang="en-US" sz="1600" dirty="0">
              <a:latin typeface="Tahoma" pitchFamily="34" charset="0"/>
            </a:endParaRPr>
          </a:p>
        </p:txBody>
      </p:sp>
      <p:sp>
        <p:nvSpPr>
          <p:cNvPr id="31751" name="Text Box 8"/>
          <p:cNvSpPr txBox="1">
            <a:spLocks noChangeArrowheads="1"/>
          </p:cNvSpPr>
          <p:nvPr/>
        </p:nvSpPr>
        <p:spPr bwMode="auto">
          <a:xfrm>
            <a:off x="368423" y="5085184"/>
            <a:ext cx="8373563"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ts val="0"/>
              </a:spcBef>
              <a:spcAft>
                <a:spcPts val="600"/>
              </a:spcAft>
            </a:pPr>
            <a:r>
              <a:rPr lang="sr-Latn-CS" sz="1800" dirty="0">
                <a:latin typeface="Tahoma" pitchFamily="34" charset="0"/>
              </a:rPr>
              <a:t>Ove tri funkcije su slične, ali rade tri različite </a:t>
            </a:r>
            <a:r>
              <a:rPr lang="sr-Latn-CS" sz="1800" dirty="0" smtClean="0">
                <a:latin typeface="Tahoma" pitchFamily="34" charset="0"/>
              </a:rPr>
              <a:t>stvari:</a:t>
            </a:r>
            <a:endParaRPr lang="sr-Latn-CS" sz="1800" dirty="0">
              <a:latin typeface="Tahoma" pitchFamily="34" charset="0"/>
            </a:endParaRPr>
          </a:p>
          <a:p>
            <a:pPr marL="625475" indent="-285750" eaLnBrk="1" hangingPunct="1">
              <a:spcBef>
                <a:spcPts val="0"/>
              </a:spcBef>
              <a:spcAft>
                <a:spcPts val="300"/>
              </a:spcAft>
              <a:buFont typeface="Arial" panose="020B0604020202020204" pitchFamily="34" charset="0"/>
              <a:buChar char="•"/>
            </a:pPr>
            <a:r>
              <a:rPr lang="sr-Latn-CS" sz="1800" dirty="0" smtClean="0">
                <a:latin typeface="Tahoma" pitchFamily="34" charset="0"/>
              </a:rPr>
              <a:t>Prva </a:t>
            </a:r>
            <a:r>
              <a:rPr lang="sr-Latn-CS" sz="1800" dirty="0">
                <a:latin typeface="Tahoma" pitchFamily="34" charset="0"/>
              </a:rPr>
              <a:t>funkcija vraća rezultat koji je suma </a:t>
            </a:r>
            <a:r>
              <a:rPr lang="sr-Latn-CS" sz="1800" dirty="0" smtClean="0">
                <a:latin typeface="Tahoma" pitchFamily="34" charset="0"/>
              </a:rPr>
              <a:t>parametara;</a:t>
            </a:r>
          </a:p>
          <a:p>
            <a:pPr marL="625475" indent="-285750" eaLnBrk="1" hangingPunct="1">
              <a:spcBef>
                <a:spcPts val="0"/>
              </a:spcBef>
              <a:spcAft>
                <a:spcPts val="300"/>
              </a:spcAft>
              <a:buFont typeface="Arial" panose="020B0604020202020204" pitchFamily="34" charset="0"/>
              <a:buChar char="•"/>
            </a:pPr>
            <a:r>
              <a:rPr lang="sr-Latn-CS" sz="1800" dirty="0" smtClean="0">
                <a:latin typeface="Tahoma" pitchFamily="34" charset="0"/>
              </a:rPr>
              <a:t>Druga </a:t>
            </a:r>
            <a:r>
              <a:rPr lang="sr-Latn-CS" sz="1800" dirty="0">
                <a:latin typeface="Tahoma" pitchFamily="34" charset="0"/>
              </a:rPr>
              <a:t>funkcija ne vraća </a:t>
            </a:r>
            <a:r>
              <a:rPr lang="sr-Latn-CS" sz="1800" dirty="0" smtClean="0">
                <a:latin typeface="Tahoma" pitchFamily="34" charset="0"/>
              </a:rPr>
              <a:t>rezultat</a:t>
            </a:r>
            <a:r>
              <a:rPr lang="en-US" sz="1800" dirty="0" smtClean="0">
                <a:latin typeface="Tahoma" pitchFamily="34" charset="0"/>
              </a:rPr>
              <a:t>,</a:t>
            </a:r>
            <a:r>
              <a:rPr lang="sr-Latn-CS" sz="1800" dirty="0" smtClean="0">
                <a:latin typeface="Tahoma" pitchFamily="34" charset="0"/>
              </a:rPr>
              <a:t> </a:t>
            </a:r>
            <a:r>
              <a:rPr lang="sr-Latn-CS" sz="1800" dirty="0">
                <a:latin typeface="Tahoma" pitchFamily="34" charset="0"/>
              </a:rPr>
              <a:t>već samo štampa </a:t>
            </a:r>
            <a:r>
              <a:rPr lang="sr-Latn-CS" sz="1800" dirty="0" smtClean="0">
                <a:latin typeface="Tahoma" pitchFamily="34" charset="0"/>
              </a:rPr>
              <a:t>zbir;</a:t>
            </a:r>
            <a:endParaRPr lang="sr-Latn-CS" sz="1800" dirty="0">
              <a:latin typeface="Tahoma" pitchFamily="34" charset="0"/>
            </a:endParaRPr>
          </a:p>
          <a:p>
            <a:pPr marL="625475" indent="-285750" eaLnBrk="1" hangingPunct="1">
              <a:spcBef>
                <a:spcPts val="0"/>
              </a:spcBef>
              <a:spcAft>
                <a:spcPts val="300"/>
              </a:spcAft>
              <a:buFont typeface="Arial" panose="020B0604020202020204" pitchFamily="34" charset="0"/>
              <a:buChar char="•"/>
            </a:pPr>
            <a:r>
              <a:rPr lang="sr-Latn-CS" sz="1800" dirty="0" smtClean="0">
                <a:latin typeface="Tahoma" pitchFamily="34" charset="0"/>
              </a:rPr>
              <a:t>Treća </a:t>
            </a:r>
            <a:r>
              <a:rPr lang="sr-Latn-CS" sz="1800" dirty="0">
                <a:latin typeface="Tahoma" pitchFamily="34" charset="0"/>
              </a:rPr>
              <a:t>funkcija štampa zbir i vraća rezultat 1 koji </a:t>
            </a:r>
            <a:r>
              <a:rPr lang="sr-Latn-CS" sz="1800" dirty="0" smtClean="0">
                <a:latin typeface="Tahoma" pitchFamily="34" charset="0"/>
              </a:rPr>
              <a:t>može predstavljati indikaciju </a:t>
            </a:r>
            <a:r>
              <a:rPr lang="sr-Latn-CS" sz="1800" dirty="0">
                <a:latin typeface="Tahoma" pitchFamily="34" charset="0"/>
              </a:rPr>
              <a:t>da je operacija obavljena uspješno.</a:t>
            </a:r>
            <a:endParaRPr lang="en-US" sz="1800" dirty="0">
              <a:latin typeface="Tahoma" pitchFamily="34" charset="0"/>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27/28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26"/>
          <p:cNvSpPr>
            <a:spLocks noGrp="1" noChangeArrowheads="1"/>
          </p:cNvSpPr>
          <p:nvPr>
            <p:ph type="title"/>
          </p:nvPr>
        </p:nvSpPr>
        <p:spPr/>
        <p:txBody>
          <a:bodyPr/>
          <a:lstStyle/>
          <a:p>
            <a:pPr eaLnBrk="1" hangingPunct="1"/>
            <a:r>
              <a:rPr lang="sr-Latn-CS" smtClean="0"/>
              <a:t>Primjeri - Napomene</a:t>
            </a:r>
            <a:endParaRPr lang="en-US" smtClean="0"/>
          </a:p>
        </p:txBody>
      </p:sp>
      <p:sp>
        <p:nvSpPr>
          <p:cNvPr id="32771" name="Rectangle 1027"/>
          <p:cNvSpPr>
            <a:spLocks noGrp="1" noChangeArrowheads="1"/>
          </p:cNvSpPr>
          <p:nvPr>
            <p:ph type="body" idx="1"/>
          </p:nvPr>
        </p:nvSpPr>
        <p:spPr>
          <a:xfrm>
            <a:off x="323528" y="2266528"/>
            <a:ext cx="8568952" cy="4330824"/>
          </a:xfrm>
        </p:spPr>
        <p:txBody>
          <a:bodyPr/>
          <a:lstStyle/>
          <a:p>
            <a:pPr eaLnBrk="1" hangingPunct="1">
              <a:spcBef>
                <a:spcPct val="0"/>
              </a:spcBef>
              <a:spcAft>
                <a:spcPts val="600"/>
              </a:spcAft>
            </a:pPr>
            <a:r>
              <a:rPr lang="sr-Latn-CS" sz="2400" dirty="0" smtClean="0"/>
              <a:t>Rezultati funkcija koje nijesu </a:t>
            </a:r>
            <a:r>
              <a:rPr lang="sr-Latn-CS" sz="2400" dirty="0" smtClean="0">
                <a:solidFill>
                  <a:srgbClr val="FF0000"/>
                </a:solidFill>
              </a:rPr>
              <a:t>void</a:t>
            </a:r>
            <a:r>
              <a:rPr lang="sr-Latn-CS" sz="2400" dirty="0" smtClean="0"/>
              <a:t> mogu da se pridruže dozvoljenoj lijevoj strani izraza, ali i ne moraju: </a:t>
            </a:r>
          </a:p>
          <a:p>
            <a:pPr marL="360363" indent="0" eaLnBrk="1" hangingPunct="1">
              <a:spcBef>
                <a:spcPct val="0"/>
              </a:spcBef>
              <a:spcAft>
                <a:spcPts val="1800"/>
              </a:spcAft>
              <a:buNone/>
            </a:pPr>
            <a:r>
              <a:rPr lang="sr-Latn-CS" sz="2400" dirty="0" smtClean="0">
                <a:solidFill>
                  <a:srgbClr val="3333CC"/>
                </a:solidFill>
              </a:rPr>
              <a:t>c = zbir1(3,4);</a:t>
            </a:r>
            <a:br>
              <a:rPr lang="sr-Latn-CS" sz="2400" dirty="0" smtClean="0">
                <a:solidFill>
                  <a:srgbClr val="3333CC"/>
                </a:solidFill>
              </a:rPr>
            </a:br>
            <a:r>
              <a:rPr lang="sr-Latn-CS" sz="2400" dirty="0" smtClean="0">
                <a:solidFill>
                  <a:srgbClr val="3333CC"/>
                </a:solidFill>
              </a:rPr>
              <a:t>zbir3(c,12);</a:t>
            </a:r>
          </a:p>
          <a:p>
            <a:pPr eaLnBrk="1" hangingPunct="1">
              <a:spcBef>
                <a:spcPct val="0"/>
              </a:spcBef>
              <a:spcAft>
                <a:spcPts val="1200"/>
              </a:spcAft>
            </a:pPr>
            <a:r>
              <a:rPr lang="sr-Latn-CS" sz="2400" dirty="0" smtClean="0"/>
              <a:t>U drugom slučaju funkcija će vratiti vrijednost, ali pošto nema lijeve strane izraza, privremena promjenljiva u kojoj je </a:t>
            </a:r>
            <a:r>
              <a:rPr lang="en-US" sz="2400" dirty="0" err="1" smtClean="0"/>
              <a:t>sa</a:t>
            </a:r>
            <a:r>
              <a:rPr lang="sr-Latn-CS" sz="2400" dirty="0" smtClean="0"/>
              <a:t>čuvana vrijednost rezultata će biti dealocirana.</a:t>
            </a:r>
          </a:p>
          <a:p>
            <a:pPr eaLnBrk="1" hangingPunct="1">
              <a:spcBef>
                <a:spcPct val="0"/>
              </a:spcBef>
              <a:spcAft>
                <a:spcPts val="600"/>
              </a:spcAft>
            </a:pPr>
            <a:r>
              <a:rPr lang="sr-Latn-CS" sz="2400" dirty="0"/>
              <a:t>Iz glavnog programa se funkcije tipa </a:t>
            </a:r>
            <a:r>
              <a:rPr lang="sr-Latn-CS" sz="2400" dirty="0">
                <a:solidFill>
                  <a:srgbClr val="FF0000"/>
                </a:solidFill>
              </a:rPr>
              <a:t>void</a:t>
            </a:r>
            <a:r>
              <a:rPr lang="sr-Latn-CS" sz="2400" dirty="0"/>
              <a:t> </a:t>
            </a:r>
            <a:r>
              <a:rPr lang="en-US" sz="2400" dirty="0" err="1"/>
              <a:t>pozivaju</a:t>
            </a:r>
            <a:r>
              <a:rPr lang="sr-Latn-CS" sz="2400" dirty="0"/>
              <a:t> bez navođenja promjenljivih na lijevoj strani znaka </a:t>
            </a:r>
            <a:r>
              <a:rPr lang="sr-Latn-CS" sz="2400" dirty="0" smtClean="0"/>
              <a:t>jednakosti:</a:t>
            </a:r>
          </a:p>
          <a:p>
            <a:pPr marL="360363" indent="0" eaLnBrk="1" hangingPunct="1">
              <a:spcBef>
                <a:spcPct val="0"/>
              </a:spcBef>
              <a:spcAft>
                <a:spcPts val="1200"/>
              </a:spcAft>
              <a:buNone/>
            </a:pPr>
            <a:r>
              <a:rPr lang="sr-Latn-CS" sz="2400" dirty="0" smtClean="0">
                <a:solidFill>
                  <a:srgbClr val="3333CC"/>
                </a:solidFill>
              </a:rPr>
              <a:t>zbir2(5,c);</a:t>
            </a:r>
            <a:endParaRPr lang="sr-Latn-CS" sz="2400" dirty="0">
              <a:solidFill>
                <a:srgbClr val="3333CC"/>
              </a:solidFill>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28/28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t>Nizovi</a:t>
            </a:r>
          </a:p>
        </p:txBody>
      </p:sp>
      <p:sp>
        <p:nvSpPr>
          <p:cNvPr id="5123" name="Rectangle 3"/>
          <p:cNvSpPr>
            <a:spLocks noGrp="1" noChangeArrowheads="1"/>
          </p:cNvSpPr>
          <p:nvPr>
            <p:ph type="body" idx="1"/>
          </p:nvPr>
        </p:nvSpPr>
        <p:spPr>
          <a:xfrm>
            <a:off x="260910" y="2114123"/>
            <a:ext cx="8686800" cy="4734154"/>
          </a:xfrm>
        </p:spPr>
        <p:txBody>
          <a:bodyPr/>
          <a:lstStyle/>
          <a:p>
            <a:pPr eaLnBrk="1" hangingPunct="1">
              <a:lnSpc>
                <a:spcPct val="93000"/>
              </a:lnSpc>
              <a:spcBef>
                <a:spcPts val="0"/>
              </a:spcBef>
              <a:spcAft>
                <a:spcPts val="1200"/>
              </a:spcAft>
            </a:pPr>
            <a:r>
              <a:rPr lang="sr-Latn-CS" sz="2400" dirty="0" smtClean="0"/>
              <a:t>Adrese članova niza su: </a:t>
            </a:r>
            <a:r>
              <a:rPr lang="sr-Latn-CS" sz="2400" dirty="0" smtClean="0">
                <a:solidFill>
                  <a:srgbClr val="3333CC"/>
                </a:solidFill>
              </a:rPr>
              <a:t>&amp;a</a:t>
            </a:r>
            <a:r>
              <a:rPr lang="en-US" sz="2400" dirty="0" smtClean="0">
                <a:solidFill>
                  <a:srgbClr val="3333CC"/>
                </a:solidFill>
              </a:rPr>
              <a:t>[0]</a:t>
            </a:r>
            <a:r>
              <a:rPr lang="en-US" sz="2400" dirty="0" smtClean="0"/>
              <a:t>, </a:t>
            </a:r>
            <a:r>
              <a:rPr lang="en-US" sz="2400" dirty="0" smtClean="0">
                <a:solidFill>
                  <a:srgbClr val="3333CC"/>
                </a:solidFill>
              </a:rPr>
              <a:t>&amp;a[1]</a:t>
            </a:r>
            <a:r>
              <a:rPr lang="en-US" sz="2400" dirty="0" smtClean="0"/>
              <a:t>, </a:t>
            </a:r>
            <a:r>
              <a:rPr lang="en-US" sz="2400" dirty="0" smtClean="0">
                <a:solidFill>
                  <a:srgbClr val="3333CC"/>
                </a:solidFill>
              </a:rPr>
              <a:t>&amp;a[2]</a:t>
            </a:r>
            <a:r>
              <a:rPr lang="en-US" sz="2400" dirty="0" smtClean="0"/>
              <a:t>, </a:t>
            </a:r>
            <a:r>
              <a:rPr lang="en-US" sz="2400" dirty="0" smtClean="0">
                <a:solidFill>
                  <a:srgbClr val="3333CC"/>
                </a:solidFill>
              </a:rPr>
              <a:t>&amp;a[3]</a:t>
            </a:r>
            <a:r>
              <a:rPr lang="en-US" sz="2400" dirty="0" smtClean="0"/>
              <a:t> </a:t>
            </a:r>
            <a:r>
              <a:rPr lang="en-US" sz="2400" dirty="0" err="1" smtClean="0"/>
              <a:t>i</a:t>
            </a:r>
            <a:r>
              <a:rPr lang="en-US" sz="2400" dirty="0" smtClean="0"/>
              <a:t> </a:t>
            </a:r>
            <a:r>
              <a:rPr lang="en-US" sz="2400" dirty="0" smtClean="0">
                <a:solidFill>
                  <a:srgbClr val="3333CC"/>
                </a:solidFill>
              </a:rPr>
              <a:t>&amp;a[4]</a:t>
            </a:r>
            <a:r>
              <a:rPr lang="sr-Latn-CS" sz="2400" dirty="0" smtClean="0"/>
              <a:t>, </a:t>
            </a:r>
            <a:r>
              <a:rPr lang="en-US" sz="2400" dirty="0" err="1" smtClean="0"/>
              <a:t>ali</a:t>
            </a:r>
            <a:r>
              <a:rPr lang="en-US" sz="2400" dirty="0" smtClean="0"/>
              <a:t> </a:t>
            </a:r>
            <a:r>
              <a:rPr lang="en-US" sz="2400" dirty="0" err="1" smtClean="0"/>
              <a:t>postoji</a:t>
            </a:r>
            <a:r>
              <a:rPr lang="en-US" sz="2400" dirty="0" smtClean="0"/>
              <a:t> </a:t>
            </a:r>
            <a:r>
              <a:rPr lang="en-US" sz="2400" dirty="0" err="1" smtClean="0"/>
              <a:t>i</a:t>
            </a:r>
            <a:r>
              <a:rPr lang="en-US" sz="2400" dirty="0" smtClean="0"/>
              <a:t> </a:t>
            </a:r>
            <a:r>
              <a:rPr lang="en-US" sz="2400" dirty="0" err="1" smtClean="0"/>
              <a:t>alternativni</a:t>
            </a:r>
            <a:r>
              <a:rPr lang="en-US" sz="2400" dirty="0" smtClean="0"/>
              <a:t> </a:t>
            </a:r>
            <a:r>
              <a:rPr lang="en-US" sz="2400" dirty="0" err="1" smtClean="0"/>
              <a:t>oblik</a:t>
            </a:r>
            <a:r>
              <a:rPr lang="en-US" sz="2400" dirty="0" smtClean="0"/>
              <a:t> </a:t>
            </a:r>
            <a:r>
              <a:rPr lang="en-US" sz="2400" dirty="0" smtClean="0">
                <a:solidFill>
                  <a:srgbClr val="FF0000"/>
                </a:solidFill>
              </a:rPr>
              <a:t>a</a:t>
            </a:r>
            <a:r>
              <a:rPr lang="en-US" sz="2400" dirty="0" smtClean="0"/>
              <a:t>, </a:t>
            </a:r>
            <a:r>
              <a:rPr lang="en-US" sz="2400" dirty="0" smtClean="0">
                <a:solidFill>
                  <a:srgbClr val="FF0000"/>
                </a:solidFill>
              </a:rPr>
              <a:t>a+1</a:t>
            </a:r>
            <a:r>
              <a:rPr lang="en-US" sz="2400" dirty="0" smtClean="0"/>
              <a:t>, </a:t>
            </a:r>
            <a:r>
              <a:rPr lang="en-US" sz="2400" dirty="0" smtClean="0">
                <a:solidFill>
                  <a:srgbClr val="FF0000"/>
                </a:solidFill>
              </a:rPr>
              <a:t>a+2</a:t>
            </a:r>
            <a:r>
              <a:rPr lang="en-US" sz="2400" dirty="0" smtClean="0"/>
              <a:t>, </a:t>
            </a:r>
            <a:r>
              <a:rPr lang="en-US" sz="2400" dirty="0" smtClean="0">
                <a:solidFill>
                  <a:srgbClr val="FF0000"/>
                </a:solidFill>
              </a:rPr>
              <a:t>a+3</a:t>
            </a:r>
            <a:r>
              <a:rPr lang="en-US" sz="2400" dirty="0" smtClean="0"/>
              <a:t> </a:t>
            </a:r>
            <a:r>
              <a:rPr lang="en-US" sz="2400" dirty="0" err="1" smtClean="0"/>
              <a:t>i</a:t>
            </a:r>
            <a:r>
              <a:rPr lang="en-US" sz="2400" dirty="0" smtClean="0"/>
              <a:t> </a:t>
            </a:r>
            <a:r>
              <a:rPr lang="en-US" sz="2400" dirty="0" smtClean="0">
                <a:solidFill>
                  <a:srgbClr val="FF0000"/>
                </a:solidFill>
              </a:rPr>
              <a:t>a+4</a:t>
            </a:r>
            <a:r>
              <a:rPr lang="en-US" sz="2400" dirty="0" smtClean="0"/>
              <a:t>.</a:t>
            </a:r>
          </a:p>
          <a:p>
            <a:pPr eaLnBrk="1" hangingPunct="1">
              <a:lnSpc>
                <a:spcPct val="93000"/>
              </a:lnSpc>
              <a:spcBef>
                <a:spcPts val="0"/>
              </a:spcBef>
              <a:spcAft>
                <a:spcPts val="1200"/>
              </a:spcAft>
            </a:pPr>
            <a:r>
              <a:rPr lang="sr-Latn-CS" sz="2400" dirty="0" smtClean="0"/>
              <a:t>Ime niza ima vrijednost početne adrese niza (adrese prvo</a:t>
            </a:r>
            <a:r>
              <a:rPr lang="en-US" sz="2400" dirty="0" smtClean="0"/>
              <a:t>g</a:t>
            </a:r>
            <a:r>
              <a:rPr lang="sr-Latn-CS" sz="2400" dirty="0" smtClean="0"/>
              <a:t> člana niza, tačnije </a:t>
            </a:r>
            <a:r>
              <a:rPr lang="sr-Latn-CS" sz="2400" dirty="0" smtClean="0">
                <a:solidFill>
                  <a:srgbClr val="00B050"/>
                </a:solidFill>
              </a:rPr>
              <a:t>prvog bajta prvog člana niza</a:t>
            </a:r>
            <a:r>
              <a:rPr lang="sr-Latn-CS" sz="2400" dirty="0" smtClean="0"/>
              <a:t>).</a:t>
            </a:r>
          </a:p>
          <a:p>
            <a:pPr eaLnBrk="1" hangingPunct="1">
              <a:lnSpc>
                <a:spcPct val="93000"/>
              </a:lnSpc>
              <a:spcBef>
                <a:spcPts val="0"/>
              </a:spcBef>
              <a:spcAft>
                <a:spcPts val="1200"/>
              </a:spcAft>
            </a:pPr>
            <a:r>
              <a:rPr lang="sr-Latn-CS" sz="2400" dirty="0" smtClean="0">
                <a:solidFill>
                  <a:srgbClr val="FF0000"/>
                </a:solidFill>
              </a:rPr>
              <a:t>a+1</a:t>
            </a:r>
            <a:r>
              <a:rPr lang="sr-Latn-CS" sz="2400" dirty="0" smtClean="0"/>
              <a:t> nije adresa narednog bajta u memoriji, već adresa narednog člana niz</a:t>
            </a:r>
            <a:r>
              <a:rPr lang="en-US" sz="2400" dirty="0" smtClean="0"/>
              <a:t>a</a:t>
            </a:r>
            <a:r>
              <a:rPr lang="sr-Latn-CS" sz="2400" dirty="0" smtClean="0"/>
              <a:t>.</a:t>
            </a:r>
          </a:p>
          <a:p>
            <a:pPr eaLnBrk="1" hangingPunct="1">
              <a:lnSpc>
                <a:spcPct val="93000"/>
              </a:lnSpc>
              <a:spcBef>
                <a:spcPts val="0"/>
              </a:spcBef>
              <a:spcAft>
                <a:spcPts val="1200"/>
              </a:spcAft>
            </a:pPr>
            <a:r>
              <a:rPr lang="sr-Latn-CS" sz="2400" dirty="0">
                <a:solidFill>
                  <a:srgbClr val="FF0000"/>
                </a:solidFill>
              </a:rPr>
              <a:t>a+k</a:t>
            </a:r>
            <a:r>
              <a:rPr lang="sr-Latn-CS" sz="2400" dirty="0" smtClean="0"/>
              <a:t> predstavlja pomjeraj za </a:t>
            </a:r>
            <a:r>
              <a:rPr lang="sr-Latn-CS" sz="2400" dirty="0">
                <a:solidFill>
                  <a:srgbClr val="FF0000"/>
                </a:solidFill>
              </a:rPr>
              <a:t>k*sizeof(tip_a)</a:t>
            </a:r>
            <a:r>
              <a:rPr lang="sr-Latn-CS" sz="2400" dirty="0" smtClean="0"/>
              <a:t> u memoriji.</a:t>
            </a:r>
          </a:p>
          <a:p>
            <a:pPr eaLnBrk="1" hangingPunct="1">
              <a:lnSpc>
                <a:spcPct val="93000"/>
              </a:lnSpc>
              <a:spcBef>
                <a:spcPts val="0"/>
              </a:spcBef>
              <a:spcAft>
                <a:spcPts val="1200"/>
              </a:spcAft>
            </a:pPr>
            <a:r>
              <a:rPr lang="sr-Latn-CS" sz="2400" dirty="0" smtClean="0"/>
              <a:t>Ovo omogućava pristup članovima niza i sa </a:t>
            </a:r>
            <a:r>
              <a:rPr lang="sr-Latn-CS" sz="2400" b="1" dirty="0" smtClean="0"/>
              <a:t>*(a+1) = 3</a:t>
            </a:r>
            <a:r>
              <a:rPr lang="sr-Latn-CS" sz="2400" dirty="0" smtClean="0"/>
              <a:t>, čime bi drugi član niza (onaj sa indeksom 1) postao 3.</a:t>
            </a:r>
          </a:p>
          <a:p>
            <a:pPr eaLnBrk="1" hangingPunct="1">
              <a:lnSpc>
                <a:spcPct val="93000"/>
              </a:lnSpc>
              <a:spcBef>
                <a:spcPts val="0"/>
              </a:spcBef>
              <a:spcAft>
                <a:spcPts val="1200"/>
              </a:spcAft>
            </a:pPr>
            <a:r>
              <a:rPr lang="sr-Latn-CS" sz="2400" dirty="0" smtClean="0"/>
              <a:t>Uočite da </a:t>
            </a:r>
            <a:r>
              <a:rPr lang="sr-Latn-CS" sz="2400" b="1" dirty="0" smtClean="0"/>
              <a:t>*a+1</a:t>
            </a:r>
            <a:r>
              <a:rPr lang="sr-Latn-CS" sz="2400" dirty="0" smtClean="0"/>
              <a:t> ne znači </a:t>
            </a:r>
            <a:r>
              <a:rPr lang="sr-Latn-CS" sz="2400" b="1" dirty="0" smtClean="0">
                <a:solidFill>
                  <a:srgbClr val="FF0000"/>
                </a:solidFill>
              </a:rPr>
              <a:t>a</a:t>
            </a:r>
            <a:r>
              <a:rPr lang="en-US" sz="2400" b="1" dirty="0" smtClean="0">
                <a:solidFill>
                  <a:srgbClr val="FF0000"/>
                </a:solidFill>
              </a:rPr>
              <a:t>[1]</a:t>
            </a:r>
            <a:r>
              <a:rPr lang="sr-Latn-ME" sz="2400" dirty="0" smtClean="0"/>
              <a:t>, </a:t>
            </a:r>
            <a:r>
              <a:rPr lang="en-US" sz="2400" dirty="0" err="1" smtClean="0"/>
              <a:t>ve</a:t>
            </a:r>
            <a:r>
              <a:rPr lang="sr-Latn-CS" sz="2400" dirty="0" smtClean="0"/>
              <a:t>ć </a:t>
            </a:r>
            <a:r>
              <a:rPr lang="sr-Latn-CS" sz="2400" b="1" dirty="0" smtClean="0"/>
              <a:t>a</a:t>
            </a:r>
            <a:r>
              <a:rPr lang="en-US" sz="2400" b="1" dirty="0" smtClean="0"/>
              <a:t>[0]+1</a:t>
            </a:r>
            <a:r>
              <a:rPr lang="sr-Latn-ME" sz="2400" dirty="0" smtClean="0"/>
              <a:t>, </a:t>
            </a:r>
            <a:r>
              <a:rPr lang="sr-Latn-CS" sz="2400" dirty="0" smtClean="0"/>
              <a:t>zbog većeg prioriteta * u odnosu na +.</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3/28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sr-Latn-CS" smtClean="0"/>
              <a:t>Nizovi i pokazivači</a:t>
            </a:r>
            <a:endParaRPr lang="en-US" smtClean="0"/>
          </a:p>
        </p:txBody>
      </p:sp>
      <p:sp>
        <p:nvSpPr>
          <p:cNvPr id="6147" name="Rectangle 3"/>
          <p:cNvSpPr>
            <a:spLocks noGrp="1" noChangeArrowheads="1"/>
          </p:cNvSpPr>
          <p:nvPr>
            <p:ph type="body" idx="1"/>
          </p:nvPr>
        </p:nvSpPr>
        <p:spPr>
          <a:xfrm>
            <a:off x="251520" y="2155423"/>
            <a:ext cx="8712968" cy="4441929"/>
          </a:xfrm>
        </p:spPr>
        <p:txBody>
          <a:bodyPr/>
          <a:lstStyle/>
          <a:p>
            <a:pPr eaLnBrk="1" hangingPunct="1">
              <a:lnSpc>
                <a:spcPct val="95000"/>
              </a:lnSpc>
              <a:spcBef>
                <a:spcPts val="0"/>
              </a:spcBef>
              <a:spcAft>
                <a:spcPts val="1200"/>
              </a:spcAft>
            </a:pPr>
            <a:r>
              <a:rPr lang="sr-Latn-CS" sz="2400" dirty="0" smtClean="0"/>
              <a:t>Veliki broj obrada nizova se sastoji u obilasku svih članova uz njihovo korišćenje ili mijenjanje po nekom kriterijumu.</a:t>
            </a:r>
          </a:p>
          <a:p>
            <a:pPr eaLnBrk="1" hangingPunct="1">
              <a:lnSpc>
                <a:spcPct val="95000"/>
              </a:lnSpc>
              <a:spcBef>
                <a:spcPts val="0"/>
              </a:spcBef>
              <a:spcAft>
                <a:spcPts val="1200"/>
              </a:spcAft>
            </a:pPr>
            <a:r>
              <a:rPr lang="sr-Latn-CS" sz="2400" dirty="0" smtClean="0"/>
              <a:t>Pokazivači su izuzetno pogodni za obilazak jer se mogu koristiti operatori inkrementiranja i dekrementiranja.</a:t>
            </a:r>
          </a:p>
          <a:p>
            <a:pPr eaLnBrk="1" hangingPunct="1">
              <a:lnSpc>
                <a:spcPct val="95000"/>
              </a:lnSpc>
              <a:spcBef>
                <a:spcPts val="0"/>
              </a:spcBef>
              <a:spcAft>
                <a:spcPts val="600"/>
              </a:spcAft>
            </a:pPr>
            <a:r>
              <a:rPr lang="sr-Latn-CS" sz="2400" dirty="0" smtClean="0"/>
              <a:t>Kod nizova, puni smisao ima korišćenje pokazivača i primjena raznih operacija sa njima. N</a:t>
            </a:r>
            <a:r>
              <a:rPr lang="en-US" sz="2400" dirty="0" smtClean="0"/>
              <a:t>a </a:t>
            </a:r>
            <a:r>
              <a:rPr lang="sr-Latn-CS" sz="2400" dirty="0" smtClean="0"/>
              <a:t>pr</a:t>
            </a:r>
            <a:r>
              <a:rPr lang="en-US" sz="2400" dirty="0" err="1" smtClean="0"/>
              <a:t>imjer</a:t>
            </a:r>
            <a:r>
              <a:rPr lang="sr-Latn-CS" sz="2400" dirty="0" smtClean="0"/>
              <a:t>:</a:t>
            </a:r>
          </a:p>
          <a:p>
            <a:pPr marL="360363" indent="0" eaLnBrk="1" hangingPunct="1">
              <a:lnSpc>
                <a:spcPct val="95000"/>
              </a:lnSpc>
              <a:spcBef>
                <a:spcPts val="0"/>
              </a:spcBef>
              <a:spcAft>
                <a:spcPts val="1200"/>
              </a:spcAft>
              <a:buNone/>
            </a:pPr>
            <a:r>
              <a:rPr lang="sr-Latn-CS" sz="2400" dirty="0" smtClean="0">
                <a:solidFill>
                  <a:srgbClr val="FF0000"/>
                </a:solidFill>
              </a:rPr>
              <a:t>tip *b;</a:t>
            </a:r>
            <a:br>
              <a:rPr lang="sr-Latn-CS" sz="2400" dirty="0" smtClean="0">
                <a:solidFill>
                  <a:srgbClr val="FF0000"/>
                </a:solidFill>
              </a:rPr>
            </a:br>
            <a:r>
              <a:rPr lang="sr-Latn-CS" sz="2400" dirty="0" smtClean="0">
                <a:solidFill>
                  <a:srgbClr val="FF0000"/>
                </a:solidFill>
              </a:rPr>
              <a:t>b = a + 3;</a:t>
            </a:r>
          </a:p>
          <a:p>
            <a:pPr eaLnBrk="1" hangingPunct="1">
              <a:lnSpc>
                <a:spcPct val="95000"/>
              </a:lnSpc>
              <a:spcBef>
                <a:spcPts val="0"/>
              </a:spcBef>
              <a:spcAft>
                <a:spcPts val="1200"/>
              </a:spcAft>
            </a:pPr>
            <a:r>
              <a:rPr lang="sr-Latn-CS" sz="2400" dirty="0" smtClean="0"/>
              <a:t>Sada</a:t>
            </a:r>
            <a:r>
              <a:rPr lang="sr-Latn-CS" sz="2400" dirty="0" smtClean="0">
                <a:solidFill>
                  <a:srgbClr val="FF0000"/>
                </a:solidFill>
              </a:rPr>
              <a:t> b</a:t>
            </a:r>
            <a:r>
              <a:rPr lang="sr-Latn-CS" sz="2400" dirty="0" smtClean="0"/>
              <a:t> pokazuje na član </a:t>
            </a:r>
            <a:r>
              <a:rPr lang="sr-Latn-CS" sz="2400" dirty="0">
                <a:solidFill>
                  <a:srgbClr val="FF0000"/>
                </a:solidFill>
              </a:rPr>
              <a:t>a</a:t>
            </a:r>
            <a:r>
              <a:rPr lang="en-US" sz="2400" dirty="0">
                <a:solidFill>
                  <a:srgbClr val="FF0000"/>
                </a:solidFill>
              </a:rPr>
              <a:t>[</a:t>
            </a:r>
            <a:r>
              <a:rPr lang="sr-Latn-CS" sz="2400" dirty="0">
                <a:solidFill>
                  <a:srgbClr val="FF0000"/>
                </a:solidFill>
              </a:rPr>
              <a:t>3</a:t>
            </a:r>
            <a:r>
              <a:rPr lang="en-US" sz="2400" dirty="0">
                <a:solidFill>
                  <a:srgbClr val="FF0000"/>
                </a:solidFill>
              </a:rPr>
              <a:t>]</a:t>
            </a:r>
            <a:r>
              <a:rPr lang="sr-Latn-CS" sz="2400" dirty="0" smtClean="0"/>
              <a:t>,</a:t>
            </a:r>
            <a:r>
              <a:rPr lang="en-US" sz="2400" dirty="0" smtClean="0"/>
              <a:t> </a:t>
            </a:r>
            <a:r>
              <a:rPr lang="en-US" sz="2400" dirty="0" err="1" smtClean="0"/>
              <a:t>i</a:t>
            </a:r>
            <a:r>
              <a:rPr lang="sr-Latn-CS" sz="2400" dirty="0" smtClean="0"/>
              <a:t> razlika </a:t>
            </a:r>
            <a:r>
              <a:rPr lang="sr-Latn-CS" sz="2400" dirty="0" smtClean="0">
                <a:solidFill>
                  <a:srgbClr val="FF0000"/>
                </a:solidFill>
              </a:rPr>
              <a:t>b-a</a:t>
            </a:r>
            <a:r>
              <a:rPr lang="sr-Latn-CS" sz="2400" dirty="0" smtClean="0"/>
              <a:t> iznosi </a:t>
            </a:r>
            <a:r>
              <a:rPr lang="sr-Latn-CS" sz="2400" dirty="0" smtClean="0">
                <a:solidFill>
                  <a:srgbClr val="FF0000"/>
                </a:solidFill>
              </a:rPr>
              <a:t>3</a:t>
            </a:r>
            <a:r>
              <a:rPr lang="sr-Latn-CS" sz="2400" dirty="0" smtClean="0"/>
              <a:t> (ne broj bajtova</a:t>
            </a:r>
            <a:r>
              <a:rPr lang="en-US" sz="2400" dirty="0" smtClean="0"/>
              <a:t>,</a:t>
            </a:r>
            <a:r>
              <a:rPr lang="sr-Latn-CS" sz="2400" dirty="0" smtClean="0"/>
              <a:t> već broj elemenata datog tipa između članova određenih pokazivačima </a:t>
            </a:r>
            <a:r>
              <a:rPr lang="sr-Latn-CS" sz="2400" dirty="0" smtClean="0">
                <a:solidFill>
                  <a:srgbClr val="FF0000"/>
                </a:solidFill>
              </a:rPr>
              <a:t>a</a:t>
            </a:r>
            <a:r>
              <a:rPr lang="sr-Latn-CS" sz="2400" dirty="0" smtClean="0"/>
              <a:t> i </a:t>
            </a:r>
            <a:r>
              <a:rPr lang="sr-Latn-CS" sz="2400" dirty="0" smtClean="0">
                <a:solidFill>
                  <a:srgbClr val="FF0000"/>
                </a:solidFill>
              </a:rPr>
              <a:t>b</a:t>
            </a:r>
            <a:r>
              <a:rPr lang="sr-Latn-CS" sz="2400" dirty="0" smtClean="0"/>
              <a:t>).</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4/28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sr-Latn-CS" smtClean="0"/>
              <a:t>Višedimenzioni nizovi</a:t>
            </a:r>
            <a:endParaRPr lang="en-US" smtClean="0"/>
          </a:p>
        </p:txBody>
      </p:sp>
      <p:sp>
        <p:nvSpPr>
          <p:cNvPr id="7171" name="Rectangle 3"/>
          <p:cNvSpPr>
            <a:spLocks noGrp="1" noChangeArrowheads="1"/>
          </p:cNvSpPr>
          <p:nvPr>
            <p:ph type="body" idx="1"/>
          </p:nvPr>
        </p:nvSpPr>
        <p:spPr>
          <a:xfrm>
            <a:off x="204679" y="2097360"/>
            <a:ext cx="8784530" cy="4572000"/>
          </a:xfrm>
        </p:spPr>
        <p:txBody>
          <a:bodyPr/>
          <a:lstStyle/>
          <a:p>
            <a:pPr eaLnBrk="1" hangingPunct="1">
              <a:lnSpc>
                <a:spcPct val="90000"/>
              </a:lnSpc>
              <a:spcBef>
                <a:spcPts val="0"/>
              </a:spcBef>
              <a:spcAft>
                <a:spcPts val="600"/>
              </a:spcAft>
            </a:pPr>
            <a:r>
              <a:rPr lang="sr-Latn-CS" sz="2400" dirty="0" smtClean="0"/>
              <a:t>Deklaracija 2D niza se obavlja kao:</a:t>
            </a:r>
          </a:p>
          <a:p>
            <a:pPr marL="360363" indent="0" eaLnBrk="1" hangingPunct="1">
              <a:lnSpc>
                <a:spcPct val="90000"/>
              </a:lnSpc>
              <a:spcBef>
                <a:spcPts val="0"/>
              </a:spcBef>
              <a:spcAft>
                <a:spcPts val="600"/>
              </a:spcAft>
              <a:buNone/>
            </a:pPr>
            <a:r>
              <a:rPr lang="sr-Latn-CS" sz="2400" dirty="0" smtClean="0">
                <a:solidFill>
                  <a:srgbClr val="FF0000"/>
                </a:solidFill>
              </a:rPr>
              <a:t>float m</a:t>
            </a:r>
            <a:r>
              <a:rPr lang="en-US" sz="2400" dirty="0" smtClean="0">
                <a:solidFill>
                  <a:srgbClr val="FF0000"/>
                </a:solidFill>
              </a:rPr>
              <a:t>[4][5];</a:t>
            </a:r>
            <a:endParaRPr lang="sr-Latn-ME" sz="2400" dirty="0" smtClean="0">
              <a:solidFill>
                <a:srgbClr val="FF0000"/>
              </a:solidFill>
            </a:endParaRPr>
          </a:p>
          <a:p>
            <a:pPr marL="360363" indent="0" eaLnBrk="1" hangingPunct="1">
              <a:lnSpc>
                <a:spcPct val="90000"/>
              </a:lnSpc>
              <a:spcBef>
                <a:spcPts val="0"/>
              </a:spcBef>
              <a:spcAft>
                <a:spcPts val="600"/>
              </a:spcAft>
              <a:buNone/>
            </a:pPr>
            <a:r>
              <a:rPr lang="sr-Latn-CS" sz="2400" dirty="0" smtClean="0"/>
              <a:t>gdje </a:t>
            </a:r>
            <a:r>
              <a:rPr lang="sr-Latn-CS" sz="2400" dirty="0" smtClean="0">
                <a:solidFill>
                  <a:srgbClr val="FF0000"/>
                </a:solidFill>
              </a:rPr>
              <a:t>m</a:t>
            </a:r>
            <a:r>
              <a:rPr lang="sr-Latn-CS" sz="2400" dirty="0" smtClean="0"/>
              <a:t> </a:t>
            </a:r>
            <a:r>
              <a:rPr lang="en-US" sz="2400" dirty="0" err="1" smtClean="0"/>
              <a:t>predstavlja</a:t>
            </a:r>
            <a:r>
              <a:rPr lang="en-US" sz="2400" dirty="0" smtClean="0"/>
              <a:t> </a:t>
            </a:r>
            <a:r>
              <a:rPr lang="en-US" sz="2400" dirty="0" err="1" smtClean="0"/>
              <a:t>niz</a:t>
            </a:r>
            <a:r>
              <a:rPr lang="en-US" sz="2400" dirty="0" smtClean="0"/>
              <a:t> od </a:t>
            </a:r>
            <a:r>
              <a:rPr lang="en-US" sz="2400" dirty="0" smtClean="0">
                <a:solidFill>
                  <a:srgbClr val="FF0000"/>
                </a:solidFill>
              </a:rPr>
              <a:t>4</a:t>
            </a:r>
            <a:r>
              <a:rPr lang="en-US" sz="2400" dirty="0" smtClean="0"/>
              <a:t> </a:t>
            </a:r>
            <a:r>
              <a:rPr lang="sr-Latn-CS" sz="2400" dirty="0" smtClean="0"/>
              <a:t>elementa, od kojih svaki predstavlja niz od </a:t>
            </a:r>
            <a:r>
              <a:rPr lang="sr-Latn-CS" sz="2400" dirty="0" smtClean="0">
                <a:solidFill>
                  <a:srgbClr val="FF0000"/>
                </a:solidFill>
              </a:rPr>
              <a:t>5</a:t>
            </a:r>
            <a:r>
              <a:rPr lang="sr-Latn-CS" sz="2400" dirty="0" smtClean="0"/>
              <a:t> elemenata tipa </a:t>
            </a:r>
            <a:r>
              <a:rPr lang="sr-Latn-CS" sz="2400" dirty="0" smtClean="0">
                <a:solidFill>
                  <a:srgbClr val="FF0000"/>
                </a:solidFill>
              </a:rPr>
              <a:t>float</a:t>
            </a:r>
            <a:r>
              <a:rPr lang="sr-Latn-CS" sz="2400" dirty="0" smtClean="0"/>
              <a:t>.</a:t>
            </a:r>
            <a:endParaRPr lang="en-US" sz="2400" dirty="0" smtClean="0"/>
          </a:p>
          <a:p>
            <a:pPr eaLnBrk="1" hangingPunct="1">
              <a:lnSpc>
                <a:spcPct val="90000"/>
              </a:lnSpc>
              <a:spcBef>
                <a:spcPts val="0"/>
              </a:spcBef>
              <a:spcAft>
                <a:spcPts val="900"/>
              </a:spcAft>
            </a:pPr>
            <a:r>
              <a:rPr lang="sr-Latn-CS" sz="2400" dirty="0" smtClean="0"/>
              <a:t>Dakle, u C-u: </a:t>
            </a:r>
            <a:r>
              <a:rPr lang="sr-Latn-CS" sz="2400" b="1" dirty="0" smtClean="0">
                <a:solidFill>
                  <a:srgbClr val="00B050"/>
                </a:solidFill>
              </a:rPr>
              <a:t>matrica = niz nizova</a:t>
            </a:r>
            <a:r>
              <a:rPr lang="sr-Latn-CS" sz="2400" dirty="0" smtClean="0"/>
              <a:t>.</a:t>
            </a:r>
          </a:p>
          <a:p>
            <a:pPr eaLnBrk="1" hangingPunct="1">
              <a:lnSpc>
                <a:spcPct val="90000"/>
              </a:lnSpc>
              <a:spcBef>
                <a:spcPts val="0"/>
              </a:spcBef>
              <a:spcAft>
                <a:spcPts val="900"/>
              </a:spcAft>
            </a:pPr>
            <a:r>
              <a:rPr lang="sr-Latn-CS" sz="2400" dirty="0" smtClean="0"/>
              <a:t>Elementi niza </a:t>
            </a:r>
            <a:r>
              <a:rPr lang="sr-Latn-CS" sz="2400" b="1" dirty="0" smtClean="0"/>
              <a:t>m</a:t>
            </a:r>
            <a:r>
              <a:rPr lang="sr-Latn-CS" sz="2400" dirty="0" smtClean="0"/>
              <a:t> su: </a:t>
            </a:r>
            <a:r>
              <a:rPr lang="sr-Latn-CS" sz="2400" b="1" dirty="0" smtClean="0"/>
              <a:t>m</a:t>
            </a:r>
            <a:r>
              <a:rPr lang="en-US" sz="2400" b="1" dirty="0" smtClean="0"/>
              <a:t>[0]</a:t>
            </a:r>
            <a:r>
              <a:rPr lang="en-US" sz="2400" dirty="0" smtClean="0"/>
              <a:t>, </a:t>
            </a:r>
            <a:r>
              <a:rPr lang="en-US" sz="2400" b="1" dirty="0" smtClean="0"/>
              <a:t>m[1],</a:t>
            </a:r>
            <a:r>
              <a:rPr lang="en-US" sz="2400" dirty="0" smtClean="0"/>
              <a:t> </a:t>
            </a:r>
            <a:r>
              <a:rPr lang="en-US" sz="2400" b="1" dirty="0" smtClean="0"/>
              <a:t>m[2]</a:t>
            </a:r>
            <a:r>
              <a:rPr lang="en-US" sz="2400" dirty="0" smtClean="0"/>
              <a:t> </a:t>
            </a:r>
            <a:r>
              <a:rPr lang="en-US" sz="2400" dirty="0" err="1" smtClean="0"/>
              <a:t>i</a:t>
            </a:r>
            <a:r>
              <a:rPr lang="en-US" sz="2400" dirty="0" smtClean="0"/>
              <a:t> </a:t>
            </a:r>
            <a:r>
              <a:rPr lang="en-US" sz="2400" b="1" dirty="0" smtClean="0"/>
              <a:t>m[3]</a:t>
            </a:r>
            <a:r>
              <a:rPr lang="sr-Latn-CS" sz="2400" dirty="0" smtClean="0"/>
              <a:t>,</a:t>
            </a:r>
            <a:r>
              <a:rPr lang="en-US" sz="2400" dirty="0" smtClean="0"/>
              <a:t> </a:t>
            </a:r>
            <a:r>
              <a:rPr lang="en-US" sz="2400" dirty="0" err="1" smtClean="0"/>
              <a:t>gdje</a:t>
            </a:r>
            <a:r>
              <a:rPr lang="en-US" sz="2400" dirty="0" smtClean="0"/>
              <a:t> je </a:t>
            </a:r>
            <a:r>
              <a:rPr lang="en-US" sz="2400" b="1" dirty="0" smtClean="0"/>
              <a:t>m[0]</a:t>
            </a:r>
            <a:r>
              <a:rPr lang="en-US" sz="2400" dirty="0" smtClean="0"/>
              <a:t> </a:t>
            </a:r>
            <a:r>
              <a:rPr lang="en-US" sz="2400" dirty="0" err="1" smtClean="0"/>
              <a:t>adresa</a:t>
            </a:r>
            <a:r>
              <a:rPr lang="sr-Latn-CS" sz="2400" dirty="0" smtClean="0"/>
              <a:t> nulte vrste matrice, </a:t>
            </a:r>
            <a:r>
              <a:rPr lang="sr-Latn-CS" sz="2400" b="1" dirty="0" smtClean="0"/>
              <a:t>m</a:t>
            </a:r>
            <a:r>
              <a:rPr lang="en-US" sz="2400" b="1" dirty="0" smtClean="0"/>
              <a:t>[</a:t>
            </a:r>
            <a:r>
              <a:rPr lang="sr-Latn-CS" sz="2400" b="1" dirty="0" smtClean="0"/>
              <a:t>1</a:t>
            </a:r>
            <a:r>
              <a:rPr lang="en-US" sz="2400" b="1" dirty="0" smtClean="0"/>
              <a:t>]</a:t>
            </a:r>
            <a:r>
              <a:rPr lang="sr-Latn-CS" sz="2400" dirty="0" smtClean="0"/>
              <a:t> adresa prve vrste ...</a:t>
            </a:r>
          </a:p>
          <a:p>
            <a:pPr eaLnBrk="1" hangingPunct="1">
              <a:lnSpc>
                <a:spcPct val="90000"/>
              </a:lnSpc>
              <a:spcBef>
                <a:spcPts val="0"/>
              </a:spcBef>
              <a:spcAft>
                <a:spcPts val="900"/>
              </a:spcAft>
            </a:pPr>
            <a:r>
              <a:rPr lang="sr-Latn-RS" sz="2400" dirty="0" smtClean="0"/>
              <a:t>Moguć b</a:t>
            </a:r>
            <a:r>
              <a:rPr lang="en-US" sz="2400" dirty="0" err="1" smtClean="0"/>
              <a:t>roj</a:t>
            </a:r>
            <a:r>
              <a:rPr lang="en-US" sz="2400" dirty="0" smtClean="0"/>
              <a:t> dime</a:t>
            </a:r>
            <a:r>
              <a:rPr lang="sr-Latn-RS" sz="2400" dirty="0" smtClean="0"/>
              <a:t>nzija višedimenzionog niza zavisi od kompajlera.</a:t>
            </a:r>
            <a:endParaRPr lang="en-US" sz="2400" dirty="0" smtClean="0"/>
          </a:p>
          <a:p>
            <a:pPr eaLnBrk="1" hangingPunct="1">
              <a:lnSpc>
                <a:spcPct val="90000"/>
              </a:lnSpc>
              <a:spcBef>
                <a:spcPts val="0"/>
              </a:spcBef>
              <a:spcAft>
                <a:spcPts val="900"/>
              </a:spcAft>
            </a:pPr>
            <a:r>
              <a:rPr lang="sr-Latn-CS" sz="2400" dirty="0" smtClean="0"/>
              <a:t>Ako se deklaracije nizova i matrica obogate pokazivačima može da nastane prava zbrka vezana za to koji je zapravo tip podataka deklarisan.</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5/28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sr-Latn-CS" smtClean="0"/>
              <a:t>Indeksiranje članova niza</a:t>
            </a:r>
            <a:endParaRPr lang="en-US" smtClean="0"/>
          </a:p>
        </p:txBody>
      </p:sp>
      <p:sp>
        <p:nvSpPr>
          <p:cNvPr id="11267" name="Rectangle 3"/>
          <p:cNvSpPr>
            <a:spLocks noGrp="1" noChangeArrowheads="1"/>
          </p:cNvSpPr>
          <p:nvPr>
            <p:ph type="body" idx="1"/>
          </p:nvPr>
        </p:nvSpPr>
        <p:spPr>
          <a:xfrm>
            <a:off x="251520" y="2349400"/>
            <a:ext cx="8712968" cy="3671888"/>
          </a:xfrm>
        </p:spPr>
        <p:txBody>
          <a:bodyPr/>
          <a:lstStyle/>
          <a:p>
            <a:pPr eaLnBrk="1" hangingPunct="1">
              <a:lnSpc>
                <a:spcPct val="95000"/>
              </a:lnSpc>
              <a:spcBef>
                <a:spcPts val="0"/>
              </a:spcBef>
              <a:spcAft>
                <a:spcPts val="600"/>
              </a:spcAft>
            </a:pPr>
            <a:r>
              <a:rPr lang="sr-Latn-CS" sz="2400" dirty="0" smtClean="0"/>
              <a:t>Ako imamo deklarisan niz:</a:t>
            </a:r>
          </a:p>
          <a:p>
            <a:pPr marL="360363" indent="0" eaLnBrk="1" hangingPunct="1">
              <a:lnSpc>
                <a:spcPct val="95000"/>
              </a:lnSpc>
              <a:spcBef>
                <a:spcPts val="0"/>
              </a:spcBef>
              <a:spcAft>
                <a:spcPts val="600"/>
              </a:spcAft>
              <a:buNone/>
            </a:pPr>
            <a:r>
              <a:rPr lang="sr-Latn-CS" sz="2400" dirty="0" smtClean="0">
                <a:solidFill>
                  <a:srgbClr val="FF0000"/>
                </a:solidFill>
              </a:rPr>
              <a:t>int a</a:t>
            </a:r>
            <a:r>
              <a:rPr lang="en-US" sz="2400" dirty="0" smtClean="0">
                <a:solidFill>
                  <a:srgbClr val="FF0000"/>
                </a:solidFill>
              </a:rPr>
              <a:t>[7];</a:t>
            </a:r>
            <a:endParaRPr lang="sr-Latn-ME" sz="2400" dirty="0" smtClean="0">
              <a:solidFill>
                <a:srgbClr val="FF0000"/>
              </a:solidFill>
            </a:endParaRPr>
          </a:p>
          <a:p>
            <a:pPr marL="360363" indent="0" eaLnBrk="1" hangingPunct="1">
              <a:lnSpc>
                <a:spcPct val="95000"/>
              </a:lnSpc>
              <a:spcBef>
                <a:spcPts val="0"/>
              </a:spcBef>
              <a:spcAft>
                <a:spcPts val="1200"/>
              </a:spcAft>
              <a:buNone/>
            </a:pPr>
            <a:r>
              <a:rPr lang="en-US" sz="2400" dirty="0" smtClean="0"/>
              <a:t>a </a:t>
            </a:r>
            <a:r>
              <a:rPr lang="sr-Latn-CS" sz="2400" dirty="0" smtClean="0"/>
              <a:t>u programu </a:t>
            </a:r>
            <a:r>
              <a:rPr lang="en-US" sz="2400" dirty="0" err="1" smtClean="0"/>
              <a:t>koristi</a:t>
            </a:r>
            <a:r>
              <a:rPr lang="sr-Latn-CS" sz="2400" dirty="0" smtClean="0"/>
              <a:t>mo element</a:t>
            </a:r>
            <a:r>
              <a:rPr lang="en-US" sz="2400" dirty="0" smtClean="0"/>
              <a:t> </a:t>
            </a:r>
            <a:r>
              <a:rPr lang="en-US" sz="2400" dirty="0" smtClean="0">
                <a:solidFill>
                  <a:srgbClr val="FF0000"/>
                </a:solidFill>
              </a:rPr>
              <a:t>a[10]</a:t>
            </a:r>
            <a:r>
              <a:rPr lang="sr-Latn-ME" sz="2400" dirty="0"/>
              <a:t>, n</a:t>
            </a:r>
            <a:r>
              <a:rPr lang="sr-Latn-CS" sz="2400" dirty="0" smtClean="0"/>
              <a:t>eće doći do prekida rada programa, a vjerovatno ni do bilo kakvog upozorenja, što znači da se nesmetano može pristupiti memorijskim lokacijama van niza, tj. gdje su neke druge promjenljive ili dio sistemskog koda. Čak se mogu koristiti i negativni indeksi, npr. </a:t>
            </a:r>
            <a:r>
              <a:rPr lang="sr-Latn-CS" sz="2400" dirty="0" smtClean="0">
                <a:solidFill>
                  <a:srgbClr val="FF0000"/>
                </a:solidFill>
              </a:rPr>
              <a:t>a</a:t>
            </a:r>
            <a:r>
              <a:rPr lang="en-US" sz="2400" dirty="0" smtClean="0">
                <a:solidFill>
                  <a:srgbClr val="FF0000"/>
                </a:solidFill>
              </a:rPr>
              <a:t>[</a:t>
            </a:r>
            <a:r>
              <a:rPr lang="sr-Latn-RS" sz="2400" dirty="0" smtClean="0">
                <a:solidFill>
                  <a:srgbClr val="FF0000"/>
                </a:solidFill>
              </a:rPr>
              <a:t>-5</a:t>
            </a:r>
            <a:r>
              <a:rPr lang="en-US" sz="2400" dirty="0" smtClean="0">
                <a:solidFill>
                  <a:srgbClr val="FF0000"/>
                </a:solidFill>
              </a:rPr>
              <a:t>]</a:t>
            </a:r>
            <a:r>
              <a:rPr lang="sr-Latn-RS" sz="2400" dirty="0" smtClean="0"/>
              <a:t>.</a:t>
            </a:r>
            <a:endParaRPr lang="sr-Latn-CS" sz="2400" dirty="0" smtClean="0"/>
          </a:p>
          <a:p>
            <a:pPr eaLnBrk="1" hangingPunct="1">
              <a:lnSpc>
                <a:spcPct val="95000"/>
              </a:lnSpc>
              <a:spcBef>
                <a:spcPts val="0"/>
              </a:spcBef>
              <a:spcAft>
                <a:spcPts val="600"/>
              </a:spcAft>
            </a:pPr>
            <a:r>
              <a:rPr lang="sr-Latn-CS" sz="2400" dirty="0" smtClean="0"/>
              <a:t>Nije potrebno naglašavati da se </a:t>
            </a:r>
            <a:r>
              <a:rPr lang="sr-Latn-CS" sz="2400" u="sng" dirty="0" smtClean="0"/>
              <a:t>ove situacije moraju izbjeći</a:t>
            </a:r>
            <a:r>
              <a:rPr lang="sr-Latn-CS" sz="2400" dirty="0" smtClean="0"/>
              <a:t>.</a:t>
            </a:r>
          </a:p>
          <a:p>
            <a:pPr eaLnBrk="1" hangingPunct="1">
              <a:lnSpc>
                <a:spcPct val="95000"/>
              </a:lnSpc>
              <a:spcBef>
                <a:spcPts val="0"/>
              </a:spcBef>
              <a:spcAft>
                <a:spcPts val="600"/>
              </a:spcAft>
              <a:buFont typeface="Wingdings" pitchFamily="2" charset="2"/>
              <a:buNone/>
            </a:pP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6/28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sr-Latn-CS" smtClean="0"/>
              <a:t>Inicijalizacija nizova</a:t>
            </a:r>
            <a:endParaRPr lang="en-US" smtClean="0"/>
          </a:p>
        </p:txBody>
      </p:sp>
      <p:sp>
        <p:nvSpPr>
          <p:cNvPr id="12291" name="Rectangle 3"/>
          <p:cNvSpPr>
            <a:spLocks noGrp="1" noChangeArrowheads="1"/>
          </p:cNvSpPr>
          <p:nvPr>
            <p:ph type="body" idx="1"/>
          </p:nvPr>
        </p:nvSpPr>
        <p:spPr>
          <a:xfrm>
            <a:off x="271244" y="2066488"/>
            <a:ext cx="8610600" cy="4495800"/>
          </a:xfrm>
        </p:spPr>
        <p:txBody>
          <a:bodyPr/>
          <a:lstStyle/>
          <a:p>
            <a:pPr eaLnBrk="1" hangingPunct="1"/>
            <a:r>
              <a:rPr lang="sr-Latn-CS" sz="2400" dirty="0" smtClean="0"/>
              <a:t>Nizovi se mogu in</a:t>
            </a:r>
            <a:r>
              <a:rPr lang="en-US" sz="2400" dirty="0" err="1" smtClean="0"/>
              <a:t>i</a:t>
            </a:r>
            <a:r>
              <a:rPr lang="sr-Latn-CS" sz="2400" dirty="0" smtClean="0"/>
              <a:t>cijalizovati zajedno sa deklarisanjem (definisati) kao:</a:t>
            </a:r>
          </a:p>
          <a:p>
            <a:pPr marL="360363" indent="0" eaLnBrk="1" hangingPunct="1">
              <a:buNone/>
            </a:pPr>
            <a:r>
              <a:rPr lang="sr-Latn-CS" sz="2400" dirty="0" smtClean="0">
                <a:solidFill>
                  <a:srgbClr val="FF0000"/>
                </a:solidFill>
              </a:rPr>
              <a:t>int a</a:t>
            </a:r>
            <a:r>
              <a:rPr lang="en-US" sz="2400" dirty="0" smtClean="0">
                <a:solidFill>
                  <a:srgbClr val="FF0000"/>
                </a:solidFill>
              </a:rPr>
              <a:t>[5]</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r>
              <a:rPr lang="sr-Latn-ME" sz="2400" dirty="0" smtClean="0">
                <a:solidFill>
                  <a:srgbClr val="FF0000"/>
                </a:solidFill>
              </a:rPr>
              <a:t> </a:t>
            </a:r>
            <a:r>
              <a:rPr lang="en-US" sz="2400" dirty="0" smtClean="0">
                <a:solidFill>
                  <a:srgbClr val="FF0000"/>
                </a:solidFill>
              </a:rPr>
              <a:t>3,</a:t>
            </a:r>
            <a:r>
              <a:rPr lang="sr-Latn-ME" sz="2400" dirty="0" smtClean="0">
                <a:solidFill>
                  <a:srgbClr val="FF0000"/>
                </a:solidFill>
              </a:rPr>
              <a:t> </a:t>
            </a:r>
            <a:r>
              <a:rPr lang="en-US" sz="2400" dirty="0" smtClean="0">
                <a:solidFill>
                  <a:srgbClr val="FF0000"/>
                </a:solidFill>
              </a:rPr>
              <a:t>4};</a:t>
            </a:r>
            <a:endParaRPr lang="sr-Latn-ME" sz="2400" dirty="0" smtClean="0">
              <a:solidFill>
                <a:srgbClr val="FF0000"/>
              </a:solidFill>
            </a:endParaRPr>
          </a:p>
          <a:p>
            <a:pPr marL="360363" indent="0" eaLnBrk="1" hangingPunct="1">
              <a:buNone/>
            </a:pPr>
            <a:r>
              <a:rPr lang="sr-Latn-CS" sz="2400" dirty="0" smtClean="0"/>
              <a:t>čime smo članove niza </a:t>
            </a:r>
            <a:r>
              <a:rPr lang="sr-Latn-CS" sz="2400" dirty="0"/>
              <a:t>redom postavili </a:t>
            </a:r>
            <a:r>
              <a:rPr lang="sr-Latn-CS" sz="2400" dirty="0" smtClean="0"/>
              <a:t>na vrijednosti navedene u vitičastim zagradama. Dozvolje</a:t>
            </a:r>
            <a:r>
              <a:rPr lang="en-US" sz="2400" dirty="0" err="1" smtClean="0"/>
              <a:t>na</a:t>
            </a:r>
            <a:r>
              <a:rPr lang="sr-Latn-CS" sz="2400" dirty="0" smtClean="0"/>
              <a:t> je varijanta:</a:t>
            </a:r>
          </a:p>
          <a:p>
            <a:pPr marL="360363" indent="0" eaLnBrk="1" hangingPunct="1">
              <a:buNone/>
            </a:pPr>
            <a:r>
              <a:rPr lang="sr-Latn-CS" sz="2400" dirty="0" smtClean="0">
                <a:solidFill>
                  <a:srgbClr val="FF0000"/>
                </a:solidFill>
              </a:rPr>
              <a:t>int a</a:t>
            </a:r>
            <a:r>
              <a:rPr lang="en-US" sz="2400" dirty="0" smtClean="0">
                <a:solidFill>
                  <a:srgbClr val="FF0000"/>
                </a:solidFill>
              </a:rPr>
              <a:t>[5]</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endParaRPr lang="sr-Latn-ME" sz="2400" dirty="0" smtClean="0">
              <a:solidFill>
                <a:srgbClr val="FF0000"/>
              </a:solidFill>
            </a:endParaRPr>
          </a:p>
          <a:p>
            <a:pPr marL="360363" indent="0" eaLnBrk="1" hangingPunct="1">
              <a:buNone/>
            </a:pPr>
            <a:r>
              <a:rPr lang="sr-Latn-CS" sz="2400" dirty="0" smtClean="0"/>
              <a:t>ali se sada </a:t>
            </a:r>
            <a:r>
              <a:rPr lang="en-US" sz="2400" dirty="0" err="1" smtClean="0"/>
              <a:t>eks</a:t>
            </a:r>
            <a:r>
              <a:rPr lang="sr-Latn-CS" sz="2400" dirty="0" smtClean="0"/>
              <a:t>p</a:t>
            </a:r>
            <a:r>
              <a:rPr lang="en-US" sz="2400" dirty="0" err="1" smtClean="0"/>
              <a:t>licitno</a:t>
            </a:r>
            <a:r>
              <a:rPr lang="en-US" sz="2400" dirty="0" smtClean="0"/>
              <a:t> </a:t>
            </a:r>
            <a:r>
              <a:rPr lang="sr-Latn-CS" sz="2400" dirty="0" smtClean="0"/>
              <a:t>neinicijalizovane vrijednosti (</a:t>
            </a:r>
            <a:r>
              <a:rPr lang="sr-Latn-CS" sz="2400" dirty="0" smtClean="0">
                <a:solidFill>
                  <a:srgbClr val="FF0000"/>
                </a:solidFill>
              </a:rPr>
              <a:t>a</a:t>
            </a:r>
            <a:r>
              <a:rPr lang="en-US" sz="2400" dirty="0" smtClean="0">
                <a:solidFill>
                  <a:srgbClr val="FF0000"/>
                </a:solidFill>
              </a:rPr>
              <a:t>[3]</a:t>
            </a:r>
            <a:r>
              <a:rPr lang="en-US" sz="2400" dirty="0" smtClean="0"/>
              <a:t> </a:t>
            </a:r>
            <a:r>
              <a:rPr lang="en-US" sz="2400" dirty="0" err="1" smtClean="0"/>
              <a:t>i</a:t>
            </a:r>
            <a:r>
              <a:rPr lang="en-US" sz="2400" dirty="0" smtClean="0"/>
              <a:t> </a:t>
            </a:r>
            <a:r>
              <a:rPr lang="en-US" sz="2400" dirty="0" smtClean="0">
                <a:solidFill>
                  <a:srgbClr val="FF0000"/>
                </a:solidFill>
              </a:rPr>
              <a:t>a[4]</a:t>
            </a:r>
            <a:r>
              <a:rPr lang="en-US" sz="2400" dirty="0" smtClean="0"/>
              <a:t>) </a:t>
            </a:r>
            <a:r>
              <a:rPr lang="sr-Latn-CS" sz="2400" dirty="0" smtClean="0"/>
              <a:t>niza postavljaju na </a:t>
            </a:r>
            <a:r>
              <a:rPr lang="sr-Latn-CS" sz="2400" dirty="0" smtClean="0">
                <a:solidFill>
                  <a:srgbClr val="FF0000"/>
                </a:solidFill>
              </a:rPr>
              <a:t>0</a:t>
            </a:r>
            <a:r>
              <a:rPr lang="en-US" sz="2400" dirty="0" smtClean="0"/>
              <a:t>.</a:t>
            </a:r>
          </a:p>
          <a:p>
            <a:pPr eaLnBrk="1" hangingPunct="1">
              <a:spcBef>
                <a:spcPts val="1200"/>
              </a:spcBef>
            </a:pPr>
            <a:r>
              <a:rPr lang="en-US" sz="2400" dirty="0" err="1" smtClean="0"/>
              <a:t>Varijanta</a:t>
            </a:r>
            <a:endParaRPr lang="sr-Latn-ME" sz="2400" dirty="0" smtClean="0"/>
          </a:p>
          <a:p>
            <a:pPr marL="360363" indent="0" eaLnBrk="1" hangingPunct="1">
              <a:spcBef>
                <a:spcPts val="300"/>
              </a:spcBef>
              <a:spcAft>
                <a:spcPts val="300"/>
              </a:spcAft>
              <a:buNone/>
            </a:pPr>
            <a:r>
              <a:rPr lang="en-US" sz="2400" dirty="0" err="1" smtClean="0">
                <a:solidFill>
                  <a:srgbClr val="FF0000"/>
                </a:solidFill>
              </a:rPr>
              <a:t>int</a:t>
            </a:r>
            <a:r>
              <a:rPr lang="en-US" sz="2400" dirty="0" smtClean="0">
                <a:solidFill>
                  <a:srgbClr val="FF0000"/>
                </a:solidFill>
              </a:rPr>
              <a:t> a[5]</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endParaRPr lang="sr-Latn-ME" sz="2400" dirty="0" smtClean="0">
              <a:solidFill>
                <a:srgbClr val="FF0000"/>
              </a:solidFill>
            </a:endParaRPr>
          </a:p>
          <a:p>
            <a:pPr marL="360363" indent="0" eaLnBrk="1" hangingPunct="1">
              <a:spcBef>
                <a:spcPts val="0"/>
              </a:spcBef>
              <a:buNone/>
            </a:pPr>
            <a:r>
              <a:rPr lang="en-US" sz="2400" dirty="0" err="1" smtClean="0"/>
              <a:t>postavlja</a:t>
            </a:r>
            <a:r>
              <a:rPr lang="en-US" sz="2400" dirty="0" smtClean="0"/>
              <a:t> </a:t>
            </a:r>
            <a:r>
              <a:rPr lang="en-US" sz="2400" dirty="0" err="1" smtClean="0"/>
              <a:t>sve</a:t>
            </a:r>
            <a:r>
              <a:rPr lang="en-US" sz="2400" dirty="0" smtClean="0"/>
              <a:t> </a:t>
            </a:r>
            <a:r>
              <a:rPr lang="sr-Latn-CS" sz="2400" dirty="0" smtClean="0"/>
              <a:t>članove niza na </a:t>
            </a:r>
            <a:r>
              <a:rPr lang="sr-Latn-CS" sz="2400" dirty="0" smtClean="0">
                <a:solidFill>
                  <a:srgbClr val="FF0000"/>
                </a:solidFill>
              </a:rPr>
              <a:t>0</a:t>
            </a:r>
            <a:r>
              <a:rPr lang="sr-Latn-CS" sz="2400" dirty="0" smtClean="0"/>
              <a:t>.</a:t>
            </a:r>
            <a:endParaRPr lang="en-US" sz="2400" dirty="0" smtClean="0">
              <a:solidFill>
                <a:srgbClr val="FF0000"/>
              </a:solidFill>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7/28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sr-Latn-CS" dirty="0" smtClean="0"/>
              <a:t>Inicijalizacija nizova</a:t>
            </a:r>
            <a:endParaRPr lang="en-US" dirty="0" smtClean="0"/>
          </a:p>
        </p:txBody>
      </p:sp>
      <p:sp>
        <p:nvSpPr>
          <p:cNvPr id="13315" name="Rectangle 3"/>
          <p:cNvSpPr>
            <a:spLocks noGrp="1" noChangeArrowheads="1"/>
          </p:cNvSpPr>
          <p:nvPr>
            <p:ph type="body" idx="1"/>
          </p:nvPr>
        </p:nvSpPr>
        <p:spPr>
          <a:xfrm>
            <a:off x="185176" y="2058099"/>
            <a:ext cx="8712200" cy="4464050"/>
          </a:xfrm>
        </p:spPr>
        <p:txBody>
          <a:bodyPr/>
          <a:lstStyle/>
          <a:p>
            <a:pPr eaLnBrk="1" hangingPunct="1">
              <a:lnSpc>
                <a:spcPct val="90000"/>
              </a:lnSpc>
              <a:spcBef>
                <a:spcPts val="0"/>
              </a:spcBef>
              <a:spcAft>
                <a:spcPts val="0"/>
              </a:spcAft>
            </a:pPr>
            <a:r>
              <a:rPr lang="sr-Latn-CS" sz="2400" dirty="0" smtClean="0"/>
              <a:t>Dozvoljena je i sljedeća inicijalizacija:</a:t>
            </a:r>
          </a:p>
          <a:p>
            <a:pPr marL="360363" indent="0" eaLnBrk="1" hangingPunct="1">
              <a:lnSpc>
                <a:spcPct val="90000"/>
              </a:lnSpc>
              <a:spcBef>
                <a:spcPts val="300"/>
              </a:spcBef>
              <a:spcAft>
                <a:spcPts val="300"/>
              </a:spcAft>
              <a:buNone/>
            </a:pPr>
            <a:r>
              <a:rPr lang="sr-Latn-CS" sz="2400" dirty="0" smtClean="0">
                <a:solidFill>
                  <a:srgbClr val="FF0000"/>
                </a:solidFill>
              </a:rPr>
              <a:t>int a</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r>
              <a:rPr lang="sr-Latn-ME" sz="2400" dirty="0" smtClean="0">
                <a:solidFill>
                  <a:srgbClr val="FF0000"/>
                </a:solidFill>
              </a:rPr>
              <a:t> </a:t>
            </a:r>
            <a:r>
              <a:rPr lang="en-US" sz="2400" dirty="0" smtClean="0">
                <a:solidFill>
                  <a:srgbClr val="FF0000"/>
                </a:solidFill>
              </a:rPr>
              <a:t>3,</a:t>
            </a:r>
            <a:r>
              <a:rPr lang="sr-Latn-ME" sz="2400" dirty="0" smtClean="0">
                <a:solidFill>
                  <a:srgbClr val="FF0000"/>
                </a:solidFill>
              </a:rPr>
              <a:t> </a:t>
            </a:r>
            <a:r>
              <a:rPr lang="en-US" sz="2400" dirty="0" smtClean="0">
                <a:solidFill>
                  <a:srgbClr val="FF0000"/>
                </a:solidFill>
              </a:rPr>
              <a:t>4};</a:t>
            </a:r>
            <a:endParaRPr lang="sr-Latn-ME" sz="2400" dirty="0" smtClean="0">
              <a:solidFill>
                <a:srgbClr val="FF0000"/>
              </a:solidFill>
            </a:endParaRPr>
          </a:p>
          <a:p>
            <a:pPr marL="360363" indent="0" eaLnBrk="1" hangingPunct="1">
              <a:lnSpc>
                <a:spcPct val="90000"/>
              </a:lnSpc>
              <a:spcBef>
                <a:spcPts val="0"/>
              </a:spcBef>
              <a:spcAft>
                <a:spcPts val="900"/>
              </a:spcAft>
              <a:buNone/>
            </a:pPr>
            <a:r>
              <a:rPr lang="sr-Latn-CS" sz="2400" dirty="0" smtClean="0"/>
              <a:t>čime se implicitno zauzima 5 pozicija za cijele brojeve.</a:t>
            </a:r>
          </a:p>
          <a:p>
            <a:pPr eaLnBrk="1" hangingPunct="1">
              <a:lnSpc>
                <a:spcPct val="90000"/>
              </a:lnSpc>
              <a:spcBef>
                <a:spcPct val="0"/>
              </a:spcBef>
              <a:spcAft>
                <a:spcPts val="0"/>
              </a:spcAft>
            </a:pPr>
            <a:r>
              <a:rPr lang="en-US" sz="2400" dirty="0" err="1" smtClean="0"/>
              <a:t>Kod</a:t>
            </a:r>
            <a:r>
              <a:rPr lang="sr-Latn-CS" sz="2400" dirty="0" smtClean="0"/>
              <a:t> inicijalizacij</a:t>
            </a:r>
            <a:r>
              <a:rPr lang="en-US" sz="2400" dirty="0" smtClean="0"/>
              <a:t>e</a:t>
            </a:r>
            <a:endParaRPr lang="sr-Latn-ME" sz="2400" dirty="0" smtClean="0"/>
          </a:p>
          <a:p>
            <a:pPr marL="360363" indent="0" eaLnBrk="1" hangingPunct="1">
              <a:lnSpc>
                <a:spcPct val="90000"/>
              </a:lnSpc>
              <a:spcBef>
                <a:spcPts val="300"/>
              </a:spcBef>
              <a:spcAft>
                <a:spcPts val="300"/>
              </a:spcAft>
              <a:buNone/>
            </a:pPr>
            <a:r>
              <a:rPr lang="sr-Latn-CS" sz="2400" dirty="0" smtClean="0">
                <a:solidFill>
                  <a:srgbClr val="FF0000"/>
                </a:solidFill>
              </a:rPr>
              <a:t>int a</a:t>
            </a:r>
            <a:r>
              <a:rPr lang="en-US" sz="2400" dirty="0" smtClean="0">
                <a:solidFill>
                  <a:srgbClr val="FF0000"/>
                </a:solidFill>
              </a:rPr>
              <a:t>[</a:t>
            </a:r>
            <a:r>
              <a:rPr lang="sr-Latn-CS" sz="2400" dirty="0" smtClean="0">
                <a:solidFill>
                  <a:srgbClr val="FF0000"/>
                </a:solidFill>
              </a:rPr>
              <a:t>2</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r>
              <a:rPr lang="sr-Latn-ME" sz="2400" dirty="0" smtClean="0">
                <a:solidFill>
                  <a:srgbClr val="FF0000"/>
                </a:solidFill>
              </a:rPr>
              <a:t> </a:t>
            </a:r>
            <a:r>
              <a:rPr lang="en-US" sz="2400" dirty="0" smtClean="0">
                <a:solidFill>
                  <a:srgbClr val="FF0000"/>
                </a:solidFill>
              </a:rPr>
              <a:t>3,</a:t>
            </a:r>
            <a:r>
              <a:rPr lang="sr-Latn-ME" sz="2400" dirty="0" smtClean="0">
                <a:solidFill>
                  <a:srgbClr val="FF0000"/>
                </a:solidFill>
              </a:rPr>
              <a:t> </a:t>
            </a:r>
            <a:r>
              <a:rPr lang="en-US" sz="2400" dirty="0" smtClean="0">
                <a:solidFill>
                  <a:srgbClr val="FF0000"/>
                </a:solidFill>
              </a:rPr>
              <a:t>4};</a:t>
            </a:r>
            <a:endParaRPr lang="sr-Latn-ME" sz="2400" dirty="0" smtClean="0">
              <a:solidFill>
                <a:srgbClr val="FF0000"/>
              </a:solidFill>
            </a:endParaRPr>
          </a:p>
          <a:p>
            <a:pPr marL="360363" indent="0" eaLnBrk="1" hangingPunct="1">
              <a:lnSpc>
                <a:spcPct val="90000"/>
              </a:lnSpc>
              <a:spcBef>
                <a:spcPct val="0"/>
              </a:spcBef>
              <a:spcAft>
                <a:spcPts val="900"/>
              </a:spcAft>
              <a:buNone/>
            </a:pPr>
            <a:r>
              <a:rPr lang="en-US" sz="2400" dirty="0" err="1" smtClean="0"/>
              <a:t>samo</a:t>
            </a:r>
            <a:r>
              <a:rPr lang="en-US" sz="2400" dirty="0" smtClean="0"/>
              <a:t> se </a:t>
            </a:r>
            <a:r>
              <a:rPr lang="en-US" sz="2400" dirty="0" err="1" smtClean="0"/>
              <a:t>prva</a:t>
            </a:r>
            <a:r>
              <a:rPr lang="en-US" sz="2400" dirty="0" smtClean="0"/>
              <a:t> </a:t>
            </a:r>
            <a:r>
              <a:rPr lang="en-US" sz="2400" dirty="0" err="1" smtClean="0"/>
              <a:t>dva</a:t>
            </a:r>
            <a:r>
              <a:rPr lang="en-US" sz="2400" dirty="0" smtClean="0"/>
              <a:t> </a:t>
            </a:r>
            <a:r>
              <a:rPr lang="sr-Latn-RS" sz="2400" dirty="0" smtClean="0"/>
              <a:t>člana </a:t>
            </a:r>
            <a:r>
              <a:rPr lang="en-US" sz="2400" dirty="0" err="1" smtClean="0"/>
              <a:t>niza</a:t>
            </a:r>
            <a:r>
              <a:rPr lang="en-US" sz="2400" dirty="0" smtClean="0"/>
              <a:t> </a:t>
            </a:r>
            <a:r>
              <a:rPr lang="sr-Latn-RS" sz="2400" dirty="0" smtClean="0"/>
              <a:t>inicijalizuju, ostali</a:t>
            </a:r>
            <a:r>
              <a:rPr lang="en-US" sz="2400" dirty="0" smtClean="0"/>
              <a:t> </a:t>
            </a:r>
            <a:r>
              <a:rPr lang="en-US" sz="2400" dirty="0" err="1" smtClean="0"/>
              <a:t>brojevi</a:t>
            </a:r>
            <a:r>
              <a:rPr lang="en-US" sz="2400" dirty="0" smtClean="0"/>
              <a:t> u</a:t>
            </a:r>
            <a:r>
              <a:rPr lang="sr-Latn-ME" sz="2400" dirty="0" smtClean="0"/>
              <a:t>nutar</a:t>
            </a:r>
            <a:r>
              <a:rPr lang="en-US" sz="2400" dirty="0" smtClean="0"/>
              <a:t> </a:t>
            </a:r>
            <a:r>
              <a:rPr lang="en-US" sz="2400" dirty="0" err="1" smtClean="0"/>
              <a:t>zagrada</a:t>
            </a:r>
            <a:r>
              <a:rPr lang="sr-Latn-RS" sz="2400" dirty="0" smtClean="0"/>
              <a:t> se zanemaruju.</a:t>
            </a:r>
            <a:endParaRPr lang="sr-Latn-CS" sz="2400" dirty="0" smtClean="0"/>
          </a:p>
          <a:p>
            <a:pPr eaLnBrk="1" hangingPunct="1">
              <a:lnSpc>
                <a:spcPct val="90000"/>
              </a:lnSpc>
              <a:spcBef>
                <a:spcPct val="0"/>
              </a:spcBef>
              <a:spcAft>
                <a:spcPts val="300"/>
              </a:spcAft>
            </a:pPr>
            <a:r>
              <a:rPr lang="sr-Latn-CS" sz="2400" dirty="0" smtClean="0"/>
              <a:t>Kod višedimenzionih nizova inicijalizacija se može obaviti </a:t>
            </a:r>
            <a:r>
              <a:rPr lang="en-US" sz="2400" dirty="0" err="1" smtClean="0"/>
              <a:t>sa</a:t>
            </a:r>
            <a:r>
              <a:rPr lang="sr-Latn-CS" sz="2400" dirty="0" smtClean="0"/>
              <a:t>:</a:t>
            </a:r>
          </a:p>
          <a:p>
            <a:pPr marL="360363" indent="0" eaLnBrk="1" hangingPunct="1">
              <a:lnSpc>
                <a:spcPct val="90000"/>
              </a:lnSpc>
              <a:spcBef>
                <a:spcPct val="0"/>
              </a:spcBef>
              <a:spcAft>
                <a:spcPts val="1200"/>
              </a:spcAft>
              <a:buNone/>
            </a:pPr>
            <a:r>
              <a:rPr lang="sr-Latn-CS" sz="2400" dirty="0" smtClean="0">
                <a:solidFill>
                  <a:srgbClr val="FF0000"/>
                </a:solidFill>
              </a:rPr>
              <a:t>int </a:t>
            </a:r>
            <a:r>
              <a:rPr lang="en-US" sz="2400" dirty="0" smtClean="0">
                <a:solidFill>
                  <a:srgbClr val="FF0000"/>
                </a:solidFill>
              </a:rPr>
              <a:t>a[3][4]</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{{1,2,3,4},</a:t>
            </a:r>
            <a:r>
              <a:rPr lang="sr-Latn-ME" sz="2400" dirty="0" smtClean="0">
                <a:solidFill>
                  <a:srgbClr val="FF0000"/>
                </a:solidFill>
              </a:rPr>
              <a:t> </a:t>
            </a:r>
            <a:r>
              <a:rPr lang="en-US" sz="2400" dirty="0" smtClean="0">
                <a:solidFill>
                  <a:srgbClr val="FF0000"/>
                </a:solidFill>
              </a:rPr>
              <a:t>{5,6,7,8},</a:t>
            </a:r>
            <a:r>
              <a:rPr lang="sr-Latn-ME" sz="2400" dirty="0" smtClean="0">
                <a:solidFill>
                  <a:srgbClr val="FF0000"/>
                </a:solidFill>
              </a:rPr>
              <a:t> </a:t>
            </a:r>
            <a:r>
              <a:rPr lang="en-US" sz="2400" dirty="0" smtClean="0">
                <a:solidFill>
                  <a:srgbClr val="FF0000"/>
                </a:solidFill>
              </a:rPr>
              <a:t>{9,10,11,12}};</a:t>
            </a:r>
            <a:br>
              <a:rPr lang="en-US" sz="2400" dirty="0" smtClean="0">
                <a:solidFill>
                  <a:srgbClr val="FF0000"/>
                </a:solidFill>
              </a:rPr>
            </a:br>
            <a:r>
              <a:rPr lang="en-US" sz="2400" dirty="0" err="1" smtClean="0">
                <a:solidFill>
                  <a:srgbClr val="FF0000"/>
                </a:solidFill>
              </a:rPr>
              <a:t>int</a:t>
            </a:r>
            <a:r>
              <a:rPr lang="en-US" sz="2400" dirty="0" smtClean="0">
                <a:solidFill>
                  <a:srgbClr val="FF0000"/>
                </a:solidFill>
              </a:rPr>
              <a:t> a[ ][4]</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{{1,2,3,4},</a:t>
            </a:r>
            <a:r>
              <a:rPr lang="sr-Latn-ME" sz="2400" dirty="0" smtClean="0">
                <a:solidFill>
                  <a:srgbClr val="FF0000"/>
                </a:solidFill>
              </a:rPr>
              <a:t> </a:t>
            </a:r>
            <a:r>
              <a:rPr lang="en-US" sz="2400" dirty="0" smtClean="0">
                <a:solidFill>
                  <a:srgbClr val="FF0000"/>
                </a:solidFill>
              </a:rPr>
              <a:t>{5,6,7,8},</a:t>
            </a:r>
            <a:r>
              <a:rPr lang="sr-Latn-ME" sz="2400" dirty="0" smtClean="0">
                <a:solidFill>
                  <a:srgbClr val="FF0000"/>
                </a:solidFill>
              </a:rPr>
              <a:t> </a:t>
            </a:r>
            <a:r>
              <a:rPr lang="en-US" sz="2400" dirty="0" smtClean="0">
                <a:solidFill>
                  <a:srgbClr val="FF0000"/>
                </a:solidFill>
              </a:rPr>
              <a:t>{9,10,11,12}};</a:t>
            </a:r>
          </a:p>
          <a:p>
            <a:pPr eaLnBrk="1" hangingPunct="1">
              <a:lnSpc>
                <a:spcPct val="90000"/>
              </a:lnSpc>
              <a:spcBef>
                <a:spcPct val="0"/>
              </a:spcBef>
              <a:spcAft>
                <a:spcPts val="1200"/>
              </a:spcAft>
            </a:pPr>
            <a:r>
              <a:rPr lang="en-US" sz="2400" dirty="0" err="1" smtClean="0"/>
              <a:t>Prvi</a:t>
            </a:r>
            <a:r>
              <a:rPr lang="en-US" sz="2400" dirty="0" smtClean="0"/>
              <a:t> </a:t>
            </a:r>
            <a:r>
              <a:rPr lang="en-US" sz="2400" dirty="0" err="1" smtClean="0"/>
              <a:t>metod</a:t>
            </a:r>
            <a:r>
              <a:rPr lang="en-US" sz="2400" dirty="0" smtClean="0"/>
              <a:t> je</a:t>
            </a:r>
            <a:r>
              <a:rPr lang="sr-Latn-CS" sz="2400" dirty="0" smtClean="0"/>
              <a:t>,</a:t>
            </a:r>
            <a:r>
              <a:rPr lang="en-US" sz="2400" dirty="0" smtClean="0"/>
              <a:t> </a:t>
            </a:r>
            <a:r>
              <a:rPr lang="en-US" sz="2400" dirty="0" err="1" smtClean="0"/>
              <a:t>nadam</a:t>
            </a:r>
            <a:r>
              <a:rPr lang="sr-Latn-ME" sz="2400" dirty="0" smtClean="0"/>
              <a:t>o</a:t>
            </a:r>
            <a:r>
              <a:rPr lang="en-US" sz="2400" dirty="0" smtClean="0"/>
              <a:t> se</a:t>
            </a:r>
            <a:r>
              <a:rPr lang="sr-Latn-CS" sz="2400" dirty="0" smtClean="0"/>
              <a:t>,</a:t>
            </a:r>
            <a:r>
              <a:rPr lang="en-US" sz="2400" dirty="0" smtClean="0"/>
              <a:t> </a:t>
            </a:r>
            <a:r>
              <a:rPr lang="en-US" sz="2400" dirty="0" err="1" smtClean="0"/>
              <a:t>jasan</a:t>
            </a:r>
            <a:r>
              <a:rPr lang="sr-Latn-CS" sz="2400" dirty="0" smtClean="0"/>
              <a:t>,</a:t>
            </a:r>
            <a:r>
              <a:rPr lang="en-US" sz="2400" dirty="0" smtClean="0"/>
              <a:t> </a:t>
            </a:r>
            <a:r>
              <a:rPr lang="en-US" sz="2400" dirty="0" err="1" smtClean="0"/>
              <a:t>dok</a:t>
            </a:r>
            <a:r>
              <a:rPr lang="en-US" sz="2400" dirty="0" smtClean="0"/>
              <a:t> </a:t>
            </a:r>
            <a:r>
              <a:rPr lang="sr-Latn-CS" sz="2400" dirty="0" smtClean="0"/>
              <a:t>smo </a:t>
            </a:r>
            <a:r>
              <a:rPr lang="en-US" sz="2400" dirty="0" err="1" smtClean="0"/>
              <a:t>drugim</a:t>
            </a:r>
            <a:r>
              <a:rPr lang="en-US" sz="2400" dirty="0" smtClean="0"/>
              <a:t> </a:t>
            </a:r>
            <a:r>
              <a:rPr lang="en-US" sz="2400" dirty="0" err="1" smtClean="0"/>
              <a:t>metodom</a:t>
            </a:r>
            <a:r>
              <a:rPr lang="en-US" sz="2400" dirty="0" smtClean="0"/>
              <a:t> </a:t>
            </a:r>
            <a:r>
              <a:rPr lang="en-US" sz="2400" dirty="0" err="1" smtClean="0"/>
              <a:t>implicitno</a:t>
            </a:r>
            <a:r>
              <a:rPr lang="en-US" sz="2400" dirty="0" smtClean="0"/>
              <a:t> </a:t>
            </a:r>
            <a:r>
              <a:rPr lang="en-US" sz="2400" dirty="0" err="1" smtClean="0"/>
              <a:t>zauzeli</a:t>
            </a:r>
            <a:r>
              <a:rPr lang="en-US" sz="2400" dirty="0" smtClean="0"/>
              <a:t> </a:t>
            </a:r>
            <a:r>
              <a:rPr lang="en-US" sz="2400" dirty="0" err="1" smtClean="0"/>
              <a:t>potreban</a:t>
            </a:r>
            <a:r>
              <a:rPr lang="en-US" sz="2400" dirty="0" smtClean="0"/>
              <a:t> </a:t>
            </a:r>
            <a:r>
              <a:rPr lang="en-US" sz="2400" dirty="0" err="1" smtClean="0"/>
              <a:t>broj</a:t>
            </a:r>
            <a:r>
              <a:rPr lang="en-US" sz="2400" dirty="0" smtClean="0"/>
              <a:t> </a:t>
            </a:r>
            <a:r>
              <a:rPr lang="en-US" sz="2400" dirty="0" err="1" smtClean="0"/>
              <a:t>vrsta</a:t>
            </a:r>
            <a:r>
              <a:rPr lang="en-US" sz="2400" dirty="0" smtClean="0"/>
              <a:t>.</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8/28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Inicijalizacija nizova</a:t>
            </a:r>
          </a:p>
        </p:txBody>
      </p:sp>
      <p:sp>
        <p:nvSpPr>
          <p:cNvPr id="14339" name="Rectangle 3"/>
          <p:cNvSpPr>
            <a:spLocks noGrp="1" noChangeArrowheads="1"/>
          </p:cNvSpPr>
          <p:nvPr>
            <p:ph type="body" idx="1"/>
          </p:nvPr>
        </p:nvSpPr>
        <p:spPr>
          <a:xfrm>
            <a:off x="171123" y="2048966"/>
            <a:ext cx="8892480" cy="4402832"/>
          </a:xfrm>
        </p:spPr>
        <p:txBody>
          <a:bodyPr/>
          <a:lstStyle/>
          <a:p>
            <a:pPr eaLnBrk="1" hangingPunct="1">
              <a:spcBef>
                <a:spcPct val="0"/>
              </a:spcBef>
              <a:spcAft>
                <a:spcPts val="0"/>
              </a:spcAft>
            </a:pPr>
            <a:r>
              <a:rPr lang="en-US" sz="2400" dirty="0" err="1" smtClean="0"/>
              <a:t>Dozvoljena</a:t>
            </a:r>
            <a:r>
              <a:rPr lang="en-US" sz="2400" dirty="0" smtClean="0"/>
              <a:t> je i </a:t>
            </a:r>
            <a:r>
              <a:rPr lang="en-US" sz="2400" dirty="0" err="1" smtClean="0"/>
              <a:t>inicijalizacija</a:t>
            </a:r>
            <a:r>
              <a:rPr lang="en-US" sz="2400" dirty="0" smtClean="0"/>
              <a:t> </a:t>
            </a:r>
            <a:r>
              <a:rPr lang="en-US" sz="2400" dirty="0" err="1" smtClean="0"/>
              <a:t>tipa</a:t>
            </a:r>
            <a:r>
              <a:rPr lang="en-US" sz="2400" dirty="0" smtClean="0"/>
              <a:t>:</a:t>
            </a:r>
            <a:endParaRPr lang="sr-Latn-ME" sz="2400" dirty="0" smtClean="0"/>
          </a:p>
          <a:p>
            <a:pPr marL="360363" indent="0" eaLnBrk="1" hangingPunct="1">
              <a:spcBef>
                <a:spcPts val="300"/>
              </a:spcBef>
              <a:spcAft>
                <a:spcPts val="300"/>
              </a:spcAft>
              <a:buNone/>
            </a:pPr>
            <a:r>
              <a:rPr lang="en-US" sz="2400" dirty="0" err="1" smtClean="0">
                <a:solidFill>
                  <a:srgbClr val="FF0000"/>
                </a:solidFill>
              </a:rPr>
              <a:t>int</a:t>
            </a:r>
            <a:r>
              <a:rPr lang="en-US" sz="2400" dirty="0" smtClean="0">
                <a:solidFill>
                  <a:srgbClr val="FF0000"/>
                </a:solidFill>
              </a:rPr>
              <a:t> a[ ][4]</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r>
              <a:rPr lang="sr-Latn-ME" sz="2400" dirty="0" smtClean="0">
                <a:solidFill>
                  <a:srgbClr val="FF0000"/>
                </a:solidFill>
              </a:rPr>
              <a:t> </a:t>
            </a:r>
            <a:r>
              <a:rPr lang="en-US" sz="2400" dirty="0" smtClean="0">
                <a:solidFill>
                  <a:srgbClr val="FF0000"/>
                </a:solidFill>
              </a:rPr>
              <a:t>3,</a:t>
            </a:r>
            <a:r>
              <a:rPr lang="sr-Latn-ME" sz="2400" dirty="0" smtClean="0">
                <a:solidFill>
                  <a:srgbClr val="FF0000"/>
                </a:solidFill>
              </a:rPr>
              <a:t> </a:t>
            </a:r>
            <a:r>
              <a:rPr lang="en-US" sz="2400" dirty="0" smtClean="0">
                <a:solidFill>
                  <a:srgbClr val="FF0000"/>
                </a:solidFill>
              </a:rPr>
              <a:t>4,</a:t>
            </a:r>
            <a:r>
              <a:rPr lang="sr-Latn-ME" sz="2400" dirty="0" smtClean="0">
                <a:solidFill>
                  <a:srgbClr val="FF0000"/>
                </a:solidFill>
              </a:rPr>
              <a:t> </a:t>
            </a:r>
            <a:r>
              <a:rPr lang="en-US" sz="2400" dirty="0" smtClean="0">
                <a:solidFill>
                  <a:srgbClr val="FF0000"/>
                </a:solidFill>
              </a:rPr>
              <a:t>5,</a:t>
            </a:r>
            <a:r>
              <a:rPr lang="sr-Latn-ME" sz="2400" dirty="0" smtClean="0">
                <a:solidFill>
                  <a:srgbClr val="FF0000"/>
                </a:solidFill>
              </a:rPr>
              <a:t> </a:t>
            </a:r>
            <a:r>
              <a:rPr lang="en-US" sz="2400" dirty="0" smtClean="0">
                <a:solidFill>
                  <a:srgbClr val="FF0000"/>
                </a:solidFill>
              </a:rPr>
              <a:t>6,</a:t>
            </a:r>
            <a:r>
              <a:rPr lang="sr-Latn-ME" sz="2400" dirty="0" smtClean="0">
                <a:solidFill>
                  <a:srgbClr val="FF0000"/>
                </a:solidFill>
              </a:rPr>
              <a:t> </a:t>
            </a:r>
            <a:r>
              <a:rPr lang="en-US" sz="2400" dirty="0" smtClean="0">
                <a:solidFill>
                  <a:srgbClr val="FF0000"/>
                </a:solidFill>
              </a:rPr>
              <a:t>7,</a:t>
            </a:r>
            <a:r>
              <a:rPr lang="sr-Latn-ME" sz="2400" dirty="0" smtClean="0">
                <a:solidFill>
                  <a:srgbClr val="FF0000"/>
                </a:solidFill>
              </a:rPr>
              <a:t> </a:t>
            </a:r>
            <a:r>
              <a:rPr lang="en-US" sz="2400" dirty="0" smtClean="0">
                <a:solidFill>
                  <a:srgbClr val="FF0000"/>
                </a:solidFill>
              </a:rPr>
              <a:t>8,</a:t>
            </a:r>
            <a:r>
              <a:rPr lang="sr-Latn-ME" sz="2400" dirty="0" smtClean="0">
                <a:solidFill>
                  <a:srgbClr val="FF0000"/>
                </a:solidFill>
              </a:rPr>
              <a:t> </a:t>
            </a:r>
            <a:r>
              <a:rPr lang="en-US" sz="2400" dirty="0" smtClean="0">
                <a:solidFill>
                  <a:srgbClr val="FF0000"/>
                </a:solidFill>
              </a:rPr>
              <a:t>9,</a:t>
            </a:r>
            <a:r>
              <a:rPr lang="sr-Latn-ME" sz="2400" dirty="0" smtClean="0">
                <a:solidFill>
                  <a:srgbClr val="FF0000"/>
                </a:solidFill>
              </a:rPr>
              <a:t> </a:t>
            </a:r>
            <a:r>
              <a:rPr lang="en-US" sz="2400" dirty="0" smtClean="0">
                <a:solidFill>
                  <a:srgbClr val="FF0000"/>
                </a:solidFill>
              </a:rPr>
              <a:t>10,</a:t>
            </a:r>
            <a:r>
              <a:rPr lang="sr-Latn-ME" sz="2400" dirty="0" smtClean="0">
                <a:solidFill>
                  <a:srgbClr val="FF0000"/>
                </a:solidFill>
              </a:rPr>
              <a:t> </a:t>
            </a:r>
            <a:r>
              <a:rPr lang="en-US" sz="2400" dirty="0" smtClean="0">
                <a:solidFill>
                  <a:srgbClr val="FF0000"/>
                </a:solidFill>
              </a:rPr>
              <a:t>11,</a:t>
            </a:r>
            <a:r>
              <a:rPr lang="sr-Latn-ME" sz="2400" dirty="0" smtClean="0">
                <a:solidFill>
                  <a:srgbClr val="FF0000"/>
                </a:solidFill>
              </a:rPr>
              <a:t> </a:t>
            </a:r>
            <a:r>
              <a:rPr lang="en-US" sz="2400" dirty="0" smtClean="0">
                <a:solidFill>
                  <a:srgbClr val="FF0000"/>
                </a:solidFill>
              </a:rPr>
              <a:t>12};</a:t>
            </a:r>
            <a:endParaRPr lang="sr-Latn-ME" sz="2400" dirty="0" smtClean="0">
              <a:solidFill>
                <a:srgbClr val="FF0000"/>
              </a:solidFill>
            </a:endParaRPr>
          </a:p>
          <a:p>
            <a:pPr marL="360363" indent="0" eaLnBrk="1" hangingPunct="1">
              <a:spcBef>
                <a:spcPct val="0"/>
              </a:spcBef>
              <a:spcAft>
                <a:spcPts val="1200"/>
              </a:spcAft>
              <a:buNone/>
            </a:pPr>
            <a:r>
              <a:rPr lang="en-US" sz="2400" dirty="0" err="1" smtClean="0"/>
              <a:t>jer</a:t>
            </a:r>
            <a:r>
              <a:rPr lang="en-US" sz="2400" dirty="0" smtClean="0"/>
              <a:t> </a:t>
            </a:r>
            <a:r>
              <a:rPr lang="sr-Latn-CS" sz="2400" dirty="0" smtClean="0"/>
              <a:t>će se podaci sada smiještati vrstu po vrstu, a računar ima podatak koliko je elemenata u svakoj vrsti.</a:t>
            </a:r>
            <a:endParaRPr lang="en-US" sz="2400" dirty="0" smtClean="0"/>
          </a:p>
          <a:p>
            <a:pPr eaLnBrk="1" hangingPunct="1">
              <a:spcBef>
                <a:spcPct val="0"/>
              </a:spcBef>
              <a:spcAft>
                <a:spcPts val="0"/>
              </a:spcAft>
            </a:pPr>
            <a:r>
              <a:rPr lang="sr-Latn-ME" sz="2400" dirty="0" smtClean="0"/>
              <a:t>Od standarda C99, koristi se </a:t>
            </a:r>
            <a:r>
              <a:rPr lang="sr-Latn-ME" sz="2400" dirty="0" smtClean="0">
                <a:solidFill>
                  <a:srgbClr val="FF0000"/>
                </a:solidFill>
              </a:rPr>
              <a:t>označeni inicijalizator</a:t>
            </a:r>
            <a:r>
              <a:rPr lang="sr-Latn-ME" sz="2400" dirty="0" smtClean="0"/>
              <a:t>:</a:t>
            </a:r>
          </a:p>
          <a:p>
            <a:pPr marL="0" indent="0" eaLnBrk="1" hangingPunct="1">
              <a:spcBef>
                <a:spcPct val="0"/>
              </a:spcBef>
              <a:spcAft>
                <a:spcPts val="0"/>
              </a:spcAft>
              <a:buNone/>
            </a:pPr>
            <a:r>
              <a:rPr lang="sr-Latn-ME" sz="2400" dirty="0"/>
              <a:t>   </a:t>
            </a:r>
            <a:r>
              <a:rPr lang="sr-Latn-ME" sz="2400" dirty="0" smtClean="0"/>
              <a:t> </a:t>
            </a:r>
            <a:r>
              <a:rPr lang="sr-Latn-ME" sz="2400" dirty="0" smtClean="0">
                <a:solidFill>
                  <a:srgbClr val="FF0000"/>
                </a:solidFill>
              </a:rPr>
              <a:t>int </a:t>
            </a:r>
            <a:r>
              <a:rPr lang="sr-Latn-ME" sz="2400" dirty="0">
                <a:solidFill>
                  <a:srgbClr val="FF0000"/>
                </a:solidFill>
              </a:rPr>
              <a:t>x[7</a:t>
            </a:r>
            <a:r>
              <a:rPr lang="sr-Latn-ME" sz="2400" dirty="0" smtClean="0">
                <a:solidFill>
                  <a:srgbClr val="FF0000"/>
                </a:solidFill>
              </a:rPr>
              <a:t>] = {</a:t>
            </a:r>
            <a:r>
              <a:rPr lang="sr-Latn-ME" sz="2400" dirty="0" smtClean="0">
                <a:solidFill>
                  <a:srgbClr val="3333CC"/>
                </a:solidFill>
              </a:rPr>
              <a:t>[</a:t>
            </a:r>
            <a:r>
              <a:rPr lang="sr-Latn-ME" sz="2400" dirty="0">
                <a:solidFill>
                  <a:srgbClr val="3333CC"/>
                </a:solidFill>
              </a:rPr>
              <a:t>2]</a:t>
            </a:r>
            <a:r>
              <a:rPr lang="sr-Latn-ME" sz="2400" dirty="0">
                <a:solidFill>
                  <a:srgbClr val="FF0000"/>
                </a:solidFill>
              </a:rPr>
              <a:t>=9</a:t>
            </a:r>
            <a:r>
              <a:rPr lang="sr-Latn-ME" sz="2400" dirty="0" smtClean="0">
                <a:solidFill>
                  <a:srgbClr val="FF0000"/>
                </a:solidFill>
              </a:rPr>
              <a:t>, </a:t>
            </a:r>
            <a:r>
              <a:rPr lang="sr-Latn-ME" sz="2400" dirty="0" smtClean="0">
                <a:solidFill>
                  <a:srgbClr val="3333CC"/>
                </a:solidFill>
              </a:rPr>
              <a:t>[</a:t>
            </a:r>
            <a:r>
              <a:rPr lang="sr-Latn-ME" sz="2400" dirty="0">
                <a:solidFill>
                  <a:srgbClr val="3333CC"/>
                </a:solidFill>
              </a:rPr>
              <a:t>4]</a:t>
            </a:r>
            <a:r>
              <a:rPr lang="sr-Latn-ME" sz="2400" dirty="0">
                <a:solidFill>
                  <a:srgbClr val="FF0000"/>
                </a:solidFill>
              </a:rPr>
              <a:t>=12</a:t>
            </a:r>
            <a:r>
              <a:rPr lang="sr-Latn-ME" sz="2400" dirty="0" smtClean="0">
                <a:solidFill>
                  <a:srgbClr val="FF0000"/>
                </a:solidFill>
              </a:rPr>
              <a:t>}; </a:t>
            </a:r>
            <a:r>
              <a:rPr lang="sr-Latn-ME" sz="2400" dirty="0" smtClean="0"/>
              <a:t>// ostali 0</a:t>
            </a:r>
          </a:p>
          <a:p>
            <a:pPr marL="0" indent="0" eaLnBrk="1" hangingPunct="1">
              <a:spcBef>
                <a:spcPct val="0"/>
              </a:spcBef>
              <a:spcAft>
                <a:spcPts val="1200"/>
              </a:spcAft>
              <a:buNone/>
            </a:pPr>
            <a:r>
              <a:rPr lang="sr-Latn-ME" sz="2400" dirty="0"/>
              <a:t> </a:t>
            </a:r>
            <a:r>
              <a:rPr lang="sr-Latn-ME" sz="2400" dirty="0" smtClean="0"/>
              <a:t>   </a:t>
            </a:r>
            <a:r>
              <a:rPr lang="sr-Latn-ME" sz="2400" dirty="0" smtClean="0">
                <a:solidFill>
                  <a:srgbClr val="FF0000"/>
                </a:solidFill>
              </a:rPr>
              <a:t>int </a:t>
            </a:r>
            <a:r>
              <a:rPr lang="sr-Latn-ME" sz="2400" dirty="0">
                <a:solidFill>
                  <a:srgbClr val="FF0000"/>
                </a:solidFill>
              </a:rPr>
              <a:t>x</a:t>
            </a:r>
            <a:r>
              <a:rPr lang="sr-Latn-ME" sz="2400" dirty="0" smtClean="0">
                <a:solidFill>
                  <a:srgbClr val="FF0000"/>
                </a:solidFill>
              </a:rPr>
              <a:t>[] = {</a:t>
            </a:r>
            <a:r>
              <a:rPr lang="sr-Latn-ME" sz="2400" dirty="0" smtClean="0">
                <a:solidFill>
                  <a:srgbClr val="3333CC"/>
                </a:solidFill>
              </a:rPr>
              <a:t>[</a:t>
            </a:r>
            <a:r>
              <a:rPr lang="sr-Latn-ME" sz="2400" dirty="0">
                <a:solidFill>
                  <a:srgbClr val="3333CC"/>
                </a:solidFill>
              </a:rPr>
              <a:t>2]</a:t>
            </a:r>
            <a:r>
              <a:rPr lang="sr-Latn-ME" sz="2400" dirty="0">
                <a:solidFill>
                  <a:srgbClr val="FF0000"/>
                </a:solidFill>
              </a:rPr>
              <a:t>=9</a:t>
            </a:r>
            <a:r>
              <a:rPr lang="sr-Latn-ME" sz="2400" dirty="0" smtClean="0">
                <a:solidFill>
                  <a:srgbClr val="FF0000"/>
                </a:solidFill>
              </a:rPr>
              <a:t>, </a:t>
            </a:r>
            <a:r>
              <a:rPr lang="sr-Latn-ME" sz="2400" dirty="0" smtClean="0">
                <a:solidFill>
                  <a:srgbClr val="3333CC"/>
                </a:solidFill>
              </a:rPr>
              <a:t>[</a:t>
            </a:r>
            <a:r>
              <a:rPr lang="sr-Latn-ME" sz="2400" dirty="0">
                <a:solidFill>
                  <a:srgbClr val="3333CC"/>
                </a:solidFill>
              </a:rPr>
              <a:t>4]</a:t>
            </a:r>
            <a:r>
              <a:rPr lang="sr-Latn-ME" sz="2400" dirty="0">
                <a:solidFill>
                  <a:srgbClr val="FF0000"/>
                </a:solidFill>
              </a:rPr>
              <a:t>=12}; </a:t>
            </a:r>
            <a:r>
              <a:rPr lang="sr-Latn-ME" sz="2400" dirty="0" smtClean="0">
                <a:solidFill>
                  <a:srgbClr val="FF0000"/>
                </a:solidFill>
              </a:rPr>
              <a:t> </a:t>
            </a:r>
            <a:r>
              <a:rPr lang="sr-Latn-ME" sz="2400" dirty="0" smtClean="0"/>
              <a:t>// maksimalni index je 4</a:t>
            </a:r>
          </a:p>
          <a:p>
            <a:pPr eaLnBrk="1" hangingPunct="1">
              <a:spcBef>
                <a:spcPct val="0"/>
              </a:spcBef>
              <a:spcAft>
                <a:spcPts val="0"/>
              </a:spcAft>
            </a:pPr>
            <a:r>
              <a:rPr lang="en-US" sz="2400" dirty="0" err="1" smtClean="0"/>
              <a:t>Nije</a:t>
            </a:r>
            <a:r>
              <a:rPr lang="en-US" sz="2400" dirty="0" smtClean="0"/>
              <a:t> </a:t>
            </a:r>
            <a:r>
              <a:rPr lang="en-US" sz="2400" dirty="0" err="1" smtClean="0"/>
              <a:t>dozvoljen</a:t>
            </a:r>
            <a:r>
              <a:rPr lang="sr-Latn-CS" sz="2400" dirty="0" smtClean="0"/>
              <a:t>a</a:t>
            </a:r>
            <a:r>
              <a:rPr lang="en-US" sz="2400" dirty="0" smtClean="0"/>
              <a:t> in</a:t>
            </a:r>
            <a:r>
              <a:rPr lang="sr-Latn-CS" sz="2400" dirty="0" smtClean="0"/>
              <a:t>i</a:t>
            </a:r>
            <a:r>
              <a:rPr lang="en-US" sz="2400" dirty="0" err="1" smtClean="0"/>
              <a:t>cijalizacij</a:t>
            </a:r>
            <a:r>
              <a:rPr lang="sr-Latn-CS" sz="2400" dirty="0" smtClean="0"/>
              <a:t>a</a:t>
            </a:r>
            <a:r>
              <a:rPr lang="en-US" sz="2400" dirty="0" smtClean="0"/>
              <a:t> </a:t>
            </a:r>
            <a:r>
              <a:rPr lang="en-US" sz="2400" dirty="0" err="1" smtClean="0"/>
              <a:t>oblika</a:t>
            </a:r>
            <a:r>
              <a:rPr lang="en-US" sz="2400" dirty="0" smtClean="0"/>
              <a:t>:</a:t>
            </a:r>
            <a:endParaRPr lang="sr-Latn-ME" sz="2400" dirty="0" smtClean="0"/>
          </a:p>
          <a:p>
            <a:pPr marL="360363" indent="0" eaLnBrk="1" hangingPunct="1">
              <a:spcBef>
                <a:spcPts val="300"/>
              </a:spcBef>
              <a:spcAft>
                <a:spcPts val="300"/>
              </a:spcAft>
              <a:buNone/>
            </a:pPr>
            <a:r>
              <a:rPr lang="en-US" sz="2400" dirty="0" err="1" smtClean="0">
                <a:solidFill>
                  <a:srgbClr val="FF0000"/>
                </a:solidFill>
              </a:rPr>
              <a:t>int</a:t>
            </a:r>
            <a:r>
              <a:rPr lang="en-US" sz="2400" dirty="0" smtClean="0">
                <a:solidFill>
                  <a:srgbClr val="FF0000"/>
                </a:solidFill>
              </a:rPr>
              <a:t> a[ ][</a:t>
            </a:r>
            <a:r>
              <a:rPr lang="sr-Latn-CS"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a:solidFill>
                  <a:srgbClr val="FF0000"/>
                </a:solidFill>
              </a:rPr>
              <a:t>{1,</a:t>
            </a:r>
            <a:r>
              <a:rPr lang="sr-Latn-ME" sz="2400" dirty="0">
                <a:solidFill>
                  <a:srgbClr val="FF0000"/>
                </a:solidFill>
              </a:rPr>
              <a:t> </a:t>
            </a:r>
            <a:r>
              <a:rPr lang="en-US" sz="2400" dirty="0">
                <a:solidFill>
                  <a:srgbClr val="FF0000"/>
                </a:solidFill>
              </a:rPr>
              <a:t>2,</a:t>
            </a:r>
            <a:r>
              <a:rPr lang="sr-Latn-ME" sz="2400" dirty="0">
                <a:solidFill>
                  <a:srgbClr val="FF0000"/>
                </a:solidFill>
              </a:rPr>
              <a:t> </a:t>
            </a:r>
            <a:r>
              <a:rPr lang="en-US" sz="2400" dirty="0">
                <a:solidFill>
                  <a:srgbClr val="FF0000"/>
                </a:solidFill>
              </a:rPr>
              <a:t>3,</a:t>
            </a:r>
            <a:r>
              <a:rPr lang="sr-Latn-ME" sz="2400" dirty="0">
                <a:solidFill>
                  <a:srgbClr val="FF0000"/>
                </a:solidFill>
              </a:rPr>
              <a:t> </a:t>
            </a:r>
            <a:r>
              <a:rPr lang="en-US" sz="2400" dirty="0">
                <a:solidFill>
                  <a:srgbClr val="FF0000"/>
                </a:solidFill>
              </a:rPr>
              <a:t>4,</a:t>
            </a:r>
            <a:r>
              <a:rPr lang="sr-Latn-ME" sz="2400" dirty="0">
                <a:solidFill>
                  <a:srgbClr val="FF0000"/>
                </a:solidFill>
              </a:rPr>
              <a:t> </a:t>
            </a:r>
            <a:r>
              <a:rPr lang="en-US" sz="2400" dirty="0">
                <a:solidFill>
                  <a:srgbClr val="FF0000"/>
                </a:solidFill>
              </a:rPr>
              <a:t>5,</a:t>
            </a:r>
            <a:r>
              <a:rPr lang="sr-Latn-ME" sz="2400" dirty="0">
                <a:solidFill>
                  <a:srgbClr val="FF0000"/>
                </a:solidFill>
              </a:rPr>
              <a:t> </a:t>
            </a:r>
            <a:r>
              <a:rPr lang="en-US" sz="2400" dirty="0">
                <a:solidFill>
                  <a:srgbClr val="FF0000"/>
                </a:solidFill>
              </a:rPr>
              <a:t>6,</a:t>
            </a:r>
            <a:r>
              <a:rPr lang="sr-Latn-ME" sz="2400" dirty="0">
                <a:solidFill>
                  <a:srgbClr val="FF0000"/>
                </a:solidFill>
              </a:rPr>
              <a:t> </a:t>
            </a:r>
            <a:r>
              <a:rPr lang="en-US" sz="2400" dirty="0">
                <a:solidFill>
                  <a:srgbClr val="FF0000"/>
                </a:solidFill>
              </a:rPr>
              <a:t>7,</a:t>
            </a:r>
            <a:r>
              <a:rPr lang="sr-Latn-ME" sz="2400" dirty="0">
                <a:solidFill>
                  <a:srgbClr val="FF0000"/>
                </a:solidFill>
              </a:rPr>
              <a:t> </a:t>
            </a:r>
            <a:r>
              <a:rPr lang="en-US" sz="2400" dirty="0">
                <a:solidFill>
                  <a:srgbClr val="FF0000"/>
                </a:solidFill>
              </a:rPr>
              <a:t>8,</a:t>
            </a:r>
            <a:r>
              <a:rPr lang="sr-Latn-ME" sz="2400" dirty="0">
                <a:solidFill>
                  <a:srgbClr val="FF0000"/>
                </a:solidFill>
              </a:rPr>
              <a:t> </a:t>
            </a:r>
            <a:r>
              <a:rPr lang="en-US" sz="2400" dirty="0">
                <a:solidFill>
                  <a:srgbClr val="FF0000"/>
                </a:solidFill>
              </a:rPr>
              <a:t>9,</a:t>
            </a:r>
            <a:r>
              <a:rPr lang="sr-Latn-ME" sz="2400" dirty="0">
                <a:solidFill>
                  <a:srgbClr val="FF0000"/>
                </a:solidFill>
              </a:rPr>
              <a:t> </a:t>
            </a:r>
            <a:r>
              <a:rPr lang="en-US" sz="2400" dirty="0">
                <a:solidFill>
                  <a:srgbClr val="FF0000"/>
                </a:solidFill>
              </a:rPr>
              <a:t>10,</a:t>
            </a:r>
            <a:r>
              <a:rPr lang="sr-Latn-ME" sz="2400" dirty="0">
                <a:solidFill>
                  <a:srgbClr val="FF0000"/>
                </a:solidFill>
              </a:rPr>
              <a:t> </a:t>
            </a:r>
            <a:r>
              <a:rPr lang="en-US" sz="2400" dirty="0">
                <a:solidFill>
                  <a:srgbClr val="FF0000"/>
                </a:solidFill>
              </a:rPr>
              <a:t>11,</a:t>
            </a:r>
            <a:r>
              <a:rPr lang="sr-Latn-ME" sz="2400" dirty="0">
                <a:solidFill>
                  <a:srgbClr val="FF0000"/>
                </a:solidFill>
              </a:rPr>
              <a:t> </a:t>
            </a:r>
            <a:r>
              <a:rPr lang="en-US" sz="2400" dirty="0">
                <a:solidFill>
                  <a:srgbClr val="FF0000"/>
                </a:solidFill>
              </a:rPr>
              <a:t>12</a:t>
            </a:r>
            <a:r>
              <a:rPr lang="en-US" sz="2400" dirty="0" smtClean="0">
                <a:solidFill>
                  <a:srgbClr val="FF0000"/>
                </a:solidFill>
              </a:rPr>
              <a:t>}</a:t>
            </a:r>
            <a:r>
              <a:rPr lang="sr-Latn-ME" sz="2400" dirty="0" smtClean="0">
                <a:solidFill>
                  <a:srgbClr val="FF0000"/>
                </a:solidFill>
              </a:rPr>
              <a:t>;</a:t>
            </a:r>
          </a:p>
          <a:p>
            <a:pPr marL="360363" indent="0" eaLnBrk="1" hangingPunct="1">
              <a:spcBef>
                <a:spcPct val="0"/>
              </a:spcBef>
              <a:spcAft>
                <a:spcPts val="1200"/>
              </a:spcAft>
              <a:buNone/>
            </a:pPr>
            <a:r>
              <a:rPr lang="sr-Latn-CS" sz="2400" dirty="0" smtClean="0"/>
              <a:t>jer ne postoji podatak kako smjestiti elemente iz vitičastih zagrada u matric</a:t>
            </a:r>
            <a:r>
              <a:rPr lang="en-US" sz="2400" dirty="0" smtClean="0"/>
              <a:t>u</a:t>
            </a:r>
            <a:r>
              <a:rPr lang="sr-Latn-CS" sz="2400" dirty="0" smtClean="0"/>
              <a:t> (tj. koliko elemenata ide u vrste).</a:t>
            </a:r>
            <a:endParaRPr lang="en-US" sz="2400" dirty="0" smtClean="0">
              <a:solidFill>
                <a:srgbClr val="FF0000"/>
              </a:solidFill>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9/28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Designs\Citrus.pot</Template>
  <TotalTime>23093</TotalTime>
  <Words>2508</Words>
  <Application>Microsoft Office PowerPoint</Application>
  <PresentationFormat>On-screen Show (4:3)</PresentationFormat>
  <Paragraphs>269</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Consolas</vt:lpstr>
      <vt:lpstr>MS Mincho</vt:lpstr>
      <vt:lpstr>Tahoma</vt:lpstr>
      <vt:lpstr>Times New Roman</vt:lpstr>
      <vt:lpstr>Wingdings</vt:lpstr>
      <vt:lpstr>Citrus</vt:lpstr>
      <vt:lpstr>Programiranje I</vt:lpstr>
      <vt:lpstr>Nizovi (vektori)</vt:lpstr>
      <vt:lpstr>Nizovi</vt:lpstr>
      <vt:lpstr>Nizovi i pokazivači</vt:lpstr>
      <vt:lpstr>Višedimenzioni nizovi</vt:lpstr>
      <vt:lpstr>Indeksiranje članova niza</vt:lpstr>
      <vt:lpstr>Inicijalizacija nizova</vt:lpstr>
      <vt:lpstr>Inicijalizacija nizova</vt:lpstr>
      <vt:lpstr>Inicijalizacija nizova</vt:lpstr>
      <vt:lpstr>Stringovi</vt:lpstr>
      <vt:lpstr>Terminacioni karakter</vt:lpstr>
      <vt:lpstr>strlen i sizeof</vt:lpstr>
      <vt:lpstr>Deklaracija i inicijalizacija stringa</vt:lpstr>
      <vt:lpstr>Učitavanje i štampanje stringova</vt:lpstr>
      <vt:lpstr>Učitavanje i štampanje karaktera</vt:lpstr>
      <vt:lpstr>Korisne funkcije iz string.h</vt:lpstr>
      <vt:lpstr>Korisne funkcije iz string.h</vt:lpstr>
      <vt:lpstr>Rad sa mnoštvom stringova</vt:lpstr>
      <vt:lpstr>Rad sa mnoštvom stringova</vt:lpstr>
      <vt:lpstr>Rad sa mnoštvom stringova</vt:lpstr>
      <vt:lpstr>Rad sa mnoštvom stringova</vt:lpstr>
      <vt:lpstr>String literali</vt:lpstr>
      <vt:lpstr>Funkcije - Osnovno</vt:lpstr>
      <vt:lpstr>Funkcije - Osnovno</vt:lpstr>
      <vt:lpstr>Definicija funkcije</vt:lpstr>
      <vt:lpstr>Vraćanje rezultata funkcije</vt:lpstr>
      <vt:lpstr>Primjer 3 funkcije</vt:lpstr>
      <vt:lpstr>Primjeri - Napomene</vt:lpstr>
    </vt:vector>
  </TitlesOfParts>
  <Company>ETF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I</dc:title>
  <dc:creator>Slobodan Đukanović</dc:creator>
  <cp:lastModifiedBy>PC</cp:lastModifiedBy>
  <cp:revision>492</cp:revision>
  <dcterms:created xsi:type="dcterms:W3CDTF">2004-08-23T07:37:27Z</dcterms:created>
  <dcterms:modified xsi:type="dcterms:W3CDTF">2021-10-27T11:05:39Z</dcterms:modified>
</cp:coreProperties>
</file>