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71" r:id="rId2"/>
    <p:sldId id="415" r:id="rId3"/>
    <p:sldId id="454" r:id="rId4"/>
    <p:sldId id="456" r:id="rId5"/>
    <p:sldId id="455" r:id="rId6"/>
    <p:sldId id="469" r:id="rId7"/>
    <p:sldId id="458" r:id="rId8"/>
    <p:sldId id="459" r:id="rId9"/>
    <p:sldId id="460" r:id="rId10"/>
    <p:sldId id="461" r:id="rId11"/>
    <p:sldId id="462" r:id="rId12"/>
    <p:sldId id="464" r:id="rId13"/>
    <p:sldId id="463" r:id="rId14"/>
    <p:sldId id="466" r:id="rId15"/>
    <p:sldId id="465" r:id="rId16"/>
    <p:sldId id="467" r:id="rId17"/>
    <p:sldId id="470" r:id="rId18"/>
    <p:sldId id="468" r:id="rId19"/>
  </p:sldIdLst>
  <p:sldSz cx="9144000" cy="6858000" type="screen4x3"/>
  <p:notesSz cx="9929813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009999"/>
    <a:srgbClr val="3333CC"/>
    <a:srgbClr val="E6AF00"/>
    <a:srgbClr val="006600"/>
    <a:srgbClr val="7030A0"/>
    <a:srgbClr val="32946A"/>
    <a:srgbClr val="FF9900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01" autoAdjust="0"/>
    <p:restoredTop sz="90953" autoAdjust="0"/>
  </p:normalViewPr>
  <p:slideViewPr>
    <p:cSldViewPr showGuides="1">
      <p:cViewPr varScale="1">
        <p:scale>
          <a:sx n="127" d="100"/>
          <a:sy n="127" d="100"/>
        </p:scale>
        <p:origin x="786" y="114"/>
      </p:cViewPr>
      <p:guideLst>
        <p:guide orient="horz" pos="356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972" cy="33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842" y="0"/>
            <a:ext cx="4302972" cy="33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711"/>
            <a:ext cx="4302972" cy="33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842" y="6457711"/>
            <a:ext cx="4302972" cy="33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C4A8BAAF-524C-4986-AE8F-8ADCAB442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57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972" cy="33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670" y="0"/>
            <a:ext cx="4304557" cy="33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8663" y="511175"/>
            <a:ext cx="3392487" cy="2546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506" y="3228856"/>
            <a:ext cx="7944802" cy="3058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711"/>
            <a:ext cx="4302972" cy="338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670" y="6457711"/>
            <a:ext cx="4304557" cy="338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45E817D5-94DF-41DB-98F0-B988560B9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68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1CB4F-C7B7-4564-A40E-45BD37943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57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BCE88-6654-4175-A1D7-C1D7A84C1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70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4CA07-C5DA-4664-8115-44346AA33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997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970E0-6D4F-4DFE-8B11-F98BB8559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10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9BB63-FECB-426B-83A6-8C7D90FA2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60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1B28C-ED0F-443B-9213-5615BB803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8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7A6CB-9B00-44D2-87C3-535A1DFD9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90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4AAFD-6343-472D-8F94-C32ADE960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9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B1EEB-7BFA-45B6-A44E-9AC2488F9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89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A9707-CC23-425D-BAD8-6AB80009FF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95981-0D91-4568-84F2-BB0840B0A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63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92EC8-7D72-4A44-92BA-6454E2C979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0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1B6F435-E432-46D5-BE08-AC94DDF8C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89prK-MY3OI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44"/>
            <a:ext cx="7772400" cy="1143000"/>
          </a:xfrm>
        </p:spPr>
        <p:txBody>
          <a:bodyPr/>
          <a:lstStyle/>
          <a:p>
            <a:r>
              <a:rPr lang="sr-Latn-ME" sz="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 sa p</a:t>
            </a:r>
            <a:r>
              <a:rPr lang="en-US" sz="5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okazivač</a:t>
            </a:r>
            <a:r>
              <a:rPr lang="sr-Latn-ME" sz="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</a:t>
            </a:r>
            <a:endParaRPr lang="en-US" sz="5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59" y="3284984"/>
            <a:ext cx="4352482" cy="24482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15816" y="5805264"/>
            <a:ext cx="3473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- 13 -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Pokazivači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  <p:extLst>
      <p:ext uri="{BB962C8B-B14F-4D97-AF65-F5344CB8AC3E}">
        <p14:creationId xmlns:p14="http://schemas.microsoft.com/office/powerpoint/2010/main" val="378449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tip char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10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postavimo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slede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će promenljive: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char kar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'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#',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pKar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&amp;kar;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6218" y="1738593"/>
            <a:ext cx="511256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528" y="6237312"/>
            <a:ext cx="8352928" cy="54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ME" dirty="0" smtClean="0">
                <a:latin typeface="Consolas" panose="020B0609020204030204" pitchFamily="49" charset="0"/>
                <a:cs typeface="Calibri" panose="020F0502020204030204" pitchFamily="34" charset="0"/>
              </a:rPr>
              <a:t>pKar + 2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 je pomeren </a:t>
            </a:r>
            <a:r>
              <a:rPr lang="sr-Latn-M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dva </a:t>
            </a:r>
            <a:r>
              <a:rPr lang="sr-Latn-ME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 u memoriji u odnosu na </a:t>
            </a:r>
            <a:r>
              <a:rPr lang="sr-Latn-ME" dirty="0">
                <a:latin typeface="Consolas" panose="020B0609020204030204" pitchFamily="49" charset="0"/>
                <a:cs typeface="Calibri" panose="020F0502020204030204" pitchFamily="34" charset="0"/>
              </a:rPr>
              <a:t>pKar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000" y="2448000"/>
            <a:ext cx="3980696" cy="354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59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tip char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10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postavimo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slede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će promenljive: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char kar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'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#',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pKar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&amp;kar;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6218" y="1738593"/>
            <a:ext cx="511256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528" y="6237312"/>
            <a:ext cx="8352928" cy="54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pl-PL" dirty="0">
                <a:latin typeface="Consolas" panose="020B0609020204030204" pitchFamily="49" charset="0"/>
                <a:cs typeface="Calibri" panose="020F0502020204030204" pitchFamily="34" charset="0"/>
              </a:rPr>
              <a:t>pKar -</a:t>
            </a:r>
            <a:r>
              <a:rPr lang="pl-PL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pl-PL" dirty="0">
                <a:latin typeface="Consolas" panose="020B0609020204030204" pitchFamily="49" charset="0"/>
                <a:cs typeface="Calibri" panose="020F0502020204030204" pitchFamily="34" charset="0"/>
              </a:rPr>
              <a:t>1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 smtClean="0">
                <a:latin typeface="Calibri" panose="020F0502020204030204" pitchFamily="34" charset="0"/>
                <a:cs typeface="Calibri" panose="020F0502020204030204" pitchFamily="34" charset="0"/>
              </a:rPr>
              <a:t> pokazuje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na </a:t>
            </a:r>
            <a:r>
              <a:rPr lang="pl-PL" dirty="0" smtClean="0">
                <a:latin typeface="Calibri" panose="020F0502020204030204" pitchFamily="34" charset="0"/>
                <a:cs typeface="Calibri" panose="020F0502020204030204" pitchFamily="34" charset="0"/>
              </a:rPr>
              <a:t>prethodni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bajt u memoriji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000" y="2448000"/>
            <a:ext cx="3980696" cy="354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55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tip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10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postavimo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slede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će promenljive: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short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-127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,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&amp;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60" y="1736568"/>
            <a:ext cx="583264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15" y="2492897"/>
            <a:ext cx="3781661" cy="336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6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tip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10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postavimo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slede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će promenljive: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short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-127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,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&amp;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60" y="1736568"/>
            <a:ext cx="583264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572000" y="3140968"/>
            <a:ext cx="442949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6700" indent="-257175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300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>
                <a:latin typeface="Consolas" panose="020B0609020204030204" pitchFamily="49" charset="0"/>
                <a:cs typeface="Calibri" panose="020F0502020204030204" pitchFamily="34" charset="0"/>
              </a:rPr>
              <a:t>+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pl-PL" sz="2300" dirty="0">
                <a:latin typeface="Consolas" panose="020B0609020204030204" pitchFamily="49" charset="0"/>
                <a:cs typeface="Calibri" panose="020F0502020204030204" pitchFamily="34" charset="0"/>
              </a:rPr>
              <a:t>1</a:t>
            </a: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pomeren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odnosu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endParaRPr lang="sr-Latn-ME" sz="2300" dirty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73" y="2492897"/>
            <a:ext cx="4216003" cy="336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tip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10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postavimo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slede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će promenljive: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short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-127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,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&amp;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60" y="1736568"/>
            <a:ext cx="583264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572000" y="3140968"/>
            <a:ext cx="442949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6700" indent="-257175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300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>
                <a:latin typeface="Consolas" panose="020B0609020204030204" pitchFamily="49" charset="0"/>
                <a:cs typeface="Calibri" panose="020F0502020204030204" pitchFamily="34" charset="0"/>
              </a:rPr>
              <a:t>+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pl-PL" sz="2300" dirty="0">
                <a:latin typeface="Consolas" panose="020B0609020204030204" pitchFamily="49" charset="0"/>
                <a:cs typeface="Calibri" panose="020F0502020204030204" pitchFamily="34" charset="0"/>
              </a:rPr>
              <a:t>1</a:t>
            </a: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pomeren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odnosu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endParaRPr lang="sr-Latn-ME" sz="2300" dirty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2494800"/>
            <a:ext cx="4216003" cy="3367590"/>
          </a:xfrm>
          <a:prstGeom prst="rect">
            <a:avLst/>
          </a:prstGeom>
        </p:spPr>
      </p:pic>
      <p:sp>
        <p:nvSpPr>
          <p:cNvPr id="10" name="TextBox 9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599867" y="3959289"/>
            <a:ext cx="442949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6700" indent="-257175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300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>
                <a:latin typeface="Consolas" panose="020B0609020204030204" pitchFamily="49" charset="0"/>
                <a:cs typeface="Calibri" panose="020F0502020204030204" pitchFamily="34" charset="0"/>
              </a:rPr>
              <a:t>+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2</a:t>
            </a:r>
            <a:r>
              <a:rPr lang="pl-PL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pomeren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odnosu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endParaRPr lang="sr-Latn-ME" sz="2300" dirty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2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tip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10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postavimo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slede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će promenljive: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short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-127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,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&amp;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60" y="1736568"/>
            <a:ext cx="583264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73" y="2492897"/>
            <a:ext cx="4216003" cy="3367590"/>
          </a:xfrm>
          <a:prstGeom prst="rect">
            <a:avLst/>
          </a:prstGeom>
        </p:spPr>
      </p:pic>
      <p:sp>
        <p:nvSpPr>
          <p:cNvPr id="7" name="TextBox 6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572000" y="3140968"/>
            <a:ext cx="442949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6700" indent="-257175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300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>
                <a:latin typeface="Consolas" panose="020B0609020204030204" pitchFamily="49" charset="0"/>
                <a:cs typeface="Calibri" panose="020F0502020204030204" pitchFamily="34" charset="0"/>
              </a:rPr>
              <a:t>+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pl-PL" sz="2300" dirty="0">
                <a:latin typeface="Consolas" panose="020B0609020204030204" pitchFamily="49" charset="0"/>
                <a:cs typeface="Calibri" panose="020F0502020204030204" pitchFamily="34" charset="0"/>
              </a:rPr>
              <a:t>1</a:t>
            </a: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pomeren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odnosu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endParaRPr lang="sr-Latn-ME" sz="2300" dirty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10" name="TextBox 9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599867" y="3959289"/>
            <a:ext cx="442949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6700" indent="-257175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300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>
                <a:latin typeface="Consolas" panose="020B0609020204030204" pitchFamily="49" charset="0"/>
                <a:cs typeface="Calibri" panose="020F0502020204030204" pitchFamily="34" charset="0"/>
              </a:rPr>
              <a:t>+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2</a:t>
            </a:r>
            <a:r>
              <a:rPr lang="pl-PL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pomeren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odnosu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endParaRPr lang="sr-Latn-ME" sz="2300" dirty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11" name="TextBox 10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606999" y="4725144"/>
            <a:ext cx="442949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6700" indent="-257175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300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-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1</a:t>
            </a:r>
            <a:r>
              <a:rPr lang="pl-PL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pomeren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odnosu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unazad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sr-Latn-ME" sz="23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528" y="6226848"/>
            <a:ext cx="8568952" cy="54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Pomeraji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memoriji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umno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šci broja </a:t>
            </a:r>
            <a:r>
              <a:rPr lang="sr-Latn-ME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 u slučaju tipa </a:t>
            </a:r>
            <a:r>
              <a:rPr lang="sr-Latn-ME" dirty="0" smtClean="0">
                <a:latin typeface="Consolas" panose="020B0609020204030204" pitchFamily="49" charset="0"/>
                <a:cs typeface="Calibri" panose="020F0502020204030204" pitchFamily="34" charset="0"/>
              </a:rPr>
              <a:t>short int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363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tip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float</a:t>
            </a: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10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postavimo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slede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će promenljive: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float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12.7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,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&amp;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60" y="1728939"/>
            <a:ext cx="583264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826536" y="3509800"/>
            <a:ext cx="4213473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6700" indent="-257175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300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>
                <a:latin typeface="Consolas" panose="020B0609020204030204" pitchFamily="49" charset="0"/>
                <a:cs typeface="Calibri" panose="020F0502020204030204" pitchFamily="34" charset="0"/>
              </a:rPr>
              <a:t>+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pl-PL" sz="2300" dirty="0">
                <a:latin typeface="Consolas" panose="020B0609020204030204" pitchFamily="49" charset="0"/>
                <a:cs typeface="Calibri" panose="020F0502020204030204" pitchFamily="34" charset="0"/>
              </a:rPr>
              <a:t>1</a:t>
            </a:r>
            <a:r>
              <a:rPr lang="pl-PL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pomeren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odnosu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endParaRPr lang="sr-Latn-ME" sz="2300" dirty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10" name="TextBox 9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831984" y="4319329"/>
            <a:ext cx="424134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6700" indent="-257175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300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>
                <a:latin typeface="Consolas" panose="020B0609020204030204" pitchFamily="49" charset="0"/>
                <a:cs typeface="Calibri" panose="020F0502020204030204" pitchFamily="34" charset="0"/>
              </a:rPr>
              <a:t>+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2</a:t>
            </a:r>
            <a:r>
              <a:rPr lang="pl-PL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pomeren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odnosu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endParaRPr lang="sr-Latn-ME" sz="2300" dirty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11" name="TextBox 10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816683" y="5085184"/>
            <a:ext cx="4363829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6700" indent="-257175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p</a:t>
            </a:r>
            <a:r>
              <a:rPr lang="en-US" sz="2300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-</a:t>
            </a:r>
            <a:r>
              <a:rPr lang="pl-PL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sz="2300" dirty="0" smtClean="0">
                <a:latin typeface="Consolas" panose="020B0609020204030204" pitchFamily="49" charset="0"/>
                <a:cs typeface="Calibri" panose="020F0502020204030204" pitchFamily="34" charset="0"/>
              </a:rPr>
              <a:t>1</a:t>
            </a:r>
            <a:r>
              <a:rPr lang="pl-PL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pomeren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bajta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odnosu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3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unazad</a:t>
            </a:r>
            <a:r>
              <a:rPr lang="en-US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sr-Latn-ME" sz="23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4" y="2376003"/>
            <a:ext cx="4800609" cy="3190349"/>
          </a:xfrm>
          <a:prstGeom prst="rect">
            <a:avLst/>
          </a:prstGeom>
        </p:spPr>
      </p:pic>
      <p:sp>
        <p:nvSpPr>
          <p:cNvPr id="9" name="TextBox 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528" y="6226848"/>
            <a:ext cx="8568952" cy="54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Pomeraji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memoriji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umno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šci broja </a:t>
            </a:r>
            <a:r>
              <a:rPr lang="sr-Latn-ME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 u slučaju tipa </a:t>
            </a:r>
            <a:r>
              <a:rPr lang="sr-Latn-ME" dirty="0" smtClean="0">
                <a:latin typeface="Consolas" panose="020B0609020204030204" pitchFamily="49" charset="0"/>
                <a:cs typeface="Calibri" panose="020F0502020204030204" pitchFamily="34" charset="0"/>
              </a:rPr>
              <a:t>float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31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Štampanje vrednosti pokazivača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97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Za štampanje vrednosti pokazivača se koristi specifikator formata </a:t>
            </a:r>
            <a:r>
              <a:rPr lang="sr-Latn-ME" b="1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%p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9" name="TextBox 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2204864"/>
            <a:ext cx="635395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Posmatrajmo sledeći jednostavan primer: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float </a:t>
            </a:r>
            <a:r>
              <a:rPr lang="en-US" dirty="0" err="1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 = 12.7, *</a:t>
            </a:r>
            <a:r>
              <a:rPr lang="en-US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 = &amp;</a:t>
            </a:r>
            <a:r>
              <a:rPr lang="en-US" dirty="0" err="1">
                <a:latin typeface="Consolas" panose="020B0609020204030204" pitchFamily="49" charset="0"/>
                <a:cs typeface="Calibri" panose="020F0502020204030204" pitchFamily="34" charset="0"/>
              </a:rPr>
              <a:t>broj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;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US" dirty="0" err="1">
                <a:latin typeface="Consolas" panose="020B0609020204030204" pitchFamily="49" charset="0"/>
                <a:cs typeface="Calibri" panose="020F0502020204030204" pitchFamily="34" charset="0"/>
              </a:rPr>
              <a:t>printf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("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%p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\n", </a:t>
            </a:r>
            <a:r>
              <a:rPr lang="en-US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− 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1);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printf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("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%p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\n", </a:t>
            </a:r>
            <a:r>
              <a:rPr lang="en-US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);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printf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("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%p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", </a:t>
            </a:r>
            <a:r>
              <a:rPr lang="en-US" dirty="0" err="1">
                <a:latin typeface="Consolas" panose="020B0609020204030204" pitchFamily="49" charset="0"/>
                <a:cs typeface="Calibri" panose="020F0502020204030204" pitchFamily="34" charset="0"/>
              </a:rPr>
              <a:t>pBroj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 + 1</a:t>
            </a: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);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539553" y="4627437"/>
            <a:ext cx="2376264" cy="88178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 dirty="0" smtClean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000000000061FE10</a:t>
            </a:r>
            <a:endParaRPr lang="pl-PL" sz="19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 dirty="0" smtClean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000000000061FE14</a:t>
            </a:r>
            <a:endParaRPr lang="pl-PL" sz="19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900" dirty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000000000061FE18</a:t>
            </a:r>
            <a:endParaRPr lang="en-US" sz="19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836806" y="4825571"/>
            <a:ext cx="12961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Izvršenj</a:t>
            </a:r>
            <a:r>
              <a:rPr lang="sr-Latn-ME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US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Arrow Connector 9"/>
          <p:cNvCxnSpPr>
            <a:cxnSpLocks noChangeShapeType="1"/>
          </p:cNvCxnSpPr>
          <p:nvPr/>
        </p:nvCxnSpPr>
        <p:spPr bwMode="auto">
          <a:xfrm flipH="1">
            <a:off x="2915818" y="5071518"/>
            <a:ext cx="936102" cy="0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Rectangle 2"/>
          <p:cNvSpPr/>
          <p:nvPr/>
        </p:nvSpPr>
        <p:spPr>
          <a:xfrm>
            <a:off x="539552" y="2656021"/>
            <a:ext cx="5976664" cy="17810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605113" y="4684272"/>
            <a:ext cx="188887" cy="745779"/>
          </a:xfrm>
          <a:prstGeom prst="rect">
            <a:avLst/>
          </a:prstGeom>
          <a:solidFill>
            <a:srgbClr val="FF0000">
              <a:alpha val="10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21577"/>
            <a:ext cx="8514196" cy="75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Kao i na svaki drugi tip promenljive, imamo pokazivač na pokazivačku promenljivu.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97818" y="2429970"/>
            <a:ext cx="5213176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988840"/>
            <a:ext cx="8483285" cy="783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Generalno, pokazivač na pokazivač se deklariše na sledeći način: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	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tip_podatka </a:t>
            </a:r>
            <a:r>
              <a:rPr lang="sr-Latn-RS" b="1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**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ime_promenljive;</a:t>
            </a:r>
          </a:p>
        </p:txBody>
      </p:sp>
      <p:sp>
        <p:nvSpPr>
          <p:cNvPr id="13" name="TextBox 12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169940" y="3165042"/>
            <a:ext cx="5578524" cy="783254"/>
          </a:xfrm>
          <a:prstGeom prst="rect">
            <a:avLst/>
          </a:prstGeom>
          <a:solidFill>
            <a:srgbClr val="006600">
              <a:alpha val="9804"/>
            </a:srgbClr>
          </a:solidFill>
          <a:ln>
            <a:noFill/>
          </a:ln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Dve zvezdice </a:t>
            </a:r>
            <a:r>
              <a:rPr lang="sr-Latn-RS" sz="2200" dirty="0">
                <a:latin typeface="Calibri" panose="020F0502020204030204" pitchFamily="34" charset="0"/>
                <a:cs typeface="Calibri" panose="020F0502020204030204" pitchFamily="34" charset="0"/>
              </a:rPr>
              <a:t>ispred </a:t>
            </a:r>
            <a:r>
              <a:rPr lang="sr-Latn-R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imena </a:t>
            </a:r>
            <a:r>
              <a:rPr lang="sr-Latn-RS" sz="2200" dirty="0">
                <a:latin typeface="Calibri" panose="020F0502020204030204" pitchFamily="34" charset="0"/>
                <a:cs typeface="Calibri" panose="020F0502020204030204" pitchFamily="34" charset="0"/>
              </a:rPr>
              <a:t>promenljive </a:t>
            </a:r>
            <a:r>
              <a:rPr lang="sr-Latn-R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ukazuju </a:t>
            </a:r>
            <a:r>
              <a:rPr lang="sr-Latn-RS" sz="2200" dirty="0">
                <a:latin typeface="Calibri" panose="020F0502020204030204" pitchFamily="34" charset="0"/>
                <a:cs typeface="Calibri" panose="020F0502020204030204" pitchFamily="34" charset="0"/>
              </a:rPr>
              <a:t>da je u pitanju </a:t>
            </a:r>
            <a:r>
              <a:rPr lang="sr-Latn-R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pokazivač na pokazivač</a:t>
            </a:r>
            <a:endParaRPr lang="sr-Latn-R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920008" y="2724160"/>
            <a:ext cx="252314" cy="438528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97818" y="4394820"/>
            <a:ext cx="5832648" cy="52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int x = 6, 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px = &amp;x;</a:t>
            </a:r>
          </a:p>
        </p:txBody>
      </p:sp>
      <p:sp>
        <p:nvSpPr>
          <p:cNvPr id="20" name="TextBox 19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97818" y="4904684"/>
            <a:ext cx="7358558" cy="52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  <a:tab pos="368300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*px = 21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;	//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Sad je x = 21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97818" y="5399472"/>
            <a:ext cx="5832648" cy="52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int </a:t>
            </a:r>
            <a:r>
              <a:rPr lang="sr-Latn-RS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**ppx = &amp;px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;</a:t>
            </a:r>
          </a:p>
        </p:txBody>
      </p:sp>
      <p:sp>
        <p:nvSpPr>
          <p:cNvPr id="23" name="TextBox 22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98860" y="5898104"/>
            <a:ext cx="7358558" cy="52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  <a:tab pos="368300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**ppx = 35;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	//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Sad je x = 35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274501" y="5437153"/>
            <a:ext cx="41836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ME" sz="20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Inicijalizacija pokazivača na pokazivač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424195" y="5660196"/>
            <a:ext cx="850306" cy="1136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55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Pokazivač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8854" y="2132856"/>
            <a:ext cx="8483285" cy="783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Pokazivač je promenljiva koja </a:t>
            </a:r>
            <a:r>
              <a:rPr lang="sr-Latn-RS" b="1" dirty="0">
                <a:latin typeface="Calibri" panose="020F0502020204030204" pitchFamily="34" charset="0"/>
                <a:cs typeface="Calibri" panose="020F0502020204030204" pitchFamily="34" charset="0"/>
              </a:rPr>
              <a:t>sadrži adresu neke memorijske lokacije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, obično adresu neke promenljive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korišćene 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u programu.</a:t>
            </a: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1520" y="1268760"/>
            <a:ext cx="8509808" cy="71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Programski jezik C sadrži specijalan tip podatka koji se naziva </a:t>
            </a:r>
            <a:r>
              <a:rPr lang="sr-Latn-R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pokazivač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sr-Latn-RS" i="1" dirty="0">
                <a:latin typeface="Calibri" panose="020F0502020204030204" pitchFamily="34" charset="0"/>
                <a:cs typeface="Calibri" panose="020F0502020204030204" pitchFamily="34" charset="0"/>
              </a:rPr>
              <a:t>eng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. pointer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8853" y="2972734"/>
            <a:ext cx="8483285" cy="783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Generalno, pokazivač se deklariše na sledeći način: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	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tip_podatka </a:t>
            </a:r>
            <a:r>
              <a:rPr lang="sr-Latn-RS" b="1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ime_promenljive;</a:t>
            </a:r>
          </a:p>
        </p:txBody>
      </p:sp>
      <p:sp>
        <p:nvSpPr>
          <p:cNvPr id="14" name="TextBox 1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78242" y="4922082"/>
            <a:ext cx="8483285" cy="155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Nekoliko konkretnih deklaracija: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  <a:tab pos="3408363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	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char *pChar;	// pokazivač na karakter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  <a:tab pos="3408363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	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int *pInt;	//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pokazivač na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ceo broj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  <a:tab pos="3408363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	float *pFloat;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	//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pokazivač na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realan broj</a:t>
            </a:r>
          </a:p>
        </p:txBody>
      </p:sp>
      <p:sp>
        <p:nvSpPr>
          <p:cNvPr id="16" name="TextBox 15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03848" y="4028896"/>
            <a:ext cx="4464496" cy="783254"/>
          </a:xfrm>
          <a:prstGeom prst="rect">
            <a:avLst/>
          </a:prstGeom>
          <a:solidFill>
            <a:srgbClr val="006600">
              <a:alpha val="9804"/>
            </a:srgbClr>
          </a:solidFill>
          <a:ln>
            <a:noFill/>
          </a:ln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Zvezdica ispred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imena 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promenljive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ukazuje 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da je u pitanju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pokazivač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772386" y="3694088"/>
            <a:ext cx="431462" cy="334808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82985" y="3429000"/>
            <a:ext cx="511256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Inicijalizacija pokazivača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124744"/>
            <a:ext cx="8509808" cy="87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Kako inicijalizovati pokazivač? Posmatrajmo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sledeću deklaraciju: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	int x = 6, *px;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1520" y="2063913"/>
            <a:ext cx="8640960" cy="37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	px = </a:t>
            </a:r>
            <a:r>
              <a:rPr lang="sr-Latn-RS" b="1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&amp;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x;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712858" y="2723632"/>
            <a:ext cx="3168352" cy="1190624"/>
          </a:xfrm>
          <a:prstGeom prst="rect">
            <a:avLst/>
          </a:prstGeom>
          <a:solidFill>
            <a:srgbClr val="006600">
              <a:alpha val="9804"/>
            </a:srgbClr>
          </a:solidFill>
          <a:ln>
            <a:noFill/>
          </a:ln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sz="1800" b="1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&amp;</a:t>
            </a:r>
            <a:r>
              <a:rPr lang="sr-Latn-R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je adresni operator ili operator </a:t>
            </a:r>
            <a:r>
              <a:rPr lang="sr-Latn-RS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referenciranja</a:t>
            </a:r>
            <a:r>
              <a:rPr lang="sr-Latn-R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pt-B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uzimanj</a:t>
            </a:r>
            <a:r>
              <a:rPr lang="sr-Latn-ME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800" dirty="0">
                <a:latin typeface="Calibri" panose="020F0502020204030204" pitchFamily="34" charset="0"/>
                <a:cs typeface="Calibri" panose="020F0502020204030204" pitchFamily="34" charset="0"/>
              </a:rPr>
              <a:t>memorijske </a:t>
            </a:r>
            <a:r>
              <a:rPr lang="pt-B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adrese</a:t>
            </a:r>
            <a:r>
              <a:rPr lang="sr-Latn-ME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ME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Koristi se kod funkcije </a:t>
            </a:r>
            <a:r>
              <a:rPr lang="sr-Latn-ME" sz="1800" dirty="0" smtClean="0">
                <a:latin typeface="Consolas" panose="020B0609020204030204" pitchFamily="49" charset="0"/>
                <a:cs typeface="Calibri" panose="020F0502020204030204" pitchFamily="34" charset="0"/>
              </a:rPr>
              <a:t>scanf</a:t>
            </a:r>
            <a:r>
              <a:rPr lang="sr-Latn-ME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R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19672" y="2377211"/>
            <a:ext cx="0" cy="346421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831" y="1771200"/>
            <a:ext cx="3053641" cy="35513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831" y="1772816"/>
            <a:ext cx="3048006" cy="3544832"/>
          </a:xfrm>
          <a:prstGeom prst="rect">
            <a:avLst/>
          </a:prstGeom>
        </p:spPr>
      </p:pic>
      <p:sp>
        <p:nvSpPr>
          <p:cNvPr id="12" name="TextBox 11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4243" y="4452605"/>
            <a:ext cx="5868244" cy="91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Memorijske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adrese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96, 100…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date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ilustracije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radi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347864" y="2605767"/>
            <a:ext cx="2808312" cy="1901933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815916" y="2959461"/>
            <a:ext cx="2303848" cy="1530009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6972" y="5418535"/>
            <a:ext cx="8424936" cy="101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Prave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adrese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se obi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čno zadaju u heksadecimalnom formatu:</a:t>
            </a:r>
            <a:endParaRPr lang="sr-Latn-R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	0x</a:t>
            </a:r>
            <a:r>
              <a:rPr lang="sr-Latn-RS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00</a:t>
            </a:r>
            <a:r>
              <a:rPr lang="sr-Latn-RS" dirty="0">
                <a:solidFill>
                  <a:srgbClr val="00CC99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00</a:t>
            </a:r>
            <a:r>
              <a:rPr lang="sr-Latn-RS" dirty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00</a:t>
            </a:r>
            <a:r>
              <a:rPr lang="sr-Latn-RS" dirty="0">
                <a:solidFill>
                  <a:srgbClr val="00CC99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00</a:t>
            </a:r>
            <a:r>
              <a:rPr lang="sr-Latn-RS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6F</a:t>
            </a:r>
            <a:r>
              <a:rPr lang="sr-Latn-RS" dirty="0">
                <a:solidFill>
                  <a:srgbClr val="00CC99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A1</a:t>
            </a:r>
            <a:r>
              <a:rPr lang="sr-Latn-RS" dirty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26</a:t>
            </a:r>
            <a:r>
              <a:rPr lang="sr-Latn-RS" dirty="0">
                <a:solidFill>
                  <a:srgbClr val="00CC99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BD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(64-bitna adresa)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047132" y="5958805"/>
            <a:ext cx="0" cy="360040"/>
          </a:xfrm>
          <a:prstGeom prst="line">
            <a:avLst/>
          </a:prstGeom>
          <a:ln>
            <a:solidFill>
              <a:srgbClr val="00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385743" y="5965948"/>
            <a:ext cx="0" cy="360040"/>
          </a:xfrm>
          <a:prstGeom prst="line">
            <a:avLst/>
          </a:prstGeom>
          <a:ln>
            <a:solidFill>
              <a:srgbClr val="00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 rot="5400000">
            <a:off x="3177162" y="6250428"/>
            <a:ext cx="78551" cy="338611"/>
          </a:xfrm>
          <a:prstGeom prst="rightBrace">
            <a:avLst>
              <a:gd name="adj1" fmla="val 52425"/>
              <a:gd name="adj2" fmla="val 50000"/>
            </a:avLst>
          </a:prstGeom>
          <a:ln>
            <a:solidFill>
              <a:srgbClr val="00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879812" y="642886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800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bajt</a:t>
            </a:r>
            <a:endParaRPr lang="en-US" sz="1800" dirty="0">
              <a:solidFill>
                <a:srgbClr val="0099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67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Inicijalizacija pokazivača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196752"/>
            <a:ext cx="8586204" cy="87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Pokazivačke promenljive se mogu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inicijalizovati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vrednošću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b="1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NULL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	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int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px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NULL;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2201712"/>
            <a:ext cx="8586204" cy="116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NULL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 je simbolička konstanta definisana u biblioteci </a:t>
            </a:r>
            <a:r>
              <a:rPr lang="sr-Latn-R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stdio.h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, i ona kaže da pokazivačka promenljiva u datom trenutku ne pokazuje ni na jednu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promenljivu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3464794"/>
            <a:ext cx="8586204" cy="97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lternativno 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se može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pisati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int *</a:t>
            </a:r>
            <a:r>
              <a:rPr lang="en-US" dirty="0" err="1" smtClean="0">
                <a:latin typeface="Consolas" panose="020B0609020204030204" pitchFamily="49" charset="0"/>
                <a:cs typeface="Calibri" panose="020F0502020204030204" pitchFamily="34" charset="0"/>
              </a:rPr>
              <a:t>px</a:t>
            </a: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=</a:t>
            </a:r>
            <a:r>
              <a:rPr lang="en-US" dirty="0" smtClean="0">
                <a:latin typeface="Consolas" panose="020B0609020204030204" pitchFamily="49" charset="0"/>
                <a:cs typeface="Calibri" panose="020F0502020204030204" pitchFamily="34" charset="0"/>
              </a:rPr>
              <a:t>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0</a:t>
            </a:r>
            <a:r>
              <a:rPr lang="en-US" dirty="0">
                <a:latin typeface="Consolas" panose="020B0609020204030204" pitchFamily="49" charset="0"/>
                <a:cs typeface="Calibri" panose="020F0502020204030204" pitchFamily="34" charset="0"/>
              </a:rPr>
              <a:t>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4268" y="4437112"/>
            <a:ext cx="8676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CS" altLang="en-US" dirty="0">
                <a:latin typeface="Calibri" panose="020F0502020204030204" pitchFamily="34" charset="0"/>
                <a:cs typeface="Calibri" panose="020F0502020204030204" pitchFamily="34" charset="0"/>
              </a:rPr>
              <a:t>Ako se pokazivač ne inicijalizuje, on može pokazivati na bilo koju adresu u memoriji, </a:t>
            </a:r>
            <a:r>
              <a:rPr lang="sr-Latn-ME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što je potencijalno vrlo opasno</a:t>
            </a:r>
            <a:r>
              <a:rPr lang="sr-Latn-C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 Stoga </a:t>
            </a:r>
            <a:r>
              <a:rPr lang="sr-Latn-CS" alt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pokazivače </a:t>
            </a:r>
            <a:r>
              <a:rPr lang="sr-Latn-CS" alt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uvek treba inicijalizovati</a:t>
            </a:r>
            <a:r>
              <a:rPr lang="sr-Latn-C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89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Dereferenciranje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pokazivača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121182"/>
            <a:ext cx="850980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Preko pokazivača se može </a:t>
            </a:r>
            <a:r>
              <a:rPr lang="sr-Latn-R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posredno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pristupiti promenljivoj na koju pokazuje taj pokazivač, 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i pročitati joj ili promeniti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vrednost.</a:t>
            </a:r>
          </a:p>
        </p:txBody>
      </p:sp>
      <p:sp>
        <p:nvSpPr>
          <p:cNvPr id="13" name="TextBox 12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81332" y="3581585"/>
            <a:ext cx="5832648" cy="52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int x = 6, 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px = &amp;x;</a:t>
            </a:r>
          </a:p>
        </p:txBody>
      </p:sp>
      <p:sp>
        <p:nvSpPr>
          <p:cNvPr id="14" name="TextBox 1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81332" y="4103841"/>
            <a:ext cx="8311148" cy="47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  <a:tab pos="3408363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printf("%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d %d", x, *px);	// Štampa se 6 6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2411" y="1916832"/>
            <a:ext cx="850980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Za čitanje i promenu vrednosti promenljive, koristimo operator </a:t>
            </a:r>
            <a:r>
              <a:rPr lang="sr-Latn-R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posrednog pristupa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ili operator </a:t>
            </a:r>
            <a:r>
              <a:rPr lang="sr-Latn-R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dereferenciranja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6" name="TextBox 15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73774" y="4624192"/>
            <a:ext cx="1909994" cy="52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  <a:tab pos="2335213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*px = 21;</a:t>
            </a:r>
            <a:endParaRPr lang="sr-Latn-RS" spc="-70" dirty="0" smtClean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17" name="TextBox 16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96446" y="5115355"/>
            <a:ext cx="8311148" cy="47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1950" algn="l"/>
                <a:tab pos="3408363" algn="l"/>
              </a:tabLst>
              <a:defRPr/>
            </a:pP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printf("%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d %d", x, *px);	// Štampa se 21 21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799" y="5847436"/>
            <a:ext cx="83466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C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Operacije </a:t>
            </a:r>
            <a:r>
              <a:rPr lang="sr-Latn-CS" altLang="en-US" dirty="0">
                <a:solidFill>
                  <a:srgbClr val="3333CC"/>
                </a:solidFill>
                <a:latin typeface="Consolas" pitchFamily="49" charset="0"/>
                <a:cs typeface="Consolas" pitchFamily="49" charset="0"/>
              </a:rPr>
              <a:t>*px = 21</a:t>
            </a:r>
            <a:r>
              <a:rPr lang="sr-Latn-C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i </a:t>
            </a:r>
            <a:r>
              <a:rPr lang="sr-Latn-CS" alt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x </a:t>
            </a:r>
            <a:r>
              <a:rPr lang="sr-Latn-CS" altLang="en-US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= </a:t>
            </a:r>
            <a:r>
              <a:rPr lang="sr-Latn-CS" altLang="en-US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21</a:t>
            </a:r>
            <a:r>
              <a:rPr lang="sr-Latn-CS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su ekvivalentne </a:t>
            </a:r>
            <a:r>
              <a:rPr lang="sr-Latn-CS" altLang="en-US" dirty="0">
                <a:latin typeface="Calibri" panose="020F0502020204030204" pitchFamily="34" charset="0"/>
                <a:cs typeface="Calibri" panose="020F0502020204030204" pitchFamily="34" charset="0"/>
              </a:rPr>
              <a:t>sa stanovišta promene vrednosti promenljive </a:t>
            </a:r>
            <a:r>
              <a:rPr lang="sr-Latn-CS" altLang="en-US" dirty="0">
                <a:latin typeface="Consolas" panose="020B0609020204030204" pitchFamily="49" charset="0"/>
                <a:cs typeface="Calibri" panose="020F0502020204030204" pitchFamily="34" charset="0"/>
              </a:rPr>
              <a:t>x</a:t>
            </a:r>
            <a:r>
              <a:rPr lang="sr-Latn-CS" altLang="en-US" dirty="0"/>
              <a:t>.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379384" y="3473239"/>
            <a:ext cx="40090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ME" sz="20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Neposredan pristup promenljivoj x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586559" y="3776936"/>
            <a:ext cx="816026" cy="48964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672934" y="4549779"/>
            <a:ext cx="40929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ME" sz="2000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Posredan pristup promenljivoj </a:t>
            </a:r>
            <a:r>
              <a:rPr lang="sr-Latn-ME" sz="2000" dirty="0" smtClean="0">
                <a:solidFill>
                  <a:srgbClr val="3333CC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x</a:t>
            </a:r>
            <a:endParaRPr lang="en-US" sz="2000" dirty="0">
              <a:solidFill>
                <a:srgbClr val="33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4315334" y="4526051"/>
            <a:ext cx="387713" cy="173372"/>
          </a:xfrm>
          <a:prstGeom prst="straightConnector1">
            <a:avLst/>
          </a:prstGeom>
          <a:ln>
            <a:solidFill>
              <a:srgbClr val="33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275856" y="4179296"/>
            <a:ext cx="318220" cy="360000"/>
          </a:xfrm>
          <a:prstGeom prst="ellipse">
            <a:avLst/>
          </a:prstGeom>
          <a:solidFill>
            <a:srgbClr val="00CC99">
              <a:alpha val="10196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863074" y="4122813"/>
            <a:ext cx="547067" cy="437088"/>
          </a:xfrm>
          <a:prstGeom prst="ellipse">
            <a:avLst/>
          </a:prstGeom>
          <a:solidFill>
            <a:srgbClr val="3333CC">
              <a:alpha val="10196"/>
            </a:srgbClr>
          </a:soli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65152" y="2786212"/>
            <a:ext cx="8062664" cy="42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b="1" dirty="0" smtClean="0">
                <a:solidFill>
                  <a:srgbClr val="FF000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*px</a:t>
            </a:r>
            <a:r>
              <a:rPr lang="sr-Latn-R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– sadržaj memorijske lokacije čija se adresa nalazi u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px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601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Operacije sa pokazivačima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332519"/>
            <a:ext cx="5633876" cy="43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Dozvoljene 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operacije sa pokazivačima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su: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67544" y="1772816"/>
            <a:ext cx="6048672" cy="46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800100" lvl="1" indent="-342900" algn="just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poređenje pokazivača – </a:t>
            </a:r>
            <a:r>
              <a:rPr lang="sr-Latn-RS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rezulat 0 ili 1</a:t>
            </a:r>
          </a:p>
        </p:txBody>
      </p:sp>
      <p:sp>
        <p:nvSpPr>
          <p:cNvPr id="27" name="TextBox 26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65814" y="2227002"/>
            <a:ext cx="7850602" cy="49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800100" lvl="1" indent="-342900" algn="just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oduzimanje pokazivača – </a:t>
            </a:r>
            <a:r>
              <a:rPr lang="sr-Latn-R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rezultat celobrojna konstanta</a:t>
            </a:r>
          </a:p>
        </p:txBody>
      </p:sp>
      <p:sp>
        <p:nvSpPr>
          <p:cNvPr id="28" name="TextBox 2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65814" y="2708920"/>
            <a:ext cx="842666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800100" lvl="1" indent="-3429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sabiranje pokazivača sa konstantom (pozitivnom ili negativnom) – </a:t>
            </a:r>
            <a:r>
              <a:rPr lang="sr-Latn-R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rezultat adresa</a:t>
            </a:r>
          </a:p>
        </p:txBody>
      </p:sp>
      <p:sp>
        <p:nvSpPr>
          <p:cNvPr id="29" name="TextBox 2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64133" y="3487676"/>
            <a:ext cx="7348227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800100" lvl="1" indent="-342900" algn="just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inkrementiranje pokazivača – </a:t>
            </a:r>
            <a:r>
              <a:rPr lang="sr-Latn-R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rezultat adresa</a:t>
            </a:r>
          </a:p>
        </p:txBody>
      </p:sp>
      <p:sp>
        <p:nvSpPr>
          <p:cNvPr id="30" name="TextBox 29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67544" y="3919724"/>
            <a:ext cx="7348227" cy="44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800100" lvl="1" indent="-342900" algn="just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dekrementiranje pokazivača – </a:t>
            </a:r>
            <a:r>
              <a:rPr lang="sr-Latn-R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rezultat adresa</a:t>
            </a:r>
          </a:p>
        </p:txBody>
      </p:sp>
    </p:spTree>
    <p:extLst>
      <p:ext uri="{BB962C8B-B14F-4D97-AF65-F5344CB8AC3E}">
        <p14:creationId xmlns:p14="http://schemas.microsoft.com/office/powerpoint/2010/main" val="275937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koju lokaciju pokazuje px+1?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503199"/>
            <a:ext cx="8514196" cy="1520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Pokazivač je promenljiva koja sadrži adresu neke memorijske 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lokacije, najčešće neke promenljive u programu. Preciznije, </a:t>
            </a:r>
            <a:r>
              <a:rPr lang="sr-Latn-RS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pokazivač sadrži adresu prvog bajta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u memoriji date promenljive.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3050556"/>
            <a:ext cx="8514196" cy="90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Pitanje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: Ako </a:t>
            </a:r>
            <a:r>
              <a:rPr lang="sr-Latn-RS" dirty="0" smtClean="0">
                <a:solidFill>
                  <a:srgbClr val="00B05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px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sadrži adresu prvog bajta neke promenljive, da li </a:t>
            </a:r>
            <a:r>
              <a:rPr lang="sr-Latn-RS" dirty="0">
                <a:solidFill>
                  <a:srgbClr val="00B05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px+1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predstavlja adresu sledećeg bajta u memoriji?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73775" y="3842644"/>
            <a:ext cx="2198025" cy="477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Odgovor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: Ne!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4399327"/>
            <a:ext cx="851419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Pitanje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: Koju adresu onda predstavlja </a:t>
            </a:r>
            <a:r>
              <a:rPr lang="sr-Latn-RS" dirty="0" smtClean="0">
                <a:solidFill>
                  <a:srgbClr val="00B050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px+1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69780" y="4831647"/>
            <a:ext cx="8152018" cy="477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Odgovor</a:t>
            </a: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: Adresu sledećeg podatka datog tipa.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5445224"/>
            <a:ext cx="743407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Pojasnimo.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7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tip char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10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postavimo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slede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će promenljive: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char kar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'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#',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pKar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&amp;kar;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688" y="2448000"/>
            <a:ext cx="3523496" cy="3544832"/>
          </a:xfrm>
          <a:prstGeom prst="rect">
            <a:avLst/>
          </a:prstGeom>
        </p:spPr>
      </p:pic>
      <p:sp>
        <p:nvSpPr>
          <p:cNvPr id="15" name="TextBox 14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528" y="6237312"/>
            <a:ext cx="5832648" cy="54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ME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Pitanje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: Na koju adresu pokazuje </a:t>
            </a:r>
            <a:r>
              <a:rPr lang="sr-Latn-ME" dirty="0" smtClean="0">
                <a:latin typeface="Consolas" panose="020B0609020204030204" pitchFamily="49" charset="0"/>
                <a:cs typeface="Calibri" panose="020F0502020204030204" pitchFamily="34" charset="0"/>
              </a:rPr>
              <a:t>pKar + 1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6218" y="1738593"/>
            <a:ext cx="511256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21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396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</a:t>
            </a:r>
            <a:r>
              <a:rPr lang="sr-Latn-M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zivač na tip char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34268" y="1234277"/>
            <a:ext cx="8514196" cy="10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Pret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postavimo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imamo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slede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će promenljive:</a:t>
            </a:r>
          </a:p>
          <a:p>
            <a:pPr marL="35560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char kar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'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#',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*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pKar </a:t>
            </a:r>
            <a:r>
              <a:rPr lang="sr-Latn-RS" dirty="0">
                <a:latin typeface="Consolas" panose="020B0609020204030204" pitchFamily="49" charset="0"/>
                <a:cs typeface="Calibri" panose="020F0502020204030204" pitchFamily="34" charset="0"/>
              </a:rPr>
              <a:t>= </a:t>
            </a:r>
            <a:r>
              <a:rPr lang="sr-Latn-RS" dirty="0" smtClean="0">
                <a:latin typeface="Consolas" panose="020B0609020204030204" pitchFamily="49" charset="0"/>
                <a:cs typeface="Calibri" panose="020F0502020204030204" pitchFamily="34" charset="0"/>
              </a:rPr>
              <a:t>&amp;kar;</a:t>
            </a:r>
            <a:endParaRPr lang="sr-Latn-RS" dirty="0"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355600"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6218" y="1738593"/>
            <a:ext cx="5112568" cy="432492"/>
          </a:xfrm>
          <a:prstGeom prst="rect">
            <a:avLst/>
          </a:prstGeom>
          <a:solidFill>
            <a:srgbClr val="7030A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000" y="2448000"/>
            <a:ext cx="3980696" cy="3544832"/>
          </a:xfrm>
          <a:prstGeom prst="rect">
            <a:avLst/>
          </a:prstGeom>
        </p:spPr>
      </p:pic>
      <p:sp>
        <p:nvSpPr>
          <p:cNvPr id="9" name="TextBox 8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23528" y="6237312"/>
            <a:ext cx="7632848" cy="54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100000"/>
              <a:tabLst>
                <a:tab pos="361950" algn="l"/>
              </a:tabLst>
              <a:defRPr/>
            </a:pPr>
            <a:r>
              <a:rPr lang="sr-Latn-ME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Odgovor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sr-Latn-ME" dirty="0" smtClean="0">
                <a:latin typeface="Consolas" panose="020B0609020204030204" pitchFamily="49" charset="0"/>
                <a:cs typeface="Calibri" panose="020F0502020204030204" pitchFamily="34" charset="0"/>
              </a:rPr>
              <a:t>pKar + 1</a:t>
            </a:r>
            <a:r>
              <a:rPr lang="sr-Latn-M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pokazuje na </a:t>
            </a:r>
            <a:r>
              <a:rPr lang="sr-Latn-ME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sledeći bajt</a:t>
            </a:r>
            <a:r>
              <a:rPr lang="sr-Latn-ME" dirty="0" smtClean="0">
                <a:latin typeface="Calibri" panose="020F0502020204030204" pitchFamily="34" charset="0"/>
                <a:cs typeface="Calibri" panose="020F0502020204030204" pitchFamily="34" charset="0"/>
              </a:rPr>
              <a:t> u memoriji!</a:t>
            </a:r>
          </a:p>
        </p:txBody>
      </p:sp>
    </p:spTree>
    <p:extLst>
      <p:ext uri="{BB962C8B-B14F-4D97-AF65-F5344CB8AC3E}">
        <p14:creationId xmlns:p14="http://schemas.microsoft.com/office/powerpoint/2010/main" val="337837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6023</TotalTime>
  <Words>1070</Words>
  <Application>Microsoft Office PowerPoint</Application>
  <PresentationFormat>On-screen Show (4:3)</PresentationFormat>
  <Paragraphs>117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Consolas</vt:lpstr>
      <vt:lpstr>Times New Roman</vt:lpstr>
      <vt:lpstr>Wingdings</vt:lpstr>
      <vt:lpstr>YouTube Sans</vt:lpstr>
      <vt:lpstr>Default Design</vt:lpstr>
      <vt:lpstr>Rad sa pokazivačima</vt:lpstr>
      <vt:lpstr>Pokazivač</vt:lpstr>
      <vt:lpstr>Inicijalizacija pokazivača</vt:lpstr>
      <vt:lpstr>Inicijalizacija pokazivača</vt:lpstr>
      <vt:lpstr>Dereferenciranje pokazivača</vt:lpstr>
      <vt:lpstr>Operacije sa pokazivačima</vt:lpstr>
      <vt:lpstr>Na koju lokaciju pokazuje px+1?</vt:lpstr>
      <vt:lpstr>Pokazivač na tip char</vt:lpstr>
      <vt:lpstr>Pokazivač na tip char</vt:lpstr>
      <vt:lpstr>Pokazivač na tip char</vt:lpstr>
      <vt:lpstr>Pokazivač na tip char</vt:lpstr>
      <vt:lpstr>Pokazivač na tip short int</vt:lpstr>
      <vt:lpstr>Pokazivač na tip short int</vt:lpstr>
      <vt:lpstr>Pokazivač na tip short int</vt:lpstr>
      <vt:lpstr>Pokazivač na tip short int</vt:lpstr>
      <vt:lpstr>Pokazivač na tip float</vt:lpstr>
      <vt:lpstr>Štampanje vrednosti pokazivača</vt:lpstr>
      <vt:lpstr>Pokazivač na pokazivač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</dc:title>
  <dc:creator>Slobodan Djukanovic</dc:creator>
  <cp:lastModifiedBy>Slobodan</cp:lastModifiedBy>
  <cp:revision>869</cp:revision>
  <cp:lastPrinted>2022-05-09T14:49:00Z</cp:lastPrinted>
  <dcterms:created xsi:type="dcterms:W3CDTF">2004-11-03T06:24:07Z</dcterms:created>
  <dcterms:modified xsi:type="dcterms:W3CDTF">2022-10-19T06:34:48Z</dcterms:modified>
</cp:coreProperties>
</file>