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4F25"/>
    <a:srgbClr val="CC0000"/>
    <a:srgbClr val="FF3300"/>
    <a:srgbClr val="FF9966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9" d="100"/>
          <a:sy n="109" d="100"/>
        </p:scale>
        <p:origin x="17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19/10/2022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Pr7nDd89Ca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vJP4lVXK69A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F00-paSIpC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NcaM-7HI_a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89prK-MY3OI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pOmbN9bC6Y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 anchorCtr="0"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6396" y="4188989"/>
            <a:ext cx="64008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sr-Latn-CS" sz="3600" dirty="0" smtClean="0"/>
              <a:t> printf i scanf</a:t>
            </a:r>
          </a:p>
          <a:p>
            <a:pPr eaLnBrk="1" hangingPunct="1"/>
            <a:r>
              <a:rPr lang="sr-Latn-CS" sz="3600" dirty="0" smtClean="0"/>
              <a:t>Kontrola toka programa</a:t>
            </a:r>
            <a:endParaRPr lang="en-US" sz="3600" dirty="0" smtClean="0"/>
          </a:p>
          <a:p>
            <a:pPr eaLnBrk="1" hangingPunct="1"/>
            <a:r>
              <a:rPr lang="en-US" sz="3600" dirty="0" err="1" smtClean="0"/>
              <a:t>Pokaziva</a:t>
            </a:r>
            <a:r>
              <a:rPr lang="sr-Latn-CS" sz="3600" dirty="0" smtClean="0"/>
              <a:t>či - osnovno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60848"/>
            <a:ext cx="8915400" cy="4648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Tijelo funkcije se oivičava </a:t>
            </a:r>
            <a:r>
              <a:rPr lang="en-US" sz="2300" dirty="0" err="1" smtClean="0"/>
              <a:t>velikim</a:t>
            </a:r>
            <a:r>
              <a:rPr lang="en-US" sz="2300" dirty="0" smtClean="0"/>
              <a:t> </a:t>
            </a:r>
            <a:r>
              <a:rPr lang="en-US" sz="2300" dirty="0" err="1" smtClean="0"/>
              <a:t>zagradama</a:t>
            </a:r>
            <a:r>
              <a:rPr lang="en-US" sz="2300" dirty="0" smtClean="0"/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en-US" sz="2300" dirty="0" smtClean="0"/>
              <a:t> i </a:t>
            </a:r>
            <a:r>
              <a:rPr lang="en-US" sz="2300" dirty="0" err="1" smtClean="0"/>
              <a:t>sastoji</a:t>
            </a:r>
            <a:r>
              <a:rPr lang="en-US" sz="2300" dirty="0" smtClean="0"/>
              <a:t> se od </a:t>
            </a:r>
            <a:r>
              <a:rPr lang="en-US" sz="2300" dirty="0" err="1" smtClean="0">
                <a:solidFill>
                  <a:srgbClr val="3333CC"/>
                </a:solidFill>
              </a:rPr>
              <a:t>deklaracija</a:t>
            </a:r>
            <a:r>
              <a:rPr lang="en-US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300" dirty="0" smtClean="0">
                <a:solidFill>
                  <a:srgbClr val="3333CC"/>
                </a:solidFill>
              </a:rPr>
              <a:t>v</a:t>
            </a:r>
            <a:r>
              <a:rPr lang="en-US" sz="2300" dirty="0" err="1" smtClean="0">
                <a:solidFill>
                  <a:srgbClr val="3333CC"/>
                </a:solidFill>
              </a:rPr>
              <a:t>ih</a:t>
            </a:r>
            <a:r>
              <a:rPr lang="en-US" sz="2300" dirty="0" smtClean="0"/>
              <a:t> </a:t>
            </a:r>
            <a:r>
              <a:rPr lang="en-US" sz="2300" dirty="0" err="1" smtClean="0"/>
              <a:t>koje</a:t>
            </a:r>
            <a:r>
              <a:rPr lang="en-US" sz="2300" dirty="0" smtClean="0"/>
              <a:t> se</a:t>
            </a:r>
            <a:r>
              <a:rPr lang="sr-Latn-RS" sz="2300" dirty="0" smtClean="0"/>
              <a:t> obično</a:t>
            </a:r>
            <a:r>
              <a:rPr lang="en-US" sz="2300" dirty="0" smtClean="0"/>
              <a:t> </a:t>
            </a:r>
            <a:r>
              <a:rPr lang="en-US" sz="2300" dirty="0" err="1" smtClean="0"/>
              <a:t>postavljaju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po</a:t>
            </a:r>
            <a:r>
              <a:rPr lang="sr-Latn-CS" sz="2300" dirty="0" smtClean="0"/>
              <a:t>četku bloka i </a:t>
            </a:r>
            <a:r>
              <a:rPr lang="sr-Latn-CS" sz="2300" dirty="0" smtClean="0">
                <a:solidFill>
                  <a:schemeClr val="accent2"/>
                </a:solidFill>
              </a:rPr>
              <a:t>naredbi</a:t>
            </a:r>
            <a:r>
              <a:rPr lang="sr-Latn-CS" sz="2300" dirty="0" smtClean="0"/>
              <a:t> koje slijede. Blok naredbi </a:t>
            </a:r>
            <a:r>
              <a:rPr lang="en-US" sz="2300" dirty="0" smtClean="0"/>
              <a:t>u </a:t>
            </a:r>
            <a:r>
              <a:rPr lang="sr-Latn-ME" sz="2300" dirty="0" smtClean="0"/>
              <a:t>C-u </a:t>
            </a:r>
            <a:r>
              <a:rPr lang="sr-Latn-CS" sz="2300" dirty="0" smtClean="0"/>
              <a:t>je sekvenca naredbi oivičena sa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sr-Latn-CS" sz="2300" dirty="0" smtClean="0"/>
              <a:t>.</a:t>
            </a:r>
            <a:endParaRPr lang="en-US" sz="2300" b="1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Prije tijela funkcije se postavlja </a:t>
            </a:r>
            <a:r>
              <a:rPr lang="sr-Latn-CS" sz="2300" dirty="0" smtClean="0">
                <a:solidFill>
                  <a:srgbClr val="FF0000"/>
                </a:solidFill>
              </a:rPr>
              <a:t>zaglavlje</a:t>
            </a:r>
            <a:r>
              <a:rPr lang="sr-Latn-CS" sz="2300" dirty="0" smtClean="0"/>
              <a:t> koje sadrži </a:t>
            </a:r>
            <a:r>
              <a:rPr lang="sr-Latn-CS" sz="2300" dirty="0"/>
              <a:t>tip </a:t>
            </a:r>
            <a:r>
              <a:rPr lang="sr-Latn-CS" sz="2300" dirty="0" smtClean="0"/>
              <a:t>rezultata, ime </a:t>
            </a:r>
            <a:r>
              <a:rPr lang="sr-Latn-CS" sz="2300" dirty="0"/>
              <a:t>funkcije, </a:t>
            </a:r>
            <a:r>
              <a:rPr lang="sr-Latn-CS" sz="2300" dirty="0" smtClean="0"/>
              <a:t>tip i imena pojedinih argumenata.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Za sada je glavni program jedina funkcija koju ćemo koristiti.</a:t>
            </a:r>
            <a:endParaRPr lang="en-US" sz="23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83645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329075"/>
            <a:ext cx="331688" cy="1801393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06803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Nare</a:t>
            </a:r>
            <a:r>
              <a:rPr lang="en-US" sz="2200" dirty="0" smtClean="0"/>
              <a:t>d</a:t>
            </a:r>
            <a:r>
              <a:rPr lang="sr-Latn-CS" sz="2200" dirty="0" smtClean="0"/>
              <a:t>ba pridruživanja </a:t>
            </a:r>
            <a:r>
              <a:rPr lang="sr-Latn-CS" sz="2200" dirty="0" smtClean="0">
                <a:solidFill>
                  <a:srgbClr val="FF0000"/>
                </a:solidFill>
              </a:rPr>
              <a:t>=</a:t>
            </a:r>
            <a:endParaRPr lang="sr-Latn-CS" sz="22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Poziv funkcije koji se obavlja u obliku </a:t>
            </a:r>
            <a:r>
              <a:rPr lang="sr-Latn-CS" sz="2200" dirty="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Složena ili blok naredba koja je zapravo skup naredbi </a:t>
            </a:r>
            <a:r>
              <a:rPr lang="en-US" sz="2200" dirty="0" err="1" smtClean="0"/>
              <a:t>unutar</a:t>
            </a:r>
            <a:r>
              <a:rPr lang="sr-Latn-CS" sz="2200" dirty="0" smtClean="0"/>
              <a:t> veliki</a:t>
            </a:r>
            <a:r>
              <a:rPr lang="en-US" sz="2200" dirty="0" smtClean="0"/>
              <a:t>h</a:t>
            </a:r>
            <a:r>
              <a:rPr lang="sr-Latn-CS" sz="2200" dirty="0" smtClean="0"/>
              <a:t> zagrada (tretira se kao jedna)</a:t>
            </a:r>
            <a:br>
              <a:rPr lang="sr-Latn-C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{nar1; nar2; nar3; ... </a:t>
            </a:r>
            <a:r>
              <a:rPr lang="en-US" sz="2200" dirty="0" err="1" smtClean="0">
                <a:solidFill>
                  <a:srgbClr val="FF0000"/>
                </a:solidFill>
              </a:rPr>
              <a:t>narN</a:t>
            </a:r>
            <a:r>
              <a:rPr lang="en-US" sz="2200" dirty="0" smtClean="0">
                <a:solidFill>
                  <a:srgbClr val="FF0000"/>
                </a:solidFill>
              </a:rPr>
              <a:t>;}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200" dirty="0" err="1" smtClean="0"/>
              <a:t>Prazna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dirty="0" err="1" smtClean="0"/>
              <a:t>Osam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kontrolu</a:t>
            </a:r>
            <a:r>
              <a:rPr lang="en-US" sz="2200" dirty="0" smtClean="0"/>
              <a:t> </a:t>
            </a:r>
            <a:r>
              <a:rPr lang="en-US" sz="2200" dirty="0" err="1" smtClean="0"/>
              <a:t>toka</a:t>
            </a:r>
            <a:r>
              <a:rPr lang="en-US" sz="2200" dirty="0" smtClean="0"/>
              <a:t>: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for </a:t>
            </a:r>
            <a:endParaRPr lang="sr-Latn-CS" sz="20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dirty="0" err="1" smtClean="0">
                <a:solidFill>
                  <a:srgbClr val="FF0000"/>
                </a:solidFill>
              </a:rPr>
              <a:t>goto</a:t>
            </a: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ME" sz="2200" dirty="0" smtClean="0"/>
              <a:t>Naredba </a:t>
            </a:r>
            <a:r>
              <a:rPr lang="sr-Latn-CS" sz="2200" dirty="0" smtClean="0">
                <a:solidFill>
                  <a:srgbClr val="FF0000"/>
                </a:solidFill>
              </a:rPr>
              <a:t>return</a:t>
            </a:r>
            <a:r>
              <a:rPr lang="sr-Latn-CS" sz="2200" dirty="0"/>
              <a:t> </a:t>
            </a:r>
            <a:r>
              <a:rPr lang="sr-Latn-CS" sz="2200" dirty="0" smtClean="0"/>
              <a:t>za </a:t>
            </a:r>
            <a:r>
              <a:rPr lang="sr-Latn-ME" sz="2200" dirty="0" smtClean="0"/>
              <a:t>v</a:t>
            </a:r>
            <a:r>
              <a:rPr lang="en-US" sz="2200" dirty="0" err="1" smtClean="0"/>
              <a:t>ra</a:t>
            </a:r>
            <a:r>
              <a:rPr lang="sr-Latn-CS" sz="2200" dirty="0"/>
              <a:t>ćanje rezultata </a:t>
            </a:r>
            <a:r>
              <a:rPr lang="sr-Latn-CS" sz="2200" dirty="0" smtClean="0"/>
              <a:t>funkcije.</a:t>
            </a:r>
            <a:endParaRPr lang="en-US" sz="2200" dirty="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Pridruživanje se u C-u obavlja preko operatora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Sa lijeve strane mora biti dozvoljena lijeva vrijednost (</a:t>
            </a:r>
            <a:r>
              <a:rPr lang="sr-Latn-CS" sz="2400" dirty="0" smtClean="0">
                <a:solidFill>
                  <a:srgbClr val="3333CC"/>
                </a:solidFill>
              </a:rPr>
              <a:t>lvalue</a:t>
            </a:r>
            <a:r>
              <a:rPr lang="sr-Latn-CS" sz="2400" dirty="0" smtClean="0"/>
              <a:t>) kojoj se može pridružiti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sr-Latn-CS" sz="2400" dirty="0" smtClean="0"/>
              <a:t>izraz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en-US" sz="2400" dirty="0" smtClean="0"/>
              <a:t>s</a:t>
            </a:r>
            <a:r>
              <a:rPr lang="sr-Latn-CS" sz="2400" dirty="0" smtClean="0"/>
              <a:t>a desn</a:t>
            </a:r>
            <a:r>
              <a:rPr lang="en-US" sz="2400" dirty="0" smtClean="0"/>
              <a:t>e</a:t>
            </a:r>
            <a:r>
              <a:rPr lang="sr-Latn-CS" sz="2400" dirty="0" smtClean="0"/>
              <a:t> stran</a:t>
            </a:r>
            <a:r>
              <a:rPr lang="en-US" sz="2400" dirty="0" smtClean="0"/>
              <a:t>e</a:t>
            </a:r>
            <a:r>
              <a:rPr lang="sr-Latn-CS" sz="2400" dirty="0" smtClean="0"/>
              <a:t>, dok sa desne može biti izraz, poziv funkcije ili konstanta.</a:t>
            </a:r>
          </a:p>
          <a:p>
            <a:pPr eaLnBrk="1" hangingPunct="1"/>
            <a:r>
              <a:rPr lang="sr-Latn-CS" sz="2400" dirty="0" smtClean="0"/>
              <a:t>C jezik dozvoljava pridruživanje tipa: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 = b = c;</a:t>
            </a:r>
          </a:p>
          <a:p>
            <a:pPr eaLnBrk="1" hangingPunct="1"/>
            <a:r>
              <a:rPr lang="sr-Latn-CS" sz="2400" dirty="0" smtClean="0"/>
              <a:t>Sada promjenljive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moraju biti dozvoljene lijeve strane izraza. Ovakav način pridruživanja drugi programski jezici rijetko podržavaju.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9904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Uslovno izvršavanje: Naredba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58560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Oprez</a:t>
            </a:r>
            <a:r>
              <a:rPr lang="sr-Latn-ME" sz="2400" dirty="0"/>
              <a:t> </a:t>
            </a:r>
            <a:r>
              <a:rPr lang="sr-Latn-ME" sz="2400" dirty="0" smtClean="0"/>
              <a:t>kod korišćenja tačke-zarez!</a:t>
            </a:r>
          </a:p>
          <a:p>
            <a:pPr marL="357188" indent="-357188" eaLnBrk="1" hangingPunct="1">
              <a:lnSpc>
                <a:spcPct val="90000"/>
              </a:lnSpc>
              <a:buNone/>
            </a:pPr>
            <a:r>
              <a:rPr lang="sr-Latn-ME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// </a:t>
            </a:r>
            <a:r>
              <a:rPr lang="en-US" sz="1800" dirty="0" err="1"/>
              <a:t>ispravna</a:t>
            </a:r>
            <a:r>
              <a:rPr lang="en-US" sz="1800" dirty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ste	zamislili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2006008" y="6504230"/>
            <a:ext cx="1219200" cy="168715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67412" y="6485869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evo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548704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Varijante naredbe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7772400" cy="4572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 naredbe if u obliku:</a:t>
            </a:r>
          </a:p>
          <a:p>
            <a:pPr marL="809625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2325688" algn="l"/>
              </a:tabLst>
            </a:pPr>
            <a:r>
              <a:rPr lang="sr-Latn-CS" sz="2400" dirty="0" smtClean="0"/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)	</a:t>
            </a:r>
            <a:r>
              <a:rPr lang="sr-Latn-CS" sz="2400" dirty="0" smtClean="0">
                <a:solidFill>
                  <a:srgbClr val="00B050"/>
                </a:solidFill>
              </a:rPr>
              <a:t>naredba1 ili blok naredbi1;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/>
              <a:t>else	</a:t>
            </a:r>
            <a:r>
              <a:rPr lang="sr-Latn-CS" sz="2400" dirty="0" smtClean="0">
                <a:solidFill>
                  <a:srgbClr val="3333CC"/>
                </a:solidFill>
              </a:rPr>
              <a:t>naredba2 ili blok naredbi2;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izvršava </a:t>
            </a:r>
            <a:r>
              <a:rPr lang="sr-Latn-CS" sz="2400" dirty="0" smtClean="0">
                <a:solidFill>
                  <a:srgbClr val="00B050"/>
                </a:solidFill>
              </a:rPr>
              <a:t>naredbu1 ili blok naredbi1</a:t>
            </a:r>
            <a:r>
              <a:rPr lang="sr-Latn-CS" sz="2400" dirty="0" smtClean="0"/>
              <a:t> ako je ispunjen uslov, a ako nije </a:t>
            </a:r>
            <a:r>
              <a:rPr lang="sr-Latn-CS" sz="2400" dirty="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Varijanta:</a:t>
            </a:r>
          </a:p>
          <a:p>
            <a:pPr marL="269875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uslov1</a:t>
            </a:r>
            <a:r>
              <a:rPr lang="sr-Latn-CS" sz="2400" dirty="0" smtClean="0">
                <a:solidFill>
                  <a:srgbClr val="3333CC"/>
                </a:solidFill>
              </a:rPr>
              <a:t>) N1;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uslov2</a:t>
            </a:r>
            <a:r>
              <a:rPr lang="sr-Latn-CS" sz="2400" dirty="0" smtClean="0">
                <a:solidFill>
                  <a:srgbClr val="3333CC"/>
                </a:solidFill>
              </a:rPr>
              <a:t>) N2;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uslov3</a:t>
            </a:r>
            <a:r>
              <a:rPr lang="sr-Latn-CS" sz="2400" dirty="0" smtClean="0">
                <a:solidFill>
                  <a:srgbClr val="3333CC"/>
                </a:solidFill>
              </a:rPr>
              <a:t>) N3;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...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Nn;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676003" y="4413072"/>
            <a:ext cx="516826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N1</a:t>
            </a:r>
            <a:r>
              <a:rPr lang="sr-Latn-CS" sz="1700" dirty="0">
                <a:latin typeface="Tahoma" charset="0"/>
              </a:rPr>
              <a:t> ako 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ako nije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</a:t>
            </a:r>
            <a:r>
              <a:rPr lang="sr-Latn-CS" sz="1700" dirty="0" smtClean="0">
                <a:latin typeface="Tahoma" charset="0"/>
              </a:rPr>
              <a:t>jeste </a:t>
            </a:r>
            <a:r>
              <a:rPr lang="sr-Latn-CS" sz="1700" dirty="0" smtClean="0">
                <a:solidFill>
                  <a:srgbClr val="FF0000"/>
                </a:solidFill>
                <a:latin typeface="Tahoma" charset="0"/>
              </a:rPr>
              <a:t>uslov2</a:t>
            </a:r>
            <a:r>
              <a:rPr lang="sr-Latn-CS" sz="1700" dirty="0" smtClean="0">
                <a:latin typeface="Tahoma" charset="0"/>
              </a:rPr>
              <a:t>, izvršava se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N2</a:t>
            </a:r>
            <a:r>
              <a:rPr lang="sr-Latn-CS" sz="1700" dirty="0" smtClean="0">
                <a:latin typeface="Tahoma" charset="0"/>
              </a:rPr>
              <a:t>... Ako </a:t>
            </a:r>
            <a:r>
              <a:rPr lang="sr-Latn-CS" sz="1700" dirty="0">
                <a:latin typeface="Tahoma" charset="0"/>
              </a:rPr>
              <a:t>nijedan od uslova nije </a:t>
            </a:r>
            <a:r>
              <a:rPr lang="sr-Latn-CS" sz="1700" dirty="0" smtClean="0">
                <a:latin typeface="Tahoma" charset="0"/>
              </a:rPr>
              <a:t>ispunjen, 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Nn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226443" y="5690181"/>
            <a:ext cx="301791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C</a:t>
            </a:r>
            <a:r>
              <a:rPr lang="en-US" sz="2200" dirty="0" smtClean="0">
                <a:latin typeface="Tahoma" charset="0"/>
              </a:rPr>
              <a:t>-</a:t>
            </a: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ne </a:t>
            </a:r>
            <a:r>
              <a:rPr lang="sr-Latn-CS" sz="2200" dirty="0" smtClean="0">
                <a:latin typeface="Tahoma" charset="0"/>
              </a:rPr>
              <a:t>pos</a:t>
            </a:r>
            <a:r>
              <a:rPr lang="en-US" sz="2200" dirty="0" err="1" smtClean="0">
                <a:latin typeface="Tahoma" charset="0"/>
              </a:rPr>
              <a:t>toji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  <a:latin typeface="Tahoma" charset="0"/>
              </a:rPr>
              <a:t>elseif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već </a:t>
            </a:r>
            <a:r>
              <a:rPr lang="sr-Latn-CS" sz="2200" dirty="0" smtClean="0">
                <a:latin typeface="Tahoma" charset="0"/>
              </a:rPr>
              <a:t>je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if</a:t>
            </a:r>
            <a:r>
              <a:rPr lang="sr-Latn-CS" sz="2200" dirty="0">
                <a:latin typeface="Tahoma" charset="0"/>
              </a:rPr>
              <a:t> ugnježdeno u dijelu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else</a:t>
            </a:r>
            <a:r>
              <a:rPr lang="sr-Latn-CS" sz="2200" dirty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170206" y="5690181"/>
            <a:ext cx="1963688" cy="982764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3094555" y="6427885"/>
            <a:ext cx="18878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 smtClean="0">
                <a:latin typeface="Tahoma" charset="0"/>
              </a:rPr>
              <a:t>Postoji bjelina</a:t>
            </a:r>
            <a:endParaRPr lang="en-US" sz="2000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036166" y="4673288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252067" y="4877570"/>
            <a:ext cx="461220" cy="7116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4788023" y="6237311"/>
            <a:ext cx="438419" cy="4356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pic>
        <p:nvPicPr>
          <p:cNvPr id="12" name="Picture 11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69" y="33839"/>
            <a:ext cx="2808312" cy="15796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90163" y="1610380"/>
            <a:ext cx="31587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- 8 -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Naredbe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if,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if..else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,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složeno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if..else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,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blok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naredba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iz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7030A0"/>
                </a:solidFill>
              </a:rPr>
              <a:t>default: </a:t>
            </a:r>
            <a:r>
              <a:rPr lang="en-US" sz="2400" dirty="0" err="1" smtClean="0">
                <a:solidFill>
                  <a:srgbClr val="7030A0"/>
                </a:solidFill>
              </a:rPr>
              <a:t>nar</a:t>
            </a:r>
            <a:r>
              <a:rPr lang="en-US" sz="2400" dirty="0" smtClean="0">
                <a:solidFill>
                  <a:srgbClr val="7030A0"/>
                </a:solidFill>
              </a:rPr>
              <a:t>. </a:t>
            </a:r>
            <a:r>
              <a:rPr lang="en-US" sz="2400" dirty="0" err="1" smtClean="0">
                <a:solidFill>
                  <a:srgbClr val="7030A0"/>
                </a:solidFill>
              </a:rPr>
              <a:t>ili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blok</a:t>
            </a:r>
            <a:r>
              <a:rPr lang="en-US" sz="2400" dirty="0" smtClean="0">
                <a:solidFill>
                  <a:srgbClr val="7030A0"/>
                </a:solidFill>
              </a:rPr>
              <a:t> Q;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08799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cjel_izr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rgbClr val="7030A0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96330" y="6237312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cjel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_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5550768" cy="1143000"/>
          </a:xfrm>
        </p:spPr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75572"/>
            <a:ext cx="8784976" cy="43434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se može izostaviti. Ako bi </a:t>
            </a:r>
            <a:r>
              <a:rPr lang="en-US" sz="2300" dirty="0" smtClean="0"/>
              <a:t>se </a:t>
            </a:r>
            <a:r>
              <a:rPr lang="en-US" sz="2300" dirty="0" err="1" smtClean="0"/>
              <a:t>izo</a:t>
            </a:r>
            <a:r>
              <a:rPr lang="sr-Latn-CS" sz="2300" dirty="0" smtClean="0"/>
              <a:t>stavio, a da ne postoji nijedan </a:t>
            </a:r>
            <a:r>
              <a:rPr lang="sr-Latn-CS" sz="2300" dirty="0" smtClean="0">
                <a:solidFill>
                  <a:srgbClr val="3333CC"/>
                </a:solidFill>
              </a:rPr>
              <a:t>case</a:t>
            </a:r>
            <a:r>
              <a:rPr lang="sr-Latn-CS" sz="2300" dirty="0" smtClean="0"/>
              <a:t> dio koji odgovara vrijednosti cjelobrojnog izraza, blok bi bio preskočen.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Ako se na kraju naredbe ili bloka naredbi preskoči ključna riječ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izvršio bi se blok naredbi u narednom case dijelu bez provjere uslova</a:t>
            </a:r>
            <a:r>
              <a:rPr lang="en-US" sz="2300" dirty="0"/>
              <a:t>!</a:t>
            </a:r>
            <a:r>
              <a:rPr lang="sr-Latn-CS" sz="2300" b="1" dirty="0" smtClean="0">
                <a:solidFill>
                  <a:srgbClr val="FF0000"/>
                </a:solidFill>
              </a:rPr>
              <a:t> </a:t>
            </a:r>
            <a:r>
              <a:rPr lang="sr-Latn-CS" sz="2300" dirty="0" smtClean="0"/>
              <a:t>Ovakav način izvršavanja ovog bloka naziva se</a:t>
            </a:r>
            <a:r>
              <a:rPr lang="sr-Latn-CS" sz="2300" dirty="0" smtClean="0">
                <a:solidFill>
                  <a:srgbClr val="FF0000"/>
                </a:solidFill>
              </a:rPr>
              <a:t> propadanje.</a:t>
            </a:r>
            <a:endParaRPr lang="sr-Latn-CS" sz="23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Ovo ponekad </a:t>
            </a:r>
            <a:r>
              <a:rPr lang="en-US" sz="2300" dirty="0" err="1" smtClean="0"/>
              <a:t>mo</a:t>
            </a:r>
            <a:r>
              <a:rPr lang="sr-Latn-ME" sz="2300" dirty="0" smtClean="0"/>
              <a:t>že biti korisno</a:t>
            </a:r>
            <a:r>
              <a:rPr lang="en-US" sz="2300" dirty="0" smtClean="0"/>
              <a:t>,</a:t>
            </a:r>
            <a:r>
              <a:rPr lang="sr-Latn-CS" sz="2300" dirty="0" smtClean="0"/>
              <a:t> ali obično nije ono što se traži i da bi se nakon izvršenja traženog case-</a:t>
            </a:r>
            <a:r>
              <a:rPr lang="en-US" sz="2300" dirty="0" smtClean="0"/>
              <a:t>a</a:t>
            </a:r>
            <a:r>
              <a:rPr lang="sr-Latn-CS" sz="2300" dirty="0" smtClean="0"/>
              <a:t> izašlo iz </a:t>
            </a:r>
            <a:r>
              <a:rPr lang="sr-Latn-CS" sz="2300" dirty="0" smtClean="0">
                <a:solidFill>
                  <a:srgbClr val="3333CC"/>
                </a:solidFill>
              </a:rPr>
              <a:t>switch-case</a:t>
            </a:r>
            <a:r>
              <a:rPr lang="sr-Latn-CS" sz="2300" dirty="0" smtClean="0"/>
              <a:t> bloka treba obavezno postaviti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naredbu.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ne mora biti na kraju bloka</a:t>
            </a:r>
            <a:r>
              <a:rPr lang="en-US" sz="2300" dirty="0" smtClean="0"/>
              <a:t> (</a:t>
            </a:r>
            <a:r>
              <a:rPr lang="en-US" sz="2300" dirty="0" err="1" smtClean="0"/>
              <a:t>mo</a:t>
            </a:r>
            <a:r>
              <a:rPr lang="sr-Latn-CS" sz="2300" dirty="0" smtClean="0"/>
              <a:t>že čak i na početku</a:t>
            </a:r>
            <a:r>
              <a:rPr lang="en-US" sz="2300" dirty="0" smtClean="0"/>
              <a:t>),</a:t>
            </a:r>
            <a:r>
              <a:rPr lang="sr-Latn-CS" sz="2300" dirty="0" smtClean="0"/>
              <a:t> ali ga onda mora pratiti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ako se želi izbjeći propadanje.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69" y="33839"/>
            <a:ext cx="2808312" cy="15796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79811" y="1609544"/>
            <a:ext cx="2874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- 9 -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Naredba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switch,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naredba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break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102" y="2196155"/>
            <a:ext cx="8892480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</a:t>
            </a:r>
            <a:r>
              <a:rPr lang="en-US" sz="2400" dirty="0" err="1" smtClean="0"/>
              <a:t>ciklus</a:t>
            </a:r>
            <a:r>
              <a:rPr lang="sr-Latn-CS" sz="2400" dirty="0" smtClean="0"/>
              <a:t>a (petlje) je sličan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</a:t>
            </a:r>
            <a:r>
              <a:rPr lang="en-US" sz="2400" dirty="0" err="1" smtClean="0"/>
              <a:t>ciklusu</a:t>
            </a:r>
            <a:r>
              <a:rPr lang="en-US" sz="2400" dirty="0" smtClean="0"/>
              <a:t> </a:t>
            </a:r>
            <a:r>
              <a:rPr lang="sr-Latn-CS" sz="2400" dirty="0" smtClean="0"/>
              <a:t>u MATLAB-u.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naredbe ili blok naredbi;</a:t>
            </a:r>
            <a:endParaRPr lang="en-US" sz="2400" dirty="0"/>
          </a:p>
          <a:p>
            <a:pPr marL="354013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dirty="0" smtClean="0"/>
              <a:t>O</a:t>
            </a:r>
            <a:r>
              <a:rPr lang="sr-Latn-CS" sz="2400" dirty="0" smtClean="0"/>
              <a:t>blik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>
                <a:solidFill>
                  <a:srgbClr val="3333CC"/>
                </a:solidFill>
              </a:rPr>
              <a:t>uslov</a:t>
            </a:r>
            <a:r>
              <a:rPr lang="sr-Latn-CS" sz="2400" dirty="0"/>
              <a:t>) </a:t>
            </a:r>
            <a:r>
              <a:rPr lang="sr-Latn-CS" sz="2400" dirty="0">
                <a:solidFill>
                  <a:srgbClr val="FF0000"/>
                </a:solidFill>
              </a:rPr>
              <a:t>;</a:t>
            </a:r>
            <a:r>
              <a:rPr lang="en-US" sz="2400" dirty="0"/>
              <a:t> </a:t>
            </a: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00B050"/>
                </a:solidFill>
              </a:rPr>
              <a:t>sintaksno ispravan</a:t>
            </a:r>
            <a:r>
              <a:rPr lang="en-US" sz="2400" dirty="0" smtClean="0">
                <a:solidFill>
                  <a:srgbClr val="00B050"/>
                </a:solidFill>
              </a:rPr>
              <a:t>,</a:t>
            </a:r>
            <a:r>
              <a:rPr lang="sr-Latn-CS" sz="2400" dirty="0" smtClean="0">
                <a:solidFill>
                  <a:srgbClr val="00B050"/>
                </a:solidFill>
              </a:rPr>
              <a:t> ali logički </a:t>
            </a:r>
            <a:r>
              <a:rPr lang="sr-Latn-CS" sz="2400" dirty="0" smtClean="0"/>
              <a:t>vjerovatno </a:t>
            </a:r>
            <a:r>
              <a:rPr lang="sr-Latn-CS" sz="2400" dirty="0" smtClean="0">
                <a:solidFill>
                  <a:srgbClr val="00B050"/>
                </a:solidFill>
              </a:rPr>
              <a:t>nije</a:t>
            </a:r>
            <a:r>
              <a:rPr lang="en-US" sz="2400" dirty="0" smtClean="0"/>
              <a:t>, </a:t>
            </a:r>
            <a:r>
              <a:rPr lang="sr-Latn-CS" sz="2400" dirty="0" smtClean="0"/>
              <a:t>jer ako je uslov tačan izvršiće se prazna naredba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neće se dogoditi ništa</a:t>
            </a:r>
            <a:r>
              <a:rPr lang="en-US" sz="2400" dirty="0" smtClean="0"/>
              <a:t>, </a:t>
            </a:r>
            <a:r>
              <a:rPr lang="sr-Latn-CS" sz="2400" dirty="0" smtClean="0"/>
              <a:t>što vjerovatno nije bio cilj programera.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5046712" cy="1143000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dirty="0" smtClean="0"/>
              <a:t>Drugi tip ciklusa je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koji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do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	</a:t>
            </a:r>
            <a:r>
              <a:rPr lang="sr-Latn-CS" sz="2400" dirty="0" smtClean="0">
                <a:solidFill>
                  <a:srgbClr val="00B050"/>
                </a:solidFill>
              </a:rPr>
              <a:t>naredba ili blok naredbi;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00B050"/>
                </a:solidFill>
              </a:rPr>
              <a:t>naredba ili blok naredbi </a:t>
            </a:r>
            <a:r>
              <a:rPr lang="sr-Latn-CS" sz="2400" dirty="0" smtClean="0"/>
              <a:t>se izvršavaju dok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Osnovna razlika u odnosu na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Obratite pažnju da se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blok tretira kao jedna naredba, pa se mora završiti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 jer se ne završava sa naredbom iz bloka (koja se uvijek završava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69" y="33839"/>
            <a:ext cx="2808312" cy="15796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79811" y="1609544"/>
            <a:ext cx="2874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- 10 - while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i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do-while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petlje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463752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ciklusa je:</a:t>
            </a:r>
            <a:endParaRPr lang="en-US" sz="2400" dirty="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 služi za postavljanje početne vrijednosti brojača u ciklusu,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opisuje što se sa brojačem dešava u okviru ciklusa, tj. način na koji se on mijenja. </a:t>
            </a:r>
            <a:r>
              <a:rPr lang="sr-Latn-CS" sz="2400" dirty="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dirty="0" smtClean="0"/>
              <a:t> se izvršava sve dok je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 ispunjen.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se izvršava nakon </a:t>
            </a:r>
            <a:r>
              <a:rPr lang="sr-Latn-CS" sz="2400" dirty="0" smtClean="0">
                <a:solidFill>
                  <a:schemeClr val="hlink"/>
                </a:solidFill>
              </a:rPr>
              <a:t>naredbe </a:t>
            </a:r>
            <a:r>
              <a:rPr lang="sr-Latn-CS" sz="2400" dirty="0">
                <a:solidFill>
                  <a:schemeClr val="hlink"/>
                </a:solidFill>
              </a:rPr>
              <a:t>ili </a:t>
            </a:r>
            <a:r>
              <a:rPr lang="sr-Latn-CS" sz="2400" dirty="0" smtClean="0">
                <a:solidFill>
                  <a:schemeClr val="hlink"/>
                </a:solidFill>
              </a:rPr>
              <a:t>bloka naredbi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110" y="2187446"/>
            <a:ext cx="8784976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 smtClean="0"/>
              <a:t>Dvije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bez kojih je teško zamisliti početak rada u programskom jeziku</a:t>
            </a:r>
            <a:r>
              <a:rPr lang="en-US" sz="2400" dirty="0" smtClean="0"/>
              <a:t> </a:t>
            </a:r>
            <a:r>
              <a:rPr lang="sr-Latn-CS" sz="2400" dirty="0" smtClean="0"/>
              <a:t>C</a:t>
            </a:r>
            <a:r>
              <a:rPr lang="sr-Latn-ME" sz="2400" dirty="0"/>
              <a:t> </a:t>
            </a:r>
            <a:r>
              <a:rPr lang="sr-Latn-ME" sz="2400" dirty="0" smtClean="0"/>
              <a:t>su:</a:t>
            </a:r>
            <a:endParaRPr lang="sr-Latn-CS" sz="2400" dirty="0" smtClean="0"/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scanf</a:t>
            </a:r>
            <a:r>
              <a:rPr lang="sr-Latn-CS" sz="2000" dirty="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printf</a:t>
            </a:r>
            <a:r>
              <a:rPr lang="sr-Latn-CS" sz="2000" dirty="0" smtClean="0"/>
              <a:t> (za </a:t>
            </a:r>
            <a:r>
              <a:rPr lang="en-US" sz="2000" dirty="0" err="1" smtClean="0"/>
              <a:t>prikaz</a:t>
            </a:r>
            <a:r>
              <a:rPr lang="en-US" sz="2000" dirty="0" smtClean="0"/>
              <a:t> </a:t>
            </a:r>
            <a:r>
              <a:rPr lang="sr-Latn-CS" sz="2000" dirty="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	Da bi se koristile u programu, potrebno je uključiti programsku biblioteku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dirty="0" smtClean="0"/>
              <a:t>Biblioteka se uključuje </a:t>
            </a:r>
            <a:r>
              <a:rPr lang="sr-Latn-CS" sz="2400" dirty="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dirty="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b="1" dirty="0" smtClean="0"/>
              <a:t>include </a:t>
            </a:r>
            <a:r>
              <a:rPr lang="en-US" sz="2400" b="1" dirty="0" smtClean="0"/>
              <a:t>&lt;</a:t>
            </a:r>
            <a:r>
              <a:rPr lang="en-US" sz="2400" b="1" dirty="0" err="1" smtClean="0"/>
              <a:t>stdio.h</a:t>
            </a:r>
            <a:r>
              <a:rPr lang="en-US" sz="2400" b="1" dirty="0" smtClean="0"/>
              <a:t>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891158" y="5525474"/>
            <a:ext cx="224458" cy="722182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87103" y="5922912"/>
            <a:ext cx="53571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S</a:t>
            </a:r>
            <a:r>
              <a:rPr lang="en-US" sz="2000" dirty="0" err="1">
                <a:latin typeface="Tahoma" charset="0"/>
              </a:rPr>
              <a:t>ve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pretprocesorske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naredbe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po</a:t>
            </a:r>
            <a:r>
              <a:rPr lang="sr-Latn-CS" sz="2000" dirty="0">
                <a:latin typeface="Tahoma" charset="0"/>
              </a:rPr>
              <a:t>činju ovim simbolom</a:t>
            </a:r>
            <a:r>
              <a:rPr lang="en-US" sz="2000" dirty="0">
                <a:latin typeface="Tahoma" charset="0"/>
              </a:rPr>
              <a:t>,</a:t>
            </a:r>
            <a:r>
              <a:rPr lang="sr-Latn-CS" sz="2000" dirty="0">
                <a:latin typeface="Tahoma" charset="0"/>
              </a:rPr>
              <a:t> pa se ponekad nazivaju </a:t>
            </a: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808375" y="5125841"/>
            <a:ext cx="51299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20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024" y="2277046"/>
            <a:ext cx="8750472" cy="432030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 </a:t>
            </a:r>
            <a:r>
              <a:rPr lang="en-US" sz="2400" dirty="0" err="1" smtClean="0">
                <a:solidFill>
                  <a:schemeClr val="accent2"/>
                </a:solidFill>
              </a:rPr>
              <a:t>i</a:t>
            </a:r>
            <a:r>
              <a:rPr lang="en-US" sz="2400" dirty="0" smtClean="0">
                <a:solidFill>
                  <a:schemeClr val="accent2"/>
                </a:solidFill>
              </a:rPr>
              <a:t>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čega se brojač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puta,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Ciklusi se mogu ugnježdavati, sadržati druge cikluse i obrnuto. Pravilo je: </a:t>
            </a:r>
            <a:r>
              <a:rPr lang="sr-Latn-CS" sz="2400" dirty="0" smtClean="0">
                <a:solidFill>
                  <a:srgbClr val="FF0000"/>
                </a:solidFill>
              </a:rPr>
              <a:t>prvo se zatvara unutrašnja petlja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zatim spoljašnja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4686672" cy="1143000"/>
          </a:xfrm>
        </p:spPr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for</a:t>
            </a:r>
            <a:r>
              <a:rPr lang="sr-Latn-CS" dirty="0" smtClean="0"/>
              <a:t> ciklus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736" y="2276872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0336" y="2734072"/>
            <a:ext cx="38862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 dirty="0">
                <a:latin typeface="Tahoma" charset="0"/>
              </a:rPr>
              <a:t>S=0;</a:t>
            </a:r>
            <a:br>
              <a:rPr lang="sr-Latn-CS" dirty="0">
                <a:latin typeface="Tahoma" charset="0"/>
              </a:rPr>
            </a:br>
            <a:r>
              <a:rPr lang="sr-Latn-CS" dirty="0">
                <a:latin typeface="Tahoma" charset="0"/>
              </a:rPr>
              <a:t>for(i=0</a:t>
            </a:r>
            <a:r>
              <a:rPr lang="sr-Latn-CS" dirty="0" smtClean="0">
                <a:latin typeface="Tahoma" charset="0"/>
              </a:rPr>
              <a:t>; i</a:t>
            </a:r>
            <a:r>
              <a:rPr lang="en-US" dirty="0">
                <a:latin typeface="Tahoma" charset="0"/>
              </a:rPr>
              <a:t>&lt;6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</a:t>
            </a:r>
            <a:r>
              <a:rPr lang="en-US" dirty="0">
                <a:latin typeface="Tahoma" charset="0"/>
              </a:rPr>
              <a:t>++)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</a:t>
            </a:r>
            <a:r>
              <a:rPr lang="en-US" dirty="0" smtClean="0">
                <a:latin typeface="Tahoma" charset="0"/>
              </a:rPr>
              <a:t>for(j=1;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j&lt;</a:t>
            </a:r>
            <a:r>
              <a:rPr lang="sr-Latn-ME" dirty="0" smtClean="0">
                <a:latin typeface="Tahoma" charset="0"/>
              </a:rPr>
              <a:t>5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</a:t>
            </a:r>
            <a:r>
              <a:rPr lang="en-US" dirty="0">
                <a:latin typeface="Tahoma" charset="0"/>
              </a:rPr>
              <a:t>+=2)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	</a:t>
            </a:r>
            <a:r>
              <a:rPr lang="en-US" dirty="0" smtClean="0">
                <a:latin typeface="Tahoma" charset="0"/>
              </a:rPr>
              <a:t>S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+=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i+j</a:t>
            </a:r>
            <a:r>
              <a:rPr lang="en-US" dirty="0">
                <a:latin typeface="Tahoma" charset="0"/>
              </a:rPr>
              <a:t>;</a:t>
            </a:r>
            <a:endParaRPr lang="en-US" dirty="0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662736" y="2734072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043736" y="3068216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95536" y="4639072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2186236" y="5461397"/>
            <a:ext cx="5715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757736" y="5662327"/>
            <a:ext cx="57130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a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zgodan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na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,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već jednostruka petlja.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pic>
        <p:nvPicPr>
          <p:cNvPr id="11" name="Picture 10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69" y="33839"/>
            <a:ext cx="2808312" cy="15796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79811" y="1609544"/>
            <a:ext cx="2874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n-NO" sz="1400" dirty="0">
                <a:solidFill>
                  <a:srgbClr val="00B050"/>
                </a:solidFill>
                <a:latin typeface="YouTube Sans"/>
              </a:rPr>
              <a:t>C programiranje - 11 - for petlja (prvi deo)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Ciklusi tipa: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while(</a:t>
            </a:r>
            <a:r>
              <a:rPr lang="sr-Latn-CS" sz="2400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 </a:t>
            </a:r>
            <a:r>
              <a:rPr lang="en-US" sz="2400" dirty="0" smtClean="0"/>
              <a:t>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  <a:br>
              <a:rPr lang="en-US" sz="2400" dirty="0" smtClean="0"/>
            </a:br>
            <a:r>
              <a:rPr lang="en-US" sz="2400" dirty="0" err="1" smtClean="0"/>
              <a:t>ili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for(izraz1; ;izraz3)</a:t>
            </a:r>
            <a:r>
              <a:rPr lang="en-US" sz="2400" dirty="0" smtClean="0"/>
              <a:t> 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na</a:t>
            </a:r>
            <a:r>
              <a:rPr lang="sr-Latn-CS" sz="2400" dirty="0" smtClean="0"/>
              <a:t>z</a:t>
            </a:r>
            <a:r>
              <a:rPr lang="en-US" sz="2400" dirty="0" err="1" smtClean="0"/>
              <a:t>ivaju</a:t>
            </a:r>
            <a:r>
              <a:rPr lang="en-US" sz="2400" dirty="0" smtClean="0"/>
              <a:t> se </a:t>
            </a:r>
            <a:r>
              <a:rPr lang="en-US" sz="2400" b="1" dirty="0" err="1" smtClean="0"/>
              <a:t>beskona</a:t>
            </a:r>
            <a:r>
              <a:rPr lang="sr-Latn-CS" sz="2400" b="1" dirty="0" smtClean="0"/>
              <a:t>č</a:t>
            </a:r>
            <a:r>
              <a:rPr lang="en-US" sz="2400" b="1" dirty="0" err="1" smtClean="0"/>
              <a:t>nim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Sintaksno su ispravni (kompajler će ih prihvatiti)</a:t>
            </a:r>
            <a:r>
              <a:rPr lang="en-US" sz="2400" dirty="0" smtClean="0"/>
              <a:t>,</a:t>
            </a:r>
            <a:r>
              <a:rPr lang="sr-Latn-CS" sz="2400" dirty="0" smtClean="0"/>
              <a:t> ali su često logički neispravni.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</a:t>
            </a:r>
            <a:r>
              <a:rPr lang="en-US" sz="2400" dirty="0" smtClean="0"/>
              <a:t>,</a:t>
            </a:r>
            <a:r>
              <a:rPr lang="sr-Latn-CS" sz="2400" dirty="0" smtClean="0"/>
              <a:t> ipak</a:t>
            </a:r>
            <a:r>
              <a:rPr lang="en-US" sz="2400" dirty="0" smtClean="0"/>
              <a:t>,</a:t>
            </a:r>
            <a:r>
              <a:rPr lang="sr-Latn-CS" sz="2400" dirty="0" smtClean="0"/>
              <a:t> situacije kada se ovakvi ciklusi koriste, a najčešće je to u rad</a:t>
            </a:r>
            <a:r>
              <a:rPr lang="en-US" sz="2400" dirty="0" smtClean="0"/>
              <a:t>u</a:t>
            </a:r>
            <a:r>
              <a:rPr lang="sr-Latn-CS" sz="2400" dirty="0" smtClean="0"/>
              <a:t>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a posebno perifernim uređajima</a:t>
            </a:r>
            <a:r>
              <a:rPr lang="en-US" sz="2400" dirty="0" smtClean="0"/>
              <a:t>,</a:t>
            </a:r>
            <a:r>
              <a:rPr lang="sr-Latn-CS" sz="2400" dirty="0" smtClean="0"/>
              <a:t> što izlazi van okvira kursa.</a:t>
            </a:r>
            <a:endParaRPr lang="en-US" sz="2400" dirty="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31127" y="3592289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83527" y="3592289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107346" y="3591338"/>
            <a:ext cx="34250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nema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uslova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sr-Latn-ME" sz="1800" dirty="0" smtClean="0">
                <a:solidFill>
                  <a:srgbClr val="00B050"/>
                </a:solidFill>
                <a:latin typeface="Tahoma" charset="0"/>
              </a:rPr>
              <a:t>izvršenja ciklusa!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prekida tekuće izvršavanje ciklusa </a:t>
            </a:r>
            <a:r>
              <a:rPr lang="sr-Latn-CS" sz="2300" dirty="0"/>
              <a:t>(</a:t>
            </a:r>
            <a:r>
              <a:rPr lang="sr-Latn-CS" sz="2300" dirty="0">
                <a:solidFill>
                  <a:srgbClr val="00B050"/>
                </a:solidFill>
              </a:rPr>
              <a:t>tekuću iteraciju</a:t>
            </a:r>
            <a:r>
              <a:rPr lang="sr-Latn-CS" sz="2300" dirty="0"/>
              <a:t>) </a:t>
            </a:r>
            <a:r>
              <a:rPr lang="sr-Latn-CS" sz="2300" dirty="0" smtClean="0"/>
              <a:t>i započinje novo </a:t>
            </a:r>
            <a:r>
              <a:rPr lang="en-US" sz="2300" dirty="0" err="1" smtClean="0"/>
              <a:t>iz</a:t>
            </a:r>
            <a:r>
              <a:rPr lang="sr-Latn-CS" sz="2300" dirty="0" smtClean="0"/>
              <a:t>vršavanje. Naredna naredba nakon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je provjera da li je ispunjen uslov </a:t>
            </a:r>
            <a:r>
              <a:rPr lang="sr-Latn-CS" sz="2300" dirty="0" smtClean="0">
                <a:solidFill>
                  <a:srgbClr val="3333CC"/>
                </a:solidFill>
              </a:rPr>
              <a:t>while</a:t>
            </a:r>
            <a:r>
              <a:rPr lang="sr-Latn-CS" sz="2300" dirty="0" smtClean="0"/>
              <a:t> ili </a:t>
            </a:r>
            <a:r>
              <a:rPr lang="sr-Latn-CS" sz="2300" dirty="0" smtClean="0">
                <a:solidFill>
                  <a:srgbClr val="3333CC"/>
                </a:solidFill>
              </a:rPr>
              <a:t>for</a:t>
            </a:r>
            <a:r>
              <a:rPr lang="sr-Latn-CS" sz="2300" dirty="0" smtClean="0"/>
              <a:t> ciklusa.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prekida izvršenje ciklusa u kom se nalazi i </a:t>
            </a:r>
            <a:r>
              <a:rPr lang="sr-Latn-CS" sz="2300" dirty="0"/>
              <a:t>"</a:t>
            </a:r>
            <a:r>
              <a:rPr lang="sr-Latn-CS" sz="2300" dirty="0" smtClean="0"/>
              <a:t>skače" na prvu naredbu nakon ciklusa. Ako imamo slučaj ugnježdenih petlji i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nalazi u unutrašnjoj, sa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izlazi samo iz unutrašnje petlje, a ne i iz spoljašnje.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smije naći samo unutar </a:t>
            </a:r>
            <a:r>
              <a:rPr lang="sr-Latn-CS" sz="2300" dirty="0">
                <a:solidFill>
                  <a:srgbClr val="FF0000"/>
                </a:solidFill>
              </a:rPr>
              <a:t>ciklusa</a:t>
            </a:r>
            <a:r>
              <a:rPr lang="sr-Latn-CS" sz="2300" dirty="0" smtClean="0"/>
              <a:t> i </a:t>
            </a:r>
            <a:r>
              <a:rPr lang="sr-Latn-CS" sz="2300" dirty="0">
                <a:solidFill>
                  <a:srgbClr val="FF0000"/>
                </a:solidFill>
              </a:rPr>
              <a:t>switch-case</a:t>
            </a:r>
            <a:r>
              <a:rPr lang="sr-Latn-CS" sz="2300" dirty="0" smtClean="0"/>
              <a:t>!</a:t>
            </a:r>
            <a:endParaRPr lang="en-U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goto</a:t>
            </a:r>
            <a:r>
              <a:rPr lang="sr-Latn-CS" sz="2300" dirty="0" smtClean="0"/>
              <a:t> ima</a:t>
            </a:r>
            <a:r>
              <a:rPr lang="en-US" sz="2300" dirty="0" smtClean="0"/>
              <a:t> </a:t>
            </a:r>
            <a:r>
              <a:rPr lang="en-US" sz="2300" dirty="0" err="1" smtClean="0"/>
              <a:t>sintaksu</a:t>
            </a:r>
            <a:r>
              <a:rPr lang="en-US" sz="2300" dirty="0" smtClean="0"/>
              <a:t>:</a:t>
            </a:r>
            <a:endParaRPr lang="sr-Latn-ME" sz="2300" dirty="0" smtClean="0"/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; /</a:t>
            </a:r>
            <a:r>
              <a:rPr lang="sr-Latn-ME" sz="2300" dirty="0" smtClean="0"/>
              <a:t>/</a:t>
            </a:r>
            <a:r>
              <a:rPr lang="en-US" sz="2300" dirty="0" err="1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 je </a:t>
            </a:r>
            <a:r>
              <a:rPr lang="en-US" sz="2300" dirty="0" err="1" smtClean="0"/>
              <a:t>ispravno</a:t>
            </a:r>
            <a:r>
              <a:rPr lang="en-US" sz="2300" dirty="0" smtClean="0"/>
              <a:t> </a:t>
            </a:r>
            <a:r>
              <a:rPr lang="en-US" sz="2300" dirty="0" err="1" smtClean="0"/>
              <a:t>deklarisano</a:t>
            </a:r>
            <a:r>
              <a:rPr lang="en-US" sz="2300" dirty="0" smtClean="0"/>
              <a:t> </a:t>
            </a:r>
            <a:r>
              <a:rPr lang="en-US" sz="2300" dirty="0" err="1" smtClean="0"/>
              <a:t>ime</a:t>
            </a:r>
            <a:r>
              <a:rPr lang="en-US" sz="2300" dirty="0" smtClean="0"/>
              <a:t> u</a:t>
            </a:r>
            <a:r>
              <a:rPr lang="sr-Latn-ME" sz="2300" dirty="0" smtClean="0"/>
              <a:t> </a:t>
            </a:r>
            <a:r>
              <a:rPr lang="en-US" sz="2300" dirty="0" smtClean="0"/>
              <a:t>program</a:t>
            </a:r>
            <a:r>
              <a:rPr lang="sr-Latn-ME" sz="2300" dirty="0" smtClean="0"/>
              <a:t>u</a:t>
            </a:r>
            <a:endParaRPr lang="en-US" sz="23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300" dirty="0" smtClean="0"/>
              <a:t>N</a:t>
            </a:r>
            <a:r>
              <a:rPr lang="en-US" sz="2300" dirty="0" err="1" smtClean="0"/>
              <a:t>aredba</a:t>
            </a:r>
            <a:r>
              <a:rPr lang="en-US" sz="2300" dirty="0" smtClean="0"/>
              <a:t> </a:t>
            </a:r>
            <a:r>
              <a:rPr lang="sr-Latn-ME" sz="2300" dirty="0" smtClean="0"/>
              <a:t>na koju se </a:t>
            </a:r>
            <a:r>
              <a:rPr lang="sr-Latn-CS" sz="2300" dirty="0"/>
              <a:t>"skače"</a:t>
            </a:r>
            <a:r>
              <a:rPr lang="sr-Latn-ME" sz="2300" dirty="0" smtClean="0"/>
              <a:t> sa </a:t>
            </a: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je o</a:t>
            </a:r>
            <a:r>
              <a:rPr lang="sr-Latn-CS" sz="2300" dirty="0" smtClean="0"/>
              <a:t>značena sa:</a:t>
            </a:r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labela:</a:t>
            </a:r>
            <a:r>
              <a:rPr lang="sr-Latn-CS" sz="2300" dirty="0" smtClean="0"/>
              <a:t> naredba;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754368" cy="39917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1966.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sekvenci, ciklusa i selekcija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se preporučuje izbjegavanje ovih naredbi kad god je to moguće! </a:t>
            </a: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317" y="6283193"/>
            <a:ext cx="86823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Bohm, C., and G. </a:t>
            </a:r>
            <a:r>
              <a:rPr lang="en-GB" sz="1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Jacopini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“Flow diagrams, Turing machines, and languages with only two formation rules,” </a:t>
            </a: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 of the ACM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9, No. 5, May 1966, pp. 336–371.</a:t>
            </a:r>
            <a:endParaRPr lang="en-US" sz="160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3966592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24147"/>
            <a:ext cx="8856984" cy="460851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složeni tip podataka kojeg uvodimo je </a:t>
            </a:r>
            <a:r>
              <a:rPr lang="sr-Latn-CS" sz="2300" dirty="0" smtClean="0">
                <a:solidFill>
                  <a:srgbClr val="FF0000"/>
                </a:solidFill>
              </a:rPr>
              <a:t>pokazivač</a:t>
            </a:r>
            <a:r>
              <a:rPr lang="sr-Latn-CS" sz="2300" dirty="0" smtClean="0"/>
              <a:t> (eng. </a:t>
            </a:r>
            <a:r>
              <a:rPr lang="sr-Latn-CS" sz="2300" dirty="0"/>
              <a:t>pointer</a:t>
            </a:r>
            <a:r>
              <a:rPr lang="sr-Latn-CS" sz="2300" dirty="0" smtClean="0"/>
              <a:t>). U pitanju je moćan, ali često i nerazumljiv koncept.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Nemoguće je izbjeći rad pokazivačima u programskom jeziku C, niti u aplikacijama koje rade sa hardverskim uređajima.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se deklariše </a:t>
            </a:r>
            <a:r>
              <a:rPr lang="sr-Latn-CS" sz="2300" dirty="0" smtClean="0"/>
              <a:t>sa </a:t>
            </a:r>
            <a:r>
              <a:rPr lang="sr-Latn-CS" sz="2300" dirty="0" smtClean="0">
                <a:solidFill>
                  <a:srgbClr val="3333CC"/>
                </a:solidFill>
              </a:rPr>
              <a:t>int *p;</a:t>
            </a:r>
            <a:endParaRPr lang="sr-Latn-CS" sz="2300" dirty="0">
              <a:solidFill>
                <a:srgbClr val="3333CC"/>
              </a:solidFill>
            </a:endParaRP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Zvjezdica ispred imena promjenljive </a:t>
            </a:r>
            <a:r>
              <a:rPr lang="sr-Latn-CS" sz="2300" dirty="0" smtClean="0">
                <a:solidFill>
                  <a:srgbClr val="3333CC"/>
                </a:solidFill>
              </a:rPr>
              <a:t>p</a:t>
            </a:r>
            <a:r>
              <a:rPr lang="sr-Latn-CS" sz="2300" dirty="0" smtClean="0"/>
              <a:t> </a:t>
            </a:r>
            <a:r>
              <a:rPr lang="sr-Latn-ME" sz="2300" dirty="0" smtClean="0"/>
              <a:t>označava</a:t>
            </a:r>
            <a:r>
              <a:rPr lang="sr-Latn-CS" sz="2300" dirty="0" smtClean="0"/>
              <a:t> </a:t>
            </a:r>
            <a:r>
              <a:rPr lang="sr-Latn-CS" sz="2300" dirty="0"/>
              <a:t>da je u pitanju pokazivač, u ovom slučaju </a:t>
            </a:r>
            <a:r>
              <a:rPr lang="sr-Latn-CS" sz="2300" dirty="0">
                <a:solidFill>
                  <a:srgbClr val="3333CC"/>
                </a:solidFill>
              </a:rPr>
              <a:t>pokazivač na cijeli broj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</a:t>
            </a:r>
            <a:r>
              <a:rPr lang="sr-Latn-CS" sz="2300" dirty="0" smtClean="0"/>
              <a:t>predstavlja </a:t>
            </a:r>
            <a:r>
              <a:rPr lang="sr-Latn-CS" sz="2300" b="1" dirty="0" smtClean="0"/>
              <a:t>adresu </a:t>
            </a:r>
            <a:r>
              <a:rPr lang="sr-Latn-CS" sz="2300" dirty="0"/>
              <a:t>(prvog bajta) </a:t>
            </a:r>
            <a:r>
              <a:rPr lang="sr-Latn-CS" sz="2300" dirty="0" smtClean="0"/>
              <a:t>promjenljive </a:t>
            </a:r>
            <a:r>
              <a:rPr lang="sr-Latn-CS" sz="2300" dirty="0"/>
              <a:t>u memoriji računara. </a:t>
            </a:r>
            <a:endParaRPr lang="sr-Latn-CS" sz="2300" dirty="0" smtClean="0"/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300" dirty="0" smtClean="0"/>
              <a:t>N</a:t>
            </a:r>
            <a:r>
              <a:rPr lang="en-US" sz="2300" dirty="0"/>
              <a:t>a </a:t>
            </a:r>
            <a:r>
              <a:rPr lang="sr-Latn-CS" sz="2300" dirty="0"/>
              <a:t>pr</a:t>
            </a:r>
            <a:r>
              <a:rPr lang="en-US" sz="2300" dirty="0" err="1" smtClean="0"/>
              <a:t>imjer</a:t>
            </a:r>
            <a:r>
              <a:rPr lang="sr-Latn-ME" sz="2300" dirty="0" smtClean="0"/>
              <a:t>, nakon deklaracije</a:t>
            </a:r>
            <a:r>
              <a:rPr lang="sr-Latn-CS" sz="2300" dirty="0"/>
              <a:t/>
            </a:r>
            <a:br>
              <a:rPr lang="sr-Latn-CS" sz="2300" dirty="0"/>
            </a:br>
            <a:r>
              <a:rPr lang="sr-Latn-CS" sz="2300" dirty="0">
                <a:solidFill>
                  <a:srgbClr val="FF0000"/>
                </a:solidFill>
              </a:rPr>
              <a:t>int x, </a:t>
            </a:r>
            <a:r>
              <a:rPr lang="sr-Latn-CS" sz="2300" dirty="0" smtClean="0">
                <a:solidFill>
                  <a:srgbClr val="FF0000"/>
                </a:solidFill>
              </a:rPr>
              <a:t>*p;</a:t>
            </a:r>
            <a:endParaRPr lang="sr-Latn-CS" sz="2300" dirty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300" dirty="0" smtClean="0"/>
              <a:t>naredbom </a:t>
            </a:r>
            <a:r>
              <a:rPr lang="sr-Latn-CS" sz="2300" dirty="0" smtClean="0">
                <a:solidFill>
                  <a:srgbClr val="FF0000"/>
                </a:solidFill>
              </a:rPr>
              <a:t>p=&amp;x;</a:t>
            </a:r>
            <a:r>
              <a:rPr lang="sr-Latn-CS" sz="2300" dirty="0" smtClean="0"/>
              <a:t> u </a:t>
            </a:r>
            <a:r>
              <a:rPr lang="sr-Latn-CS" sz="2300" dirty="0" smtClean="0">
                <a:solidFill>
                  <a:srgbClr val="FF0000"/>
                </a:solidFill>
              </a:rPr>
              <a:t>p</a:t>
            </a:r>
            <a:r>
              <a:rPr lang="sr-Latn-CS" sz="2300" dirty="0" smtClean="0"/>
              <a:t> upisujemo adresu </a:t>
            </a:r>
            <a:r>
              <a:rPr lang="sr-Latn-CS" sz="2300" dirty="0"/>
              <a:t>promjenljive </a:t>
            </a:r>
            <a:r>
              <a:rPr lang="sr-Latn-CS" sz="2300" dirty="0">
                <a:solidFill>
                  <a:srgbClr val="FF0000"/>
                </a:solidFill>
              </a:rPr>
              <a:t>x</a:t>
            </a:r>
            <a:r>
              <a:rPr lang="sr-Latn-CS" sz="2300" dirty="0" smtClean="0"/>
              <a:t>. Operacija uzimanja adrese se naziva </a:t>
            </a:r>
            <a:r>
              <a:rPr lang="sr-Latn-CS" sz="2300" dirty="0" smtClean="0">
                <a:solidFill>
                  <a:srgbClr val="00B050"/>
                </a:solidFill>
              </a:rPr>
              <a:t>referenciranje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69" y="33839"/>
            <a:ext cx="2808312" cy="15796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79811" y="1609544"/>
            <a:ext cx="2874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n-NO" sz="1400" dirty="0">
                <a:solidFill>
                  <a:srgbClr val="00B050"/>
                </a:solidFill>
                <a:latin typeface="YouTube Sans"/>
              </a:rPr>
              <a:t>C programiranje - 13 - Pokazivači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003" y="2049623"/>
            <a:ext cx="8915400" cy="4648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 se sada može pristupiti podatku koji se nalazi na adresi </a:t>
            </a:r>
            <a:r>
              <a:rPr lang="sr-Latn-CS" sz="2400" b="1" dirty="0" smtClean="0"/>
              <a:t>p </a:t>
            </a:r>
            <a:r>
              <a:rPr lang="sr-Latn-CS" sz="2400" dirty="0" smtClean="0"/>
              <a:t>(ova operacija se zove </a:t>
            </a:r>
            <a:r>
              <a:rPr lang="sr-Latn-CS" sz="2400" dirty="0" smtClean="0">
                <a:solidFill>
                  <a:srgbClr val="00B050"/>
                </a:solidFill>
              </a:rPr>
              <a:t>dereferenciranje</a:t>
            </a:r>
            <a:r>
              <a:rPr lang="sr-Latn-CS" sz="2400" dirty="0" smtClean="0"/>
              <a:t>):</a:t>
            </a:r>
            <a:br>
              <a:rPr lang="sr-Latn-CS" sz="2400" dirty="0" smtClean="0"/>
            </a:br>
            <a:r>
              <a:rPr lang="sr-Latn-CS" sz="2400" b="1" dirty="0" smtClean="0"/>
              <a:t>*p = 20;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na adres</a:t>
            </a:r>
            <a:r>
              <a:rPr lang="en-US" sz="2400" dirty="0" smtClean="0"/>
              <a:t>u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, u </a:t>
            </a:r>
            <a:r>
              <a:rPr lang="en-US" sz="2400" dirty="0" err="1" smtClean="0"/>
              <a:t>ovo</a:t>
            </a:r>
            <a:r>
              <a:rPr lang="sr-Latn-CS" sz="2400" dirty="0" smtClean="0"/>
              <a:t>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Koncept vam vjerovatno još uvijek djeluje apstraktno, ali sa njegovom neophodnošću ćemo se upoznati kasnije, posebno kad budemo </a:t>
            </a:r>
            <a:r>
              <a:rPr lang="sr-Latn-CS" sz="2400" dirty="0"/>
              <a:t>radili nizove i funkcije.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operacije sa pokazivačima su: poređenje pokazivača, sabiranje sa konstantom, inkrementiranje i dekrementiranje pokazivača.</a:t>
            </a:r>
            <a:endParaRPr lang="en-US" sz="2400" dirty="0" smtClean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894366" y="2821580"/>
            <a:ext cx="42796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uočite da je </a:t>
            </a:r>
            <a:r>
              <a:rPr lang="sr-Latn-CS" sz="2000" dirty="0" smtClean="0">
                <a:solidFill>
                  <a:srgbClr val="3333CC"/>
                </a:solidFill>
                <a:latin typeface="Tahoma" charset="0"/>
              </a:rPr>
              <a:t>* sada unarni </a:t>
            </a: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operator</a:t>
            </a:r>
            <a:endParaRPr lang="en-US" sz="2000" dirty="0">
              <a:solidFill>
                <a:srgbClr val="3333CC"/>
              </a:solidFill>
              <a:latin typeface="Tahoma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990757" y="3049206"/>
            <a:ext cx="921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049" y="2060848"/>
            <a:ext cx="8820472" cy="460776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*p = &amp;x;</a:t>
            </a:r>
            <a:r>
              <a:rPr lang="sr-Latn-CS" sz="2400" dirty="0" smtClean="0"/>
              <a:t>	</a:t>
            </a:r>
            <a:r>
              <a:rPr lang="en-US" sz="2400" dirty="0" smtClean="0"/>
              <a:t>//</a:t>
            </a:r>
            <a:r>
              <a:rPr lang="sr-Latn-ME" sz="2400" dirty="0" smtClean="0"/>
              <a:t> </a:t>
            </a:r>
            <a:r>
              <a:rPr lang="en-US" sz="2400" dirty="0" err="1" smtClean="0"/>
              <a:t>moglo</a:t>
            </a:r>
            <a:r>
              <a:rPr lang="en-US" sz="2400" dirty="0" smtClean="0"/>
              <a:t> je i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x</a:t>
            </a:r>
            <a:r>
              <a:rPr lang="en-US" sz="2400" dirty="0" smtClean="0">
                <a:solidFill>
                  <a:srgbClr val="3333CC"/>
                </a:solidFill>
              </a:rPr>
              <a:t>,*</a:t>
            </a:r>
            <a:r>
              <a:rPr lang="sr-Latn-ME" sz="2400" dirty="0" smtClean="0">
                <a:solidFill>
                  <a:srgbClr val="3333CC"/>
                </a:solidFill>
              </a:rPr>
              <a:t>p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&amp;</a:t>
            </a:r>
            <a:r>
              <a:rPr lang="en-US" sz="2400" dirty="0">
                <a:solidFill>
                  <a:srgbClr val="3333CC"/>
                </a:solidFill>
              </a:rPr>
              <a:t>x;</a:t>
            </a:r>
            <a:endParaRPr lang="sr-Latn-CS" sz="2400" dirty="0">
              <a:solidFill>
                <a:srgbClr val="3333CC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*p = NULL;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//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sr-Latn-CS" sz="2400" dirty="0">
                <a:solidFill>
                  <a:srgbClr val="3333CC"/>
                </a:solidFill>
              </a:rPr>
              <a:t>int </a:t>
            </a:r>
            <a:r>
              <a:rPr lang="sr-Latn-CS" sz="2400" dirty="0" smtClean="0">
                <a:solidFill>
                  <a:srgbClr val="3333CC"/>
                </a:solidFill>
              </a:rPr>
              <a:t>*p=0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simbolička konstanta definisana u biblioteci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promjenljivu.</a:t>
            </a:r>
            <a:endParaRPr lang="en-US" sz="2400" dirty="0"/>
          </a:p>
          <a:p>
            <a:pPr eaLnBrk="1" hangingPunct="1"/>
            <a:r>
              <a:rPr lang="en-US" sz="2400" dirty="0" err="1" smtClean="0"/>
              <a:t>Tako</a:t>
            </a:r>
            <a:r>
              <a:rPr lang="sr-Latn-ME" sz="2400" dirty="0" smtClean="0"/>
              <a:t>đe, inicijalizacija se može vršiti i konkretnom adresom:</a:t>
            </a:r>
          </a:p>
          <a:p>
            <a:pPr marL="0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int *p </a:t>
            </a:r>
            <a:r>
              <a:rPr lang="sr-Latn-CS" sz="2400" dirty="0">
                <a:solidFill>
                  <a:srgbClr val="FF0000"/>
                </a:solidFill>
              </a:rPr>
              <a:t>= (</a:t>
            </a:r>
            <a:r>
              <a:rPr lang="sr-Latn-CS" sz="2400" dirty="0" smtClean="0">
                <a:solidFill>
                  <a:srgbClr val="FF0000"/>
                </a:solidFill>
              </a:rPr>
              <a:t>int *) 0x</a:t>
            </a:r>
            <a:r>
              <a:rPr lang="sr-Latn-CS" sz="2400" dirty="0" smtClean="0">
                <a:solidFill>
                  <a:srgbClr val="FF9966"/>
                </a:solidFill>
              </a:rPr>
              <a:t>0000</a:t>
            </a:r>
            <a:r>
              <a:rPr lang="sr-Latn-CS" sz="2400" dirty="0">
                <a:solidFill>
                  <a:srgbClr val="CC0000"/>
                </a:solidFill>
              </a:rPr>
              <a:t>0000</a:t>
            </a:r>
            <a:r>
              <a:rPr lang="sr-Latn-CS" sz="2400" dirty="0">
                <a:solidFill>
                  <a:srgbClr val="FF9966"/>
                </a:solidFill>
              </a:rPr>
              <a:t>6FA1</a:t>
            </a:r>
            <a:r>
              <a:rPr lang="sr-Latn-CS" sz="2400" dirty="0">
                <a:solidFill>
                  <a:srgbClr val="CC0000"/>
                </a:solidFill>
              </a:rPr>
              <a:t>26BD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// </a:t>
            </a:r>
            <a:r>
              <a:rPr lang="sr-Latn-ME" sz="2400" dirty="0" smtClean="0">
                <a:solidFill>
                  <a:srgbClr val="3333CC"/>
                </a:solidFill>
              </a:rPr>
              <a:t>64-bitna arhitek.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2712" y="2152600"/>
            <a:ext cx="9067800" cy="4588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programima možete incidentno koristiti ovu promjenljivu,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Grubo pravilo</a:t>
            </a:r>
            <a:r>
              <a:rPr lang="sr-Latn-CS" sz="2400" dirty="0" smtClean="0"/>
              <a:t>: ako pokazivač ne pokazuje na željenu promjenljivu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zvršenja </a:t>
            </a:r>
            <a:r>
              <a:rPr lang="sr-Latn-CS" sz="2400" dirty="0" smtClean="0"/>
              <a:t>programa, vratiti ga na NULL.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 biti riječi u nastavku kursa.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printf(</a:t>
            </a:r>
            <a:r>
              <a:rPr lang="sr-Latn-CS" sz="2000" dirty="0" smtClean="0">
                <a:solidFill>
                  <a:srgbClr val="FF0000"/>
                </a:solidFill>
              </a:rPr>
              <a:t>"Tekst koji ce biti odstampan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>
                <a:solidFill>
                  <a:srgbClr val="FF0000"/>
                </a:solidFill>
              </a:rPr>
              <a:t>"</a:t>
            </a:r>
            <a:r>
              <a:rPr lang="en-US" sz="2000" dirty="0" smtClean="0"/>
              <a:t>);</a:t>
            </a:r>
          </a:p>
          <a:p>
            <a:pPr marL="457200" lvl="1" indent="0" eaLnBrk="1" hangingPunct="1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 printf</a:t>
            </a:r>
            <a:r>
              <a:rPr lang="sr-Latn-CS" sz="2000" dirty="0"/>
              <a:t>("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/>
              <a:t>"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973885" y="3717032"/>
            <a:ext cx="16143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14820" y="5499814"/>
            <a:ext cx="72355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 smtClean="0">
                <a:latin typeface="Tahoma" charset="0"/>
              </a:rPr>
              <a:t>Funkcija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 smtClean="0">
                <a:latin typeface="Tahoma" charset="0"/>
              </a:rPr>
              <a:t>printf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>
                <a:latin typeface="Tahoma" charset="0"/>
              </a:rPr>
              <a:t>u </a:t>
            </a:r>
            <a:r>
              <a:rPr lang="en-US" sz="1800" dirty="0" err="1">
                <a:latin typeface="Tahoma" charset="0"/>
              </a:rPr>
              <a:t>ovom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obliku</a:t>
            </a:r>
            <a:r>
              <a:rPr lang="en-US" sz="1800" dirty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štampa string koji joj je prvi argument‚ </a:t>
            </a:r>
            <a:r>
              <a:rPr lang="sr-Latn-CS" sz="1800" dirty="0" smtClean="0">
                <a:latin typeface="Tahoma" charset="0"/>
              </a:rPr>
              <a:t>dok se umjesto parova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latin typeface="Tahoma" charset="0"/>
              </a:rPr>
              <a:t> štampa vrijednost argumenata nakon stringa (ide se redom). </a:t>
            </a:r>
            <a:r>
              <a:rPr lang="sr-Latn-CS" sz="1800" dirty="0">
                <a:latin typeface="Tahoma" charset="0"/>
              </a:rPr>
              <a:t>Tako se umjesto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dirty="0">
                <a:latin typeface="Tahoma" charset="0"/>
              </a:rPr>
              <a:t> štampa promjenljiva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dirty="0">
                <a:latin typeface="Tahoma" charset="0"/>
              </a:rPr>
              <a:t> i to kao cjelobrojna (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dirty="0">
                <a:latin typeface="Tahoma" charset="0"/>
              </a:rPr>
              <a:t>znači štampaj kao cjelobrojnu promjenljivu).</a:t>
            </a:r>
            <a:endParaRPr lang="en-US" sz="1800" dirty="0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082516" y="3710531"/>
            <a:ext cx="137592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151312" y="5083436"/>
            <a:ext cx="628600" cy="505804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600100" y="3376448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Znak za novi red </a:t>
            </a:r>
            <a:r>
              <a:rPr lang="sr-Latn-CS" sz="1800" dirty="0" smtClean="0">
                <a:solidFill>
                  <a:srgbClr val="3333CC"/>
                </a:solidFill>
                <a:latin typeface="Tahoma" charset="0"/>
              </a:rPr>
              <a:t>se često koristi u printf</a:t>
            </a: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660232" y="4510861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 se naziva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specifikator formata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593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Očekuje se da broj argumenta nakon stringa u </a:t>
            </a:r>
            <a:r>
              <a:rPr lang="en-US" sz="2200" dirty="0" err="1" smtClean="0"/>
              <a:t>funkciji</a:t>
            </a:r>
            <a:r>
              <a:rPr lang="en-US" sz="2200" dirty="0" smtClean="0"/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printf</a:t>
            </a:r>
            <a:r>
              <a:rPr lang="sr-Latn-CS" sz="2200" dirty="0" smtClean="0"/>
              <a:t> bude jednak broju specifikatora formata.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A</a:t>
            </a:r>
            <a:r>
              <a:rPr lang="sr-Latn-CS" sz="2200" dirty="0" smtClean="0"/>
              <a:t>rgumenti printf-a: </a:t>
            </a:r>
            <a:r>
              <a:rPr lang="sr-Latn-CS" sz="2200" dirty="0" smtClean="0">
                <a:solidFill>
                  <a:schemeClr val="accent1"/>
                </a:solidFill>
              </a:rPr>
              <a:t>promjenljive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FF0000"/>
                </a:solidFill>
              </a:rPr>
              <a:t>izrazi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konstante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chemeClr val="accent2"/>
                </a:solidFill>
              </a:rPr>
              <a:t>pozivi funkcija</a:t>
            </a:r>
            <a:r>
              <a:rPr lang="sr-Latn-CS" sz="22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Specifikatori formata imaju sljedeće značenje: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%i</a:t>
            </a:r>
            <a:r>
              <a:rPr lang="sr-Latn-CS" sz="2000" dirty="0" smtClean="0"/>
              <a:t> cijeli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%bd</a:t>
            </a:r>
            <a:r>
              <a:rPr lang="sr-Latn-CS" sz="2000" dirty="0"/>
              <a:t> cijeli broj sa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cifara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%o</a:t>
            </a:r>
            <a:r>
              <a:rPr lang="sr-Latn-CS" sz="2000" dirty="0"/>
              <a:t> oktalni zapis cijelog broja</a:t>
            </a:r>
            <a:r>
              <a:rPr lang="en-US" sz="2000" dirty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%x</a:t>
            </a:r>
            <a:r>
              <a:rPr lang="sr-Latn-CS" sz="2000" dirty="0">
                <a:solidFill>
                  <a:srgbClr val="FF0000"/>
                </a:solidFill>
              </a:rPr>
              <a:t>, </a:t>
            </a:r>
            <a:r>
              <a:rPr lang="sr-Latn-CS" sz="2000" dirty="0" smtClean="0">
                <a:solidFill>
                  <a:srgbClr val="FF0000"/>
                </a:solidFill>
              </a:rPr>
              <a:t>%X, %#X</a:t>
            </a:r>
            <a:r>
              <a:rPr lang="sr-Latn-CS" sz="2000" dirty="0" smtClean="0"/>
              <a:t> heks. </a:t>
            </a:r>
            <a:r>
              <a:rPr lang="sr-Latn-CS" sz="2000" dirty="0"/>
              <a:t>zapis cijelog </a:t>
            </a:r>
            <a:r>
              <a:rPr lang="sr-Latn-CS" sz="2000" dirty="0" smtClean="0"/>
              <a:t>broja (mala i velika slova, sa oznakom </a:t>
            </a:r>
            <a:r>
              <a:rPr lang="sr-Latn-CS" sz="2000" dirty="0" smtClean="0">
                <a:solidFill>
                  <a:srgbClr val="FF0000"/>
                </a:solidFill>
              </a:rPr>
              <a:t>0x</a:t>
            </a:r>
            <a:r>
              <a:rPr lang="sr-Latn-CS" sz="2000" dirty="0" smtClean="0"/>
              <a:t> ispred broja, respektivno)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f</a:t>
            </a:r>
            <a:r>
              <a:rPr lang="sr-Latn-CS" sz="2000" dirty="0"/>
              <a:t> realni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%.</a:t>
            </a:r>
            <a:r>
              <a:rPr lang="sr-Latn-CS" sz="2000" dirty="0">
                <a:solidFill>
                  <a:srgbClr val="FF0000"/>
                </a:solidFill>
              </a:rPr>
              <a:t>bf</a:t>
            </a:r>
            <a:r>
              <a:rPr lang="sr-Latn-CS" sz="2000" dirty="0"/>
              <a:t> realni broj sa </a:t>
            </a:r>
            <a:r>
              <a:rPr lang="sr-Latn-CS" sz="2000" dirty="0" smtClean="0">
                <a:solidFill>
                  <a:srgbClr val="FF0000"/>
                </a:solidFill>
              </a:rPr>
              <a:t>b</a:t>
            </a:r>
            <a:r>
              <a:rPr lang="sr-Latn-CS" sz="2000" dirty="0" smtClean="0"/>
              <a:t> </a:t>
            </a:r>
            <a:r>
              <a:rPr lang="sr-Latn-CS" sz="2000" dirty="0"/>
              <a:t>decimalnih </a:t>
            </a:r>
            <a:r>
              <a:rPr lang="sr-Latn-CS" sz="2000" dirty="0" smtClean="0"/>
              <a:t>mjesta</a:t>
            </a:r>
            <a:r>
              <a:rPr lang="en-US" sz="2000" dirty="0" smtClean="0"/>
              <a:t>,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%a.bf</a:t>
            </a:r>
            <a:r>
              <a:rPr lang="sr-Latn-CS" sz="2000" dirty="0"/>
              <a:t> realni broj </a:t>
            </a:r>
            <a:r>
              <a:rPr lang="sr-Latn-CS" sz="2000" dirty="0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ukupno</a:t>
            </a:r>
            <a:r>
              <a:rPr lang="sr-Latn-CS" sz="2000" dirty="0" smtClean="0"/>
              <a:t>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sr-Latn-CS" sz="2000" dirty="0"/>
              <a:t> pozicija i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decimalnih mjesta, podrazumjeva se </a:t>
            </a:r>
            <a:r>
              <a:rPr lang="en-US" sz="2000" dirty="0">
                <a:solidFill>
                  <a:srgbClr val="FF0000"/>
                </a:solidFill>
              </a:rPr>
              <a:t>a&gt;b</a:t>
            </a:r>
            <a:r>
              <a:rPr lang="en-US" sz="2000" dirty="0"/>
              <a:t> (</a:t>
            </a:r>
            <a:r>
              <a:rPr lang="en-US" sz="2000" dirty="0" err="1"/>
              <a:t>pozicije</a:t>
            </a:r>
            <a:r>
              <a:rPr lang="en-US" sz="2000" dirty="0"/>
              <a:t> </a:t>
            </a:r>
            <a:r>
              <a:rPr lang="en-US" sz="2000" dirty="0" err="1"/>
              <a:t>uklju</a:t>
            </a:r>
            <a:r>
              <a:rPr lang="sr-Latn-CS" sz="2000" dirty="0"/>
              <a:t>čuju predznak, tačku i sve cifre</a:t>
            </a:r>
            <a:r>
              <a:rPr lang="sr-Latn-CS" sz="2000" dirty="0" smtClean="0"/>
              <a:t>)</a:t>
            </a:r>
            <a:r>
              <a:rPr lang="sr-Latn-ME" sz="2000" dirty="0"/>
              <a:t>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15438"/>
            <a:ext cx="8807450" cy="468052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200" dirty="0" smtClean="0"/>
              <a:t>Nastavljamo sa specifikatorima formata:</a:t>
            </a:r>
            <a:endParaRPr lang="en-US" sz="22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5000"/>
              </a:lnSpc>
            </a:pPr>
            <a:r>
              <a:rPr lang="sr-Latn-CS" sz="2000" dirty="0">
                <a:solidFill>
                  <a:srgbClr val="FF0000"/>
                </a:solidFill>
              </a:rPr>
              <a:t>%s</a:t>
            </a:r>
            <a:r>
              <a:rPr lang="sr-Latn-CS" sz="2000" dirty="0"/>
              <a:t> stringovi</a:t>
            </a:r>
            <a:r>
              <a:rPr lang="en-US" sz="2000" dirty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/>
              <a:t>Rekli smo da argument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sr-Latn-CS" sz="2200" dirty="0" smtClean="0"/>
              <a:t>može biti izraz.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/</a:t>
            </a:r>
            <a:r>
              <a:rPr lang="en-US" sz="2200" dirty="0">
                <a:solidFill>
                  <a:srgbClr val="00B050"/>
                </a:solidFill>
              </a:rPr>
              <a:t>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j, a zatim uvećava</a:t>
            </a:r>
            <a:r>
              <a:rPr lang="en-US" sz="2200" dirty="0" smtClean="0">
                <a:solidFill>
                  <a:srgbClr val="00B050"/>
                </a:solidFill>
              </a:rPr>
              <a:t> j</a:t>
            </a:r>
            <a:r>
              <a:rPr lang="sr-Latn-CS" sz="2200" dirty="0" smtClean="0">
                <a:solidFill>
                  <a:srgbClr val="00B050"/>
                </a:solidFill>
              </a:rPr>
              <a:t> za 1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200" dirty="0" smtClean="0"/>
              <a:t>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j=1;</a:t>
            </a:r>
            <a:br>
              <a:rPr lang="sr-Latn-CS" sz="2200" dirty="0" smtClean="0">
                <a:solidFill>
                  <a:srgbClr val="3333CC"/>
                </a:solidFill>
              </a:rPr>
            </a:b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 %d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j,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 </a:t>
            </a:r>
            <a:r>
              <a:rPr lang="en-US" sz="2200" dirty="0" smtClean="0">
                <a:solidFill>
                  <a:srgbClr val="00B050"/>
                </a:solidFill>
              </a:rPr>
              <a:t>//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</a:t>
            </a:r>
            <a:r>
              <a:rPr lang="en-US" sz="2200" dirty="0">
                <a:solidFill>
                  <a:srgbClr val="00B050"/>
                </a:solidFill>
              </a:rPr>
              <a:t>2</a:t>
            </a:r>
            <a:r>
              <a:rPr lang="sr-Latn-CS" sz="2200" dirty="0">
                <a:solidFill>
                  <a:srgbClr val="00B050"/>
                </a:solidFill>
              </a:rPr>
              <a:t> </a:t>
            </a:r>
            <a:r>
              <a:rPr lang="en-US" sz="2200" dirty="0">
                <a:solidFill>
                  <a:srgbClr val="00B050"/>
                </a:solidFill>
              </a:rPr>
              <a:t>pa </a:t>
            </a:r>
            <a:r>
              <a:rPr lang="en-US" sz="2200" dirty="0" smtClean="0">
                <a:solidFill>
                  <a:srgbClr val="00B050"/>
                </a:solidFill>
              </a:rPr>
              <a:t>1</a:t>
            </a:r>
            <a:endParaRPr lang="en-US" sz="2200" dirty="0">
              <a:solidFill>
                <a:srgbClr val="00B05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3648" y="6165304"/>
            <a:ext cx="63367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300" dirty="0" err="1" smtClean="0"/>
              <a:t>Funkcija</a:t>
            </a:r>
            <a:r>
              <a:rPr lang="en-US" sz="2300" dirty="0" smtClean="0"/>
              <a:t> </a:t>
            </a: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 smtClean="0"/>
              <a:t>, koja se koristi za unos podataka sa tastature, ima sljedeću sintaksu:</a:t>
            </a:r>
            <a:endParaRPr lang="sr-Latn-CS" sz="23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/>
              <a:t>("</a:t>
            </a:r>
            <a:r>
              <a:rPr lang="sr-Latn-CS" sz="2300" dirty="0">
                <a:solidFill>
                  <a:srgbClr val="FF0000"/>
                </a:solidFill>
              </a:rPr>
              <a:t>%c%d</a:t>
            </a:r>
            <a:r>
              <a:rPr lang="sr-Latn-CS" sz="2300" dirty="0"/>
              <a:t>", </a:t>
            </a:r>
            <a:r>
              <a:rPr lang="sr-Latn-CS" sz="2300" dirty="0" smtClean="0">
                <a:solidFill>
                  <a:srgbClr val="00B050"/>
                </a:solidFill>
              </a:rPr>
              <a:t>&amp;kar</a:t>
            </a:r>
            <a:r>
              <a:rPr lang="sr-Latn-CS" sz="2300" dirty="0" smtClean="0"/>
              <a:t>, </a:t>
            </a:r>
            <a:r>
              <a:rPr lang="sr-Latn-CS" sz="2300" dirty="0" smtClean="0">
                <a:solidFill>
                  <a:srgbClr val="00B050"/>
                </a:solidFill>
              </a:rPr>
              <a:t>&amp;cb</a:t>
            </a:r>
            <a:r>
              <a:rPr lang="sr-Latn-CS" sz="23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639426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274922" y="3285309"/>
            <a:ext cx="228600" cy="313426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76346" y="3429000"/>
            <a:ext cx="245143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Specifikatori formata </a:t>
            </a:r>
            <a:br>
              <a:rPr lang="sr-Latn-CS" sz="1700" dirty="0" smtClean="0">
                <a:latin typeface="Tahoma" charset="0"/>
              </a:rPr>
            </a:br>
            <a:r>
              <a:rPr lang="sr-Latn-CS" sz="1700" dirty="0" smtClean="0">
                <a:latin typeface="Tahoma" charset="0"/>
              </a:rPr>
              <a:t>za tipove promjenljivih </a:t>
            </a:r>
            <a:r>
              <a:rPr lang="sr-Latn-CS" sz="1700" dirty="0">
                <a:latin typeface="Tahoma" charset="0"/>
              </a:rPr>
              <a:t>koje se </a:t>
            </a:r>
            <a:r>
              <a:rPr lang="sr-Latn-CS" sz="1700" dirty="0" smtClean="0">
                <a:latin typeface="Tahoma" charset="0"/>
              </a:rPr>
              <a:t>učitavaju, ovdje </a:t>
            </a:r>
            <a:r>
              <a:rPr lang="sr-Latn-CS" sz="1700" dirty="0">
                <a:latin typeface="Tahoma" charset="0"/>
              </a:rPr>
              <a:t>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953320" y="3285226"/>
            <a:ext cx="11176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389806"/>
            <a:ext cx="4864224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&amp;cb</a:t>
            </a:r>
            <a:r>
              <a:rPr lang="sr-Latn-CS" sz="1700" dirty="0" smtClean="0">
                <a:latin typeface="Tahoma" charset="0"/>
              </a:rPr>
              <a:t> predstavljaju </a:t>
            </a:r>
            <a:r>
              <a:rPr lang="sr-Latn-CS" sz="1700" dirty="0">
                <a:latin typeface="Tahoma" charset="0"/>
              </a:rPr>
              <a:t>adrese promjenljivih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cb</a:t>
            </a:r>
            <a:r>
              <a:rPr lang="sr-Latn-CS" sz="1700" dirty="0" smtClean="0">
                <a:latin typeface="Tahoma" charset="0"/>
              </a:rPr>
              <a:t>, </a:t>
            </a:r>
            <a:r>
              <a:rPr lang="sr-Latn-CS" sz="1700" dirty="0">
                <a:latin typeface="Tahoma" charset="0"/>
              </a:rPr>
              <a:t>a ono što se unese sa tastature </a:t>
            </a:r>
            <a:r>
              <a:rPr lang="sr-Latn-CS" sz="1700" dirty="0" smtClean="0">
                <a:latin typeface="Tahoma" charset="0"/>
              </a:rPr>
              <a:t>smješta se </a:t>
            </a:r>
            <a:r>
              <a:rPr lang="sr-Latn-CS" sz="1700" dirty="0">
                <a:latin typeface="Tahoma" charset="0"/>
              </a:rPr>
              <a:t>na </a:t>
            </a:r>
            <a:r>
              <a:rPr lang="sr-Latn-CS" sz="1700" dirty="0" smtClean="0">
                <a:latin typeface="Tahoma" charset="0"/>
              </a:rPr>
              <a:t>te adrese</a:t>
            </a:r>
            <a:r>
              <a:rPr lang="en-US" sz="1700" dirty="0" smtClean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199" y="4574181"/>
            <a:ext cx="658150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</a:t>
            </a:r>
            <a:r>
              <a:rPr lang="sr-Latn-CS" sz="1700" dirty="0" smtClean="0">
                <a:latin typeface="Tahoma" charset="0"/>
              </a:rPr>
              <a:t>ispunjena, </a:t>
            </a:r>
            <a:r>
              <a:rPr lang="sr-Latn-CS" sz="1700" dirty="0">
                <a:latin typeface="Tahoma" charset="0"/>
              </a:rPr>
              <a:t>program vam i dalje može raditi, ali što će zapravo raditi i kakve će promjenljive učitati to nije sigurno. U svakom </a:t>
            </a:r>
            <a:r>
              <a:rPr lang="sr-Latn-CS" sz="1700" dirty="0" smtClean="0">
                <a:latin typeface="Tahoma" charset="0"/>
              </a:rPr>
              <a:t>slučaju, bolje je da </a:t>
            </a:r>
            <a:r>
              <a:rPr lang="sr-Latn-CS" sz="1700" dirty="0">
                <a:latin typeface="Tahoma" charset="0"/>
              </a:rPr>
              <a:t>vam program “pukne” na početku </a:t>
            </a:r>
            <a:r>
              <a:rPr lang="sr-Latn-CS" sz="1700" dirty="0" smtClean="0">
                <a:latin typeface="Tahoma" charset="0"/>
              </a:rPr>
              <a:t>izvršavanja, </a:t>
            </a:r>
            <a:r>
              <a:rPr lang="sr-Latn-CS" sz="1700" dirty="0">
                <a:latin typeface="Tahoma" charset="0"/>
              </a:rPr>
              <a:t>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8536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naziva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preuzet narednom funkcijom za unos.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41648"/>
            <a:ext cx="8610600" cy="260221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scanf</a:t>
            </a:r>
            <a:r>
              <a:rPr lang="sr-Latn-CS" sz="2400" dirty="0"/>
              <a:t>("%</a:t>
            </a:r>
            <a:r>
              <a:rPr lang="sr-Latn-CS" sz="2400" dirty="0" smtClean="0"/>
              <a:t>d%d</a:t>
            </a:r>
            <a:r>
              <a:rPr lang="sr-Latn-CS" sz="2400" dirty="0"/>
              <a:t>",&amp;</a:t>
            </a:r>
            <a:r>
              <a:rPr lang="sr-Latn-CS" sz="2400" dirty="0" smtClean="0"/>
              <a:t>a,&amp;b);	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 </a:t>
            </a:r>
            <a:r>
              <a:rPr lang="en-US" sz="2000" dirty="0" err="1" smtClean="0">
                <a:solidFill>
                  <a:srgbClr val="00B050"/>
                </a:solidFill>
              </a:rPr>
              <a:t>ako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unesete</a:t>
            </a:r>
            <a:r>
              <a:rPr lang="en-US" sz="2000" dirty="0" smtClean="0">
                <a:solidFill>
                  <a:srgbClr val="00B050"/>
                </a:solidFill>
              </a:rPr>
              <a:t> 2 3 4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// neke naredbe</a:t>
            </a:r>
            <a:r>
              <a:rPr lang="en-US" sz="2400" dirty="0" smtClean="0"/>
              <a:t>		</a:t>
            </a:r>
            <a:r>
              <a:rPr lang="sr-Latn-ME" sz="2400" dirty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2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3 se </a:t>
            </a:r>
            <a:r>
              <a:rPr lang="en-US" sz="2000" dirty="0" err="1">
                <a:solidFill>
                  <a:srgbClr val="00B050"/>
                </a:solidFill>
              </a:rPr>
              <a:t>dodjeljuju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promjenljivim</a:t>
            </a:r>
            <a:r>
              <a:rPr lang="en-US" sz="2000" dirty="0">
                <a:solidFill>
                  <a:srgbClr val="00B050"/>
                </a:solidFill>
              </a:rPr>
              <a:t> a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</a:t>
            </a:r>
            <a:endParaRPr lang="en-US" sz="2000" dirty="0">
              <a:solidFill>
                <a:srgbClr val="00B050"/>
              </a:solidFill>
            </a:endParaRPr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scanf</a:t>
            </a:r>
            <a:r>
              <a:rPr lang="en-US" sz="2400" dirty="0" smtClean="0"/>
              <a:t>(</a:t>
            </a:r>
            <a:r>
              <a:rPr lang="sr-Latn-CS" sz="2400" dirty="0"/>
              <a:t>"</a:t>
            </a:r>
            <a:r>
              <a:rPr lang="en-US" sz="2400" dirty="0" smtClean="0"/>
              <a:t>%d</a:t>
            </a:r>
            <a:r>
              <a:rPr lang="sr-Latn-CS" sz="2400" dirty="0"/>
              <a:t>"</a:t>
            </a:r>
            <a:r>
              <a:rPr lang="en-US" sz="2400" dirty="0" smtClean="0"/>
              <a:t>,&amp;c);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sada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>
                <a:solidFill>
                  <a:srgbClr val="00B050"/>
                </a:solidFill>
              </a:rPr>
              <a:t>će nam se učiniti da je ova </a:t>
            </a:r>
            <a:r>
              <a:rPr lang="sr-Latn-CS" sz="2000" dirty="0" smtClean="0">
                <a:solidFill>
                  <a:srgbClr val="00B050"/>
                </a:solidFill>
              </a:rPr>
              <a:t>naredba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	</a:t>
            </a:r>
            <a:r>
              <a:rPr lang="sr-Latn-ME" sz="2000" dirty="0" smtClean="0">
                <a:solidFill>
                  <a:srgbClr val="00B050"/>
                </a:solidFill>
              </a:rPr>
              <a:t>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preskočena</a:t>
            </a:r>
            <a:r>
              <a:rPr lang="sr-Latn-CS" sz="2000" dirty="0">
                <a:solidFill>
                  <a:srgbClr val="00B050"/>
                </a:solidFill>
              </a:rPr>
              <a:t>, a zapravo je </a:t>
            </a:r>
            <a:r>
              <a:rPr lang="sr-Latn-CS" sz="2000" dirty="0" smtClean="0">
                <a:solidFill>
                  <a:srgbClr val="00B050"/>
                </a:solidFill>
              </a:rPr>
              <a:t>zaostala 4</a:t>
            </a:r>
            <a:r>
              <a:rPr lang="sr-Latn-ME" sz="2000" dirty="0" smtClean="0">
                <a:solidFill>
                  <a:srgbClr val="00B050"/>
                </a:solidFill>
              </a:rPr>
              <a:t>, koja se 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sr-Latn-ME" sz="2000" dirty="0" smtClean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nalazi u baferu, </a:t>
            </a:r>
            <a:r>
              <a:rPr lang="sr-Latn-CS" sz="2000" dirty="0" smtClean="0">
                <a:solidFill>
                  <a:srgbClr val="00B050"/>
                </a:solidFill>
              </a:rPr>
              <a:t>iskorišćena </a:t>
            </a:r>
            <a:r>
              <a:rPr lang="sr-Latn-CS" sz="2000" dirty="0">
                <a:solidFill>
                  <a:srgbClr val="00B050"/>
                </a:solidFill>
              </a:rPr>
              <a:t>i </a:t>
            </a:r>
            <a:r>
              <a:rPr lang="sr-Latn-CS" sz="2000" dirty="0" smtClean="0">
                <a:solidFill>
                  <a:srgbClr val="00B050"/>
                </a:solidFill>
              </a:rPr>
              <a:t>smještena </a:t>
            </a:r>
            <a:r>
              <a:rPr lang="sr-Latn-CS" sz="2000" dirty="0">
                <a:solidFill>
                  <a:srgbClr val="00B050"/>
                </a:solidFill>
              </a:rPr>
              <a:t>u </a:t>
            </a:r>
            <a:r>
              <a:rPr lang="sr-Latn-CS" sz="2000" dirty="0" smtClean="0">
                <a:solidFill>
                  <a:srgbClr val="00B050"/>
                </a:solidFill>
              </a:rPr>
              <a:t>c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da se ovakav rad izbjegne</a:t>
            </a:r>
            <a:r>
              <a:rPr lang="en-US" sz="2400" dirty="0" smtClean="0"/>
              <a:t>,</a:t>
            </a:r>
            <a:r>
              <a:rPr lang="sr-Latn-CS" sz="2400" dirty="0" smtClean="0"/>
              <a:t> ali o tom potom</a:t>
            </a:r>
            <a:r>
              <a:rPr lang="sr-Latn-CS" sz="2400" dirty="0" smtClean="0"/>
              <a:t>.</a:t>
            </a:r>
            <a:endParaRPr lang="sr-Latn-C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4582258"/>
            <a:ext cx="6192688" cy="224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sr-Latn-CS" sz="2400" kern="0" dirty="0" smtClean="0"/>
              <a:t>Prije </a:t>
            </a:r>
            <a:r>
              <a:rPr lang="sr-Latn-CS" sz="2400" kern="0" dirty="0" smtClean="0">
                <a:solidFill>
                  <a:srgbClr val="3333CC"/>
                </a:solidFill>
              </a:rPr>
              <a:t>scanf</a:t>
            </a:r>
            <a:r>
              <a:rPr lang="sr-Latn-CS" sz="2400" kern="0" dirty="0" smtClean="0"/>
              <a:t> </a:t>
            </a:r>
            <a:r>
              <a:rPr lang="en-US" sz="2400" kern="0" dirty="0" err="1" smtClean="0"/>
              <a:t>funkcije</a:t>
            </a:r>
            <a:r>
              <a:rPr lang="en-US" sz="2400" kern="0" dirty="0" smtClean="0"/>
              <a:t> </a:t>
            </a:r>
            <a:r>
              <a:rPr lang="sr-Latn-CS" sz="2400" kern="0" dirty="0" smtClean="0"/>
              <a:t>se često postavlja </a:t>
            </a:r>
            <a:r>
              <a:rPr lang="sr-Latn-CS" sz="2400" kern="0" dirty="0" smtClean="0">
                <a:solidFill>
                  <a:srgbClr val="FF0000"/>
                </a:solidFill>
              </a:rPr>
              <a:t>printf</a:t>
            </a:r>
            <a:r>
              <a:rPr lang="sr-Latn-CS" sz="2400" kern="0" dirty="0" smtClean="0"/>
              <a:t> koja objašnjava korisniku koji se podatak od njega očekuje:</a:t>
            </a:r>
            <a:endParaRPr lang="en-US" sz="2400" kern="0" dirty="0" smtClean="0"/>
          </a:p>
          <a:p>
            <a:pPr marL="354013" indent="0" eaLnBrk="1" hangingPunct="1">
              <a:spcAft>
                <a:spcPts val="600"/>
              </a:spcAft>
              <a:buFont typeface="Wingdings" pitchFamily="2" charset="2"/>
              <a:buNone/>
            </a:pPr>
            <a:r>
              <a:rPr lang="sr-Latn-CS" sz="2400" kern="0" dirty="0" smtClean="0">
                <a:solidFill>
                  <a:srgbClr val="3333CC"/>
                </a:solidFill>
              </a:rPr>
              <a:t>printf("Unesite cijeli broj N:</a:t>
            </a:r>
            <a:r>
              <a:rPr lang="en-US" sz="2400" kern="0" dirty="0" smtClean="0">
                <a:solidFill>
                  <a:srgbClr val="3333CC"/>
                </a:solidFill>
              </a:rPr>
              <a:t>\n</a:t>
            </a:r>
            <a:r>
              <a:rPr lang="sr-Latn-CS" sz="2400" kern="0" dirty="0" smtClean="0">
                <a:solidFill>
                  <a:srgbClr val="3333CC"/>
                </a:solidFill>
              </a:rPr>
              <a:t>"</a:t>
            </a:r>
            <a:r>
              <a:rPr lang="en-US" sz="2400" kern="0" dirty="0" smtClean="0">
                <a:solidFill>
                  <a:srgbClr val="3333CC"/>
                </a:solidFill>
              </a:rPr>
              <a:t>);</a:t>
            </a:r>
            <a:br>
              <a:rPr lang="en-US" sz="2400" kern="0" dirty="0" smtClean="0">
                <a:solidFill>
                  <a:srgbClr val="3333CC"/>
                </a:solidFill>
              </a:rPr>
            </a:br>
            <a:r>
              <a:rPr lang="en-US" sz="2400" kern="0" dirty="0" err="1" smtClean="0">
                <a:solidFill>
                  <a:srgbClr val="FF0000"/>
                </a:solidFill>
              </a:rPr>
              <a:t>scanf</a:t>
            </a:r>
            <a:r>
              <a:rPr lang="en-US" sz="2400" kern="0" dirty="0" smtClean="0">
                <a:solidFill>
                  <a:srgbClr val="FF0000"/>
                </a:solidFill>
              </a:rPr>
              <a:t>("%</a:t>
            </a:r>
            <a:r>
              <a:rPr lang="en-US" sz="2400" kern="0" dirty="0" err="1" smtClean="0">
                <a:solidFill>
                  <a:srgbClr val="FF0000"/>
                </a:solidFill>
              </a:rPr>
              <a:t>d",&amp;N</a:t>
            </a:r>
            <a:r>
              <a:rPr lang="en-US" sz="2400" kern="0" dirty="0" smtClean="0">
                <a:solidFill>
                  <a:srgbClr val="FF0000"/>
                </a:solidFill>
              </a:rPr>
              <a:t>);</a:t>
            </a:r>
            <a:endParaRPr lang="sr-Latn-CS" sz="2400" kern="0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956" y="4723866"/>
            <a:ext cx="2808312" cy="15796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06544" y="6290156"/>
            <a:ext cx="3473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- 4 -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Učitavanje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podataka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.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Funkcija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scanf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.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624"/>
            <a:ext cx="8668072" cy="395969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definicija 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16205</TotalTime>
  <Words>3092</Words>
  <Application>Microsoft Office PowerPoint</Application>
  <PresentationFormat>On-screen Show (4:3)</PresentationFormat>
  <Paragraphs>245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YouTube Sans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izvršavanje: Naredba if</vt:lpstr>
      <vt:lpstr>Varijante naredbe if</vt:lpstr>
      <vt:lpstr>Naredba switch-case</vt:lpstr>
      <vt:lpstr>Naredba switch-case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405</cp:revision>
  <dcterms:created xsi:type="dcterms:W3CDTF">2004-08-23T07:37:27Z</dcterms:created>
  <dcterms:modified xsi:type="dcterms:W3CDTF">2022-10-19T06:51:26Z</dcterms:modified>
</cp:coreProperties>
</file>