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handoutMasterIdLst>
    <p:handoutMasterId r:id="rId29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4" r:id="rId18"/>
    <p:sldId id="275" r:id="rId19"/>
    <p:sldId id="276" r:id="rId20"/>
    <p:sldId id="277" r:id="rId21"/>
    <p:sldId id="278" r:id="rId22"/>
    <p:sldId id="280" r:id="rId23"/>
    <p:sldId id="281" r:id="rId24"/>
    <p:sldId id="282" r:id="rId25"/>
    <p:sldId id="283" r:id="rId26"/>
    <p:sldId id="284" r:id="rId27"/>
    <p:sldId id="285" r:id="rId28"/>
  </p:sldIdLst>
  <p:sldSz cx="9144000" cy="6858000" type="screen4x3"/>
  <p:notesSz cx="7004050" cy="92900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  <a:srgbClr val="CCEECC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881" autoAdjust="0"/>
    <p:restoredTop sz="95520" autoAdjust="0"/>
  </p:normalViewPr>
  <p:slideViewPr>
    <p:cSldViewPr showGuides="1">
      <p:cViewPr varScale="1">
        <p:scale>
          <a:sx n="127" d="100"/>
          <a:sy n="127" d="100"/>
        </p:scale>
        <p:origin x="1242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53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8750" y="0"/>
            <a:ext cx="30353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4913"/>
            <a:ext cx="30353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8750" y="8824913"/>
            <a:ext cx="30353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fld id="{583C9496-CA47-4B71-8F59-0A399BEB1D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5871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Freeform 3" descr="CITTEXT"/>
            <p:cNvSpPr>
              <a:spLocks/>
            </p:cNvSpPr>
            <p:nvPr/>
          </p:nvSpPr>
          <p:spPr bwMode="auto">
            <a:xfrm>
              <a:off x="0" y="0"/>
              <a:ext cx="1824" cy="4320"/>
            </a:xfrm>
            <a:custGeom>
              <a:avLst/>
              <a:gdLst>
                <a:gd name="T0" fmla="*/ 0 w 1824"/>
                <a:gd name="T1" fmla="*/ 6921 h 3840"/>
                <a:gd name="T2" fmla="*/ 0 w 1824"/>
                <a:gd name="T3" fmla="*/ 0 h 3840"/>
                <a:gd name="T4" fmla="*/ 1824 w 1824"/>
                <a:gd name="T5" fmla="*/ 0 h 3840"/>
                <a:gd name="T6" fmla="*/ 583 w 1824"/>
                <a:gd name="T7" fmla="*/ 6921 h 3840"/>
                <a:gd name="T8" fmla="*/ 0 w 1824"/>
                <a:gd name="T9" fmla="*/ 6921 h 38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24" h="3840">
                  <a:moveTo>
                    <a:pt x="0" y="3840"/>
                  </a:moveTo>
                  <a:lnTo>
                    <a:pt x="0" y="0"/>
                  </a:lnTo>
                  <a:lnTo>
                    <a:pt x="1824" y="0"/>
                  </a:lnTo>
                  <a:cubicBezTo>
                    <a:pt x="74" y="1204"/>
                    <a:pt x="465" y="3655"/>
                    <a:pt x="583" y="3840"/>
                  </a:cubicBezTo>
                  <a:cubicBezTo>
                    <a:pt x="291" y="3840"/>
                    <a:pt x="0" y="3840"/>
                    <a:pt x="0" y="3840"/>
                  </a:cubicBezTo>
                  <a:close/>
                </a:path>
              </a:pathLst>
            </a:custGeom>
            <a:blipFill dpi="0" rotWithShape="0">
              <a:blip r:embed="rId2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7" name="Picture 5" descr="CITBANND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9" name="Group 7"/>
            <p:cNvGrpSpPr>
              <a:grpSpLocks/>
            </p:cNvGrpSpPr>
            <p:nvPr userDrawn="1"/>
          </p:nvGrpSpPr>
          <p:grpSpPr bwMode="auto">
            <a:xfrm>
              <a:off x="0" y="2256"/>
              <a:ext cx="3642" cy="94"/>
              <a:chOff x="0" y="2256"/>
              <a:chExt cx="3642" cy="94"/>
            </a:xfrm>
          </p:grpSpPr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0" y="2310"/>
                <a:ext cx="3642" cy="1"/>
              </a:xfrm>
              <a:custGeom>
                <a:avLst/>
                <a:gdLst>
                  <a:gd name="T0" fmla="*/ 0 w 3642"/>
                  <a:gd name="T1" fmla="*/ 0 h 1"/>
                  <a:gd name="T2" fmla="*/ 3642 w 3642"/>
                  <a:gd name="T3" fmla="*/ 0 h 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642" h="1">
                    <a:moveTo>
                      <a:pt x="0" y="0"/>
                    </a:moveTo>
                    <a:lnTo>
                      <a:pt x="3642" y="0"/>
                    </a:ln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grpSp>
            <p:nvGrpSpPr>
              <p:cNvPr id="11" name="Group 9"/>
              <p:cNvGrpSpPr>
                <a:grpSpLocks/>
              </p:cNvGrpSpPr>
              <p:nvPr/>
            </p:nvGrpSpPr>
            <p:grpSpPr bwMode="auto">
              <a:xfrm>
                <a:off x="960" y="2256"/>
                <a:ext cx="1678" cy="94"/>
                <a:chOff x="419" y="1193"/>
                <a:chExt cx="1678" cy="94"/>
              </a:xfrm>
            </p:grpSpPr>
            <p:sp>
              <p:nvSpPr>
                <p:cNvPr id="12" name="Oval 10"/>
                <p:cNvSpPr>
                  <a:spLocks noChangeArrowheads="1"/>
                </p:cNvSpPr>
                <p:nvPr userDrawn="1"/>
              </p:nvSpPr>
              <p:spPr bwMode="auto">
                <a:xfrm>
                  <a:off x="419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3" name="Oval 11"/>
                <p:cNvSpPr>
                  <a:spLocks noChangeArrowheads="1"/>
                </p:cNvSpPr>
                <p:nvPr userDrawn="1"/>
              </p:nvSpPr>
              <p:spPr bwMode="auto">
                <a:xfrm>
                  <a:off x="947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4" name="Oval 12"/>
                <p:cNvSpPr>
                  <a:spLocks noChangeArrowheads="1"/>
                </p:cNvSpPr>
                <p:nvPr userDrawn="1"/>
              </p:nvSpPr>
              <p:spPr bwMode="auto">
                <a:xfrm>
                  <a:off x="1475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5" name="Oval 13"/>
                <p:cNvSpPr>
                  <a:spLocks noChangeArrowheads="1"/>
                </p:cNvSpPr>
                <p:nvPr userDrawn="1"/>
              </p:nvSpPr>
              <p:spPr bwMode="auto">
                <a:xfrm>
                  <a:off x="2003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</p:grpSp>
        </p:grpSp>
      </p:grpSp>
      <p:sp>
        <p:nvSpPr>
          <p:cNvPr id="4110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685800" y="2057400"/>
            <a:ext cx="7772400" cy="11430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111" name="Rectangle 15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40386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3CC6CF-1D12-41B5-812C-279018DA8D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76618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08679E-5A33-4729-9048-F335FBDEF7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211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62700" y="609600"/>
            <a:ext cx="19431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609600"/>
            <a:ext cx="56769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52E523-8C5B-4266-8F46-D9B0FB82D3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21914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8B95B3-4ECB-40E6-90E7-A0C6965F25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131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BECD6A-9CBE-42FC-A3A1-3048AC397C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23147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58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3DF4EC-E58D-455F-8B20-CACE0CF011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2845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0BDFED-109C-44A1-8908-88A2907C73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34585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36C327-E534-4CE5-A073-DF6FD8C294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6726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919C37-4EEC-422F-9D1C-ADCEDDE8C6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67286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1A7E67-1895-4159-8056-F32A98A375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471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486674-E6FF-4EB2-B375-7ED1D5B780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47907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52400" y="0"/>
            <a:ext cx="8991600" cy="6858000"/>
            <a:chOff x="96" y="0"/>
            <a:chExt cx="5664" cy="4320"/>
          </a:xfrm>
        </p:grpSpPr>
        <p:sp>
          <p:nvSpPr>
            <p:cNvPr id="1032" name="Rectangle 3"/>
            <p:cNvSpPr>
              <a:spLocks noChangeArrowheads="1"/>
            </p:cNvSpPr>
            <p:nvPr userDrawn="1"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1033" name="Picture 4" descr="CITBANND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34" name="Rectangle 5"/>
            <p:cNvSpPr>
              <a:spLocks noChangeArrowheads="1"/>
            </p:cNvSpPr>
            <p:nvPr userDrawn="1"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5" name="Freeform 6"/>
            <p:cNvSpPr>
              <a:spLocks/>
            </p:cNvSpPr>
            <p:nvPr userDrawn="1"/>
          </p:nvSpPr>
          <p:spPr bwMode="auto">
            <a:xfrm>
              <a:off x="96" y="1248"/>
              <a:ext cx="4320" cy="3072"/>
            </a:xfrm>
            <a:custGeom>
              <a:avLst/>
              <a:gdLst>
                <a:gd name="T0" fmla="*/ 0 w 4320"/>
                <a:gd name="T1" fmla="*/ 2410 h 3264"/>
                <a:gd name="T2" fmla="*/ 0 w 4320"/>
                <a:gd name="T3" fmla="*/ 0 h 3264"/>
                <a:gd name="T4" fmla="*/ 4320 w 4320"/>
                <a:gd name="T5" fmla="*/ 0 h 326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320" h="3264">
                  <a:moveTo>
                    <a:pt x="0" y="3264"/>
                  </a:moveTo>
                  <a:lnTo>
                    <a:pt x="0" y="0"/>
                  </a:lnTo>
                  <a:lnTo>
                    <a:pt x="4320" y="0"/>
                  </a:lnTo>
                </a:path>
              </a:pathLst>
            </a:custGeom>
            <a:noFill/>
            <a:ln w="9525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9" name="Oval 7"/>
            <p:cNvSpPr>
              <a:spLocks noChangeArrowheads="1"/>
            </p:cNvSpPr>
            <p:nvPr userDrawn="1"/>
          </p:nvSpPr>
          <p:spPr bwMode="auto">
            <a:xfrm>
              <a:off x="419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0" name="Oval 8"/>
            <p:cNvSpPr>
              <a:spLocks noChangeArrowheads="1"/>
            </p:cNvSpPr>
            <p:nvPr userDrawn="1"/>
          </p:nvSpPr>
          <p:spPr bwMode="auto">
            <a:xfrm>
              <a:off x="947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1" name="Oval 9"/>
            <p:cNvSpPr>
              <a:spLocks noChangeArrowheads="1"/>
            </p:cNvSpPr>
            <p:nvPr userDrawn="1"/>
          </p:nvSpPr>
          <p:spPr bwMode="auto">
            <a:xfrm>
              <a:off x="1475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2" name="Oval 10"/>
            <p:cNvSpPr>
              <a:spLocks noChangeArrowheads="1"/>
            </p:cNvSpPr>
            <p:nvPr userDrawn="1"/>
          </p:nvSpPr>
          <p:spPr bwMode="auto">
            <a:xfrm>
              <a:off x="2003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</p:grpSp>
      <p:sp>
        <p:nvSpPr>
          <p:cNvPr id="1027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2133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85" name="Rectangle 1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34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6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971800" y="6324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7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51C44E8F-1F44-4039-9A61-E2800145A9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Programiranje I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66921" y="4293096"/>
            <a:ext cx="7618040" cy="1320552"/>
          </a:xfrm>
        </p:spPr>
        <p:txBody>
          <a:bodyPr/>
          <a:lstStyle/>
          <a:p>
            <a:pPr eaLnBrk="1" hangingPunct="1"/>
            <a:r>
              <a:rPr lang="sr-Latn-CS" sz="3600" dirty="0" smtClean="0"/>
              <a:t>Algoritmi za pretraživanje i sortiranje</a:t>
            </a:r>
          </a:p>
          <a:p>
            <a:pPr eaLnBrk="1" hangingPunct="1"/>
            <a:r>
              <a:rPr lang="sr-Latn-CS" sz="3600" dirty="0" smtClean="0"/>
              <a:t>Malo digresije</a:t>
            </a:r>
            <a:endParaRPr lang="en-US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7388" y="581025"/>
            <a:ext cx="7772400" cy="1143000"/>
          </a:xfrm>
        </p:spPr>
        <p:txBody>
          <a:bodyPr/>
          <a:lstStyle/>
          <a:p>
            <a:pPr eaLnBrk="1" hangingPunct="1"/>
            <a:r>
              <a:rPr lang="sr-Latn-CS" smtClean="0"/>
              <a:t>Metod ponovljenog minimuma</a:t>
            </a:r>
            <a:endParaRPr lang="en-US" smtClean="0"/>
          </a:p>
        </p:txBody>
      </p:sp>
      <p:sp>
        <p:nvSpPr>
          <p:cNvPr id="13315" name="Text Box 4"/>
          <p:cNvSpPr txBox="1">
            <a:spLocks noChangeArrowheads="1"/>
          </p:cNvSpPr>
          <p:nvPr/>
        </p:nvSpPr>
        <p:spPr bwMode="auto">
          <a:xfrm>
            <a:off x="467545" y="2204864"/>
            <a:ext cx="5328591" cy="440120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ts val="0"/>
              </a:spcBef>
            </a:pPr>
            <a:r>
              <a:rPr lang="en-US" sz="2000" dirty="0" err="1">
                <a:latin typeface="Tahoma" charset="0"/>
                <a:cs typeface="Times New Roman" charset="0"/>
              </a:rPr>
              <a:t>int</a:t>
            </a:r>
            <a:r>
              <a:rPr lang="en-US" sz="2000" dirty="0">
                <a:latin typeface="Tahoma" charset="0"/>
                <a:cs typeface="Times New Roman" charset="0"/>
              </a:rPr>
              <a:t> main() {</a:t>
            </a:r>
          </a:p>
          <a:p>
            <a:pPr eaLnBrk="1" hangingPunct="1">
              <a:spcBef>
                <a:spcPts val="0"/>
              </a:spcBef>
            </a:pPr>
            <a:r>
              <a:rPr lang="en-US" sz="2000" dirty="0">
                <a:latin typeface="Tahoma" charset="0"/>
                <a:cs typeface="Times New Roman" charset="0"/>
              </a:rPr>
              <a:t>    </a:t>
            </a:r>
            <a:r>
              <a:rPr lang="en-US" sz="2000" dirty="0" err="1">
                <a:latin typeface="Tahoma" charset="0"/>
                <a:cs typeface="Times New Roman" charset="0"/>
              </a:rPr>
              <a:t>int</a:t>
            </a:r>
            <a:r>
              <a:rPr lang="en-US" sz="2000" dirty="0">
                <a:latin typeface="Tahoma" charset="0"/>
                <a:cs typeface="Times New Roman" charset="0"/>
              </a:rPr>
              <a:t> n, a[100], temp, </a:t>
            </a:r>
            <a:r>
              <a:rPr lang="en-US" sz="2000" dirty="0" err="1">
                <a:latin typeface="Tahoma" charset="0"/>
                <a:cs typeface="Times New Roman" charset="0"/>
              </a:rPr>
              <a:t>i</a:t>
            </a:r>
            <a:r>
              <a:rPr lang="en-US" sz="2000" dirty="0">
                <a:latin typeface="Tahoma" charset="0"/>
                <a:cs typeface="Times New Roman" charset="0"/>
              </a:rPr>
              <a:t>, j, </a:t>
            </a:r>
            <a:r>
              <a:rPr lang="en-US" sz="2000" dirty="0" err="1">
                <a:latin typeface="Tahoma" charset="0"/>
                <a:cs typeface="Times New Roman" charset="0"/>
              </a:rPr>
              <a:t>ind_min</a:t>
            </a:r>
            <a:r>
              <a:rPr lang="en-US" sz="2000" dirty="0">
                <a:latin typeface="Tahoma" charset="0"/>
                <a:cs typeface="Times New Roman" charset="0"/>
              </a:rPr>
              <a:t>;</a:t>
            </a:r>
          </a:p>
          <a:p>
            <a:pPr eaLnBrk="1" hangingPunct="1">
              <a:spcBef>
                <a:spcPts val="0"/>
              </a:spcBef>
            </a:pPr>
            <a:r>
              <a:rPr lang="en-US" sz="2000" dirty="0">
                <a:latin typeface="Tahoma" charset="0"/>
                <a:cs typeface="Times New Roman" charset="0"/>
              </a:rPr>
              <a:t>    </a:t>
            </a:r>
            <a:r>
              <a:rPr lang="en-US" sz="2000" dirty="0" err="1">
                <a:latin typeface="Tahoma" charset="0"/>
                <a:cs typeface="Times New Roman" charset="0"/>
              </a:rPr>
              <a:t>scanf</a:t>
            </a:r>
            <a:r>
              <a:rPr lang="en-US" sz="2000" dirty="0">
                <a:latin typeface="Tahoma" charset="0"/>
                <a:cs typeface="Times New Roman" charset="0"/>
              </a:rPr>
              <a:t>("%d</a:t>
            </a:r>
            <a:r>
              <a:rPr lang="en-US" sz="2000" dirty="0" smtClean="0">
                <a:latin typeface="Tahoma" charset="0"/>
                <a:cs typeface="Times New Roman" charset="0"/>
              </a:rPr>
              <a:t>",</a:t>
            </a:r>
            <a:r>
              <a:rPr lang="sr-Latn-ME" sz="2000" dirty="0" smtClean="0">
                <a:latin typeface="Tahoma" charset="0"/>
                <a:cs typeface="Times New Roman" charset="0"/>
              </a:rPr>
              <a:t> </a:t>
            </a:r>
            <a:r>
              <a:rPr lang="en-US" sz="2000" dirty="0" smtClean="0">
                <a:latin typeface="Tahoma" charset="0"/>
                <a:cs typeface="Times New Roman" charset="0"/>
              </a:rPr>
              <a:t>&amp;</a:t>
            </a:r>
            <a:r>
              <a:rPr lang="en-US" sz="2000" dirty="0">
                <a:latin typeface="Tahoma" charset="0"/>
                <a:cs typeface="Times New Roman" charset="0"/>
              </a:rPr>
              <a:t>n);</a:t>
            </a:r>
          </a:p>
          <a:p>
            <a:pPr eaLnBrk="1" hangingPunct="1">
              <a:spcBef>
                <a:spcPts val="0"/>
              </a:spcBef>
            </a:pPr>
            <a:r>
              <a:rPr lang="en-US" sz="2000" dirty="0">
                <a:latin typeface="Tahoma" charset="0"/>
                <a:cs typeface="Times New Roman" charset="0"/>
              </a:rPr>
              <a:t>    for(</a:t>
            </a:r>
            <a:r>
              <a:rPr lang="en-US" sz="2000" dirty="0" err="1">
                <a:latin typeface="Tahoma" charset="0"/>
                <a:cs typeface="Times New Roman" charset="0"/>
              </a:rPr>
              <a:t>i</a:t>
            </a:r>
            <a:r>
              <a:rPr lang="en-US" sz="2000" dirty="0">
                <a:latin typeface="Tahoma" charset="0"/>
                <a:cs typeface="Times New Roman" charset="0"/>
              </a:rPr>
              <a:t>=0</a:t>
            </a:r>
            <a:r>
              <a:rPr lang="en-US" sz="2000" dirty="0" smtClean="0">
                <a:latin typeface="Tahoma" charset="0"/>
                <a:cs typeface="Times New Roman" charset="0"/>
              </a:rPr>
              <a:t>;</a:t>
            </a:r>
            <a:r>
              <a:rPr lang="sr-Latn-ME" sz="2000" dirty="0" smtClean="0">
                <a:latin typeface="Tahoma" charset="0"/>
                <a:cs typeface="Times New Roman" charset="0"/>
              </a:rPr>
              <a:t> </a:t>
            </a:r>
            <a:r>
              <a:rPr lang="en-US" sz="2000" dirty="0" err="1" smtClean="0">
                <a:latin typeface="Tahoma" charset="0"/>
                <a:cs typeface="Times New Roman" charset="0"/>
              </a:rPr>
              <a:t>i</a:t>
            </a:r>
            <a:r>
              <a:rPr lang="en-US" sz="2000" dirty="0" smtClean="0">
                <a:latin typeface="Tahoma" charset="0"/>
                <a:cs typeface="Times New Roman" charset="0"/>
              </a:rPr>
              <a:t>&lt;n;</a:t>
            </a:r>
            <a:r>
              <a:rPr lang="sr-Latn-ME" sz="2000" dirty="0" smtClean="0">
                <a:latin typeface="Tahoma" charset="0"/>
                <a:cs typeface="Times New Roman" charset="0"/>
              </a:rPr>
              <a:t> </a:t>
            </a:r>
            <a:r>
              <a:rPr lang="en-US" sz="2000" dirty="0" err="1" smtClean="0">
                <a:latin typeface="Tahoma" charset="0"/>
                <a:cs typeface="Times New Roman" charset="0"/>
              </a:rPr>
              <a:t>i</a:t>
            </a:r>
            <a:r>
              <a:rPr lang="en-US" sz="2000" dirty="0" smtClean="0">
                <a:latin typeface="Tahoma" charset="0"/>
                <a:cs typeface="Times New Roman" charset="0"/>
              </a:rPr>
              <a:t>++)   </a:t>
            </a:r>
            <a:r>
              <a:rPr lang="en-US" sz="2000" dirty="0" err="1" smtClean="0">
                <a:latin typeface="Tahoma" charset="0"/>
                <a:cs typeface="Times New Roman" charset="0"/>
              </a:rPr>
              <a:t>scanf</a:t>
            </a:r>
            <a:r>
              <a:rPr lang="en-US" sz="2000" dirty="0">
                <a:latin typeface="Tahoma" charset="0"/>
                <a:cs typeface="Times New Roman" charset="0"/>
              </a:rPr>
              <a:t>("%d",</a:t>
            </a:r>
            <a:r>
              <a:rPr lang="en-US" sz="2000" dirty="0" err="1">
                <a:latin typeface="Tahoma" charset="0"/>
                <a:cs typeface="Times New Roman" charset="0"/>
              </a:rPr>
              <a:t>a+i</a:t>
            </a:r>
            <a:r>
              <a:rPr lang="en-US" sz="2000" dirty="0">
                <a:latin typeface="Tahoma" charset="0"/>
                <a:cs typeface="Times New Roman" charset="0"/>
              </a:rPr>
              <a:t>);</a:t>
            </a:r>
          </a:p>
          <a:p>
            <a:pPr eaLnBrk="1" hangingPunct="1">
              <a:spcBef>
                <a:spcPts val="0"/>
              </a:spcBef>
            </a:pPr>
            <a:r>
              <a:rPr lang="en-US" sz="2000" dirty="0">
                <a:latin typeface="Tahoma" charset="0"/>
                <a:cs typeface="Times New Roman" charset="0"/>
              </a:rPr>
              <a:t>    for(</a:t>
            </a:r>
            <a:r>
              <a:rPr lang="en-US" sz="2000" dirty="0" err="1">
                <a:latin typeface="Tahoma" charset="0"/>
                <a:cs typeface="Times New Roman" charset="0"/>
              </a:rPr>
              <a:t>i</a:t>
            </a:r>
            <a:r>
              <a:rPr lang="en-US" sz="2000" dirty="0">
                <a:latin typeface="Tahoma" charset="0"/>
                <a:cs typeface="Times New Roman" charset="0"/>
              </a:rPr>
              <a:t>=0</a:t>
            </a:r>
            <a:r>
              <a:rPr lang="en-US" sz="2000" dirty="0" smtClean="0">
                <a:latin typeface="Tahoma" charset="0"/>
                <a:cs typeface="Times New Roman" charset="0"/>
              </a:rPr>
              <a:t>;</a:t>
            </a:r>
            <a:r>
              <a:rPr lang="sr-Latn-ME" sz="2000" dirty="0" smtClean="0">
                <a:latin typeface="Tahoma" charset="0"/>
                <a:cs typeface="Times New Roman" charset="0"/>
              </a:rPr>
              <a:t> </a:t>
            </a:r>
            <a:r>
              <a:rPr lang="en-US" sz="2000" dirty="0" err="1" smtClean="0">
                <a:latin typeface="Tahoma" charset="0"/>
                <a:cs typeface="Times New Roman" charset="0"/>
              </a:rPr>
              <a:t>i</a:t>
            </a:r>
            <a:r>
              <a:rPr lang="en-US" sz="2000" dirty="0" smtClean="0">
                <a:latin typeface="Tahoma" charset="0"/>
                <a:cs typeface="Times New Roman" charset="0"/>
              </a:rPr>
              <a:t>&lt;n-1;</a:t>
            </a:r>
            <a:r>
              <a:rPr lang="sr-Latn-ME" sz="2000" dirty="0" smtClean="0">
                <a:latin typeface="Tahoma" charset="0"/>
                <a:cs typeface="Times New Roman" charset="0"/>
              </a:rPr>
              <a:t> </a:t>
            </a:r>
            <a:r>
              <a:rPr lang="en-US" sz="2000" dirty="0" err="1" smtClean="0">
                <a:latin typeface="Tahoma" charset="0"/>
                <a:cs typeface="Times New Roman" charset="0"/>
              </a:rPr>
              <a:t>i</a:t>
            </a:r>
            <a:r>
              <a:rPr lang="en-US" sz="2000" dirty="0" smtClean="0">
                <a:latin typeface="Tahoma" charset="0"/>
                <a:cs typeface="Times New Roman" charset="0"/>
              </a:rPr>
              <a:t>++)</a:t>
            </a:r>
            <a:r>
              <a:rPr lang="sr-Latn-ME" sz="2000" dirty="0" smtClean="0">
                <a:latin typeface="Tahoma" charset="0"/>
                <a:cs typeface="Times New Roman" charset="0"/>
              </a:rPr>
              <a:t> </a:t>
            </a:r>
            <a:r>
              <a:rPr lang="en-US" sz="2000" dirty="0" smtClean="0">
                <a:latin typeface="Tahoma" charset="0"/>
                <a:cs typeface="Times New Roman" charset="0"/>
              </a:rPr>
              <a:t>{</a:t>
            </a:r>
            <a:endParaRPr lang="en-US" sz="2000" dirty="0">
              <a:latin typeface="Tahoma" charset="0"/>
              <a:cs typeface="Times New Roman" charset="0"/>
            </a:endParaRPr>
          </a:p>
          <a:p>
            <a:pPr eaLnBrk="1" hangingPunct="1">
              <a:spcBef>
                <a:spcPts val="0"/>
              </a:spcBef>
            </a:pPr>
            <a:r>
              <a:rPr lang="en-US" sz="2000" dirty="0">
                <a:latin typeface="Tahoma" charset="0"/>
                <a:cs typeface="Times New Roman" charset="0"/>
              </a:rPr>
              <a:t>        </a:t>
            </a:r>
            <a:r>
              <a:rPr lang="en-US" sz="2000" dirty="0" err="1">
                <a:latin typeface="Tahoma" charset="0"/>
                <a:cs typeface="Times New Roman" charset="0"/>
              </a:rPr>
              <a:t>ind_min</a:t>
            </a:r>
            <a:r>
              <a:rPr lang="en-US" sz="2000" dirty="0">
                <a:latin typeface="Tahoma" charset="0"/>
                <a:cs typeface="Times New Roman" charset="0"/>
              </a:rPr>
              <a:t> = </a:t>
            </a:r>
            <a:r>
              <a:rPr lang="en-US" sz="2000" dirty="0" err="1">
                <a:latin typeface="Tahoma" charset="0"/>
                <a:cs typeface="Times New Roman" charset="0"/>
              </a:rPr>
              <a:t>i</a:t>
            </a:r>
            <a:r>
              <a:rPr lang="en-US" sz="2000" dirty="0">
                <a:latin typeface="Tahoma" charset="0"/>
                <a:cs typeface="Times New Roman" charset="0"/>
              </a:rPr>
              <a:t>;</a:t>
            </a:r>
          </a:p>
          <a:p>
            <a:pPr eaLnBrk="1" hangingPunct="1">
              <a:spcBef>
                <a:spcPts val="0"/>
              </a:spcBef>
            </a:pPr>
            <a:r>
              <a:rPr lang="en-US" sz="2000" dirty="0">
                <a:latin typeface="Tahoma" charset="0"/>
                <a:cs typeface="Times New Roman" charset="0"/>
              </a:rPr>
              <a:t>        for(j=i+1</a:t>
            </a:r>
            <a:r>
              <a:rPr lang="en-US" sz="2000" dirty="0" smtClean="0">
                <a:latin typeface="Tahoma" charset="0"/>
                <a:cs typeface="Times New Roman" charset="0"/>
              </a:rPr>
              <a:t>;</a:t>
            </a:r>
            <a:r>
              <a:rPr lang="sr-Latn-ME" sz="2000" dirty="0" smtClean="0">
                <a:latin typeface="Tahoma" charset="0"/>
                <a:cs typeface="Times New Roman" charset="0"/>
              </a:rPr>
              <a:t> </a:t>
            </a:r>
            <a:r>
              <a:rPr lang="en-US" sz="2000" dirty="0" smtClean="0">
                <a:latin typeface="Tahoma" charset="0"/>
                <a:cs typeface="Times New Roman" charset="0"/>
              </a:rPr>
              <a:t>j&lt;n;</a:t>
            </a:r>
            <a:r>
              <a:rPr lang="sr-Latn-ME" sz="2000" dirty="0" smtClean="0">
                <a:latin typeface="Tahoma" charset="0"/>
                <a:cs typeface="Times New Roman" charset="0"/>
              </a:rPr>
              <a:t> </a:t>
            </a:r>
            <a:r>
              <a:rPr lang="en-US" sz="2000" dirty="0" err="1" smtClean="0">
                <a:latin typeface="Tahoma" charset="0"/>
                <a:cs typeface="Times New Roman" charset="0"/>
              </a:rPr>
              <a:t>j</a:t>
            </a:r>
            <a:r>
              <a:rPr lang="en-US" sz="2000" dirty="0" err="1">
                <a:latin typeface="Tahoma" charset="0"/>
                <a:cs typeface="Times New Roman" charset="0"/>
              </a:rPr>
              <a:t>++</a:t>
            </a:r>
            <a:r>
              <a:rPr lang="en-US" sz="2000" dirty="0">
                <a:latin typeface="Tahoma" charset="0"/>
                <a:cs typeface="Times New Roman" charset="0"/>
              </a:rPr>
              <a:t>)</a:t>
            </a:r>
          </a:p>
          <a:p>
            <a:pPr eaLnBrk="1" hangingPunct="1">
              <a:spcBef>
                <a:spcPts val="0"/>
              </a:spcBef>
            </a:pPr>
            <a:r>
              <a:rPr lang="en-US" sz="2000" dirty="0">
                <a:latin typeface="Tahoma" charset="0"/>
                <a:cs typeface="Times New Roman" charset="0"/>
              </a:rPr>
              <a:t>            </a:t>
            </a:r>
            <a:r>
              <a:rPr lang="en-US" sz="2000" dirty="0" smtClean="0">
                <a:latin typeface="Tahoma" charset="0"/>
                <a:cs typeface="Times New Roman" charset="0"/>
              </a:rPr>
              <a:t>if(</a:t>
            </a:r>
            <a:r>
              <a:rPr lang="en-US" sz="2000" dirty="0">
                <a:latin typeface="Tahoma" charset="0"/>
                <a:cs typeface="Times New Roman" charset="0"/>
              </a:rPr>
              <a:t>a</a:t>
            </a:r>
            <a:r>
              <a:rPr lang="en-US" sz="2000" dirty="0" smtClean="0">
                <a:latin typeface="Tahoma" charset="0"/>
                <a:cs typeface="Times New Roman" charset="0"/>
              </a:rPr>
              <a:t>[</a:t>
            </a:r>
            <a:r>
              <a:rPr lang="en-US" sz="2000" dirty="0" err="1" smtClean="0">
                <a:latin typeface="Tahoma" charset="0"/>
                <a:cs typeface="Times New Roman" charset="0"/>
              </a:rPr>
              <a:t>ind_min</a:t>
            </a:r>
            <a:r>
              <a:rPr lang="en-US" sz="2000" dirty="0" smtClean="0">
                <a:latin typeface="Tahoma" charset="0"/>
                <a:cs typeface="Times New Roman" charset="0"/>
              </a:rPr>
              <a:t>]</a:t>
            </a:r>
            <a:r>
              <a:rPr lang="sr-Latn-ME" sz="2000" dirty="0" smtClean="0">
                <a:latin typeface="Tahoma" charset="0"/>
                <a:cs typeface="Times New Roman" charset="0"/>
              </a:rPr>
              <a:t> </a:t>
            </a:r>
            <a:r>
              <a:rPr lang="en-US" sz="2000" dirty="0" smtClean="0">
                <a:latin typeface="Tahoma" charset="0"/>
                <a:cs typeface="Times New Roman" charset="0"/>
              </a:rPr>
              <a:t>&gt;</a:t>
            </a:r>
            <a:r>
              <a:rPr lang="sr-Latn-ME" sz="2000" dirty="0" smtClean="0">
                <a:latin typeface="Tahoma" charset="0"/>
                <a:cs typeface="Times New Roman" charset="0"/>
              </a:rPr>
              <a:t> </a:t>
            </a:r>
            <a:r>
              <a:rPr lang="en-US" sz="2000" dirty="0" smtClean="0">
                <a:latin typeface="Tahoma" charset="0"/>
                <a:cs typeface="Times New Roman" charset="0"/>
              </a:rPr>
              <a:t>a[j</a:t>
            </a:r>
            <a:r>
              <a:rPr lang="en-US" sz="2000" dirty="0" smtClean="0">
                <a:latin typeface="Tahoma" charset="0"/>
                <a:cs typeface="Times New Roman" charset="0"/>
              </a:rPr>
              <a:t>])  </a:t>
            </a:r>
            <a:r>
              <a:rPr lang="en-US" sz="2000" dirty="0" err="1">
                <a:latin typeface="Tahoma" charset="0"/>
                <a:cs typeface="Times New Roman" charset="0"/>
              </a:rPr>
              <a:t>ind_min</a:t>
            </a:r>
            <a:r>
              <a:rPr lang="en-US" sz="2000" dirty="0">
                <a:latin typeface="Tahoma" charset="0"/>
                <a:cs typeface="Times New Roman" charset="0"/>
              </a:rPr>
              <a:t> = j</a:t>
            </a:r>
            <a:r>
              <a:rPr lang="en-US" sz="2000" dirty="0" smtClean="0">
                <a:latin typeface="Tahoma" charset="0"/>
                <a:cs typeface="Times New Roman" charset="0"/>
              </a:rPr>
              <a:t>;</a:t>
            </a:r>
            <a:endParaRPr lang="en-US" sz="2000" dirty="0">
              <a:latin typeface="Tahoma" charset="0"/>
              <a:cs typeface="Times New Roman" charset="0"/>
            </a:endParaRPr>
          </a:p>
          <a:p>
            <a:pPr eaLnBrk="1" hangingPunct="1">
              <a:spcBef>
                <a:spcPts val="0"/>
              </a:spcBef>
            </a:pPr>
            <a:r>
              <a:rPr lang="en-US" sz="2000" dirty="0">
                <a:latin typeface="Tahoma" charset="0"/>
                <a:cs typeface="Times New Roman" charset="0"/>
              </a:rPr>
              <a:t>        temp = a[</a:t>
            </a:r>
            <a:r>
              <a:rPr lang="en-US" sz="2000" dirty="0" err="1">
                <a:latin typeface="Tahoma" charset="0"/>
                <a:cs typeface="Times New Roman" charset="0"/>
              </a:rPr>
              <a:t>i</a:t>
            </a:r>
            <a:r>
              <a:rPr lang="en-US" sz="2000" dirty="0">
                <a:latin typeface="Tahoma" charset="0"/>
                <a:cs typeface="Times New Roman" charset="0"/>
              </a:rPr>
              <a:t>];</a:t>
            </a:r>
          </a:p>
          <a:p>
            <a:pPr eaLnBrk="1" hangingPunct="1">
              <a:spcBef>
                <a:spcPts val="0"/>
              </a:spcBef>
            </a:pPr>
            <a:r>
              <a:rPr lang="en-US" sz="2000" dirty="0">
                <a:latin typeface="Tahoma" charset="0"/>
                <a:cs typeface="Times New Roman" charset="0"/>
              </a:rPr>
              <a:t>        a[</a:t>
            </a:r>
            <a:r>
              <a:rPr lang="en-US" sz="2000" dirty="0" err="1">
                <a:latin typeface="Tahoma" charset="0"/>
                <a:cs typeface="Times New Roman" charset="0"/>
              </a:rPr>
              <a:t>i</a:t>
            </a:r>
            <a:r>
              <a:rPr lang="en-US" sz="2000" dirty="0">
                <a:latin typeface="Tahoma" charset="0"/>
                <a:cs typeface="Times New Roman" charset="0"/>
              </a:rPr>
              <a:t>] = a[</a:t>
            </a:r>
            <a:r>
              <a:rPr lang="en-US" sz="2000" dirty="0" err="1">
                <a:latin typeface="Tahoma" charset="0"/>
                <a:cs typeface="Times New Roman" charset="0"/>
              </a:rPr>
              <a:t>ind_min</a:t>
            </a:r>
            <a:r>
              <a:rPr lang="en-US" sz="2000" dirty="0">
                <a:latin typeface="Tahoma" charset="0"/>
                <a:cs typeface="Times New Roman" charset="0"/>
              </a:rPr>
              <a:t>];</a:t>
            </a:r>
          </a:p>
          <a:p>
            <a:pPr eaLnBrk="1" hangingPunct="1">
              <a:spcBef>
                <a:spcPts val="0"/>
              </a:spcBef>
            </a:pPr>
            <a:r>
              <a:rPr lang="en-US" sz="2000" dirty="0">
                <a:latin typeface="Tahoma" charset="0"/>
                <a:cs typeface="Times New Roman" charset="0"/>
              </a:rPr>
              <a:t>        a[</a:t>
            </a:r>
            <a:r>
              <a:rPr lang="en-US" sz="2000" dirty="0" err="1">
                <a:latin typeface="Tahoma" charset="0"/>
                <a:cs typeface="Times New Roman" charset="0"/>
              </a:rPr>
              <a:t>ind_min</a:t>
            </a:r>
            <a:r>
              <a:rPr lang="en-US" sz="2000" dirty="0">
                <a:latin typeface="Tahoma" charset="0"/>
                <a:cs typeface="Times New Roman" charset="0"/>
              </a:rPr>
              <a:t>] = temp;</a:t>
            </a:r>
          </a:p>
          <a:p>
            <a:pPr eaLnBrk="1" hangingPunct="1">
              <a:spcBef>
                <a:spcPts val="0"/>
              </a:spcBef>
            </a:pPr>
            <a:r>
              <a:rPr lang="en-US" sz="2000" dirty="0">
                <a:latin typeface="Tahoma" charset="0"/>
                <a:cs typeface="Times New Roman" charset="0"/>
              </a:rPr>
              <a:t>    }</a:t>
            </a:r>
          </a:p>
          <a:p>
            <a:pPr eaLnBrk="1" hangingPunct="1">
              <a:spcBef>
                <a:spcPts val="0"/>
              </a:spcBef>
            </a:pPr>
            <a:r>
              <a:rPr lang="en-US" sz="2000" dirty="0">
                <a:latin typeface="Tahoma" charset="0"/>
                <a:cs typeface="Times New Roman" charset="0"/>
              </a:rPr>
              <a:t>    for(</a:t>
            </a:r>
            <a:r>
              <a:rPr lang="en-US" sz="2000" dirty="0" err="1">
                <a:latin typeface="Tahoma" charset="0"/>
                <a:cs typeface="Times New Roman" charset="0"/>
              </a:rPr>
              <a:t>i</a:t>
            </a:r>
            <a:r>
              <a:rPr lang="en-US" sz="2000" dirty="0">
                <a:latin typeface="Tahoma" charset="0"/>
                <a:cs typeface="Times New Roman" charset="0"/>
              </a:rPr>
              <a:t>=0</a:t>
            </a:r>
            <a:r>
              <a:rPr lang="en-US" sz="2000" dirty="0" smtClean="0">
                <a:latin typeface="Tahoma" charset="0"/>
                <a:cs typeface="Times New Roman" charset="0"/>
              </a:rPr>
              <a:t>;</a:t>
            </a:r>
            <a:r>
              <a:rPr lang="sr-Latn-ME" sz="2000" dirty="0" smtClean="0">
                <a:latin typeface="Tahoma" charset="0"/>
                <a:cs typeface="Times New Roman" charset="0"/>
              </a:rPr>
              <a:t> </a:t>
            </a:r>
            <a:r>
              <a:rPr lang="en-US" sz="2000" dirty="0" err="1" smtClean="0">
                <a:latin typeface="Tahoma" charset="0"/>
                <a:cs typeface="Times New Roman" charset="0"/>
              </a:rPr>
              <a:t>i</a:t>
            </a:r>
            <a:r>
              <a:rPr lang="en-US" sz="2000" dirty="0" smtClean="0">
                <a:latin typeface="Tahoma" charset="0"/>
                <a:cs typeface="Times New Roman" charset="0"/>
              </a:rPr>
              <a:t>&lt;n;</a:t>
            </a:r>
            <a:r>
              <a:rPr lang="sr-Latn-ME" sz="2000" dirty="0" smtClean="0">
                <a:latin typeface="Tahoma" charset="0"/>
                <a:cs typeface="Times New Roman" charset="0"/>
              </a:rPr>
              <a:t> </a:t>
            </a:r>
            <a:r>
              <a:rPr lang="en-US" sz="2000" dirty="0" err="1" smtClean="0">
                <a:latin typeface="Tahoma" charset="0"/>
                <a:cs typeface="Times New Roman" charset="0"/>
              </a:rPr>
              <a:t>i</a:t>
            </a:r>
            <a:r>
              <a:rPr lang="en-US" sz="2000" dirty="0" smtClean="0">
                <a:latin typeface="Tahoma" charset="0"/>
                <a:cs typeface="Times New Roman" charset="0"/>
              </a:rPr>
              <a:t>++)  </a:t>
            </a:r>
            <a:r>
              <a:rPr lang="en-US" sz="2000" dirty="0" err="1">
                <a:latin typeface="Tahoma" charset="0"/>
                <a:cs typeface="Times New Roman" charset="0"/>
              </a:rPr>
              <a:t>printf</a:t>
            </a:r>
            <a:r>
              <a:rPr lang="en-US" sz="2000" dirty="0">
                <a:latin typeface="Tahoma" charset="0"/>
                <a:cs typeface="Times New Roman" charset="0"/>
              </a:rPr>
              <a:t>("%d ", a[</a:t>
            </a:r>
            <a:r>
              <a:rPr lang="en-US" sz="2000" dirty="0" err="1">
                <a:latin typeface="Tahoma" charset="0"/>
                <a:cs typeface="Times New Roman" charset="0"/>
              </a:rPr>
              <a:t>i</a:t>
            </a:r>
            <a:r>
              <a:rPr lang="en-US" sz="2000" dirty="0">
                <a:latin typeface="Tahoma" charset="0"/>
                <a:cs typeface="Times New Roman" charset="0"/>
              </a:rPr>
              <a:t>]);</a:t>
            </a:r>
          </a:p>
          <a:p>
            <a:pPr eaLnBrk="1" hangingPunct="1">
              <a:spcBef>
                <a:spcPts val="0"/>
              </a:spcBef>
            </a:pPr>
            <a:r>
              <a:rPr lang="en-US" sz="2000" dirty="0">
                <a:latin typeface="Tahoma" charset="0"/>
                <a:cs typeface="Times New Roman" charset="0"/>
              </a:rPr>
              <a:t>}</a:t>
            </a:r>
          </a:p>
        </p:txBody>
      </p:sp>
      <p:sp>
        <p:nvSpPr>
          <p:cNvPr id="13317" name="Line 6"/>
          <p:cNvSpPr>
            <a:spLocks noChangeShapeType="1"/>
          </p:cNvSpPr>
          <p:nvPr/>
        </p:nvSpPr>
        <p:spPr bwMode="auto">
          <a:xfrm flipV="1">
            <a:off x="3131840" y="3284984"/>
            <a:ext cx="3384376" cy="36004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3318" name="Text Box 7"/>
          <p:cNvSpPr txBox="1">
            <a:spLocks noChangeArrowheads="1"/>
          </p:cNvSpPr>
          <p:nvPr/>
        </p:nvSpPr>
        <p:spPr bwMode="auto">
          <a:xfrm>
            <a:off x="6516216" y="2449686"/>
            <a:ext cx="2304256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600" dirty="0" err="1">
                <a:latin typeface="Tahoma" charset="0"/>
              </a:rPr>
              <a:t>i</a:t>
            </a:r>
            <a:r>
              <a:rPr lang="en-US" sz="1600" dirty="0">
                <a:latin typeface="Tahoma" charset="0"/>
              </a:rPr>
              <a:t>=0 je </a:t>
            </a:r>
            <a:r>
              <a:rPr lang="sr-Latn-RS" sz="1600" dirty="0">
                <a:latin typeface="Tahoma" charset="0"/>
              </a:rPr>
              <a:t>iteracija </a:t>
            </a:r>
            <a:r>
              <a:rPr lang="en-US" sz="1600" dirty="0" err="1">
                <a:latin typeface="Tahoma" charset="0"/>
              </a:rPr>
              <a:t>petlj</a:t>
            </a:r>
            <a:r>
              <a:rPr lang="sr-Latn-RS" sz="1600" dirty="0">
                <a:latin typeface="Tahoma" charset="0"/>
              </a:rPr>
              <a:t>e</a:t>
            </a:r>
            <a:r>
              <a:rPr lang="en-US" sz="1600" dirty="0">
                <a:latin typeface="Tahoma" charset="0"/>
              </a:rPr>
              <a:t> </a:t>
            </a:r>
            <a:r>
              <a:rPr lang="en-US" sz="1600" dirty="0" err="1">
                <a:latin typeface="Tahoma" charset="0"/>
              </a:rPr>
              <a:t>za</a:t>
            </a:r>
            <a:r>
              <a:rPr lang="en-US" sz="1600" dirty="0">
                <a:latin typeface="Tahoma" charset="0"/>
              </a:rPr>
              <a:t> </a:t>
            </a:r>
            <a:r>
              <a:rPr lang="en-US" sz="1600" dirty="0" err="1">
                <a:latin typeface="Tahoma" charset="0"/>
              </a:rPr>
              <a:t>odre</a:t>
            </a:r>
            <a:r>
              <a:rPr lang="sr-Latn-CS" sz="1600" dirty="0">
                <a:latin typeface="Tahoma" charset="0"/>
              </a:rPr>
              <a:t>đivanje </a:t>
            </a:r>
            <a:r>
              <a:rPr lang="sr-Latn-CS" sz="1600" dirty="0" smtClean="0">
                <a:latin typeface="Tahoma" charset="0"/>
              </a:rPr>
              <a:t>minimuma</a:t>
            </a:r>
            <a:r>
              <a:rPr lang="en-US" sz="1600" dirty="0" smtClean="0">
                <a:latin typeface="Tahoma" charset="0"/>
              </a:rPr>
              <a:t> </a:t>
            </a:r>
            <a:r>
              <a:rPr lang="sr-Latn-ME" sz="1600" dirty="0" smtClean="0">
                <a:latin typeface="Tahoma" charset="0"/>
              </a:rPr>
              <a:t>čitavog</a:t>
            </a:r>
            <a:r>
              <a:rPr lang="sr-Latn-CS" sz="1600" dirty="0" smtClean="0">
                <a:latin typeface="Tahoma" charset="0"/>
              </a:rPr>
              <a:t> </a:t>
            </a:r>
            <a:r>
              <a:rPr lang="sr-Latn-CS" sz="1600" dirty="0">
                <a:latin typeface="Tahoma" charset="0"/>
              </a:rPr>
              <a:t>niza, </a:t>
            </a:r>
            <a:r>
              <a:rPr lang="sr-Latn-CS" sz="1600" dirty="0" smtClean="0">
                <a:latin typeface="Tahoma" charset="0"/>
              </a:rPr>
              <a:t>i=1 je iteracija </a:t>
            </a:r>
            <a:r>
              <a:rPr lang="sr-Latn-CS" sz="1600" dirty="0">
                <a:latin typeface="Tahoma" charset="0"/>
              </a:rPr>
              <a:t>za </a:t>
            </a:r>
            <a:r>
              <a:rPr lang="sr-Latn-CS" sz="1600" dirty="0" smtClean="0">
                <a:latin typeface="Tahoma" charset="0"/>
              </a:rPr>
              <a:t>podniz od drugog do posljednjeg elementa </a:t>
            </a:r>
            <a:r>
              <a:rPr lang="sr-Latn-CS" sz="1600" dirty="0">
                <a:latin typeface="Tahoma" charset="0"/>
              </a:rPr>
              <a:t>itd.</a:t>
            </a:r>
            <a:endParaRPr lang="en-US" sz="1600" dirty="0">
              <a:latin typeface="Tahoma" charset="0"/>
            </a:endParaRPr>
          </a:p>
        </p:txBody>
      </p:sp>
      <p:sp>
        <p:nvSpPr>
          <p:cNvPr id="13321" name="Line 10"/>
          <p:cNvSpPr>
            <a:spLocks noChangeShapeType="1"/>
          </p:cNvSpPr>
          <p:nvPr/>
        </p:nvSpPr>
        <p:spPr bwMode="auto">
          <a:xfrm flipV="1">
            <a:off x="3516114" y="4941167"/>
            <a:ext cx="2928094" cy="22814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3322" name="Text Box 11"/>
          <p:cNvSpPr txBox="1">
            <a:spLocks noChangeArrowheads="1"/>
          </p:cNvSpPr>
          <p:nvPr/>
        </p:nvSpPr>
        <p:spPr bwMode="auto">
          <a:xfrm>
            <a:off x="6478487" y="4542219"/>
            <a:ext cx="2486001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 dirty="0" smtClean="0">
                <a:latin typeface="Tahoma" charset="0"/>
              </a:rPr>
              <a:t>Postavljanje minimuma tekućeg podniza na pravu poziciju</a:t>
            </a:r>
            <a:endParaRPr lang="en-US" sz="1600" dirty="0">
              <a:latin typeface="Tahoma" charset="0"/>
            </a:endParaRPr>
          </a:p>
        </p:txBody>
      </p:sp>
      <p:sp>
        <p:nvSpPr>
          <p:cNvPr id="2" name="Rectangle 1"/>
          <p:cNvSpPr/>
          <p:nvPr/>
        </p:nvSpPr>
        <p:spPr bwMode="auto">
          <a:xfrm>
            <a:off x="1075358" y="4701192"/>
            <a:ext cx="2448272" cy="960056"/>
          </a:xfrm>
          <a:prstGeom prst="rect">
            <a:avLst/>
          </a:prstGeom>
          <a:solidFill>
            <a:schemeClr val="accent2">
              <a:lumMod val="75000"/>
              <a:alpha val="25882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10/27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Metod ponovljenog minimuma</a:t>
            </a:r>
            <a:endParaRPr lang="en-US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060848"/>
            <a:ext cx="8784976" cy="4608512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Svi algoritmi za sortiranje posjeduju dio u kojem se mijenja pozicija članova niza:</a:t>
            </a:r>
            <a:br>
              <a:rPr lang="sr-Latn-CS" sz="2400" dirty="0" smtClean="0"/>
            </a:br>
            <a:r>
              <a:rPr lang="en-US" sz="2400" dirty="0" smtClean="0">
                <a:solidFill>
                  <a:srgbClr val="FF0000"/>
                </a:solidFill>
                <a:cs typeface="Times New Roman" charset="0"/>
              </a:rPr>
              <a:t>temp</a:t>
            </a:r>
            <a:r>
              <a:rPr lang="sr-Latn-ME" sz="2400" dirty="0" smtClean="0">
                <a:solidFill>
                  <a:srgbClr val="FF0000"/>
                </a:solidFill>
                <a:cs typeface="Times New Roman" charset="0"/>
              </a:rPr>
              <a:t> </a:t>
            </a:r>
            <a:r>
              <a:rPr lang="en-US" sz="2400" dirty="0" smtClean="0">
                <a:solidFill>
                  <a:srgbClr val="FF0000"/>
                </a:solidFill>
                <a:cs typeface="Times New Roman" charset="0"/>
              </a:rPr>
              <a:t>=</a:t>
            </a:r>
            <a:r>
              <a:rPr lang="sr-Latn-ME" sz="2400" dirty="0" smtClean="0">
                <a:solidFill>
                  <a:srgbClr val="FF0000"/>
                </a:solidFill>
                <a:cs typeface="Times New Roman" charset="0"/>
              </a:rPr>
              <a:t> </a:t>
            </a:r>
            <a:r>
              <a:rPr lang="en-US" sz="2400" dirty="0" smtClean="0">
                <a:solidFill>
                  <a:srgbClr val="FF0000"/>
                </a:solidFill>
                <a:cs typeface="Times New Roman" charset="0"/>
              </a:rPr>
              <a:t>a[</a:t>
            </a:r>
            <a:r>
              <a:rPr lang="en-US" sz="2400" dirty="0" err="1" smtClean="0">
                <a:solidFill>
                  <a:srgbClr val="FF0000"/>
                </a:solidFill>
                <a:cs typeface="Times New Roman" charset="0"/>
              </a:rPr>
              <a:t>i</a:t>
            </a:r>
            <a:r>
              <a:rPr lang="en-US" sz="2400" dirty="0" smtClean="0">
                <a:solidFill>
                  <a:srgbClr val="FF0000"/>
                </a:solidFill>
                <a:cs typeface="Times New Roman" charset="0"/>
              </a:rPr>
              <a:t>];</a:t>
            </a:r>
            <a:r>
              <a:rPr lang="sr-Latn-CS" sz="2400" dirty="0" smtClean="0">
                <a:solidFill>
                  <a:srgbClr val="FF0000"/>
                </a:solidFill>
                <a:cs typeface="Times New Roman" charset="0"/>
              </a:rPr>
              <a:t> </a:t>
            </a:r>
            <a:r>
              <a:rPr lang="en-US" sz="2400" dirty="0" smtClean="0">
                <a:solidFill>
                  <a:srgbClr val="00B050"/>
                </a:solidFill>
                <a:cs typeface="Times New Roman" charset="0"/>
              </a:rPr>
              <a:t>a[</a:t>
            </a:r>
            <a:r>
              <a:rPr lang="en-US" sz="2400" dirty="0" err="1" smtClean="0">
                <a:solidFill>
                  <a:srgbClr val="00B050"/>
                </a:solidFill>
                <a:cs typeface="Times New Roman" charset="0"/>
              </a:rPr>
              <a:t>i</a:t>
            </a:r>
            <a:r>
              <a:rPr lang="en-US" sz="2400" dirty="0" smtClean="0">
                <a:solidFill>
                  <a:srgbClr val="00B050"/>
                </a:solidFill>
                <a:cs typeface="Times New Roman" charset="0"/>
              </a:rPr>
              <a:t>]</a:t>
            </a:r>
            <a:r>
              <a:rPr lang="sr-Latn-ME" sz="2400" dirty="0" smtClean="0">
                <a:solidFill>
                  <a:srgbClr val="00B050"/>
                </a:solidFill>
                <a:cs typeface="Times New Roman" charset="0"/>
              </a:rPr>
              <a:t> </a:t>
            </a:r>
            <a:r>
              <a:rPr lang="en-US" sz="2400" dirty="0" smtClean="0">
                <a:solidFill>
                  <a:srgbClr val="00B050"/>
                </a:solidFill>
                <a:cs typeface="Times New Roman" charset="0"/>
              </a:rPr>
              <a:t>=</a:t>
            </a:r>
            <a:r>
              <a:rPr lang="sr-Latn-ME" sz="2400" dirty="0" smtClean="0">
                <a:solidFill>
                  <a:srgbClr val="00B050"/>
                </a:solidFill>
                <a:cs typeface="Times New Roman" charset="0"/>
              </a:rPr>
              <a:t> </a:t>
            </a:r>
            <a:r>
              <a:rPr lang="en-US" sz="2400" dirty="0" smtClean="0">
                <a:solidFill>
                  <a:srgbClr val="00B050"/>
                </a:solidFill>
                <a:cs typeface="Times New Roman" charset="0"/>
              </a:rPr>
              <a:t>a[</a:t>
            </a:r>
            <a:r>
              <a:rPr lang="sr-Latn-ME" sz="2400" dirty="0" smtClean="0">
                <a:solidFill>
                  <a:srgbClr val="00B050"/>
                </a:solidFill>
                <a:cs typeface="Times New Roman" charset="0"/>
              </a:rPr>
              <a:t>ind_min</a:t>
            </a:r>
            <a:r>
              <a:rPr lang="en-US" sz="2400" dirty="0" smtClean="0">
                <a:solidFill>
                  <a:srgbClr val="00B050"/>
                </a:solidFill>
                <a:cs typeface="Times New Roman" charset="0"/>
              </a:rPr>
              <a:t>];</a:t>
            </a:r>
            <a:r>
              <a:rPr lang="sr-Latn-CS" sz="2400" dirty="0" smtClean="0">
                <a:solidFill>
                  <a:srgbClr val="00B050"/>
                </a:solidFill>
                <a:cs typeface="Times New Roman" charset="0"/>
              </a:rPr>
              <a:t> </a:t>
            </a: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  <a:cs typeface="Times New Roman" charset="0"/>
              </a:rPr>
              <a:t>a[</a:t>
            </a:r>
            <a:r>
              <a:rPr lang="sr-Latn-ME" sz="2400" dirty="0">
                <a:solidFill>
                  <a:schemeClr val="accent6">
                    <a:lumMod val="75000"/>
                  </a:schemeClr>
                </a:solidFill>
                <a:cs typeface="Times New Roman" charset="0"/>
              </a:rPr>
              <a:t>ind_min</a:t>
            </a: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  <a:cs typeface="Times New Roman" charset="0"/>
              </a:rPr>
              <a:t>]</a:t>
            </a:r>
            <a:r>
              <a:rPr lang="sr-Latn-ME" sz="2400" dirty="0" smtClean="0">
                <a:solidFill>
                  <a:schemeClr val="accent6">
                    <a:lumMod val="75000"/>
                  </a:schemeClr>
                </a:solidFill>
                <a:cs typeface="Times New Roman" charset="0"/>
              </a:rPr>
              <a:t> </a:t>
            </a: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  <a:cs typeface="Times New Roman" charset="0"/>
              </a:rPr>
              <a:t>=</a:t>
            </a:r>
            <a:r>
              <a:rPr lang="sr-Latn-ME" sz="2400" dirty="0" smtClean="0">
                <a:solidFill>
                  <a:schemeClr val="accent6">
                    <a:lumMod val="75000"/>
                  </a:schemeClr>
                </a:solidFill>
                <a:cs typeface="Times New Roman" charset="0"/>
              </a:rPr>
              <a:t> </a:t>
            </a: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  <a:cs typeface="Times New Roman" charset="0"/>
              </a:rPr>
              <a:t>temp</a:t>
            </a: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  <a:cs typeface="Times New Roman" charset="0"/>
              </a:rPr>
              <a:t>;</a:t>
            </a:r>
            <a:endParaRPr lang="sr-Latn-CS" sz="24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Cilj ovog koraka je da </a:t>
            </a:r>
            <a:r>
              <a:rPr lang="sr-Latn-CS" sz="2400" dirty="0" smtClean="0">
                <a:solidFill>
                  <a:srgbClr val="3333CC"/>
                </a:solidFill>
              </a:rPr>
              <a:t>a</a:t>
            </a:r>
            <a:r>
              <a:rPr lang="en-US" sz="2400" dirty="0" smtClean="0">
                <a:solidFill>
                  <a:srgbClr val="3333CC"/>
                </a:solidFill>
              </a:rPr>
              <a:t>[</a:t>
            </a:r>
            <a:r>
              <a:rPr lang="en-US" sz="2400" dirty="0" err="1" smtClean="0">
                <a:solidFill>
                  <a:srgbClr val="3333CC"/>
                </a:solidFill>
              </a:rPr>
              <a:t>i</a:t>
            </a:r>
            <a:r>
              <a:rPr lang="en-US" sz="2400" dirty="0" smtClean="0">
                <a:solidFill>
                  <a:srgbClr val="3333CC"/>
                </a:solidFill>
              </a:rPr>
              <a:t>]</a:t>
            </a:r>
            <a:r>
              <a:rPr lang="en-US" sz="2400" dirty="0" smtClean="0"/>
              <a:t> </a:t>
            </a:r>
            <a:r>
              <a:rPr lang="en-US" sz="2400" dirty="0" err="1" smtClean="0"/>
              <a:t>i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3333CC"/>
                </a:solidFill>
              </a:rPr>
              <a:t>a[</a:t>
            </a:r>
            <a:r>
              <a:rPr lang="sr-Latn-ME" sz="2400" dirty="0" smtClean="0">
                <a:solidFill>
                  <a:srgbClr val="3333CC"/>
                </a:solidFill>
              </a:rPr>
              <a:t>ind_min</a:t>
            </a:r>
            <a:r>
              <a:rPr lang="en-US" sz="2400" dirty="0" smtClean="0">
                <a:solidFill>
                  <a:srgbClr val="3333CC"/>
                </a:solidFill>
              </a:rPr>
              <a:t>]</a:t>
            </a:r>
            <a:r>
              <a:rPr lang="sr-Latn-CS" sz="2400" dirty="0" smtClean="0"/>
              <a:t> zamjene mjesta</a:t>
            </a:r>
            <a:r>
              <a:rPr lang="en-US" sz="2400" dirty="0" smtClean="0"/>
              <a:t>.</a:t>
            </a:r>
            <a:endParaRPr lang="sr-Latn-ME" sz="2400" dirty="0" smtClean="0"/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en-US" sz="2400" dirty="0" err="1" smtClean="0"/>
              <a:t>Koliko</a:t>
            </a:r>
            <a:r>
              <a:rPr lang="en-US" sz="2400" dirty="0" smtClean="0"/>
              <a:t> je </a:t>
            </a:r>
            <a:r>
              <a:rPr lang="en-US" sz="2400" dirty="0" err="1" smtClean="0"/>
              <a:t>operacija</a:t>
            </a:r>
            <a:r>
              <a:rPr lang="en-US" sz="2400" dirty="0" smtClean="0"/>
              <a:t> pore</a:t>
            </a:r>
            <a:r>
              <a:rPr lang="sr-Latn-CS" sz="2400" dirty="0" smtClean="0"/>
              <a:t>đ</a:t>
            </a:r>
            <a:r>
              <a:rPr lang="en-US" sz="2400" dirty="0" err="1" smtClean="0"/>
              <a:t>enja</a:t>
            </a:r>
            <a:r>
              <a:rPr lang="en-US" sz="2400" dirty="0" smtClean="0"/>
              <a:t> </a:t>
            </a:r>
            <a:r>
              <a:rPr lang="en-US" sz="2400" dirty="0" err="1" smtClean="0"/>
              <a:t>potrebno</a:t>
            </a:r>
            <a:r>
              <a:rPr lang="en-US" sz="2400" dirty="0" smtClean="0"/>
              <a:t> </a:t>
            </a:r>
            <a:r>
              <a:rPr lang="sr-Latn-CS" sz="2400" dirty="0" smtClean="0"/>
              <a:t>z</a:t>
            </a:r>
            <a:r>
              <a:rPr lang="en-US" sz="2400" dirty="0" smtClean="0"/>
              <a:t>a </a:t>
            </a:r>
            <a:r>
              <a:rPr lang="en-US" sz="2400" dirty="0" err="1" smtClean="0"/>
              <a:t>ovaj</a:t>
            </a:r>
            <a:r>
              <a:rPr lang="en-US" sz="2400" dirty="0" smtClean="0"/>
              <a:t> </a:t>
            </a:r>
            <a:r>
              <a:rPr lang="en-US" sz="2400" dirty="0" err="1" smtClean="0"/>
              <a:t>algoritam</a:t>
            </a:r>
            <a:r>
              <a:rPr lang="sr-Latn-CS" sz="2400" dirty="0" smtClean="0"/>
              <a:t>?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Za i=0 se poredi član sa indeksom i=0 sa ostalih n-1 članova (n-1 poređenj</a:t>
            </a:r>
            <a:r>
              <a:rPr lang="en-US" sz="2400" dirty="0" smtClean="0"/>
              <a:t>a</a:t>
            </a:r>
            <a:r>
              <a:rPr lang="sr-Latn-CS" sz="2400" dirty="0" smtClean="0"/>
              <a:t>), za naredni imamo n-2 poređenja itd.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  <a:defRPr/>
            </a:pPr>
            <a:r>
              <a:rPr lang="sr-Latn-CS" sz="2400" dirty="0"/>
              <a:t>Kod ponovljenog minimuma potrebno je</a:t>
            </a:r>
            <a:r>
              <a:rPr lang="sr-Latn-CS" sz="2400" dirty="0" smtClean="0"/>
              <a:t>:</a:t>
            </a:r>
          </a:p>
          <a:p>
            <a:pPr marL="0" indent="0" algn="ctr" eaLnBrk="1" hangingPunct="1"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sr-Latn-CS" sz="2400" dirty="0">
                <a:solidFill>
                  <a:srgbClr val="3333CC"/>
                </a:solidFill>
              </a:rPr>
              <a:t>(N-1)+(N-2)+(N-3)+...+</a:t>
            </a:r>
            <a:r>
              <a:rPr lang="sr-Latn-CS" sz="2400" dirty="0" smtClean="0">
                <a:solidFill>
                  <a:srgbClr val="3333CC"/>
                </a:solidFill>
              </a:rPr>
              <a:t>3+2+1 = N(N-1</a:t>
            </a:r>
            <a:r>
              <a:rPr lang="sr-Latn-CS" sz="2400" dirty="0">
                <a:solidFill>
                  <a:srgbClr val="3333CC"/>
                </a:solidFill>
              </a:rPr>
              <a:t>)</a:t>
            </a:r>
            <a:r>
              <a:rPr lang="en-US" sz="2400" dirty="0">
                <a:solidFill>
                  <a:srgbClr val="3333CC"/>
                </a:solidFill>
              </a:rPr>
              <a:t>/2</a:t>
            </a:r>
            <a:r>
              <a:rPr lang="en-US" sz="2400" dirty="0"/>
              <a:t> pore</a:t>
            </a:r>
            <a:r>
              <a:rPr lang="sr-Latn-CS" sz="2400" dirty="0"/>
              <a:t>đ</a:t>
            </a:r>
            <a:r>
              <a:rPr lang="en-US" sz="2400" dirty="0" err="1"/>
              <a:t>enja</a:t>
            </a:r>
            <a:r>
              <a:rPr lang="sr-Latn-CS" sz="2400" dirty="0" smtClean="0"/>
              <a:t>.</a:t>
            </a:r>
            <a:endParaRPr lang="sr-Latn-CS" sz="2400" dirty="0"/>
          </a:p>
          <a:p>
            <a:pPr eaLnBrk="1" hangingPunct="1">
              <a:spcBef>
                <a:spcPts val="0"/>
              </a:spcBef>
              <a:spcAft>
                <a:spcPts val="600"/>
              </a:spcAft>
              <a:defRPr/>
            </a:pPr>
            <a:r>
              <a:rPr lang="sr-Latn-CS" sz="2400" dirty="0"/>
              <a:t>Problem kod metode ponovljenog mininuma je što se poređenja uvijek obavljaju, čak i kada je niz </a:t>
            </a:r>
            <a:r>
              <a:rPr lang="en-US" sz="2400" dirty="0"/>
              <a:t>u </a:t>
            </a:r>
            <a:r>
              <a:rPr lang="en-US" sz="2400" dirty="0" err="1"/>
              <a:t>startu</a:t>
            </a:r>
            <a:r>
              <a:rPr lang="en-US" sz="2400" dirty="0"/>
              <a:t> </a:t>
            </a:r>
            <a:r>
              <a:rPr lang="sr-Latn-CS" sz="2400" dirty="0"/>
              <a:t>sortiran</a:t>
            </a:r>
            <a:r>
              <a:rPr lang="sr-Latn-CS" sz="2400" dirty="0" smtClean="0"/>
              <a:t>.</a:t>
            </a:r>
            <a:endParaRPr lang="sr-Latn-CS" sz="2400" dirty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11/27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 smtClean="0"/>
              <a:t>Bubble sort</a:t>
            </a:r>
            <a:endParaRPr lang="en-US" dirty="0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2132856"/>
            <a:ext cx="6336704" cy="4608512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sr-Latn-CS" sz="2400" dirty="0" smtClean="0"/>
              <a:t>Kao malo unaprijeđenje </a:t>
            </a:r>
            <a:r>
              <a:rPr lang="en-US" sz="2400" dirty="0" err="1" smtClean="0"/>
              <a:t>ponovljenog</a:t>
            </a:r>
            <a:r>
              <a:rPr lang="en-US" sz="2400" dirty="0" smtClean="0"/>
              <a:t> </a:t>
            </a:r>
            <a:r>
              <a:rPr lang="en-US" sz="2400" dirty="0" err="1" smtClean="0"/>
              <a:t>minimuma</a:t>
            </a:r>
            <a:r>
              <a:rPr lang="en-US" sz="2400" dirty="0" smtClean="0"/>
              <a:t>, </a:t>
            </a:r>
            <a:r>
              <a:rPr lang="sr-Latn-CS" sz="2400" dirty="0" smtClean="0"/>
              <a:t>koristi se </a:t>
            </a:r>
            <a:r>
              <a:rPr lang="sr-Latn-CS" sz="2400" dirty="0" smtClean="0">
                <a:solidFill>
                  <a:srgbClr val="FF0000"/>
                </a:solidFill>
              </a:rPr>
              <a:t>bubble sort</a:t>
            </a:r>
            <a:r>
              <a:rPr lang="sr-Latn-CS" sz="2400" dirty="0" smtClean="0"/>
              <a:t> algoritam koji vrši poređenje susjednih elemenata niza i ako naiđe na nesortiranost vrši zamjenu mjesta. 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sr-Latn-CS" sz="2400" dirty="0"/>
              <a:t>U prvom prolazu se porede: prvi sa drugim, drugi sa trećim, ..., pretposljednji sa posljednjim.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sr-Latn-CS" sz="2400" dirty="0"/>
              <a:t>Nakon prvog prolaza posljednji element je maksimum. 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sr-Latn-CS" sz="2400" dirty="0"/>
              <a:t>U narednom prolazu elementi se porede od prvog do pretposljednjeg</a:t>
            </a:r>
            <a:r>
              <a:rPr lang="sr-Latn-CS" sz="2400" dirty="0" smtClean="0"/>
              <a:t>.</a:t>
            </a:r>
            <a:endParaRPr lang="sr-Latn-CS" sz="24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2055653"/>
            <a:ext cx="2387824" cy="480234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6550223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12/27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Bubble sort algoritam</a:t>
            </a:r>
            <a:endParaRPr lang="en-US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044824"/>
            <a:ext cx="8686800" cy="1600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Ako se u bilo kom prolazu ne izvrši nijedna </a:t>
            </a:r>
            <a:r>
              <a:rPr lang="sr-Latn-CS" sz="2400" dirty="0" smtClean="0"/>
              <a:t>zamjena, niz je </a:t>
            </a:r>
            <a:r>
              <a:rPr lang="sr-Latn-CS" sz="2400" dirty="0" smtClean="0"/>
              <a:t>sortiran i </a:t>
            </a:r>
            <a:r>
              <a:rPr lang="sr-Latn-CS" sz="2400" dirty="0" smtClean="0"/>
              <a:t>nema </a:t>
            </a:r>
            <a:r>
              <a:rPr lang="sr-Latn-CS" sz="2400" dirty="0" smtClean="0"/>
              <a:t>potrebe nastavljati dalju proceduru.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Ovdje dajemo samo dio </a:t>
            </a:r>
            <a:r>
              <a:rPr lang="sr-Latn-CS" sz="2400" dirty="0" smtClean="0"/>
              <a:t>kôda </a:t>
            </a:r>
            <a:r>
              <a:rPr lang="sr-Latn-CS" sz="2400" dirty="0" smtClean="0"/>
              <a:t>koji sortira niz.</a:t>
            </a:r>
            <a:endParaRPr lang="en-US" sz="2400" dirty="0" smtClean="0"/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683568" y="3207932"/>
            <a:ext cx="7920880" cy="34778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/>
            <a:r>
              <a:rPr lang="en-US" sz="2000" dirty="0">
                <a:latin typeface="Tahoma" charset="0"/>
                <a:ea typeface="Arial Unicode MS" pitchFamily="34" charset="-128"/>
                <a:cs typeface="Arial Unicode MS" pitchFamily="34" charset="-128"/>
              </a:rPr>
              <a:t>for(</a:t>
            </a:r>
            <a:r>
              <a:rPr lang="en-US" sz="2000" dirty="0" err="1">
                <a:latin typeface="Tahoma" charset="0"/>
                <a:ea typeface="Arial Unicode MS" pitchFamily="34" charset="-128"/>
                <a:cs typeface="Arial Unicode MS" pitchFamily="34" charset="-128"/>
              </a:rPr>
              <a:t>i</a:t>
            </a:r>
            <a:r>
              <a:rPr lang="en-US" sz="2000" dirty="0">
                <a:latin typeface="Tahoma" charset="0"/>
                <a:ea typeface="Arial Unicode MS" pitchFamily="34" charset="-128"/>
                <a:cs typeface="Arial Unicode MS" pitchFamily="34" charset="-128"/>
              </a:rPr>
              <a:t>=n-1</a:t>
            </a:r>
            <a:r>
              <a:rPr lang="en-US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;</a:t>
            </a:r>
            <a:r>
              <a:rPr lang="sr-Latn-ME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000" dirty="0" err="1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i</a:t>
            </a:r>
            <a:r>
              <a:rPr lang="en-US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&gt;0;</a:t>
            </a:r>
            <a:r>
              <a:rPr lang="sr-Latn-ME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000" dirty="0" err="1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i</a:t>
            </a:r>
            <a:r>
              <a:rPr lang="en-US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-</a:t>
            </a:r>
            <a:r>
              <a:rPr lang="en-US" sz="2000" dirty="0">
                <a:latin typeface="Tahoma" charset="0"/>
                <a:ea typeface="Arial Unicode MS" pitchFamily="34" charset="-128"/>
                <a:cs typeface="Arial Unicode MS" pitchFamily="34" charset="-128"/>
              </a:rPr>
              <a:t>-)</a:t>
            </a:r>
            <a:r>
              <a:rPr lang="sr-Latn-CS" sz="2000" dirty="0">
                <a:latin typeface="Tahoma" charset="0"/>
              </a:rPr>
              <a:t> </a:t>
            </a:r>
            <a:r>
              <a:rPr lang="en-US" sz="2000" dirty="0">
                <a:latin typeface="Tahoma" charset="0"/>
                <a:ea typeface="Arial Unicode MS" pitchFamily="34" charset="-128"/>
                <a:cs typeface="Arial Unicode MS" pitchFamily="34" charset="-128"/>
              </a:rPr>
              <a:t>{</a:t>
            </a:r>
            <a:endParaRPr lang="sr-Latn-CS" sz="2000" dirty="0">
              <a:latin typeface="Tahoma" charset="0"/>
            </a:endParaRPr>
          </a:p>
          <a:p>
            <a:pPr eaLnBrk="1" hangingPunct="1"/>
            <a:r>
              <a:rPr lang="en-US" sz="2000" dirty="0">
                <a:latin typeface="Tahoma" charset="0"/>
              </a:rPr>
              <a:t> </a:t>
            </a:r>
            <a:r>
              <a:rPr lang="en-US" sz="2000" dirty="0" smtClean="0">
                <a:latin typeface="Tahoma" charset="0"/>
              </a:rPr>
              <a:t>  </a:t>
            </a:r>
            <a:r>
              <a:rPr lang="sr-Latn-ME" sz="2000" dirty="0" smtClean="0">
                <a:latin typeface="Tahoma" charset="0"/>
              </a:rPr>
              <a:t> </a:t>
            </a:r>
            <a:r>
              <a:rPr lang="sr-Latn-ME" sz="2000" dirty="0">
                <a:latin typeface="Tahoma" charset="0"/>
                <a:ea typeface="Arial Unicode MS" pitchFamily="34" charset="-128"/>
              </a:rPr>
              <a:t>i</a:t>
            </a:r>
            <a:r>
              <a:rPr lang="en-US" sz="2000" dirty="0" err="1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nd</a:t>
            </a:r>
            <a:r>
              <a:rPr lang="sr-Latn-ME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=</a:t>
            </a:r>
            <a:r>
              <a:rPr lang="sr-Latn-ME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1</a:t>
            </a:r>
            <a:r>
              <a:rPr lang="en-US" sz="2000" dirty="0">
                <a:latin typeface="Tahoma" charset="0"/>
                <a:ea typeface="Arial Unicode MS" pitchFamily="34" charset="-128"/>
                <a:cs typeface="Arial Unicode MS" pitchFamily="34" charset="-128"/>
              </a:rPr>
              <a:t>; </a:t>
            </a:r>
            <a:r>
              <a:rPr lang="sr-Latn-ME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   </a:t>
            </a:r>
            <a:r>
              <a:rPr lang="en-US" sz="2000" dirty="0" smtClean="0">
                <a:solidFill>
                  <a:srgbClr val="3333CC"/>
                </a:solidFill>
                <a:latin typeface="Tahoma" charset="0"/>
                <a:ea typeface="Arial Unicode MS" pitchFamily="34" charset="-128"/>
                <a:cs typeface="Arial Unicode MS" pitchFamily="34" charset="-128"/>
              </a:rPr>
              <a:t>/</a:t>
            </a:r>
            <a:r>
              <a:rPr lang="sr-Latn-ME" sz="2000" dirty="0" smtClean="0">
                <a:solidFill>
                  <a:srgbClr val="3333CC"/>
                </a:solidFill>
                <a:latin typeface="Tahoma" charset="0"/>
                <a:ea typeface="Arial Unicode MS" pitchFamily="34" charset="-128"/>
                <a:cs typeface="Arial Unicode MS" pitchFamily="34" charset="-128"/>
              </a:rPr>
              <a:t>/ i</a:t>
            </a:r>
            <a:r>
              <a:rPr lang="en-US" sz="2000" dirty="0" err="1" smtClean="0">
                <a:solidFill>
                  <a:srgbClr val="3333CC"/>
                </a:solidFill>
                <a:latin typeface="Tahoma" charset="0"/>
                <a:ea typeface="Arial Unicode MS" pitchFamily="34" charset="-128"/>
                <a:cs typeface="Arial Unicode MS" pitchFamily="34" charset="-128"/>
              </a:rPr>
              <a:t>nd</a:t>
            </a:r>
            <a:r>
              <a:rPr lang="en-US" sz="2000" dirty="0" smtClean="0">
                <a:solidFill>
                  <a:srgbClr val="3333CC"/>
                </a:solidFill>
                <a:latin typeface="Tahoma" charset="0"/>
                <a:ea typeface="Arial Unicode MS" pitchFamily="34" charset="-128"/>
                <a:cs typeface="Arial Unicode MS" pitchFamily="34" charset="-128"/>
              </a:rPr>
              <a:t>=1 </a:t>
            </a:r>
            <a:r>
              <a:rPr lang="en-US" sz="2000" dirty="0" err="1">
                <a:solidFill>
                  <a:srgbClr val="3333CC"/>
                </a:solidFill>
                <a:latin typeface="Tahoma" charset="0"/>
                <a:ea typeface="Arial Unicode MS" pitchFamily="34" charset="-128"/>
                <a:cs typeface="Arial Unicode MS" pitchFamily="34" charset="-128"/>
              </a:rPr>
              <a:t>nije</a:t>
            </a:r>
            <a:r>
              <a:rPr lang="en-US" sz="2000" dirty="0">
                <a:solidFill>
                  <a:srgbClr val="3333CC"/>
                </a:solidFill>
                <a:latin typeface="Tahoma" charset="0"/>
                <a:ea typeface="Arial Unicode MS" pitchFamily="34" charset="-128"/>
                <a:cs typeface="Arial Unicode MS" pitchFamily="34" charset="-128"/>
              </a:rPr>
              <a:t> do</a:t>
            </a:r>
            <a:r>
              <a:rPr lang="hr-HR" sz="2000" dirty="0">
                <a:solidFill>
                  <a:srgbClr val="3333CC"/>
                </a:solidFill>
                <a:latin typeface="Tahoma" charset="0"/>
                <a:ea typeface="Arial Unicode MS" pitchFamily="34" charset="-128"/>
                <a:cs typeface="Arial Unicode MS" pitchFamily="34" charset="-128"/>
              </a:rPr>
              <a:t>šlo do </a:t>
            </a:r>
            <a:r>
              <a:rPr lang="hr-HR" altLang="ja-JP" sz="2000" dirty="0">
                <a:solidFill>
                  <a:srgbClr val="3333CC"/>
                </a:solidFill>
                <a:latin typeface="Tahoma" charset="0"/>
                <a:ea typeface="Arial Unicode MS" pitchFamily="34" charset="-128"/>
                <a:cs typeface="Arial Unicode MS" pitchFamily="34" charset="-128"/>
              </a:rPr>
              <a:t>zamjene elemenata</a:t>
            </a:r>
            <a:r>
              <a:rPr lang="hr-HR" sz="2000" dirty="0" smtClean="0">
                <a:solidFill>
                  <a:srgbClr val="3333CC"/>
                </a:solidFill>
                <a:latin typeface="Tahoma" charset="0"/>
              </a:rPr>
              <a:t>; ind=0 jeste</a:t>
            </a:r>
            <a:r>
              <a:rPr lang="en-US" sz="2000" dirty="0">
                <a:solidFill>
                  <a:srgbClr val="FF0000"/>
                </a:solidFill>
                <a:latin typeface="Tahoma" charset="0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en-US" sz="2000" dirty="0">
                <a:solidFill>
                  <a:srgbClr val="FF0000"/>
                </a:solidFill>
                <a:latin typeface="Tahoma" charset="0"/>
                <a:ea typeface="Arial Unicode MS" pitchFamily="34" charset="-128"/>
                <a:cs typeface="Arial Unicode MS" pitchFamily="34" charset="-128"/>
              </a:rPr>
            </a:br>
            <a:r>
              <a:rPr lang="en-US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   </a:t>
            </a:r>
            <a:r>
              <a:rPr lang="sr-Latn-ME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for(j=0;</a:t>
            </a:r>
            <a:r>
              <a:rPr lang="sr-Latn-ME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j&lt;</a:t>
            </a:r>
            <a:r>
              <a:rPr lang="en-US" sz="2000" dirty="0" err="1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i</a:t>
            </a:r>
            <a:r>
              <a:rPr lang="en-US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;</a:t>
            </a:r>
            <a:r>
              <a:rPr lang="sr-Latn-ME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000" dirty="0" err="1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j</a:t>
            </a:r>
            <a:r>
              <a:rPr lang="en-US" sz="2000" dirty="0" err="1">
                <a:latin typeface="Tahoma" charset="0"/>
                <a:ea typeface="Arial Unicode MS" pitchFamily="34" charset="-128"/>
                <a:cs typeface="Arial Unicode MS" pitchFamily="34" charset="-128"/>
              </a:rPr>
              <a:t>++</a:t>
            </a:r>
            <a:r>
              <a:rPr lang="en-US" sz="2000" dirty="0">
                <a:latin typeface="Tahoma" charset="0"/>
                <a:ea typeface="Arial Unicode MS" pitchFamily="34" charset="-128"/>
                <a:cs typeface="Arial Unicode MS" pitchFamily="34" charset="-128"/>
              </a:rPr>
              <a:t>)</a:t>
            </a:r>
            <a:br>
              <a:rPr lang="en-US" sz="2000" dirty="0">
                <a:latin typeface="Tahoma" charset="0"/>
                <a:ea typeface="Arial Unicode MS" pitchFamily="34" charset="-128"/>
                <a:cs typeface="Arial Unicode MS" pitchFamily="34" charset="-128"/>
              </a:rPr>
            </a:br>
            <a:r>
              <a:rPr lang="en-US" sz="2000" dirty="0">
                <a:latin typeface="Tahoma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   </a:t>
            </a:r>
            <a:r>
              <a:rPr lang="sr-Latn-ME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en-US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  if(a[j</a:t>
            </a:r>
            <a:r>
              <a:rPr lang="en-US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]</a:t>
            </a:r>
            <a:r>
              <a:rPr lang="sr-Latn-ME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&gt;</a:t>
            </a:r>
            <a:r>
              <a:rPr lang="sr-Latn-ME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a[j+1</a:t>
            </a:r>
            <a:r>
              <a:rPr lang="en-US" sz="2000" dirty="0">
                <a:latin typeface="Tahoma" charset="0"/>
                <a:ea typeface="Arial Unicode MS" pitchFamily="34" charset="-128"/>
                <a:cs typeface="Arial Unicode MS" pitchFamily="34" charset="-128"/>
              </a:rPr>
              <a:t>])</a:t>
            </a:r>
            <a:r>
              <a:rPr lang="sr-Latn-CS" sz="2000" dirty="0">
                <a:latin typeface="Tahoma" charset="0"/>
              </a:rPr>
              <a:t> </a:t>
            </a:r>
            <a:r>
              <a:rPr lang="en-US" altLang="ja-JP" sz="2000" dirty="0">
                <a:latin typeface="Tahoma" charset="0"/>
                <a:ea typeface="Arial Unicode MS" pitchFamily="34" charset="-128"/>
                <a:cs typeface="Arial Unicode MS" pitchFamily="34" charset="-128"/>
              </a:rPr>
              <a:t>{</a:t>
            </a:r>
            <a:endParaRPr lang="sr-Latn-CS" altLang="ja-JP" sz="2000" dirty="0">
              <a:latin typeface="Tahoma" charset="0"/>
            </a:endParaRPr>
          </a:p>
          <a:p>
            <a:pPr eaLnBrk="1" hangingPunct="1"/>
            <a:r>
              <a:rPr lang="en-US" altLang="ja-JP" sz="2000" dirty="0">
                <a:latin typeface="Tahoma" charset="0"/>
              </a:rPr>
              <a:t> </a:t>
            </a:r>
            <a:r>
              <a:rPr lang="en-US" altLang="ja-JP" sz="2000" dirty="0" smtClean="0">
                <a:latin typeface="Tahoma" charset="0"/>
              </a:rPr>
              <a:t>       </a:t>
            </a:r>
            <a:r>
              <a:rPr lang="sr-Latn-ME" altLang="ja-JP" sz="2000" dirty="0" smtClean="0">
                <a:latin typeface="Tahoma" charset="0"/>
              </a:rPr>
              <a:t>   </a:t>
            </a:r>
            <a:r>
              <a:rPr lang="sr-Latn-ME" altLang="ja-JP" sz="2000" dirty="0" smtClean="0">
                <a:latin typeface="Tahoma" charset="0"/>
              </a:rPr>
              <a:t> </a:t>
            </a:r>
            <a:r>
              <a:rPr lang="en-US" altLang="ja-JP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temp</a:t>
            </a:r>
            <a:r>
              <a:rPr lang="sr-Latn-ME" altLang="ja-JP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altLang="ja-JP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=</a:t>
            </a:r>
            <a:r>
              <a:rPr lang="sr-Latn-ME" altLang="ja-JP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altLang="ja-JP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a[j</a:t>
            </a:r>
            <a:r>
              <a:rPr lang="en-US" altLang="ja-JP" sz="2000" dirty="0">
                <a:latin typeface="Tahoma" charset="0"/>
                <a:ea typeface="Arial Unicode MS" pitchFamily="34" charset="-128"/>
                <a:cs typeface="Arial Unicode MS" pitchFamily="34" charset="-128"/>
              </a:rPr>
              <a:t>];</a:t>
            </a:r>
            <a:r>
              <a:rPr lang="sr-Latn-CS" altLang="ja-JP" sz="2000" dirty="0">
                <a:latin typeface="Tahoma" charset="0"/>
              </a:rPr>
              <a:t> </a:t>
            </a:r>
            <a:r>
              <a:rPr lang="sr-Latn-CS" altLang="ja-JP" sz="2000" dirty="0" smtClean="0">
                <a:latin typeface="Tahoma" charset="0"/>
              </a:rPr>
              <a:t> </a:t>
            </a:r>
            <a:endParaRPr lang="sr-Latn-CS" altLang="ja-JP" sz="2000" dirty="0" smtClean="0">
              <a:latin typeface="Tahoma" charset="0"/>
            </a:endParaRPr>
          </a:p>
          <a:p>
            <a:pPr eaLnBrk="1" hangingPunct="1"/>
            <a:r>
              <a:rPr lang="en-US" altLang="ja-JP" sz="2000" dirty="0">
                <a:latin typeface="Tahoma" charset="0"/>
              </a:rPr>
              <a:t> </a:t>
            </a:r>
            <a:r>
              <a:rPr lang="en-US" altLang="ja-JP" sz="2000" dirty="0" smtClean="0">
                <a:latin typeface="Tahoma" charset="0"/>
              </a:rPr>
              <a:t> </a:t>
            </a:r>
            <a:r>
              <a:rPr lang="sr-Latn-ME" altLang="ja-JP" sz="2000" dirty="0" smtClean="0">
                <a:latin typeface="Tahoma" charset="0"/>
              </a:rPr>
              <a:t>          </a:t>
            </a:r>
            <a:r>
              <a:rPr lang="en-US" altLang="ja-JP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a[j</a:t>
            </a:r>
            <a:r>
              <a:rPr lang="en-US" altLang="ja-JP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]</a:t>
            </a:r>
            <a:r>
              <a:rPr lang="sr-Latn-ME" altLang="ja-JP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altLang="ja-JP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=</a:t>
            </a:r>
            <a:r>
              <a:rPr lang="sr-Latn-ME" altLang="ja-JP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altLang="ja-JP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a[j+1</a:t>
            </a:r>
            <a:r>
              <a:rPr lang="en-US" altLang="ja-JP" sz="2000" dirty="0">
                <a:latin typeface="Tahoma" charset="0"/>
                <a:ea typeface="Arial Unicode MS" pitchFamily="34" charset="-128"/>
                <a:cs typeface="Arial Unicode MS" pitchFamily="34" charset="-128"/>
              </a:rPr>
              <a:t>];</a:t>
            </a:r>
            <a:r>
              <a:rPr lang="sr-Latn-CS" altLang="ja-JP" sz="2000" dirty="0">
                <a:latin typeface="Tahoma" charset="0"/>
              </a:rPr>
              <a:t> </a:t>
            </a:r>
            <a:r>
              <a:rPr lang="sr-Latn-CS" altLang="ja-JP" sz="2000" dirty="0" smtClean="0">
                <a:latin typeface="Tahoma" charset="0"/>
              </a:rPr>
              <a:t> </a:t>
            </a:r>
            <a:endParaRPr lang="sr-Latn-CS" altLang="ja-JP" sz="2000" dirty="0" smtClean="0">
              <a:latin typeface="Tahoma" charset="0"/>
            </a:endParaRPr>
          </a:p>
          <a:p>
            <a:pPr eaLnBrk="1" hangingPunct="1"/>
            <a:r>
              <a:rPr lang="sr-Latn-CS" altLang="ja-JP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            </a:t>
            </a:r>
            <a:r>
              <a:rPr lang="en-US" altLang="ja-JP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a[j+1</a:t>
            </a:r>
            <a:r>
              <a:rPr lang="en-US" altLang="ja-JP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]</a:t>
            </a:r>
            <a:r>
              <a:rPr lang="sr-Latn-ME" altLang="ja-JP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altLang="ja-JP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=</a:t>
            </a:r>
            <a:r>
              <a:rPr lang="sr-Latn-ME" altLang="ja-JP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altLang="ja-JP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temp</a:t>
            </a:r>
            <a:r>
              <a:rPr lang="en-US" altLang="ja-JP" sz="2000" dirty="0">
                <a:latin typeface="Tahoma" charset="0"/>
                <a:ea typeface="Arial Unicode MS" pitchFamily="34" charset="-128"/>
                <a:cs typeface="Arial Unicode MS" pitchFamily="34" charset="-128"/>
              </a:rPr>
              <a:t>;</a:t>
            </a:r>
            <a:endParaRPr lang="sr-Latn-CS" altLang="ja-JP" sz="2000" dirty="0">
              <a:latin typeface="Tahoma" charset="0"/>
            </a:endParaRPr>
          </a:p>
          <a:p>
            <a:pPr eaLnBrk="1" hangingPunct="1"/>
            <a:r>
              <a:rPr lang="en-US" altLang="ja-JP" sz="2000" dirty="0">
                <a:latin typeface="Tahoma" charset="0"/>
              </a:rPr>
              <a:t> </a:t>
            </a:r>
            <a:r>
              <a:rPr lang="en-US" altLang="ja-JP" sz="2000" dirty="0" smtClean="0">
                <a:latin typeface="Tahoma" charset="0"/>
              </a:rPr>
              <a:t>        </a:t>
            </a:r>
            <a:r>
              <a:rPr lang="sr-Latn-ME" altLang="ja-JP" sz="2000" dirty="0" smtClean="0">
                <a:latin typeface="Tahoma" charset="0"/>
              </a:rPr>
              <a:t>   </a:t>
            </a:r>
            <a:r>
              <a:rPr lang="sr-Latn-ME" altLang="ja-JP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i</a:t>
            </a:r>
            <a:r>
              <a:rPr lang="de-DE" altLang="ja-JP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nd</a:t>
            </a:r>
            <a:r>
              <a:rPr lang="sr-Latn-ME" altLang="ja-JP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altLang="ja-JP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=</a:t>
            </a:r>
            <a:r>
              <a:rPr lang="sr-Latn-ME" altLang="ja-JP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altLang="ja-JP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0</a:t>
            </a:r>
            <a:r>
              <a:rPr lang="de-DE" altLang="ja-JP" sz="2000" dirty="0">
                <a:latin typeface="Tahoma" charset="0"/>
                <a:ea typeface="Arial Unicode MS" pitchFamily="34" charset="-128"/>
                <a:cs typeface="Arial Unicode MS" pitchFamily="34" charset="-128"/>
              </a:rPr>
              <a:t>; </a:t>
            </a:r>
            <a:r>
              <a:rPr lang="sr-Latn-ME" altLang="ja-JP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       </a:t>
            </a:r>
            <a:r>
              <a:rPr lang="de-DE" altLang="ja-JP" sz="2000" dirty="0" smtClean="0">
                <a:solidFill>
                  <a:srgbClr val="3333CC"/>
                </a:solidFill>
                <a:latin typeface="Tahoma" charset="0"/>
                <a:ea typeface="Arial Unicode MS" pitchFamily="34" charset="-128"/>
                <a:cs typeface="Arial Unicode MS" pitchFamily="34" charset="-128"/>
              </a:rPr>
              <a:t>/</a:t>
            </a:r>
            <a:r>
              <a:rPr lang="sr-Latn-ME" altLang="ja-JP" sz="2000" dirty="0" smtClean="0">
                <a:solidFill>
                  <a:srgbClr val="3333CC"/>
                </a:solidFill>
                <a:latin typeface="Tahoma" charset="0"/>
                <a:ea typeface="Arial Unicode MS" pitchFamily="34" charset="-128"/>
                <a:cs typeface="Arial Unicode MS" pitchFamily="34" charset="-128"/>
              </a:rPr>
              <a:t>/ </a:t>
            </a:r>
            <a:r>
              <a:rPr lang="de-DE" altLang="ja-JP" sz="2000" dirty="0" smtClean="0">
                <a:solidFill>
                  <a:srgbClr val="3333CC"/>
                </a:solidFill>
                <a:latin typeface="Tahoma" charset="0"/>
                <a:ea typeface="Arial Unicode MS" pitchFamily="34" charset="-128"/>
                <a:cs typeface="Arial Unicode MS" pitchFamily="34" charset="-128"/>
              </a:rPr>
              <a:t>Do</a:t>
            </a:r>
            <a:r>
              <a:rPr lang="hr-HR" altLang="ja-JP" sz="2000" dirty="0">
                <a:solidFill>
                  <a:srgbClr val="3333CC"/>
                </a:solidFill>
                <a:latin typeface="Tahoma" charset="0"/>
                <a:ea typeface="Arial Unicode MS" pitchFamily="34" charset="-128"/>
                <a:cs typeface="Arial Unicode MS" pitchFamily="34" charset="-128"/>
              </a:rPr>
              <a:t>šlo je do </a:t>
            </a:r>
            <a:r>
              <a:rPr lang="hr-HR" altLang="ja-JP" sz="2000" dirty="0" smtClean="0">
                <a:solidFill>
                  <a:srgbClr val="3333CC"/>
                </a:solidFill>
                <a:latin typeface="Tahoma" charset="0"/>
                <a:ea typeface="Arial Unicode MS" pitchFamily="34" charset="-128"/>
                <a:cs typeface="Arial Unicode MS" pitchFamily="34" charset="-128"/>
              </a:rPr>
              <a:t>zamjene elemenata</a:t>
            </a:r>
            <a:r>
              <a:rPr lang="de-DE" altLang="ja-JP" sz="2000" dirty="0">
                <a:solidFill>
                  <a:srgbClr val="3333CC"/>
                </a:solidFill>
                <a:latin typeface="Tahoma" charset="0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de-DE" altLang="ja-JP" sz="2000" dirty="0">
                <a:solidFill>
                  <a:srgbClr val="3333CC"/>
                </a:solidFill>
                <a:latin typeface="Tahoma" charset="0"/>
                <a:ea typeface="Arial Unicode MS" pitchFamily="34" charset="-128"/>
                <a:cs typeface="Arial Unicode MS" pitchFamily="34" charset="-128"/>
              </a:rPr>
            </a:br>
            <a:r>
              <a:rPr lang="de-DE" altLang="ja-JP" sz="2000" dirty="0">
                <a:latin typeface="Tahoma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altLang="ja-JP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     </a:t>
            </a:r>
            <a:r>
              <a:rPr lang="sr-Latn-ME" altLang="ja-JP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en-US" altLang="ja-JP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}</a:t>
            </a:r>
            <a:endParaRPr lang="en-US" altLang="ja-JP" sz="2000" dirty="0">
              <a:latin typeface="Tahoma" charset="0"/>
              <a:ea typeface="Arial Unicode MS" pitchFamily="34" charset="-128"/>
              <a:cs typeface="Arial Unicode MS" pitchFamily="34" charset="-128"/>
            </a:endParaRPr>
          </a:p>
          <a:p>
            <a:pPr eaLnBrk="1" hangingPunct="1"/>
            <a:r>
              <a:rPr lang="en-US" altLang="ja-JP" sz="2000" dirty="0">
                <a:latin typeface="Tahoma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altLang="ja-JP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sr-Latn-ME" altLang="ja-JP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altLang="ja-JP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if(</a:t>
            </a:r>
            <a:r>
              <a:rPr lang="sr-Latn-ME" altLang="ja-JP" sz="2000" dirty="0">
                <a:latin typeface="Tahoma" charset="0"/>
                <a:ea typeface="Arial Unicode MS" pitchFamily="34" charset="-128"/>
                <a:cs typeface="Arial Unicode MS" pitchFamily="34" charset="-128"/>
              </a:rPr>
              <a:t>i</a:t>
            </a:r>
            <a:r>
              <a:rPr lang="en-US" altLang="ja-JP" sz="2000" dirty="0" err="1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nd</a:t>
            </a:r>
            <a:r>
              <a:rPr lang="sr-Latn-ME" altLang="ja-JP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 == 1</a:t>
            </a:r>
            <a:r>
              <a:rPr lang="en-US" altLang="ja-JP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) </a:t>
            </a:r>
            <a:r>
              <a:rPr lang="sr-Latn-ME" altLang="ja-JP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altLang="ja-JP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break</a:t>
            </a:r>
            <a:r>
              <a:rPr lang="en-US" altLang="ja-JP" sz="2000" dirty="0">
                <a:latin typeface="Tahoma" charset="0"/>
                <a:ea typeface="Arial Unicode MS" pitchFamily="34" charset="-128"/>
                <a:cs typeface="Arial Unicode MS" pitchFamily="34" charset="-128"/>
              </a:rPr>
              <a:t>;</a:t>
            </a:r>
            <a:br>
              <a:rPr lang="en-US" altLang="ja-JP" sz="2000" dirty="0">
                <a:latin typeface="Tahoma" charset="0"/>
                <a:ea typeface="Arial Unicode MS" pitchFamily="34" charset="-128"/>
                <a:cs typeface="Arial Unicode MS" pitchFamily="34" charset="-128"/>
              </a:rPr>
            </a:br>
            <a:r>
              <a:rPr lang="en-US" altLang="ja-JP" sz="2000" dirty="0">
                <a:latin typeface="Tahoma" charset="0"/>
                <a:ea typeface="Arial Unicode MS" pitchFamily="34" charset="-128"/>
                <a:cs typeface="Arial Unicode MS" pitchFamily="34" charset="-128"/>
              </a:rPr>
              <a:t>}</a:t>
            </a:r>
            <a:endParaRPr lang="en-US" sz="2000" dirty="0">
              <a:latin typeface="Tahoma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13/27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Bubble sort algoritam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362225"/>
            <a:ext cx="8425184" cy="3875087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Ključni element u algoritmu je indikator </a:t>
            </a:r>
            <a:r>
              <a:rPr lang="sr-Latn-CS" sz="2400" b="1" dirty="0"/>
              <a:t>i</a:t>
            </a:r>
            <a:r>
              <a:rPr lang="sr-Latn-CS" sz="2400" b="1" dirty="0" smtClean="0"/>
              <a:t>nd</a:t>
            </a:r>
            <a:r>
              <a:rPr lang="sr-Latn-CS" sz="2400" dirty="0" smtClean="0"/>
              <a:t> koji se u svakoj iteraciji postavlja na </a:t>
            </a:r>
            <a:r>
              <a:rPr lang="sr-Latn-CS" sz="2400" b="1" dirty="0" smtClean="0"/>
              <a:t>1</a:t>
            </a:r>
            <a:r>
              <a:rPr lang="sr-Latn-CS" sz="2400" dirty="0" smtClean="0"/>
              <a:t>. 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Jedina pozicija gdje se događa promjena ovog indikatora je u selekciji gdje se vrši zamjena mjesta članova niza.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Ako vrijednost indikatora </a:t>
            </a:r>
            <a:r>
              <a:rPr lang="sr-Latn-CS" sz="2400" b="1" dirty="0"/>
              <a:t>i</a:t>
            </a:r>
            <a:r>
              <a:rPr lang="sr-Latn-CS" sz="2400" b="1" dirty="0" smtClean="0"/>
              <a:t>nd</a:t>
            </a:r>
            <a:r>
              <a:rPr lang="sr-Latn-CS" sz="2400" dirty="0" smtClean="0"/>
              <a:t> do kraja petlje ostane </a:t>
            </a:r>
            <a:r>
              <a:rPr lang="sr-Latn-CS" sz="2400" b="1" dirty="0" smtClean="0"/>
              <a:t>1</a:t>
            </a:r>
            <a:r>
              <a:rPr lang="sr-Latn-CS" sz="2400" dirty="0" smtClean="0"/>
              <a:t> to ukazuje da je ostatak niza koji se trenutno ispituje sortiran i da nema potrebe za daljim poređenjima.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Ipak, u najgorem slučaju složenost ovog algoritma ostaje </a:t>
            </a:r>
            <a:r>
              <a:rPr lang="sr-Latn-CS" sz="2400" b="1" dirty="0" smtClean="0"/>
              <a:t>N(N-1)</a:t>
            </a:r>
            <a:r>
              <a:rPr lang="en-US" sz="2400" b="1" dirty="0" smtClean="0"/>
              <a:t>/2</a:t>
            </a:r>
            <a:r>
              <a:rPr lang="en-US" sz="2400" dirty="0" smtClean="0"/>
              <a:t>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14/27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Ostali algoritmi za sortiranje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2" y="2350864"/>
            <a:ext cx="8208143" cy="345440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en-US" sz="2400" dirty="0" smtClean="0"/>
              <a:t>Na </a:t>
            </a:r>
            <a:r>
              <a:rPr lang="en-US" sz="2400" dirty="0" err="1" smtClean="0"/>
              <a:t>vje</a:t>
            </a:r>
            <a:r>
              <a:rPr lang="sr-Latn-CS" sz="2400" dirty="0" smtClean="0"/>
              <a:t>žbama ćete se upoznati sa </a:t>
            </a:r>
            <a:r>
              <a:rPr lang="en-US" sz="2400" dirty="0" err="1" smtClean="0"/>
              <a:t>drugim</a:t>
            </a:r>
            <a:r>
              <a:rPr lang="en-US" sz="2400" dirty="0" smtClean="0"/>
              <a:t> </a:t>
            </a:r>
            <a:r>
              <a:rPr lang="sr-Latn-CS" sz="2400" dirty="0" smtClean="0"/>
              <a:t>algoritm</a:t>
            </a:r>
            <a:r>
              <a:rPr lang="en-US" sz="2400" dirty="0" err="1" smtClean="0"/>
              <a:t>im</a:t>
            </a:r>
            <a:r>
              <a:rPr lang="sr-Latn-CS" sz="2400" dirty="0" smtClean="0"/>
              <a:t>a sortiranja. Naravno, ovdje se ne završava priča o sortiranju.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Za samostalan rad! Kreirajte sve predmet</a:t>
            </a:r>
            <a:r>
              <a:rPr lang="en-US" sz="2400" dirty="0" smtClean="0"/>
              <a:t>n</a:t>
            </a:r>
            <a:r>
              <a:rPr lang="sr-Latn-CS" sz="2400" dirty="0" smtClean="0"/>
              <a:t>e algoritme sortiranja za sortiranje u nerastući redosljed (najčešće je dovoljno zamijeniti samo jedan operator. Koji?). Algoritme odraditi i kao program i kao funkcije.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Odradite varijante za sortiranje stringova.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15/27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 smtClean="0"/>
              <a:t>typedef</a:t>
            </a:r>
            <a:endParaRPr lang="en-US" dirty="0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132856"/>
            <a:ext cx="8712646" cy="4391744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Vidjeli smo da tipovi podataka u C-u mogu imati izuzetno dugačke nazive, npr. </a:t>
            </a:r>
            <a:r>
              <a:rPr lang="sr-Latn-CS" sz="2400" dirty="0" smtClean="0">
                <a:solidFill>
                  <a:srgbClr val="3333CC"/>
                </a:solidFill>
              </a:rPr>
              <a:t>unsigned short int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Naredbom </a:t>
            </a:r>
            <a:r>
              <a:rPr lang="sr-Latn-CS" sz="2400" dirty="0" smtClean="0">
                <a:solidFill>
                  <a:srgbClr val="FF0000"/>
                </a:solidFill>
              </a:rPr>
              <a:t>typedef</a:t>
            </a:r>
            <a:r>
              <a:rPr lang="sr-Latn-CS" sz="2400" dirty="0" smtClean="0"/>
              <a:t> se može izvršiti definisanje novog imena za postojeće tipove podataka. Na primjer: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FF0000"/>
                </a:solidFill>
              </a:rPr>
              <a:t>typedef unsigned short int UISHORT;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Ovo se radi prije prvog korišćenja tipa, a najbolje van svih funkcija.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Od sada nadalje se promjenljive umjesto </a:t>
            </a:r>
            <a:r>
              <a:rPr lang="sr-Latn-CS" sz="2400" dirty="0" smtClean="0">
                <a:solidFill>
                  <a:srgbClr val="3333CC"/>
                </a:solidFill>
              </a:rPr>
              <a:t>unsigned short int</a:t>
            </a:r>
            <a:r>
              <a:rPr lang="sr-Latn-CS" sz="2400" dirty="0" smtClean="0"/>
              <a:t> mogu deklarisati kao: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FF0000"/>
                </a:solidFill>
              </a:rPr>
              <a:t>UISHORT a,b;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/>
              <a:t>Ključnu riječ </a:t>
            </a:r>
            <a:r>
              <a:rPr lang="sr-Latn-CS" sz="2400" dirty="0">
                <a:solidFill>
                  <a:srgbClr val="FF0000"/>
                </a:solidFill>
              </a:rPr>
              <a:t>typedef</a:t>
            </a:r>
            <a:r>
              <a:rPr lang="sr-Latn-CS" sz="2400" dirty="0"/>
              <a:t> opravdano je koristiti kod struktura, ali o tom-potom.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16/27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ME" dirty="0" smtClean="0">
                <a:solidFill>
                  <a:srgbClr val="3333CC"/>
                </a:solidFill>
              </a:rPr>
              <a:t>c</a:t>
            </a:r>
            <a:r>
              <a:rPr lang="en-US" dirty="0" err="1" smtClean="0">
                <a:solidFill>
                  <a:srgbClr val="3333CC"/>
                </a:solidFill>
              </a:rPr>
              <a:t>onst</a:t>
            </a:r>
            <a:r>
              <a:rPr lang="sr-Latn-ME" dirty="0" smtClean="0">
                <a:solidFill>
                  <a:srgbClr val="3333CC"/>
                </a:solidFill>
              </a:rPr>
              <a:t> </a:t>
            </a:r>
            <a:r>
              <a:rPr lang="sr-Latn-ME" dirty="0" smtClean="0"/>
              <a:t>kvalifikator tipa</a:t>
            </a:r>
            <a:endParaRPr lang="en-US" dirty="0" smtClean="0">
              <a:solidFill>
                <a:srgbClr val="3333CC"/>
              </a:solidFill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3321" y="2204864"/>
            <a:ext cx="8965183" cy="4363739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0"/>
              </a:spcAft>
            </a:pPr>
            <a:r>
              <a:rPr lang="en-US" sz="2400" dirty="0" smtClean="0"/>
              <a:t>“</a:t>
            </a:r>
            <a:r>
              <a:rPr lang="en-US" sz="2400" dirty="0" err="1" smtClean="0"/>
              <a:t>Promjenljiva</a:t>
            </a:r>
            <a:r>
              <a:rPr lang="en-US" sz="2400" dirty="0" smtClean="0"/>
              <a:t>” </a:t>
            </a:r>
            <a:r>
              <a:rPr lang="en-US" sz="2400" dirty="0" err="1" smtClean="0"/>
              <a:t>koja</a:t>
            </a:r>
            <a:r>
              <a:rPr lang="en-US" sz="2400" dirty="0" smtClean="0"/>
              <a:t> je </a:t>
            </a:r>
            <a:r>
              <a:rPr lang="en-US" sz="2400" dirty="0" err="1" smtClean="0"/>
              <a:t>deklarisana</a:t>
            </a:r>
            <a:r>
              <a:rPr lang="en-US" sz="2400" dirty="0" smtClean="0"/>
              <a:t> </a:t>
            </a:r>
            <a:r>
              <a:rPr lang="sr-Latn-ME" sz="2400" dirty="0" smtClean="0"/>
              <a:t>na jedan od ovih načina</a:t>
            </a:r>
            <a:r>
              <a:rPr lang="en-US" sz="2400" dirty="0" smtClean="0"/>
              <a:t>:</a:t>
            </a:r>
          </a:p>
          <a:p>
            <a:pPr marL="361950" indent="0" eaLnBrk="1" hangingPunct="1"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2400" dirty="0" err="1" smtClean="0">
                <a:solidFill>
                  <a:srgbClr val="3333CC"/>
                </a:solidFill>
              </a:rPr>
              <a:t>const</a:t>
            </a:r>
            <a:r>
              <a:rPr lang="en-US" sz="2400" dirty="0" smtClean="0"/>
              <a:t> </a:t>
            </a:r>
            <a:r>
              <a:rPr lang="en-US" sz="2400" dirty="0" err="1" smtClean="0"/>
              <a:t>int</a:t>
            </a:r>
            <a:r>
              <a:rPr lang="en-US" sz="2400" dirty="0" smtClean="0"/>
              <a:t> </a:t>
            </a:r>
            <a:r>
              <a:rPr lang="en-US" sz="2400" dirty="0" err="1" smtClean="0"/>
              <a:t>i</a:t>
            </a:r>
            <a:r>
              <a:rPr lang="sr-Latn-ME" sz="2400" dirty="0" smtClean="0"/>
              <a:t> </a:t>
            </a:r>
            <a:r>
              <a:rPr lang="en-US" sz="2400" dirty="0" smtClean="0"/>
              <a:t>=</a:t>
            </a:r>
            <a:r>
              <a:rPr lang="sr-Latn-ME" sz="2400" dirty="0" smtClean="0"/>
              <a:t> </a:t>
            </a:r>
            <a:r>
              <a:rPr lang="en-US" sz="2400" dirty="0" smtClean="0"/>
              <a:t>0;</a:t>
            </a:r>
            <a:endParaRPr lang="sr-Latn-ME" sz="2400" dirty="0" smtClean="0"/>
          </a:p>
          <a:p>
            <a:pPr marL="361950" indent="0" eaLnBrk="1" hangingPunct="1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 err="1" smtClean="0"/>
              <a:t>int</a:t>
            </a:r>
            <a:r>
              <a:rPr lang="en-US" sz="2400" dirty="0" smtClean="0"/>
              <a:t> </a:t>
            </a:r>
            <a:r>
              <a:rPr lang="en-US" sz="2400" dirty="0" err="1">
                <a:solidFill>
                  <a:srgbClr val="3333CC"/>
                </a:solidFill>
              </a:rPr>
              <a:t>const</a:t>
            </a:r>
            <a:r>
              <a:rPr lang="en-US" sz="2400" dirty="0">
                <a:solidFill>
                  <a:srgbClr val="3333CC"/>
                </a:solidFill>
              </a:rPr>
              <a:t> </a:t>
            </a:r>
            <a:r>
              <a:rPr lang="en-US" sz="2400" dirty="0" err="1" smtClean="0"/>
              <a:t>i</a:t>
            </a:r>
            <a:r>
              <a:rPr lang="sr-Latn-ME" sz="2400" dirty="0" smtClean="0"/>
              <a:t> </a:t>
            </a:r>
            <a:r>
              <a:rPr lang="en-US" sz="2400" dirty="0" smtClean="0"/>
              <a:t>=</a:t>
            </a:r>
            <a:r>
              <a:rPr lang="sr-Latn-ME" sz="2400" dirty="0" smtClean="0"/>
              <a:t> </a:t>
            </a:r>
            <a:r>
              <a:rPr lang="en-US" sz="2400" dirty="0" smtClean="0"/>
              <a:t>0;</a:t>
            </a:r>
          </a:p>
          <a:p>
            <a:pPr marL="361950" indent="0" eaLnBrk="1" hangingPunct="1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400" dirty="0" smtClean="0"/>
              <a:t>je </a:t>
            </a:r>
            <a:r>
              <a:rPr lang="en-US" sz="2400" dirty="0" err="1" smtClean="0"/>
              <a:t>konstanta</a:t>
            </a:r>
            <a:r>
              <a:rPr lang="en-US" sz="2400" dirty="0" smtClean="0"/>
              <a:t> </a:t>
            </a:r>
            <a:r>
              <a:rPr lang="sr-Latn-CS" sz="2400" dirty="0" smtClean="0"/>
              <a:t>čiji pokušaj promjene uzrokuje grešku.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Smisao ovog kvalifikatora tipa (eng. </a:t>
            </a:r>
            <a:r>
              <a:rPr lang="sr-Latn-CS" sz="2400" i="1" dirty="0" smtClean="0"/>
              <a:t>type qualifier</a:t>
            </a:r>
            <a:r>
              <a:rPr lang="sr-Latn-CS" sz="2400" dirty="0" smtClean="0"/>
              <a:t>) je da zabrani promjenu ove konstante u programu.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Zamislimo sljedeći slučaj. Imamo promjenljivu </a:t>
            </a:r>
            <a:r>
              <a:rPr lang="sr-Latn-CS" sz="2400" dirty="0" smtClean="0">
                <a:solidFill>
                  <a:srgbClr val="FF0000"/>
                </a:solidFill>
              </a:rPr>
              <a:t>a=12.345</a:t>
            </a:r>
            <a:r>
              <a:rPr lang="sr-Latn-CS" sz="2400" dirty="0" smtClean="0"/>
              <a:t> koja nam ulazi u mnoštvo proračuna. Umjesto da je pišemo na svakom mjestu, možemo je deklarisati jednom, a kako je njen smisao da se </a:t>
            </a:r>
            <a:r>
              <a:rPr lang="sr-Latn-CS" sz="2400" dirty="0" smtClean="0"/>
              <a:t>ne mijenja, </a:t>
            </a:r>
            <a:r>
              <a:rPr lang="sr-Latn-CS" sz="2400" dirty="0" smtClean="0"/>
              <a:t>treba je proglasiti konstantom</a:t>
            </a:r>
            <a:r>
              <a:rPr lang="en-US" sz="2400" dirty="0" smtClean="0"/>
              <a:t>.</a:t>
            </a:r>
            <a:endParaRPr lang="sr-Latn-C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17/27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Konstantni pokazivači</a:t>
            </a:r>
            <a:endParaRPr lang="en-US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133600"/>
            <a:ext cx="8915400" cy="4724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sr-Latn-CS" sz="2400" dirty="0" smtClean="0"/>
              <a:t>Sljedeće deklaracije:</a:t>
            </a:r>
          </a:p>
          <a:p>
            <a:pPr marL="354013" indent="0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None/>
              <a:defRPr/>
            </a:pPr>
            <a:r>
              <a:rPr lang="sr-Latn-CS" sz="2400" dirty="0" smtClean="0">
                <a:solidFill>
                  <a:srgbClr val="3333CC"/>
                </a:solidFill>
              </a:rPr>
              <a:t>const int *i;</a:t>
            </a:r>
            <a:br>
              <a:rPr lang="sr-Latn-CS" sz="2400" dirty="0" smtClean="0">
                <a:solidFill>
                  <a:srgbClr val="3333CC"/>
                </a:solidFill>
              </a:rPr>
            </a:br>
            <a:r>
              <a:rPr lang="sr-Latn-CS" sz="2400" dirty="0" smtClean="0">
                <a:solidFill>
                  <a:srgbClr val="3333CC"/>
                </a:solidFill>
              </a:rPr>
              <a:t>int * const i;</a:t>
            </a:r>
            <a:br>
              <a:rPr lang="sr-Latn-CS" sz="2400" dirty="0" smtClean="0">
                <a:solidFill>
                  <a:srgbClr val="3333CC"/>
                </a:solidFill>
              </a:rPr>
            </a:br>
            <a:r>
              <a:rPr lang="sr-Latn-CS" sz="2400" dirty="0" smtClean="0">
                <a:solidFill>
                  <a:srgbClr val="3333CC"/>
                </a:solidFill>
              </a:rPr>
              <a:t>const int * const i;</a:t>
            </a:r>
          </a:p>
          <a:p>
            <a:pPr marL="354013" indent="0"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Font typeface="Wingdings" pitchFamily="2" charset="2"/>
              <a:buNone/>
              <a:defRPr/>
            </a:pPr>
            <a:r>
              <a:rPr lang="sr-Latn-CS" sz="2400" dirty="0" smtClean="0"/>
              <a:t>deklarišu promjenljivu </a:t>
            </a:r>
            <a:r>
              <a:rPr lang="sr-Latn-CS" sz="2400" b="1" dirty="0" smtClean="0">
                <a:solidFill>
                  <a:srgbClr val="FF0000"/>
                </a:solidFill>
              </a:rPr>
              <a:t>i</a:t>
            </a:r>
            <a:r>
              <a:rPr lang="sr-Latn-CS" sz="2400" dirty="0" smtClean="0"/>
              <a:t> koja je pokazivač na cijeli broj, dok je </a:t>
            </a:r>
            <a:r>
              <a:rPr lang="sr-Latn-CS" sz="2400" b="1" dirty="0" smtClean="0">
                <a:solidFill>
                  <a:srgbClr val="3333CC"/>
                </a:solidFill>
              </a:rPr>
              <a:t>*i</a:t>
            </a:r>
            <a:r>
              <a:rPr lang="sr-Latn-CS" sz="2400" dirty="0" smtClean="0"/>
              <a:t> vrijednost te promjenljive.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sr-Latn-CS" sz="2400" dirty="0" smtClean="0"/>
              <a:t>Tumačenje ovih deklaracija se obavlja na sljedeći način.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sr-Latn-CS" sz="2000" dirty="0" smtClean="0"/>
              <a:t>Prvo se uklone svi </a:t>
            </a:r>
            <a:r>
              <a:rPr lang="sr-Latn-CS" sz="2000" b="1" dirty="0" smtClean="0">
                <a:solidFill>
                  <a:srgbClr val="FF0000"/>
                </a:solidFill>
              </a:rPr>
              <a:t>const</a:t>
            </a:r>
            <a:r>
              <a:rPr lang="sr-Latn-CS" sz="2000" dirty="0" smtClean="0"/>
              <a:t> da bi se shvatilo što je promjenljiva koja se deklariše (u sva tri slučaju </a:t>
            </a:r>
            <a:r>
              <a:rPr lang="sr-Latn-CS" sz="2000" b="1" dirty="0" smtClean="0">
                <a:solidFill>
                  <a:srgbClr val="FF0000"/>
                </a:solidFill>
              </a:rPr>
              <a:t>i</a:t>
            </a:r>
            <a:r>
              <a:rPr lang="sr-Latn-CS" sz="2000" dirty="0" smtClean="0"/>
              <a:t> je pokazivač, a </a:t>
            </a:r>
            <a:r>
              <a:rPr lang="sr-Latn-CS" sz="2000" b="1" dirty="0" smtClean="0">
                <a:solidFill>
                  <a:srgbClr val="3333CC"/>
                </a:solidFill>
              </a:rPr>
              <a:t>*i</a:t>
            </a:r>
            <a:r>
              <a:rPr lang="sr-Latn-CS" sz="2000" dirty="0" smtClean="0"/>
              <a:t> je promjenljiva).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sr-Latn-CS" sz="2000" dirty="0" smtClean="0"/>
              <a:t>Zatim se pogleda što je sa desne strane od kvalifikatora </a:t>
            </a:r>
            <a:r>
              <a:rPr lang="sr-Latn-CS" sz="2000" b="1" dirty="0" smtClean="0">
                <a:solidFill>
                  <a:srgbClr val="FF0000"/>
                </a:solidFill>
              </a:rPr>
              <a:t>const</a:t>
            </a:r>
            <a:r>
              <a:rPr lang="sr-Latn-CS" sz="2000" dirty="0" smtClean="0"/>
              <a:t>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sr-Latn-CS" sz="2000" dirty="0" smtClean="0"/>
              <a:t>U prvom slučaju je konstantan cijeli broj, u drugom slučaju je konstantan pokazivač, dok su u trećem slučaju i promjenljiva i pokazivač konstantn</a:t>
            </a:r>
            <a:r>
              <a:rPr lang="en-US" sz="2000" dirty="0" smtClean="0"/>
              <a:t>i</a:t>
            </a:r>
            <a:r>
              <a:rPr lang="sr-Latn-CS" sz="2000" dirty="0" smtClean="0"/>
              <a:t>.</a:t>
            </a:r>
            <a:endParaRPr lang="en-US" sz="20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18/27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Konstantni argumenti funkcije</a:t>
            </a:r>
            <a:endParaRPr lang="en-US" smtClean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7132" y="2204864"/>
            <a:ext cx="8829364" cy="4392488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200" dirty="0" smtClean="0"/>
              <a:t>Jedini način da se niz proslijedi kao argument funkcije je putem pokazivača.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200" dirty="0" smtClean="0"/>
              <a:t>Kad nešto proslijedimo putem pokazivača funkciji, ne postoji zabrana da ta funkcija izmjeni promjenljivu na koju pokazivač pokazuje.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200" dirty="0" smtClean="0"/>
              <a:t>Često cilj nije izmjena argumenta funkcije (npr. stringa),</a:t>
            </a:r>
            <a:r>
              <a:rPr lang="en-US" sz="2200" dirty="0" smtClean="0"/>
              <a:t> </a:t>
            </a:r>
            <a:r>
              <a:rPr lang="en-US" sz="2200" dirty="0" err="1" smtClean="0"/>
              <a:t>ve</a:t>
            </a:r>
            <a:r>
              <a:rPr lang="sr-Latn-CS" sz="2200" dirty="0" smtClean="0"/>
              <a:t>ć određivanje neke karakteristike tog argumenta.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200" dirty="0" smtClean="0"/>
              <a:t>U tom slučaju, ne želimo da funkcija mijenja vrijednost argumenta. Takav </a:t>
            </a:r>
            <a:r>
              <a:rPr lang="sr-Latn-CS" sz="2200" dirty="0"/>
              <a:t>argument funkcije se može deklarisati </a:t>
            </a:r>
            <a:r>
              <a:rPr lang="sr-Latn-CS" sz="2200" dirty="0" smtClean="0"/>
              <a:t>kao:</a:t>
            </a:r>
          </a:p>
          <a:p>
            <a:pPr marL="357188" indent="0" eaLnBrk="1" hangingPunct="1">
              <a:spcBef>
                <a:spcPts val="0"/>
              </a:spcBef>
              <a:spcAft>
                <a:spcPts val="1200"/>
              </a:spcAft>
              <a:buNone/>
            </a:pPr>
            <a:r>
              <a:rPr lang="sr-Latn-CS" sz="2200" dirty="0" smtClean="0">
                <a:solidFill>
                  <a:srgbClr val="FF0000"/>
                </a:solidFill>
              </a:rPr>
              <a:t>int</a:t>
            </a:r>
            <a:r>
              <a:rPr lang="en-US" sz="2200" dirty="0" smtClean="0">
                <a:solidFill>
                  <a:srgbClr val="FF0000"/>
                </a:solidFill>
              </a:rPr>
              <a:t> </a:t>
            </a:r>
            <a:r>
              <a:rPr lang="en-US" sz="2200" dirty="0">
                <a:solidFill>
                  <a:srgbClr val="FF0000"/>
                </a:solidFill>
              </a:rPr>
              <a:t>fun</a:t>
            </a:r>
            <a:r>
              <a:rPr lang="sr-Latn-CS" sz="2200" dirty="0">
                <a:solidFill>
                  <a:srgbClr val="FF0000"/>
                </a:solidFill>
              </a:rPr>
              <a:t>(</a:t>
            </a:r>
            <a:r>
              <a:rPr lang="sr-Latn-CS" sz="2200" dirty="0">
                <a:solidFill>
                  <a:srgbClr val="3333CC"/>
                </a:solidFill>
              </a:rPr>
              <a:t>const char *s</a:t>
            </a:r>
            <a:r>
              <a:rPr lang="sr-Latn-CS" sz="2200" dirty="0">
                <a:solidFill>
                  <a:srgbClr val="FF0000"/>
                </a:solidFill>
              </a:rPr>
              <a:t>)</a:t>
            </a:r>
            <a:r>
              <a:rPr lang="en-US" sz="2200" dirty="0">
                <a:solidFill>
                  <a:srgbClr val="FF0000"/>
                </a:solidFill>
              </a:rPr>
              <a:t> {}</a:t>
            </a:r>
            <a:endParaRPr lang="sr-Latn-CS" sz="2200" dirty="0">
              <a:solidFill>
                <a:srgbClr val="FF0000"/>
              </a:solidFill>
            </a:endParaRPr>
          </a:p>
          <a:p>
            <a:pPr eaLnBrk="1" hangingPunct="1">
              <a:spcBef>
                <a:spcPct val="0"/>
              </a:spcBef>
              <a:spcAft>
                <a:spcPts val="600"/>
              </a:spcAft>
            </a:pPr>
            <a:r>
              <a:rPr lang="en-US" sz="2200" dirty="0" err="1"/>
              <a:t>Poku</a:t>
            </a:r>
            <a:r>
              <a:rPr lang="sr-Latn-ME" sz="2200" dirty="0"/>
              <a:t>šaj izvršenja</a:t>
            </a:r>
            <a:r>
              <a:rPr lang="sr-Latn-CS" sz="2200" dirty="0"/>
              <a:t> </a:t>
            </a:r>
            <a:r>
              <a:rPr lang="sr-Latn-CS" sz="2200" dirty="0">
                <a:solidFill>
                  <a:srgbClr val="FF0000"/>
                </a:solidFill>
              </a:rPr>
              <a:t>s</a:t>
            </a:r>
            <a:r>
              <a:rPr lang="en-US" sz="2200" dirty="0">
                <a:solidFill>
                  <a:srgbClr val="FF0000"/>
                </a:solidFill>
              </a:rPr>
              <a:t>[</a:t>
            </a:r>
            <a:r>
              <a:rPr lang="en-US" sz="2200" dirty="0" err="1">
                <a:solidFill>
                  <a:srgbClr val="FF0000"/>
                </a:solidFill>
              </a:rPr>
              <a:t>i</a:t>
            </a:r>
            <a:r>
              <a:rPr lang="en-US" sz="2200" dirty="0" smtClean="0">
                <a:solidFill>
                  <a:srgbClr val="FF0000"/>
                </a:solidFill>
              </a:rPr>
              <a:t>]</a:t>
            </a:r>
            <a:r>
              <a:rPr lang="sr-Latn-ME" sz="2200" dirty="0" smtClean="0">
                <a:solidFill>
                  <a:srgbClr val="FF0000"/>
                </a:solidFill>
              </a:rPr>
              <a:t> </a:t>
            </a:r>
            <a:r>
              <a:rPr lang="en-US" sz="2200" dirty="0" smtClean="0">
                <a:solidFill>
                  <a:srgbClr val="FF0000"/>
                </a:solidFill>
              </a:rPr>
              <a:t>=</a:t>
            </a:r>
            <a:r>
              <a:rPr lang="sr-Latn-ME" sz="2200" dirty="0" smtClean="0">
                <a:solidFill>
                  <a:srgbClr val="FF0000"/>
                </a:solidFill>
              </a:rPr>
              <a:t> </a:t>
            </a:r>
            <a:r>
              <a:rPr lang="en-US" sz="2200" dirty="0" smtClean="0">
                <a:solidFill>
                  <a:srgbClr val="FF0000"/>
                </a:solidFill>
              </a:rPr>
              <a:t>'A</a:t>
            </a:r>
            <a:r>
              <a:rPr lang="en-US" sz="2200" dirty="0">
                <a:solidFill>
                  <a:srgbClr val="FF0000"/>
                </a:solidFill>
              </a:rPr>
              <a:t>'</a:t>
            </a:r>
            <a:r>
              <a:rPr lang="en-US" sz="2200" dirty="0"/>
              <a:t> </a:t>
            </a:r>
            <a:r>
              <a:rPr lang="sr-Latn-ME" sz="2200" dirty="0"/>
              <a:t>bi </a:t>
            </a:r>
            <a:r>
              <a:rPr lang="en-US" sz="2200" dirty="0" err="1"/>
              <a:t>doveo</a:t>
            </a:r>
            <a:r>
              <a:rPr lang="en-US" sz="2200" dirty="0"/>
              <a:t> do </a:t>
            </a:r>
            <a:r>
              <a:rPr lang="en-US" sz="2200" dirty="0" err="1"/>
              <a:t>gre</a:t>
            </a:r>
            <a:r>
              <a:rPr lang="sr-Latn-CS" sz="2200" dirty="0"/>
              <a:t>ške i prekida programa</a:t>
            </a:r>
            <a:r>
              <a:rPr lang="sr-Latn-CS" sz="2200" dirty="0" smtClean="0"/>
              <a:t>.</a:t>
            </a:r>
            <a:endParaRPr lang="sr-Latn-CS" sz="2200" dirty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19/27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Dokle smo stigli</a:t>
            </a:r>
            <a:endParaRPr lang="en-US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338536"/>
            <a:ext cx="8712968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Do sada smo se upoznali sa materijom uglavnom u “rastućem smjeru”, od prostijih ka složenijim pojmovima i konceptima.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Tokom te priče dosta ne manje važnih detalja smo preskočili kako ne bi ovu </a:t>
            </a:r>
            <a:r>
              <a:rPr lang="en-US" sz="2400" dirty="0" smtClean="0"/>
              <a:t>(</a:t>
            </a:r>
            <a:r>
              <a:rPr lang="sr-Latn-CS" sz="2400" dirty="0" smtClean="0"/>
              <a:t>već dosta komplikovanu</a:t>
            </a:r>
            <a:r>
              <a:rPr lang="en-US" sz="2400" dirty="0"/>
              <a:t>)</a:t>
            </a:r>
            <a:r>
              <a:rPr lang="sr-Latn-CS" sz="2400" dirty="0" smtClean="0"/>
              <a:t> priču učinili još komplikovanijom.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Stoga ćemo iskoristiti ovu lekciju da sistematizujemo do sada izloženo gradivo, te da uvedemo i objasnimo dodatne koncepte u programskom jeziku C.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Prije nego se uputimo u tom pravcu, obradićemo algoritme za sortiranje i pretraživanje.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2/27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 smtClean="0"/>
              <a:t>Promjena konstante</a:t>
            </a:r>
            <a:endParaRPr lang="en-US" dirty="0" smtClean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6024" y="1988840"/>
            <a:ext cx="9036496" cy="4608512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0"/>
              </a:spcAft>
            </a:pPr>
            <a:r>
              <a:rPr lang="sr-Latn-CS" sz="2200" dirty="0" smtClean="0"/>
              <a:t>Postoje trikovi koji omogućavaju promjenu i kon</a:t>
            </a:r>
            <a:r>
              <a:rPr lang="en-US" sz="2200" dirty="0" smtClean="0"/>
              <a:t>s</a:t>
            </a:r>
            <a:r>
              <a:rPr lang="sr-Latn-CS" sz="2200" dirty="0" smtClean="0"/>
              <a:t>tant</a:t>
            </a:r>
            <a:r>
              <a:rPr lang="en-US" sz="2200" dirty="0" smtClean="0"/>
              <a:t>n</a:t>
            </a:r>
            <a:r>
              <a:rPr lang="sr-Latn-CS" sz="2200" dirty="0" smtClean="0"/>
              <a:t>ih promjenljivih, pokazivača, a i konstant</a:t>
            </a:r>
            <a:r>
              <a:rPr lang="en-US" sz="2200" dirty="0" smtClean="0"/>
              <a:t>n</a:t>
            </a:r>
            <a:r>
              <a:rPr lang="sr-Latn-CS" sz="2200" dirty="0" smtClean="0"/>
              <a:t>ih argumenata funkcije. Jedan ovakav trik je:</a:t>
            </a:r>
          </a:p>
          <a:p>
            <a:pPr marL="361950" indent="0" eaLnBrk="1" hangingPunct="1">
              <a:lnSpc>
                <a:spcPct val="95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sr-Latn-CS" sz="2200" dirty="0">
                <a:solidFill>
                  <a:srgbClr val="FF0000"/>
                </a:solidFill>
              </a:rPr>
              <a:t>const int </a:t>
            </a:r>
            <a:r>
              <a:rPr lang="sr-Latn-CS" sz="2200" dirty="0" smtClean="0">
                <a:solidFill>
                  <a:srgbClr val="FF0000"/>
                </a:solidFill>
              </a:rPr>
              <a:t>x = 7</a:t>
            </a:r>
            <a:r>
              <a:rPr lang="sr-Latn-CS" sz="2200" dirty="0">
                <a:solidFill>
                  <a:srgbClr val="FF0000"/>
                </a:solidFill>
              </a:rPr>
              <a:t>;</a:t>
            </a:r>
          </a:p>
          <a:p>
            <a:pPr marL="361950" indent="0" eaLnBrk="1" hangingPunct="1">
              <a:lnSpc>
                <a:spcPct val="95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sr-Latn-CS" sz="2200" dirty="0" smtClean="0">
                <a:solidFill>
                  <a:srgbClr val="FF0000"/>
                </a:solidFill>
              </a:rPr>
              <a:t>int *p </a:t>
            </a:r>
            <a:r>
              <a:rPr lang="en-US" sz="2200" dirty="0" smtClean="0">
                <a:solidFill>
                  <a:srgbClr val="FF0000"/>
                </a:solidFill>
              </a:rPr>
              <a:t>= (</a:t>
            </a:r>
            <a:r>
              <a:rPr lang="en-US" sz="2200" dirty="0" err="1" smtClean="0">
                <a:solidFill>
                  <a:srgbClr val="FF0000"/>
                </a:solidFill>
              </a:rPr>
              <a:t>int</a:t>
            </a:r>
            <a:r>
              <a:rPr lang="en-US" sz="2200" dirty="0" smtClean="0">
                <a:solidFill>
                  <a:srgbClr val="FF0000"/>
                </a:solidFill>
              </a:rPr>
              <a:t> *) </a:t>
            </a:r>
            <a:r>
              <a:rPr lang="sr-Latn-CS" sz="2200" dirty="0" smtClean="0">
                <a:solidFill>
                  <a:srgbClr val="FF0000"/>
                </a:solidFill>
              </a:rPr>
              <a:t>&amp;x;</a:t>
            </a:r>
          </a:p>
          <a:p>
            <a:pPr marL="361950" indent="0" eaLnBrk="1" hangingPunct="1">
              <a:lnSpc>
                <a:spcPct val="95000"/>
              </a:lnSpc>
              <a:spcBef>
                <a:spcPct val="0"/>
              </a:spcBef>
              <a:spcAft>
                <a:spcPts val="600"/>
              </a:spcAft>
              <a:buNone/>
            </a:pPr>
            <a:r>
              <a:rPr lang="en-US" sz="2200" dirty="0" smtClean="0">
                <a:solidFill>
                  <a:srgbClr val="FF0000"/>
                </a:solidFill>
              </a:rPr>
              <a:t>*p = 66;</a:t>
            </a:r>
            <a:endParaRPr lang="sr-Latn-CS" sz="2200" dirty="0">
              <a:solidFill>
                <a:srgbClr val="FF0000"/>
              </a:solidFill>
            </a:endParaRPr>
          </a:p>
          <a:p>
            <a:pPr eaLnBrk="1" hangingPunct="1">
              <a:lnSpc>
                <a:spcPct val="95000"/>
              </a:lnSpc>
              <a:spcBef>
                <a:spcPct val="0"/>
              </a:spcBef>
              <a:spcAft>
                <a:spcPts val="600"/>
              </a:spcAft>
            </a:pPr>
            <a:r>
              <a:rPr lang="sr-Latn-CS" sz="2200" dirty="0" smtClean="0"/>
              <a:t>I ovdje postoje izuzeci. Ako je </a:t>
            </a:r>
            <a:r>
              <a:rPr lang="sr-Latn-CS" sz="2200" dirty="0" smtClean="0">
                <a:solidFill>
                  <a:srgbClr val="FF0000"/>
                </a:solidFill>
              </a:rPr>
              <a:t>x</a:t>
            </a:r>
            <a:r>
              <a:rPr lang="sr-Latn-CS" sz="2200" dirty="0" smtClean="0"/>
              <a:t> globalna konstanta, pokušaj promjene vrijednosti preko pokazivača bi vjerovatno doveo do greške.</a:t>
            </a:r>
          </a:p>
          <a:p>
            <a:pPr eaLnBrk="1" hangingPunct="1">
              <a:lnSpc>
                <a:spcPct val="95000"/>
              </a:lnSpc>
              <a:spcBef>
                <a:spcPct val="0"/>
              </a:spcBef>
              <a:spcAft>
                <a:spcPts val="600"/>
              </a:spcAft>
            </a:pPr>
            <a:r>
              <a:rPr lang="sr-Latn-CS" sz="2200" dirty="0" smtClean="0"/>
              <a:t>U mnogim kompajlerima, globalne konstante se smještaju u read-only dijelu memorije.</a:t>
            </a:r>
          </a:p>
          <a:p>
            <a:pPr eaLnBrk="1" hangingPunct="1">
              <a:lnSpc>
                <a:spcPct val="95000"/>
              </a:lnSpc>
              <a:spcBef>
                <a:spcPct val="0"/>
              </a:spcBef>
              <a:spcAft>
                <a:spcPts val="600"/>
              </a:spcAft>
            </a:pPr>
            <a:r>
              <a:rPr lang="sr-Latn-CS" sz="2200" dirty="0" smtClean="0"/>
              <a:t>Napominjemo da je cilj </a:t>
            </a:r>
            <a:r>
              <a:rPr lang="sr-Latn-CS" sz="2200" b="1" dirty="0" smtClean="0">
                <a:solidFill>
                  <a:srgbClr val="FF0000"/>
                </a:solidFill>
              </a:rPr>
              <a:t>const</a:t>
            </a:r>
            <a:r>
              <a:rPr lang="sr-Latn-CS" sz="2200" dirty="0" smtClean="0"/>
              <a:t> kvalifikatora tipa da zabrani slučajno ugrožavanje konst</a:t>
            </a:r>
            <a:r>
              <a:rPr lang="en-US" sz="2200" dirty="0" smtClean="0"/>
              <a:t>a</a:t>
            </a:r>
            <a:r>
              <a:rPr lang="sr-Latn-CS" sz="2200" dirty="0" smtClean="0"/>
              <a:t>ntosti, a ne situacije da neko nasilnim putem ugrožava konstant</a:t>
            </a:r>
            <a:r>
              <a:rPr lang="en-US" sz="2200" dirty="0" smtClean="0"/>
              <a:t>n</a:t>
            </a:r>
            <a:r>
              <a:rPr lang="sr-Latn-CS" sz="2200" dirty="0" smtClean="0"/>
              <a:t>ost.</a:t>
            </a:r>
            <a:endParaRPr lang="en-US" sz="2200" dirty="0" smtClean="0"/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4067944" y="3212976"/>
            <a:ext cx="446449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ME" sz="1800" dirty="0" smtClean="0">
                <a:solidFill>
                  <a:srgbClr val="0070C0"/>
                </a:solidFill>
                <a:latin typeface="Tahoma" charset="0"/>
              </a:rPr>
              <a:t>Cast-ovanje</a:t>
            </a:r>
            <a:r>
              <a:rPr lang="en-US" sz="1800" dirty="0" smtClean="0">
                <a:solidFill>
                  <a:srgbClr val="0070C0"/>
                </a:solidFill>
                <a:latin typeface="Tahoma" charset="0"/>
              </a:rPr>
              <a:t> v</a:t>
            </a:r>
            <a:r>
              <a:rPr lang="sr-Latn-ME" sz="1800" dirty="0" smtClean="0">
                <a:solidFill>
                  <a:srgbClr val="0070C0"/>
                </a:solidFill>
                <a:latin typeface="Tahoma" charset="0"/>
              </a:rPr>
              <a:t>ršimo jer &amp;x vraća adresu tipa </a:t>
            </a:r>
            <a:r>
              <a:rPr lang="sr-Latn-ME" sz="1800" dirty="0" smtClean="0">
                <a:solidFill>
                  <a:srgbClr val="FF0000"/>
                </a:solidFill>
                <a:latin typeface="Tahoma" charset="0"/>
              </a:rPr>
              <a:t>const int</a:t>
            </a:r>
            <a:r>
              <a:rPr lang="sr-Latn-ME" sz="1800" dirty="0" smtClean="0">
                <a:solidFill>
                  <a:srgbClr val="0070C0"/>
                </a:solidFill>
                <a:latin typeface="Tahoma" charset="0"/>
              </a:rPr>
              <a:t>.</a:t>
            </a:r>
            <a:endParaRPr lang="en-US" sz="1800" dirty="0">
              <a:solidFill>
                <a:srgbClr val="0070C0"/>
              </a:solidFill>
              <a:latin typeface="Tahoma" charset="0"/>
            </a:endParaRPr>
          </a:p>
        </p:txBody>
      </p:sp>
      <p:cxnSp>
        <p:nvCxnSpPr>
          <p:cNvPr id="4" name="Straight Arrow Connector 3"/>
          <p:cNvCxnSpPr/>
          <p:nvPr/>
        </p:nvCxnSpPr>
        <p:spPr bwMode="auto">
          <a:xfrm flipH="1" flipV="1">
            <a:off x="3059832" y="3552535"/>
            <a:ext cx="871297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20/27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 smtClean="0"/>
              <a:t>Pretprocesor. </a:t>
            </a:r>
            <a:r>
              <a:rPr lang="sr-Latn-CS" dirty="0" smtClean="0">
                <a:solidFill>
                  <a:srgbClr val="FF0000"/>
                </a:solidFill>
              </a:rPr>
              <a:t>#include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186136"/>
            <a:ext cx="8610600" cy="426720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Pretprocesor predstavlja dio kôd</a:t>
            </a:r>
            <a:r>
              <a:rPr lang="en-US" sz="2400" dirty="0" smtClean="0"/>
              <a:t>a</a:t>
            </a:r>
            <a:r>
              <a:rPr lang="sr-Latn-CS" sz="2400" dirty="0" smtClean="0"/>
              <a:t> u programskom jeziku C kojem kompajler pristupa prije nego počne da procesira (odakle mu i naziv) glavninu </a:t>
            </a:r>
            <a:r>
              <a:rPr lang="sr-Latn-CS" sz="2400" dirty="0"/>
              <a:t>kôda</a:t>
            </a:r>
            <a:r>
              <a:rPr lang="sr-Latn-CS" sz="2400" dirty="0" smtClean="0"/>
              <a:t>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Sve pretprocesorske naredbe </a:t>
            </a:r>
            <a:r>
              <a:rPr lang="sr-Latn-CS" sz="2400" dirty="0"/>
              <a:t>(direktive)</a:t>
            </a:r>
            <a:r>
              <a:rPr lang="sr-Latn-CS" sz="2400" dirty="0" smtClean="0"/>
              <a:t> počinju karakterom </a:t>
            </a:r>
            <a:r>
              <a:rPr lang="sr-Latn-CS" sz="2400" b="1" dirty="0" smtClean="0">
                <a:solidFill>
                  <a:srgbClr val="FF0000"/>
                </a:solidFill>
              </a:rPr>
              <a:t>#</a:t>
            </a:r>
            <a:r>
              <a:rPr lang="sr-Latn-CS" sz="2400" dirty="0" smtClean="0"/>
              <a:t>, pa se stoga često nazivaju </a:t>
            </a:r>
            <a:r>
              <a:rPr lang="sr-Latn-CS" sz="2400" i="1" dirty="0" smtClean="0"/>
              <a:t>tarabama</a:t>
            </a:r>
            <a:r>
              <a:rPr lang="sr-Latn-CS" sz="2400" dirty="0" smtClean="0"/>
              <a:t>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Sa pretprocesorskom direktivom </a:t>
            </a:r>
            <a:r>
              <a:rPr lang="sr-Latn-CS" sz="2400" dirty="0" smtClean="0">
                <a:solidFill>
                  <a:srgbClr val="FF0000"/>
                </a:solidFill>
              </a:rPr>
              <a:t>#include</a:t>
            </a:r>
            <a:r>
              <a:rPr lang="sr-Latn-CS" sz="2400" dirty="0" smtClean="0"/>
              <a:t> smo se već djelimično upoznali. U obliku</a:t>
            </a:r>
            <a:r>
              <a:rPr lang="sr-Latn-CS" sz="2400" dirty="0"/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#include </a:t>
            </a:r>
            <a:r>
              <a:rPr lang="en-US" sz="2400" dirty="0" smtClean="0">
                <a:solidFill>
                  <a:srgbClr val="3333CC"/>
                </a:solidFill>
              </a:rPr>
              <a:t>&lt;</a:t>
            </a:r>
            <a:r>
              <a:rPr lang="en-US" sz="2400" dirty="0" err="1" smtClean="0">
                <a:solidFill>
                  <a:srgbClr val="3333CC"/>
                </a:solidFill>
              </a:rPr>
              <a:t>stdio.h</a:t>
            </a:r>
            <a:r>
              <a:rPr lang="en-US" sz="2400" dirty="0" smtClean="0">
                <a:solidFill>
                  <a:srgbClr val="3333CC"/>
                </a:solidFill>
              </a:rPr>
              <a:t>&gt;</a:t>
            </a:r>
            <a:r>
              <a:rPr lang="sr-Latn-ME" sz="2400" dirty="0" smtClean="0">
                <a:solidFill>
                  <a:srgbClr val="3333CC"/>
                </a:solidFill>
              </a:rPr>
              <a:t> </a:t>
            </a:r>
            <a:r>
              <a:rPr lang="en-US" sz="2400" dirty="0" err="1" smtClean="0"/>
              <a:t>nam</a:t>
            </a:r>
            <a:r>
              <a:rPr lang="en-US" sz="2400" dirty="0" smtClean="0"/>
              <a:t> je </a:t>
            </a:r>
            <a:r>
              <a:rPr lang="en-US" sz="2400" dirty="0" err="1" smtClean="0"/>
              <a:t>slu</a:t>
            </a:r>
            <a:r>
              <a:rPr lang="sr-Latn-CS" sz="2400" dirty="0" smtClean="0"/>
              <a:t>žila da u </a:t>
            </a:r>
            <a:r>
              <a:rPr lang="en-US" sz="2400" dirty="0" err="1" smtClean="0"/>
              <a:t>programski</a:t>
            </a:r>
            <a:r>
              <a:rPr lang="en-US" sz="2400" dirty="0" smtClean="0"/>
              <a:t> </a:t>
            </a:r>
            <a:r>
              <a:rPr lang="sr-Latn-CS" sz="2400" dirty="0" smtClean="0"/>
              <a:t>kôd uključi</a:t>
            </a:r>
            <a:r>
              <a:rPr lang="en-US" sz="2400" dirty="0" smtClean="0"/>
              <a:t>mo</a:t>
            </a:r>
            <a:r>
              <a:rPr lang="sr-Latn-CS" sz="2400" dirty="0" smtClean="0"/>
              <a:t> sadržaj standardnih programskih biblioteka.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Za uključivanje u program </a:t>
            </a:r>
            <a:r>
              <a:rPr lang="sr-Latn-CS" sz="2400" dirty="0"/>
              <a:t>funkcija koje smo mi ili neki drugi programeri </a:t>
            </a:r>
            <a:r>
              <a:rPr lang="sr-Latn-CS" sz="2400" dirty="0" smtClean="0"/>
              <a:t>kreirali, sintaksa </a:t>
            </a:r>
            <a:r>
              <a:rPr lang="sr-Latn-CS" sz="2400" dirty="0"/>
              <a:t>je </a:t>
            </a:r>
            <a:r>
              <a:rPr lang="sr-Latn-CS" sz="2400" dirty="0" smtClean="0">
                <a:solidFill>
                  <a:srgbClr val="3333CC"/>
                </a:solidFill>
              </a:rPr>
              <a:t>#</a:t>
            </a:r>
            <a:r>
              <a:rPr lang="sr-Latn-CS" sz="2400" dirty="0">
                <a:solidFill>
                  <a:srgbClr val="3333CC"/>
                </a:solidFill>
              </a:rPr>
              <a:t>include </a:t>
            </a:r>
            <a:r>
              <a:rPr lang="en-US" sz="2400" dirty="0">
                <a:solidFill>
                  <a:srgbClr val="3333CC"/>
                </a:solidFill>
              </a:rPr>
              <a:t>"</a:t>
            </a:r>
            <a:r>
              <a:rPr lang="en-US" sz="2400" dirty="0" err="1" smtClean="0">
                <a:solidFill>
                  <a:srgbClr val="3333CC"/>
                </a:solidFill>
              </a:rPr>
              <a:t>nase_fun.h</a:t>
            </a:r>
            <a:r>
              <a:rPr lang="en-US" sz="2400" dirty="0" smtClean="0">
                <a:solidFill>
                  <a:srgbClr val="3333CC"/>
                </a:solidFill>
              </a:rPr>
              <a:t>"</a:t>
            </a:r>
            <a:r>
              <a:rPr lang="sr-Latn-ME" sz="2400" dirty="0"/>
              <a:t>.</a:t>
            </a:r>
            <a:endParaRPr lang="en-US" sz="2400" dirty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21/27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 smtClean="0">
                <a:solidFill>
                  <a:srgbClr val="FF0000"/>
                </a:solidFill>
              </a:rPr>
              <a:t>#define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133600"/>
            <a:ext cx="8892480" cy="4463752"/>
          </a:xfrm>
        </p:spPr>
        <p:txBody>
          <a:bodyPr/>
          <a:lstStyle/>
          <a:p>
            <a:pPr eaLnBrk="1" hangingPunct="1">
              <a:lnSpc>
                <a:spcPct val="95000"/>
              </a:lnSpc>
            </a:pPr>
            <a:r>
              <a:rPr lang="sr-Latn-CS" sz="2400" dirty="0" smtClean="0"/>
              <a:t>Tri osnovne primjene pretpr</a:t>
            </a:r>
            <a:r>
              <a:rPr lang="en-US" sz="2400" dirty="0" smtClean="0"/>
              <a:t>o</a:t>
            </a:r>
            <a:r>
              <a:rPr lang="sr-Latn-CS" sz="2400" dirty="0" smtClean="0"/>
              <a:t>cesorske direktive </a:t>
            </a:r>
            <a:r>
              <a:rPr lang="sr-Latn-CS" sz="2400" dirty="0" smtClean="0">
                <a:solidFill>
                  <a:srgbClr val="3333CC"/>
                </a:solidFill>
              </a:rPr>
              <a:t>#define</a:t>
            </a:r>
            <a:r>
              <a:rPr lang="sr-Latn-CS" sz="2400" dirty="0" smtClean="0"/>
              <a:t> su:</a:t>
            </a:r>
          </a:p>
          <a:p>
            <a:pPr lvl="1" eaLnBrk="1" hangingPunct="1">
              <a:lnSpc>
                <a:spcPct val="95000"/>
              </a:lnSpc>
            </a:pPr>
            <a:r>
              <a:rPr lang="sr-Latn-ME" sz="2000" dirty="0" smtClean="0"/>
              <a:t>m</a:t>
            </a:r>
            <a:r>
              <a:rPr lang="sr-Latn-CS" sz="2000" dirty="0" smtClean="0"/>
              <a:t>akro-zamjena</a:t>
            </a:r>
            <a:r>
              <a:rPr lang="en-US" sz="2000" dirty="0" smtClean="0"/>
              <a:t>,</a:t>
            </a:r>
            <a:endParaRPr lang="sr-Latn-CS" sz="2000" dirty="0" smtClean="0"/>
          </a:p>
          <a:p>
            <a:pPr lvl="1" eaLnBrk="1" hangingPunct="1">
              <a:lnSpc>
                <a:spcPct val="95000"/>
              </a:lnSpc>
            </a:pPr>
            <a:r>
              <a:rPr lang="sr-Latn-CS" sz="2000" dirty="0" smtClean="0"/>
              <a:t>makro-razvoj</a:t>
            </a:r>
            <a:r>
              <a:rPr lang="en-US" sz="2000" dirty="0" smtClean="0"/>
              <a:t> </a:t>
            </a:r>
            <a:r>
              <a:rPr lang="en-US" sz="2000" dirty="0" err="1" smtClean="0"/>
              <a:t>i</a:t>
            </a:r>
            <a:endParaRPr lang="sr-Latn-CS" sz="2000" dirty="0" smtClean="0"/>
          </a:p>
          <a:p>
            <a:pPr lvl="1" eaLnBrk="1" hangingPunct="1">
              <a:lnSpc>
                <a:spcPct val="95000"/>
              </a:lnSpc>
            </a:pPr>
            <a:r>
              <a:rPr lang="sr-Latn-ME" sz="2000" dirty="0" smtClean="0"/>
              <a:t>m</a:t>
            </a:r>
            <a:r>
              <a:rPr lang="sr-Latn-CS" sz="2000" dirty="0" smtClean="0"/>
              <a:t>akro-definicija</a:t>
            </a:r>
            <a:r>
              <a:rPr lang="en-US" sz="2000" dirty="0" smtClean="0"/>
              <a:t>.</a:t>
            </a:r>
            <a:r>
              <a:rPr lang="sr-Latn-CS" sz="2000" dirty="0" smtClean="0"/>
              <a:t> </a:t>
            </a:r>
          </a:p>
          <a:p>
            <a:pPr eaLnBrk="1" hangingPunct="1">
              <a:lnSpc>
                <a:spcPct val="95000"/>
              </a:lnSpc>
            </a:pPr>
            <a:r>
              <a:rPr lang="sr-Latn-CS" sz="2400" dirty="0" smtClean="0"/>
              <a:t>Primjer </a:t>
            </a:r>
            <a:r>
              <a:rPr lang="sr-Latn-CS" sz="2400" dirty="0" smtClean="0">
                <a:solidFill>
                  <a:srgbClr val="3333CC"/>
                </a:solidFill>
              </a:rPr>
              <a:t>makro-zamjene</a:t>
            </a:r>
            <a:r>
              <a:rPr lang="sr-Latn-CS" sz="2400" dirty="0" smtClean="0"/>
              <a:t> je: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FF0000"/>
                </a:solidFill>
              </a:rPr>
              <a:t>#define MAX 100</a:t>
            </a:r>
          </a:p>
          <a:p>
            <a:pPr eaLnBrk="1" hangingPunct="1">
              <a:lnSpc>
                <a:spcPct val="95000"/>
              </a:lnSpc>
            </a:pPr>
            <a:r>
              <a:rPr lang="sr-Latn-CS" sz="2400" dirty="0" smtClean="0"/>
              <a:t>Pojavljivanje stringa </a:t>
            </a:r>
            <a:r>
              <a:rPr lang="sr-Latn-CS" sz="2400" dirty="0" smtClean="0">
                <a:solidFill>
                  <a:srgbClr val="FF0000"/>
                </a:solidFill>
              </a:rPr>
              <a:t>MAX </a:t>
            </a:r>
            <a:r>
              <a:rPr lang="sr-Latn-CS" sz="2400" dirty="0" smtClean="0"/>
              <a:t>se u tekstu programa, na primjer:</a:t>
            </a:r>
          </a:p>
          <a:p>
            <a:pPr marL="361950" indent="0" eaLnBrk="1" hangingPunct="1">
              <a:lnSpc>
                <a:spcPct val="95000"/>
              </a:lnSpc>
              <a:buNone/>
            </a:pPr>
            <a:r>
              <a:rPr lang="en-US" sz="2400" dirty="0" err="1" smtClean="0">
                <a:solidFill>
                  <a:srgbClr val="FF0000"/>
                </a:solidFill>
              </a:rPr>
              <a:t>i</a:t>
            </a:r>
            <a:r>
              <a:rPr lang="sr-Latn-CS" sz="2400" dirty="0" smtClean="0">
                <a:solidFill>
                  <a:srgbClr val="FF0000"/>
                </a:solidFill>
              </a:rPr>
              <a:t>nt a</a:t>
            </a:r>
            <a:r>
              <a:rPr lang="en-US" sz="2400" dirty="0" smtClean="0">
                <a:solidFill>
                  <a:srgbClr val="FF0000"/>
                </a:solidFill>
              </a:rPr>
              <a:t>[MAX];</a:t>
            </a:r>
            <a:endParaRPr lang="sr-Latn-CS" sz="2400" dirty="0">
              <a:solidFill>
                <a:srgbClr val="FF0000"/>
              </a:solidFill>
            </a:endParaRPr>
          </a:p>
          <a:p>
            <a:pPr marL="361950" indent="0" eaLnBrk="1" hangingPunct="1">
              <a:lnSpc>
                <a:spcPct val="95000"/>
              </a:lnSpc>
              <a:buNone/>
            </a:pPr>
            <a:r>
              <a:rPr lang="sr-Latn-CS" sz="2400" dirty="0" smtClean="0"/>
              <a:t>mijenja sa stringom </a:t>
            </a:r>
            <a:r>
              <a:rPr lang="sr-Latn-CS" sz="2400" dirty="0" smtClean="0">
                <a:solidFill>
                  <a:srgbClr val="FF0000"/>
                </a:solidFill>
              </a:rPr>
              <a:t>100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5000"/>
              </a:lnSpc>
            </a:pPr>
            <a:r>
              <a:rPr lang="sr-Latn-CS" sz="2400" dirty="0" smtClean="0"/>
              <a:t>Ovakav oblik je pogodan ako radimo sa nizovima i matricama sa istom maksimalnom dimenzijom. Promjena te dimenzije se obavlja na jednom mjest</a:t>
            </a:r>
            <a:r>
              <a:rPr lang="en-US" sz="2400" dirty="0" smtClean="0"/>
              <a:t>u</a:t>
            </a:r>
            <a:r>
              <a:rPr lang="sr-Latn-CS" sz="2400" dirty="0" smtClean="0"/>
              <a:t> pomoću makro-zamjene.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22/27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 smtClean="0">
                <a:solidFill>
                  <a:srgbClr val="FF0000"/>
                </a:solidFill>
              </a:rPr>
              <a:t>#define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2204864"/>
            <a:ext cx="8812088" cy="4536504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Pošto se makro-zamjena vrši prije kompajliranja, ne postoji mogućnost za provjeru ispravnosti zamjenjenog teksta.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Kažemo da makro-</a:t>
            </a:r>
            <a:r>
              <a:rPr lang="en-US" sz="2400" dirty="0" err="1" smtClean="0"/>
              <a:t>zamjen</a:t>
            </a:r>
            <a:r>
              <a:rPr lang="sr-Latn-CS" sz="2400" dirty="0" smtClean="0"/>
              <a:t>a mijenja tekst “naslijepo”.</a:t>
            </a:r>
            <a:r>
              <a:rPr lang="en-US" sz="2400" dirty="0" smtClean="0"/>
              <a:t> </a:t>
            </a:r>
            <a:r>
              <a:rPr lang="sr-Latn-CS" sz="2400" dirty="0" smtClean="0"/>
              <a:t>N</a:t>
            </a:r>
            <a:r>
              <a:rPr lang="en-US" sz="2400" dirty="0" smtClean="0"/>
              <a:t>a </a:t>
            </a:r>
            <a:r>
              <a:rPr lang="sr-Latn-CS" sz="2400" dirty="0" smtClean="0"/>
              <a:t>pr</a:t>
            </a:r>
            <a:r>
              <a:rPr lang="en-US" sz="2400" dirty="0" err="1" smtClean="0"/>
              <a:t>imjer</a:t>
            </a:r>
            <a:r>
              <a:rPr lang="en-US" sz="2400" dirty="0" smtClean="0"/>
              <a:t>,</a:t>
            </a:r>
            <a:r>
              <a:rPr lang="sr-Latn-CS" sz="2400" dirty="0" smtClean="0"/>
              <a:t> ako u tekstu programa piše </a:t>
            </a:r>
            <a:r>
              <a:rPr lang="sr-Latn-CS" sz="2400" dirty="0" smtClean="0">
                <a:solidFill>
                  <a:srgbClr val="FF0000"/>
                </a:solidFill>
              </a:rPr>
              <a:t>MAXMAX</a:t>
            </a:r>
            <a:r>
              <a:rPr lang="sr-Latn-CS" sz="2400" dirty="0" smtClean="0"/>
              <a:t> biće zamjenjeno sa </a:t>
            </a:r>
            <a:r>
              <a:rPr lang="sr-Latn-CS" sz="2400" dirty="0" smtClean="0">
                <a:solidFill>
                  <a:srgbClr val="FF0000"/>
                </a:solidFill>
              </a:rPr>
              <a:t>100100</a:t>
            </a:r>
            <a:r>
              <a:rPr lang="sr-Latn-CS" sz="2400" dirty="0" smtClean="0"/>
              <a:t>, bez obzira da li je to ono što je korisnik želio.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Primjena </a:t>
            </a:r>
            <a:r>
              <a:rPr lang="sr-Latn-CS" sz="2400" dirty="0" smtClean="0">
                <a:solidFill>
                  <a:srgbClr val="3333CC"/>
                </a:solidFill>
              </a:rPr>
              <a:t>makro-razvoja</a:t>
            </a:r>
            <a:r>
              <a:rPr lang="sr-Latn-CS" sz="2400" dirty="0" smtClean="0"/>
              <a:t> je u kreiranju jednostavnih funkcija.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Naime</a:t>
            </a:r>
            <a:r>
              <a:rPr lang="en-US" sz="2400" dirty="0" smtClean="0"/>
              <a:t>,</a:t>
            </a:r>
            <a:r>
              <a:rPr lang="sr-Latn-CS" sz="2400" dirty="0" smtClean="0"/>
              <a:t> funkcija koja sabira dva broja je izuzetno jednostavna</a:t>
            </a:r>
            <a:r>
              <a:rPr lang="en-US" sz="2400" dirty="0" smtClean="0"/>
              <a:t>,</a:t>
            </a:r>
            <a:r>
              <a:rPr lang="sr-Latn-CS" sz="2400" dirty="0" smtClean="0"/>
              <a:t> ali operacije sa stekom i alokacionim zapisom čine da se vrijeme troši i</a:t>
            </a:r>
            <a:r>
              <a:rPr lang="en-US" sz="2400" dirty="0" smtClean="0"/>
              <a:t> </a:t>
            </a:r>
            <a:r>
              <a:rPr lang="sr-Latn-CS" sz="2400" dirty="0" smtClean="0"/>
              <a:t>na poziv ovakve funkcije.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23/27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 smtClean="0">
                <a:solidFill>
                  <a:srgbClr val="FF0000"/>
                </a:solidFill>
              </a:rPr>
              <a:t>#define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7296" y="2133600"/>
            <a:ext cx="8839200" cy="4463752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500" dirty="0" smtClean="0"/>
              <a:t>Umjesto da se piše funkcija koja sabira dva broja može se definisati makro-razvoj:</a:t>
            </a:r>
            <a:br>
              <a:rPr lang="sr-Latn-CS" sz="2500" dirty="0" smtClean="0"/>
            </a:br>
            <a:r>
              <a:rPr lang="sr-Latn-CS" sz="2500" dirty="0" smtClean="0">
                <a:solidFill>
                  <a:srgbClr val="FF0000"/>
                </a:solidFill>
              </a:rPr>
              <a:t>#define zbir(a,b) a+b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500" dirty="0" smtClean="0"/>
              <a:t>Sada je poziv </a:t>
            </a:r>
            <a:r>
              <a:rPr lang="sr-Latn-CS" sz="2500" dirty="0" smtClean="0">
                <a:solidFill>
                  <a:srgbClr val="FF0000"/>
                </a:solidFill>
              </a:rPr>
              <a:t>z=zbir(x,y);</a:t>
            </a:r>
            <a:r>
              <a:rPr lang="sr-Latn-CS" sz="2500" dirty="0" smtClean="0"/>
              <a:t> u glavnom programu ekvivalentan </a:t>
            </a:r>
            <a:r>
              <a:rPr lang="sr-Latn-CS" sz="2500" dirty="0" smtClean="0">
                <a:solidFill>
                  <a:srgbClr val="3333CC"/>
                </a:solidFill>
              </a:rPr>
              <a:t>z=x+y;</a:t>
            </a:r>
            <a:endParaRPr lang="sr-Latn-CS" sz="2500" dirty="0" smtClean="0"/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500" dirty="0" smtClean="0"/>
              <a:t>I makro-razvoj je promjena na slijepo. Tako </a:t>
            </a:r>
            <a:r>
              <a:rPr lang="sr-Latn-CS" sz="2500" dirty="0" smtClean="0">
                <a:solidFill>
                  <a:srgbClr val="FF0000"/>
                </a:solidFill>
              </a:rPr>
              <a:t>z=zbir(4,2)</a:t>
            </a:r>
            <a:r>
              <a:rPr lang="en-US" sz="2500" dirty="0" smtClean="0">
                <a:solidFill>
                  <a:srgbClr val="FF0000"/>
                </a:solidFill>
              </a:rPr>
              <a:t>/2;</a:t>
            </a:r>
            <a:r>
              <a:rPr lang="en-US" sz="2500" dirty="0" smtClean="0"/>
              <a:t> ne </a:t>
            </a:r>
            <a:r>
              <a:rPr lang="en-US" sz="2500" dirty="0" err="1" smtClean="0"/>
              <a:t>daje</a:t>
            </a:r>
            <a:r>
              <a:rPr lang="en-US" sz="2500" dirty="0" smtClean="0"/>
              <a:t> o</a:t>
            </a:r>
            <a:r>
              <a:rPr lang="sr-Latn-CS" sz="2500" dirty="0" smtClean="0"/>
              <a:t>čekivani rezultat </a:t>
            </a:r>
            <a:r>
              <a:rPr lang="sr-Latn-CS" sz="2500" dirty="0" smtClean="0">
                <a:solidFill>
                  <a:srgbClr val="3333CC"/>
                </a:solidFill>
              </a:rPr>
              <a:t>3</a:t>
            </a:r>
            <a:r>
              <a:rPr lang="sr-Latn-CS" sz="2500" dirty="0" smtClean="0"/>
              <a:t>, već je ekvivalentan: </a:t>
            </a:r>
            <a:r>
              <a:rPr lang="sr-Latn-CS" sz="2500" dirty="0" smtClean="0">
                <a:solidFill>
                  <a:srgbClr val="FF0000"/>
                </a:solidFill>
              </a:rPr>
              <a:t>z=4+2</a:t>
            </a:r>
            <a:r>
              <a:rPr lang="en-US" sz="2500" dirty="0" smtClean="0">
                <a:solidFill>
                  <a:srgbClr val="FF0000"/>
                </a:solidFill>
              </a:rPr>
              <a:t>/2;</a:t>
            </a:r>
            <a:endParaRPr lang="en-US" sz="2500" dirty="0" smtClean="0"/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en-US" sz="2500" dirty="0" smtClean="0"/>
              <a:t>Da bi se </a:t>
            </a:r>
            <a:r>
              <a:rPr lang="en-US" sz="2500" dirty="0" err="1" smtClean="0"/>
              <a:t>ovaj</a:t>
            </a:r>
            <a:r>
              <a:rPr lang="en-US" sz="2500" dirty="0" smtClean="0"/>
              <a:t> problem </a:t>
            </a:r>
            <a:r>
              <a:rPr lang="en-US" sz="2500" dirty="0" err="1" smtClean="0"/>
              <a:t>prevazi</a:t>
            </a:r>
            <a:r>
              <a:rPr lang="sr-Latn-CS" sz="2500" dirty="0" smtClean="0"/>
              <a:t>šao treba definisati makro-razvoj:</a:t>
            </a:r>
            <a:br>
              <a:rPr lang="sr-Latn-CS" sz="2500" dirty="0" smtClean="0"/>
            </a:br>
            <a:r>
              <a:rPr lang="sr-Latn-CS" sz="2500" dirty="0" smtClean="0">
                <a:solidFill>
                  <a:srgbClr val="FF0000"/>
                </a:solidFill>
              </a:rPr>
              <a:t>#define zbir(a,b) ((a)+(b))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endParaRPr lang="en-US" sz="25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24/27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 smtClean="0">
                <a:solidFill>
                  <a:srgbClr val="FF0000"/>
                </a:solidFill>
              </a:rPr>
              <a:t>#define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132856"/>
            <a:ext cx="8591872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#define može da posluži i za </a:t>
            </a:r>
            <a:r>
              <a:rPr lang="sr-Latn-CS" sz="2400" dirty="0" smtClean="0">
                <a:solidFill>
                  <a:srgbClr val="3333CC"/>
                </a:solidFill>
              </a:rPr>
              <a:t>makro-definiciju</a:t>
            </a:r>
            <a:r>
              <a:rPr lang="sr-Latn-CS" sz="2400" dirty="0" smtClean="0"/>
              <a:t>:</a:t>
            </a:r>
          </a:p>
          <a:p>
            <a:pPr marL="357188" indent="0"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sr-Latn-CS" sz="2400" dirty="0" smtClean="0">
                <a:solidFill>
                  <a:srgbClr val="FF0000"/>
                </a:solidFill>
              </a:rPr>
              <a:t>#define MAK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Provjera da li je makro definisan se obavlja sa:</a:t>
            </a:r>
          </a:p>
          <a:p>
            <a:pPr marL="357188" indent="0"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sr-Latn-CS" sz="2400" dirty="0" smtClean="0"/>
              <a:t>#ifdef MAK</a:t>
            </a:r>
            <a:br>
              <a:rPr lang="sr-Latn-CS" sz="2400" dirty="0" smtClean="0"/>
            </a:br>
            <a:r>
              <a:rPr lang="sr-Latn-CS" sz="2400" dirty="0"/>
              <a:t> </a:t>
            </a:r>
            <a:r>
              <a:rPr lang="sr-Latn-CS" sz="2400" dirty="0" smtClean="0"/>
              <a:t>   neke direktive</a:t>
            </a:r>
            <a:br>
              <a:rPr lang="sr-Latn-CS" sz="2400" dirty="0" smtClean="0"/>
            </a:br>
            <a:r>
              <a:rPr lang="sr-Latn-CS" sz="2400" dirty="0" smtClean="0"/>
              <a:t>#endif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Alternativa je pretprocesorska direktiva </a:t>
            </a:r>
            <a:r>
              <a:rPr lang="sr-Latn-CS" sz="2400" dirty="0" smtClean="0">
                <a:solidFill>
                  <a:srgbClr val="FF0000"/>
                </a:solidFill>
              </a:rPr>
              <a:t>#ifndef</a:t>
            </a:r>
            <a:r>
              <a:rPr lang="sr-Latn-CS" sz="2400" dirty="0" smtClean="0"/>
              <a:t> koja je zadovolj</a:t>
            </a:r>
            <a:r>
              <a:rPr lang="en-US" sz="2400" dirty="0" smtClean="0"/>
              <a:t>e</a:t>
            </a:r>
            <a:r>
              <a:rPr lang="sr-Latn-CS" sz="2400" dirty="0" smtClean="0"/>
              <a:t>na ako predmetni makro nije definisan.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Pored ovoga</a:t>
            </a:r>
            <a:r>
              <a:rPr lang="en-US" sz="2400" dirty="0" smtClean="0"/>
              <a:t>,</a:t>
            </a:r>
            <a:r>
              <a:rPr lang="sr-Latn-CS" sz="2400" dirty="0" smtClean="0"/>
              <a:t> postoji i klasični 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FF0000"/>
                </a:solidFill>
              </a:rPr>
              <a:t>#if konstanti izraz</a:t>
            </a:r>
            <a:br>
              <a:rPr lang="sr-Latn-CS" sz="2400" dirty="0" smtClean="0">
                <a:solidFill>
                  <a:srgbClr val="FF0000"/>
                </a:solidFill>
              </a:rPr>
            </a:br>
            <a:r>
              <a:rPr lang="sr-Latn-CS" sz="2400" dirty="0" smtClean="0">
                <a:solidFill>
                  <a:srgbClr val="FF0000"/>
                </a:solidFill>
              </a:rPr>
              <a:t>    </a:t>
            </a:r>
            <a:r>
              <a:rPr lang="sr-Latn-CS" sz="2400" dirty="0" smtClean="0"/>
              <a:t>blok</a:t>
            </a:r>
            <a:br>
              <a:rPr lang="sr-Latn-CS" sz="2400" dirty="0" smtClean="0"/>
            </a:br>
            <a:r>
              <a:rPr lang="sr-Latn-CS" sz="2400" dirty="0" smtClean="0"/>
              <a:t>#endif</a:t>
            </a:r>
            <a:endParaRPr lang="en-US" sz="2400" dirty="0" smtClean="0"/>
          </a:p>
        </p:txBody>
      </p:sp>
      <p:sp>
        <p:nvSpPr>
          <p:cNvPr id="30724" name="Line 4"/>
          <p:cNvSpPr>
            <a:spLocks noChangeShapeType="1"/>
          </p:cNvSpPr>
          <p:nvPr/>
        </p:nvSpPr>
        <p:spPr bwMode="auto">
          <a:xfrm>
            <a:off x="2445296" y="3695565"/>
            <a:ext cx="2414736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30725" name="Freeform 5"/>
          <p:cNvSpPr>
            <a:spLocks/>
          </p:cNvSpPr>
          <p:nvPr/>
        </p:nvSpPr>
        <p:spPr bwMode="auto">
          <a:xfrm>
            <a:off x="1835696" y="3695565"/>
            <a:ext cx="1600200" cy="685304"/>
          </a:xfrm>
          <a:custGeom>
            <a:avLst/>
            <a:gdLst>
              <a:gd name="T0" fmla="*/ 0 w 1008"/>
              <a:gd name="T1" fmla="*/ 2147483647 h 528"/>
              <a:gd name="T2" fmla="*/ 2147483647 w 1008"/>
              <a:gd name="T3" fmla="*/ 2147483647 h 528"/>
              <a:gd name="T4" fmla="*/ 2147483647 w 1008"/>
              <a:gd name="T5" fmla="*/ 0 h 52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8" h="528">
                <a:moveTo>
                  <a:pt x="0" y="528"/>
                </a:moveTo>
                <a:lnTo>
                  <a:pt x="1008" y="528"/>
                </a:lnTo>
                <a:lnTo>
                  <a:pt x="1008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30726" name="Text Box 6"/>
          <p:cNvSpPr txBox="1">
            <a:spLocks noChangeArrowheads="1"/>
          </p:cNvSpPr>
          <p:nvPr/>
        </p:nvSpPr>
        <p:spPr bwMode="auto">
          <a:xfrm>
            <a:off x="4814299" y="3464327"/>
            <a:ext cx="4176464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800" dirty="0">
                <a:solidFill>
                  <a:srgbClr val="00B050"/>
                </a:solidFill>
                <a:latin typeface="Tahoma" charset="0"/>
              </a:rPr>
              <a:t>svaki if se kod pretprocesora završava sa #endif</a:t>
            </a:r>
            <a:r>
              <a:rPr lang="en-US" sz="1800" dirty="0">
                <a:solidFill>
                  <a:srgbClr val="00B050"/>
                </a:solidFill>
                <a:latin typeface="Tahoma" charset="0"/>
              </a:rPr>
              <a:t>;</a:t>
            </a:r>
            <a:r>
              <a:rPr lang="sr-Latn-CS" sz="1800" dirty="0">
                <a:solidFill>
                  <a:srgbClr val="00B050"/>
                </a:solidFill>
                <a:latin typeface="Tahoma" charset="0"/>
              </a:rPr>
              <a:t> un</a:t>
            </a:r>
            <a:r>
              <a:rPr lang="en-US" sz="1800" dirty="0" err="1">
                <a:solidFill>
                  <a:srgbClr val="00B050"/>
                </a:solidFill>
                <a:latin typeface="Tahoma" charset="0"/>
              </a:rPr>
              <a:t>ut</a:t>
            </a:r>
            <a:r>
              <a:rPr lang="sr-Latn-CS" sz="1800" dirty="0">
                <a:solidFill>
                  <a:srgbClr val="00B050"/>
                </a:solidFill>
                <a:latin typeface="Tahoma" charset="0"/>
              </a:rPr>
              <a:t>ar ovog bloka </a:t>
            </a:r>
            <a:r>
              <a:rPr lang="en-US" sz="1800" dirty="0">
                <a:solidFill>
                  <a:srgbClr val="00B050"/>
                </a:solidFill>
                <a:latin typeface="Tahoma" charset="0"/>
              </a:rPr>
              <a:t>se </a:t>
            </a:r>
            <a:r>
              <a:rPr lang="sr-Latn-CS" sz="1800" dirty="0">
                <a:solidFill>
                  <a:srgbClr val="00B050"/>
                </a:solidFill>
                <a:latin typeface="Tahoma" charset="0"/>
              </a:rPr>
              <a:t>mogu naći druge pretprocesorske direktive</a:t>
            </a:r>
            <a:endParaRPr lang="en-US" sz="1800" dirty="0">
              <a:solidFill>
                <a:srgbClr val="00B050"/>
              </a:solidFill>
              <a:latin typeface="Tahoma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25/27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Uslovno izvršavanje</a:t>
            </a:r>
            <a:endParaRPr lang="en-US" smtClean="0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266528"/>
            <a:ext cx="85344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Ako je konst</a:t>
            </a:r>
            <a:r>
              <a:rPr lang="en-US" sz="2400" dirty="0" smtClean="0"/>
              <a:t>a</a:t>
            </a:r>
            <a:r>
              <a:rPr lang="sr-Latn-CS" sz="2400" dirty="0" smtClean="0"/>
              <a:t>ntni izraz u </a:t>
            </a:r>
            <a:r>
              <a:rPr lang="sr-Latn-CS" sz="2400" dirty="0" smtClean="0">
                <a:solidFill>
                  <a:srgbClr val="FF0000"/>
                </a:solidFill>
              </a:rPr>
              <a:t>#if</a:t>
            </a:r>
            <a:r>
              <a:rPr lang="sr-Latn-CS" sz="2400" dirty="0" smtClean="0"/>
              <a:t> dijelu tačan izvršava se blok naredbi koji slijedi; mogu postojati i </a:t>
            </a:r>
            <a:r>
              <a:rPr lang="sr-Latn-CS" sz="2400" dirty="0" smtClean="0">
                <a:solidFill>
                  <a:srgbClr val="FF0000"/>
                </a:solidFill>
              </a:rPr>
              <a:t>#elif</a:t>
            </a:r>
            <a:r>
              <a:rPr lang="sr-Latn-CS" sz="2400" dirty="0" smtClean="0"/>
              <a:t> </a:t>
            </a:r>
            <a:r>
              <a:rPr lang="sr-Latn-CS" sz="2400" dirty="0" smtClean="0"/>
              <a:t>blokovi, kao </a:t>
            </a:r>
            <a:r>
              <a:rPr lang="sr-Latn-CS" sz="2400" dirty="0" smtClean="0"/>
              <a:t>i </a:t>
            </a:r>
            <a:r>
              <a:rPr lang="sr-Latn-CS" sz="2400" dirty="0" smtClean="0">
                <a:solidFill>
                  <a:srgbClr val="FF0000"/>
                </a:solidFill>
              </a:rPr>
              <a:t>#else</a:t>
            </a:r>
            <a:r>
              <a:rPr lang="sr-Latn-CS" sz="2400" dirty="0" smtClean="0"/>
              <a:t> dio. I ovaj oblik se završava sa </a:t>
            </a:r>
            <a:r>
              <a:rPr lang="sr-Latn-CS" sz="2400" dirty="0" smtClean="0">
                <a:solidFill>
                  <a:srgbClr val="FF0000"/>
                </a:solidFill>
              </a:rPr>
              <a:t>#endif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Kada prestane potreba za makroom MAK njegovo važenje do kraja fajla se može ukinuti sa </a:t>
            </a:r>
            <a:r>
              <a:rPr lang="sr-Latn-CS" sz="2400" dirty="0" smtClean="0">
                <a:solidFill>
                  <a:srgbClr val="FF0000"/>
                </a:solidFill>
              </a:rPr>
              <a:t>#undef MAK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Razlozi za korišćenje makro-definicije su u potrebi da se prilikom uključivanja više programskih biblioteka izbjegne višestruko najavljivanje iste funkcije što bi dovelo do prekida izvrš</a:t>
            </a:r>
            <a:r>
              <a:rPr lang="en-US" sz="2400" dirty="0" smtClean="0"/>
              <a:t>a</a:t>
            </a:r>
            <a:r>
              <a:rPr lang="sr-Latn-CS" sz="2400" dirty="0" smtClean="0"/>
              <a:t>vanja programa.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Značaj je kod rada sa velikim programskim paketima i mi, početnici u ovoj oblasti, nećemo ulaziti u te detalje.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26/27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05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Ostale direktive pretprocesora</a:t>
            </a:r>
            <a:endParaRPr lang="en-US" smtClean="0"/>
          </a:p>
        </p:txBody>
      </p:sp>
      <p:sp>
        <p:nvSpPr>
          <p:cNvPr id="32771" name="Rectangle 2051"/>
          <p:cNvSpPr>
            <a:spLocks noGrp="1" noChangeArrowheads="1"/>
          </p:cNvSpPr>
          <p:nvPr>
            <p:ph type="body" idx="1"/>
          </p:nvPr>
        </p:nvSpPr>
        <p:spPr>
          <a:xfrm>
            <a:off x="179512" y="2204864"/>
            <a:ext cx="5976664" cy="3815581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200" smtClean="0"/>
              <a:t>Ako se u pretprocesoru naiđe na naredbu:</a:t>
            </a:r>
            <a:br>
              <a:rPr lang="sr-Latn-CS" sz="2200" smtClean="0"/>
            </a:br>
            <a:r>
              <a:rPr lang="sr-Latn-CS" sz="2200" smtClean="0">
                <a:solidFill>
                  <a:srgbClr val="FF0000"/>
                </a:solidFill>
              </a:rPr>
              <a:t>#error string</a:t>
            </a:r>
            <a:r>
              <a:rPr lang="sr-Latn-CS" sz="2200" smtClean="0"/>
              <a:t/>
            </a:r>
            <a:br>
              <a:rPr lang="sr-Latn-CS" sz="2200" smtClean="0"/>
            </a:br>
            <a:r>
              <a:rPr lang="sr-Latn-CS" sz="2200" smtClean="0"/>
              <a:t>program se prekida i štampa se upozorenje dato </a:t>
            </a:r>
            <a:r>
              <a:rPr lang="sr-Latn-CS" sz="2200" smtClean="0">
                <a:solidFill>
                  <a:srgbClr val="3333CC"/>
                </a:solidFill>
              </a:rPr>
              <a:t>string</a:t>
            </a:r>
            <a:r>
              <a:rPr lang="sr-Latn-CS" sz="2200" smtClean="0"/>
              <a:t>-om.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200" smtClean="0"/>
              <a:t>Korišćenje direktive </a:t>
            </a:r>
            <a:r>
              <a:rPr lang="sr-Latn-CS" sz="2200" smtClean="0">
                <a:solidFill>
                  <a:srgbClr val="FF0000"/>
                </a:solidFill>
              </a:rPr>
              <a:t>#pragma</a:t>
            </a:r>
            <a:r>
              <a:rPr lang="sr-Latn-CS" sz="2200" smtClean="0"/>
              <a:t> je ostavljeno na diskreciju kompajleru i svaki kompajler joj daje drugo značenje.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200" smtClean="0"/>
              <a:t>Ovim nij</a:t>
            </a:r>
            <a:r>
              <a:rPr lang="en-US" sz="2200" smtClean="0"/>
              <a:t>e</a:t>
            </a:r>
            <a:r>
              <a:rPr lang="sr-Latn-CS" sz="2200" smtClean="0"/>
              <a:t>su iscrpljene opcije pretprocesora, ali za nas nije od posebnog značaja.</a:t>
            </a:r>
            <a:endParaRPr lang="en-US" sz="2200" smtClean="0"/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6156176" y="2272804"/>
            <a:ext cx="2850780" cy="230832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tabLst>
                <a:tab pos="354013" algn="l"/>
              </a:tabLst>
            </a:pPr>
            <a:r>
              <a:rPr lang="en-US" sz="1800" dirty="0">
                <a:latin typeface="Tahoma" charset="0"/>
                <a:ea typeface="Arial Unicode MS" pitchFamily="34" charset="-128"/>
                <a:cs typeface="Arial Unicode MS" pitchFamily="34" charset="-128"/>
              </a:rPr>
              <a:t>#include&lt;</a:t>
            </a:r>
            <a:r>
              <a:rPr lang="en-US" sz="1800" dirty="0" err="1">
                <a:latin typeface="Tahoma" charset="0"/>
                <a:ea typeface="Arial Unicode MS" pitchFamily="34" charset="-128"/>
                <a:cs typeface="Arial Unicode MS" pitchFamily="34" charset="-128"/>
              </a:rPr>
              <a:t>stdio.h</a:t>
            </a:r>
            <a:r>
              <a:rPr lang="en-US" sz="1800" dirty="0">
                <a:latin typeface="Tahoma" charset="0"/>
                <a:ea typeface="Arial Unicode MS" pitchFamily="34" charset="-128"/>
                <a:cs typeface="Arial Unicode MS" pitchFamily="34" charset="-128"/>
              </a:rPr>
              <a:t>&gt; </a:t>
            </a:r>
          </a:p>
          <a:p>
            <a:pPr>
              <a:tabLst>
                <a:tab pos="354013" algn="l"/>
              </a:tabLst>
            </a:pPr>
            <a:r>
              <a:rPr lang="en-US" sz="1800" dirty="0">
                <a:latin typeface="Tahoma" charset="0"/>
                <a:ea typeface="Arial Unicode MS" pitchFamily="34" charset="-128"/>
                <a:cs typeface="Arial Unicode MS" pitchFamily="34" charset="-128"/>
              </a:rPr>
              <a:t>#</a:t>
            </a:r>
            <a:r>
              <a:rPr lang="en-US" sz="1800" dirty="0" err="1">
                <a:latin typeface="Tahoma" charset="0"/>
                <a:ea typeface="Arial Unicode MS" pitchFamily="34" charset="-128"/>
                <a:cs typeface="Arial Unicode MS" pitchFamily="34" charset="-128"/>
              </a:rPr>
              <a:t>ifndef</a:t>
            </a:r>
            <a:r>
              <a:rPr lang="en-US" sz="1800" dirty="0">
                <a:latin typeface="Tahoma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1800" dirty="0" smtClean="0">
                <a:solidFill>
                  <a:srgbClr val="FF0000"/>
                </a:solidFill>
                <a:latin typeface="Tahoma" charset="0"/>
                <a:ea typeface="Arial Unicode MS" pitchFamily="34" charset="-128"/>
                <a:cs typeface="Arial Unicode MS" pitchFamily="34" charset="-128"/>
              </a:rPr>
              <a:t>MAK</a:t>
            </a:r>
            <a:r>
              <a:rPr lang="en-US" sz="18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 </a:t>
            </a:r>
            <a:endParaRPr lang="en-US" sz="1800" dirty="0">
              <a:latin typeface="Tahoma" charset="0"/>
              <a:ea typeface="Arial Unicode MS" pitchFamily="34" charset="-128"/>
              <a:cs typeface="Arial Unicode MS" pitchFamily="34" charset="-128"/>
            </a:endParaRPr>
          </a:p>
          <a:p>
            <a:pPr>
              <a:tabLst>
                <a:tab pos="354013" algn="l"/>
              </a:tabLst>
            </a:pPr>
            <a:r>
              <a:rPr lang="en-US" sz="1800" dirty="0">
                <a:latin typeface="Tahoma" charset="0"/>
                <a:ea typeface="Arial Unicode MS" pitchFamily="34" charset="-128"/>
                <a:cs typeface="Arial Unicode MS" pitchFamily="34" charset="-128"/>
              </a:rPr>
              <a:t>	</a:t>
            </a:r>
            <a:r>
              <a:rPr lang="en-US" sz="1800" dirty="0">
                <a:solidFill>
                  <a:srgbClr val="FF0000"/>
                </a:solidFill>
                <a:latin typeface="Tahoma" charset="0"/>
                <a:ea typeface="Arial Unicode MS" pitchFamily="34" charset="-128"/>
                <a:cs typeface="Arial Unicode MS" pitchFamily="34" charset="-128"/>
              </a:rPr>
              <a:t>#error </a:t>
            </a:r>
            <a:r>
              <a:rPr lang="en-US" sz="1800" dirty="0" err="1" smtClean="0">
                <a:solidFill>
                  <a:srgbClr val="FF0000"/>
                </a:solidFill>
                <a:latin typeface="Tahoma" charset="0"/>
                <a:ea typeface="Arial Unicode MS" pitchFamily="34" charset="-128"/>
                <a:cs typeface="Arial Unicode MS" pitchFamily="34" charset="-128"/>
              </a:rPr>
              <a:t>Nije</a:t>
            </a:r>
            <a:r>
              <a:rPr lang="en-US" sz="1800" dirty="0" smtClean="0">
                <a:solidFill>
                  <a:srgbClr val="FF0000"/>
                </a:solidFill>
                <a:latin typeface="Tahoma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1800" dirty="0" err="1" smtClean="0">
                <a:solidFill>
                  <a:srgbClr val="FF0000"/>
                </a:solidFill>
                <a:latin typeface="Tahoma" charset="0"/>
                <a:ea typeface="Arial Unicode MS" pitchFamily="34" charset="-128"/>
                <a:cs typeface="Arial Unicode MS" pitchFamily="34" charset="-128"/>
              </a:rPr>
              <a:t>definisan</a:t>
            </a:r>
            <a:r>
              <a:rPr lang="en-US" sz="1800" dirty="0" smtClean="0">
                <a:solidFill>
                  <a:srgbClr val="FF0000"/>
                </a:solidFill>
                <a:latin typeface="Tahoma" charset="0"/>
                <a:ea typeface="Arial Unicode MS" pitchFamily="34" charset="-128"/>
                <a:cs typeface="Arial Unicode MS" pitchFamily="34" charset="-128"/>
              </a:rPr>
              <a:t>… </a:t>
            </a:r>
            <a:endParaRPr lang="en-US" sz="1800" dirty="0">
              <a:solidFill>
                <a:srgbClr val="FF0000"/>
              </a:solidFill>
              <a:latin typeface="Tahoma" charset="0"/>
              <a:ea typeface="Arial Unicode MS" pitchFamily="34" charset="-128"/>
              <a:cs typeface="Arial Unicode MS" pitchFamily="34" charset="-128"/>
            </a:endParaRPr>
          </a:p>
          <a:p>
            <a:pPr>
              <a:tabLst>
                <a:tab pos="354013" algn="l"/>
              </a:tabLst>
            </a:pPr>
            <a:r>
              <a:rPr lang="en-US" sz="1800" dirty="0">
                <a:latin typeface="Tahoma" charset="0"/>
                <a:ea typeface="Arial Unicode MS" pitchFamily="34" charset="-128"/>
                <a:cs typeface="Arial Unicode MS" pitchFamily="34" charset="-128"/>
              </a:rPr>
              <a:t>#else </a:t>
            </a:r>
          </a:p>
          <a:p>
            <a:pPr>
              <a:tabLst>
                <a:tab pos="354013" algn="l"/>
              </a:tabLst>
            </a:pPr>
            <a:r>
              <a:rPr lang="en-US" sz="18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	</a:t>
            </a:r>
            <a:r>
              <a:rPr lang="sr-Latn-ME" sz="18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int </a:t>
            </a:r>
            <a:r>
              <a:rPr lang="en-US" sz="18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main</a:t>
            </a:r>
            <a:r>
              <a:rPr lang="en-US" sz="18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()</a:t>
            </a:r>
            <a:r>
              <a:rPr lang="sr-Latn-ME" sz="18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18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{ </a:t>
            </a:r>
            <a:endParaRPr lang="en-US" sz="1800" dirty="0">
              <a:latin typeface="Tahoma" charset="0"/>
              <a:ea typeface="Arial Unicode MS" pitchFamily="34" charset="-128"/>
              <a:cs typeface="Arial Unicode MS" pitchFamily="34" charset="-128"/>
            </a:endParaRPr>
          </a:p>
          <a:p>
            <a:pPr>
              <a:tabLst>
                <a:tab pos="354013" algn="l"/>
              </a:tabLst>
            </a:pPr>
            <a:r>
              <a:rPr lang="en-US" sz="1800" dirty="0">
                <a:latin typeface="Tahoma" charset="0"/>
                <a:ea typeface="Arial Unicode MS" pitchFamily="34" charset="-128"/>
                <a:cs typeface="Arial Unicode MS" pitchFamily="34" charset="-128"/>
              </a:rPr>
              <a:t>	</a:t>
            </a:r>
            <a:r>
              <a:rPr lang="en-US" sz="18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	…</a:t>
            </a:r>
            <a:endParaRPr lang="en-US" sz="1800" dirty="0">
              <a:latin typeface="Tahoma" charset="0"/>
              <a:ea typeface="Arial Unicode MS" pitchFamily="34" charset="-128"/>
              <a:cs typeface="Arial Unicode MS" pitchFamily="34" charset="-128"/>
            </a:endParaRPr>
          </a:p>
          <a:p>
            <a:pPr>
              <a:tabLst>
                <a:tab pos="354013" algn="l"/>
              </a:tabLst>
            </a:pPr>
            <a:r>
              <a:rPr lang="en-US" sz="18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	}</a:t>
            </a:r>
            <a:endParaRPr lang="en-US" sz="1800" dirty="0">
              <a:latin typeface="Tahoma" charset="0"/>
              <a:ea typeface="Arial Unicode MS" pitchFamily="34" charset="-128"/>
              <a:cs typeface="Arial Unicode MS" pitchFamily="34" charset="-128"/>
            </a:endParaRPr>
          </a:p>
          <a:p>
            <a:pPr>
              <a:tabLst>
                <a:tab pos="354013" algn="l"/>
              </a:tabLst>
            </a:pPr>
            <a:r>
              <a:rPr lang="en-US" sz="1800" dirty="0">
                <a:latin typeface="Tahoma" charset="0"/>
                <a:ea typeface="Arial Unicode MS" pitchFamily="34" charset="-128"/>
                <a:cs typeface="Arial Unicode MS" pitchFamily="34" charset="-128"/>
              </a:rPr>
              <a:t>#</a:t>
            </a:r>
            <a:r>
              <a:rPr lang="en-US" sz="1800" dirty="0" err="1">
                <a:latin typeface="Tahoma" charset="0"/>
                <a:ea typeface="Arial Unicode MS" pitchFamily="34" charset="-128"/>
                <a:cs typeface="Arial Unicode MS" pitchFamily="34" charset="-128"/>
              </a:rPr>
              <a:t>endif</a:t>
            </a:r>
            <a:r>
              <a:rPr lang="en-US" sz="1800" dirty="0">
                <a:latin typeface="Tahoma" charset="0"/>
                <a:ea typeface="Arial Unicode MS" pitchFamily="34" charset="-128"/>
                <a:cs typeface="Arial Unicode MS" pitchFamily="34" charset="-128"/>
              </a:rPr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27/27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Algoritmi za pretraživanje</a:t>
            </a:r>
            <a:endParaRPr lang="en-US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1392" y="2266528"/>
            <a:ext cx="8431088" cy="411480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U bazama podataka, u aplikacijama za obradu teksta, u brojnim inženjerskim algoritmima</a:t>
            </a:r>
            <a:r>
              <a:rPr lang="en-US" sz="2400" dirty="0" smtClean="0"/>
              <a:t>,</a:t>
            </a:r>
            <a:r>
              <a:rPr lang="sr-Latn-CS" sz="2400" dirty="0" smtClean="0"/>
              <a:t> koriste se algoritmi za pretraživanje i sortiranje.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Cilj algoritama za pretraživanje je </a:t>
            </a:r>
            <a:r>
              <a:rPr lang="en-US" sz="2400" dirty="0" err="1" smtClean="0"/>
              <a:t>naj</a:t>
            </a:r>
            <a:r>
              <a:rPr lang="sr-Latn-CS" sz="2400" dirty="0" smtClean="0"/>
              <a:t>češće da odrede da li u datom nizu</a:t>
            </a:r>
            <a:r>
              <a:rPr lang="en-US" sz="2400" dirty="0" smtClean="0"/>
              <a:t>/</a:t>
            </a:r>
            <a:r>
              <a:rPr lang="en-US" sz="2400" dirty="0" err="1" smtClean="0"/>
              <a:t>kolekciji</a:t>
            </a:r>
            <a:r>
              <a:rPr lang="sr-Latn-CS" sz="2400" dirty="0" smtClean="0"/>
              <a:t> postoji traženi podatak i da vrate </a:t>
            </a:r>
            <a:r>
              <a:rPr lang="en-US" sz="2400" dirty="0" err="1" smtClean="0"/>
              <a:t>njegovu</a:t>
            </a:r>
            <a:r>
              <a:rPr lang="en-US" sz="2400" dirty="0" smtClean="0"/>
              <a:t> </a:t>
            </a:r>
            <a:r>
              <a:rPr lang="sr-Latn-CS" sz="2400" dirty="0" smtClean="0"/>
              <a:t>poziciju (indeks).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Suštinski postoje dva različita algoritma za ovo:</a:t>
            </a:r>
          </a:p>
          <a:p>
            <a:pPr lvl="1"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200" dirty="0" smtClean="0">
                <a:solidFill>
                  <a:srgbClr val="3333CC"/>
                </a:solidFill>
              </a:rPr>
              <a:t>brute force </a:t>
            </a:r>
            <a:r>
              <a:rPr lang="sr-Latn-CS" sz="2200" dirty="0" smtClean="0"/>
              <a:t>pretraga </a:t>
            </a:r>
            <a:r>
              <a:rPr lang="sr-Latn-CS" sz="2200" dirty="0" smtClean="0"/>
              <a:t>i</a:t>
            </a:r>
          </a:p>
          <a:p>
            <a:pPr lvl="1"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ME" sz="2200" dirty="0" smtClean="0">
                <a:solidFill>
                  <a:srgbClr val="FF0000"/>
                </a:solidFill>
              </a:rPr>
              <a:t>binarna</a:t>
            </a:r>
            <a:r>
              <a:rPr lang="en-US" sz="2200" dirty="0" smtClean="0"/>
              <a:t> </a:t>
            </a:r>
            <a:r>
              <a:rPr lang="sr-Latn-CS" sz="2200" dirty="0" smtClean="0"/>
              <a:t>algoritam.</a:t>
            </a:r>
            <a:endParaRPr lang="en-US" sz="22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3/27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827584" y="609600"/>
            <a:ext cx="7478216" cy="1143000"/>
          </a:xfrm>
        </p:spPr>
        <p:txBody>
          <a:bodyPr/>
          <a:lstStyle/>
          <a:p>
            <a:pPr eaLnBrk="1" hangingPunct="1"/>
            <a:r>
              <a:rPr lang="sr-Latn-CS" dirty="0" smtClean="0"/>
              <a:t>Brute force </a:t>
            </a:r>
            <a:r>
              <a:rPr lang="sr-Latn-CS" dirty="0" smtClean="0"/>
              <a:t>pretraga</a:t>
            </a:r>
            <a:endParaRPr lang="en-US" dirty="0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133600"/>
            <a:ext cx="8534400" cy="1676400"/>
          </a:xfrm>
        </p:spPr>
        <p:txBody>
          <a:bodyPr/>
          <a:lstStyle/>
          <a:p>
            <a:pPr eaLnBrk="1" hangingPunct="1"/>
            <a:r>
              <a:rPr lang="sr-Latn-CS" sz="2400" dirty="0" smtClean="0">
                <a:solidFill>
                  <a:srgbClr val="FF0000"/>
                </a:solidFill>
              </a:rPr>
              <a:t>Brute force </a:t>
            </a:r>
            <a:r>
              <a:rPr lang="sr-Latn-CS" sz="2400" dirty="0"/>
              <a:t>pretraga </a:t>
            </a:r>
            <a:r>
              <a:rPr lang="sr-Latn-CS" sz="2400" dirty="0" smtClean="0"/>
              <a:t>provjerava svaki član niza redom.</a:t>
            </a:r>
          </a:p>
          <a:p>
            <a:pPr eaLnBrk="1" hangingPunct="1"/>
            <a:r>
              <a:rPr lang="sr-Latn-CS" sz="2400" dirty="0" smtClean="0"/>
              <a:t>Data je realizacija funkcije koja ima tri parametra: pokazivač na niz, broj članova niza i broj koji se u nizu traži (funkcija vraća –1 ako </a:t>
            </a:r>
            <a:r>
              <a:rPr lang="en-US" sz="2400" dirty="0" smtClean="0"/>
              <a:t>ne p</a:t>
            </a:r>
            <a:r>
              <a:rPr lang="sr-Latn-RS" sz="2400" dirty="0" smtClean="0"/>
              <a:t>ronađe</a:t>
            </a:r>
            <a:r>
              <a:rPr lang="sr-Latn-CS" sz="2400" dirty="0" smtClean="0"/>
              <a:t> traženi </a:t>
            </a:r>
            <a:r>
              <a:rPr lang="sr-Latn-CS" sz="2400" dirty="0" smtClean="0"/>
              <a:t>element):</a:t>
            </a:r>
            <a:endParaRPr lang="en-US" sz="2400" dirty="0" smtClean="0"/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644079" y="4149725"/>
            <a:ext cx="4287961" cy="224676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tabLst>
                <a:tab pos="452438" algn="l"/>
                <a:tab pos="8953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tabLst>
                <a:tab pos="452438" algn="l"/>
                <a:tab pos="8953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tabLst>
                <a:tab pos="452438" algn="l"/>
                <a:tab pos="8953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tabLst>
                <a:tab pos="452438" algn="l"/>
                <a:tab pos="8953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tabLst>
                <a:tab pos="452438" algn="l"/>
                <a:tab pos="8953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2438" algn="l"/>
                <a:tab pos="8953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2438" algn="l"/>
                <a:tab pos="8953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2438" algn="l"/>
                <a:tab pos="8953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2438" algn="l"/>
                <a:tab pos="8953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ts val="0"/>
              </a:spcBef>
              <a:tabLst>
                <a:tab pos="452438" algn="l"/>
                <a:tab pos="895350" algn="l"/>
                <a:tab pos="1344613" algn="l"/>
                <a:tab pos="1792288" algn="l"/>
              </a:tabLst>
            </a:pPr>
            <a:r>
              <a:rPr lang="sr-Latn-CS" sz="2000" dirty="0">
                <a:latin typeface="Tahoma" charset="0"/>
              </a:rPr>
              <a:t>int </a:t>
            </a:r>
            <a:r>
              <a:rPr lang="sr-Latn-CS" sz="2000" dirty="0" smtClean="0">
                <a:latin typeface="Tahoma" charset="0"/>
              </a:rPr>
              <a:t>bf_pretraga(int </a:t>
            </a:r>
            <a:r>
              <a:rPr lang="sr-Latn-CS" sz="2000" dirty="0">
                <a:latin typeface="Tahoma" charset="0"/>
              </a:rPr>
              <a:t>*a,</a:t>
            </a:r>
            <a:r>
              <a:rPr lang="en-US" sz="2000" dirty="0">
                <a:latin typeface="Tahoma" charset="0"/>
              </a:rPr>
              <a:t> </a:t>
            </a:r>
            <a:r>
              <a:rPr lang="sr-Latn-CS" sz="2000" dirty="0">
                <a:latin typeface="Tahoma" charset="0"/>
              </a:rPr>
              <a:t>int n,</a:t>
            </a:r>
            <a:r>
              <a:rPr lang="en-US" sz="2000" dirty="0">
                <a:latin typeface="Tahoma" charset="0"/>
              </a:rPr>
              <a:t> </a:t>
            </a:r>
            <a:r>
              <a:rPr lang="sr-Latn-CS" sz="2000" dirty="0">
                <a:latin typeface="Tahoma" charset="0"/>
              </a:rPr>
              <a:t>int </a:t>
            </a:r>
            <a:r>
              <a:rPr lang="sr-Latn-CS" sz="2000" dirty="0" smtClean="0">
                <a:latin typeface="Tahoma" charset="0"/>
              </a:rPr>
              <a:t>x)</a:t>
            </a:r>
            <a:r>
              <a:rPr lang="en-US" sz="2000" dirty="0" smtClean="0">
                <a:latin typeface="Tahoma" charset="0"/>
              </a:rPr>
              <a:t> </a:t>
            </a:r>
            <a:r>
              <a:rPr lang="en-US" sz="2000" dirty="0">
                <a:latin typeface="Tahoma" charset="0"/>
              </a:rPr>
              <a:t>{</a:t>
            </a:r>
            <a:br>
              <a:rPr lang="en-US" sz="2000" dirty="0">
                <a:latin typeface="Tahoma" charset="0"/>
              </a:rPr>
            </a:br>
            <a:r>
              <a:rPr lang="sr-Latn-CS" sz="2000" dirty="0">
                <a:latin typeface="Tahoma" charset="0"/>
              </a:rPr>
              <a:t>	</a:t>
            </a:r>
            <a:r>
              <a:rPr lang="en-US" sz="2000" dirty="0" err="1">
                <a:latin typeface="Tahoma" charset="0"/>
              </a:rPr>
              <a:t>int</a:t>
            </a:r>
            <a:r>
              <a:rPr lang="en-US" sz="2000" dirty="0">
                <a:latin typeface="Tahoma" charset="0"/>
              </a:rPr>
              <a:t> </a:t>
            </a:r>
            <a:r>
              <a:rPr lang="en-US" sz="2000" dirty="0" err="1">
                <a:latin typeface="Tahoma" charset="0"/>
              </a:rPr>
              <a:t>i</a:t>
            </a:r>
            <a:r>
              <a:rPr lang="en-US" sz="2000" dirty="0">
                <a:latin typeface="Tahoma" charset="0"/>
              </a:rPr>
              <a:t>;</a:t>
            </a:r>
            <a:br>
              <a:rPr lang="en-US" sz="2000" dirty="0">
                <a:latin typeface="Tahoma" charset="0"/>
              </a:rPr>
            </a:br>
            <a:r>
              <a:rPr lang="en-US" sz="2000" dirty="0">
                <a:latin typeface="Tahoma" charset="0"/>
              </a:rPr>
              <a:t>	</a:t>
            </a:r>
            <a:r>
              <a:rPr lang="en-US" sz="2000" dirty="0" smtClean="0">
                <a:latin typeface="Tahoma" charset="0"/>
              </a:rPr>
              <a:t>for(</a:t>
            </a:r>
            <a:r>
              <a:rPr lang="en-US" sz="2000" dirty="0" err="1" smtClean="0">
                <a:latin typeface="Tahoma" charset="0"/>
              </a:rPr>
              <a:t>i</a:t>
            </a:r>
            <a:r>
              <a:rPr lang="sr-Latn-ME" sz="2000" dirty="0" smtClean="0">
                <a:latin typeface="Tahoma" charset="0"/>
              </a:rPr>
              <a:t> </a:t>
            </a:r>
            <a:r>
              <a:rPr lang="en-US" sz="2000" dirty="0" smtClean="0">
                <a:latin typeface="Tahoma" charset="0"/>
              </a:rPr>
              <a:t>=</a:t>
            </a:r>
            <a:r>
              <a:rPr lang="sr-Latn-ME" sz="2000" dirty="0" smtClean="0">
                <a:latin typeface="Tahoma" charset="0"/>
              </a:rPr>
              <a:t> </a:t>
            </a:r>
            <a:r>
              <a:rPr lang="en-US" sz="2000" dirty="0" smtClean="0">
                <a:latin typeface="Tahoma" charset="0"/>
              </a:rPr>
              <a:t>0</a:t>
            </a:r>
            <a:r>
              <a:rPr lang="en-US" sz="2000" dirty="0" smtClean="0">
                <a:latin typeface="Tahoma" charset="0"/>
              </a:rPr>
              <a:t>;</a:t>
            </a:r>
            <a:r>
              <a:rPr lang="sr-Latn-ME" sz="2000" dirty="0">
                <a:latin typeface="Tahoma" charset="0"/>
              </a:rPr>
              <a:t> </a:t>
            </a:r>
            <a:r>
              <a:rPr lang="en-US" sz="2000" dirty="0" err="1" smtClean="0">
                <a:latin typeface="Tahoma" charset="0"/>
              </a:rPr>
              <a:t>i</a:t>
            </a:r>
            <a:r>
              <a:rPr lang="sr-Latn-ME" sz="2000" dirty="0" smtClean="0">
                <a:latin typeface="Tahoma" charset="0"/>
              </a:rPr>
              <a:t> </a:t>
            </a:r>
            <a:r>
              <a:rPr lang="en-US" sz="2000" dirty="0" smtClean="0">
                <a:latin typeface="Tahoma" charset="0"/>
              </a:rPr>
              <a:t>&lt;</a:t>
            </a:r>
            <a:r>
              <a:rPr lang="sr-Latn-ME" sz="2000" dirty="0" smtClean="0">
                <a:latin typeface="Tahoma" charset="0"/>
              </a:rPr>
              <a:t> </a:t>
            </a:r>
            <a:r>
              <a:rPr lang="en-US" sz="2000" dirty="0" smtClean="0">
                <a:latin typeface="Tahoma" charset="0"/>
              </a:rPr>
              <a:t>n</a:t>
            </a:r>
            <a:r>
              <a:rPr lang="en-US" sz="2000" dirty="0" smtClean="0">
                <a:latin typeface="Tahoma" charset="0"/>
              </a:rPr>
              <a:t>;</a:t>
            </a:r>
            <a:r>
              <a:rPr lang="sr-Latn-ME" sz="2000" dirty="0" smtClean="0">
                <a:latin typeface="Tahoma" charset="0"/>
              </a:rPr>
              <a:t> </a:t>
            </a:r>
            <a:r>
              <a:rPr lang="en-US" sz="2000" dirty="0" err="1" smtClean="0">
                <a:latin typeface="Tahoma" charset="0"/>
              </a:rPr>
              <a:t>i</a:t>
            </a:r>
            <a:r>
              <a:rPr lang="en-US" sz="2000" dirty="0">
                <a:latin typeface="Tahoma" charset="0"/>
              </a:rPr>
              <a:t>++)			</a:t>
            </a:r>
            <a:r>
              <a:rPr lang="en-US" sz="2000" dirty="0" smtClean="0">
                <a:latin typeface="Tahoma" charset="0"/>
              </a:rPr>
              <a:t>if(a[</a:t>
            </a:r>
            <a:r>
              <a:rPr lang="en-US" sz="2000" dirty="0" err="1" smtClean="0">
                <a:latin typeface="Tahoma" charset="0"/>
              </a:rPr>
              <a:t>i</a:t>
            </a:r>
            <a:r>
              <a:rPr lang="en-US" sz="2000" dirty="0" smtClean="0">
                <a:latin typeface="Tahoma" charset="0"/>
              </a:rPr>
              <a:t>]</a:t>
            </a:r>
            <a:r>
              <a:rPr lang="sr-Latn-ME" sz="2000" dirty="0" smtClean="0">
                <a:latin typeface="Tahoma" charset="0"/>
              </a:rPr>
              <a:t> </a:t>
            </a:r>
            <a:r>
              <a:rPr lang="en-US" sz="2000" dirty="0" smtClean="0">
                <a:latin typeface="Tahoma" charset="0"/>
              </a:rPr>
              <a:t>==</a:t>
            </a:r>
            <a:r>
              <a:rPr lang="sr-Latn-ME" sz="2000" dirty="0" smtClean="0">
                <a:latin typeface="Tahoma" charset="0"/>
              </a:rPr>
              <a:t> </a:t>
            </a:r>
            <a:r>
              <a:rPr lang="sr-Latn-RS" sz="2000" dirty="0" smtClean="0">
                <a:latin typeface="Tahoma" charset="0"/>
              </a:rPr>
              <a:t>x</a:t>
            </a:r>
            <a:r>
              <a:rPr lang="en-US" sz="2000" dirty="0" smtClean="0">
                <a:latin typeface="Tahoma" charset="0"/>
              </a:rPr>
              <a:t>) </a:t>
            </a:r>
            <a:endParaRPr lang="sr-Latn-ME" sz="2000" dirty="0" smtClean="0">
              <a:latin typeface="Tahoma" charset="0"/>
            </a:endParaRPr>
          </a:p>
          <a:p>
            <a:pPr eaLnBrk="1" hangingPunct="1">
              <a:spcBef>
                <a:spcPts val="0"/>
              </a:spcBef>
              <a:tabLst>
                <a:tab pos="452438" algn="l"/>
                <a:tab pos="895350" algn="l"/>
                <a:tab pos="1344613" algn="l"/>
                <a:tab pos="1792288" algn="l"/>
              </a:tabLst>
            </a:pPr>
            <a:r>
              <a:rPr lang="sr-Latn-ME" sz="2000" dirty="0">
                <a:latin typeface="Tahoma" charset="0"/>
              </a:rPr>
              <a:t>	</a:t>
            </a:r>
            <a:r>
              <a:rPr lang="sr-Latn-ME" sz="2000" dirty="0" smtClean="0">
                <a:latin typeface="Tahoma" charset="0"/>
              </a:rPr>
              <a:t>		</a:t>
            </a:r>
            <a:r>
              <a:rPr lang="en-US" sz="2000" dirty="0" smtClean="0">
                <a:latin typeface="Tahoma" charset="0"/>
              </a:rPr>
              <a:t>return </a:t>
            </a:r>
            <a:r>
              <a:rPr lang="en-US" sz="2000" dirty="0" err="1">
                <a:latin typeface="Tahoma" charset="0"/>
              </a:rPr>
              <a:t>i</a:t>
            </a:r>
            <a:r>
              <a:rPr lang="en-US" sz="2000" dirty="0">
                <a:latin typeface="Tahoma" charset="0"/>
              </a:rPr>
              <a:t>;</a:t>
            </a:r>
            <a:br>
              <a:rPr lang="en-US" sz="2000" dirty="0">
                <a:latin typeface="Tahoma" charset="0"/>
              </a:rPr>
            </a:br>
            <a:r>
              <a:rPr lang="sr-Latn-CS" sz="2000" dirty="0">
                <a:latin typeface="Tahoma" charset="0"/>
              </a:rPr>
              <a:t>	</a:t>
            </a:r>
            <a:r>
              <a:rPr lang="en-US" sz="2000" dirty="0">
                <a:latin typeface="Tahoma" charset="0"/>
              </a:rPr>
              <a:t>return –1;</a:t>
            </a:r>
            <a:br>
              <a:rPr lang="en-US" sz="2000" dirty="0">
                <a:latin typeface="Tahoma" charset="0"/>
              </a:rPr>
            </a:br>
            <a:r>
              <a:rPr lang="en-US" sz="2000" dirty="0">
                <a:latin typeface="Tahoma" charset="0"/>
              </a:rPr>
              <a:t>}</a:t>
            </a:r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5076056" y="4038600"/>
            <a:ext cx="3816424" cy="24468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800" dirty="0">
                <a:latin typeface="Tahoma" charset="0"/>
              </a:rPr>
              <a:t>U </a:t>
            </a:r>
            <a:r>
              <a:rPr lang="sr-Latn-CS" sz="1800" b="1" dirty="0">
                <a:solidFill>
                  <a:srgbClr val="3333CC"/>
                </a:solidFill>
                <a:latin typeface="Tahoma" charset="0"/>
              </a:rPr>
              <a:t>najgorem slučaju</a:t>
            </a:r>
            <a:r>
              <a:rPr lang="sr-Latn-CS" sz="1800" dirty="0">
                <a:latin typeface="Tahoma" charset="0"/>
              </a:rPr>
              <a:t> vršimo </a:t>
            </a:r>
            <a:r>
              <a:rPr lang="sr-Latn-CS" sz="1800" b="1" dirty="0">
                <a:solidFill>
                  <a:srgbClr val="FF0000"/>
                </a:solidFill>
                <a:latin typeface="Tahoma" charset="0"/>
              </a:rPr>
              <a:t>n</a:t>
            </a:r>
            <a:r>
              <a:rPr lang="sr-Latn-CS" sz="1800" dirty="0">
                <a:latin typeface="Tahoma" charset="0"/>
              </a:rPr>
              <a:t> </a:t>
            </a:r>
            <a:r>
              <a:rPr lang="sr-Latn-CS" sz="1800" dirty="0" smtClean="0">
                <a:latin typeface="Tahoma" charset="0"/>
              </a:rPr>
              <a:t>poređenja. Ako </a:t>
            </a:r>
            <a:r>
              <a:rPr lang="sr-Latn-CS" sz="1800" dirty="0">
                <a:latin typeface="Tahoma" charset="0"/>
              </a:rPr>
              <a:t>element postoji u nizu i </a:t>
            </a:r>
            <a:r>
              <a:rPr lang="sr-Latn-CS" sz="1800" dirty="0" smtClean="0">
                <a:latin typeface="Tahoma" charset="0"/>
              </a:rPr>
              <a:t>ako su sve pozicije jednako vjerovatne, u </a:t>
            </a:r>
            <a:r>
              <a:rPr lang="sr-Latn-CS" sz="1800" b="1" dirty="0">
                <a:solidFill>
                  <a:srgbClr val="3333CC"/>
                </a:solidFill>
                <a:latin typeface="Tahoma" charset="0"/>
              </a:rPr>
              <a:t>prosjeku</a:t>
            </a:r>
            <a:r>
              <a:rPr lang="sr-Latn-CS" sz="1800" dirty="0">
                <a:latin typeface="Tahoma" charset="0"/>
              </a:rPr>
              <a:t> </a:t>
            </a:r>
            <a:r>
              <a:rPr lang="sr-Latn-CS" sz="1800" dirty="0" smtClean="0">
                <a:latin typeface="Tahoma" charset="0"/>
              </a:rPr>
              <a:t>vršimo </a:t>
            </a:r>
            <a:r>
              <a:rPr lang="sr-Latn-CS" sz="1800" b="1" dirty="0" smtClean="0">
                <a:solidFill>
                  <a:srgbClr val="FF0000"/>
                </a:solidFill>
                <a:latin typeface="Tahoma" charset="0"/>
              </a:rPr>
              <a:t>n</a:t>
            </a:r>
            <a:r>
              <a:rPr lang="en-US" sz="1800" b="1" dirty="0">
                <a:solidFill>
                  <a:srgbClr val="FF0000"/>
                </a:solidFill>
                <a:latin typeface="Tahoma" charset="0"/>
              </a:rPr>
              <a:t>/2</a:t>
            </a:r>
            <a:r>
              <a:rPr lang="en-US" sz="1800" dirty="0">
                <a:latin typeface="Tahoma" charset="0"/>
              </a:rPr>
              <a:t> pore</a:t>
            </a:r>
            <a:r>
              <a:rPr lang="sr-Latn-CS" sz="1800" dirty="0">
                <a:latin typeface="Tahoma" charset="0"/>
              </a:rPr>
              <a:t>đenja.</a:t>
            </a:r>
          </a:p>
          <a:p>
            <a:pPr eaLnBrk="1" hangingPunct="1">
              <a:spcBef>
                <a:spcPct val="50000"/>
              </a:spcBef>
            </a:pPr>
            <a:r>
              <a:rPr lang="sr-Latn-CS" sz="1800" dirty="0">
                <a:latin typeface="Tahoma" charset="0"/>
              </a:rPr>
              <a:t>Složenost algoritama se saopštava ili za najgori slučaj (češće) ili za prosječni (rjeđe).</a:t>
            </a:r>
            <a:endParaRPr lang="en-US" sz="1800" dirty="0">
              <a:latin typeface="Tahoma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4/27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971600" y="609600"/>
            <a:ext cx="7334200" cy="1143000"/>
          </a:xfrm>
        </p:spPr>
        <p:txBody>
          <a:bodyPr/>
          <a:lstStyle/>
          <a:p>
            <a:pPr eaLnBrk="1" hangingPunct="1"/>
            <a:r>
              <a:rPr lang="sr-Latn-CS" dirty="0" smtClean="0"/>
              <a:t>Binarna pretraga</a:t>
            </a:r>
            <a:endParaRPr lang="en-US" dirty="0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338536"/>
            <a:ext cx="8496622" cy="4042792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dirty="0" smtClean="0">
                <a:solidFill>
                  <a:srgbClr val="FF0000"/>
                </a:solidFill>
              </a:rPr>
              <a:t>Binarna</a:t>
            </a:r>
            <a:r>
              <a:rPr lang="sr-Latn-CS" sz="2400" dirty="0" smtClean="0"/>
              <a:t> pretraga polazi </a:t>
            </a:r>
            <a:r>
              <a:rPr lang="sr-Latn-CS" sz="2400" dirty="0" smtClean="0"/>
              <a:t>od pretpostavke da je niz sortiran. 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dirty="0" smtClean="0"/>
              <a:t>Pretpostavimo da je niz sortiran u neopadajuć</a:t>
            </a:r>
            <a:r>
              <a:rPr lang="en-US" sz="2400" dirty="0" err="1" smtClean="0"/>
              <a:t>i</a:t>
            </a:r>
            <a:r>
              <a:rPr lang="sr-Latn-CS" sz="2400" dirty="0" smtClean="0"/>
              <a:t> redosljed.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ME" sz="2400" dirty="0" smtClean="0"/>
              <a:t>P</a:t>
            </a:r>
            <a:r>
              <a:rPr lang="en-US" sz="2400" dirty="0" err="1" smtClean="0"/>
              <a:t>rvo</a:t>
            </a:r>
            <a:r>
              <a:rPr lang="sr-Latn-CS" sz="2400" dirty="0" smtClean="0"/>
              <a:t> posmatramo element na sredini niza. Ako je taj element jednak traženom broju, vraća se pozicija sredine niza, i to je kraj pretrage. Ako nije, provjerava se da li je element na sredini veći od traženog</a:t>
            </a:r>
            <a:r>
              <a:rPr lang="en-US" sz="2400" dirty="0" smtClean="0"/>
              <a:t>.</a:t>
            </a:r>
            <a:r>
              <a:rPr lang="sr-Latn-CS" sz="2400" dirty="0" smtClean="0"/>
              <a:t> </a:t>
            </a:r>
            <a:r>
              <a:rPr lang="en-US" sz="2400" dirty="0" smtClean="0"/>
              <a:t>A</a:t>
            </a:r>
            <a:r>
              <a:rPr lang="sr-Latn-CS" sz="2400" dirty="0" smtClean="0"/>
              <a:t>ko jeste</a:t>
            </a:r>
            <a:r>
              <a:rPr lang="en-US" sz="2400" dirty="0" smtClean="0"/>
              <a:t>,</a:t>
            </a:r>
            <a:r>
              <a:rPr lang="sr-Latn-CS" sz="2400" dirty="0" smtClean="0"/>
              <a:t> to znači da se pretraživanje može lokalizovati na lijevu polovinu niza, a u suprotnom na desnu.</a:t>
            </a:r>
            <a:endParaRPr lang="en-US" sz="2400" dirty="0" smtClean="0"/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sz="2400" dirty="0" err="1" smtClean="0"/>
              <a:t>Ov</a:t>
            </a:r>
            <a:r>
              <a:rPr lang="sr-Latn-ME" sz="2400" dirty="0" smtClean="0"/>
              <a:t>a</a:t>
            </a:r>
            <a:r>
              <a:rPr lang="en-US" sz="2400" dirty="0" smtClean="0"/>
              <a:t> </a:t>
            </a:r>
            <a:r>
              <a:rPr lang="sr-Latn-ME" sz="2400" dirty="0" smtClean="0"/>
              <a:t>pretraga pripada porodici </a:t>
            </a:r>
            <a:r>
              <a:rPr lang="sr-Latn-ME" sz="2400" dirty="0" smtClean="0">
                <a:solidFill>
                  <a:srgbClr val="FF0000"/>
                </a:solidFill>
              </a:rPr>
              <a:t>podijeli pa vladaj</a:t>
            </a:r>
            <a:r>
              <a:rPr lang="sr-Latn-ME" sz="2400" dirty="0" smtClean="0"/>
              <a:t> (eng. divide and conquer) algoritama</a:t>
            </a:r>
            <a:r>
              <a:rPr lang="sr-Latn-CS" sz="2400" dirty="0" smtClean="0"/>
              <a:t>.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5/27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Primjer</a:t>
            </a:r>
            <a:endParaRPr lang="en-US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266528"/>
            <a:ext cx="8640960" cy="3682752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Neka je niz: 1  3  6  10  15  21  28  36  45.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Neka je traženi broj </a:t>
            </a:r>
            <a:r>
              <a:rPr lang="sr-Latn-CS" sz="2400" dirty="0" smtClean="0">
                <a:solidFill>
                  <a:srgbClr val="FF0000"/>
                </a:solidFill>
              </a:rPr>
              <a:t>28</a:t>
            </a:r>
            <a:r>
              <a:rPr lang="sr-Latn-CS" sz="2400" dirty="0" smtClean="0"/>
              <a:t>. Niz ima 9 elemenata i “srednji” (peti) je 15. Kako je traženi broj veći od njega, pretraga se nastavlja, ali sada od </a:t>
            </a:r>
            <a:r>
              <a:rPr lang="sr-Latn-ME" sz="2400" dirty="0" smtClean="0"/>
              <a:t>šestog</a:t>
            </a:r>
            <a:r>
              <a:rPr lang="sr-Latn-CS" sz="2400" dirty="0" smtClean="0"/>
              <a:t> do </a:t>
            </a:r>
            <a:r>
              <a:rPr lang="sr-Latn-ME" sz="2400" dirty="0" smtClean="0"/>
              <a:t>devetog</a:t>
            </a:r>
            <a:r>
              <a:rPr lang="sr-Latn-CS" sz="2400" dirty="0" smtClean="0"/>
              <a:t> elementa niza. Sada se uzima srednji element </a:t>
            </a:r>
            <a:r>
              <a:rPr lang="en-US" sz="2400" dirty="0" smtClean="0"/>
              <a:t>tog </a:t>
            </a:r>
            <a:r>
              <a:rPr lang="en-US" sz="2400" dirty="0" err="1" smtClean="0"/>
              <a:t>podni</a:t>
            </a:r>
            <a:r>
              <a:rPr lang="sr-Latn-CS" sz="2400" dirty="0" smtClean="0"/>
              <a:t>z</a:t>
            </a:r>
            <a:r>
              <a:rPr lang="en-US" sz="2400" dirty="0" smtClean="0"/>
              <a:t>a, </a:t>
            </a:r>
            <a:r>
              <a:rPr lang="sr-Latn-CS" sz="2400" dirty="0" smtClean="0"/>
              <a:t>to je element na poziciji (6+9)</a:t>
            </a:r>
            <a:r>
              <a:rPr lang="en-US" sz="2400" dirty="0" smtClean="0"/>
              <a:t>/2=7</a:t>
            </a:r>
            <a:r>
              <a:rPr lang="sr-Latn-CS" sz="2400" dirty="0" smtClean="0"/>
              <a:t>,</a:t>
            </a:r>
            <a:r>
              <a:rPr lang="en-US" sz="2400" dirty="0" smtClean="0"/>
              <a:t> </a:t>
            </a:r>
            <a:r>
              <a:rPr lang="sr-Latn-RS" sz="2400" dirty="0" smtClean="0"/>
              <a:t>i</a:t>
            </a:r>
            <a:r>
              <a:rPr lang="en-US" sz="2400" dirty="0" smtClean="0"/>
              <a:t> to je</a:t>
            </a:r>
            <a:r>
              <a:rPr lang="sr-Latn-RS" sz="2400" dirty="0" smtClean="0"/>
              <a:t> u ovom slučaju</a:t>
            </a:r>
            <a:r>
              <a:rPr lang="en-US" sz="2400" dirty="0" smtClean="0"/>
              <a:t> </a:t>
            </a:r>
            <a:r>
              <a:rPr lang="en-US" sz="2400" dirty="0" err="1" smtClean="0"/>
              <a:t>tra</a:t>
            </a:r>
            <a:r>
              <a:rPr lang="sr-Latn-CS" sz="2400" dirty="0" smtClean="0"/>
              <a:t>ž</a:t>
            </a:r>
            <a:r>
              <a:rPr lang="en-US" sz="2400" dirty="0" err="1" smtClean="0"/>
              <a:t>eni</a:t>
            </a:r>
            <a:r>
              <a:rPr lang="en-US" sz="2400" dirty="0" smtClean="0"/>
              <a:t> </a:t>
            </a:r>
            <a:r>
              <a:rPr lang="en-US" sz="2400" dirty="0" err="1" smtClean="0"/>
              <a:t>broj</a:t>
            </a:r>
            <a:r>
              <a:rPr lang="en-US" sz="2400" dirty="0" smtClean="0"/>
              <a:t>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en-US" sz="2400" dirty="0" err="1" smtClean="0"/>
              <a:t>Koliko</a:t>
            </a:r>
            <a:r>
              <a:rPr lang="en-US" sz="2400" dirty="0" smtClean="0"/>
              <a:t> </a:t>
            </a:r>
            <a:r>
              <a:rPr lang="en-US" sz="2400" dirty="0" err="1" smtClean="0"/>
              <a:t>nam</a:t>
            </a:r>
            <a:r>
              <a:rPr lang="en-US" sz="2400" dirty="0" smtClean="0"/>
              <a:t> u </a:t>
            </a:r>
            <a:r>
              <a:rPr lang="en-US" sz="2400" dirty="0" err="1" smtClean="0"/>
              <a:t>ovom</a:t>
            </a:r>
            <a:r>
              <a:rPr lang="en-US" sz="2400" dirty="0" smtClean="0"/>
              <a:t> </a:t>
            </a:r>
            <a:r>
              <a:rPr lang="en-US" sz="2400" dirty="0" err="1" smtClean="0"/>
              <a:t>slu</a:t>
            </a:r>
            <a:r>
              <a:rPr lang="sr-Latn-CS" sz="2400" dirty="0" smtClean="0"/>
              <a:t>čaju treba poređenja u najgorem slučaju? Neka je to neki broj </a:t>
            </a:r>
            <a:r>
              <a:rPr lang="sr-Latn-CS" sz="2400" b="1" dirty="0" smtClean="0">
                <a:solidFill>
                  <a:srgbClr val="FF0000"/>
                </a:solidFill>
              </a:rPr>
              <a:t>f(N)</a:t>
            </a:r>
            <a:r>
              <a:rPr lang="sr-Latn-CS" sz="2400" dirty="0" smtClean="0"/>
              <a:t>, gdje je </a:t>
            </a:r>
            <a:r>
              <a:rPr lang="sr-Latn-CS" sz="2400" b="1" dirty="0" smtClean="0"/>
              <a:t>N</a:t>
            </a:r>
            <a:r>
              <a:rPr lang="sr-Latn-CS" sz="2400" dirty="0" smtClean="0"/>
              <a:t> dužina niza.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6/27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09600"/>
            <a:ext cx="9144000" cy="1143000"/>
          </a:xfrm>
        </p:spPr>
        <p:txBody>
          <a:bodyPr/>
          <a:lstStyle/>
          <a:p>
            <a:pPr eaLnBrk="1" hangingPunct="1"/>
            <a:r>
              <a:rPr lang="sr-Latn-CS" sz="4000" dirty="0" smtClean="0"/>
              <a:t>Složenost </a:t>
            </a:r>
            <a:r>
              <a:rPr lang="sr-Latn-RS" sz="4000" dirty="0" smtClean="0"/>
              <a:t>binarne pretrage</a:t>
            </a:r>
            <a:endParaRPr lang="en-US" sz="4000" dirty="0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410544"/>
            <a:ext cx="8496944" cy="3970784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Nakon jednog poređenja, </a:t>
            </a:r>
            <a:r>
              <a:rPr lang="sr-Latn-CS" sz="2400" dirty="0" smtClean="0"/>
              <a:t>pretragu</a:t>
            </a:r>
            <a:r>
              <a:rPr lang="sr-Latn-CS" sz="2400" dirty="0" smtClean="0"/>
              <a:t> </a:t>
            </a:r>
            <a:r>
              <a:rPr lang="sr-Latn-CS" sz="2400" dirty="0" smtClean="0"/>
              <a:t>nastavljamo u jednom od podnizova od približno N</a:t>
            </a:r>
            <a:r>
              <a:rPr lang="en-US" sz="2400" dirty="0" smtClean="0"/>
              <a:t>/2 </a:t>
            </a:r>
            <a:r>
              <a:rPr lang="sr-Latn-CS" sz="2400" dirty="0" smtClean="0"/>
              <a:t>č</a:t>
            </a:r>
            <a:r>
              <a:rPr lang="en-US" sz="2400" dirty="0" err="1" smtClean="0"/>
              <a:t>lanova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5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Dakle, možemo </a:t>
            </a:r>
            <a:r>
              <a:rPr lang="sr-Latn-CS" sz="2400" dirty="0" smtClean="0"/>
              <a:t>zapisati </a:t>
            </a:r>
            <a:r>
              <a:rPr lang="sr-Latn-CS" sz="2400" dirty="0" smtClean="0">
                <a:solidFill>
                  <a:srgbClr val="FF0000"/>
                </a:solidFill>
              </a:rPr>
              <a:t>f(N) = 1 + f(N</a:t>
            </a:r>
            <a:r>
              <a:rPr lang="en-US" sz="2400" dirty="0" smtClean="0">
                <a:solidFill>
                  <a:srgbClr val="FF0000"/>
                </a:solidFill>
              </a:rPr>
              <a:t>/2</a:t>
            </a:r>
            <a:r>
              <a:rPr lang="sr-Latn-CS" sz="2400" dirty="0" smtClean="0">
                <a:solidFill>
                  <a:srgbClr val="FF0000"/>
                </a:solidFill>
              </a:rPr>
              <a:t>)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5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Funkcija koja zadovoljava ovu rekurziju je </a:t>
            </a:r>
            <a:r>
              <a:rPr lang="sr-Latn-CS" sz="2400" dirty="0" smtClean="0">
                <a:solidFill>
                  <a:srgbClr val="FF0000"/>
                </a:solidFill>
              </a:rPr>
              <a:t>f(N) = log</a:t>
            </a:r>
            <a:r>
              <a:rPr lang="sr-Latn-CS" sz="2400" baseline="-25000" dirty="0" smtClean="0">
                <a:solidFill>
                  <a:srgbClr val="FF0000"/>
                </a:solidFill>
              </a:rPr>
              <a:t>2</a:t>
            </a:r>
            <a:r>
              <a:rPr lang="sr-Latn-CS" sz="2400" dirty="0" smtClean="0">
                <a:solidFill>
                  <a:srgbClr val="FF0000"/>
                </a:solidFill>
              </a:rPr>
              <a:t>N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5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N</a:t>
            </a:r>
            <a:r>
              <a:rPr lang="en-US" sz="2400" dirty="0" smtClean="0"/>
              <a:t>a </a:t>
            </a:r>
            <a:r>
              <a:rPr lang="sr-Latn-CS" sz="2400" dirty="0" smtClean="0"/>
              <a:t>pr</a:t>
            </a:r>
            <a:r>
              <a:rPr lang="en-US" sz="2400" dirty="0" err="1" smtClean="0"/>
              <a:t>imjer</a:t>
            </a:r>
            <a:r>
              <a:rPr lang="en-US" sz="2400" dirty="0" smtClean="0"/>
              <a:t>,</a:t>
            </a:r>
            <a:r>
              <a:rPr lang="sr-Latn-CS" sz="2400" dirty="0" smtClean="0"/>
              <a:t> za N=1024 nam, u ovom algoritmu, treba u najgorem slučaju desetak poređenja, dok u prosječnom slučaju kod brute force algoritma treba 512.</a:t>
            </a:r>
          </a:p>
          <a:p>
            <a:pPr eaLnBrk="1" hangingPunct="1">
              <a:lnSpc>
                <a:spcPct val="95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Naravno, </a:t>
            </a:r>
            <a:r>
              <a:rPr lang="sr-Latn-CS" sz="2400" dirty="0" smtClean="0"/>
              <a:t>sortiranje je cijena koju smo platili da bismo koristili binarnu pretragu.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7/27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7388" y="609600"/>
            <a:ext cx="7772400" cy="1143000"/>
          </a:xfrm>
        </p:spPr>
        <p:txBody>
          <a:bodyPr/>
          <a:lstStyle/>
          <a:p>
            <a:pPr eaLnBrk="1" hangingPunct="1"/>
            <a:r>
              <a:rPr lang="sr-Latn-CS" smtClean="0"/>
              <a:t>Algoritmi za sortiranje</a:t>
            </a:r>
            <a:endParaRPr lang="en-US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2204591"/>
            <a:ext cx="8785671" cy="4104729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Cilj algoritama za sortiranje je da od polaznog niza dobijemo niz sa elementima preuređenim tako da </a:t>
            </a:r>
            <a:r>
              <a:rPr lang="en-US" sz="2400" dirty="0" err="1" smtClean="0"/>
              <a:t>rastu</a:t>
            </a:r>
            <a:r>
              <a:rPr lang="sr-Latn-ME" sz="2400" dirty="0"/>
              <a:t> </a:t>
            </a:r>
            <a:r>
              <a:rPr lang="sr-Latn-ME" sz="2400" dirty="0" smtClean="0"/>
              <a:t>ili</a:t>
            </a:r>
            <a:r>
              <a:rPr lang="en-US" sz="2400" dirty="0" smtClean="0"/>
              <a:t> </a:t>
            </a:r>
            <a:r>
              <a:rPr lang="sr-Latn-CS" sz="2400" dirty="0" smtClean="0"/>
              <a:t>opadaju (</a:t>
            </a:r>
            <a:r>
              <a:rPr lang="sr-Latn-CS" sz="2400" dirty="0" smtClean="0">
                <a:solidFill>
                  <a:srgbClr val="FF0000"/>
                </a:solidFill>
              </a:rPr>
              <a:t>sortirani niz</a:t>
            </a:r>
            <a:r>
              <a:rPr lang="sr-Latn-CS" sz="2400" dirty="0" smtClean="0"/>
              <a:t>).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en-US" sz="2400" dirty="0" smtClean="0"/>
              <a:t>S</a:t>
            </a:r>
            <a:r>
              <a:rPr lang="sr-Latn-CS" sz="2400" dirty="0" smtClean="0"/>
              <a:t>ortira</a:t>
            </a:r>
            <a:r>
              <a:rPr lang="en-US" sz="2400" dirty="0" err="1" smtClean="0"/>
              <a:t>nje</a:t>
            </a:r>
            <a:r>
              <a:rPr lang="sr-Latn-CS" sz="2400" dirty="0" smtClean="0"/>
              <a:t> u neopadajući </a:t>
            </a:r>
            <a:r>
              <a:rPr lang="en-US" sz="2400" dirty="0" err="1" smtClean="0"/>
              <a:t>ili</a:t>
            </a:r>
            <a:r>
              <a:rPr lang="en-US" sz="2400" dirty="0" smtClean="0"/>
              <a:t> </a:t>
            </a:r>
            <a:r>
              <a:rPr lang="en-US" sz="2400" dirty="0" err="1" smtClean="0"/>
              <a:t>ner</a:t>
            </a:r>
            <a:r>
              <a:rPr lang="sr-Latn-RS" sz="2400" dirty="0" smtClean="0"/>
              <a:t>astući </a:t>
            </a:r>
            <a:r>
              <a:rPr lang="sr-Latn-CS" sz="2400" dirty="0" smtClean="0"/>
              <a:t>redosljed podrazumijeva da ima ponavljanja elemenata u nizu.</a:t>
            </a:r>
          </a:p>
          <a:p>
            <a:pPr eaLnBrk="1" hangingPunct="1">
              <a:spcBef>
                <a:spcPts val="0"/>
              </a:spcBef>
              <a:spcAft>
                <a:spcPts val="300"/>
              </a:spcAft>
            </a:pPr>
            <a:r>
              <a:rPr lang="sr-Latn-CS" sz="2400" dirty="0" smtClean="0"/>
              <a:t>Veliki broj algoritama je razvijen za ove namjene:</a:t>
            </a:r>
          </a:p>
          <a:p>
            <a:pPr lvl="1" eaLnBrk="1" hangingPunct="1">
              <a:spcBef>
                <a:spcPts val="0"/>
              </a:spcBef>
              <a:spcAft>
                <a:spcPts val="300"/>
              </a:spcAft>
            </a:pPr>
            <a:r>
              <a:rPr lang="sr-Latn-CS" sz="2000" dirty="0" smtClean="0"/>
              <a:t>metod ponovljenog minimuma (selection sort),</a:t>
            </a:r>
          </a:p>
          <a:p>
            <a:pPr lvl="1" eaLnBrk="1" hangingPunct="1">
              <a:spcBef>
                <a:spcPts val="0"/>
              </a:spcBef>
              <a:spcAft>
                <a:spcPts val="300"/>
              </a:spcAft>
            </a:pPr>
            <a:r>
              <a:rPr lang="sr-Latn-CS" sz="2000" dirty="0" smtClean="0"/>
              <a:t>bubble sort algoritam,</a:t>
            </a:r>
          </a:p>
          <a:p>
            <a:pPr lvl="1" eaLnBrk="1" hangingPunct="1">
              <a:spcBef>
                <a:spcPts val="0"/>
              </a:spcBef>
              <a:spcAft>
                <a:spcPts val="300"/>
              </a:spcAft>
            </a:pPr>
            <a:r>
              <a:rPr lang="sr-Latn-CS" sz="2000" dirty="0" smtClean="0"/>
              <a:t>insertion sort algoritam,</a:t>
            </a:r>
          </a:p>
          <a:p>
            <a:pPr lvl="1"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000" dirty="0" smtClean="0"/>
              <a:t>quick sort </a:t>
            </a:r>
            <a:r>
              <a:rPr lang="sr-Latn-CS" sz="2000" dirty="0" smtClean="0"/>
              <a:t>algoritam...</a:t>
            </a:r>
            <a:endParaRPr lang="en-US" sz="20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8/27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687388" y="609600"/>
            <a:ext cx="7772400" cy="1143000"/>
          </a:xfrm>
        </p:spPr>
        <p:txBody>
          <a:bodyPr/>
          <a:lstStyle/>
          <a:p>
            <a:pPr eaLnBrk="1" hangingPunct="1"/>
            <a:r>
              <a:rPr lang="sr-Latn-CS" smtClean="0"/>
              <a:t>Metod ponovljenog minimuma</a:t>
            </a:r>
            <a:endParaRPr lang="en-US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7688" y="2134047"/>
            <a:ext cx="8686800" cy="1438969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Obradićemo samo prva dva algoritma na predavanjima.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Kod metode </a:t>
            </a:r>
            <a:r>
              <a:rPr lang="sr-Latn-CS" sz="2400" dirty="0" smtClean="0">
                <a:solidFill>
                  <a:srgbClr val="FF0000"/>
                </a:solidFill>
              </a:rPr>
              <a:t>ponovljenog minimuma</a:t>
            </a:r>
            <a:r>
              <a:rPr lang="sr-Latn-CS" sz="2400" dirty="0" smtClean="0"/>
              <a:t>, poznate i pod nazivom </a:t>
            </a:r>
            <a:r>
              <a:rPr lang="sr-Latn-CS" sz="2400" dirty="0" smtClean="0">
                <a:solidFill>
                  <a:srgbClr val="FF0000"/>
                </a:solidFill>
              </a:rPr>
              <a:t>selection sort</a:t>
            </a:r>
            <a:r>
              <a:rPr lang="sr-Latn-CS" sz="2400" dirty="0" smtClean="0"/>
              <a:t>: 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133672" y="3474815"/>
            <a:ext cx="6408712" cy="3122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lvl="1"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200" kern="0" dirty="0" smtClean="0"/>
              <a:t>u prvom prolasku kroz niz se odredi minimum niza i on se postavi na prvo mjesto u nizu;</a:t>
            </a:r>
          </a:p>
          <a:p>
            <a:pPr lvl="1"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200" kern="0" dirty="0" smtClean="0"/>
              <a:t>u drugom prolasku se odredi minimum podniza od drugog do posljednjeg elementa i on se postavi na drugom mjesto u nizu;</a:t>
            </a:r>
          </a:p>
          <a:p>
            <a:pPr lvl="1"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200" kern="0" dirty="0" smtClean="0"/>
              <a:t>u trećem prolasku se odredi minimum podniza od trećeg do posljednjeg elementa i on se postavi na treće mjesto u nizu, itd.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5000" y="3182648"/>
            <a:ext cx="2409488" cy="341470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9/27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itrus">
  <a:themeElements>
    <a:clrScheme name="Citrus 2">
      <a:dk1>
        <a:srgbClr val="000000"/>
      </a:dk1>
      <a:lt1>
        <a:srgbClr val="FFFFFF"/>
      </a:lt1>
      <a:dk2>
        <a:srgbClr val="000000"/>
      </a:dk2>
      <a:lt2>
        <a:srgbClr val="777777"/>
      </a:lt2>
      <a:accent1>
        <a:srgbClr val="00CC00"/>
      </a:accent1>
      <a:accent2>
        <a:srgbClr val="FF822D"/>
      </a:accent2>
      <a:accent3>
        <a:srgbClr val="FFFFFF"/>
      </a:accent3>
      <a:accent4>
        <a:srgbClr val="000000"/>
      </a:accent4>
      <a:accent5>
        <a:srgbClr val="AAE2AA"/>
      </a:accent5>
      <a:accent6>
        <a:srgbClr val="E77528"/>
      </a:accent6>
      <a:hlink>
        <a:srgbClr val="FF63B1"/>
      </a:hlink>
      <a:folHlink>
        <a:srgbClr val="B2B2B2"/>
      </a:folHlink>
    </a:clrScheme>
    <a:fontScheme name="Citru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Citrus 1">
        <a:dk1>
          <a:srgbClr val="FC6600"/>
        </a:dk1>
        <a:lt1>
          <a:srgbClr val="C6FE82"/>
        </a:lt1>
        <a:dk2>
          <a:srgbClr val="FFFFFF"/>
        </a:dk2>
        <a:lt2>
          <a:srgbClr val="000000"/>
        </a:lt2>
        <a:accent1>
          <a:srgbClr val="00CC00"/>
        </a:accent1>
        <a:accent2>
          <a:srgbClr val="FF822D"/>
        </a:accent2>
        <a:accent3>
          <a:srgbClr val="DFFEC1"/>
        </a:accent3>
        <a:accent4>
          <a:srgbClr val="D756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2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00CC00"/>
        </a:accent1>
        <a:accent2>
          <a:srgbClr val="FF822D"/>
        </a:accent2>
        <a:accent3>
          <a:srgbClr val="FFFFFF"/>
        </a:accent3>
        <a:accent4>
          <a:srgbClr val="0000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3">
        <a:dk1>
          <a:srgbClr val="000000"/>
        </a:dk1>
        <a:lt1>
          <a:srgbClr val="FFFFFF"/>
        </a:lt1>
        <a:dk2>
          <a:srgbClr val="000000"/>
        </a:dk2>
        <a:lt2>
          <a:srgbClr val="4D4D4D"/>
        </a:lt2>
        <a:accent1>
          <a:srgbClr val="C0C0C0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4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72CE86"/>
        </a:accent1>
        <a:accent2>
          <a:srgbClr val="F6B070"/>
        </a:accent2>
        <a:accent3>
          <a:srgbClr val="FFFFFF"/>
        </a:accent3>
        <a:accent4>
          <a:srgbClr val="000000"/>
        </a:accent4>
        <a:accent5>
          <a:srgbClr val="BCE3C3"/>
        </a:accent5>
        <a:accent6>
          <a:srgbClr val="DF9F65"/>
        </a:accent6>
        <a:hlink>
          <a:srgbClr val="EB9DC4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5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58F91"/>
        </a:accent1>
        <a:accent2>
          <a:srgbClr val="CE7162"/>
        </a:accent2>
        <a:accent3>
          <a:srgbClr val="FFFFFF"/>
        </a:accent3>
        <a:accent4>
          <a:srgbClr val="000000"/>
        </a:accent4>
        <a:accent5>
          <a:srgbClr val="F9C6C7"/>
        </a:accent5>
        <a:accent6>
          <a:srgbClr val="BA6658"/>
        </a:accent6>
        <a:hlink>
          <a:srgbClr val="F6CA7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6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AB774"/>
        </a:accent1>
        <a:accent2>
          <a:srgbClr val="CBACD4"/>
        </a:accent2>
        <a:accent3>
          <a:srgbClr val="FFFFFF"/>
        </a:accent3>
        <a:accent4>
          <a:srgbClr val="000000"/>
        </a:accent4>
        <a:accent5>
          <a:srgbClr val="FCD8BC"/>
        </a:accent5>
        <a:accent6>
          <a:srgbClr val="B89BC0"/>
        </a:accent6>
        <a:hlink>
          <a:srgbClr val="C2EB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7">
        <a:dk1>
          <a:srgbClr val="3B6147"/>
        </a:dk1>
        <a:lt1>
          <a:srgbClr val="CED5E8"/>
        </a:lt1>
        <a:dk2>
          <a:srgbClr val="FFFFFF"/>
        </a:dk2>
        <a:lt2>
          <a:srgbClr val="777777"/>
        </a:lt2>
        <a:accent1>
          <a:srgbClr val="FEA868"/>
        </a:accent1>
        <a:accent2>
          <a:srgbClr val="9AA8D0"/>
        </a:accent2>
        <a:accent3>
          <a:srgbClr val="E3E7F2"/>
        </a:accent3>
        <a:accent4>
          <a:srgbClr val="31523B"/>
        </a:accent4>
        <a:accent5>
          <a:srgbClr val="FED1B9"/>
        </a:accent5>
        <a:accent6>
          <a:srgbClr val="8B98BC"/>
        </a:accent6>
        <a:hlink>
          <a:srgbClr val="9CE15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8">
        <a:dk1>
          <a:srgbClr val="2C395E"/>
        </a:dk1>
        <a:lt1>
          <a:srgbClr val="8798C7"/>
        </a:lt1>
        <a:dk2>
          <a:srgbClr val="FFFFFF"/>
        </a:dk2>
        <a:lt2>
          <a:srgbClr val="000000"/>
        </a:lt2>
        <a:accent1>
          <a:srgbClr val="FEE168"/>
        </a:accent1>
        <a:accent2>
          <a:srgbClr val="BAE482"/>
        </a:accent2>
        <a:accent3>
          <a:srgbClr val="C3CAE0"/>
        </a:accent3>
        <a:accent4>
          <a:srgbClr val="242F4F"/>
        </a:accent4>
        <a:accent5>
          <a:srgbClr val="FEEEB9"/>
        </a:accent5>
        <a:accent6>
          <a:srgbClr val="A8CF75"/>
        </a:accent6>
        <a:hlink>
          <a:srgbClr val="EFAD6B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Designs\Citrus.pot</Template>
  <TotalTime>26704</TotalTime>
  <Words>2564</Words>
  <Application>Microsoft Office PowerPoint</Application>
  <PresentationFormat>On-screen Show (4:3)</PresentationFormat>
  <Paragraphs>212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2" baseType="lpstr">
      <vt:lpstr>Arial Unicode MS</vt:lpstr>
      <vt:lpstr>Tahoma</vt:lpstr>
      <vt:lpstr>Times New Roman</vt:lpstr>
      <vt:lpstr>Wingdings</vt:lpstr>
      <vt:lpstr>Citrus</vt:lpstr>
      <vt:lpstr>Programiranje I</vt:lpstr>
      <vt:lpstr>Dokle smo stigli</vt:lpstr>
      <vt:lpstr>Algoritmi za pretraživanje</vt:lpstr>
      <vt:lpstr>Brute force pretraga</vt:lpstr>
      <vt:lpstr>Binarna pretraga</vt:lpstr>
      <vt:lpstr>Primjer</vt:lpstr>
      <vt:lpstr>Složenost binarne pretrage</vt:lpstr>
      <vt:lpstr>Algoritmi za sortiranje</vt:lpstr>
      <vt:lpstr>Metod ponovljenog minimuma</vt:lpstr>
      <vt:lpstr>Metod ponovljenog minimuma</vt:lpstr>
      <vt:lpstr>Metod ponovljenog minimuma</vt:lpstr>
      <vt:lpstr>Bubble sort</vt:lpstr>
      <vt:lpstr>Bubble sort algoritam</vt:lpstr>
      <vt:lpstr>Bubble sort algoritam</vt:lpstr>
      <vt:lpstr>Ostali algoritmi za sortiranje</vt:lpstr>
      <vt:lpstr>typedef</vt:lpstr>
      <vt:lpstr>const kvalifikator tipa</vt:lpstr>
      <vt:lpstr>Konstantni pokazivači</vt:lpstr>
      <vt:lpstr>Konstantni argumenti funkcije</vt:lpstr>
      <vt:lpstr>Promjena konstante</vt:lpstr>
      <vt:lpstr>Pretprocesor. #include</vt:lpstr>
      <vt:lpstr>#define</vt:lpstr>
      <vt:lpstr>#define</vt:lpstr>
      <vt:lpstr>#define</vt:lpstr>
      <vt:lpstr>#define</vt:lpstr>
      <vt:lpstr>Uslovno izvršavanje</vt:lpstr>
      <vt:lpstr>Ostale direktive pretprocesora</vt:lpstr>
    </vt:vector>
  </TitlesOfParts>
  <Company>ETF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Programiranje I</dc:title>
  <dc:creator>Slobodan Đukanović</dc:creator>
  <cp:lastModifiedBy>Slobodan</cp:lastModifiedBy>
  <cp:revision>604</cp:revision>
  <dcterms:created xsi:type="dcterms:W3CDTF">2004-08-23T07:37:27Z</dcterms:created>
  <dcterms:modified xsi:type="dcterms:W3CDTF">2022-11-02T09:06:25Z</dcterms:modified>
</cp:coreProperties>
</file>