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7004050" cy="929005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6396" autoAdjust="0"/>
  </p:normalViewPr>
  <p:slideViewPr>
    <p:cSldViewPr showGuides="1">
      <p:cViewPr varScale="1">
        <p:scale>
          <a:sx n="111" d="100"/>
          <a:sy n="111" d="100"/>
        </p:scale>
        <p:origin x="16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defTabSz="930275">
              <a:defRPr sz="1200"/>
            </a:lvl1pPr>
          </a:lstStyle>
          <a:p>
            <a:pPr>
              <a:defRPr/>
            </a:pPr>
            <a:endParaRPr lang="en-US"/>
          </a:p>
        </p:txBody>
      </p:sp>
      <p:sp>
        <p:nvSpPr>
          <p:cNvPr id="50179" name="Rectangle 3"/>
          <p:cNvSpPr>
            <a:spLocks noGrp="1" noChangeArrowheads="1"/>
          </p:cNvSpPr>
          <p:nvPr>
            <p:ph type="dt" sz="quarter" idx="1"/>
          </p:nvPr>
        </p:nvSpPr>
        <p:spPr bwMode="auto">
          <a:xfrm>
            <a:off x="396875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396875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583C9496-CA47-4B71-8F59-0A399BEB1DA0}" type="slidenum">
              <a:rPr lang="en-US"/>
              <a:pPr>
                <a:defRPr/>
              </a:pPr>
              <a:t>‹#›</a:t>
            </a:fld>
            <a:endParaRPr lang="en-US"/>
          </a:p>
        </p:txBody>
      </p:sp>
    </p:spTree>
    <p:extLst>
      <p:ext uri="{BB962C8B-B14F-4D97-AF65-F5344CB8AC3E}">
        <p14:creationId xmlns:p14="http://schemas.microsoft.com/office/powerpoint/2010/main" val="33215871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6921 h 3840"/>
                <a:gd name="T2" fmla="*/ 0 w 1824"/>
                <a:gd name="T3" fmla="*/ 0 h 3840"/>
                <a:gd name="T4" fmla="*/ 1824 w 1824"/>
                <a:gd name="T5" fmla="*/ 0 h 3840"/>
                <a:gd name="T6" fmla="*/ 583 w 1824"/>
                <a:gd name="T7" fmla="*/ 6921 h 3840"/>
                <a:gd name="T8" fmla="*/ 0 w 1824"/>
                <a:gd name="T9" fmla="*/ 6921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233CC6CF-1D12-41B5-812C-279018DA8D34}" type="slidenum">
              <a:rPr lang="en-US"/>
              <a:pPr>
                <a:defRPr/>
              </a:pPr>
              <a:t>‹#›</a:t>
            </a:fld>
            <a:endParaRPr lang="en-US"/>
          </a:p>
        </p:txBody>
      </p:sp>
    </p:spTree>
    <p:extLst>
      <p:ext uri="{BB962C8B-B14F-4D97-AF65-F5344CB8AC3E}">
        <p14:creationId xmlns:p14="http://schemas.microsoft.com/office/powerpoint/2010/main" val="1547661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F708679E-5A33-4729-9048-F335FBDEF75C}" type="slidenum">
              <a:rPr lang="en-US"/>
              <a:pPr>
                <a:defRPr/>
              </a:pPr>
              <a:t>‹#›</a:t>
            </a:fld>
            <a:endParaRPr lang="en-US"/>
          </a:p>
        </p:txBody>
      </p:sp>
    </p:spTree>
    <p:extLst>
      <p:ext uri="{BB962C8B-B14F-4D97-AF65-F5344CB8AC3E}">
        <p14:creationId xmlns:p14="http://schemas.microsoft.com/office/powerpoint/2010/main" val="232921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B152E523-8C5B-4266-8F46-D9B0FB82D303}" type="slidenum">
              <a:rPr lang="en-US"/>
              <a:pPr>
                <a:defRPr/>
              </a:pPr>
              <a:t>‹#›</a:t>
            </a:fld>
            <a:endParaRPr lang="en-US"/>
          </a:p>
        </p:txBody>
      </p:sp>
    </p:spTree>
    <p:extLst>
      <p:ext uri="{BB962C8B-B14F-4D97-AF65-F5344CB8AC3E}">
        <p14:creationId xmlns:p14="http://schemas.microsoft.com/office/powerpoint/2010/main" val="383219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BC8B95B3-4ECB-40E6-90E7-A0C6965F2568}" type="slidenum">
              <a:rPr lang="en-US"/>
              <a:pPr>
                <a:defRPr/>
              </a:pPr>
              <a:t>‹#›</a:t>
            </a:fld>
            <a:endParaRPr lang="en-US"/>
          </a:p>
        </p:txBody>
      </p:sp>
    </p:spTree>
    <p:extLst>
      <p:ext uri="{BB962C8B-B14F-4D97-AF65-F5344CB8AC3E}">
        <p14:creationId xmlns:p14="http://schemas.microsoft.com/office/powerpoint/2010/main" val="371131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9BECD6A-9CBE-42FC-A3A1-3048AC397CFB}" type="slidenum">
              <a:rPr lang="en-US"/>
              <a:pPr>
                <a:defRPr/>
              </a:pPr>
              <a:t>‹#›</a:t>
            </a:fld>
            <a:endParaRPr lang="en-US"/>
          </a:p>
        </p:txBody>
      </p:sp>
    </p:spTree>
    <p:extLst>
      <p:ext uri="{BB962C8B-B14F-4D97-AF65-F5344CB8AC3E}">
        <p14:creationId xmlns:p14="http://schemas.microsoft.com/office/powerpoint/2010/main" val="1742314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953DF4EC-E58D-455F-8B20-CACE0CF01145}" type="slidenum">
              <a:rPr lang="en-US"/>
              <a:pPr>
                <a:defRPr/>
              </a:pPr>
              <a:t>‹#›</a:t>
            </a:fld>
            <a:endParaRPr lang="en-US"/>
          </a:p>
        </p:txBody>
      </p:sp>
    </p:spTree>
    <p:extLst>
      <p:ext uri="{BB962C8B-B14F-4D97-AF65-F5344CB8AC3E}">
        <p14:creationId xmlns:p14="http://schemas.microsoft.com/office/powerpoint/2010/main" val="1335284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020BDFED-109C-44A1-8908-88A2907C732B}" type="slidenum">
              <a:rPr lang="en-US"/>
              <a:pPr>
                <a:defRPr/>
              </a:pPr>
              <a:t>‹#›</a:t>
            </a:fld>
            <a:endParaRPr lang="en-US"/>
          </a:p>
        </p:txBody>
      </p:sp>
    </p:spTree>
    <p:extLst>
      <p:ext uri="{BB962C8B-B14F-4D97-AF65-F5344CB8AC3E}">
        <p14:creationId xmlns:p14="http://schemas.microsoft.com/office/powerpoint/2010/main" val="237345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0A36C327-E534-4CE5-A073-DF6FD8C294EB}" type="slidenum">
              <a:rPr lang="en-US"/>
              <a:pPr>
                <a:defRPr/>
              </a:pPr>
              <a:t>‹#›</a:t>
            </a:fld>
            <a:endParaRPr lang="en-US"/>
          </a:p>
        </p:txBody>
      </p:sp>
    </p:spTree>
    <p:extLst>
      <p:ext uri="{BB962C8B-B14F-4D97-AF65-F5344CB8AC3E}">
        <p14:creationId xmlns:p14="http://schemas.microsoft.com/office/powerpoint/2010/main" val="2514672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BB919C37-4EEC-422F-9D1C-ADCEDDE8C6AD}" type="slidenum">
              <a:rPr lang="en-US"/>
              <a:pPr>
                <a:defRPr/>
              </a:pPr>
              <a:t>‹#›</a:t>
            </a:fld>
            <a:endParaRPr lang="en-US"/>
          </a:p>
        </p:txBody>
      </p:sp>
    </p:spTree>
    <p:extLst>
      <p:ext uri="{BB962C8B-B14F-4D97-AF65-F5344CB8AC3E}">
        <p14:creationId xmlns:p14="http://schemas.microsoft.com/office/powerpoint/2010/main" val="205672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31A7E67-1895-4159-8056-F32A98A37559}" type="slidenum">
              <a:rPr lang="en-US"/>
              <a:pPr>
                <a:defRPr/>
              </a:pPr>
              <a:t>‹#›</a:t>
            </a:fld>
            <a:endParaRPr lang="en-US"/>
          </a:p>
        </p:txBody>
      </p:sp>
    </p:spTree>
    <p:extLst>
      <p:ext uri="{BB962C8B-B14F-4D97-AF65-F5344CB8AC3E}">
        <p14:creationId xmlns:p14="http://schemas.microsoft.com/office/powerpoint/2010/main" val="327947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2486674-E6FF-4EB2-B375-7ED1D5B7805C}" type="slidenum">
              <a:rPr lang="en-US"/>
              <a:pPr>
                <a:defRPr/>
              </a:pPr>
              <a:t>‹#›</a:t>
            </a:fld>
            <a:endParaRPr lang="en-US"/>
          </a:p>
        </p:txBody>
      </p:sp>
    </p:spTree>
    <p:extLst>
      <p:ext uri="{BB962C8B-B14F-4D97-AF65-F5344CB8AC3E}">
        <p14:creationId xmlns:p14="http://schemas.microsoft.com/office/powerpoint/2010/main" val="444790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410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1C44E8F-1F44-4039-9A61-E2800145A9B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124672"/>
            <a:ext cx="7239000" cy="1320552"/>
          </a:xfrm>
        </p:spPr>
        <p:txBody>
          <a:bodyPr/>
          <a:lstStyle/>
          <a:p>
            <a:pPr eaLnBrk="1" hangingPunct="1"/>
            <a:r>
              <a:rPr lang="sr-Latn-CS" dirty="0" smtClean="0"/>
              <a:t>Algoritmi za pretraživanje i sortiranje</a:t>
            </a:r>
          </a:p>
          <a:p>
            <a:pPr eaLnBrk="1" hangingPunct="1"/>
            <a:r>
              <a:rPr lang="sr-Latn-CS" dirty="0" smtClean="0"/>
              <a:t>Malo digresije</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7388" y="609600"/>
            <a:ext cx="7772400" cy="1143000"/>
          </a:xfrm>
        </p:spPr>
        <p:txBody>
          <a:bodyPr/>
          <a:lstStyle/>
          <a:p>
            <a:pPr eaLnBrk="1" hangingPunct="1"/>
            <a:r>
              <a:rPr lang="sr-Latn-CS" smtClean="0"/>
              <a:t>Metod ponovljenog minimuma</a:t>
            </a:r>
            <a:endParaRPr lang="en-US" smtClean="0"/>
          </a:p>
        </p:txBody>
      </p:sp>
      <p:sp>
        <p:nvSpPr>
          <p:cNvPr id="12291" name="Rectangle 3"/>
          <p:cNvSpPr>
            <a:spLocks noGrp="1" noChangeArrowheads="1"/>
          </p:cNvSpPr>
          <p:nvPr>
            <p:ph type="body" idx="1"/>
          </p:nvPr>
        </p:nvSpPr>
        <p:spPr>
          <a:xfrm>
            <a:off x="228600" y="2278063"/>
            <a:ext cx="8686800" cy="4103687"/>
          </a:xfrm>
        </p:spPr>
        <p:txBody>
          <a:bodyPr/>
          <a:lstStyle/>
          <a:p>
            <a:pPr eaLnBrk="1" hangingPunct="1">
              <a:spcBef>
                <a:spcPts val="0"/>
              </a:spcBef>
              <a:spcAft>
                <a:spcPts val="1200"/>
              </a:spcAft>
            </a:pPr>
            <a:r>
              <a:rPr lang="sr-Latn-CS" sz="2400" smtClean="0"/>
              <a:t>Obradićemo samo prva dva algoritma na predavanjima.</a:t>
            </a:r>
          </a:p>
          <a:p>
            <a:pPr eaLnBrk="1" hangingPunct="1">
              <a:spcBef>
                <a:spcPts val="0"/>
              </a:spcBef>
              <a:spcAft>
                <a:spcPts val="1200"/>
              </a:spcAft>
            </a:pPr>
            <a:r>
              <a:rPr lang="sr-Latn-CS" sz="2400" smtClean="0"/>
              <a:t>Kod metoda ponovljenog minimuma vrši se poređenje prvog člana niza sa svim ostalim. Ako je element na prvoj poziciji veći od elementa sa kojim se poredi to znači da ovi elementi nijesu u dobrom međusobnom odnosu i da treba izvršiti zamjenu.</a:t>
            </a:r>
          </a:p>
          <a:p>
            <a:pPr eaLnBrk="1" hangingPunct="1">
              <a:spcBef>
                <a:spcPts val="0"/>
              </a:spcBef>
              <a:spcAft>
                <a:spcPts val="1200"/>
              </a:spcAft>
            </a:pPr>
            <a:r>
              <a:rPr lang="sr-Latn-CS" sz="2400" smtClean="0"/>
              <a:t>Kada se završi poređenje prvog elementa sa svim ostalim zasigurno je prvi elemenat minimalan (odnosno, prvi u sortiranom nizu), pa se dalje operacije obavljaju na podnizu od drugog elementa nadalje, pa od trećeg nadalje itd.</a:t>
            </a:r>
            <a:endParaRPr lang="en-US"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7388" y="581025"/>
            <a:ext cx="7772400" cy="1143000"/>
          </a:xfrm>
        </p:spPr>
        <p:txBody>
          <a:bodyPr/>
          <a:lstStyle/>
          <a:p>
            <a:pPr eaLnBrk="1" hangingPunct="1"/>
            <a:r>
              <a:rPr lang="sr-Latn-CS" smtClean="0"/>
              <a:t>Metod ponovljenog minimuma</a:t>
            </a:r>
            <a:endParaRPr lang="en-US" smtClean="0"/>
          </a:p>
        </p:txBody>
      </p:sp>
      <p:sp>
        <p:nvSpPr>
          <p:cNvPr id="13315" name="Text Box 4"/>
          <p:cNvSpPr txBox="1">
            <a:spLocks noChangeArrowheads="1"/>
          </p:cNvSpPr>
          <p:nvPr/>
        </p:nvSpPr>
        <p:spPr bwMode="auto">
          <a:xfrm>
            <a:off x="467544" y="2307243"/>
            <a:ext cx="6516464" cy="3477875"/>
          </a:xfrm>
          <a:prstGeom prst="rect">
            <a:avLst/>
          </a:prstGeom>
          <a:solidFill>
            <a:schemeClr val="accent1">
              <a:lumMod val="40000"/>
              <a:lumOff val="60000"/>
            </a:schemeClr>
          </a:solidFill>
          <a:ln w="9525">
            <a:solidFill>
              <a:srgbClr val="FF0000"/>
            </a:solidFill>
            <a:miter lim="800000"/>
            <a:headEnd/>
            <a:tailEnd/>
          </a:ln>
          <a:effectLs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ts val="0"/>
              </a:spcBef>
            </a:pPr>
            <a:r>
              <a:rPr lang="en-US" sz="2000" dirty="0" err="1" smtClean="0">
                <a:latin typeface="Tahoma" charset="0"/>
                <a:cs typeface="Times New Roman" charset="0"/>
              </a:rPr>
              <a:t>int</a:t>
            </a:r>
            <a:r>
              <a:rPr lang="en-US" sz="2000" dirty="0" smtClean="0">
                <a:latin typeface="Tahoma" charset="0"/>
                <a:cs typeface="Times New Roman" charset="0"/>
              </a:rPr>
              <a:t> main</a:t>
            </a:r>
            <a:r>
              <a:rPr lang="en-US" sz="2000" dirty="0">
                <a:latin typeface="Tahoma" charset="0"/>
                <a:cs typeface="Times New Roman" charset="0"/>
              </a:rPr>
              <a:t>()</a:t>
            </a:r>
            <a:r>
              <a:rPr lang="sr-Latn-CS" sz="2000" dirty="0">
                <a:latin typeface="Tahoma" charset="0"/>
              </a:rPr>
              <a:t> </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err="1" smtClean="0">
                <a:latin typeface="Tahoma" charset="0"/>
                <a:cs typeface="Times New Roman" charset="0"/>
              </a:rPr>
              <a:t>int</a:t>
            </a:r>
            <a:r>
              <a:rPr lang="en-US" sz="2000" dirty="0" smtClean="0">
                <a:latin typeface="Tahoma" charset="0"/>
                <a:cs typeface="Times New Roman" charset="0"/>
              </a:rPr>
              <a:t> </a:t>
            </a:r>
            <a:r>
              <a:rPr lang="en-US" sz="2000" dirty="0">
                <a:latin typeface="Tahoma" charset="0"/>
                <a:cs typeface="Times New Roman" charset="0"/>
              </a:rPr>
              <a:t>n</a:t>
            </a:r>
            <a:r>
              <a:rPr lang="en-US" sz="2000" dirty="0" smtClean="0">
                <a:latin typeface="Tahoma" charset="0"/>
                <a:cs typeface="Times New Roman" charset="0"/>
              </a:rPr>
              <a:t>,</a:t>
            </a:r>
            <a:r>
              <a:rPr lang="sr-Latn-RS" sz="2000" dirty="0" smtClean="0">
                <a:latin typeface="Tahoma" charset="0"/>
                <a:cs typeface="Times New Roman" charset="0"/>
              </a:rPr>
              <a:t> </a:t>
            </a:r>
            <a:r>
              <a:rPr lang="en-US" sz="2000" dirty="0" smtClean="0">
                <a:latin typeface="Tahoma" charset="0"/>
                <a:cs typeface="Times New Roman" charset="0"/>
              </a:rPr>
              <a:t>a[100],</a:t>
            </a:r>
            <a:r>
              <a:rPr lang="sr-Latn-RS" sz="2000" dirty="0" smtClean="0">
                <a:latin typeface="Tahoma" charset="0"/>
                <a:cs typeface="Times New Roman" charset="0"/>
              </a:rPr>
              <a:t> </a:t>
            </a:r>
            <a:r>
              <a:rPr lang="en-US" sz="2000" dirty="0" smtClean="0">
                <a:latin typeface="Tahoma" charset="0"/>
                <a:cs typeface="Times New Roman" charset="0"/>
              </a:rPr>
              <a:t>temp,</a:t>
            </a:r>
            <a:r>
              <a:rPr lang="sr-Latn-RS" sz="2000" dirty="0" smtClean="0">
                <a:latin typeface="Tahoma" charset="0"/>
                <a:cs typeface="Times New Roman" charset="0"/>
              </a:rPr>
              <a:t> </a:t>
            </a:r>
            <a:r>
              <a:rPr lang="en-US" sz="2000" dirty="0" err="1" smtClean="0">
                <a:latin typeface="Tahoma" charset="0"/>
                <a:cs typeface="Times New Roman" charset="0"/>
              </a:rPr>
              <a:t>i</a:t>
            </a:r>
            <a:r>
              <a:rPr lang="en-US" sz="2000" dirty="0" smtClean="0">
                <a:latin typeface="Tahoma" charset="0"/>
                <a:cs typeface="Times New Roman" charset="0"/>
              </a:rPr>
              <a:t>,</a:t>
            </a:r>
            <a:r>
              <a:rPr lang="sr-Latn-RS" sz="2000" dirty="0" smtClean="0">
                <a:latin typeface="Tahoma" charset="0"/>
                <a:cs typeface="Times New Roman" charset="0"/>
              </a:rPr>
              <a:t> </a:t>
            </a:r>
            <a:r>
              <a:rPr lang="en-US" sz="2000" dirty="0" smtClean="0">
                <a:latin typeface="Tahoma" charset="0"/>
                <a:cs typeface="Times New Roman" charset="0"/>
              </a:rPr>
              <a:t>j</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err="1" smtClean="0">
                <a:latin typeface="Tahoma" charset="0"/>
                <a:cs typeface="Times New Roman" charset="0"/>
              </a:rPr>
              <a:t>scanf</a:t>
            </a:r>
            <a:r>
              <a:rPr lang="en-US" sz="2000" dirty="0">
                <a:latin typeface="Tahoma" charset="0"/>
                <a:cs typeface="Times New Roman" charset="0"/>
              </a:rPr>
              <a:t>("%</a:t>
            </a:r>
            <a:r>
              <a:rPr lang="en-US" sz="2000" dirty="0" err="1">
                <a:latin typeface="Tahoma" charset="0"/>
                <a:cs typeface="Times New Roman" charset="0"/>
              </a:rPr>
              <a:t>d",&amp;n</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smtClean="0">
                <a:latin typeface="Tahoma" charset="0"/>
                <a:cs typeface="Times New Roman" charset="0"/>
              </a:rPr>
              <a:t>for(</a:t>
            </a:r>
            <a:r>
              <a:rPr lang="en-US" sz="2000" dirty="0" err="1" smtClean="0">
                <a:latin typeface="Tahoma" charset="0"/>
                <a:cs typeface="Times New Roman" charset="0"/>
              </a:rPr>
              <a:t>i</a:t>
            </a:r>
            <a:r>
              <a:rPr lang="en-US" sz="2000" dirty="0" smtClean="0">
                <a:latin typeface="Tahoma" charset="0"/>
                <a:cs typeface="Times New Roman" charset="0"/>
              </a:rPr>
              <a:t>=0;i&lt;</a:t>
            </a:r>
            <a:r>
              <a:rPr lang="en-US" sz="2000" dirty="0" err="1" smtClean="0">
                <a:latin typeface="Tahoma" charset="0"/>
                <a:cs typeface="Times New Roman" charset="0"/>
              </a:rPr>
              <a:t>n;i</a:t>
            </a:r>
            <a:r>
              <a:rPr lang="en-US" sz="2000" dirty="0">
                <a:latin typeface="Tahoma" charset="0"/>
                <a:cs typeface="Times New Roman" charset="0"/>
              </a:rPr>
              <a:t>++) </a:t>
            </a:r>
            <a:r>
              <a:rPr lang="sr-Latn-RS" sz="2000" dirty="0">
                <a:latin typeface="Tahoma" charset="0"/>
                <a:cs typeface="Times New Roman" charset="0"/>
              </a:rPr>
              <a:t> </a:t>
            </a:r>
            <a:r>
              <a:rPr lang="en-US" sz="2000" dirty="0" err="1">
                <a:latin typeface="Tahoma" charset="0"/>
                <a:cs typeface="Times New Roman" charset="0"/>
              </a:rPr>
              <a:t>scanf</a:t>
            </a:r>
            <a:r>
              <a:rPr lang="en-US" sz="2000" dirty="0">
                <a:latin typeface="Tahoma" charset="0"/>
                <a:cs typeface="Times New Roman" charset="0"/>
              </a:rPr>
              <a:t>("%d",</a:t>
            </a:r>
            <a:r>
              <a:rPr lang="en-US" sz="2000" dirty="0" err="1">
                <a:latin typeface="Tahoma" charset="0"/>
                <a:cs typeface="Times New Roman" charset="0"/>
              </a:rPr>
              <a:t>a+i</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smtClean="0">
                <a:latin typeface="Tahoma" charset="0"/>
                <a:cs typeface="Times New Roman" charset="0"/>
              </a:rPr>
              <a:t>for(</a:t>
            </a:r>
            <a:r>
              <a:rPr lang="en-US" sz="2000" dirty="0" err="1" smtClean="0">
                <a:latin typeface="Tahoma" charset="0"/>
                <a:cs typeface="Times New Roman" charset="0"/>
              </a:rPr>
              <a:t>i</a:t>
            </a:r>
            <a:r>
              <a:rPr lang="en-US" sz="2000" dirty="0" smtClean="0">
                <a:latin typeface="Tahoma" charset="0"/>
                <a:cs typeface="Times New Roman" charset="0"/>
              </a:rPr>
              <a:t>=0;i&lt;n-1;i</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sr-Latn-CS" sz="2000" dirty="0">
                <a:latin typeface="Tahoma" charset="0"/>
              </a:rPr>
              <a:t>  </a:t>
            </a:r>
            <a:r>
              <a:rPr lang="en-US" sz="2000" dirty="0" smtClean="0">
                <a:latin typeface="Tahoma" charset="0"/>
              </a:rPr>
              <a:t>    </a:t>
            </a:r>
            <a:r>
              <a:rPr lang="en-US" sz="2000" dirty="0" smtClean="0">
                <a:latin typeface="Tahoma" charset="0"/>
                <a:cs typeface="Times New Roman" charset="0"/>
              </a:rPr>
              <a:t>for(j=i+1;j&lt;</a:t>
            </a:r>
            <a:r>
              <a:rPr lang="en-US" sz="2000" dirty="0" err="1" smtClean="0">
                <a:latin typeface="Tahoma" charset="0"/>
                <a:cs typeface="Times New Roman" charset="0"/>
              </a:rPr>
              <a:t>n;j</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sr-Latn-CS" sz="2000" dirty="0">
                <a:latin typeface="Tahoma" charset="0"/>
              </a:rPr>
              <a:t>      </a:t>
            </a:r>
            <a:r>
              <a:rPr lang="en-US" sz="2000" dirty="0" smtClean="0">
                <a:latin typeface="Tahoma" charset="0"/>
              </a:rPr>
              <a:t>   </a:t>
            </a:r>
            <a:r>
              <a:rPr lang="en-US" sz="2000" dirty="0" smtClean="0">
                <a:latin typeface="Tahoma" charset="0"/>
                <a:cs typeface="Times New Roman" charset="0"/>
              </a:rPr>
              <a:t>if(a[</a:t>
            </a:r>
            <a:r>
              <a:rPr lang="en-US" sz="2000" dirty="0" err="1" smtClean="0">
                <a:latin typeface="Tahoma" charset="0"/>
                <a:cs typeface="Times New Roman" charset="0"/>
              </a:rPr>
              <a:t>i</a:t>
            </a:r>
            <a:r>
              <a:rPr lang="en-US" sz="2000" dirty="0">
                <a:latin typeface="Tahoma" charset="0"/>
                <a:cs typeface="Times New Roman" charset="0"/>
              </a:rPr>
              <a:t>]&gt;</a:t>
            </a:r>
            <a:r>
              <a:rPr lang="en-US" sz="2000" dirty="0" smtClean="0">
                <a:latin typeface="Tahoma" charset="0"/>
                <a:cs typeface="Times New Roman" charset="0"/>
              </a:rPr>
              <a:t>a[j])</a:t>
            </a:r>
            <a:r>
              <a:rPr lang="sr-Latn-CS" sz="2000" dirty="0">
                <a:latin typeface="Tahoma" charset="0"/>
              </a:rPr>
              <a:t/>
            </a:r>
            <a:br>
              <a:rPr lang="sr-Latn-CS" sz="2000" dirty="0">
                <a:latin typeface="Tahoma" charset="0"/>
              </a:rPr>
            </a:br>
            <a:r>
              <a:rPr lang="sr-Latn-CS" sz="2000" dirty="0">
                <a:latin typeface="Tahoma" charset="0"/>
              </a:rPr>
              <a:t>  </a:t>
            </a:r>
            <a:r>
              <a:rPr lang="en-US" sz="2000" dirty="0" smtClean="0">
                <a:latin typeface="Tahoma" charset="0"/>
              </a:rPr>
              <a:t>          </a:t>
            </a:r>
            <a:r>
              <a:rPr lang="en-US" sz="2000" dirty="0" smtClean="0">
                <a:latin typeface="Tahoma" charset="0"/>
                <a:cs typeface="Times New Roman" charset="0"/>
              </a:rPr>
              <a:t>{</a:t>
            </a:r>
            <a:r>
              <a:rPr lang="sr-Latn-CS" sz="2000" dirty="0" smtClean="0">
                <a:latin typeface="Tahoma" charset="0"/>
                <a:cs typeface="Times New Roman" charset="0"/>
              </a:rPr>
              <a:t>t</a:t>
            </a:r>
            <a:r>
              <a:rPr lang="en-US" sz="2000" dirty="0" err="1" smtClean="0">
                <a:latin typeface="Tahoma" charset="0"/>
                <a:cs typeface="Times New Roman" charset="0"/>
              </a:rPr>
              <a:t>emp</a:t>
            </a:r>
            <a:r>
              <a:rPr lang="en-US" sz="2000" dirty="0" smtClean="0">
                <a:latin typeface="Tahoma" charset="0"/>
                <a:cs typeface="Times New Roman" charset="0"/>
              </a:rPr>
              <a:t>=a[</a:t>
            </a:r>
            <a:r>
              <a:rPr lang="en-US" sz="2000" dirty="0" err="1" smtClean="0">
                <a:latin typeface="Tahoma" charset="0"/>
                <a:cs typeface="Times New Roman" charset="0"/>
              </a:rPr>
              <a:t>i</a:t>
            </a:r>
            <a:r>
              <a:rPr lang="en-US" sz="2000" dirty="0" smtClean="0">
                <a:latin typeface="Tahoma" charset="0"/>
                <a:cs typeface="Times New Roman" charset="0"/>
              </a:rPr>
              <a:t>];</a:t>
            </a:r>
            <a:r>
              <a:rPr lang="sr-Latn-CS" sz="2000" dirty="0" smtClean="0">
                <a:latin typeface="Tahoma" charset="0"/>
                <a:cs typeface="Times New Roman" charset="0"/>
              </a:rPr>
              <a:t> </a:t>
            </a:r>
            <a:r>
              <a:rPr lang="en-US" sz="2000" dirty="0" smtClean="0">
                <a:latin typeface="Tahoma" charset="0"/>
                <a:cs typeface="Times New Roman" charset="0"/>
              </a:rPr>
              <a:t>a[</a:t>
            </a:r>
            <a:r>
              <a:rPr lang="en-US" sz="2000" dirty="0" err="1" smtClean="0">
                <a:latin typeface="Tahoma" charset="0"/>
                <a:cs typeface="Times New Roman" charset="0"/>
              </a:rPr>
              <a:t>i</a:t>
            </a:r>
            <a:r>
              <a:rPr lang="en-US" sz="2000" dirty="0" smtClean="0">
                <a:latin typeface="Tahoma" charset="0"/>
                <a:cs typeface="Times New Roman" charset="0"/>
              </a:rPr>
              <a:t>]=a[j];</a:t>
            </a:r>
            <a:r>
              <a:rPr lang="sr-Latn-CS" sz="2000" dirty="0" smtClean="0">
                <a:latin typeface="Tahoma" charset="0"/>
                <a:cs typeface="Times New Roman" charset="0"/>
              </a:rPr>
              <a:t> </a:t>
            </a:r>
            <a:r>
              <a:rPr lang="en-US" sz="2000" dirty="0" smtClean="0">
                <a:latin typeface="Tahoma" charset="0"/>
                <a:cs typeface="Times New Roman" charset="0"/>
              </a:rPr>
              <a:t>a[j]=temp;}</a:t>
            </a:r>
          </a:p>
          <a:p>
            <a:pPr eaLnBrk="1" hangingPunct="1">
              <a:spcBef>
                <a:spcPts val="0"/>
              </a:spcBef>
            </a:pPr>
            <a:r>
              <a:rPr lang="en-US" sz="2000" dirty="0" smtClean="0">
                <a:latin typeface="Tahoma" charset="0"/>
                <a:cs typeface="Times New Roman" charset="0"/>
              </a:rPr>
              <a:t>   for(</a:t>
            </a:r>
            <a:r>
              <a:rPr lang="en-US" sz="2000" dirty="0" err="1" smtClean="0">
                <a:latin typeface="Tahoma" charset="0"/>
                <a:cs typeface="Times New Roman" charset="0"/>
              </a:rPr>
              <a:t>i</a:t>
            </a:r>
            <a:r>
              <a:rPr lang="en-US" sz="2000" dirty="0" smtClean="0">
                <a:latin typeface="Tahoma" charset="0"/>
                <a:cs typeface="Times New Roman" charset="0"/>
              </a:rPr>
              <a:t>=0;i&lt;</a:t>
            </a:r>
            <a:r>
              <a:rPr lang="en-US" sz="2000" dirty="0" err="1" smtClean="0">
                <a:latin typeface="Tahoma" charset="0"/>
                <a:cs typeface="Times New Roman" charset="0"/>
              </a:rPr>
              <a:t>n;i</a:t>
            </a:r>
            <a:r>
              <a:rPr lang="en-US" sz="2000" dirty="0">
                <a:latin typeface="Tahoma" charset="0"/>
                <a:cs typeface="Times New Roman" charset="0"/>
              </a:rPr>
              <a:t>++) </a:t>
            </a:r>
            <a:r>
              <a:rPr lang="sr-Latn-CS" sz="2000" dirty="0">
                <a:latin typeface="Tahoma" charset="0"/>
              </a:rPr>
              <a:t/>
            </a:r>
            <a:br>
              <a:rPr lang="sr-Latn-CS" sz="2000" dirty="0">
                <a:latin typeface="Tahoma" charset="0"/>
              </a:rPr>
            </a:br>
            <a:r>
              <a:rPr lang="en-US" sz="2000" dirty="0">
                <a:latin typeface="Tahoma" charset="0"/>
              </a:rPr>
              <a:t>      </a:t>
            </a:r>
            <a:r>
              <a:rPr lang="en-US" sz="2000" dirty="0" err="1">
                <a:latin typeface="Tahoma" charset="0"/>
                <a:cs typeface="Times New Roman" charset="0"/>
              </a:rPr>
              <a:t>printf</a:t>
            </a:r>
            <a:r>
              <a:rPr lang="en-US" sz="2000" dirty="0">
                <a:latin typeface="Tahoma" charset="0"/>
                <a:cs typeface="Times New Roman" charset="0"/>
              </a:rPr>
              <a:t>("%d ",</a:t>
            </a:r>
            <a:r>
              <a:rPr lang="sr-Latn-RS" sz="2000" dirty="0">
                <a:latin typeface="Tahoma" charset="0"/>
                <a:cs typeface="Times New Roman" charset="0"/>
              </a:rPr>
              <a:t> </a:t>
            </a:r>
            <a:r>
              <a:rPr lang="en-US" sz="2000" dirty="0">
                <a:latin typeface="Tahoma" charset="0"/>
                <a:cs typeface="Times New Roman" charset="0"/>
              </a:rPr>
              <a:t>a[</a:t>
            </a:r>
            <a:r>
              <a:rPr lang="en-US" sz="2000" dirty="0" err="1">
                <a:latin typeface="Tahoma" charset="0"/>
                <a:cs typeface="Times New Roman" charset="0"/>
              </a:rPr>
              <a:t>i</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a:latin typeface="Tahoma" charset="0"/>
              </a:rPr>
              <a:t>}</a:t>
            </a:r>
            <a:endParaRPr lang="en-US" sz="2000" dirty="0">
              <a:latin typeface="Tahoma" charset="0"/>
              <a:cs typeface="Times New Roman" charset="0"/>
            </a:endParaRPr>
          </a:p>
        </p:txBody>
      </p:sp>
      <p:sp>
        <p:nvSpPr>
          <p:cNvPr id="13317" name="Line 6"/>
          <p:cNvSpPr>
            <a:spLocks noChangeShapeType="1"/>
          </p:cNvSpPr>
          <p:nvPr/>
        </p:nvSpPr>
        <p:spPr bwMode="auto">
          <a:xfrm flipV="1">
            <a:off x="2951561" y="3281968"/>
            <a:ext cx="4323184" cy="4461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318" name="Text Box 7"/>
          <p:cNvSpPr txBox="1">
            <a:spLocks noChangeArrowheads="1"/>
          </p:cNvSpPr>
          <p:nvPr/>
        </p:nvSpPr>
        <p:spPr bwMode="auto">
          <a:xfrm>
            <a:off x="7239248" y="2592670"/>
            <a:ext cx="190500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1600" dirty="0" err="1">
                <a:latin typeface="Tahoma" charset="0"/>
              </a:rPr>
              <a:t>i</a:t>
            </a:r>
            <a:r>
              <a:rPr lang="en-US" sz="1600" dirty="0">
                <a:latin typeface="Tahoma" charset="0"/>
              </a:rPr>
              <a:t>=0 je </a:t>
            </a:r>
            <a:r>
              <a:rPr lang="sr-Latn-RS" sz="1600" dirty="0">
                <a:latin typeface="Tahoma" charset="0"/>
              </a:rPr>
              <a:t>iteracija </a:t>
            </a:r>
            <a:r>
              <a:rPr lang="en-US" sz="1600" dirty="0" err="1">
                <a:latin typeface="Tahoma" charset="0"/>
              </a:rPr>
              <a:t>petlj</a:t>
            </a:r>
            <a:r>
              <a:rPr lang="sr-Latn-RS" sz="1600" dirty="0">
                <a:latin typeface="Tahoma" charset="0"/>
              </a:rPr>
              <a:t>e</a:t>
            </a:r>
            <a:r>
              <a:rPr lang="en-US" sz="1600" dirty="0">
                <a:latin typeface="Tahoma" charset="0"/>
              </a:rPr>
              <a:t> </a:t>
            </a:r>
            <a:r>
              <a:rPr lang="en-US" sz="1600" dirty="0" err="1">
                <a:latin typeface="Tahoma" charset="0"/>
              </a:rPr>
              <a:t>za</a:t>
            </a:r>
            <a:r>
              <a:rPr lang="en-US" sz="1600" dirty="0">
                <a:latin typeface="Tahoma" charset="0"/>
              </a:rPr>
              <a:t> </a:t>
            </a:r>
            <a:r>
              <a:rPr lang="en-US" sz="1600" dirty="0" err="1">
                <a:latin typeface="Tahoma" charset="0"/>
              </a:rPr>
              <a:t>odre</a:t>
            </a:r>
            <a:r>
              <a:rPr lang="sr-Latn-CS" sz="1600" dirty="0">
                <a:latin typeface="Tahoma" charset="0"/>
              </a:rPr>
              <a:t>đivanje minimuma niza, i=1 za sljedeći itd.</a:t>
            </a:r>
            <a:endParaRPr lang="en-US" sz="1600" dirty="0">
              <a:latin typeface="Tahoma" charset="0"/>
            </a:endParaRPr>
          </a:p>
        </p:txBody>
      </p:sp>
      <p:sp>
        <p:nvSpPr>
          <p:cNvPr id="13319" name="Freeform 8"/>
          <p:cNvSpPr>
            <a:spLocks/>
          </p:cNvSpPr>
          <p:nvPr/>
        </p:nvSpPr>
        <p:spPr bwMode="auto">
          <a:xfrm>
            <a:off x="1044848" y="4183457"/>
            <a:ext cx="2148614" cy="2057274"/>
          </a:xfrm>
          <a:custGeom>
            <a:avLst/>
            <a:gdLst>
              <a:gd name="T0" fmla="*/ 2147483647 w 1680"/>
              <a:gd name="T1" fmla="*/ 0 h 1056"/>
              <a:gd name="T2" fmla="*/ 0 w 1680"/>
              <a:gd name="T3" fmla="*/ 0 h 1056"/>
              <a:gd name="T4" fmla="*/ 2147483647 w 1680"/>
              <a:gd name="T5" fmla="*/ 2147483647 h 1056"/>
              <a:gd name="T6" fmla="*/ 0 60000 65536"/>
              <a:gd name="T7" fmla="*/ 0 60000 65536"/>
              <a:gd name="T8" fmla="*/ 0 60000 65536"/>
            </a:gdLst>
            <a:ahLst/>
            <a:cxnLst>
              <a:cxn ang="T6">
                <a:pos x="T0" y="T1"/>
              </a:cxn>
              <a:cxn ang="T7">
                <a:pos x="T2" y="T3"/>
              </a:cxn>
              <a:cxn ang="T8">
                <a:pos x="T4" y="T5"/>
              </a:cxn>
            </a:cxnLst>
            <a:rect l="0" t="0" r="r" b="b"/>
            <a:pathLst>
              <a:path w="1680" h="1056">
                <a:moveTo>
                  <a:pt x="1680" y="0"/>
                </a:moveTo>
                <a:lnTo>
                  <a:pt x="0" y="0"/>
                </a:lnTo>
                <a:lnTo>
                  <a:pt x="240" y="1056"/>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320" name="Text Box 9"/>
          <p:cNvSpPr txBox="1">
            <a:spLocks noChangeArrowheads="1"/>
          </p:cNvSpPr>
          <p:nvPr/>
        </p:nvSpPr>
        <p:spPr bwMode="auto">
          <a:xfrm>
            <a:off x="467544" y="6259214"/>
            <a:ext cx="4262438"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dirty="0">
                <a:latin typeface="Tahoma" charset="0"/>
              </a:rPr>
              <a:t>ciklus koji tekući elemenat poredi sa ostalim</a:t>
            </a:r>
            <a:endParaRPr lang="en-US" sz="1600" dirty="0">
              <a:latin typeface="Tahoma" charset="0"/>
            </a:endParaRPr>
          </a:p>
        </p:txBody>
      </p:sp>
      <p:sp>
        <p:nvSpPr>
          <p:cNvPr id="13321" name="Line 10"/>
          <p:cNvSpPr>
            <a:spLocks noChangeShapeType="1"/>
          </p:cNvSpPr>
          <p:nvPr/>
        </p:nvSpPr>
        <p:spPr bwMode="auto">
          <a:xfrm>
            <a:off x="2663057" y="4337655"/>
            <a:ext cx="4466319" cy="1611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322" name="Text Box 11"/>
          <p:cNvSpPr txBox="1">
            <a:spLocks noChangeArrowheads="1"/>
          </p:cNvSpPr>
          <p:nvPr/>
        </p:nvSpPr>
        <p:spPr bwMode="auto">
          <a:xfrm>
            <a:off x="7274744" y="4166205"/>
            <a:ext cx="16002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a:latin typeface="Tahoma" charset="0"/>
              </a:rPr>
              <a:t>provjera da li su elementi neregularno sortirani</a:t>
            </a:r>
            <a:endParaRPr lang="en-US" sz="1600">
              <a:latin typeface="Tahoma"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Metod ponovljenog minimuma</a:t>
            </a:r>
            <a:endParaRPr lang="en-US" smtClean="0"/>
          </a:p>
        </p:txBody>
      </p:sp>
      <p:sp>
        <p:nvSpPr>
          <p:cNvPr id="14339" name="Rectangle 3"/>
          <p:cNvSpPr>
            <a:spLocks noGrp="1" noChangeArrowheads="1"/>
          </p:cNvSpPr>
          <p:nvPr>
            <p:ph type="body" idx="1"/>
          </p:nvPr>
        </p:nvSpPr>
        <p:spPr>
          <a:xfrm>
            <a:off x="395536" y="2338536"/>
            <a:ext cx="8424862" cy="4114800"/>
          </a:xfrm>
        </p:spPr>
        <p:txBody>
          <a:bodyPr/>
          <a:lstStyle/>
          <a:p>
            <a:pPr eaLnBrk="1" hangingPunct="1">
              <a:spcBef>
                <a:spcPct val="0"/>
              </a:spcBef>
              <a:spcAft>
                <a:spcPts val="1200"/>
              </a:spcAft>
            </a:pPr>
            <a:r>
              <a:rPr lang="sr-Latn-CS" sz="2400" smtClean="0"/>
              <a:t>Svi algoritmi za sortiranje posjeduju dio u kojem se mijenja pozicija članova niza tipa:</a:t>
            </a:r>
            <a:br>
              <a:rPr lang="sr-Latn-CS" sz="2400" smtClean="0"/>
            </a:br>
            <a:r>
              <a:rPr lang="en-US" sz="2400" b="1" smtClean="0">
                <a:solidFill>
                  <a:srgbClr val="FF0000"/>
                </a:solidFill>
                <a:cs typeface="Times New Roman" charset="0"/>
              </a:rPr>
              <a:t>temp=a[i];</a:t>
            </a:r>
            <a:r>
              <a:rPr lang="sr-Latn-CS" sz="2400" b="1" smtClean="0">
                <a:solidFill>
                  <a:srgbClr val="FF0000"/>
                </a:solidFill>
                <a:cs typeface="Times New Roman" charset="0"/>
              </a:rPr>
              <a:t> </a:t>
            </a:r>
            <a:r>
              <a:rPr lang="en-US" sz="2400" b="1" smtClean="0">
                <a:solidFill>
                  <a:srgbClr val="FF0000"/>
                </a:solidFill>
                <a:cs typeface="Times New Roman" charset="0"/>
              </a:rPr>
              <a:t>a[i]=a[j];</a:t>
            </a:r>
            <a:r>
              <a:rPr lang="sr-Latn-CS" sz="2400" b="1" smtClean="0">
                <a:solidFill>
                  <a:srgbClr val="FF0000"/>
                </a:solidFill>
                <a:cs typeface="Times New Roman" charset="0"/>
              </a:rPr>
              <a:t> </a:t>
            </a:r>
            <a:r>
              <a:rPr lang="en-US" sz="2400" b="1" smtClean="0">
                <a:solidFill>
                  <a:srgbClr val="FF0000"/>
                </a:solidFill>
                <a:cs typeface="Times New Roman" charset="0"/>
              </a:rPr>
              <a:t>a[j]=temp;</a:t>
            </a:r>
            <a:endParaRPr lang="sr-Latn-CS" sz="2400" smtClean="0">
              <a:solidFill>
                <a:srgbClr val="FF0000"/>
              </a:solidFill>
            </a:endParaRPr>
          </a:p>
          <a:p>
            <a:pPr eaLnBrk="1" hangingPunct="1">
              <a:spcBef>
                <a:spcPct val="0"/>
              </a:spcBef>
              <a:spcAft>
                <a:spcPts val="1200"/>
              </a:spcAft>
            </a:pPr>
            <a:r>
              <a:rPr lang="sr-Latn-CS" sz="2400" smtClean="0"/>
              <a:t>Cilj ovog koraka je da </a:t>
            </a:r>
            <a:r>
              <a:rPr lang="sr-Latn-CS" sz="2400" smtClean="0">
                <a:solidFill>
                  <a:srgbClr val="3333CC"/>
                </a:solidFill>
              </a:rPr>
              <a:t>a</a:t>
            </a:r>
            <a:r>
              <a:rPr lang="en-US" sz="2400" smtClean="0">
                <a:solidFill>
                  <a:srgbClr val="3333CC"/>
                </a:solidFill>
              </a:rPr>
              <a:t>[i]</a:t>
            </a:r>
            <a:r>
              <a:rPr lang="en-US" sz="2400" smtClean="0"/>
              <a:t> i </a:t>
            </a:r>
            <a:r>
              <a:rPr lang="en-US" sz="2400" smtClean="0">
                <a:solidFill>
                  <a:srgbClr val="3333CC"/>
                </a:solidFill>
              </a:rPr>
              <a:t>a[j]</a:t>
            </a:r>
            <a:r>
              <a:rPr lang="sr-Latn-CS" sz="2400" smtClean="0"/>
              <a:t> zamjene mjesta</a:t>
            </a:r>
            <a:r>
              <a:rPr lang="en-US" sz="2400" smtClean="0"/>
              <a:t>. Zadajte vrijednosti </a:t>
            </a:r>
            <a:r>
              <a:rPr lang="en-US" sz="2400" smtClean="0">
                <a:solidFill>
                  <a:srgbClr val="3333CC"/>
                </a:solidFill>
              </a:rPr>
              <a:t>a[i]</a:t>
            </a:r>
            <a:r>
              <a:rPr lang="en-US" sz="2400" smtClean="0"/>
              <a:t> i </a:t>
            </a:r>
            <a:r>
              <a:rPr lang="en-US" sz="2400" smtClean="0">
                <a:solidFill>
                  <a:srgbClr val="3333CC"/>
                </a:solidFill>
              </a:rPr>
              <a:t>a[j]</a:t>
            </a:r>
            <a:r>
              <a:rPr lang="en-US" sz="2400" smtClean="0"/>
              <a:t> i provjerite.</a:t>
            </a:r>
          </a:p>
          <a:p>
            <a:pPr eaLnBrk="1" hangingPunct="1">
              <a:spcBef>
                <a:spcPct val="0"/>
              </a:spcBef>
              <a:spcAft>
                <a:spcPts val="1200"/>
              </a:spcAft>
            </a:pPr>
            <a:r>
              <a:rPr lang="en-US" sz="2400" smtClean="0"/>
              <a:t>Koliko je operacija pore</a:t>
            </a:r>
            <a:r>
              <a:rPr lang="sr-Latn-CS" sz="2400" smtClean="0"/>
              <a:t>đ</a:t>
            </a:r>
            <a:r>
              <a:rPr lang="en-US" sz="2400" smtClean="0"/>
              <a:t>enja potrebno </a:t>
            </a:r>
            <a:r>
              <a:rPr lang="sr-Latn-CS" sz="2400" smtClean="0"/>
              <a:t>z</a:t>
            </a:r>
            <a:r>
              <a:rPr lang="en-US" sz="2400" smtClean="0"/>
              <a:t>a ovaj algoritam</a:t>
            </a:r>
            <a:r>
              <a:rPr lang="sr-Latn-CS" sz="2400" smtClean="0"/>
              <a:t>?</a:t>
            </a:r>
          </a:p>
          <a:p>
            <a:pPr eaLnBrk="1" hangingPunct="1">
              <a:spcBef>
                <a:spcPct val="0"/>
              </a:spcBef>
              <a:spcAft>
                <a:spcPts val="1200"/>
              </a:spcAft>
            </a:pPr>
            <a:r>
              <a:rPr lang="sr-Latn-CS" sz="2400" smtClean="0"/>
              <a:t>Za i=0 poredi se član sa indeksom i=0 sa svih ostalih n-1 (znači, treba n-1 poređenj</a:t>
            </a:r>
            <a:r>
              <a:rPr lang="en-US" sz="2400" smtClean="0"/>
              <a:t>a</a:t>
            </a:r>
            <a:r>
              <a:rPr lang="sr-Latn-CS" sz="2400" smtClean="0"/>
              <a:t>), za naredni je to n-2 poređenja itd.</a:t>
            </a:r>
            <a:endParaRPr lang="en-US" sz="2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Metod ponovljenog minimuma</a:t>
            </a:r>
            <a:endParaRPr lang="en-US" smtClean="0"/>
          </a:p>
        </p:txBody>
      </p:sp>
      <p:sp>
        <p:nvSpPr>
          <p:cNvPr id="15363" name="Rectangle 3"/>
          <p:cNvSpPr>
            <a:spLocks noGrp="1" noChangeArrowheads="1"/>
          </p:cNvSpPr>
          <p:nvPr>
            <p:ph type="body" idx="1"/>
          </p:nvPr>
        </p:nvSpPr>
        <p:spPr>
          <a:xfrm>
            <a:off x="228600" y="2060848"/>
            <a:ext cx="8915400" cy="4495800"/>
          </a:xfrm>
        </p:spPr>
        <p:txBody>
          <a:bodyPr/>
          <a:lstStyle/>
          <a:p>
            <a:pPr eaLnBrk="1" hangingPunct="1">
              <a:lnSpc>
                <a:spcPct val="90000"/>
              </a:lnSpc>
              <a:spcBef>
                <a:spcPts val="0"/>
              </a:spcBef>
              <a:spcAft>
                <a:spcPts val="600"/>
              </a:spcAft>
              <a:defRPr/>
            </a:pPr>
            <a:r>
              <a:rPr lang="sr-Latn-CS" sz="2400" dirty="0" smtClean="0"/>
              <a:t>Kod ponovljenog minimuma potrebno je:</a:t>
            </a:r>
          </a:p>
          <a:p>
            <a:pPr marL="354013" indent="0" eaLnBrk="1" hangingPunct="1">
              <a:lnSpc>
                <a:spcPct val="90000"/>
              </a:lnSpc>
              <a:spcBef>
                <a:spcPts val="0"/>
              </a:spcBef>
              <a:spcAft>
                <a:spcPts val="1200"/>
              </a:spcAft>
              <a:buFont typeface="Wingdings" pitchFamily="2" charset="2"/>
              <a:buNone/>
              <a:defRPr/>
            </a:pPr>
            <a:r>
              <a:rPr lang="sr-Latn-CS" sz="2400" dirty="0" smtClean="0">
                <a:solidFill>
                  <a:srgbClr val="3333CC"/>
                </a:solidFill>
              </a:rPr>
              <a:t>(N-1)+(N-2)+(N-3)+...+3+2+1=N(N-1)</a:t>
            </a:r>
            <a:r>
              <a:rPr lang="en-US" sz="2400" dirty="0" smtClean="0">
                <a:solidFill>
                  <a:srgbClr val="3333CC"/>
                </a:solidFill>
              </a:rPr>
              <a:t>/2</a:t>
            </a:r>
            <a:r>
              <a:rPr lang="en-US" sz="2400" dirty="0" smtClean="0"/>
              <a:t> pore</a:t>
            </a:r>
            <a:r>
              <a:rPr lang="sr-Latn-CS" sz="2400" dirty="0" smtClean="0"/>
              <a:t>đ</a:t>
            </a:r>
            <a:r>
              <a:rPr lang="en-US" sz="2400" dirty="0" err="1" smtClean="0"/>
              <a:t>enja</a:t>
            </a:r>
            <a:r>
              <a:rPr lang="sr-Latn-CS" sz="2400" dirty="0" smtClean="0"/>
              <a:t>.</a:t>
            </a:r>
          </a:p>
          <a:p>
            <a:pPr eaLnBrk="1" hangingPunct="1">
              <a:lnSpc>
                <a:spcPct val="90000"/>
              </a:lnSpc>
              <a:spcBef>
                <a:spcPts val="0"/>
              </a:spcBef>
              <a:spcAft>
                <a:spcPts val="1200"/>
              </a:spcAft>
              <a:defRPr/>
            </a:pPr>
            <a:r>
              <a:rPr lang="sr-Latn-CS" sz="2400" dirty="0" smtClean="0"/>
              <a:t>Veći je problem što se poređenja uvijek obavljaju, pa čak i kada je niz </a:t>
            </a:r>
            <a:r>
              <a:rPr lang="en-US" sz="2400" dirty="0" smtClean="0"/>
              <a:t>u </a:t>
            </a:r>
            <a:r>
              <a:rPr lang="en-US" sz="2400" dirty="0" err="1" smtClean="0"/>
              <a:t>startu</a:t>
            </a:r>
            <a:r>
              <a:rPr lang="en-US" sz="2400" dirty="0" smtClean="0"/>
              <a:t> </a:t>
            </a:r>
            <a:r>
              <a:rPr lang="sr-Latn-CS" sz="2400" dirty="0" smtClean="0"/>
              <a:t>sortiran.</a:t>
            </a:r>
          </a:p>
          <a:p>
            <a:pPr eaLnBrk="1" hangingPunct="1">
              <a:lnSpc>
                <a:spcPct val="90000"/>
              </a:lnSpc>
              <a:spcBef>
                <a:spcPts val="0"/>
              </a:spcBef>
              <a:spcAft>
                <a:spcPts val="1200"/>
              </a:spcAft>
              <a:defRPr/>
            </a:pPr>
            <a:r>
              <a:rPr lang="sr-Latn-CS" sz="2400" dirty="0" smtClean="0"/>
              <a:t>Kao malo unaprijeđenje </a:t>
            </a:r>
            <a:r>
              <a:rPr lang="en-US" sz="2400" dirty="0" err="1" smtClean="0"/>
              <a:t>ponovljenog</a:t>
            </a:r>
            <a:r>
              <a:rPr lang="en-US" sz="2400" dirty="0" smtClean="0"/>
              <a:t> </a:t>
            </a:r>
            <a:r>
              <a:rPr lang="en-US" sz="2400" dirty="0" err="1" smtClean="0"/>
              <a:t>minimuma</a:t>
            </a:r>
            <a:r>
              <a:rPr lang="en-US" sz="2400" dirty="0" smtClean="0"/>
              <a:t>, </a:t>
            </a:r>
            <a:r>
              <a:rPr lang="sr-Latn-CS" sz="2400" dirty="0" smtClean="0"/>
              <a:t>koristi se </a:t>
            </a:r>
            <a:r>
              <a:rPr lang="sr-Latn-CS" sz="2400" dirty="0" smtClean="0">
                <a:solidFill>
                  <a:srgbClr val="FF0000"/>
                </a:solidFill>
              </a:rPr>
              <a:t>bubble sort</a:t>
            </a:r>
            <a:r>
              <a:rPr lang="sr-Latn-CS" sz="2400" dirty="0" smtClean="0"/>
              <a:t> algoritam koji vrši poređenje susjednih elemenata niza i ako naiđe na nesortiranost vrši zamjenu mjesta. </a:t>
            </a:r>
          </a:p>
          <a:p>
            <a:pPr eaLnBrk="1" hangingPunct="1">
              <a:lnSpc>
                <a:spcPct val="90000"/>
              </a:lnSpc>
              <a:spcBef>
                <a:spcPts val="0"/>
              </a:spcBef>
              <a:spcAft>
                <a:spcPts val="1200"/>
              </a:spcAft>
              <a:defRPr/>
            </a:pPr>
            <a:r>
              <a:rPr lang="sr-Latn-CS" sz="2400" dirty="0" smtClean="0"/>
              <a:t>U prvom prolazu se porede: prvi sa drugim, drugi sa trećim, treći sa četvrtim, ..., pretposljednji sa posljednjim.</a:t>
            </a:r>
          </a:p>
          <a:p>
            <a:pPr eaLnBrk="1" hangingPunct="1">
              <a:lnSpc>
                <a:spcPct val="90000"/>
              </a:lnSpc>
              <a:spcBef>
                <a:spcPts val="0"/>
              </a:spcBef>
              <a:spcAft>
                <a:spcPts val="1200"/>
              </a:spcAft>
              <a:defRPr/>
            </a:pPr>
            <a:r>
              <a:rPr lang="sr-Latn-CS" sz="2400" dirty="0" smtClean="0"/>
              <a:t>Nakon prvog prolaza posljednji element je zasigurno maksimum, pa se u narednom prolazu vrše poređenja od prvog do pretposljednjeg elementa.</a:t>
            </a:r>
          </a:p>
          <a:p>
            <a:pPr eaLnBrk="1" hangingPunct="1">
              <a:lnSpc>
                <a:spcPct val="90000"/>
              </a:lnSpc>
              <a:defRPr/>
            </a:pP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Bubble sort algoritam</a:t>
            </a:r>
            <a:endParaRPr lang="en-US" smtClean="0"/>
          </a:p>
        </p:txBody>
      </p:sp>
      <p:sp>
        <p:nvSpPr>
          <p:cNvPr id="16387" name="Rectangle 3"/>
          <p:cNvSpPr>
            <a:spLocks noGrp="1" noChangeArrowheads="1"/>
          </p:cNvSpPr>
          <p:nvPr>
            <p:ph type="body" idx="1"/>
          </p:nvPr>
        </p:nvSpPr>
        <p:spPr>
          <a:xfrm>
            <a:off x="228600" y="2133600"/>
            <a:ext cx="8686800" cy="1600200"/>
          </a:xfrm>
        </p:spPr>
        <p:txBody>
          <a:bodyPr/>
          <a:lstStyle/>
          <a:p>
            <a:pPr eaLnBrk="1" hangingPunct="1">
              <a:lnSpc>
                <a:spcPct val="90000"/>
              </a:lnSpc>
            </a:pPr>
            <a:r>
              <a:rPr lang="sr-Latn-CS" sz="2400" smtClean="0"/>
              <a:t>Ako se u bilo kom prolazu ne izvrši nijedna zamjena zaključujemo da je niz sortiran i da nema potrebe nastavljati dalju proceduru.</a:t>
            </a:r>
          </a:p>
          <a:p>
            <a:pPr eaLnBrk="1" hangingPunct="1">
              <a:lnSpc>
                <a:spcPct val="90000"/>
              </a:lnSpc>
            </a:pPr>
            <a:r>
              <a:rPr lang="sr-Latn-CS" sz="2400" smtClean="0"/>
              <a:t>Ovdje dajemo samo dio koda koji sortira niz.</a:t>
            </a:r>
            <a:endParaRPr lang="en-US" sz="2400" smtClean="0"/>
          </a:p>
        </p:txBody>
      </p:sp>
      <p:sp>
        <p:nvSpPr>
          <p:cNvPr id="16388" name="Text Box 4"/>
          <p:cNvSpPr txBox="1">
            <a:spLocks noChangeArrowheads="1"/>
          </p:cNvSpPr>
          <p:nvPr/>
        </p:nvSpPr>
        <p:spPr bwMode="auto">
          <a:xfrm>
            <a:off x="741040" y="3789040"/>
            <a:ext cx="7647384" cy="2862322"/>
          </a:xfrm>
          <a:prstGeom prst="rect">
            <a:avLst/>
          </a:prstGeom>
          <a:solidFill>
            <a:schemeClr val="accent1">
              <a:lumMod val="40000"/>
              <a:lumOff val="60000"/>
            </a:schemeClr>
          </a:solidFill>
          <a:ln>
            <a:noFill/>
          </a:ln>
          <a:effectLs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US" sz="2000" dirty="0">
                <a:latin typeface="Tahoma" charset="0"/>
                <a:ea typeface="Arial Unicode MS" pitchFamily="34" charset="-128"/>
                <a:cs typeface="Arial Unicode MS" pitchFamily="34" charset="-128"/>
              </a:rPr>
              <a:t>for(</a:t>
            </a:r>
            <a:r>
              <a:rPr lang="en-US" sz="2000" dirty="0" err="1">
                <a:latin typeface="Tahoma" charset="0"/>
                <a:ea typeface="Arial Unicode MS" pitchFamily="34" charset="-128"/>
                <a:cs typeface="Arial Unicode MS" pitchFamily="34" charset="-128"/>
              </a:rPr>
              <a:t>i</a:t>
            </a:r>
            <a:r>
              <a:rPr lang="en-US" sz="2000" dirty="0">
                <a:latin typeface="Tahoma" charset="0"/>
                <a:ea typeface="Arial Unicode MS" pitchFamily="34" charset="-128"/>
                <a:cs typeface="Arial Unicode MS" pitchFamily="34" charset="-128"/>
              </a:rPr>
              <a:t>=n-1;i&gt;0;i--)</a:t>
            </a:r>
            <a:r>
              <a:rPr lang="sr-Latn-CS" sz="2000" dirty="0">
                <a:latin typeface="Tahoma" charset="0"/>
              </a:rPr>
              <a:t> </a:t>
            </a:r>
            <a:r>
              <a:rPr lang="en-US" sz="2000" dirty="0">
                <a:latin typeface="Tahoma" charset="0"/>
                <a:ea typeface="Arial Unicode MS" pitchFamily="34" charset="-128"/>
                <a:cs typeface="Arial Unicode MS" pitchFamily="34" charset="-128"/>
              </a:rPr>
              <a:t>{</a:t>
            </a:r>
            <a:endParaRPr lang="sr-Latn-CS" sz="2000" dirty="0">
              <a:latin typeface="Tahoma" charset="0"/>
            </a:endParaRPr>
          </a:p>
          <a:p>
            <a:pPr eaLnBrk="1" hangingPunct="1"/>
            <a:r>
              <a:rPr lang="en-US" sz="2000" dirty="0">
                <a:latin typeface="Tahoma" charset="0"/>
              </a:rPr>
              <a:t> </a:t>
            </a:r>
            <a:r>
              <a:rPr lang="en-US" sz="2000" dirty="0" smtClean="0">
                <a:latin typeface="Tahoma" charset="0"/>
              </a:rPr>
              <a:t>  </a:t>
            </a:r>
            <a:r>
              <a:rPr lang="en-US" sz="2000" dirty="0" err="1" smtClean="0">
                <a:latin typeface="Tahoma" charset="0"/>
                <a:ea typeface="Arial Unicode MS" pitchFamily="34" charset="-128"/>
                <a:cs typeface="Arial Unicode MS" pitchFamily="34" charset="-128"/>
              </a:rPr>
              <a:t>Ind</a:t>
            </a:r>
            <a:r>
              <a:rPr lang="en-US" sz="2000" dirty="0" smtClean="0">
                <a:latin typeface="Tahoma" charset="0"/>
                <a:ea typeface="Arial Unicode MS" pitchFamily="34" charset="-128"/>
                <a:cs typeface="Arial Unicode MS" pitchFamily="34" charset="-128"/>
              </a:rPr>
              <a:t>=1</a:t>
            </a:r>
            <a:r>
              <a:rPr lang="en-US" sz="2000" dirty="0">
                <a:latin typeface="Tahoma" charset="0"/>
                <a:ea typeface="Arial Unicode MS" pitchFamily="34" charset="-128"/>
                <a:cs typeface="Arial Unicode MS" pitchFamily="34" charset="-128"/>
              </a:rPr>
              <a:t>; </a:t>
            </a:r>
            <a:r>
              <a:rPr lang="en-US" sz="2000" dirty="0">
                <a:solidFill>
                  <a:srgbClr val="3333CC"/>
                </a:solidFill>
                <a:latin typeface="Tahoma" charset="0"/>
                <a:ea typeface="Arial Unicode MS" pitchFamily="34" charset="-128"/>
                <a:cs typeface="Arial Unicode MS" pitchFamily="34" charset="-128"/>
              </a:rPr>
              <a:t>/*</a:t>
            </a:r>
            <a:r>
              <a:rPr lang="en-US" sz="2000" dirty="0" err="1">
                <a:solidFill>
                  <a:srgbClr val="3333CC"/>
                </a:solidFill>
                <a:latin typeface="Tahoma" charset="0"/>
                <a:ea typeface="Arial Unicode MS" pitchFamily="34" charset="-128"/>
                <a:cs typeface="Arial Unicode MS" pitchFamily="34" charset="-128"/>
              </a:rPr>
              <a:t>Ind</a:t>
            </a:r>
            <a:r>
              <a:rPr lang="en-US" sz="2000" dirty="0">
                <a:solidFill>
                  <a:srgbClr val="3333CC"/>
                </a:solidFill>
                <a:latin typeface="Tahoma" charset="0"/>
                <a:ea typeface="Arial Unicode MS" pitchFamily="34" charset="-128"/>
                <a:cs typeface="Arial Unicode MS" pitchFamily="34" charset="-128"/>
              </a:rPr>
              <a:t>=1 </a:t>
            </a:r>
            <a:r>
              <a:rPr lang="en-US" sz="2000" dirty="0" err="1">
                <a:solidFill>
                  <a:srgbClr val="3333CC"/>
                </a:solidFill>
                <a:latin typeface="Tahoma" charset="0"/>
                <a:ea typeface="Arial Unicode MS" pitchFamily="34" charset="-128"/>
                <a:cs typeface="Arial Unicode MS" pitchFamily="34" charset="-128"/>
              </a:rPr>
              <a:t>nije</a:t>
            </a:r>
            <a:r>
              <a:rPr lang="en-US" sz="2000" dirty="0">
                <a:solidFill>
                  <a:srgbClr val="3333CC"/>
                </a:solidFill>
                <a:latin typeface="Tahoma" charset="0"/>
                <a:ea typeface="Arial Unicode MS" pitchFamily="34" charset="-128"/>
                <a:cs typeface="Arial Unicode MS" pitchFamily="34" charset="-128"/>
              </a:rPr>
              <a:t> do</a:t>
            </a:r>
            <a:r>
              <a:rPr lang="hr-HR" sz="2000" dirty="0">
                <a:solidFill>
                  <a:srgbClr val="3333CC"/>
                </a:solidFill>
                <a:latin typeface="Tahoma" charset="0"/>
                <a:ea typeface="Arial Unicode MS" pitchFamily="34" charset="-128"/>
                <a:cs typeface="Arial Unicode MS" pitchFamily="34" charset="-128"/>
              </a:rPr>
              <a:t>šlo do promjene pozicije</a:t>
            </a:r>
            <a:r>
              <a:rPr lang="hr-HR" sz="2000" dirty="0">
                <a:solidFill>
                  <a:srgbClr val="3333CC"/>
                </a:solidFill>
                <a:latin typeface="Tahoma" charset="0"/>
              </a:rPr>
              <a:t>; Ind=0 jeste.</a:t>
            </a:r>
            <a:r>
              <a:rPr lang="hr-HR" sz="2000" dirty="0">
                <a:solidFill>
                  <a:srgbClr val="3333CC"/>
                </a:solidFill>
                <a:latin typeface="Tahoma" charset="0"/>
                <a:ea typeface="Arial Unicode MS" pitchFamily="34" charset="-128"/>
                <a:cs typeface="Arial Unicode MS" pitchFamily="34" charset="-128"/>
              </a:rPr>
              <a:t>*/</a:t>
            </a:r>
            <a:r>
              <a:rPr lang="en-US" sz="2000" dirty="0">
                <a:solidFill>
                  <a:srgbClr val="FF0000"/>
                </a:solidFill>
                <a:latin typeface="Tahoma" charset="0"/>
                <a:ea typeface="Arial Unicode MS" pitchFamily="34" charset="-128"/>
                <a:cs typeface="Arial Unicode MS" pitchFamily="34" charset="-128"/>
              </a:rPr>
              <a:t/>
            </a:r>
            <a:br>
              <a:rPr lang="en-US" sz="2000" dirty="0">
                <a:solidFill>
                  <a:srgbClr val="FF0000"/>
                </a:solidFill>
                <a:latin typeface="Tahoma" charset="0"/>
                <a:ea typeface="Arial Unicode MS" pitchFamily="34" charset="-128"/>
                <a:cs typeface="Arial Unicode MS" pitchFamily="34" charset="-128"/>
              </a:rPr>
            </a:br>
            <a:r>
              <a:rPr lang="en-US" sz="2000" dirty="0" smtClean="0">
                <a:latin typeface="Tahoma" charset="0"/>
                <a:ea typeface="Arial Unicode MS" pitchFamily="34" charset="-128"/>
                <a:cs typeface="Arial Unicode MS" pitchFamily="34" charset="-128"/>
              </a:rPr>
              <a:t>      for(j=0;j&lt;</a:t>
            </a:r>
            <a:r>
              <a:rPr lang="en-US" sz="2000" dirty="0" err="1" smtClean="0">
                <a:latin typeface="Tahoma" charset="0"/>
                <a:ea typeface="Arial Unicode MS" pitchFamily="34" charset="-128"/>
                <a:cs typeface="Arial Unicode MS" pitchFamily="34" charset="-128"/>
              </a:rPr>
              <a:t>i;j</a:t>
            </a:r>
            <a:r>
              <a:rPr lang="en-US" sz="2000" dirty="0">
                <a:latin typeface="Tahoma" charset="0"/>
                <a:ea typeface="Arial Unicode MS" pitchFamily="34" charset="-128"/>
                <a:cs typeface="Arial Unicode MS" pitchFamily="34" charset="-128"/>
              </a:rPr>
              <a:t>++)</a:t>
            </a:r>
            <a:br>
              <a:rPr lang="en-US" sz="2000" dirty="0">
                <a:latin typeface="Tahoma" charset="0"/>
                <a:ea typeface="Arial Unicode MS" pitchFamily="34" charset="-128"/>
                <a:cs typeface="Arial Unicode MS" pitchFamily="34" charset="-128"/>
              </a:rPr>
            </a:br>
            <a:r>
              <a:rPr lang="en-US" sz="2000" dirty="0">
                <a:latin typeface="Tahoma" charset="0"/>
                <a:ea typeface="Arial Unicode MS" pitchFamily="34" charset="-128"/>
                <a:cs typeface="Arial Unicode MS" pitchFamily="34" charset="-128"/>
              </a:rPr>
              <a:t> </a:t>
            </a:r>
            <a:r>
              <a:rPr lang="en-US" sz="2000" dirty="0" smtClean="0">
                <a:latin typeface="Tahoma" charset="0"/>
                <a:ea typeface="Arial Unicode MS" pitchFamily="34" charset="-128"/>
                <a:cs typeface="Arial Unicode MS" pitchFamily="34" charset="-128"/>
              </a:rPr>
              <a:t>        if(a[j</a:t>
            </a:r>
            <a:r>
              <a:rPr lang="en-US" sz="2000" dirty="0">
                <a:latin typeface="Tahoma" charset="0"/>
                <a:ea typeface="Arial Unicode MS" pitchFamily="34" charset="-128"/>
                <a:cs typeface="Arial Unicode MS" pitchFamily="34" charset="-128"/>
              </a:rPr>
              <a:t>]&gt;a[j+1])</a:t>
            </a:r>
            <a:r>
              <a:rPr lang="sr-Latn-CS" sz="2000" dirty="0">
                <a:latin typeface="Tahoma" charset="0"/>
              </a:rPr>
              <a:t> </a:t>
            </a:r>
            <a:r>
              <a:rPr lang="en-US" altLang="ja-JP" sz="2000" dirty="0">
                <a:latin typeface="Tahoma" charset="0"/>
                <a:ea typeface="Arial Unicode MS" pitchFamily="34" charset="-128"/>
                <a:cs typeface="Arial Unicode MS" pitchFamily="34" charset="-128"/>
              </a:rPr>
              <a:t>{</a:t>
            </a:r>
            <a:endParaRPr lang="sr-Latn-CS" altLang="ja-JP" sz="2000" dirty="0">
              <a:latin typeface="Tahoma" charset="0"/>
            </a:endParaRPr>
          </a:p>
          <a:p>
            <a:pPr eaLnBrk="1" hangingPunct="1"/>
            <a:r>
              <a:rPr lang="en-US" altLang="ja-JP" sz="2000" dirty="0">
                <a:latin typeface="Tahoma" charset="0"/>
              </a:rPr>
              <a:t> </a:t>
            </a:r>
            <a:r>
              <a:rPr lang="en-US" altLang="ja-JP" sz="2000" dirty="0" smtClean="0">
                <a:latin typeface="Tahoma" charset="0"/>
              </a:rPr>
              <a:t>           </a:t>
            </a:r>
            <a:r>
              <a:rPr lang="en-US" altLang="ja-JP" sz="2000" dirty="0" smtClean="0">
                <a:latin typeface="Tahoma" charset="0"/>
                <a:ea typeface="Arial Unicode MS" pitchFamily="34" charset="-128"/>
                <a:cs typeface="Arial Unicode MS" pitchFamily="34" charset="-128"/>
              </a:rPr>
              <a:t>temp=a[j</a:t>
            </a:r>
            <a:r>
              <a:rPr lang="en-US" altLang="ja-JP" sz="2000" dirty="0">
                <a:latin typeface="Tahoma" charset="0"/>
                <a:ea typeface="Arial Unicode MS" pitchFamily="34" charset="-128"/>
                <a:cs typeface="Arial Unicode MS" pitchFamily="34" charset="-128"/>
              </a:rPr>
              <a:t>];</a:t>
            </a:r>
            <a:r>
              <a:rPr lang="sr-Latn-CS" altLang="ja-JP" sz="2000" dirty="0">
                <a:latin typeface="Tahoma" charset="0"/>
              </a:rPr>
              <a:t> </a:t>
            </a:r>
            <a:r>
              <a:rPr lang="en-US" altLang="ja-JP" sz="2000" dirty="0">
                <a:latin typeface="Tahoma" charset="0"/>
                <a:ea typeface="Arial Unicode MS" pitchFamily="34" charset="-128"/>
                <a:cs typeface="Arial Unicode MS" pitchFamily="34" charset="-128"/>
              </a:rPr>
              <a:t>a[j]=a[j+1];</a:t>
            </a:r>
            <a:r>
              <a:rPr lang="sr-Latn-CS" altLang="ja-JP" sz="2000" dirty="0">
                <a:latin typeface="Tahoma" charset="0"/>
              </a:rPr>
              <a:t> </a:t>
            </a:r>
            <a:r>
              <a:rPr lang="en-US" altLang="ja-JP" sz="2000" dirty="0">
                <a:latin typeface="Tahoma" charset="0"/>
                <a:ea typeface="Arial Unicode MS" pitchFamily="34" charset="-128"/>
                <a:cs typeface="Arial Unicode MS" pitchFamily="34" charset="-128"/>
              </a:rPr>
              <a:t>a[j+1]=temp;</a:t>
            </a:r>
            <a:endParaRPr lang="sr-Latn-CS" altLang="ja-JP" sz="2000" dirty="0">
              <a:latin typeface="Tahoma" charset="0"/>
            </a:endParaRPr>
          </a:p>
          <a:p>
            <a:pPr eaLnBrk="1" hangingPunct="1"/>
            <a:r>
              <a:rPr lang="en-US" altLang="ja-JP" sz="2000" dirty="0">
                <a:latin typeface="Tahoma" charset="0"/>
              </a:rPr>
              <a:t> </a:t>
            </a:r>
            <a:r>
              <a:rPr lang="en-US" altLang="ja-JP" sz="2000" dirty="0" smtClean="0">
                <a:latin typeface="Tahoma" charset="0"/>
              </a:rPr>
              <a:t>           </a:t>
            </a:r>
            <a:r>
              <a:rPr lang="de-DE" altLang="ja-JP" sz="2000" dirty="0" smtClean="0">
                <a:latin typeface="Tahoma" charset="0"/>
                <a:ea typeface="Arial Unicode MS" pitchFamily="34" charset="-128"/>
                <a:cs typeface="Arial Unicode MS" pitchFamily="34" charset="-128"/>
              </a:rPr>
              <a:t>Ind=0</a:t>
            </a:r>
            <a:r>
              <a:rPr lang="de-DE" altLang="ja-JP" sz="2000" dirty="0">
                <a:latin typeface="Tahoma" charset="0"/>
                <a:ea typeface="Arial Unicode MS" pitchFamily="34" charset="-128"/>
                <a:cs typeface="Arial Unicode MS" pitchFamily="34" charset="-128"/>
              </a:rPr>
              <a:t>; </a:t>
            </a:r>
            <a:r>
              <a:rPr lang="de-DE" altLang="ja-JP" sz="2000" dirty="0">
                <a:solidFill>
                  <a:srgbClr val="3333CC"/>
                </a:solidFill>
                <a:latin typeface="Tahoma" charset="0"/>
                <a:ea typeface="Arial Unicode MS" pitchFamily="34" charset="-128"/>
                <a:cs typeface="Arial Unicode MS" pitchFamily="34" charset="-128"/>
              </a:rPr>
              <a:t>/*Do</a:t>
            </a:r>
            <a:r>
              <a:rPr lang="hr-HR" altLang="ja-JP" sz="2000" dirty="0">
                <a:solidFill>
                  <a:srgbClr val="3333CC"/>
                </a:solidFill>
                <a:latin typeface="Tahoma" charset="0"/>
                <a:ea typeface="Arial Unicode MS" pitchFamily="34" charset="-128"/>
                <a:cs typeface="Arial Unicode MS" pitchFamily="34" charset="-128"/>
              </a:rPr>
              <a:t>šlo je do promjene pozicije*/</a:t>
            </a:r>
            <a:r>
              <a:rPr lang="de-DE" altLang="ja-JP" sz="2000" dirty="0">
                <a:solidFill>
                  <a:srgbClr val="3333CC"/>
                </a:solidFill>
                <a:latin typeface="Tahoma" charset="0"/>
                <a:ea typeface="Arial Unicode MS" pitchFamily="34" charset="-128"/>
                <a:cs typeface="Arial Unicode MS" pitchFamily="34" charset="-128"/>
              </a:rPr>
              <a:t> </a:t>
            </a:r>
            <a:br>
              <a:rPr lang="de-DE" altLang="ja-JP" sz="2000" dirty="0">
                <a:solidFill>
                  <a:srgbClr val="3333CC"/>
                </a:solidFill>
                <a:latin typeface="Tahoma" charset="0"/>
                <a:ea typeface="Arial Unicode MS" pitchFamily="34" charset="-128"/>
                <a:cs typeface="Arial Unicode MS" pitchFamily="34" charset="-128"/>
              </a:rPr>
            </a:br>
            <a:r>
              <a:rPr lang="de-DE" altLang="ja-JP" sz="2000" dirty="0">
                <a:latin typeface="Tahoma" charset="0"/>
                <a:ea typeface="Arial Unicode MS" pitchFamily="34" charset="-128"/>
                <a:cs typeface="Arial Unicode MS" pitchFamily="34" charset="-128"/>
              </a:rPr>
              <a:t> </a:t>
            </a:r>
            <a:r>
              <a:rPr lang="de-DE" altLang="ja-JP" sz="2000" dirty="0" smtClean="0">
                <a:latin typeface="Tahoma" charset="0"/>
                <a:ea typeface="Arial Unicode MS" pitchFamily="34" charset="-128"/>
                <a:cs typeface="Arial Unicode MS" pitchFamily="34" charset="-128"/>
              </a:rPr>
              <a:t>        </a:t>
            </a:r>
            <a:r>
              <a:rPr lang="en-US" altLang="ja-JP" sz="2000" dirty="0" smtClean="0">
                <a:latin typeface="Tahoma" charset="0"/>
                <a:ea typeface="Arial Unicode MS" pitchFamily="34" charset="-128"/>
                <a:cs typeface="Arial Unicode MS" pitchFamily="34" charset="-128"/>
              </a:rPr>
              <a:t>}</a:t>
            </a:r>
            <a:endParaRPr lang="en-US" altLang="ja-JP" sz="2000" dirty="0">
              <a:latin typeface="Tahoma" charset="0"/>
              <a:ea typeface="Arial Unicode MS" pitchFamily="34" charset="-128"/>
              <a:cs typeface="Arial Unicode MS" pitchFamily="34" charset="-128"/>
            </a:endParaRPr>
          </a:p>
          <a:p>
            <a:pPr eaLnBrk="1" hangingPunct="1"/>
            <a:r>
              <a:rPr lang="en-US" altLang="ja-JP" sz="2000" dirty="0">
                <a:latin typeface="Tahoma" charset="0"/>
                <a:ea typeface="Arial Unicode MS" pitchFamily="34" charset="-128"/>
                <a:cs typeface="Arial Unicode MS" pitchFamily="34" charset="-128"/>
              </a:rPr>
              <a:t> </a:t>
            </a:r>
            <a:r>
              <a:rPr lang="en-US" altLang="ja-JP" sz="2000" dirty="0" smtClean="0">
                <a:latin typeface="Tahoma" charset="0"/>
                <a:ea typeface="Arial Unicode MS" pitchFamily="34" charset="-128"/>
                <a:cs typeface="Arial Unicode MS" pitchFamily="34" charset="-128"/>
              </a:rPr>
              <a:t>  if(</a:t>
            </a:r>
            <a:r>
              <a:rPr lang="en-US" altLang="ja-JP" sz="2000" dirty="0" err="1" smtClean="0">
                <a:latin typeface="Tahoma" charset="0"/>
                <a:ea typeface="Arial Unicode MS" pitchFamily="34" charset="-128"/>
                <a:cs typeface="Arial Unicode MS" pitchFamily="34" charset="-128"/>
              </a:rPr>
              <a:t>Ind</a:t>
            </a:r>
            <a:r>
              <a:rPr lang="en-US" altLang="ja-JP" sz="2000" dirty="0">
                <a:latin typeface="Tahoma" charset="0"/>
                <a:ea typeface="Arial Unicode MS" pitchFamily="34" charset="-128"/>
                <a:cs typeface="Arial Unicode MS" pitchFamily="34" charset="-128"/>
              </a:rPr>
              <a:t>==1) break;</a:t>
            </a:r>
            <a:br>
              <a:rPr lang="en-US" altLang="ja-JP" sz="2000" dirty="0">
                <a:latin typeface="Tahoma" charset="0"/>
                <a:ea typeface="Arial Unicode MS" pitchFamily="34" charset="-128"/>
                <a:cs typeface="Arial Unicode MS" pitchFamily="34" charset="-128"/>
              </a:rPr>
            </a:br>
            <a:r>
              <a:rPr lang="en-US" altLang="ja-JP" sz="2000" dirty="0">
                <a:latin typeface="Tahoma" charset="0"/>
                <a:ea typeface="Arial Unicode MS" pitchFamily="34" charset="-128"/>
                <a:cs typeface="Arial Unicode MS" pitchFamily="34" charset="-128"/>
              </a:rPr>
              <a:t>}</a:t>
            </a:r>
            <a:endParaRPr lang="en-US" sz="2000" dirty="0">
              <a:latin typeface="Tahoma" charset="0"/>
              <a:ea typeface="Arial Unicode MS" pitchFamily="34" charset="-128"/>
              <a:cs typeface="Arial Unicode MS" pitchFamily="34"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Bubble sort algoritam</a:t>
            </a:r>
          </a:p>
        </p:txBody>
      </p:sp>
      <p:sp>
        <p:nvSpPr>
          <p:cNvPr id="17411" name="Rectangle 3"/>
          <p:cNvSpPr>
            <a:spLocks noGrp="1" noChangeArrowheads="1"/>
          </p:cNvSpPr>
          <p:nvPr>
            <p:ph type="body" idx="1"/>
          </p:nvPr>
        </p:nvSpPr>
        <p:spPr>
          <a:xfrm>
            <a:off x="323528" y="2362225"/>
            <a:ext cx="8425184" cy="3875087"/>
          </a:xfrm>
        </p:spPr>
        <p:txBody>
          <a:bodyPr/>
          <a:lstStyle/>
          <a:p>
            <a:pPr eaLnBrk="1" hangingPunct="1">
              <a:lnSpc>
                <a:spcPct val="90000"/>
              </a:lnSpc>
              <a:spcBef>
                <a:spcPct val="0"/>
              </a:spcBef>
              <a:spcAft>
                <a:spcPts val="1200"/>
              </a:spcAft>
            </a:pPr>
            <a:r>
              <a:rPr lang="sr-Latn-CS" sz="2400" dirty="0" smtClean="0"/>
              <a:t>Ključni element u algoritmu je indikator </a:t>
            </a:r>
            <a:r>
              <a:rPr lang="sr-Latn-CS" sz="2400" b="1" dirty="0" smtClean="0"/>
              <a:t>Ind</a:t>
            </a:r>
            <a:r>
              <a:rPr lang="sr-Latn-CS" sz="2400" dirty="0" smtClean="0"/>
              <a:t> koji se u svakoj iteraciji postavlja na </a:t>
            </a:r>
            <a:r>
              <a:rPr lang="sr-Latn-CS" sz="2400" b="1" dirty="0" smtClean="0"/>
              <a:t>1</a:t>
            </a:r>
            <a:r>
              <a:rPr lang="sr-Latn-CS" sz="2400" dirty="0" smtClean="0"/>
              <a:t>. </a:t>
            </a:r>
          </a:p>
          <a:p>
            <a:pPr eaLnBrk="1" hangingPunct="1">
              <a:lnSpc>
                <a:spcPct val="90000"/>
              </a:lnSpc>
              <a:spcBef>
                <a:spcPct val="0"/>
              </a:spcBef>
              <a:spcAft>
                <a:spcPts val="1200"/>
              </a:spcAft>
            </a:pPr>
            <a:r>
              <a:rPr lang="sr-Latn-CS" sz="2400" dirty="0" smtClean="0"/>
              <a:t>Jedina pozicija gdje se događa promjena ovog indikatora je u selekciji gdje se vrši zamjena mjesta članova niza.</a:t>
            </a:r>
          </a:p>
          <a:p>
            <a:pPr eaLnBrk="1" hangingPunct="1">
              <a:lnSpc>
                <a:spcPct val="90000"/>
              </a:lnSpc>
              <a:spcBef>
                <a:spcPct val="0"/>
              </a:spcBef>
              <a:spcAft>
                <a:spcPts val="1200"/>
              </a:spcAft>
            </a:pPr>
            <a:r>
              <a:rPr lang="sr-Latn-CS" sz="2400" dirty="0" smtClean="0"/>
              <a:t>Ako vrijednost indikatora </a:t>
            </a:r>
            <a:r>
              <a:rPr lang="sr-Latn-CS" sz="2400" b="1" dirty="0" smtClean="0"/>
              <a:t>Ind</a:t>
            </a:r>
            <a:r>
              <a:rPr lang="sr-Latn-CS" sz="2400" dirty="0" smtClean="0"/>
              <a:t> do kraja programske petlje ostane </a:t>
            </a:r>
            <a:r>
              <a:rPr lang="sr-Latn-CS" sz="2400" b="1" dirty="0" smtClean="0"/>
              <a:t>1</a:t>
            </a:r>
            <a:r>
              <a:rPr lang="sr-Latn-CS" sz="2400" dirty="0" smtClean="0"/>
              <a:t> to ukazuje da je ostatak niza koji se trenutno ispituje sortiran i da nema potrebe za daljim poređenjima.</a:t>
            </a:r>
          </a:p>
          <a:p>
            <a:pPr eaLnBrk="1" hangingPunct="1">
              <a:lnSpc>
                <a:spcPct val="90000"/>
              </a:lnSpc>
              <a:spcBef>
                <a:spcPct val="0"/>
              </a:spcBef>
              <a:spcAft>
                <a:spcPts val="1200"/>
              </a:spcAft>
            </a:pPr>
            <a:r>
              <a:rPr lang="sr-Latn-CS" sz="2400" dirty="0" smtClean="0"/>
              <a:t>Ipak, u najgorem slučaju složenost ovog algoritma ostaje </a:t>
            </a:r>
            <a:r>
              <a:rPr lang="sr-Latn-CS" sz="2400" b="1" dirty="0" smtClean="0"/>
              <a:t>N(N-1)</a:t>
            </a:r>
            <a:r>
              <a:rPr lang="en-US" sz="2400" b="1" dirty="0" smtClean="0"/>
              <a:t>/2</a:t>
            </a:r>
            <a:r>
              <a:rPr lang="en-US" sz="2400" dirty="0" smtClean="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Ostali algoritmi za sortiranje</a:t>
            </a:r>
          </a:p>
        </p:txBody>
      </p:sp>
      <p:sp>
        <p:nvSpPr>
          <p:cNvPr id="18435" name="Rectangle 3"/>
          <p:cNvSpPr>
            <a:spLocks noGrp="1" noChangeArrowheads="1"/>
          </p:cNvSpPr>
          <p:nvPr>
            <p:ph type="body" idx="1"/>
          </p:nvPr>
        </p:nvSpPr>
        <p:spPr>
          <a:xfrm>
            <a:off x="468312" y="2350864"/>
            <a:ext cx="8208143" cy="3454400"/>
          </a:xfrm>
        </p:spPr>
        <p:txBody>
          <a:bodyPr/>
          <a:lstStyle/>
          <a:p>
            <a:pPr eaLnBrk="1" hangingPunct="1">
              <a:spcBef>
                <a:spcPts val="0"/>
              </a:spcBef>
              <a:spcAft>
                <a:spcPts val="1200"/>
              </a:spcAft>
            </a:pPr>
            <a:r>
              <a:rPr lang="en-US" sz="2400" dirty="0" smtClean="0"/>
              <a:t>Na </a:t>
            </a:r>
            <a:r>
              <a:rPr lang="en-US" sz="2400" dirty="0" err="1" smtClean="0"/>
              <a:t>vje</a:t>
            </a:r>
            <a:r>
              <a:rPr lang="sr-Latn-CS" sz="2400" dirty="0" smtClean="0"/>
              <a:t>žbama ćete se upoznati sa </a:t>
            </a:r>
            <a:r>
              <a:rPr lang="en-US" sz="2400" dirty="0" err="1" smtClean="0"/>
              <a:t>drugim</a:t>
            </a:r>
            <a:r>
              <a:rPr lang="en-US" sz="2400" dirty="0" smtClean="0"/>
              <a:t> </a:t>
            </a:r>
            <a:r>
              <a:rPr lang="sr-Latn-CS" sz="2400" dirty="0" smtClean="0"/>
              <a:t>algoritm</a:t>
            </a:r>
            <a:r>
              <a:rPr lang="en-US" sz="2400" dirty="0" err="1" smtClean="0"/>
              <a:t>im</a:t>
            </a:r>
            <a:r>
              <a:rPr lang="sr-Latn-CS" sz="2400" dirty="0" smtClean="0"/>
              <a:t>a sortiranja. Naravno, ovdje se ne završava priča o sortiranju.</a:t>
            </a:r>
          </a:p>
          <a:p>
            <a:pPr eaLnBrk="1" hangingPunct="1">
              <a:spcBef>
                <a:spcPts val="0"/>
              </a:spcBef>
              <a:spcAft>
                <a:spcPts val="1200"/>
              </a:spcAft>
            </a:pPr>
            <a:r>
              <a:rPr lang="sr-Latn-CS" sz="2400" dirty="0" smtClean="0"/>
              <a:t>Za samostalan rad! Kreirajte sve predmet</a:t>
            </a:r>
            <a:r>
              <a:rPr lang="en-US" sz="2400" dirty="0" smtClean="0"/>
              <a:t>n</a:t>
            </a:r>
            <a:r>
              <a:rPr lang="sr-Latn-CS" sz="2400" dirty="0" smtClean="0"/>
              <a:t>e algoritme sortiranja za sortiranje u nerastući redosljed (najčešće je dovoljno zamijeniti samo jedan operator. Koji?). Algoritme odraditi i kao program i kao funkcije.</a:t>
            </a:r>
          </a:p>
          <a:p>
            <a:pPr eaLnBrk="1" hangingPunct="1">
              <a:spcBef>
                <a:spcPts val="0"/>
              </a:spcBef>
              <a:spcAft>
                <a:spcPts val="1200"/>
              </a:spcAft>
            </a:pPr>
            <a:r>
              <a:rPr lang="sr-Latn-CS" sz="2400" dirty="0" smtClean="0"/>
              <a:t>Odradite varijante za sortiranje stringova.</a:t>
            </a:r>
            <a:endParaRPr 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sr-Latn-CS" dirty="0" smtClean="0"/>
              <a:t>typedef</a:t>
            </a:r>
            <a:endParaRPr lang="en-US" dirty="0" smtClean="0"/>
          </a:p>
        </p:txBody>
      </p:sp>
      <p:sp>
        <p:nvSpPr>
          <p:cNvPr id="19459" name="Rectangle 3"/>
          <p:cNvSpPr>
            <a:spLocks noGrp="1" noChangeArrowheads="1"/>
          </p:cNvSpPr>
          <p:nvPr>
            <p:ph type="body" idx="1"/>
          </p:nvPr>
        </p:nvSpPr>
        <p:spPr>
          <a:xfrm>
            <a:off x="323850" y="2277616"/>
            <a:ext cx="8712646" cy="4391744"/>
          </a:xfrm>
        </p:spPr>
        <p:txBody>
          <a:bodyPr/>
          <a:lstStyle/>
          <a:p>
            <a:pPr eaLnBrk="1" hangingPunct="1">
              <a:lnSpc>
                <a:spcPct val="90000"/>
              </a:lnSpc>
            </a:pPr>
            <a:r>
              <a:rPr lang="sr-Latn-CS" sz="2400" dirty="0" smtClean="0"/>
              <a:t>Vidjeli smo da tipovi podataka u C-u mogu imati izuzetno dugačke nazive, npr. </a:t>
            </a:r>
            <a:r>
              <a:rPr lang="sr-Latn-CS" sz="2400" dirty="0" smtClean="0">
                <a:solidFill>
                  <a:srgbClr val="3333CC"/>
                </a:solidFill>
              </a:rPr>
              <a:t>unsigned short int</a:t>
            </a:r>
            <a:r>
              <a:rPr lang="sr-Latn-CS" sz="2400" dirty="0" smtClean="0"/>
              <a:t>.</a:t>
            </a:r>
          </a:p>
          <a:p>
            <a:pPr eaLnBrk="1" hangingPunct="1">
              <a:lnSpc>
                <a:spcPct val="90000"/>
              </a:lnSpc>
            </a:pPr>
            <a:r>
              <a:rPr lang="sr-Latn-CS" sz="2400" dirty="0" smtClean="0"/>
              <a:t>Naredbom </a:t>
            </a:r>
            <a:r>
              <a:rPr lang="sr-Latn-CS" sz="2400" dirty="0" smtClean="0">
                <a:solidFill>
                  <a:srgbClr val="FF0000"/>
                </a:solidFill>
              </a:rPr>
              <a:t>typedef</a:t>
            </a:r>
            <a:r>
              <a:rPr lang="sr-Latn-CS" sz="2400" dirty="0" smtClean="0"/>
              <a:t> se može izvršiti definisanje novog imena za postojeće tipove podataka. Na primjer:</a:t>
            </a:r>
            <a:br>
              <a:rPr lang="sr-Latn-CS" sz="2400" dirty="0" smtClean="0"/>
            </a:br>
            <a:r>
              <a:rPr lang="sr-Latn-CS" sz="2400" dirty="0" smtClean="0">
                <a:solidFill>
                  <a:srgbClr val="FF0000"/>
                </a:solidFill>
              </a:rPr>
              <a:t>typedef unsigned short int UISHORT;</a:t>
            </a:r>
          </a:p>
          <a:p>
            <a:pPr eaLnBrk="1" hangingPunct="1">
              <a:lnSpc>
                <a:spcPct val="90000"/>
              </a:lnSpc>
            </a:pPr>
            <a:r>
              <a:rPr lang="sr-Latn-CS" sz="2400" dirty="0" smtClean="0"/>
              <a:t>Ovo se radi prije prvog korišćenja tipa, a najbolje van svih funkcija.</a:t>
            </a:r>
          </a:p>
          <a:p>
            <a:pPr eaLnBrk="1" hangingPunct="1">
              <a:lnSpc>
                <a:spcPct val="90000"/>
              </a:lnSpc>
            </a:pPr>
            <a:r>
              <a:rPr lang="sr-Latn-CS" sz="2400" dirty="0" smtClean="0"/>
              <a:t>Od sada nadalje se promjenljive umjesto </a:t>
            </a:r>
            <a:r>
              <a:rPr lang="sr-Latn-CS" sz="2400" dirty="0" smtClean="0">
                <a:solidFill>
                  <a:srgbClr val="3333CC"/>
                </a:solidFill>
              </a:rPr>
              <a:t>unsigned short int</a:t>
            </a:r>
            <a:r>
              <a:rPr lang="sr-Latn-CS" sz="2400" dirty="0" smtClean="0"/>
              <a:t> mogu deklarisati kao:</a:t>
            </a:r>
            <a:br>
              <a:rPr lang="sr-Latn-CS" sz="2400" dirty="0" smtClean="0"/>
            </a:br>
            <a:r>
              <a:rPr lang="sr-Latn-CS" sz="2400" dirty="0" smtClean="0">
                <a:solidFill>
                  <a:srgbClr val="FF0000"/>
                </a:solidFill>
              </a:rPr>
              <a:t>UISHORT a,b;</a:t>
            </a:r>
          </a:p>
          <a:p>
            <a:pPr eaLnBrk="1" hangingPunct="1">
              <a:lnSpc>
                <a:spcPct val="90000"/>
              </a:lnSpc>
            </a:pPr>
            <a:r>
              <a:rPr lang="sr-Latn-CS" sz="2400" dirty="0"/>
              <a:t>Ključnu riječ </a:t>
            </a:r>
            <a:r>
              <a:rPr lang="sr-Latn-CS" sz="2400" dirty="0">
                <a:solidFill>
                  <a:srgbClr val="FF0000"/>
                </a:solidFill>
              </a:rPr>
              <a:t>typedef</a:t>
            </a:r>
            <a:r>
              <a:rPr lang="sr-Latn-CS" sz="2400" dirty="0"/>
              <a:t> opravdano je koristiti kod struktura, ali o tom-potom.</a:t>
            </a:r>
            <a:endParaRPr lang="en-US" sz="24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Modifikator </a:t>
            </a:r>
            <a:r>
              <a:rPr lang="en-US" smtClean="0">
                <a:solidFill>
                  <a:srgbClr val="3333CC"/>
                </a:solidFill>
              </a:rPr>
              <a:t>const</a:t>
            </a:r>
          </a:p>
        </p:txBody>
      </p:sp>
      <p:sp>
        <p:nvSpPr>
          <p:cNvPr id="21507" name="Rectangle 3"/>
          <p:cNvSpPr>
            <a:spLocks noGrp="1" noChangeArrowheads="1"/>
          </p:cNvSpPr>
          <p:nvPr>
            <p:ph type="body" idx="1"/>
          </p:nvPr>
        </p:nvSpPr>
        <p:spPr>
          <a:xfrm>
            <a:off x="215900" y="2233613"/>
            <a:ext cx="8893175" cy="4075112"/>
          </a:xfrm>
        </p:spPr>
        <p:txBody>
          <a:bodyPr/>
          <a:lstStyle/>
          <a:p>
            <a:pPr eaLnBrk="1" hangingPunct="1">
              <a:spcBef>
                <a:spcPts val="0"/>
              </a:spcBef>
              <a:spcAft>
                <a:spcPts val="0"/>
              </a:spcAft>
            </a:pPr>
            <a:r>
              <a:rPr lang="en-US" sz="2400" dirty="0" smtClean="0"/>
              <a:t>“</a:t>
            </a:r>
            <a:r>
              <a:rPr lang="en-US" sz="2400" dirty="0" err="1" smtClean="0"/>
              <a:t>Promjenljiva</a:t>
            </a:r>
            <a:r>
              <a:rPr lang="en-US" sz="2400" dirty="0" smtClean="0"/>
              <a:t>” </a:t>
            </a:r>
            <a:r>
              <a:rPr lang="en-US" sz="2400" dirty="0" err="1" smtClean="0"/>
              <a:t>koja</a:t>
            </a:r>
            <a:r>
              <a:rPr lang="en-US" sz="2400" dirty="0" smtClean="0"/>
              <a:t> je </a:t>
            </a:r>
            <a:r>
              <a:rPr lang="en-US" sz="2400" dirty="0" err="1" smtClean="0"/>
              <a:t>deklarisana</a:t>
            </a:r>
            <a:r>
              <a:rPr lang="en-US" sz="2400" dirty="0" smtClean="0"/>
              <a:t> </a:t>
            </a:r>
            <a:r>
              <a:rPr lang="en-US" sz="2400" dirty="0" err="1" smtClean="0"/>
              <a:t>kao</a:t>
            </a:r>
            <a:r>
              <a:rPr lang="en-US" sz="2400" dirty="0" smtClean="0"/>
              <a:t>:</a:t>
            </a:r>
          </a:p>
          <a:p>
            <a:pPr marL="361950" indent="0" eaLnBrk="1" hangingPunct="1">
              <a:spcBef>
                <a:spcPts val="600"/>
              </a:spcBef>
              <a:spcAft>
                <a:spcPts val="600"/>
              </a:spcAft>
              <a:buNone/>
            </a:pPr>
            <a:r>
              <a:rPr lang="en-US" sz="2400" dirty="0" err="1" smtClean="0">
                <a:solidFill>
                  <a:srgbClr val="3333CC"/>
                </a:solidFill>
              </a:rPr>
              <a:t>const</a:t>
            </a:r>
            <a:r>
              <a:rPr lang="en-US" sz="2400" dirty="0" smtClean="0"/>
              <a:t> </a:t>
            </a:r>
            <a:r>
              <a:rPr lang="en-US" sz="2400" dirty="0" err="1" smtClean="0"/>
              <a:t>int</a:t>
            </a:r>
            <a:r>
              <a:rPr lang="en-US" sz="2400" dirty="0" smtClean="0"/>
              <a:t> </a:t>
            </a:r>
            <a:r>
              <a:rPr lang="en-US" sz="2400" dirty="0" err="1" smtClean="0"/>
              <a:t>i</a:t>
            </a:r>
            <a:r>
              <a:rPr lang="en-US" sz="2400" dirty="0" smtClean="0"/>
              <a:t>=0;</a:t>
            </a:r>
          </a:p>
          <a:p>
            <a:pPr marL="361950" indent="0" eaLnBrk="1" hangingPunct="1">
              <a:spcBef>
                <a:spcPts val="0"/>
              </a:spcBef>
              <a:spcAft>
                <a:spcPts val="1200"/>
              </a:spcAft>
              <a:buNone/>
            </a:pPr>
            <a:r>
              <a:rPr lang="en-US" sz="2400" dirty="0" smtClean="0"/>
              <a:t>je </a:t>
            </a:r>
            <a:r>
              <a:rPr lang="en-US" sz="2400" dirty="0" err="1" smtClean="0"/>
              <a:t>konstanta</a:t>
            </a:r>
            <a:r>
              <a:rPr lang="en-US" sz="2400" dirty="0" smtClean="0"/>
              <a:t> </a:t>
            </a:r>
            <a:r>
              <a:rPr lang="sr-Latn-CS" sz="2400" dirty="0" smtClean="0"/>
              <a:t>čiji pokušaj promjene uzrokuje grešku.</a:t>
            </a:r>
          </a:p>
          <a:p>
            <a:pPr eaLnBrk="1" hangingPunct="1">
              <a:spcBef>
                <a:spcPct val="0"/>
              </a:spcBef>
              <a:spcAft>
                <a:spcPts val="1200"/>
              </a:spcAft>
            </a:pPr>
            <a:r>
              <a:rPr lang="sr-Latn-CS" sz="2400" dirty="0" smtClean="0"/>
              <a:t>Smisao ovog modifikatora je da zabrani promjenu ove konstante u </a:t>
            </a:r>
            <a:r>
              <a:rPr lang="sr-Latn-CS" sz="2400" dirty="0" smtClean="0"/>
              <a:t>programu.</a:t>
            </a:r>
            <a:endParaRPr lang="sr-Latn-CS" sz="2400" dirty="0" smtClean="0"/>
          </a:p>
          <a:p>
            <a:pPr eaLnBrk="1" hangingPunct="1">
              <a:spcBef>
                <a:spcPct val="0"/>
              </a:spcBef>
              <a:spcAft>
                <a:spcPts val="1200"/>
              </a:spcAft>
            </a:pPr>
            <a:r>
              <a:rPr lang="sr-Latn-CS" sz="2400" dirty="0" smtClean="0"/>
              <a:t>Zamislimo sljedeći slučaj. Imamo promjenljivu </a:t>
            </a:r>
            <a:r>
              <a:rPr lang="sr-Latn-CS" sz="2400" dirty="0" smtClean="0">
                <a:solidFill>
                  <a:srgbClr val="FF0000"/>
                </a:solidFill>
              </a:rPr>
              <a:t>a=12.345</a:t>
            </a:r>
            <a:r>
              <a:rPr lang="sr-Latn-CS" sz="2400" dirty="0" smtClean="0"/>
              <a:t> koja nam ulazi u mnoštvo proračuna. Umjesto da je pišemo na svakom </a:t>
            </a:r>
            <a:r>
              <a:rPr lang="sr-Latn-CS" sz="2400" dirty="0" smtClean="0"/>
              <a:t>mjestu, </a:t>
            </a:r>
            <a:r>
              <a:rPr lang="sr-Latn-CS" sz="2400" dirty="0" smtClean="0"/>
              <a:t>možemo je deklarisati jednom, a kako je njen smisao da se nikad ne mijenja pogodno ju je deklarisati kao konstantu</a:t>
            </a:r>
            <a:r>
              <a:rPr lang="en-US" sz="2400" dirty="0" smtClean="0"/>
              <a:t>.</a:t>
            </a:r>
            <a:endParaRPr lang="sr-Latn-CS" sz="2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Konstantni pokazivači</a:t>
            </a:r>
            <a:endParaRPr lang="en-US" smtClean="0"/>
          </a:p>
        </p:txBody>
      </p:sp>
      <p:sp>
        <p:nvSpPr>
          <p:cNvPr id="22531" name="Rectangle 3"/>
          <p:cNvSpPr>
            <a:spLocks noGrp="1" noChangeArrowheads="1"/>
          </p:cNvSpPr>
          <p:nvPr>
            <p:ph type="body" idx="1"/>
          </p:nvPr>
        </p:nvSpPr>
        <p:spPr>
          <a:xfrm>
            <a:off x="228600" y="2133600"/>
            <a:ext cx="8915400" cy="4724400"/>
          </a:xfrm>
        </p:spPr>
        <p:txBody>
          <a:bodyPr/>
          <a:lstStyle/>
          <a:p>
            <a:pPr eaLnBrk="1" hangingPunct="1">
              <a:lnSpc>
                <a:spcPct val="90000"/>
              </a:lnSpc>
              <a:spcBef>
                <a:spcPts val="0"/>
              </a:spcBef>
              <a:spcAft>
                <a:spcPts val="600"/>
              </a:spcAft>
              <a:defRPr/>
            </a:pPr>
            <a:r>
              <a:rPr lang="sr-Latn-CS" sz="2400" dirty="0" smtClean="0"/>
              <a:t>Sljedeće deklaracije:</a:t>
            </a:r>
          </a:p>
          <a:p>
            <a:pPr marL="354013" indent="0" eaLnBrk="1" hangingPunct="1">
              <a:lnSpc>
                <a:spcPct val="90000"/>
              </a:lnSpc>
              <a:spcBef>
                <a:spcPts val="0"/>
              </a:spcBef>
              <a:spcAft>
                <a:spcPts val="600"/>
              </a:spcAft>
              <a:buFont typeface="Wingdings" pitchFamily="2" charset="2"/>
              <a:buNone/>
              <a:defRPr/>
            </a:pPr>
            <a:r>
              <a:rPr lang="sr-Latn-CS" sz="2400" dirty="0" smtClean="0">
                <a:solidFill>
                  <a:srgbClr val="3333CC"/>
                </a:solidFill>
              </a:rPr>
              <a:t>const int *i;</a:t>
            </a:r>
            <a:br>
              <a:rPr lang="sr-Latn-CS" sz="2400" dirty="0" smtClean="0">
                <a:solidFill>
                  <a:srgbClr val="3333CC"/>
                </a:solidFill>
              </a:rPr>
            </a:br>
            <a:r>
              <a:rPr lang="sr-Latn-CS" sz="2400" dirty="0" smtClean="0">
                <a:solidFill>
                  <a:srgbClr val="3333CC"/>
                </a:solidFill>
              </a:rPr>
              <a:t>int * const i;</a:t>
            </a:r>
            <a:br>
              <a:rPr lang="sr-Latn-CS" sz="2400" dirty="0" smtClean="0">
                <a:solidFill>
                  <a:srgbClr val="3333CC"/>
                </a:solidFill>
              </a:rPr>
            </a:br>
            <a:r>
              <a:rPr lang="sr-Latn-CS" sz="2400" dirty="0" smtClean="0">
                <a:solidFill>
                  <a:srgbClr val="3333CC"/>
                </a:solidFill>
              </a:rPr>
              <a:t>const int * const i;</a:t>
            </a:r>
          </a:p>
          <a:p>
            <a:pPr marL="354013" indent="0" eaLnBrk="1" hangingPunct="1">
              <a:lnSpc>
                <a:spcPct val="90000"/>
              </a:lnSpc>
              <a:spcBef>
                <a:spcPts val="0"/>
              </a:spcBef>
              <a:spcAft>
                <a:spcPts val="1200"/>
              </a:spcAft>
              <a:buFont typeface="Wingdings" pitchFamily="2" charset="2"/>
              <a:buNone/>
              <a:defRPr/>
            </a:pPr>
            <a:r>
              <a:rPr lang="sr-Latn-CS" sz="2400" dirty="0" smtClean="0"/>
              <a:t>deklarišu promjenljivu </a:t>
            </a:r>
            <a:r>
              <a:rPr lang="sr-Latn-CS" sz="2400" b="1" dirty="0" smtClean="0">
                <a:solidFill>
                  <a:srgbClr val="FF0000"/>
                </a:solidFill>
              </a:rPr>
              <a:t>i</a:t>
            </a:r>
            <a:r>
              <a:rPr lang="sr-Latn-CS" sz="2400" dirty="0" smtClean="0"/>
              <a:t> koja je pokazivač na cijeli broj, dok je </a:t>
            </a:r>
            <a:r>
              <a:rPr lang="sr-Latn-CS" sz="2400" b="1" dirty="0" smtClean="0">
                <a:solidFill>
                  <a:srgbClr val="3333CC"/>
                </a:solidFill>
              </a:rPr>
              <a:t>*i</a:t>
            </a:r>
            <a:r>
              <a:rPr lang="sr-Latn-CS" sz="2400" dirty="0" smtClean="0"/>
              <a:t> vrijednost te promjenljive.</a:t>
            </a:r>
          </a:p>
          <a:p>
            <a:pPr eaLnBrk="1" hangingPunct="1">
              <a:lnSpc>
                <a:spcPct val="90000"/>
              </a:lnSpc>
              <a:defRPr/>
            </a:pPr>
            <a:r>
              <a:rPr lang="sr-Latn-CS" sz="2400" dirty="0" smtClean="0"/>
              <a:t>Tumačenje ovih deklaracija se obavlja na sljedeći način.</a:t>
            </a:r>
          </a:p>
          <a:p>
            <a:pPr lvl="1" eaLnBrk="1" hangingPunct="1">
              <a:lnSpc>
                <a:spcPct val="90000"/>
              </a:lnSpc>
              <a:defRPr/>
            </a:pPr>
            <a:r>
              <a:rPr lang="sr-Latn-CS" sz="2000" dirty="0" smtClean="0"/>
              <a:t>Prvo se </a:t>
            </a:r>
            <a:r>
              <a:rPr lang="sr-Latn-CS" sz="2000" dirty="0" smtClean="0"/>
              <a:t>uklone </a:t>
            </a:r>
            <a:r>
              <a:rPr lang="sr-Latn-CS" sz="2000" dirty="0" smtClean="0"/>
              <a:t>svi </a:t>
            </a:r>
            <a:r>
              <a:rPr lang="sr-Latn-CS" sz="2000" b="1" dirty="0" smtClean="0">
                <a:solidFill>
                  <a:srgbClr val="FF0000"/>
                </a:solidFill>
              </a:rPr>
              <a:t>const</a:t>
            </a:r>
            <a:r>
              <a:rPr lang="sr-Latn-CS" sz="2000" dirty="0" smtClean="0"/>
              <a:t> da bi se shvatilo što je promjenljiva koja se deklariše (u sva tri slučaju </a:t>
            </a:r>
            <a:r>
              <a:rPr lang="sr-Latn-CS" sz="2000" b="1" dirty="0" smtClean="0">
                <a:solidFill>
                  <a:srgbClr val="FF0000"/>
                </a:solidFill>
              </a:rPr>
              <a:t>i</a:t>
            </a:r>
            <a:r>
              <a:rPr lang="sr-Latn-CS" sz="2000" dirty="0" smtClean="0"/>
              <a:t> je pokazivač, a </a:t>
            </a:r>
            <a:r>
              <a:rPr lang="sr-Latn-CS" sz="2000" b="1" dirty="0" smtClean="0">
                <a:solidFill>
                  <a:srgbClr val="3333CC"/>
                </a:solidFill>
              </a:rPr>
              <a:t>*i</a:t>
            </a:r>
            <a:r>
              <a:rPr lang="sr-Latn-CS" sz="2000" dirty="0" smtClean="0"/>
              <a:t> je promjenljiva).</a:t>
            </a:r>
          </a:p>
          <a:p>
            <a:pPr lvl="1" eaLnBrk="1" hangingPunct="1">
              <a:lnSpc>
                <a:spcPct val="90000"/>
              </a:lnSpc>
              <a:defRPr/>
            </a:pPr>
            <a:r>
              <a:rPr lang="sr-Latn-CS" sz="2000" dirty="0" smtClean="0"/>
              <a:t>Zatim se pogleda što je sa desne strane od modifikatora </a:t>
            </a:r>
            <a:r>
              <a:rPr lang="sr-Latn-CS" sz="2000" b="1" dirty="0" smtClean="0">
                <a:solidFill>
                  <a:srgbClr val="FF0000"/>
                </a:solidFill>
              </a:rPr>
              <a:t>const</a:t>
            </a:r>
            <a:r>
              <a:rPr lang="sr-Latn-CS" sz="2000" dirty="0" smtClean="0"/>
              <a:t>.</a:t>
            </a:r>
          </a:p>
          <a:p>
            <a:pPr lvl="1" eaLnBrk="1" hangingPunct="1">
              <a:lnSpc>
                <a:spcPct val="90000"/>
              </a:lnSpc>
              <a:defRPr/>
            </a:pPr>
            <a:r>
              <a:rPr lang="sr-Latn-CS" sz="2000" dirty="0" smtClean="0"/>
              <a:t>U prvom slučaju je konstantan cijeli broj, u drugom slučaju je konstantan pokazivač, dok su u trećem slučaju i promjenljiva i pokazivač konstantn</a:t>
            </a:r>
            <a:r>
              <a:rPr lang="en-US" sz="2000" dirty="0" smtClean="0"/>
              <a:t>i</a:t>
            </a:r>
            <a:r>
              <a:rPr lang="sr-Latn-CS" sz="2000" dirty="0" smtClean="0"/>
              <a:t>.</a:t>
            </a:r>
            <a:endParaRPr lang="en-US" sz="20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sr-Latn-CS" smtClean="0"/>
              <a:t>Dokle smo stigli</a:t>
            </a:r>
            <a:endParaRPr lang="en-US" smtClean="0"/>
          </a:p>
        </p:txBody>
      </p:sp>
      <p:sp>
        <p:nvSpPr>
          <p:cNvPr id="4099" name="Rectangle 3"/>
          <p:cNvSpPr>
            <a:spLocks noGrp="1" noChangeArrowheads="1"/>
          </p:cNvSpPr>
          <p:nvPr>
            <p:ph type="body" idx="1"/>
          </p:nvPr>
        </p:nvSpPr>
        <p:spPr>
          <a:xfrm>
            <a:off x="323528" y="2338536"/>
            <a:ext cx="8712968" cy="4114800"/>
          </a:xfrm>
        </p:spPr>
        <p:txBody>
          <a:bodyPr/>
          <a:lstStyle/>
          <a:p>
            <a:pPr eaLnBrk="1" hangingPunct="1">
              <a:lnSpc>
                <a:spcPct val="90000"/>
              </a:lnSpc>
              <a:spcBef>
                <a:spcPts val="0"/>
              </a:spcBef>
              <a:spcAft>
                <a:spcPts val="1200"/>
              </a:spcAft>
            </a:pPr>
            <a:r>
              <a:rPr lang="sr-Latn-CS" sz="2400" dirty="0" smtClean="0"/>
              <a:t>Do sada smo se upoznali sa materijom uglavnom u “rastućem smjeru”, od prostijih ka složenijim pojmovima i konceptima.</a:t>
            </a:r>
          </a:p>
          <a:p>
            <a:pPr eaLnBrk="1" hangingPunct="1">
              <a:lnSpc>
                <a:spcPct val="90000"/>
              </a:lnSpc>
              <a:spcBef>
                <a:spcPts val="0"/>
              </a:spcBef>
              <a:spcAft>
                <a:spcPts val="1200"/>
              </a:spcAft>
            </a:pPr>
            <a:r>
              <a:rPr lang="sr-Latn-CS" sz="2400" dirty="0" smtClean="0"/>
              <a:t>Tokom te priče dosta ne manje važnih detalja smo preskočili kako ne bi ovu </a:t>
            </a:r>
            <a:r>
              <a:rPr lang="en-US" sz="2400" dirty="0" smtClean="0"/>
              <a:t>(</a:t>
            </a:r>
            <a:r>
              <a:rPr lang="sr-Latn-CS" sz="2400" dirty="0" smtClean="0"/>
              <a:t>već dosta komplikovanu</a:t>
            </a:r>
            <a:r>
              <a:rPr lang="en-US" sz="2400" dirty="0"/>
              <a:t>)</a:t>
            </a:r>
            <a:r>
              <a:rPr lang="sr-Latn-CS" sz="2400" dirty="0" smtClean="0"/>
              <a:t> priču učinili još komplikovanijom.</a:t>
            </a:r>
          </a:p>
          <a:p>
            <a:pPr eaLnBrk="1" hangingPunct="1">
              <a:lnSpc>
                <a:spcPct val="90000"/>
              </a:lnSpc>
              <a:spcBef>
                <a:spcPts val="0"/>
              </a:spcBef>
              <a:spcAft>
                <a:spcPts val="1200"/>
              </a:spcAft>
            </a:pPr>
            <a:r>
              <a:rPr lang="sr-Latn-CS" sz="2400" dirty="0" smtClean="0"/>
              <a:t>Stoga ćemo iskoristiti ovu lekciju da sistematizujemo do sada izloženo gradivo te da objasnimo pomoćne koncepte u programskom jeziku C.</a:t>
            </a:r>
          </a:p>
          <a:p>
            <a:pPr eaLnBrk="1" hangingPunct="1">
              <a:lnSpc>
                <a:spcPct val="90000"/>
              </a:lnSpc>
              <a:spcBef>
                <a:spcPts val="0"/>
              </a:spcBef>
              <a:spcAft>
                <a:spcPts val="1200"/>
              </a:spcAft>
            </a:pPr>
            <a:r>
              <a:rPr lang="sr-Latn-CS" sz="2400" dirty="0" smtClean="0"/>
              <a:t>Prije nego se uputimo u tom pravcu obradićemo algoritme za sortiranje i pretraživanje.</a:t>
            </a:r>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Konstantni argumenti funkcije</a:t>
            </a:r>
            <a:endParaRPr lang="en-US" smtClean="0"/>
          </a:p>
        </p:txBody>
      </p:sp>
      <p:sp>
        <p:nvSpPr>
          <p:cNvPr id="23555" name="Rectangle 3"/>
          <p:cNvSpPr>
            <a:spLocks noGrp="1" noChangeArrowheads="1"/>
          </p:cNvSpPr>
          <p:nvPr>
            <p:ph type="body" idx="1"/>
          </p:nvPr>
        </p:nvSpPr>
        <p:spPr>
          <a:xfrm>
            <a:off x="395536" y="2266528"/>
            <a:ext cx="8424936" cy="4114800"/>
          </a:xfrm>
        </p:spPr>
        <p:txBody>
          <a:bodyPr/>
          <a:lstStyle/>
          <a:p>
            <a:pPr eaLnBrk="1" hangingPunct="1">
              <a:spcBef>
                <a:spcPts val="0"/>
              </a:spcBef>
              <a:spcAft>
                <a:spcPts val="1200"/>
              </a:spcAft>
            </a:pPr>
            <a:r>
              <a:rPr lang="sr-Latn-CS" sz="2400" dirty="0" smtClean="0"/>
              <a:t>Jedini način da se niz proslijedi kao argument funkcije je putem pokazivača.</a:t>
            </a:r>
          </a:p>
          <a:p>
            <a:pPr eaLnBrk="1" hangingPunct="1">
              <a:spcBef>
                <a:spcPts val="0"/>
              </a:spcBef>
              <a:spcAft>
                <a:spcPts val="1200"/>
              </a:spcAft>
            </a:pPr>
            <a:r>
              <a:rPr lang="sr-Latn-CS" sz="2400" dirty="0" smtClean="0"/>
              <a:t>Kad nešto proslijedimo putem pokazivača funkciji ne postoji zabrana da ta funkcija izmjeni promjenljivu na koju pokazivač pokazuje.</a:t>
            </a:r>
          </a:p>
          <a:p>
            <a:pPr eaLnBrk="1" hangingPunct="1">
              <a:spcBef>
                <a:spcPts val="0"/>
              </a:spcBef>
              <a:spcAft>
                <a:spcPts val="1200"/>
              </a:spcAft>
            </a:pPr>
            <a:r>
              <a:rPr lang="sr-Latn-CS" sz="2400" dirty="0" smtClean="0"/>
              <a:t>Često cilj nije izmjena argumenta funkcije (npr. stringa),</a:t>
            </a:r>
            <a:r>
              <a:rPr lang="en-US" sz="2400" dirty="0" smtClean="0"/>
              <a:t> </a:t>
            </a:r>
            <a:r>
              <a:rPr lang="en-US" sz="2400" dirty="0" err="1" smtClean="0"/>
              <a:t>ve</a:t>
            </a:r>
            <a:r>
              <a:rPr lang="sr-Latn-CS" sz="2400" dirty="0" smtClean="0"/>
              <a:t>ć određivanje neke karakteristike tog argumenta.</a:t>
            </a:r>
          </a:p>
          <a:p>
            <a:pPr eaLnBrk="1" hangingPunct="1">
              <a:spcBef>
                <a:spcPts val="0"/>
              </a:spcBef>
              <a:spcAft>
                <a:spcPts val="1200"/>
              </a:spcAft>
            </a:pPr>
            <a:r>
              <a:rPr lang="sr-Latn-CS" sz="2400" dirty="0" smtClean="0"/>
              <a:t>U tom slučaju bi željeli da funkcija </a:t>
            </a:r>
            <a:r>
              <a:rPr lang="sr-Latn-CS" sz="2400" dirty="0" smtClean="0"/>
              <a:t>ne </a:t>
            </a:r>
            <a:r>
              <a:rPr lang="sr-Latn-CS" sz="2400" dirty="0" smtClean="0"/>
              <a:t>može da promjeni vrijednost argumenta.</a:t>
            </a:r>
            <a:endParaRPr lang="en-US" sz="24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sr-Latn-CS" smtClean="0"/>
              <a:t>Konstantni argumenti funkcije</a:t>
            </a:r>
            <a:endParaRPr lang="en-US" smtClean="0"/>
          </a:p>
        </p:txBody>
      </p:sp>
      <p:sp>
        <p:nvSpPr>
          <p:cNvPr id="24579" name="Rectangle 3"/>
          <p:cNvSpPr>
            <a:spLocks noGrp="1" noChangeArrowheads="1"/>
          </p:cNvSpPr>
          <p:nvPr>
            <p:ph type="body" idx="1"/>
          </p:nvPr>
        </p:nvSpPr>
        <p:spPr>
          <a:xfrm>
            <a:off x="251520" y="2132856"/>
            <a:ext cx="8784976" cy="4608512"/>
          </a:xfrm>
        </p:spPr>
        <p:txBody>
          <a:bodyPr/>
          <a:lstStyle/>
          <a:p>
            <a:pPr eaLnBrk="1" hangingPunct="1">
              <a:lnSpc>
                <a:spcPct val="90000"/>
              </a:lnSpc>
              <a:spcBef>
                <a:spcPct val="0"/>
              </a:spcBef>
              <a:spcAft>
                <a:spcPts val="600"/>
              </a:spcAft>
            </a:pPr>
            <a:r>
              <a:rPr lang="sr-Latn-CS" sz="2300" dirty="0" smtClean="0"/>
              <a:t>Takav argument funkcije se može deklarisati kao:</a:t>
            </a:r>
            <a:br>
              <a:rPr lang="sr-Latn-CS" sz="2300" dirty="0" smtClean="0"/>
            </a:br>
            <a:r>
              <a:rPr lang="sr-Latn-CS" sz="2300" dirty="0" smtClean="0">
                <a:solidFill>
                  <a:srgbClr val="FF0000"/>
                </a:solidFill>
              </a:rPr>
              <a:t>int</a:t>
            </a:r>
            <a:r>
              <a:rPr lang="en-US" sz="2300" dirty="0" smtClean="0">
                <a:solidFill>
                  <a:srgbClr val="FF0000"/>
                </a:solidFill>
              </a:rPr>
              <a:t> fun</a:t>
            </a:r>
            <a:r>
              <a:rPr lang="sr-Latn-CS" sz="2300" dirty="0" smtClean="0">
                <a:solidFill>
                  <a:srgbClr val="FF0000"/>
                </a:solidFill>
              </a:rPr>
              <a:t>(</a:t>
            </a:r>
            <a:r>
              <a:rPr lang="sr-Latn-CS" sz="2300" dirty="0" smtClean="0">
                <a:solidFill>
                  <a:srgbClr val="3333CC"/>
                </a:solidFill>
              </a:rPr>
              <a:t>const char *s</a:t>
            </a:r>
            <a:r>
              <a:rPr lang="sr-Latn-CS" sz="2300" dirty="0" smtClean="0">
                <a:solidFill>
                  <a:srgbClr val="FF0000"/>
                </a:solidFill>
              </a:rPr>
              <a:t>)</a:t>
            </a:r>
            <a:r>
              <a:rPr lang="en-US" sz="2300" dirty="0" smtClean="0">
                <a:solidFill>
                  <a:srgbClr val="FF0000"/>
                </a:solidFill>
              </a:rPr>
              <a:t> {}</a:t>
            </a:r>
            <a:endParaRPr lang="sr-Latn-CS" sz="2300" dirty="0" smtClean="0">
              <a:solidFill>
                <a:srgbClr val="FF0000"/>
              </a:solidFill>
            </a:endParaRPr>
          </a:p>
          <a:p>
            <a:pPr eaLnBrk="1" hangingPunct="1">
              <a:lnSpc>
                <a:spcPct val="90000"/>
              </a:lnSpc>
              <a:spcBef>
                <a:spcPct val="0"/>
              </a:spcBef>
              <a:spcAft>
                <a:spcPts val="600"/>
              </a:spcAft>
            </a:pPr>
            <a:r>
              <a:rPr lang="sr-Latn-CS" sz="2300" dirty="0" smtClean="0"/>
              <a:t>Sada bi unutar tijela funkcije </a:t>
            </a:r>
            <a:r>
              <a:rPr lang="sr-Latn-CS" sz="2300" dirty="0" smtClean="0">
                <a:solidFill>
                  <a:srgbClr val="FF0000"/>
                </a:solidFill>
              </a:rPr>
              <a:t>s</a:t>
            </a:r>
            <a:r>
              <a:rPr lang="en-US" sz="2300" dirty="0" smtClean="0">
                <a:solidFill>
                  <a:srgbClr val="FF0000"/>
                </a:solidFill>
              </a:rPr>
              <a:t>[i</a:t>
            </a:r>
            <a:r>
              <a:rPr lang="en-US" sz="2300" dirty="0">
                <a:solidFill>
                  <a:srgbClr val="FF0000"/>
                </a:solidFill>
              </a:rPr>
              <a:t>]='A'</a:t>
            </a:r>
            <a:r>
              <a:rPr lang="en-US" sz="2300" dirty="0" smtClean="0"/>
              <a:t> </a:t>
            </a:r>
            <a:r>
              <a:rPr lang="en-US" sz="2300" dirty="0" err="1" smtClean="0"/>
              <a:t>dovelo</a:t>
            </a:r>
            <a:r>
              <a:rPr lang="en-US" sz="2300" dirty="0" smtClean="0"/>
              <a:t> do </a:t>
            </a:r>
            <a:r>
              <a:rPr lang="en-US" sz="2300" dirty="0" err="1" smtClean="0"/>
              <a:t>gre</a:t>
            </a:r>
            <a:r>
              <a:rPr lang="sr-Latn-CS" sz="2300" dirty="0" smtClean="0"/>
              <a:t>ške i prekida programa.</a:t>
            </a:r>
          </a:p>
          <a:p>
            <a:pPr eaLnBrk="1" hangingPunct="1">
              <a:lnSpc>
                <a:spcPct val="90000"/>
              </a:lnSpc>
              <a:spcBef>
                <a:spcPct val="0"/>
              </a:spcBef>
              <a:spcAft>
                <a:spcPts val="600"/>
              </a:spcAft>
            </a:pPr>
            <a:r>
              <a:rPr lang="sr-Latn-CS" sz="2300" dirty="0" smtClean="0"/>
              <a:t>Napominjemo da postoje trikovi koji omogućavaju promjenu i kon</a:t>
            </a:r>
            <a:r>
              <a:rPr lang="en-US" sz="2300" dirty="0" smtClean="0"/>
              <a:t>s</a:t>
            </a:r>
            <a:r>
              <a:rPr lang="sr-Latn-CS" sz="2300" dirty="0" smtClean="0"/>
              <a:t>tant</a:t>
            </a:r>
            <a:r>
              <a:rPr lang="en-US" sz="2300" dirty="0" smtClean="0"/>
              <a:t>n</a:t>
            </a:r>
            <a:r>
              <a:rPr lang="sr-Latn-CS" sz="2300" dirty="0" smtClean="0"/>
              <a:t>ih promjenljivih, pokazivača, a i konstant</a:t>
            </a:r>
            <a:r>
              <a:rPr lang="en-US" sz="2300" dirty="0" smtClean="0"/>
              <a:t>n</a:t>
            </a:r>
            <a:r>
              <a:rPr lang="sr-Latn-CS" sz="2300" dirty="0" smtClean="0"/>
              <a:t>ih argumenata funkcije. Ovi trikovi se razlikuju od kompajlera do kompajlera. Jedan ovakav trik je:</a:t>
            </a:r>
          </a:p>
          <a:p>
            <a:pPr marL="361950" indent="0" eaLnBrk="1" hangingPunct="1">
              <a:lnSpc>
                <a:spcPct val="90000"/>
              </a:lnSpc>
              <a:spcBef>
                <a:spcPct val="0"/>
              </a:spcBef>
              <a:spcAft>
                <a:spcPts val="600"/>
              </a:spcAft>
              <a:buNone/>
            </a:pPr>
            <a:r>
              <a:rPr lang="sr-Latn-CS" sz="2300" dirty="0">
                <a:solidFill>
                  <a:srgbClr val="FF0000"/>
                </a:solidFill>
              </a:rPr>
              <a:t>const int x=7;</a:t>
            </a:r>
          </a:p>
          <a:p>
            <a:pPr marL="361950" indent="0" eaLnBrk="1" hangingPunct="1">
              <a:lnSpc>
                <a:spcPct val="90000"/>
              </a:lnSpc>
              <a:spcBef>
                <a:spcPct val="0"/>
              </a:spcBef>
              <a:spcAft>
                <a:spcPts val="1200"/>
              </a:spcAft>
              <a:buNone/>
            </a:pPr>
            <a:r>
              <a:rPr lang="sr-Latn-CS" sz="2300" dirty="0" smtClean="0">
                <a:solidFill>
                  <a:srgbClr val="FF0000"/>
                </a:solidFill>
              </a:rPr>
              <a:t>*(</a:t>
            </a:r>
            <a:r>
              <a:rPr lang="sr-Latn-CS" sz="2300" dirty="0">
                <a:solidFill>
                  <a:srgbClr val="FF0000"/>
                </a:solidFill>
              </a:rPr>
              <a:t>int *)&amp;x = 66</a:t>
            </a:r>
            <a:r>
              <a:rPr lang="sr-Latn-CS" sz="2300" dirty="0" smtClean="0">
                <a:solidFill>
                  <a:srgbClr val="FF0000"/>
                </a:solidFill>
              </a:rPr>
              <a:t>;</a:t>
            </a:r>
            <a:endParaRPr lang="sr-Latn-CS" sz="2300" dirty="0">
              <a:solidFill>
                <a:srgbClr val="FF0000"/>
              </a:solidFill>
            </a:endParaRPr>
          </a:p>
          <a:p>
            <a:pPr eaLnBrk="1" hangingPunct="1">
              <a:lnSpc>
                <a:spcPct val="90000"/>
              </a:lnSpc>
              <a:spcBef>
                <a:spcPct val="0"/>
              </a:spcBef>
              <a:spcAft>
                <a:spcPts val="600"/>
              </a:spcAft>
            </a:pPr>
            <a:r>
              <a:rPr lang="sr-Latn-CS" sz="2300" dirty="0" smtClean="0"/>
              <a:t>Napominjemo da je cilj modifikatora </a:t>
            </a:r>
            <a:r>
              <a:rPr lang="sr-Latn-CS" sz="2300" b="1" dirty="0" smtClean="0">
                <a:solidFill>
                  <a:srgbClr val="FF0000"/>
                </a:solidFill>
              </a:rPr>
              <a:t>const</a:t>
            </a:r>
            <a:r>
              <a:rPr lang="sr-Latn-CS" sz="2300" dirty="0" smtClean="0"/>
              <a:t> da zabrani slučajno ugrožavanje konst</a:t>
            </a:r>
            <a:r>
              <a:rPr lang="en-US" sz="2300" dirty="0" smtClean="0"/>
              <a:t>a</a:t>
            </a:r>
            <a:r>
              <a:rPr lang="sr-Latn-CS" sz="2300" dirty="0" smtClean="0"/>
              <a:t>ntosti, a ne situacije da neko nasilnim putem ugrožava konstant</a:t>
            </a:r>
            <a:r>
              <a:rPr lang="en-US" sz="2300" dirty="0" smtClean="0"/>
              <a:t>n</a:t>
            </a:r>
            <a:r>
              <a:rPr lang="sr-Latn-CS" sz="2300" dirty="0" smtClean="0"/>
              <a:t>ost.</a:t>
            </a:r>
            <a:endParaRPr lang="en-US" sz="2300" dirty="0" smtClean="0"/>
          </a:p>
        </p:txBody>
      </p:sp>
      <p:sp>
        <p:nvSpPr>
          <p:cNvPr id="5" name="Text Box 6"/>
          <p:cNvSpPr txBox="1">
            <a:spLocks noChangeArrowheads="1"/>
          </p:cNvSpPr>
          <p:nvPr/>
        </p:nvSpPr>
        <p:spPr bwMode="auto">
          <a:xfrm>
            <a:off x="3707904" y="4941168"/>
            <a:ext cx="43204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ME" sz="1800" dirty="0" smtClean="0">
                <a:solidFill>
                  <a:srgbClr val="FF0000"/>
                </a:solidFill>
                <a:latin typeface="Tahoma" charset="0"/>
              </a:rPr>
              <a:t>Kastovanjem adrese dobijamo pokazivač za koji ne važi const ograničenje.</a:t>
            </a:r>
            <a:endParaRPr lang="en-US" sz="1800" dirty="0">
              <a:solidFill>
                <a:srgbClr val="FF0000"/>
              </a:solidFill>
              <a:latin typeface="Tahoma" charset="0"/>
            </a:endParaRPr>
          </a:p>
        </p:txBody>
      </p:sp>
      <p:cxnSp>
        <p:nvCxnSpPr>
          <p:cNvPr id="4" name="Straight Arrow Connector 3"/>
          <p:cNvCxnSpPr/>
          <p:nvPr/>
        </p:nvCxnSpPr>
        <p:spPr bwMode="auto">
          <a:xfrm flipH="1" flipV="1">
            <a:off x="2836607" y="5266704"/>
            <a:ext cx="87129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Pretprocesor</a:t>
            </a:r>
            <a:endParaRPr lang="en-US" smtClean="0"/>
          </a:p>
        </p:txBody>
      </p:sp>
      <p:sp>
        <p:nvSpPr>
          <p:cNvPr id="25603" name="Rectangle 3"/>
          <p:cNvSpPr>
            <a:spLocks noGrp="1" noChangeArrowheads="1"/>
          </p:cNvSpPr>
          <p:nvPr>
            <p:ph type="body" idx="1"/>
          </p:nvPr>
        </p:nvSpPr>
        <p:spPr>
          <a:xfrm>
            <a:off x="323850" y="2186136"/>
            <a:ext cx="8610600" cy="4267200"/>
          </a:xfrm>
        </p:spPr>
        <p:txBody>
          <a:bodyPr/>
          <a:lstStyle/>
          <a:p>
            <a:pPr eaLnBrk="1" hangingPunct="1"/>
            <a:r>
              <a:rPr lang="sr-Latn-CS" sz="2400" dirty="0" smtClean="0"/>
              <a:t>Pretprocesor predstavlja dio kod</a:t>
            </a:r>
            <a:r>
              <a:rPr lang="en-US" sz="2400" dirty="0" smtClean="0"/>
              <a:t>a</a:t>
            </a:r>
            <a:r>
              <a:rPr lang="sr-Latn-CS" sz="2400" dirty="0" smtClean="0"/>
              <a:t> u programskom jeziku C kojem kompajler pristupa prije nego počne da procesira </a:t>
            </a:r>
            <a:r>
              <a:rPr lang="sr-Latn-CS" sz="1600" b="1" dirty="0" smtClean="0"/>
              <a:t>(odakle mu i naziv)</a:t>
            </a:r>
            <a:r>
              <a:rPr lang="sr-Latn-CS" sz="2400" dirty="0" smtClean="0"/>
              <a:t> glavninu koda.</a:t>
            </a:r>
          </a:p>
          <a:p>
            <a:pPr eaLnBrk="1" hangingPunct="1"/>
            <a:r>
              <a:rPr lang="sr-Latn-CS" sz="2400" dirty="0" smtClean="0"/>
              <a:t>Sve pretprocesorske naredbe (odomaćio se termin </a:t>
            </a:r>
            <a:r>
              <a:rPr lang="sr-Latn-CS" sz="2400" dirty="0" smtClean="0">
                <a:solidFill>
                  <a:srgbClr val="3333CC"/>
                </a:solidFill>
              </a:rPr>
              <a:t>direktive</a:t>
            </a:r>
            <a:r>
              <a:rPr lang="sr-Latn-CS" sz="2400" dirty="0" smtClean="0"/>
              <a:t> umjesto naredbe) počinju karakterom </a:t>
            </a:r>
            <a:r>
              <a:rPr lang="sr-Latn-CS" sz="2400" b="1" dirty="0" smtClean="0">
                <a:solidFill>
                  <a:srgbClr val="FF0000"/>
                </a:solidFill>
              </a:rPr>
              <a:t>#</a:t>
            </a:r>
            <a:r>
              <a:rPr lang="sr-Latn-CS" sz="2400" dirty="0" smtClean="0"/>
              <a:t>, pa se stoga često nazivaju tarabama.</a:t>
            </a:r>
          </a:p>
          <a:p>
            <a:pPr eaLnBrk="1" hangingPunct="1"/>
            <a:r>
              <a:rPr lang="sr-Latn-CS" sz="2400" dirty="0" smtClean="0"/>
              <a:t>Sa pretprocesorskom direktivom </a:t>
            </a:r>
            <a:r>
              <a:rPr lang="sr-Latn-CS" sz="2400" dirty="0" smtClean="0">
                <a:solidFill>
                  <a:srgbClr val="FF0000"/>
                </a:solidFill>
              </a:rPr>
              <a:t>#include</a:t>
            </a:r>
            <a:r>
              <a:rPr lang="sr-Latn-CS" sz="2400" dirty="0" smtClean="0"/>
              <a:t> smo se već djelimično upoznali. U obliku:</a:t>
            </a:r>
            <a:br>
              <a:rPr lang="sr-Latn-CS" sz="2400" dirty="0" smtClean="0"/>
            </a:br>
            <a:r>
              <a:rPr lang="sr-Latn-CS" sz="2400" dirty="0" smtClean="0">
                <a:solidFill>
                  <a:srgbClr val="FF0000"/>
                </a:solidFill>
              </a:rPr>
              <a:t>#include </a:t>
            </a:r>
            <a:r>
              <a:rPr lang="en-US" sz="2400" dirty="0" smtClean="0">
                <a:solidFill>
                  <a:srgbClr val="FF0000"/>
                </a:solidFill>
              </a:rPr>
              <a:t>&lt;</a:t>
            </a:r>
            <a:r>
              <a:rPr lang="en-US" sz="2400" dirty="0" err="1" smtClean="0">
                <a:solidFill>
                  <a:srgbClr val="FF0000"/>
                </a:solidFill>
              </a:rPr>
              <a:t>stdio.h</a:t>
            </a:r>
            <a:r>
              <a:rPr lang="en-US" sz="2400" dirty="0" smtClean="0">
                <a:solidFill>
                  <a:srgbClr val="FF0000"/>
                </a:solidFill>
              </a:rPr>
              <a:t>&gt;</a:t>
            </a:r>
            <a:br>
              <a:rPr lang="en-US" sz="2400" dirty="0" smtClean="0">
                <a:solidFill>
                  <a:srgbClr val="FF0000"/>
                </a:solidFill>
              </a:rPr>
            </a:br>
            <a:r>
              <a:rPr lang="en-US" sz="2400" dirty="0" err="1" smtClean="0"/>
              <a:t>nam</a:t>
            </a:r>
            <a:r>
              <a:rPr lang="en-US" sz="2400" dirty="0" smtClean="0"/>
              <a:t> je </a:t>
            </a:r>
            <a:r>
              <a:rPr lang="en-US" sz="2400" dirty="0" err="1" smtClean="0"/>
              <a:t>slu</a:t>
            </a:r>
            <a:r>
              <a:rPr lang="sr-Latn-CS" sz="2400" dirty="0" smtClean="0"/>
              <a:t>žila da u </a:t>
            </a:r>
            <a:r>
              <a:rPr lang="en-US" sz="2400" dirty="0" err="1" smtClean="0"/>
              <a:t>programski</a:t>
            </a:r>
            <a:r>
              <a:rPr lang="en-US" sz="2400" dirty="0" smtClean="0"/>
              <a:t> </a:t>
            </a:r>
            <a:r>
              <a:rPr lang="sr-Latn-CS" sz="2400" dirty="0" smtClean="0"/>
              <a:t>kôd uključi</a:t>
            </a:r>
            <a:r>
              <a:rPr lang="en-US" sz="2400" dirty="0" smtClean="0"/>
              <a:t>mo</a:t>
            </a:r>
            <a:r>
              <a:rPr lang="sr-Latn-CS" sz="2400" dirty="0" smtClean="0"/>
              <a:t> sadržaj standardnih programskih biblioteka.</a:t>
            </a:r>
            <a:endParaRPr lang="en-US" sz="24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Pretprocesor</a:t>
            </a:r>
            <a:endParaRPr lang="en-US" smtClean="0"/>
          </a:p>
        </p:txBody>
      </p:sp>
      <p:sp>
        <p:nvSpPr>
          <p:cNvPr id="26627" name="Rectangle 3"/>
          <p:cNvSpPr>
            <a:spLocks noGrp="1" noChangeArrowheads="1"/>
          </p:cNvSpPr>
          <p:nvPr>
            <p:ph type="body" idx="1"/>
          </p:nvPr>
        </p:nvSpPr>
        <p:spPr>
          <a:xfrm>
            <a:off x="539750" y="2410966"/>
            <a:ext cx="8215313" cy="3682330"/>
          </a:xfrm>
        </p:spPr>
        <p:txBody>
          <a:bodyPr/>
          <a:lstStyle/>
          <a:p>
            <a:pPr eaLnBrk="1" hangingPunct="1">
              <a:spcBef>
                <a:spcPct val="0"/>
              </a:spcBef>
              <a:spcAft>
                <a:spcPts val="1200"/>
              </a:spcAft>
            </a:pPr>
            <a:r>
              <a:rPr lang="sr-Latn-CS" sz="2500" dirty="0" smtClean="0"/>
              <a:t>Pretprocesorska direktiva </a:t>
            </a:r>
            <a:r>
              <a:rPr lang="sr-Latn-CS" sz="2500" dirty="0" smtClean="0">
                <a:solidFill>
                  <a:srgbClr val="3333CC"/>
                </a:solidFill>
              </a:rPr>
              <a:t>#include</a:t>
            </a:r>
            <a:r>
              <a:rPr lang="sr-Latn-CS" sz="2500" dirty="0" smtClean="0"/>
              <a:t> može da posluži za uključivanje u kôd funkcija koje smo mi ili neki drugi programeri kreirali. Sintaksa je tada nešto drugačija:</a:t>
            </a:r>
            <a:br>
              <a:rPr lang="sr-Latn-CS" sz="2500" dirty="0" smtClean="0"/>
            </a:br>
            <a:r>
              <a:rPr lang="sr-Latn-CS" sz="2500" dirty="0" smtClean="0">
                <a:solidFill>
                  <a:srgbClr val="FF0000"/>
                </a:solidFill>
              </a:rPr>
              <a:t>#include </a:t>
            </a:r>
            <a:r>
              <a:rPr lang="en-US" sz="2500" dirty="0">
                <a:solidFill>
                  <a:srgbClr val="FF0000"/>
                </a:solidFill>
              </a:rPr>
              <a:t>"</a:t>
            </a:r>
            <a:r>
              <a:rPr lang="en-US" sz="2500" dirty="0" err="1" smtClean="0">
                <a:solidFill>
                  <a:srgbClr val="FF0000"/>
                </a:solidFill>
              </a:rPr>
              <a:t>nase_fun.h</a:t>
            </a:r>
            <a:r>
              <a:rPr lang="en-US" sz="2500" dirty="0" smtClean="0">
                <a:solidFill>
                  <a:srgbClr val="FF0000"/>
                </a:solidFill>
              </a:rPr>
              <a:t>"</a:t>
            </a:r>
          </a:p>
          <a:p>
            <a:pPr eaLnBrk="1" hangingPunct="1">
              <a:spcBef>
                <a:spcPct val="0"/>
              </a:spcBef>
              <a:spcAft>
                <a:spcPts val="1200"/>
              </a:spcAft>
            </a:pPr>
            <a:r>
              <a:rPr lang="sr-Latn-CS" sz="2500" dirty="0" smtClean="0"/>
              <a:t>Najpoznatija pretprocesors</a:t>
            </a:r>
            <a:r>
              <a:rPr lang="en-US" sz="2500" dirty="0" smtClean="0"/>
              <a:t>k</a:t>
            </a:r>
            <a:r>
              <a:rPr lang="sr-Latn-CS" sz="2500" dirty="0" smtClean="0"/>
              <a:t>a direktiva je </a:t>
            </a:r>
            <a:r>
              <a:rPr lang="sr-Latn-CS" sz="2500" dirty="0" smtClean="0">
                <a:solidFill>
                  <a:srgbClr val="FF0000"/>
                </a:solidFill>
              </a:rPr>
              <a:t>#define</a:t>
            </a:r>
            <a:r>
              <a:rPr lang="sr-Latn-CS" sz="2500" dirty="0" smtClean="0"/>
              <a:t>.</a:t>
            </a:r>
          </a:p>
          <a:p>
            <a:pPr eaLnBrk="1" hangingPunct="1">
              <a:spcBef>
                <a:spcPct val="0"/>
              </a:spcBef>
              <a:spcAft>
                <a:spcPts val="1200"/>
              </a:spcAft>
            </a:pPr>
            <a:r>
              <a:rPr lang="sr-Latn-CS" sz="2500" dirty="0" smtClean="0"/>
              <a:t>Na osnovu njene česte upotrebe lako se prepoznaju stari C programeri koji su prešli </a:t>
            </a:r>
            <a:r>
              <a:rPr lang="en-US" sz="2500" dirty="0" err="1" smtClean="0"/>
              <a:t>na</a:t>
            </a:r>
            <a:r>
              <a:rPr lang="sr-Latn-CS" sz="2500" dirty="0" smtClean="0"/>
              <a:t> druge progra</a:t>
            </a:r>
            <a:r>
              <a:rPr lang="en-US" sz="2500" dirty="0" smtClean="0"/>
              <a:t>m</a:t>
            </a:r>
            <a:r>
              <a:rPr lang="sr-Latn-CS" sz="2500" dirty="0" smtClean="0"/>
              <a:t>ske jezike.</a:t>
            </a:r>
            <a:endParaRPr lang="en-US" sz="2500"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27651" name="Rectangle 3"/>
          <p:cNvSpPr>
            <a:spLocks noGrp="1" noChangeArrowheads="1"/>
          </p:cNvSpPr>
          <p:nvPr>
            <p:ph type="body" idx="1"/>
          </p:nvPr>
        </p:nvSpPr>
        <p:spPr>
          <a:xfrm>
            <a:off x="251520" y="2133600"/>
            <a:ext cx="8892480" cy="4463752"/>
          </a:xfrm>
        </p:spPr>
        <p:txBody>
          <a:bodyPr/>
          <a:lstStyle/>
          <a:p>
            <a:pPr eaLnBrk="1" hangingPunct="1">
              <a:lnSpc>
                <a:spcPct val="95000"/>
              </a:lnSpc>
            </a:pPr>
            <a:r>
              <a:rPr lang="sr-Latn-CS" sz="2400" dirty="0" smtClean="0"/>
              <a:t>Tri osnovne primjene pretpr</a:t>
            </a:r>
            <a:r>
              <a:rPr lang="en-US" sz="2400" dirty="0" smtClean="0"/>
              <a:t>o</a:t>
            </a:r>
            <a:r>
              <a:rPr lang="sr-Latn-CS" sz="2400" dirty="0" smtClean="0"/>
              <a:t>cesorske direktive </a:t>
            </a:r>
            <a:r>
              <a:rPr lang="sr-Latn-CS" sz="2400" dirty="0" smtClean="0">
                <a:solidFill>
                  <a:srgbClr val="3333CC"/>
                </a:solidFill>
              </a:rPr>
              <a:t>#define</a:t>
            </a:r>
            <a:r>
              <a:rPr lang="sr-Latn-CS" sz="2400" dirty="0" smtClean="0"/>
              <a:t> su:</a:t>
            </a:r>
          </a:p>
          <a:p>
            <a:pPr lvl="1" eaLnBrk="1" hangingPunct="1">
              <a:lnSpc>
                <a:spcPct val="95000"/>
              </a:lnSpc>
            </a:pPr>
            <a:r>
              <a:rPr lang="en-US" sz="2000" dirty="0" smtClean="0"/>
              <a:t>m</a:t>
            </a:r>
            <a:r>
              <a:rPr lang="sr-Latn-CS" sz="2000" dirty="0" smtClean="0"/>
              <a:t>akrozamjena</a:t>
            </a:r>
            <a:r>
              <a:rPr lang="en-US" sz="2000" dirty="0" smtClean="0"/>
              <a:t>,</a:t>
            </a:r>
            <a:endParaRPr lang="sr-Latn-CS" sz="2000" dirty="0" smtClean="0"/>
          </a:p>
          <a:p>
            <a:pPr lvl="1" eaLnBrk="1" hangingPunct="1">
              <a:lnSpc>
                <a:spcPct val="95000"/>
              </a:lnSpc>
            </a:pPr>
            <a:r>
              <a:rPr lang="sr-Latn-CS" sz="2000" dirty="0" smtClean="0"/>
              <a:t>makrorazvoj</a:t>
            </a:r>
            <a:r>
              <a:rPr lang="en-US" sz="2000" dirty="0" smtClean="0"/>
              <a:t> </a:t>
            </a:r>
            <a:r>
              <a:rPr lang="en-US" sz="2000" dirty="0" err="1" smtClean="0"/>
              <a:t>i</a:t>
            </a:r>
            <a:endParaRPr lang="sr-Latn-CS" sz="2000" dirty="0" smtClean="0"/>
          </a:p>
          <a:p>
            <a:pPr lvl="1" eaLnBrk="1" hangingPunct="1">
              <a:lnSpc>
                <a:spcPct val="95000"/>
              </a:lnSpc>
            </a:pPr>
            <a:r>
              <a:rPr lang="en-US" sz="2000" dirty="0" smtClean="0"/>
              <a:t>m</a:t>
            </a:r>
            <a:r>
              <a:rPr lang="sr-Latn-CS" sz="2000" dirty="0" smtClean="0"/>
              <a:t>akrodefinicija</a:t>
            </a:r>
            <a:r>
              <a:rPr lang="en-US" sz="2000" dirty="0" smtClean="0"/>
              <a:t>.</a:t>
            </a:r>
            <a:r>
              <a:rPr lang="sr-Latn-CS" sz="2000" dirty="0" smtClean="0"/>
              <a:t> </a:t>
            </a:r>
          </a:p>
          <a:p>
            <a:pPr eaLnBrk="1" hangingPunct="1">
              <a:lnSpc>
                <a:spcPct val="95000"/>
              </a:lnSpc>
            </a:pPr>
            <a:r>
              <a:rPr lang="sr-Latn-CS" sz="2400" dirty="0" smtClean="0"/>
              <a:t>Primjer </a:t>
            </a:r>
            <a:r>
              <a:rPr lang="sr-Latn-CS" sz="2400" dirty="0" smtClean="0">
                <a:solidFill>
                  <a:srgbClr val="3333CC"/>
                </a:solidFill>
              </a:rPr>
              <a:t>makrozamjene</a:t>
            </a:r>
            <a:r>
              <a:rPr lang="sr-Latn-CS" sz="2400" dirty="0" smtClean="0"/>
              <a:t> je:</a:t>
            </a:r>
            <a:br>
              <a:rPr lang="sr-Latn-CS" sz="2400" dirty="0" smtClean="0"/>
            </a:br>
            <a:r>
              <a:rPr lang="sr-Latn-CS" sz="2400" dirty="0" smtClean="0">
                <a:solidFill>
                  <a:srgbClr val="FF0000"/>
                </a:solidFill>
              </a:rPr>
              <a:t>#define MAX 100</a:t>
            </a:r>
          </a:p>
          <a:p>
            <a:pPr eaLnBrk="1" hangingPunct="1">
              <a:lnSpc>
                <a:spcPct val="95000"/>
              </a:lnSpc>
            </a:pPr>
            <a:r>
              <a:rPr lang="sr-Latn-CS" sz="2400" dirty="0" smtClean="0"/>
              <a:t>Pojavljivanje stringa </a:t>
            </a:r>
            <a:r>
              <a:rPr lang="sr-Latn-CS" sz="2400" dirty="0" smtClean="0">
                <a:solidFill>
                  <a:srgbClr val="FF0000"/>
                </a:solidFill>
              </a:rPr>
              <a:t>MAX </a:t>
            </a:r>
            <a:r>
              <a:rPr lang="sr-Latn-CS" sz="2400" dirty="0" smtClean="0"/>
              <a:t>se u tekstu programa, na primjer:</a:t>
            </a:r>
          </a:p>
          <a:p>
            <a:pPr marL="361950" indent="0" eaLnBrk="1" hangingPunct="1">
              <a:lnSpc>
                <a:spcPct val="95000"/>
              </a:lnSpc>
              <a:buNone/>
            </a:pPr>
            <a:r>
              <a:rPr lang="en-US" sz="2400" dirty="0" err="1" smtClean="0">
                <a:solidFill>
                  <a:srgbClr val="FF0000"/>
                </a:solidFill>
              </a:rPr>
              <a:t>i</a:t>
            </a:r>
            <a:r>
              <a:rPr lang="sr-Latn-CS" sz="2400" dirty="0" smtClean="0">
                <a:solidFill>
                  <a:srgbClr val="FF0000"/>
                </a:solidFill>
              </a:rPr>
              <a:t>nt a</a:t>
            </a:r>
            <a:r>
              <a:rPr lang="en-US" sz="2400" dirty="0" smtClean="0">
                <a:solidFill>
                  <a:srgbClr val="FF0000"/>
                </a:solidFill>
              </a:rPr>
              <a:t>[MAX];</a:t>
            </a:r>
            <a:endParaRPr lang="sr-Latn-CS" sz="2400" dirty="0">
              <a:solidFill>
                <a:srgbClr val="FF0000"/>
              </a:solidFill>
            </a:endParaRPr>
          </a:p>
          <a:p>
            <a:pPr marL="361950" indent="0" eaLnBrk="1" hangingPunct="1">
              <a:lnSpc>
                <a:spcPct val="95000"/>
              </a:lnSpc>
              <a:buNone/>
            </a:pPr>
            <a:r>
              <a:rPr lang="sr-Latn-CS" sz="2400" dirty="0" smtClean="0"/>
              <a:t>mijenja sa stringom </a:t>
            </a:r>
            <a:r>
              <a:rPr lang="sr-Latn-CS" sz="2400" dirty="0" smtClean="0">
                <a:solidFill>
                  <a:srgbClr val="FF0000"/>
                </a:solidFill>
              </a:rPr>
              <a:t>100</a:t>
            </a:r>
            <a:r>
              <a:rPr lang="sr-Latn-CS" sz="2400" dirty="0" smtClean="0"/>
              <a:t>.</a:t>
            </a:r>
          </a:p>
          <a:p>
            <a:pPr eaLnBrk="1" hangingPunct="1">
              <a:lnSpc>
                <a:spcPct val="95000"/>
              </a:lnSpc>
            </a:pPr>
            <a:r>
              <a:rPr lang="sr-Latn-CS" sz="2400" dirty="0" smtClean="0"/>
              <a:t>Ovakav oblik je pogodan ako radimo sa nizovima i matricama sa istom maksimalnom dimenzijom. Promjena te dimenzije se obavlja na jednom mjest</a:t>
            </a:r>
            <a:r>
              <a:rPr lang="en-US" sz="2400" dirty="0" smtClean="0"/>
              <a:t>u</a:t>
            </a:r>
            <a:r>
              <a:rPr lang="sr-Latn-CS" sz="2400" dirty="0" smtClean="0"/>
              <a:t> pomoću makrozamjene.</a:t>
            </a:r>
            <a:endParaRPr lang="en-US" sz="24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28675" name="Rectangle 3"/>
          <p:cNvSpPr>
            <a:spLocks noGrp="1" noChangeArrowheads="1"/>
          </p:cNvSpPr>
          <p:nvPr>
            <p:ph type="body" idx="1"/>
          </p:nvPr>
        </p:nvSpPr>
        <p:spPr>
          <a:xfrm>
            <a:off x="152400" y="2132856"/>
            <a:ext cx="8610600" cy="4114800"/>
          </a:xfrm>
        </p:spPr>
        <p:txBody>
          <a:bodyPr/>
          <a:lstStyle/>
          <a:p>
            <a:pPr eaLnBrk="1" hangingPunct="1">
              <a:spcBef>
                <a:spcPts val="0"/>
              </a:spcBef>
              <a:spcAft>
                <a:spcPts val="1200"/>
              </a:spcAft>
            </a:pPr>
            <a:r>
              <a:rPr lang="sr-Latn-CS" sz="2400" dirty="0" smtClean="0"/>
              <a:t>Pošto se makrozamjena obavlja prije početka kompajliranja to ne postoji mogućnost za provjeru ispravnosti zamjenjenog teksta.</a:t>
            </a:r>
          </a:p>
          <a:p>
            <a:pPr eaLnBrk="1" hangingPunct="1">
              <a:spcBef>
                <a:spcPts val="0"/>
              </a:spcBef>
              <a:spcAft>
                <a:spcPts val="1200"/>
              </a:spcAft>
            </a:pPr>
            <a:r>
              <a:rPr lang="sr-Latn-CS" sz="2400" dirty="0" smtClean="0"/>
              <a:t>Kažemo da makro</a:t>
            </a:r>
            <a:r>
              <a:rPr lang="en-US" sz="2400" dirty="0" err="1" smtClean="0"/>
              <a:t>zamjen</a:t>
            </a:r>
            <a:r>
              <a:rPr lang="sr-Latn-CS" sz="2400" dirty="0" smtClean="0"/>
              <a:t>a mijenja tekst “naslijepo”.</a:t>
            </a:r>
            <a:r>
              <a:rPr lang="en-US" sz="2400" dirty="0" smtClean="0"/>
              <a:t> </a:t>
            </a:r>
            <a:r>
              <a:rPr lang="sr-Latn-CS" sz="2400" dirty="0" smtClean="0"/>
              <a:t>N</a:t>
            </a:r>
            <a:r>
              <a:rPr lang="en-US" sz="2400" dirty="0" smtClean="0"/>
              <a:t>a </a:t>
            </a:r>
            <a:r>
              <a:rPr lang="sr-Latn-CS" sz="2400" dirty="0" smtClean="0"/>
              <a:t>pr</a:t>
            </a:r>
            <a:r>
              <a:rPr lang="en-US" sz="2400" dirty="0" err="1" smtClean="0"/>
              <a:t>imjer</a:t>
            </a:r>
            <a:r>
              <a:rPr lang="en-US" sz="2400" dirty="0" smtClean="0"/>
              <a:t>,</a:t>
            </a:r>
            <a:r>
              <a:rPr lang="sr-Latn-CS" sz="2400" dirty="0" smtClean="0"/>
              <a:t> ako u tekstu programa piše </a:t>
            </a:r>
            <a:r>
              <a:rPr lang="sr-Latn-CS" sz="2400" dirty="0" smtClean="0">
                <a:solidFill>
                  <a:srgbClr val="FF0000"/>
                </a:solidFill>
              </a:rPr>
              <a:t>MAXMAX</a:t>
            </a:r>
            <a:r>
              <a:rPr lang="sr-Latn-CS" sz="2400" dirty="0" smtClean="0"/>
              <a:t> biće zamjenjeno sa </a:t>
            </a:r>
            <a:r>
              <a:rPr lang="sr-Latn-CS" sz="2400" dirty="0" smtClean="0">
                <a:solidFill>
                  <a:srgbClr val="FF0000"/>
                </a:solidFill>
              </a:rPr>
              <a:t>100100</a:t>
            </a:r>
            <a:r>
              <a:rPr lang="sr-Latn-CS" sz="2400" dirty="0" smtClean="0"/>
              <a:t> bez obzira da li je to ono što je korisnik želio.</a:t>
            </a:r>
          </a:p>
          <a:p>
            <a:pPr eaLnBrk="1" hangingPunct="1">
              <a:spcBef>
                <a:spcPts val="0"/>
              </a:spcBef>
              <a:spcAft>
                <a:spcPts val="1200"/>
              </a:spcAft>
            </a:pPr>
            <a:r>
              <a:rPr lang="sr-Latn-CS" sz="2400" dirty="0" smtClean="0"/>
              <a:t>Primjena </a:t>
            </a:r>
            <a:r>
              <a:rPr lang="sr-Latn-CS" sz="2400" dirty="0" smtClean="0">
                <a:solidFill>
                  <a:srgbClr val="3333CC"/>
                </a:solidFill>
              </a:rPr>
              <a:t>makrorazvoja</a:t>
            </a:r>
            <a:r>
              <a:rPr lang="sr-Latn-CS" sz="2400" dirty="0" smtClean="0"/>
              <a:t> je u kreiranju jednostavnih funkcija.</a:t>
            </a:r>
          </a:p>
          <a:p>
            <a:pPr eaLnBrk="1" hangingPunct="1">
              <a:spcBef>
                <a:spcPts val="0"/>
              </a:spcBef>
              <a:spcAft>
                <a:spcPts val="1200"/>
              </a:spcAft>
            </a:pPr>
            <a:r>
              <a:rPr lang="sr-Latn-CS" sz="2400" dirty="0" smtClean="0"/>
              <a:t>Naime</a:t>
            </a:r>
            <a:r>
              <a:rPr lang="en-US" sz="2400" dirty="0" smtClean="0"/>
              <a:t>,</a:t>
            </a:r>
            <a:r>
              <a:rPr lang="sr-Latn-CS" sz="2400" dirty="0" smtClean="0"/>
              <a:t> funkcija koja sabira dva broja je izuzetno jednostavna</a:t>
            </a:r>
            <a:r>
              <a:rPr lang="en-US" sz="2400" dirty="0" smtClean="0"/>
              <a:t>,</a:t>
            </a:r>
            <a:r>
              <a:rPr lang="sr-Latn-CS" sz="2400" dirty="0" smtClean="0"/>
              <a:t> ali operacije sa stekom i alokacionim zapisom čine da se vrijeme troši i</a:t>
            </a:r>
            <a:r>
              <a:rPr lang="en-US" sz="2400" dirty="0" smtClean="0"/>
              <a:t> </a:t>
            </a:r>
            <a:r>
              <a:rPr lang="sr-Latn-CS" sz="2400" dirty="0" smtClean="0"/>
              <a:t>na poziv ovakve funkcije.</a:t>
            </a:r>
            <a:endParaRPr lang="en-US" sz="24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29699" name="Rectangle 3"/>
          <p:cNvSpPr>
            <a:spLocks noGrp="1" noChangeArrowheads="1"/>
          </p:cNvSpPr>
          <p:nvPr>
            <p:ph type="body" idx="1"/>
          </p:nvPr>
        </p:nvSpPr>
        <p:spPr>
          <a:xfrm>
            <a:off x="197296" y="2133600"/>
            <a:ext cx="8839200" cy="4463752"/>
          </a:xfrm>
        </p:spPr>
        <p:txBody>
          <a:bodyPr/>
          <a:lstStyle/>
          <a:p>
            <a:pPr eaLnBrk="1" hangingPunct="1">
              <a:spcBef>
                <a:spcPts val="0"/>
              </a:spcBef>
              <a:spcAft>
                <a:spcPts val="1200"/>
              </a:spcAft>
            </a:pPr>
            <a:r>
              <a:rPr lang="sr-Latn-CS" sz="2500" dirty="0" smtClean="0"/>
              <a:t>Umjesto da se piše funkcija koja sabira dva broja može se definisati makrorazvoj:</a:t>
            </a:r>
            <a:br>
              <a:rPr lang="sr-Latn-CS" sz="2500" dirty="0" smtClean="0"/>
            </a:br>
            <a:r>
              <a:rPr lang="sr-Latn-CS" sz="2500" dirty="0" smtClean="0">
                <a:solidFill>
                  <a:srgbClr val="FF0000"/>
                </a:solidFill>
              </a:rPr>
              <a:t>#define zbir(a,b) a+b</a:t>
            </a:r>
          </a:p>
          <a:p>
            <a:pPr eaLnBrk="1" hangingPunct="1">
              <a:spcBef>
                <a:spcPts val="0"/>
              </a:spcBef>
              <a:spcAft>
                <a:spcPts val="1200"/>
              </a:spcAft>
            </a:pPr>
            <a:r>
              <a:rPr lang="sr-Latn-CS" sz="2500" dirty="0" smtClean="0"/>
              <a:t>Sada je poziv </a:t>
            </a:r>
            <a:r>
              <a:rPr lang="sr-Latn-CS" sz="2500" dirty="0" smtClean="0">
                <a:solidFill>
                  <a:srgbClr val="FF0000"/>
                </a:solidFill>
              </a:rPr>
              <a:t>z=zbir(x,y);</a:t>
            </a:r>
            <a:r>
              <a:rPr lang="sr-Latn-CS" sz="2500" dirty="0" smtClean="0"/>
              <a:t> u glavnom programu ekvivalentan </a:t>
            </a:r>
            <a:r>
              <a:rPr lang="sr-Latn-CS" sz="2500" dirty="0" smtClean="0">
                <a:solidFill>
                  <a:srgbClr val="3333CC"/>
                </a:solidFill>
              </a:rPr>
              <a:t>z=x+y;</a:t>
            </a:r>
            <a:endParaRPr lang="sr-Latn-CS" sz="2500" dirty="0" smtClean="0"/>
          </a:p>
          <a:p>
            <a:pPr eaLnBrk="1" hangingPunct="1">
              <a:spcBef>
                <a:spcPts val="0"/>
              </a:spcBef>
              <a:spcAft>
                <a:spcPts val="1200"/>
              </a:spcAft>
            </a:pPr>
            <a:r>
              <a:rPr lang="sr-Latn-CS" sz="2500" dirty="0" smtClean="0"/>
              <a:t>I makrorazvoj je promjena na slijepo. Tako </a:t>
            </a:r>
            <a:r>
              <a:rPr lang="sr-Latn-CS" sz="2500" dirty="0" smtClean="0">
                <a:solidFill>
                  <a:srgbClr val="FF0000"/>
                </a:solidFill>
              </a:rPr>
              <a:t>z=zbir(4,2)</a:t>
            </a:r>
            <a:r>
              <a:rPr lang="en-US" sz="2500" dirty="0" smtClean="0">
                <a:solidFill>
                  <a:srgbClr val="FF0000"/>
                </a:solidFill>
              </a:rPr>
              <a:t>/2;</a:t>
            </a:r>
            <a:r>
              <a:rPr lang="en-US" sz="2500" dirty="0" smtClean="0"/>
              <a:t> ne </a:t>
            </a:r>
            <a:r>
              <a:rPr lang="en-US" sz="2500" dirty="0" err="1" smtClean="0"/>
              <a:t>daje</a:t>
            </a:r>
            <a:r>
              <a:rPr lang="en-US" sz="2500" dirty="0" smtClean="0"/>
              <a:t> o</a:t>
            </a:r>
            <a:r>
              <a:rPr lang="sr-Latn-CS" sz="2500" dirty="0" smtClean="0"/>
              <a:t>čekivani rezultat </a:t>
            </a:r>
            <a:r>
              <a:rPr lang="sr-Latn-CS" sz="2500" dirty="0" smtClean="0">
                <a:solidFill>
                  <a:srgbClr val="3333CC"/>
                </a:solidFill>
              </a:rPr>
              <a:t>3</a:t>
            </a:r>
            <a:r>
              <a:rPr lang="sr-Latn-CS" sz="2500" dirty="0" smtClean="0"/>
              <a:t>, već je ekvivalentan: </a:t>
            </a:r>
            <a:r>
              <a:rPr lang="sr-Latn-CS" sz="2500" dirty="0" smtClean="0">
                <a:solidFill>
                  <a:srgbClr val="FF0000"/>
                </a:solidFill>
              </a:rPr>
              <a:t>z=4+2</a:t>
            </a:r>
            <a:r>
              <a:rPr lang="en-US" sz="2500" dirty="0" smtClean="0">
                <a:solidFill>
                  <a:srgbClr val="FF0000"/>
                </a:solidFill>
              </a:rPr>
              <a:t>/2;</a:t>
            </a:r>
            <a:endParaRPr lang="en-US" sz="2500" dirty="0" smtClean="0"/>
          </a:p>
          <a:p>
            <a:pPr eaLnBrk="1" hangingPunct="1">
              <a:spcBef>
                <a:spcPts val="0"/>
              </a:spcBef>
              <a:spcAft>
                <a:spcPts val="1200"/>
              </a:spcAft>
            </a:pPr>
            <a:r>
              <a:rPr lang="en-US" sz="2500" dirty="0" smtClean="0"/>
              <a:t>Da bi se </a:t>
            </a:r>
            <a:r>
              <a:rPr lang="en-US" sz="2500" dirty="0" err="1" smtClean="0"/>
              <a:t>ovaj</a:t>
            </a:r>
            <a:r>
              <a:rPr lang="en-US" sz="2500" dirty="0" smtClean="0"/>
              <a:t> problem </a:t>
            </a:r>
            <a:r>
              <a:rPr lang="en-US" sz="2500" dirty="0" err="1" smtClean="0"/>
              <a:t>prevazi</a:t>
            </a:r>
            <a:r>
              <a:rPr lang="sr-Latn-CS" sz="2500" dirty="0" smtClean="0"/>
              <a:t>šao treba definisati makrorazvoj:</a:t>
            </a:r>
            <a:br>
              <a:rPr lang="sr-Latn-CS" sz="2500" dirty="0" smtClean="0"/>
            </a:br>
            <a:r>
              <a:rPr lang="sr-Latn-CS" sz="2500" dirty="0" smtClean="0">
                <a:solidFill>
                  <a:srgbClr val="FF0000"/>
                </a:solidFill>
              </a:rPr>
              <a:t>#define zbir(a,b) ((a)+(b))</a:t>
            </a:r>
          </a:p>
          <a:p>
            <a:pPr eaLnBrk="1" hangingPunct="1">
              <a:spcBef>
                <a:spcPts val="0"/>
              </a:spcBef>
              <a:spcAft>
                <a:spcPts val="1200"/>
              </a:spcAft>
            </a:pPr>
            <a:endParaRPr lang="en-US" sz="25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30723" name="Rectangle 3"/>
          <p:cNvSpPr>
            <a:spLocks noGrp="1" noChangeArrowheads="1"/>
          </p:cNvSpPr>
          <p:nvPr>
            <p:ph type="body" idx="1"/>
          </p:nvPr>
        </p:nvSpPr>
        <p:spPr>
          <a:xfrm>
            <a:off x="323528" y="2133600"/>
            <a:ext cx="8591872" cy="4114800"/>
          </a:xfrm>
        </p:spPr>
        <p:txBody>
          <a:bodyPr/>
          <a:lstStyle/>
          <a:p>
            <a:pPr eaLnBrk="1" hangingPunct="1">
              <a:lnSpc>
                <a:spcPct val="90000"/>
              </a:lnSpc>
              <a:spcBef>
                <a:spcPts val="0"/>
              </a:spcBef>
              <a:spcAft>
                <a:spcPts val="1200"/>
              </a:spcAft>
            </a:pPr>
            <a:r>
              <a:rPr lang="sr-Latn-CS" sz="2400" dirty="0" smtClean="0"/>
              <a:t>#define može da posluži i za </a:t>
            </a:r>
            <a:r>
              <a:rPr lang="sr-Latn-CS" sz="2400" dirty="0" smtClean="0">
                <a:solidFill>
                  <a:srgbClr val="3333CC"/>
                </a:solidFill>
              </a:rPr>
              <a:t>makrodefiniciju</a:t>
            </a:r>
            <a:r>
              <a:rPr lang="sr-Latn-CS" sz="2400" dirty="0" smtClean="0"/>
              <a:t>:</a:t>
            </a:r>
            <a:br>
              <a:rPr lang="sr-Latn-CS" sz="2400" dirty="0" smtClean="0"/>
            </a:br>
            <a:r>
              <a:rPr lang="sr-Latn-CS" sz="2400" dirty="0" smtClean="0">
                <a:solidFill>
                  <a:srgbClr val="FF0000"/>
                </a:solidFill>
              </a:rPr>
              <a:t>#define MAK</a:t>
            </a:r>
          </a:p>
          <a:p>
            <a:pPr eaLnBrk="1" hangingPunct="1">
              <a:lnSpc>
                <a:spcPct val="90000"/>
              </a:lnSpc>
              <a:spcBef>
                <a:spcPts val="0"/>
              </a:spcBef>
              <a:spcAft>
                <a:spcPts val="1200"/>
              </a:spcAft>
            </a:pPr>
            <a:r>
              <a:rPr lang="sr-Latn-CS" sz="2400" dirty="0" smtClean="0"/>
              <a:t>Provjera da li je makro definisan se obavlja sa:</a:t>
            </a:r>
            <a:br>
              <a:rPr lang="sr-Latn-CS" sz="2400" dirty="0" smtClean="0"/>
            </a:br>
            <a:r>
              <a:rPr lang="sr-Latn-CS" sz="2400" dirty="0" smtClean="0"/>
              <a:t>#ifdef MAK</a:t>
            </a:r>
            <a:br>
              <a:rPr lang="sr-Latn-CS" sz="2400" dirty="0" smtClean="0"/>
            </a:br>
            <a:r>
              <a:rPr lang="sr-Latn-CS" sz="2400" dirty="0"/>
              <a:t> </a:t>
            </a:r>
            <a:r>
              <a:rPr lang="sr-Latn-CS" sz="2400" dirty="0" smtClean="0"/>
              <a:t>   neke direktive</a:t>
            </a:r>
            <a:br>
              <a:rPr lang="sr-Latn-CS" sz="2400" dirty="0" smtClean="0"/>
            </a:br>
            <a:r>
              <a:rPr lang="sr-Latn-CS" sz="2400" dirty="0" smtClean="0"/>
              <a:t>#endif</a:t>
            </a:r>
          </a:p>
          <a:p>
            <a:pPr eaLnBrk="1" hangingPunct="1">
              <a:lnSpc>
                <a:spcPct val="90000"/>
              </a:lnSpc>
              <a:spcBef>
                <a:spcPts val="0"/>
              </a:spcBef>
              <a:spcAft>
                <a:spcPts val="1200"/>
              </a:spcAft>
            </a:pPr>
            <a:r>
              <a:rPr lang="sr-Latn-CS" sz="2400" dirty="0" smtClean="0"/>
              <a:t>Alternativa je pretprocesorska direktiva: #if</a:t>
            </a:r>
            <a:r>
              <a:rPr lang="sr-Latn-CS" sz="2400" dirty="0" smtClean="0">
                <a:solidFill>
                  <a:srgbClr val="FF0000"/>
                </a:solidFill>
              </a:rPr>
              <a:t>n</a:t>
            </a:r>
            <a:r>
              <a:rPr lang="sr-Latn-CS" sz="2400" dirty="0" smtClean="0"/>
              <a:t>def MAK koja je zadovolj</a:t>
            </a:r>
            <a:r>
              <a:rPr lang="en-US" sz="2400" dirty="0" smtClean="0"/>
              <a:t>e</a:t>
            </a:r>
            <a:r>
              <a:rPr lang="sr-Latn-CS" sz="2400" dirty="0" smtClean="0"/>
              <a:t>na ako predmetni makro nije definisan.</a:t>
            </a:r>
          </a:p>
          <a:p>
            <a:pPr eaLnBrk="1" hangingPunct="1">
              <a:lnSpc>
                <a:spcPct val="90000"/>
              </a:lnSpc>
              <a:spcBef>
                <a:spcPts val="0"/>
              </a:spcBef>
              <a:spcAft>
                <a:spcPts val="1200"/>
              </a:spcAft>
            </a:pPr>
            <a:r>
              <a:rPr lang="sr-Latn-CS" sz="2400" dirty="0" smtClean="0"/>
              <a:t>Pored ovoga</a:t>
            </a:r>
            <a:r>
              <a:rPr lang="en-US" sz="2400" dirty="0" smtClean="0"/>
              <a:t>,</a:t>
            </a:r>
            <a:r>
              <a:rPr lang="sr-Latn-CS" sz="2400" dirty="0" smtClean="0"/>
              <a:t> postoji i klasični </a:t>
            </a:r>
            <a:br>
              <a:rPr lang="sr-Latn-CS" sz="2400" dirty="0" smtClean="0"/>
            </a:br>
            <a:r>
              <a:rPr lang="sr-Latn-CS" sz="2400" dirty="0" smtClean="0">
                <a:solidFill>
                  <a:srgbClr val="FF0000"/>
                </a:solidFill>
              </a:rPr>
              <a:t>#if konstanti izraz</a:t>
            </a:r>
            <a:br>
              <a:rPr lang="sr-Latn-CS" sz="2400" dirty="0" smtClean="0">
                <a:solidFill>
                  <a:srgbClr val="FF0000"/>
                </a:solidFill>
              </a:rPr>
            </a:br>
            <a:r>
              <a:rPr lang="sr-Latn-CS" sz="2400" dirty="0" smtClean="0">
                <a:solidFill>
                  <a:srgbClr val="FF0000"/>
                </a:solidFill>
              </a:rPr>
              <a:t>    </a:t>
            </a:r>
            <a:r>
              <a:rPr lang="sr-Latn-CS" sz="2400" dirty="0" smtClean="0"/>
              <a:t>blok</a:t>
            </a:r>
            <a:br>
              <a:rPr lang="sr-Latn-CS" sz="2400" dirty="0" smtClean="0"/>
            </a:br>
            <a:r>
              <a:rPr lang="sr-Latn-CS" sz="2400" dirty="0" smtClean="0"/>
              <a:t>#endif</a:t>
            </a:r>
            <a:endParaRPr lang="en-US" sz="2400" dirty="0" smtClean="0"/>
          </a:p>
        </p:txBody>
      </p:sp>
      <p:sp>
        <p:nvSpPr>
          <p:cNvPr id="30724" name="Line 4"/>
          <p:cNvSpPr>
            <a:spLocks noChangeShapeType="1"/>
          </p:cNvSpPr>
          <p:nvPr/>
        </p:nvSpPr>
        <p:spPr bwMode="auto">
          <a:xfrm>
            <a:off x="2445296" y="3454896"/>
            <a:ext cx="2895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25" name="Freeform 5"/>
          <p:cNvSpPr>
            <a:spLocks/>
          </p:cNvSpPr>
          <p:nvPr/>
        </p:nvSpPr>
        <p:spPr bwMode="auto">
          <a:xfrm>
            <a:off x="1835696" y="3454896"/>
            <a:ext cx="1600200" cy="685304"/>
          </a:xfrm>
          <a:custGeom>
            <a:avLst/>
            <a:gdLst>
              <a:gd name="T0" fmla="*/ 0 w 1008"/>
              <a:gd name="T1" fmla="*/ 2147483647 h 528"/>
              <a:gd name="T2" fmla="*/ 2147483647 w 1008"/>
              <a:gd name="T3" fmla="*/ 2147483647 h 528"/>
              <a:gd name="T4" fmla="*/ 2147483647 w 1008"/>
              <a:gd name="T5" fmla="*/ 0 h 528"/>
              <a:gd name="T6" fmla="*/ 0 60000 65536"/>
              <a:gd name="T7" fmla="*/ 0 60000 65536"/>
              <a:gd name="T8" fmla="*/ 0 60000 65536"/>
            </a:gdLst>
            <a:ahLst/>
            <a:cxnLst>
              <a:cxn ang="T6">
                <a:pos x="T0" y="T1"/>
              </a:cxn>
              <a:cxn ang="T7">
                <a:pos x="T2" y="T3"/>
              </a:cxn>
              <a:cxn ang="T8">
                <a:pos x="T4" y="T5"/>
              </a:cxn>
            </a:cxnLst>
            <a:rect l="0" t="0" r="r" b="b"/>
            <a:pathLst>
              <a:path w="1008" h="528">
                <a:moveTo>
                  <a:pt x="0" y="528"/>
                </a:moveTo>
                <a:lnTo>
                  <a:pt x="1008" y="528"/>
                </a:lnTo>
                <a:lnTo>
                  <a:pt x="1008"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26" name="Text Box 6"/>
          <p:cNvSpPr txBox="1">
            <a:spLocks noChangeArrowheads="1"/>
          </p:cNvSpPr>
          <p:nvPr/>
        </p:nvSpPr>
        <p:spPr bwMode="auto">
          <a:xfrm>
            <a:off x="5436096" y="3326060"/>
            <a:ext cx="30480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400" b="1" dirty="0">
                <a:latin typeface="Tahoma" charset="0"/>
              </a:rPr>
              <a:t>svaki if se kod pretprocesora završava sa #endif</a:t>
            </a:r>
            <a:r>
              <a:rPr lang="en-US" sz="1400" b="1" dirty="0">
                <a:latin typeface="Tahoma" charset="0"/>
              </a:rPr>
              <a:t>;</a:t>
            </a:r>
            <a:r>
              <a:rPr lang="sr-Latn-CS" sz="1400" b="1" dirty="0">
                <a:latin typeface="Tahoma" charset="0"/>
              </a:rPr>
              <a:t> un</a:t>
            </a:r>
            <a:r>
              <a:rPr lang="en-US" sz="1400" b="1" dirty="0" err="1">
                <a:latin typeface="Tahoma" charset="0"/>
              </a:rPr>
              <a:t>ut</a:t>
            </a:r>
            <a:r>
              <a:rPr lang="sr-Latn-CS" sz="1400" b="1" dirty="0">
                <a:latin typeface="Tahoma" charset="0"/>
              </a:rPr>
              <a:t>ar ovog bloka </a:t>
            </a:r>
            <a:r>
              <a:rPr lang="en-US" sz="1400" b="1" dirty="0">
                <a:latin typeface="Tahoma" charset="0"/>
              </a:rPr>
              <a:t>se </a:t>
            </a:r>
            <a:r>
              <a:rPr lang="sr-Latn-CS" sz="1400" b="1" dirty="0">
                <a:latin typeface="Tahoma" charset="0"/>
              </a:rPr>
              <a:t>mogu naći druge pretprocesorske direktive</a:t>
            </a:r>
            <a:endParaRPr lang="en-US" sz="1400" b="1" dirty="0">
              <a:latin typeface="Tahoma"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Uslovno izvršavanje</a:t>
            </a:r>
            <a:endParaRPr lang="en-US" smtClean="0"/>
          </a:p>
        </p:txBody>
      </p:sp>
      <p:sp>
        <p:nvSpPr>
          <p:cNvPr id="31747" name="Rectangle 3"/>
          <p:cNvSpPr>
            <a:spLocks noGrp="1" noChangeArrowheads="1"/>
          </p:cNvSpPr>
          <p:nvPr>
            <p:ph type="body" idx="1"/>
          </p:nvPr>
        </p:nvSpPr>
        <p:spPr>
          <a:xfrm>
            <a:off x="395536" y="2266528"/>
            <a:ext cx="8534400" cy="4114800"/>
          </a:xfrm>
        </p:spPr>
        <p:txBody>
          <a:bodyPr/>
          <a:lstStyle/>
          <a:p>
            <a:pPr eaLnBrk="1" hangingPunct="1">
              <a:lnSpc>
                <a:spcPct val="90000"/>
              </a:lnSpc>
              <a:spcBef>
                <a:spcPts val="0"/>
              </a:spcBef>
              <a:spcAft>
                <a:spcPts val="1200"/>
              </a:spcAft>
            </a:pPr>
            <a:r>
              <a:rPr lang="sr-Latn-CS" sz="2400" smtClean="0"/>
              <a:t>Ako je konst</a:t>
            </a:r>
            <a:r>
              <a:rPr lang="en-US" sz="2400" smtClean="0"/>
              <a:t>a</a:t>
            </a:r>
            <a:r>
              <a:rPr lang="sr-Latn-CS" sz="2400" smtClean="0"/>
              <a:t>ntni izraz u </a:t>
            </a:r>
            <a:r>
              <a:rPr lang="sr-Latn-CS" sz="2400" smtClean="0">
                <a:solidFill>
                  <a:srgbClr val="FF0000"/>
                </a:solidFill>
              </a:rPr>
              <a:t>#if</a:t>
            </a:r>
            <a:r>
              <a:rPr lang="sr-Latn-CS" sz="2400" smtClean="0"/>
              <a:t> dijelu tačan izvršava se blok naredbi koji slijedi; mogu postojati i </a:t>
            </a:r>
            <a:r>
              <a:rPr lang="sr-Latn-CS" sz="2400" smtClean="0">
                <a:solidFill>
                  <a:srgbClr val="FF0000"/>
                </a:solidFill>
              </a:rPr>
              <a:t>#elif</a:t>
            </a:r>
            <a:r>
              <a:rPr lang="sr-Latn-CS" sz="2400" smtClean="0"/>
              <a:t> blokovi </a:t>
            </a:r>
            <a:r>
              <a:rPr lang="sr-Latn-CS" sz="1600" b="1" smtClean="0"/>
              <a:t>(umjesto else if)</a:t>
            </a:r>
            <a:r>
              <a:rPr lang="sr-Latn-CS" sz="2400" smtClean="0"/>
              <a:t> kao i </a:t>
            </a:r>
            <a:r>
              <a:rPr lang="sr-Latn-CS" sz="2400" smtClean="0">
                <a:solidFill>
                  <a:srgbClr val="FF0000"/>
                </a:solidFill>
              </a:rPr>
              <a:t>#else</a:t>
            </a:r>
            <a:r>
              <a:rPr lang="sr-Latn-CS" sz="2400" smtClean="0"/>
              <a:t> dio. I ovaj oblik se završava sa </a:t>
            </a:r>
            <a:r>
              <a:rPr lang="sr-Latn-CS" sz="2400" smtClean="0">
                <a:solidFill>
                  <a:srgbClr val="FF0000"/>
                </a:solidFill>
              </a:rPr>
              <a:t>#endif</a:t>
            </a:r>
            <a:r>
              <a:rPr lang="sr-Latn-CS" sz="2400" smtClean="0"/>
              <a:t>.</a:t>
            </a:r>
          </a:p>
          <a:p>
            <a:pPr eaLnBrk="1" hangingPunct="1">
              <a:lnSpc>
                <a:spcPct val="90000"/>
              </a:lnSpc>
              <a:spcBef>
                <a:spcPts val="0"/>
              </a:spcBef>
              <a:spcAft>
                <a:spcPts val="1200"/>
              </a:spcAft>
            </a:pPr>
            <a:r>
              <a:rPr lang="sr-Latn-CS" sz="2400" smtClean="0"/>
              <a:t>Kada prestane potreba za makroom MAK njegovo važenje do kraja fajla se može ukinuti sa: </a:t>
            </a:r>
            <a:r>
              <a:rPr lang="sr-Latn-CS" sz="2400" smtClean="0">
                <a:solidFill>
                  <a:srgbClr val="FF0000"/>
                </a:solidFill>
              </a:rPr>
              <a:t>#undef MAK</a:t>
            </a:r>
            <a:r>
              <a:rPr lang="sr-Latn-CS" sz="2400" smtClean="0"/>
              <a:t>.</a:t>
            </a:r>
          </a:p>
          <a:p>
            <a:pPr eaLnBrk="1" hangingPunct="1">
              <a:lnSpc>
                <a:spcPct val="90000"/>
              </a:lnSpc>
              <a:spcBef>
                <a:spcPts val="0"/>
              </a:spcBef>
              <a:spcAft>
                <a:spcPts val="1200"/>
              </a:spcAft>
            </a:pPr>
            <a:r>
              <a:rPr lang="sr-Latn-CS" sz="2400" smtClean="0"/>
              <a:t>Razlozi za korišćenje makrodefinicije su u potrebi da se prilikom uključivanja više programskih biblioteka izbjegne višestruko najavljivanje iste funkcije što bi dovelo do prekida izvrš</a:t>
            </a:r>
            <a:r>
              <a:rPr lang="en-US" sz="2400" smtClean="0"/>
              <a:t>a</a:t>
            </a:r>
            <a:r>
              <a:rPr lang="sr-Latn-CS" sz="2400" smtClean="0"/>
              <a:t>vanja programa.</a:t>
            </a:r>
          </a:p>
          <a:p>
            <a:pPr eaLnBrk="1" hangingPunct="1">
              <a:lnSpc>
                <a:spcPct val="90000"/>
              </a:lnSpc>
              <a:spcBef>
                <a:spcPts val="0"/>
              </a:spcBef>
              <a:spcAft>
                <a:spcPts val="1200"/>
              </a:spcAft>
            </a:pPr>
            <a:r>
              <a:rPr lang="sr-Latn-CS" sz="2400" smtClean="0"/>
              <a:t>Značaj je kod rada sa velikim programskim paketima i mi, početnici u ovoj oblasti, nećemo ulaziti u te detalje.</a:t>
            </a:r>
            <a:endParaRPr lang="en-US" sz="240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050"/>
          <p:cNvSpPr>
            <a:spLocks noGrp="1" noChangeArrowheads="1"/>
          </p:cNvSpPr>
          <p:nvPr>
            <p:ph type="title"/>
          </p:nvPr>
        </p:nvSpPr>
        <p:spPr/>
        <p:txBody>
          <a:bodyPr/>
          <a:lstStyle/>
          <a:p>
            <a:pPr eaLnBrk="1" hangingPunct="1"/>
            <a:r>
              <a:rPr lang="sr-Latn-CS" smtClean="0"/>
              <a:t>Ostale direktive pretprocesora</a:t>
            </a:r>
            <a:endParaRPr lang="en-US" smtClean="0"/>
          </a:p>
        </p:txBody>
      </p:sp>
      <p:sp>
        <p:nvSpPr>
          <p:cNvPr id="32771" name="Rectangle 2051"/>
          <p:cNvSpPr>
            <a:spLocks noGrp="1" noChangeArrowheads="1"/>
          </p:cNvSpPr>
          <p:nvPr>
            <p:ph type="body" idx="1"/>
          </p:nvPr>
        </p:nvSpPr>
        <p:spPr>
          <a:xfrm>
            <a:off x="179512" y="2204864"/>
            <a:ext cx="5976664" cy="3815581"/>
          </a:xfrm>
        </p:spPr>
        <p:txBody>
          <a:bodyPr/>
          <a:lstStyle/>
          <a:p>
            <a:pPr eaLnBrk="1" hangingPunct="1">
              <a:spcBef>
                <a:spcPts val="0"/>
              </a:spcBef>
              <a:spcAft>
                <a:spcPts val="1200"/>
              </a:spcAft>
            </a:pPr>
            <a:r>
              <a:rPr lang="sr-Latn-CS" sz="2200" smtClean="0"/>
              <a:t>Ako se u pretprocesoru naiđe na naredbu:</a:t>
            </a:r>
            <a:br>
              <a:rPr lang="sr-Latn-CS" sz="2200" smtClean="0"/>
            </a:br>
            <a:r>
              <a:rPr lang="sr-Latn-CS" sz="2200" smtClean="0">
                <a:solidFill>
                  <a:srgbClr val="FF0000"/>
                </a:solidFill>
              </a:rPr>
              <a:t>#error string</a:t>
            </a:r>
            <a:r>
              <a:rPr lang="sr-Latn-CS" sz="2200" smtClean="0"/>
              <a:t/>
            </a:r>
            <a:br>
              <a:rPr lang="sr-Latn-CS" sz="2200" smtClean="0"/>
            </a:br>
            <a:r>
              <a:rPr lang="sr-Latn-CS" sz="2200" smtClean="0"/>
              <a:t>program se prekida i štampa se upozorenje dato </a:t>
            </a:r>
            <a:r>
              <a:rPr lang="sr-Latn-CS" sz="2200" smtClean="0">
                <a:solidFill>
                  <a:srgbClr val="3333CC"/>
                </a:solidFill>
              </a:rPr>
              <a:t>string</a:t>
            </a:r>
            <a:r>
              <a:rPr lang="sr-Latn-CS" sz="2200" smtClean="0"/>
              <a:t>-om.</a:t>
            </a:r>
          </a:p>
          <a:p>
            <a:pPr eaLnBrk="1" hangingPunct="1">
              <a:spcBef>
                <a:spcPts val="0"/>
              </a:spcBef>
              <a:spcAft>
                <a:spcPts val="1200"/>
              </a:spcAft>
            </a:pPr>
            <a:r>
              <a:rPr lang="sr-Latn-CS" sz="2200" smtClean="0"/>
              <a:t>Korišćenje direktive </a:t>
            </a:r>
            <a:r>
              <a:rPr lang="sr-Latn-CS" sz="2200" smtClean="0">
                <a:solidFill>
                  <a:srgbClr val="FF0000"/>
                </a:solidFill>
              </a:rPr>
              <a:t>#pragma</a:t>
            </a:r>
            <a:r>
              <a:rPr lang="sr-Latn-CS" sz="2200" smtClean="0"/>
              <a:t> je ostavljeno na diskreciju kompajleru i svaki kompajler joj daje drugo značenje.</a:t>
            </a:r>
          </a:p>
          <a:p>
            <a:pPr eaLnBrk="1" hangingPunct="1">
              <a:spcBef>
                <a:spcPts val="0"/>
              </a:spcBef>
              <a:spcAft>
                <a:spcPts val="1200"/>
              </a:spcAft>
            </a:pPr>
            <a:r>
              <a:rPr lang="sr-Latn-CS" sz="2200" smtClean="0"/>
              <a:t>Ovim nij</a:t>
            </a:r>
            <a:r>
              <a:rPr lang="en-US" sz="2200" smtClean="0"/>
              <a:t>e</a:t>
            </a:r>
            <a:r>
              <a:rPr lang="sr-Latn-CS" sz="2200" smtClean="0"/>
              <a:t>su iscrpljene opcije pretprocesora, ali za nas nije od posebnog značaja.</a:t>
            </a:r>
            <a:endParaRPr lang="en-US" sz="2200" smtClean="0"/>
          </a:p>
        </p:txBody>
      </p:sp>
      <p:sp>
        <p:nvSpPr>
          <p:cNvPr id="2" name="Rectangle 1"/>
          <p:cNvSpPr>
            <a:spLocks noChangeArrowheads="1"/>
          </p:cNvSpPr>
          <p:nvPr/>
        </p:nvSpPr>
        <p:spPr bwMode="auto">
          <a:xfrm>
            <a:off x="6156176" y="2272804"/>
            <a:ext cx="2850780" cy="2308324"/>
          </a:xfrm>
          <a:prstGeom prst="rect">
            <a:avLst/>
          </a:prstGeom>
          <a:solidFill>
            <a:schemeClr val="accent1">
              <a:lumMod val="40000"/>
              <a:lumOff val="60000"/>
            </a:schemeClr>
          </a:solidFill>
          <a:ln>
            <a:noFill/>
          </a:ln>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tabLst>
                <a:tab pos="354013" algn="l"/>
              </a:tabLst>
            </a:pPr>
            <a:r>
              <a:rPr lang="en-US" sz="1800" dirty="0">
                <a:latin typeface="Tahoma" charset="0"/>
                <a:ea typeface="Arial Unicode MS" pitchFamily="34" charset="-128"/>
                <a:cs typeface="Arial Unicode MS" pitchFamily="34" charset="-128"/>
              </a:rPr>
              <a:t>#include&lt;</a:t>
            </a:r>
            <a:r>
              <a:rPr lang="en-US" sz="1800" dirty="0" err="1">
                <a:latin typeface="Tahoma" charset="0"/>
                <a:ea typeface="Arial Unicode MS" pitchFamily="34" charset="-128"/>
                <a:cs typeface="Arial Unicode MS" pitchFamily="34" charset="-128"/>
              </a:rPr>
              <a:t>stdio.h</a:t>
            </a:r>
            <a:r>
              <a:rPr lang="en-US" sz="1800" dirty="0">
                <a:latin typeface="Tahoma" charset="0"/>
                <a:ea typeface="Arial Unicode MS" pitchFamily="34" charset="-128"/>
                <a:cs typeface="Arial Unicode MS" pitchFamily="34" charset="-128"/>
              </a:rPr>
              <a:t>&gt; </a:t>
            </a:r>
          </a:p>
          <a:p>
            <a:pPr>
              <a:tabLst>
                <a:tab pos="354013" algn="l"/>
              </a:tabLst>
            </a:pPr>
            <a:r>
              <a:rPr lang="en-US" sz="1800" dirty="0">
                <a:latin typeface="Tahoma" charset="0"/>
                <a:ea typeface="Arial Unicode MS" pitchFamily="34" charset="-128"/>
                <a:cs typeface="Arial Unicode MS" pitchFamily="34" charset="-128"/>
              </a:rPr>
              <a:t>#</a:t>
            </a:r>
            <a:r>
              <a:rPr lang="en-US" sz="1800" dirty="0" err="1">
                <a:latin typeface="Tahoma" charset="0"/>
                <a:ea typeface="Arial Unicode MS" pitchFamily="34" charset="-128"/>
                <a:cs typeface="Arial Unicode MS" pitchFamily="34" charset="-128"/>
              </a:rPr>
              <a:t>ifndef</a:t>
            </a:r>
            <a:r>
              <a:rPr lang="en-US" sz="1800" dirty="0">
                <a:latin typeface="Tahoma" charset="0"/>
                <a:ea typeface="Arial Unicode MS" pitchFamily="34" charset="-128"/>
                <a:cs typeface="Arial Unicode MS" pitchFamily="34" charset="-128"/>
              </a:rPr>
              <a:t> </a:t>
            </a:r>
            <a:r>
              <a:rPr lang="en-US" sz="1800" dirty="0" smtClean="0">
                <a:solidFill>
                  <a:srgbClr val="FF0000"/>
                </a:solidFill>
                <a:latin typeface="Tahoma" charset="0"/>
                <a:ea typeface="Arial Unicode MS" pitchFamily="34" charset="-128"/>
                <a:cs typeface="Arial Unicode MS" pitchFamily="34" charset="-128"/>
              </a:rPr>
              <a:t>MAK</a:t>
            </a:r>
            <a:r>
              <a:rPr lang="en-US" sz="1800" dirty="0" smtClean="0">
                <a:latin typeface="Tahoma" charset="0"/>
                <a:ea typeface="Arial Unicode MS" pitchFamily="34" charset="-128"/>
                <a:cs typeface="Arial Unicode MS" pitchFamily="34" charset="-128"/>
              </a:rPr>
              <a:t> </a:t>
            </a:r>
            <a:endParaRPr lang="en-US" sz="1800" dirty="0">
              <a:latin typeface="Tahoma" charset="0"/>
              <a:ea typeface="Arial Unicode MS" pitchFamily="34" charset="-128"/>
              <a:cs typeface="Arial Unicode MS" pitchFamily="34" charset="-128"/>
            </a:endParaRPr>
          </a:p>
          <a:p>
            <a:pPr>
              <a:tabLst>
                <a:tab pos="354013" algn="l"/>
              </a:tabLst>
            </a:pPr>
            <a:r>
              <a:rPr lang="en-US" sz="1800" dirty="0">
                <a:latin typeface="Tahoma" charset="0"/>
                <a:ea typeface="Arial Unicode MS" pitchFamily="34" charset="-128"/>
                <a:cs typeface="Arial Unicode MS" pitchFamily="34" charset="-128"/>
              </a:rPr>
              <a:t>	</a:t>
            </a:r>
            <a:r>
              <a:rPr lang="en-US" sz="1800" dirty="0">
                <a:solidFill>
                  <a:srgbClr val="FF0000"/>
                </a:solidFill>
                <a:latin typeface="Tahoma" charset="0"/>
                <a:ea typeface="Arial Unicode MS" pitchFamily="34" charset="-128"/>
                <a:cs typeface="Arial Unicode MS" pitchFamily="34" charset="-128"/>
              </a:rPr>
              <a:t>#error </a:t>
            </a:r>
            <a:r>
              <a:rPr lang="en-US" sz="1800" dirty="0" err="1" smtClean="0">
                <a:solidFill>
                  <a:srgbClr val="FF0000"/>
                </a:solidFill>
                <a:latin typeface="Tahoma" charset="0"/>
                <a:ea typeface="Arial Unicode MS" pitchFamily="34" charset="-128"/>
                <a:cs typeface="Arial Unicode MS" pitchFamily="34" charset="-128"/>
              </a:rPr>
              <a:t>Nije</a:t>
            </a:r>
            <a:r>
              <a:rPr lang="en-US" sz="1800" dirty="0" smtClean="0">
                <a:solidFill>
                  <a:srgbClr val="FF0000"/>
                </a:solidFill>
                <a:latin typeface="Tahoma" charset="0"/>
                <a:ea typeface="Arial Unicode MS" pitchFamily="34" charset="-128"/>
                <a:cs typeface="Arial Unicode MS" pitchFamily="34" charset="-128"/>
              </a:rPr>
              <a:t> </a:t>
            </a:r>
            <a:r>
              <a:rPr lang="en-US" sz="1800" dirty="0" err="1" smtClean="0">
                <a:solidFill>
                  <a:srgbClr val="FF0000"/>
                </a:solidFill>
                <a:latin typeface="Tahoma" charset="0"/>
                <a:ea typeface="Arial Unicode MS" pitchFamily="34" charset="-128"/>
                <a:cs typeface="Arial Unicode MS" pitchFamily="34" charset="-128"/>
              </a:rPr>
              <a:t>definisan</a:t>
            </a:r>
            <a:r>
              <a:rPr lang="en-US" sz="1800" dirty="0" smtClean="0">
                <a:solidFill>
                  <a:srgbClr val="FF0000"/>
                </a:solidFill>
                <a:latin typeface="Tahoma" charset="0"/>
                <a:ea typeface="Arial Unicode MS" pitchFamily="34" charset="-128"/>
                <a:cs typeface="Arial Unicode MS" pitchFamily="34" charset="-128"/>
              </a:rPr>
              <a:t>… </a:t>
            </a:r>
            <a:endParaRPr lang="en-US" sz="1800" dirty="0">
              <a:solidFill>
                <a:srgbClr val="FF0000"/>
              </a:solidFill>
              <a:latin typeface="Tahoma" charset="0"/>
              <a:ea typeface="Arial Unicode MS" pitchFamily="34" charset="-128"/>
              <a:cs typeface="Arial Unicode MS" pitchFamily="34" charset="-128"/>
            </a:endParaRPr>
          </a:p>
          <a:p>
            <a:pPr>
              <a:tabLst>
                <a:tab pos="354013" algn="l"/>
              </a:tabLst>
            </a:pPr>
            <a:r>
              <a:rPr lang="en-US" sz="1800" dirty="0">
                <a:latin typeface="Tahoma" charset="0"/>
                <a:ea typeface="Arial Unicode MS" pitchFamily="34" charset="-128"/>
                <a:cs typeface="Arial Unicode MS" pitchFamily="34" charset="-128"/>
              </a:rPr>
              <a:t>#else </a:t>
            </a:r>
          </a:p>
          <a:p>
            <a:pPr>
              <a:tabLst>
                <a:tab pos="354013" algn="l"/>
              </a:tabLst>
            </a:pPr>
            <a:r>
              <a:rPr lang="en-US" sz="1800" dirty="0" smtClean="0">
                <a:latin typeface="Tahoma" charset="0"/>
                <a:ea typeface="Arial Unicode MS" pitchFamily="34" charset="-128"/>
                <a:cs typeface="Arial Unicode MS" pitchFamily="34" charset="-128"/>
              </a:rPr>
              <a:t>	</a:t>
            </a:r>
            <a:r>
              <a:rPr lang="sr-Latn-ME" sz="1800" dirty="0" smtClean="0">
                <a:latin typeface="Tahoma" charset="0"/>
                <a:ea typeface="Arial Unicode MS" pitchFamily="34" charset="-128"/>
                <a:cs typeface="Arial Unicode MS" pitchFamily="34" charset="-128"/>
              </a:rPr>
              <a:t>int </a:t>
            </a:r>
            <a:r>
              <a:rPr lang="en-US" sz="1800" dirty="0" smtClean="0">
                <a:latin typeface="Tahoma" charset="0"/>
                <a:ea typeface="Arial Unicode MS" pitchFamily="34" charset="-128"/>
                <a:cs typeface="Arial Unicode MS" pitchFamily="34" charset="-128"/>
              </a:rPr>
              <a:t>main</a:t>
            </a:r>
            <a:r>
              <a:rPr lang="en-US" sz="1800" dirty="0">
                <a:latin typeface="Tahoma" charset="0"/>
                <a:ea typeface="Arial Unicode MS" pitchFamily="34" charset="-128"/>
                <a:cs typeface="Arial Unicode MS" pitchFamily="34" charset="-128"/>
              </a:rPr>
              <a:t>(){ </a:t>
            </a:r>
          </a:p>
          <a:p>
            <a:pPr>
              <a:tabLst>
                <a:tab pos="354013" algn="l"/>
              </a:tabLst>
            </a:pPr>
            <a:r>
              <a:rPr lang="en-US" sz="1800" dirty="0">
                <a:latin typeface="Tahoma" charset="0"/>
                <a:ea typeface="Arial Unicode MS" pitchFamily="34" charset="-128"/>
                <a:cs typeface="Arial Unicode MS" pitchFamily="34" charset="-128"/>
              </a:rPr>
              <a:t>	</a:t>
            </a:r>
            <a:r>
              <a:rPr lang="en-US" sz="1800" dirty="0" smtClean="0">
                <a:latin typeface="Tahoma" charset="0"/>
                <a:ea typeface="Arial Unicode MS" pitchFamily="34" charset="-128"/>
                <a:cs typeface="Arial Unicode MS" pitchFamily="34" charset="-128"/>
              </a:rPr>
              <a:t>	…</a:t>
            </a:r>
            <a:endParaRPr lang="en-US" sz="1800" dirty="0">
              <a:latin typeface="Tahoma" charset="0"/>
              <a:ea typeface="Arial Unicode MS" pitchFamily="34" charset="-128"/>
              <a:cs typeface="Arial Unicode MS" pitchFamily="34" charset="-128"/>
            </a:endParaRPr>
          </a:p>
          <a:p>
            <a:pPr>
              <a:tabLst>
                <a:tab pos="354013" algn="l"/>
              </a:tabLst>
            </a:pPr>
            <a:r>
              <a:rPr lang="en-US" sz="1800" dirty="0" smtClean="0">
                <a:latin typeface="Tahoma" charset="0"/>
                <a:ea typeface="Arial Unicode MS" pitchFamily="34" charset="-128"/>
                <a:cs typeface="Arial Unicode MS" pitchFamily="34" charset="-128"/>
              </a:rPr>
              <a:t>	}</a:t>
            </a:r>
            <a:endParaRPr lang="en-US" sz="1800" dirty="0">
              <a:latin typeface="Tahoma" charset="0"/>
              <a:ea typeface="Arial Unicode MS" pitchFamily="34" charset="-128"/>
              <a:cs typeface="Arial Unicode MS" pitchFamily="34" charset="-128"/>
            </a:endParaRPr>
          </a:p>
          <a:p>
            <a:pPr>
              <a:tabLst>
                <a:tab pos="354013" algn="l"/>
              </a:tabLst>
            </a:pPr>
            <a:r>
              <a:rPr lang="en-US" sz="1800" dirty="0">
                <a:latin typeface="Tahoma" charset="0"/>
                <a:ea typeface="Arial Unicode MS" pitchFamily="34" charset="-128"/>
                <a:cs typeface="Arial Unicode MS" pitchFamily="34" charset="-128"/>
              </a:rPr>
              <a:t>#</a:t>
            </a:r>
            <a:r>
              <a:rPr lang="en-US" sz="1800" dirty="0" err="1">
                <a:latin typeface="Tahoma" charset="0"/>
                <a:ea typeface="Arial Unicode MS" pitchFamily="34" charset="-128"/>
                <a:cs typeface="Arial Unicode MS" pitchFamily="34" charset="-128"/>
              </a:rPr>
              <a:t>endif</a:t>
            </a:r>
            <a:r>
              <a:rPr lang="en-US" sz="1800" dirty="0">
                <a:latin typeface="Tahoma" charset="0"/>
                <a:ea typeface="Arial Unicode MS" pitchFamily="34" charset="-128"/>
                <a:cs typeface="Arial Unicode MS" pitchFamily="34" charset="-128"/>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sr-Latn-CS" smtClean="0"/>
              <a:t>Algoritmi za pretraživanje</a:t>
            </a:r>
            <a:endParaRPr lang="en-US" smtClean="0"/>
          </a:p>
        </p:txBody>
      </p:sp>
      <p:sp>
        <p:nvSpPr>
          <p:cNvPr id="5123" name="Rectangle 3"/>
          <p:cNvSpPr>
            <a:spLocks noGrp="1" noChangeArrowheads="1"/>
          </p:cNvSpPr>
          <p:nvPr>
            <p:ph type="body" idx="1"/>
          </p:nvPr>
        </p:nvSpPr>
        <p:spPr>
          <a:xfrm>
            <a:off x="461392" y="2266528"/>
            <a:ext cx="8431088" cy="4114800"/>
          </a:xfrm>
        </p:spPr>
        <p:txBody>
          <a:bodyPr/>
          <a:lstStyle/>
          <a:p>
            <a:pPr eaLnBrk="1" hangingPunct="1">
              <a:spcBef>
                <a:spcPts val="0"/>
              </a:spcBef>
              <a:spcAft>
                <a:spcPts val="1200"/>
              </a:spcAft>
            </a:pPr>
            <a:r>
              <a:rPr lang="sr-Latn-CS" sz="2400" dirty="0" smtClean="0"/>
              <a:t>U bazama podataka, u aplikacijama za obradu teksta, u brojnim inženjerskim algoritmima</a:t>
            </a:r>
            <a:r>
              <a:rPr lang="en-US" sz="2400" dirty="0" smtClean="0"/>
              <a:t>,</a:t>
            </a:r>
            <a:r>
              <a:rPr lang="sr-Latn-CS" sz="2400" dirty="0" smtClean="0"/>
              <a:t> koriste se algoritmi za pretraživanje i sortiranje.</a:t>
            </a:r>
          </a:p>
          <a:p>
            <a:pPr eaLnBrk="1" hangingPunct="1">
              <a:spcBef>
                <a:spcPts val="0"/>
              </a:spcBef>
              <a:spcAft>
                <a:spcPts val="1200"/>
              </a:spcAft>
            </a:pPr>
            <a:r>
              <a:rPr lang="sr-Latn-CS" sz="2400" dirty="0" smtClean="0"/>
              <a:t>Cilj algoritama za pretraživanje je </a:t>
            </a:r>
            <a:r>
              <a:rPr lang="en-US" sz="2400" dirty="0" err="1" smtClean="0"/>
              <a:t>naj</a:t>
            </a:r>
            <a:r>
              <a:rPr lang="sr-Latn-CS" sz="2400" dirty="0" smtClean="0"/>
              <a:t>češće da odrede da li u datom nizu</a:t>
            </a:r>
            <a:r>
              <a:rPr lang="en-US" sz="2400" dirty="0" smtClean="0"/>
              <a:t>/</a:t>
            </a:r>
            <a:r>
              <a:rPr lang="en-US" sz="2400" dirty="0" err="1" smtClean="0"/>
              <a:t>kolekciji</a:t>
            </a:r>
            <a:r>
              <a:rPr lang="sr-Latn-CS" sz="2400" dirty="0" smtClean="0"/>
              <a:t> postoji traženi podatak i da vrate </a:t>
            </a:r>
            <a:r>
              <a:rPr lang="en-US" sz="2400" dirty="0" err="1" smtClean="0"/>
              <a:t>njegovu</a:t>
            </a:r>
            <a:r>
              <a:rPr lang="en-US" sz="2400" dirty="0" smtClean="0"/>
              <a:t> </a:t>
            </a:r>
            <a:r>
              <a:rPr lang="sr-Latn-CS" sz="2400" dirty="0" smtClean="0"/>
              <a:t>poziciju (indeks).</a:t>
            </a:r>
          </a:p>
          <a:p>
            <a:pPr eaLnBrk="1" hangingPunct="1">
              <a:spcBef>
                <a:spcPts val="0"/>
              </a:spcBef>
              <a:spcAft>
                <a:spcPts val="600"/>
              </a:spcAft>
            </a:pPr>
            <a:r>
              <a:rPr lang="sr-Latn-CS" sz="2400" dirty="0" smtClean="0"/>
              <a:t>Suštinski postoje dva različita algoritma za ovo:</a:t>
            </a:r>
          </a:p>
          <a:p>
            <a:pPr lvl="1" eaLnBrk="1" hangingPunct="1">
              <a:spcBef>
                <a:spcPts val="0"/>
              </a:spcBef>
              <a:spcAft>
                <a:spcPts val="600"/>
              </a:spcAft>
            </a:pPr>
            <a:r>
              <a:rPr lang="sr-Latn-CS" sz="2000" dirty="0" smtClean="0">
                <a:solidFill>
                  <a:srgbClr val="3333CC"/>
                </a:solidFill>
              </a:rPr>
              <a:t>brute force algoritam</a:t>
            </a:r>
            <a:r>
              <a:rPr lang="sr-Latn-CS" sz="2000" dirty="0" smtClean="0"/>
              <a:t> i</a:t>
            </a:r>
          </a:p>
          <a:p>
            <a:pPr lvl="1" eaLnBrk="1" hangingPunct="1">
              <a:spcBef>
                <a:spcPts val="0"/>
              </a:spcBef>
              <a:spcAft>
                <a:spcPts val="1200"/>
              </a:spcAft>
            </a:pPr>
            <a:r>
              <a:rPr lang="en-US" sz="2000" dirty="0" smtClean="0">
                <a:solidFill>
                  <a:srgbClr val="FF0000"/>
                </a:solidFill>
              </a:rPr>
              <a:t>p</a:t>
            </a:r>
            <a:r>
              <a:rPr lang="sr-Latn-CS" sz="2000" dirty="0" smtClean="0">
                <a:solidFill>
                  <a:srgbClr val="FF0000"/>
                </a:solidFill>
              </a:rPr>
              <a:t>odjeli</a:t>
            </a:r>
            <a:r>
              <a:rPr lang="en-US" sz="2000" dirty="0" smtClean="0">
                <a:solidFill>
                  <a:srgbClr val="FF0000"/>
                </a:solidFill>
              </a:rPr>
              <a:t> </a:t>
            </a:r>
            <a:r>
              <a:rPr lang="sr-Latn-CS" sz="2000" dirty="0" smtClean="0">
                <a:solidFill>
                  <a:srgbClr val="FF0000"/>
                </a:solidFill>
              </a:rPr>
              <a:t>pa</a:t>
            </a:r>
            <a:r>
              <a:rPr lang="en-US" sz="2000" dirty="0">
                <a:solidFill>
                  <a:srgbClr val="FF0000"/>
                </a:solidFill>
              </a:rPr>
              <a:t> </a:t>
            </a:r>
            <a:r>
              <a:rPr lang="sr-Latn-CS" sz="2000" dirty="0" smtClean="0">
                <a:solidFill>
                  <a:srgbClr val="FF0000"/>
                </a:solidFill>
              </a:rPr>
              <a:t>vladaj </a:t>
            </a:r>
            <a:r>
              <a:rPr lang="en-US" sz="2000" dirty="0" smtClean="0">
                <a:solidFill>
                  <a:srgbClr val="FF0000"/>
                </a:solidFill>
              </a:rPr>
              <a:t>(</a:t>
            </a:r>
            <a:r>
              <a:rPr lang="en-US" sz="2000" dirty="0" err="1" smtClean="0">
                <a:solidFill>
                  <a:srgbClr val="FF0000"/>
                </a:solidFill>
              </a:rPr>
              <a:t>divide&amp;conquer</a:t>
            </a:r>
            <a:r>
              <a:rPr lang="en-US" sz="2000" dirty="0" smtClean="0">
                <a:solidFill>
                  <a:srgbClr val="FF0000"/>
                </a:solidFill>
              </a:rPr>
              <a:t>) </a:t>
            </a:r>
            <a:r>
              <a:rPr lang="sr-Latn-CS" sz="2000" dirty="0" smtClean="0">
                <a:solidFill>
                  <a:srgbClr val="FF0000"/>
                </a:solidFill>
              </a:rPr>
              <a:t>algoritam</a:t>
            </a:r>
            <a:r>
              <a:rPr lang="sr-Latn-CS" sz="2000" dirty="0" smtClean="0"/>
              <a:t>.</a:t>
            </a:r>
            <a:endParaRPr lang="en-US"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Brute force algoritam</a:t>
            </a:r>
            <a:endParaRPr lang="en-US" smtClean="0"/>
          </a:p>
        </p:txBody>
      </p:sp>
      <p:sp>
        <p:nvSpPr>
          <p:cNvPr id="6147" name="Rectangle 3"/>
          <p:cNvSpPr>
            <a:spLocks noGrp="1" noChangeArrowheads="1"/>
          </p:cNvSpPr>
          <p:nvPr>
            <p:ph type="body" idx="1"/>
          </p:nvPr>
        </p:nvSpPr>
        <p:spPr>
          <a:xfrm>
            <a:off x="304800" y="2133600"/>
            <a:ext cx="8534400" cy="1676400"/>
          </a:xfrm>
        </p:spPr>
        <p:txBody>
          <a:bodyPr/>
          <a:lstStyle/>
          <a:p>
            <a:pPr eaLnBrk="1" hangingPunct="1"/>
            <a:r>
              <a:rPr lang="sr-Latn-CS" sz="2400" smtClean="0">
                <a:solidFill>
                  <a:srgbClr val="FF0000"/>
                </a:solidFill>
              </a:rPr>
              <a:t>Brute force algoritam</a:t>
            </a:r>
            <a:r>
              <a:rPr lang="sr-Latn-CS" sz="2400" smtClean="0"/>
              <a:t> provjerava svaki član niza redom.</a:t>
            </a:r>
          </a:p>
          <a:p>
            <a:pPr eaLnBrk="1" hangingPunct="1"/>
            <a:r>
              <a:rPr lang="sr-Latn-CS" sz="2400" smtClean="0"/>
              <a:t>Data je realizacija funkcije koja ima tri argumenta: pokazivač na niz, broj članova niza i broj koji se u nizu traži (funkcija vraća –1 ako </a:t>
            </a:r>
            <a:r>
              <a:rPr lang="en-US" sz="2400" smtClean="0"/>
              <a:t>ne p</a:t>
            </a:r>
            <a:r>
              <a:rPr lang="sr-Latn-RS" sz="2400" smtClean="0"/>
              <a:t>ronađe</a:t>
            </a:r>
            <a:r>
              <a:rPr lang="sr-Latn-CS" sz="2400" smtClean="0"/>
              <a:t> traženi element niza):</a:t>
            </a:r>
            <a:endParaRPr lang="en-US" sz="2400" smtClean="0"/>
          </a:p>
        </p:txBody>
      </p:sp>
      <p:sp>
        <p:nvSpPr>
          <p:cNvPr id="6148" name="Text Box 4"/>
          <p:cNvSpPr txBox="1">
            <a:spLocks noChangeArrowheads="1"/>
          </p:cNvSpPr>
          <p:nvPr/>
        </p:nvSpPr>
        <p:spPr bwMode="auto">
          <a:xfrm>
            <a:off x="500063" y="4149725"/>
            <a:ext cx="4648200" cy="1930400"/>
          </a:xfrm>
          <a:prstGeom prst="rect">
            <a:avLst/>
          </a:prstGeom>
          <a:solidFill>
            <a:schemeClr val="accent1">
              <a:lumMod val="40000"/>
              <a:lumOff val="60000"/>
            </a:schemeClr>
          </a:solidFill>
          <a:ln w="9525">
            <a:solidFill>
              <a:srgbClr val="FF0000"/>
            </a:solidFill>
            <a:miter lim="800000"/>
            <a:headEnd/>
            <a:tailEnd/>
          </a:ln>
          <a:effectLst/>
          <a:extLst/>
        </p:spPr>
        <p:txBody>
          <a:bodyPr>
            <a:spAutoFit/>
          </a:bodyPr>
          <a:lstStyle>
            <a:lvl1pPr eaLnBrk="0" hangingPunct="0">
              <a:tabLst>
                <a:tab pos="452438" algn="l"/>
                <a:tab pos="895350" algn="l"/>
              </a:tabLst>
              <a:defRPr sz="2400">
                <a:solidFill>
                  <a:schemeClr val="tx1"/>
                </a:solidFill>
                <a:latin typeface="Times New Roman" charset="0"/>
              </a:defRPr>
            </a:lvl1pPr>
            <a:lvl2pPr marL="742950" indent="-285750" eaLnBrk="0" hangingPunct="0">
              <a:tabLst>
                <a:tab pos="452438" algn="l"/>
                <a:tab pos="895350" algn="l"/>
              </a:tabLst>
              <a:defRPr sz="2400">
                <a:solidFill>
                  <a:schemeClr val="tx1"/>
                </a:solidFill>
                <a:latin typeface="Times New Roman" charset="0"/>
              </a:defRPr>
            </a:lvl2pPr>
            <a:lvl3pPr marL="1143000" indent="-228600" eaLnBrk="0" hangingPunct="0">
              <a:tabLst>
                <a:tab pos="452438" algn="l"/>
                <a:tab pos="895350" algn="l"/>
              </a:tabLst>
              <a:defRPr sz="2400">
                <a:solidFill>
                  <a:schemeClr val="tx1"/>
                </a:solidFill>
                <a:latin typeface="Times New Roman" charset="0"/>
              </a:defRPr>
            </a:lvl3pPr>
            <a:lvl4pPr marL="1600200" indent="-228600" eaLnBrk="0" hangingPunct="0">
              <a:tabLst>
                <a:tab pos="452438" algn="l"/>
                <a:tab pos="895350" algn="l"/>
              </a:tabLst>
              <a:defRPr sz="2400">
                <a:solidFill>
                  <a:schemeClr val="tx1"/>
                </a:solidFill>
                <a:latin typeface="Times New Roman" charset="0"/>
              </a:defRPr>
            </a:lvl4pPr>
            <a:lvl5pPr marL="2057400" indent="-228600" eaLnBrk="0" hangingPunct="0">
              <a:tabLst>
                <a:tab pos="452438" algn="l"/>
                <a:tab pos="895350" algn="l"/>
              </a:tabLst>
              <a:defRPr sz="2400">
                <a:solidFill>
                  <a:schemeClr val="tx1"/>
                </a:solidFill>
                <a:latin typeface="Times New Roman" charset="0"/>
              </a:defRPr>
            </a:lvl5pPr>
            <a:lvl6pPr marL="2514600" indent="-228600" eaLnBrk="0" fontAlgn="base" hangingPunct="0">
              <a:spcBef>
                <a:spcPct val="0"/>
              </a:spcBef>
              <a:spcAft>
                <a:spcPct val="0"/>
              </a:spcAft>
              <a:tabLst>
                <a:tab pos="452438" algn="l"/>
                <a:tab pos="895350" algn="l"/>
              </a:tabLst>
              <a:defRPr sz="2400">
                <a:solidFill>
                  <a:schemeClr val="tx1"/>
                </a:solidFill>
                <a:latin typeface="Times New Roman" charset="0"/>
              </a:defRPr>
            </a:lvl6pPr>
            <a:lvl7pPr marL="2971800" indent="-228600" eaLnBrk="0" fontAlgn="base" hangingPunct="0">
              <a:spcBef>
                <a:spcPct val="0"/>
              </a:spcBef>
              <a:spcAft>
                <a:spcPct val="0"/>
              </a:spcAft>
              <a:tabLst>
                <a:tab pos="452438" algn="l"/>
                <a:tab pos="895350" algn="l"/>
              </a:tabLst>
              <a:defRPr sz="2400">
                <a:solidFill>
                  <a:schemeClr val="tx1"/>
                </a:solidFill>
                <a:latin typeface="Times New Roman" charset="0"/>
              </a:defRPr>
            </a:lvl7pPr>
            <a:lvl8pPr marL="3429000" indent="-228600" eaLnBrk="0" fontAlgn="base" hangingPunct="0">
              <a:spcBef>
                <a:spcPct val="0"/>
              </a:spcBef>
              <a:spcAft>
                <a:spcPct val="0"/>
              </a:spcAft>
              <a:tabLst>
                <a:tab pos="452438" algn="l"/>
                <a:tab pos="895350" algn="l"/>
              </a:tabLst>
              <a:defRPr sz="2400">
                <a:solidFill>
                  <a:schemeClr val="tx1"/>
                </a:solidFill>
                <a:latin typeface="Times New Roman" charset="0"/>
              </a:defRPr>
            </a:lvl8pPr>
            <a:lvl9pPr marL="3886200" indent="-228600" eaLnBrk="0" fontAlgn="base" hangingPunct="0">
              <a:spcBef>
                <a:spcPct val="0"/>
              </a:spcBef>
              <a:spcAft>
                <a:spcPct val="0"/>
              </a:spcAft>
              <a:tabLst>
                <a:tab pos="452438" algn="l"/>
                <a:tab pos="895350" algn="l"/>
              </a:tabLst>
              <a:defRPr sz="2400">
                <a:solidFill>
                  <a:schemeClr val="tx1"/>
                </a:solidFill>
                <a:latin typeface="Times New Roman" charset="0"/>
              </a:defRPr>
            </a:lvl9pPr>
          </a:lstStyle>
          <a:p>
            <a:pPr eaLnBrk="1" hangingPunct="1">
              <a:spcBef>
                <a:spcPct val="50000"/>
              </a:spcBef>
            </a:pPr>
            <a:r>
              <a:rPr lang="sr-Latn-CS" sz="2000">
                <a:latin typeface="Tahoma" charset="0"/>
              </a:rPr>
              <a:t>int brute_force(int *a,</a:t>
            </a:r>
            <a:r>
              <a:rPr lang="en-US" sz="2000">
                <a:latin typeface="Tahoma" charset="0"/>
              </a:rPr>
              <a:t> </a:t>
            </a:r>
            <a:r>
              <a:rPr lang="sr-Latn-CS" sz="2000">
                <a:latin typeface="Tahoma" charset="0"/>
              </a:rPr>
              <a:t>int n,</a:t>
            </a:r>
            <a:r>
              <a:rPr lang="en-US" sz="2000">
                <a:latin typeface="Tahoma" charset="0"/>
              </a:rPr>
              <a:t> </a:t>
            </a:r>
            <a:r>
              <a:rPr lang="sr-Latn-CS" sz="2000">
                <a:latin typeface="Tahoma" charset="0"/>
              </a:rPr>
              <a:t>int </a:t>
            </a:r>
            <a:r>
              <a:rPr lang="sr-Latn-CS" sz="2000" smtClean="0">
                <a:latin typeface="Tahoma" charset="0"/>
              </a:rPr>
              <a:t>x)</a:t>
            </a:r>
            <a:r>
              <a:rPr lang="en-US" sz="2000" smtClean="0">
                <a:latin typeface="Tahoma" charset="0"/>
              </a:rPr>
              <a:t> </a:t>
            </a:r>
            <a:r>
              <a:rPr lang="en-US" sz="2000">
                <a:latin typeface="Tahoma" charset="0"/>
              </a:rPr>
              <a:t>{</a:t>
            </a:r>
            <a:br>
              <a:rPr lang="en-US" sz="2000">
                <a:latin typeface="Tahoma" charset="0"/>
              </a:rPr>
            </a:br>
            <a:r>
              <a:rPr lang="sr-Latn-CS" sz="2000">
                <a:latin typeface="Tahoma" charset="0"/>
              </a:rPr>
              <a:t>	</a:t>
            </a:r>
            <a:r>
              <a:rPr lang="en-US" sz="2000">
                <a:latin typeface="Tahoma" charset="0"/>
              </a:rPr>
              <a:t>int i;</a:t>
            </a:r>
            <a:br>
              <a:rPr lang="en-US" sz="2000">
                <a:latin typeface="Tahoma" charset="0"/>
              </a:rPr>
            </a:br>
            <a:r>
              <a:rPr lang="en-US" sz="2000">
                <a:latin typeface="Tahoma" charset="0"/>
              </a:rPr>
              <a:t>	for(i=0;i&lt;n;i++)				if(a[i</a:t>
            </a:r>
            <a:r>
              <a:rPr lang="en-US" sz="2000" smtClean="0">
                <a:latin typeface="Tahoma" charset="0"/>
              </a:rPr>
              <a:t>]==</a:t>
            </a:r>
            <a:r>
              <a:rPr lang="sr-Latn-RS" sz="2000" smtClean="0">
                <a:latin typeface="Tahoma" charset="0"/>
              </a:rPr>
              <a:t>x</a:t>
            </a:r>
            <a:r>
              <a:rPr lang="en-US" sz="2000" smtClean="0">
                <a:latin typeface="Tahoma" charset="0"/>
              </a:rPr>
              <a:t>) </a:t>
            </a:r>
            <a:r>
              <a:rPr lang="en-US" sz="2000">
                <a:latin typeface="Tahoma" charset="0"/>
              </a:rPr>
              <a:t>return i;</a:t>
            </a:r>
            <a:br>
              <a:rPr lang="en-US" sz="2000">
                <a:latin typeface="Tahoma" charset="0"/>
              </a:rPr>
            </a:br>
            <a:r>
              <a:rPr lang="sr-Latn-CS" sz="2000">
                <a:latin typeface="Tahoma" charset="0"/>
              </a:rPr>
              <a:t>	</a:t>
            </a:r>
            <a:r>
              <a:rPr lang="en-US" sz="2000">
                <a:latin typeface="Tahoma" charset="0"/>
              </a:rPr>
              <a:t>return –1;</a:t>
            </a:r>
            <a:br>
              <a:rPr lang="en-US" sz="2000">
                <a:latin typeface="Tahoma" charset="0"/>
              </a:rPr>
            </a:br>
            <a:r>
              <a:rPr lang="en-US" sz="2000">
                <a:latin typeface="Tahoma" charset="0"/>
              </a:rPr>
              <a:t>}</a:t>
            </a:r>
          </a:p>
        </p:txBody>
      </p:sp>
      <p:sp>
        <p:nvSpPr>
          <p:cNvPr id="6149" name="Text Box 5"/>
          <p:cNvSpPr txBox="1">
            <a:spLocks noChangeArrowheads="1"/>
          </p:cNvSpPr>
          <p:nvPr/>
        </p:nvSpPr>
        <p:spPr bwMode="auto">
          <a:xfrm>
            <a:off x="5257800" y="4038600"/>
            <a:ext cx="3657600" cy="242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800">
                <a:latin typeface="Tahoma" charset="0"/>
              </a:rPr>
              <a:t>U </a:t>
            </a:r>
            <a:r>
              <a:rPr lang="sr-Latn-CS" sz="1800" b="1">
                <a:solidFill>
                  <a:srgbClr val="3333CC"/>
                </a:solidFill>
                <a:latin typeface="Tahoma" charset="0"/>
              </a:rPr>
              <a:t>najgorem slučaju</a:t>
            </a:r>
            <a:r>
              <a:rPr lang="sr-Latn-CS" sz="1800">
                <a:latin typeface="Tahoma" charset="0"/>
              </a:rPr>
              <a:t> vršimo </a:t>
            </a:r>
            <a:r>
              <a:rPr lang="sr-Latn-CS" sz="1800" b="1">
                <a:solidFill>
                  <a:srgbClr val="FF0000"/>
                </a:solidFill>
                <a:latin typeface="Tahoma" charset="0"/>
              </a:rPr>
              <a:t>n</a:t>
            </a:r>
            <a:r>
              <a:rPr lang="sr-Latn-CS" sz="1800">
                <a:latin typeface="Tahoma" charset="0"/>
              </a:rPr>
              <a:t> poređenja, a ako element postoji u nizu i ako je jednako vjerovatna bilo koja pozicija onda vršimo u </a:t>
            </a:r>
            <a:r>
              <a:rPr lang="sr-Latn-CS" sz="1800" b="1">
                <a:solidFill>
                  <a:srgbClr val="3333CC"/>
                </a:solidFill>
                <a:latin typeface="Tahoma" charset="0"/>
              </a:rPr>
              <a:t>prosjeku</a:t>
            </a:r>
            <a:r>
              <a:rPr lang="sr-Latn-CS" sz="1800">
                <a:latin typeface="Tahoma" charset="0"/>
              </a:rPr>
              <a:t> </a:t>
            </a:r>
            <a:r>
              <a:rPr lang="sr-Latn-CS" sz="1800" b="1">
                <a:solidFill>
                  <a:srgbClr val="FF0000"/>
                </a:solidFill>
                <a:latin typeface="Tahoma" charset="0"/>
              </a:rPr>
              <a:t>n</a:t>
            </a:r>
            <a:r>
              <a:rPr lang="en-US" sz="1800" b="1">
                <a:solidFill>
                  <a:srgbClr val="FF0000"/>
                </a:solidFill>
                <a:latin typeface="Tahoma" charset="0"/>
              </a:rPr>
              <a:t>/2</a:t>
            </a:r>
            <a:r>
              <a:rPr lang="en-US" sz="1800">
                <a:latin typeface="Tahoma" charset="0"/>
              </a:rPr>
              <a:t> pore</a:t>
            </a:r>
            <a:r>
              <a:rPr lang="sr-Latn-CS" sz="1800">
                <a:latin typeface="Tahoma" charset="0"/>
              </a:rPr>
              <a:t>đenja.</a:t>
            </a:r>
          </a:p>
          <a:p>
            <a:pPr eaLnBrk="1" hangingPunct="1">
              <a:spcBef>
                <a:spcPct val="50000"/>
              </a:spcBef>
            </a:pPr>
            <a:r>
              <a:rPr lang="sr-Latn-CS" sz="1800">
                <a:latin typeface="Tahoma" charset="0"/>
              </a:rPr>
              <a:t>Složenost algoritama se saopštava ili za najgori slučaj (češće) ili za prosječni (rjeđe).</a:t>
            </a:r>
            <a:endParaRPr lang="en-US" sz="1800">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“Podijeli pa vladaj” algoritam</a:t>
            </a:r>
            <a:endParaRPr lang="en-US" smtClean="0"/>
          </a:p>
        </p:txBody>
      </p:sp>
      <p:sp>
        <p:nvSpPr>
          <p:cNvPr id="7171" name="Rectangle 3"/>
          <p:cNvSpPr>
            <a:spLocks noGrp="1" noChangeArrowheads="1"/>
          </p:cNvSpPr>
          <p:nvPr>
            <p:ph type="body" idx="1"/>
          </p:nvPr>
        </p:nvSpPr>
        <p:spPr>
          <a:xfrm>
            <a:off x="323850" y="2266950"/>
            <a:ext cx="8286750" cy="4114800"/>
          </a:xfrm>
        </p:spPr>
        <p:txBody>
          <a:bodyPr/>
          <a:lstStyle/>
          <a:p>
            <a:pPr eaLnBrk="1" hangingPunct="1">
              <a:lnSpc>
                <a:spcPct val="90000"/>
              </a:lnSpc>
              <a:spcBef>
                <a:spcPts val="0"/>
              </a:spcBef>
              <a:spcAft>
                <a:spcPts val="1200"/>
              </a:spcAft>
            </a:pPr>
            <a:r>
              <a:rPr lang="sr-Latn-CS" sz="2400" smtClean="0"/>
              <a:t>Podijeli pa vladaj algoritam polazi od pretpostavke da je niz sortiran. </a:t>
            </a:r>
          </a:p>
          <a:p>
            <a:pPr eaLnBrk="1" hangingPunct="1">
              <a:lnSpc>
                <a:spcPct val="90000"/>
              </a:lnSpc>
              <a:spcBef>
                <a:spcPts val="0"/>
              </a:spcBef>
              <a:spcAft>
                <a:spcPts val="1200"/>
              </a:spcAft>
            </a:pPr>
            <a:r>
              <a:rPr lang="sr-Latn-CS" sz="2400" smtClean="0"/>
              <a:t>Pretpostavimo da je niz sortiran u neopadajuć</a:t>
            </a:r>
            <a:r>
              <a:rPr lang="en-US" sz="2400" smtClean="0"/>
              <a:t>i</a:t>
            </a:r>
            <a:r>
              <a:rPr lang="sr-Latn-CS" sz="2400" smtClean="0"/>
              <a:t> redosljed.</a:t>
            </a:r>
          </a:p>
          <a:p>
            <a:pPr eaLnBrk="1" hangingPunct="1">
              <a:lnSpc>
                <a:spcPct val="90000"/>
              </a:lnSpc>
              <a:spcBef>
                <a:spcPts val="0"/>
              </a:spcBef>
              <a:spcAft>
                <a:spcPts val="1200"/>
              </a:spcAft>
            </a:pPr>
            <a:r>
              <a:rPr lang="sr-Latn-CS" sz="2400" smtClean="0"/>
              <a:t>Ovaj algoritam </a:t>
            </a:r>
            <a:r>
              <a:rPr lang="en-US" sz="2400" smtClean="0"/>
              <a:t>prvo</a:t>
            </a:r>
            <a:r>
              <a:rPr lang="sr-Latn-CS" sz="2400" smtClean="0"/>
              <a:t> posmatra srednji član niza (član na sredini niza). Ako je taj član niza jednak broju koji se traži vraća se rezultat, a ako nije provjerava se da li je taj član veći od onog koji se traži</a:t>
            </a:r>
            <a:r>
              <a:rPr lang="en-US" sz="2400" smtClean="0"/>
              <a:t>.</a:t>
            </a:r>
            <a:r>
              <a:rPr lang="sr-Latn-CS" sz="2400" smtClean="0"/>
              <a:t> </a:t>
            </a:r>
            <a:r>
              <a:rPr lang="en-US" sz="2400" smtClean="0"/>
              <a:t>A</a:t>
            </a:r>
            <a:r>
              <a:rPr lang="sr-Latn-CS" sz="2400" smtClean="0"/>
              <a:t>ko jeste</a:t>
            </a:r>
            <a:r>
              <a:rPr lang="en-US" sz="2400" smtClean="0"/>
              <a:t>,</a:t>
            </a:r>
            <a:r>
              <a:rPr lang="sr-Latn-CS" sz="2400" smtClean="0"/>
              <a:t> to znači da se pretraživanje može lokalizovati na “donju” polovinu niza, a u suprotnom na “gornju”.</a:t>
            </a:r>
            <a:endParaRPr lang="en-US" sz="2400" smtClean="0"/>
          </a:p>
          <a:p>
            <a:pPr eaLnBrk="1" hangingPunct="1">
              <a:lnSpc>
                <a:spcPct val="90000"/>
              </a:lnSpc>
              <a:spcBef>
                <a:spcPts val="0"/>
              </a:spcBef>
              <a:spcAft>
                <a:spcPts val="1200"/>
              </a:spcAft>
            </a:pPr>
            <a:r>
              <a:rPr lang="en-US" sz="2400" smtClean="0"/>
              <a:t>Ovakvo pretra</a:t>
            </a:r>
            <a:r>
              <a:rPr lang="sr-Latn-CS" sz="2400" smtClean="0"/>
              <a:t>živanje se još naziva </a:t>
            </a:r>
            <a:r>
              <a:rPr lang="sr-Latn-CS" sz="2400" smtClean="0">
                <a:solidFill>
                  <a:srgbClr val="FF0000"/>
                </a:solidFill>
              </a:rPr>
              <a:t>binarno pretraživanje</a:t>
            </a:r>
            <a:r>
              <a:rPr lang="sr-Latn-CS" sz="2400" smtClean="0"/>
              <a:t>.</a:t>
            </a:r>
            <a:endParaRPr lang="en-US" sz="2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Primjer</a:t>
            </a:r>
            <a:endParaRPr lang="en-US" smtClean="0"/>
          </a:p>
        </p:txBody>
      </p:sp>
      <p:sp>
        <p:nvSpPr>
          <p:cNvPr id="8195" name="Rectangle 3"/>
          <p:cNvSpPr>
            <a:spLocks noGrp="1" noChangeArrowheads="1"/>
          </p:cNvSpPr>
          <p:nvPr>
            <p:ph type="body" idx="1"/>
          </p:nvPr>
        </p:nvSpPr>
        <p:spPr>
          <a:xfrm>
            <a:off x="323528" y="2266528"/>
            <a:ext cx="8640960" cy="4114800"/>
          </a:xfrm>
        </p:spPr>
        <p:txBody>
          <a:bodyPr/>
          <a:lstStyle/>
          <a:p>
            <a:pPr eaLnBrk="1" hangingPunct="1">
              <a:spcBef>
                <a:spcPts val="0"/>
              </a:spcBef>
              <a:spcAft>
                <a:spcPts val="1200"/>
              </a:spcAft>
            </a:pPr>
            <a:r>
              <a:rPr lang="sr-Latn-CS" sz="2400" smtClean="0"/>
              <a:t>Neka je niz: 1 3 6 10 15 21 28 36 45.</a:t>
            </a:r>
          </a:p>
          <a:p>
            <a:pPr eaLnBrk="1" hangingPunct="1">
              <a:spcBef>
                <a:spcPts val="0"/>
              </a:spcBef>
              <a:spcAft>
                <a:spcPts val="1200"/>
              </a:spcAft>
            </a:pPr>
            <a:r>
              <a:rPr lang="sr-Latn-CS" sz="2400" smtClean="0"/>
              <a:t>Neka je element koji se traži </a:t>
            </a:r>
            <a:r>
              <a:rPr lang="sr-Latn-CS" sz="2400" smtClean="0">
                <a:solidFill>
                  <a:srgbClr val="FF0000"/>
                </a:solidFill>
              </a:rPr>
              <a:t>28</a:t>
            </a:r>
            <a:r>
              <a:rPr lang="sr-Latn-CS" sz="2400" smtClean="0"/>
              <a:t>. Niz ima 9 članova i “srednji” (peti) je 15. Kako je traženi element veći od njega, pretraživanje se nastavlja, ali sada od 6-tog do 9-tog elementa niza. Sada se uzima srednji elemenat </a:t>
            </a:r>
            <a:r>
              <a:rPr lang="en-US" sz="2400" smtClean="0"/>
              <a:t>tog podni</a:t>
            </a:r>
            <a:r>
              <a:rPr lang="sr-Latn-CS" sz="2400" smtClean="0"/>
              <a:t>z</a:t>
            </a:r>
            <a:r>
              <a:rPr lang="en-US" sz="2400" smtClean="0"/>
              <a:t>a, </a:t>
            </a:r>
            <a:r>
              <a:rPr lang="sr-Latn-CS" sz="2400" smtClean="0"/>
              <a:t>to je (6+9)</a:t>
            </a:r>
            <a:r>
              <a:rPr lang="en-US" sz="2400" smtClean="0"/>
              <a:t>/2=7 u cijelobrojnim </a:t>
            </a:r>
            <a:r>
              <a:rPr lang="sr-Latn-CS" sz="2400" smtClean="0"/>
              <a:t>vrijednostima,</a:t>
            </a:r>
            <a:r>
              <a:rPr lang="en-US" sz="2400" smtClean="0"/>
              <a:t> </a:t>
            </a:r>
            <a:r>
              <a:rPr lang="sr-Latn-RS" sz="2400" smtClean="0"/>
              <a:t>i</a:t>
            </a:r>
            <a:r>
              <a:rPr lang="en-US" sz="2400" smtClean="0"/>
              <a:t> to je</a:t>
            </a:r>
            <a:r>
              <a:rPr lang="sr-Latn-RS" sz="2400" smtClean="0"/>
              <a:t> u ovom slučaju</a:t>
            </a:r>
            <a:r>
              <a:rPr lang="en-US" sz="2400" smtClean="0"/>
              <a:t> tra</a:t>
            </a:r>
            <a:r>
              <a:rPr lang="sr-Latn-CS" sz="2400" smtClean="0"/>
              <a:t>ž</a:t>
            </a:r>
            <a:r>
              <a:rPr lang="en-US" sz="2400" smtClean="0"/>
              <a:t>eni broj.</a:t>
            </a:r>
          </a:p>
          <a:p>
            <a:pPr eaLnBrk="1" hangingPunct="1">
              <a:spcBef>
                <a:spcPts val="0"/>
              </a:spcBef>
              <a:spcAft>
                <a:spcPts val="1200"/>
              </a:spcAft>
            </a:pPr>
            <a:r>
              <a:rPr lang="en-US" sz="2400" smtClean="0"/>
              <a:t>Koliko nam u ovom slu</a:t>
            </a:r>
            <a:r>
              <a:rPr lang="sr-Latn-CS" sz="2400" smtClean="0"/>
              <a:t>čaju treba pretraživanja u najgorem slučaju? Neka je to neki broj </a:t>
            </a:r>
            <a:r>
              <a:rPr lang="sr-Latn-CS" sz="2400" b="1" smtClean="0">
                <a:solidFill>
                  <a:srgbClr val="FF0000"/>
                </a:solidFill>
              </a:rPr>
              <a:t>f(N)</a:t>
            </a:r>
            <a:r>
              <a:rPr lang="sr-Latn-CS" sz="2400" smtClean="0"/>
              <a:t> poređenja, gdje je </a:t>
            </a:r>
            <a:r>
              <a:rPr lang="sr-Latn-CS" sz="2400" b="1" smtClean="0"/>
              <a:t>N</a:t>
            </a:r>
            <a:r>
              <a:rPr lang="sr-Latn-CS" sz="2400" smtClean="0"/>
              <a:t> dužina niza.</a:t>
            </a:r>
            <a:endParaRPr lang="en-US"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609600"/>
            <a:ext cx="9144000" cy="1143000"/>
          </a:xfrm>
        </p:spPr>
        <p:txBody>
          <a:bodyPr/>
          <a:lstStyle/>
          <a:p>
            <a:pPr eaLnBrk="1" hangingPunct="1"/>
            <a:r>
              <a:rPr lang="sr-Latn-CS" sz="4000" smtClean="0"/>
              <a:t>Složenost </a:t>
            </a:r>
            <a:r>
              <a:rPr lang="sr-Latn-RS" sz="4000" smtClean="0"/>
              <a:t>binarnog pretraživanja</a:t>
            </a:r>
            <a:endParaRPr lang="en-US" sz="4000" smtClean="0"/>
          </a:p>
        </p:txBody>
      </p:sp>
      <p:sp>
        <p:nvSpPr>
          <p:cNvPr id="9219" name="Rectangle 3"/>
          <p:cNvSpPr>
            <a:spLocks noGrp="1" noChangeArrowheads="1"/>
          </p:cNvSpPr>
          <p:nvPr>
            <p:ph type="body" idx="1"/>
          </p:nvPr>
        </p:nvSpPr>
        <p:spPr>
          <a:xfrm>
            <a:off x="395536" y="2410544"/>
            <a:ext cx="8496944" cy="4114800"/>
          </a:xfrm>
        </p:spPr>
        <p:txBody>
          <a:bodyPr/>
          <a:lstStyle/>
          <a:p>
            <a:pPr eaLnBrk="1" hangingPunct="1">
              <a:lnSpc>
                <a:spcPct val="90000"/>
              </a:lnSpc>
              <a:spcBef>
                <a:spcPct val="0"/>
              </a:spcBef>
              <a:spcAft>
                <a:spcPts val="1200"/>
              </a:spcAft>
            </a:pPr>
            <a:r>
              <a:rPr lang="sr-Latn-CS" sz="2400" dirty="0" smtClean="0"/>
              <a:t>Nakon jednog poređenja pretraživanje nastavljamo u jednom od podnizova od približno N</a:t>
            </a:r>
            <a:r>
              <a:rPr lang="en-US" sz="2400" dirty="0" smtClean="0"/>
              <a:t>/2 </a:t>
            </a:r>
            <a:r>
              <a:rPr lang="sr-Latn-CS" sz="2400" dirty="0" smtClean="0"/>
              <a:t>č</a:t>
            </a:r>
            <a:r>
              <a:rPr lang="en-US" sz="2400" dirty="0" err="1" smtClean="0"/>
              <a:t>lanova</a:t>
            </a:r>
            <a:r>
              <a:rPr lang="sr-Latn-CS" sz="2400" dirty="0" smtClean="0"/>
              <a:t>.</a:t>
            </a:r>
          </a:p>
          <a:p>
            <a:pPr eaLnBrk="1" hangingPunct="1">
              <a:lnSpc>
                <a:spcPct val="90000"/>
              </a:lnSpc>
              <a:spcBef>
                <a:spcPct val="0"/>
              </a:spcBef>
              <a:spcAft>
                <a:spcPts val="1200"/>
              </a:spcAft>
            </a:pPr>
            <a:r>
              <a:rPr lang="sr-Latn-CS" sz="2400" dirty="0" smtClean="0"/>
              <a:t>Dakle, možemo zapisati: </a:t>
            </a:r>
            <a:r>
              <a:rPr lang="sr-Latn-CS" sz="2400" dirty="0" smtClean="0">
                <a:solidFill>
                  <a:srgbClr val="FF0000"/>
                </a:solidFill>
              </a:rPr>
              <a:t>f(N)=1+f(N</a:t>
            </a:r>
            <a:r>
              <a:rPr lang="en-US" sz="2400" dirty="0" smtClean="0">
                <a:solidFill>
                  <a:srgbClr val="FF0000"/>
                </a:solidFill>
              </a:rPr>
              <a:t>/2</a:t>
            </a:r>
            <a:r>
              <a:rPr lang="sr-Latn-CS" sz="2400" dirty="0" smtClean="0">
                <a:solidFill>
                  <a:srgbClr val="FF0000"/>
                </a:solidFill>
              </a:rPr>
              <a:t>)</a:t>
            </a:r>
            <a:r>
              <a:rPr lang="sr-Latn-CS" sz="2400" dirty="0" smtClean="0"/>
              <a:t>.</a:t>
            </a:r>
          </a:p>
          <a:p>
            <a:pPr eaLnBrk="1" hangingPunct="1">
              <a:lnSpc>
                <a:spcPct val="90000"/>
              </a:lnSpc>
              <a:spcBef>
                <a:spcPct val="0"/>
              </a:spcBef>
              <a:spcAft>
                <a:spcPts val="1200"/>
              </a:spcAft>
            </a:pPr>
            <a:r>
              <a:rPr lang="sr-Latn-CS" sz="2400" dirty="0" smtClean="0"/>
              <a:t>Funkcija koja zadovoljava ovu rekurziju je </a:t>
            </a:r>
            <a:r>
              <a:rPr lang="sr-Latn-CS" sz="2400" dirty="0" smtClean="0">
                <a:solidFill>
                  <a:srgbClr val="FF0000"/>
                </a:solidFill>
              </a:rPr>
              <a:t>f(N)=log</a:t>
            </a:r>
            <a:r>
              <a:rPr lang="sr-Latn-CS" sz="2400" baseline="-25000" dirty="0" smtClean="0">
                <a:solidFill>
                  <a:srgbClr val="FF0000"/>
                </a:solidFill>
              </a:rPr>
              <a:t>2</a:t>
            </a:r>
            <a:r>
              <a:rPr lang="sr-Latn-CS" sz="2400" dirty="0" smtClean="0">
                <a:solidFill>
                  <a:srgbClr val="FF0000"/>
                </a:solidFill>
              </a:rPr>
              <a:t>N</a:t>
            </a:r>
            <a:r>
              <a:rPr lang="sr-Latn-CS" sz="2400" dirty="0" smtClean="0"/>
              <a:t>.</a:t>
            </a:r>
          </a:p>
          <a:p>
            <a:pPr eaLnBrk="1" hangingPunct="1">
              <a:lnSpc>
                <a:spcPct val="90000"/>
              </a:lnSpc>
              <a:spcBef>
                <a:spcPct val="0"/>
              </a:spcBef>
              <a:spcAft>
                <a:spcPts val="1200"/>
              </a:spcAft>
            </a:pPr>
            <a:r>
              <a:rPr lang="sr-Latn-CS" sz="2400" dirty="0" smtClean="0"/>
              <a:t>N</a:t>
            </a:r>
            <a:r>
              <a:rPr lang="en-US" sz="2400" dirty="0" smtClean="0"/>
              <a:t>a </a:t>
            </a:r>
            <a:r>
              <a:rPr lang="sr-Latn-CS" sz="2400" dirty="0" smtClean="0"/>
              <a:t>pr</a:t>
            </a:r>
            <a:r>
              <a:rPr lang="en-US" sz="2400" dirty="0" err="1" smtClean="0"/>
              <a:t>imjer</a:t>
            </a:r>
            <a:r>
              <a:rPr lang="en-US" sz="2400" dirty="0" smtClean="0"/>
              <a:t>,</a:t>
            </a:r>
            <a:r>
              <a:rPr lang="sr-Latn-CS" sz="2400" dirty="0" smtClean="0"/>
              <a:t> za N=1024 nam, u ovom algoritmu, treba u najgorem slučaju desetak poređenja, dok u prosječnom slučaju kod brute force algoritma treba 512.</a:t>
            </a:r>
          </a:p>
          <a:p>
            <a:pPr eaLnBrk="1" hangingPunct="1">
              <a:lnSpc>
                <a:spcPct val="90000"/>
              </a:lnSpc>
              <a:spcBef>
                <a:spcPct val="0"/>
              </a:spcBef>
              <a:spcAft>
                <a:spcPts val="1200"/>
              </a:spcAft>
            </a:pPr>
            <a:r>
              <a:rPr lang="sr-Latn-CS" sz="2400" dirty="0" smtClean="0"/>
              <a:t>Naravno, nešto smo platili time što algoritam radi samo ako je niz unaprijed sortiran.</a:t>
            </a: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Binarno pretraživanje - sami</a:t>
            </a:r>
            <a:endParaRPr lang="en-US" smtClean="0"/>
          </a:p>
        </p:txBody>
      </p:sp>
      <p:sp>
        <p:nvSpPr>
          <p:cNvPr id="10243" name="Rectangle 3"/>
          <p:cNvSpPr>
            <a:spLocks noGrp="1" noChangeArrowheads="1"/>
          </p:cNvSpPr>
          <p:nvPr>
            <p:ph type="body" idx="1"/>
          </p:nvPr>
        </p:nvSpPr>
        <p:spPr>
          <a:xfrm>
            <a:off x="395536" y="2338388"/>
            <a:ext cx="8568952" cy="4114800"/>
          </a:xfrm>
        </p:spPr>
        <p:txBody>
          <a:bodyPr/>
          <a:lstStyle/>
          <a:p>
            <a:pPr eaLnBrk="1" hangingPunct="1"/>
            <a:r>
              <a:rPr lang="sr-Latn-CS" sz="2400" smtClean="0"/>
              <a:t>Sami napišite program za algoritam binarnog pretraživanja.</a:t>
            </a:r>
          </a:p>
          <a:p>
            <a:pPr eaLnBrk="1" hangingPunct="1"/>
            <a:endParaRPr lang="sr-Latn-CS" sz="2400" smtClean="0"/>
          </a:p>
          <a:p>
            <a:pPr eaLnBrk="1" hangingPunct="1"/>
            <a:r>
              <a:rPr lang="sr-Latn-CS" sz="2400" smtClean="0"/>
              <a:t>Napišite i funkciju koja ga realizuje.</a:t>
            </a:r>
          </a:p>
          <a:p>
            <a:pPr eaLnBrk="1" hangingPunct="1"/>
            <a:endParaRPr lang="sr-Latn-CS" sz="2400" smtClean="0"/>
          </a:p>
          <a:p>
            <a:pPr eaLnBrk="1" hangingPunct="1"/>
            <a:r>
              <a:rPr lang="sr-Latn-CS" sz="2400" smtClean="0"/>
              <a:t>Sami odradite i slučaj niza sortiranog u opadajući redosljed.</a:t>
            </a:r>
          </a:p>
          <a:p>
            <a:pPr eaLnBrk="1" hangingPunct="1"/>
            <a:endParaRPr lang="sr-Latn-CS" sz="2400" smtClean="0"/>
          </a:p>
          <a:p>
            <a:pPr eaLnBrk="1" hangingPunct="1"/>
            <a:r>
              <a:rPr lang="sr-Latn-CS" sz="2400" smtClean="0"/>
              <a:t>Odradite obije varijante algoritama za pretraživanje ako se sprovode nad podacima stringovima.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7388" y="609600"/>
            <a:ext cx="7772400" cy="1143000"/>
          </a:xfrm>
        </p:spPr>
        <p:txBody>
          <a:bodyPr/>
          <a:lstStyle/>
          <a:p>
            <a:pPr eaLnBrk="1" hangingPunct="1"/>
            <a:r>
              <a:rPr lang="sr-Latn-CS" smtClean="0"/>
              <a:t>Algoritmi za sortiranje</a:t>
            </a:r>
            <a:endParaRPr lang="en-US" smtClean="0"/>
          </a:p>
        </p:txBody>
      </p:sp>
      <p:sp>
        <p:nvSpPr>
          <p:cNvPr id="11267" name="Rectangle 3"/>
          <p:cNvSpPr>
            <a:spLocks noGrp="1" noChangeArrowheads="1"/>
          </p:cNvSpPr>
          <p:nvPr>
            <p:ph type="body" idx="1"/>
          </p:nvPr>
        </p:nvSpPr>
        <p:spPr>
          <a:xfrm>
            <a:off x="250825" y="2060575"/>
            <a:ext cx="8839200" cy="4724400"/>
          </a:xfrm>
        </p:spPr>
        <p:txBody>
          <a:bodyPr/>
          <a:lstStyle/>
          <a:p>
            <a:pPr eaLnBrk="1" hangingPunct="1"/>
            <a:r>
              <a:rPr lang="sr-Latn-CS" sz="2400" dirty="0" smtClean="0"/>
              <a:t>Cilj algoritama za sortiranje je da od polaznog niza dobijemo niz sa elementima preuređenim tako da </a:t>
            </a:r>
            <a:r>
              <a:rPr lang="en-US" sz="2400" dirty="0" err="1" smtClean="0"/>
              <a:t>rastu</a:t>
            </a:r>
            <a:r>
              <a:rPr lang="en-US" sz="2400" dirty="0" smtClean="0"/>
              <a:t>, </a:t>
            </a:r>
            <a:r>
              <a:rPr lang="sr-Latn-CS" sz="2400" dirty="0" smtClean="0"/>
              <a:t>opadaju</a:t>
            </a:r>
            <a:r>
              <a:rPr lang="en-US" sz="2400" dirty="0" smtClean="0"/>
              <a:t>, ne </a:t>
            </a:r>
            <a:r>
              <a:rPr lang="en-US" sz="2400" dirty="0" err="1" smtClean="0"/>
              <a:t>rastu</a:t>
            </a:r>
            <a:r>
              <a:rPr lang="en-US" sz="2400" dirty="0" smtClean="0"/>
              <a:t> </a:t>
            </a:r>
            <a:r>
              <a:rPr lang="en-US" sz="2400" dirty="0" err="1" smtClean="0"/>
              <a:t>ili</a:t>
            </a:r>
            <a:r>
              <a:rPr lang="en-US" sz="2400" dirty="0" smtClean="0"/>
              <a:t> ne </a:t>
            </a:r>
            <a:r>
              <a:rPr lang="en-US" sz="2400" dirty="0" err="1" smtClean="0"/>
              <a:t>opadaju</a:t>
            </a:r>
            <a:r>
              <a:rPr lang="sr-Latn-CS" sz="2400" dirty="0" smtClean="0"/>
              <a:t> (</a:t>
            </a:r>
            <a:r>
              <a:rPr lang="sr-Latn-CS" sz="2400" dirty="0" smtClean="0">
                <a:solidFill>
                  <a:srgbClr val="FF0000"/>
                </a:solidFill>
              </a:rPr>
              <a:t>sortirani niz</a:t>
            </a:r>
            <a:r>
              <a:rPr lang="sr-Latn-CS" sz="2400" dirty="0" smtClean="0"/>
              <a:t>).</a:t>
            </a:r>
          </a:p>
          <a:p>
            <a:pPr eaLnBrk="1" hangingPunct="1"/>
            <a:r>
              <a:rPr lang="en-US" sz="2400" dirty="0" smtClean="0"/>
              <a:t>S</a:t>
            </a:r>
            <a:r>
              <a:rPr lang="sr-Latn-CS" sz="2400" dirty="0" smtClean="0"/>
              <a:t>ortira</a:t>
            </a:r>
            <a:r>
              <a:rPr lang="en-US" sz="2400" dirty="0" err="1" smtClean="0"/>
              <a:t>nje</a:t>
            </a:r>
            <a:r>
              <a:rPr lang="sr-Latn-CS" sz="2400" dirty="0" smtClean="0"/>
              <a:t> u neopadajući </a:t>
            </a:r>
            <a:r>
              <a:rPr lang="en-US" sz="2400" dirty="0" err="1" smtClean="0"/>
              <a:t>ili</a:t>
            </a:r>
            <a:r>
              <a:rPr lang="en-US" sz="2400" dirty="0" smtClean="0"/>
              <a:t> </a:t>
            </a:r>
            <a:r>
              <a:rPr lang="en-US" sz="2400" dirty="0" err="1" smtClean="0"/>
              <a:t>ner</a:t>
            </a:r>
            <a:r>
              <a:rPr lang="sr-Latn-RS" sz="2400" dirty="0" smtClean="0"/>
              <a:t>astući </a:t>
            </a:r>
            <a:r>
              <a:rPr lang="sr-Latn-CS" sz="2400" dirty="0" smtClean="0"/>
              <a:t>redosljed podrazumijeva da ima ponavljanja elemenata u nizu.</a:t>
            </a:r>
          </a:p>
          <a:p>
            <a:pPr eaLnBrk="1" hangingPunct="1"/>
            <a:r>
              <a:rPr lang="en-US" sz="2400" dirty="0" err="1" smtClean="0"/>
              <a:t>Mi</a:t>
            </a:r>
            <a:r>
              <a:rPr lang="en-US" sz="2400" dirty="0" smtClean="0"/>
              <a:t> </a:t>
            </a:r>
            <a:r>
              <a:rPr lang="sr-Latn-CS" sz="2400" dirty="0" smtClean="0"/>
              <a:t>ćemo</a:t>
            </a:r>
            <a:r>
              <a:rPr lang="en-US" sz="2400" dirty="0" smtClean="0"/>
              <a:t> </a:t>
            </a:r>
            <a:r>
              <a:rPr lang="sr-Latn-CS" sz="2400" dirty="0"/>
              <a:t>nizove </a:t>
            </a:r>
            <a:r>
              <a:rPr lang="sr-Latn-CS" sz="2400" dirty="0" smtClean="0"/>
              <a:t>sortirati u neopadajući redosljed (od najmanjeg ka najvećem, moguća ponavljanja).</a:t>
            </a:r>
          </a:p>
          <a:p>
            <a:pPr eaLnBrk="1" hangingPunct="1"/>
            <a:r>
              <a:rPr lang="sr-Latn-CS" sz="2400" dirty="0" smtClean="0"/>
              <a:t>Veliki broj algoritama je razvijen za ove namjene:</a:t>
            </a:r>
          </a:p>
          <a:p>
            <a:pPr lvl="1" eaLnBrk="1" hangingPunct="1"/>
            <a:r>
              <a:rPr lang="sr-Latn-CS" sz="2000" dirty="0" smtClean="0"/>
              <a:t>metod ponovljenog minimuma,</a:t>
            </a:r>
          </a:p>
          <a:p>
            <a:pPr lvl="1" eaLnBrk="1" hangingPunct="1"/>
            <a:r>
              <a:rPr lang="sr-Latn-CS" sz="2000" dirty="0" smtClean="0"/>
              <a:t>bubble sort algoritam,</a:t>
            </a:r>
          </a:p>
          <a:p>
            <a:pPr lvl="1" eaLnBrk="1" hangingPunct="1"/>
            <a:r>
              <a:rPr lang="sr-Latn-CS" sz="2000" dirty="0" smtClean="0"/>
              <a:t>insertion sort algoritam,</a:t>
            </a:r>
          </a:p>
          <a:p>
            <a:pPr lvl="1" eaLnBrk="1" hangingPunct="1"/>
            <a:r>
              <a:rPr lang="sr-Latn-CS" sz="2000" dirty="0" smtClean="0"/>
              <a:t>quick sort algoritam, itd.</a:t>
            </a:r>
            <a:endParaRPr lang="en-US"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26383</TotalTime>
  <Words>1785</Words>
  <Application>Microsoft Office PowerPoint</Application>
  <PresentationFormat>On-screen Show (4:3)</PresentationFormat>
  <Paragraphs>175</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 Unicode MS</vt:lpstr>
      <vt:lpstr>Tahoma</vt:lpstr>
      <vt:lpstr>Times New Roman</vt:lpstr>
      <vt:lpstr>Wingdings</vt:lpstr>
      <vt:lpstr>Citrus</vt:lpstr>
      <vt:lpstr>Programiranje I</vt:lpstr>
      <vt:lpstr>Dokle smo stigli</vt:lpstr>
      <vt:lpstr>Algoritmi za pretraživanje</vt:lpstr>
      <vt:lpstr>Brute force algoritam</vt:lpstr>
      <vt:lpstr>“Podijeli pa vladaj” algoritam</vt:lpstr>
      <vt:lpstr>Primjer</vt:lpstr>
      <vt:lpstr>Složenost binarnog pretraživanja</vt:lpstr>
      <vt:lpstr>Binarno pretraživanje - sami</vt:lpstr>
      <vt:lpstr>Algoritmi za sortiranje</vt:lpstr>
      <vt:lpstr>Metod ponovljenog minimuma</vt:lpstr>
      <vt:lpstr>Metod ponovljenog minimuma</vt:lpstr>
      <vt:lpstr>Metod ponovljenog minimuma</vt:lpstr>
      <vt:lpstr>Metod ponovljenog minimuma</vt:lpstr>
      <vt:lpstr>Bubble sort algoritam</vt:lpstr>
      <vt:lpstr>Bubble sort algoritam</vt:lpstr>
      <vt:lpstr>Ostali algoritmi za sortiranje</vt:lpstr>
      <vt:lpstr>typedef</vt:lpstr>
      <vt:lpstr>Modifikator const</vt:lpstr>
      <vt:lpstr>Konstantni pokazivači</vt:lpstr>
      <vt:lpstr>Konstantni argumenti funkcije</vt:lpstr>
      <vt:lpstr>Konstantni argumenti funkcije</vt:lpstr>
      <vt:lpstr>Pretprocesor</vt:lpstr>
      <vt:lpstr>Pretprocesor</vt:lpstr>
      <vt:lpstr>#define</vt:lpstr>
      <vt:lpstr>#define</vt:lpstr>
      <vt:lpstr>#define</vt:lpstr>
      <vt:lpstr>#define</vt:lpstr>
      <vt:lpstr>Uslovno izvršavanje</vt:lpstr>
      <vt:lpstr>Ostale direktive pretprocesora</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498</cp:revision>
  <dcterms:created xsi:type="dcterms:W3CDTF">2004-08-23T07:37:27Z</dcterms:created>
  <dcterms:modified xsi:type="dcterms:W3CDTF">2018-11-07T07:55:17Z</dcterms:modified>
</cp:coreProperties>
</file>