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1" d="100"/>
          <a:sy n="111" d="100"/>
        </p:scale>
        <p:origin x="16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245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245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fld id="{B37053D7-0336-44AA-8E6E-F7D006634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91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0863" y="0"/>
            <a:ext cx="4310062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r">
              <a:defRPr sz="1200"/>
            </a:lvl1pPr>
          </a:lstStyle>
          <a:p>
            <a:pPr>
              <a:defRPr/>
            </a:pPr>
            <a:fld id="{2A613760-EB3A-4F00-9E39-87F968A13744}" type="datetimeFigureOut">
              <a:rPr lang="en-GB"/>
              <a:pPr>
                <a:defRPr/>
              </a:pPr>
              <a:t>01/12/2018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6413"/>
            <a:ext cx="3379787" cy="2535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04" tIns="46502" rIns="93004" bIns="46502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3211513"/>
            <a:ext cx="7954963" cy="3043237"/>
          </a:xfrm>
          <a:prstGeom prst="rect">
            <a:avLst/>
          </a:prstGeom>
        </p:spPr>
        <p:txBody>
          <a:bodyPr vert="horz" lIns="93004" tIns="46502" rIns="93004" bIns="4650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0863" y="6421438"/>
            <a:ext cx="4310062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r">
              <a:defRPr sz="1200"/>
            </a:lvl1pPr>
          </a:lstStyle>
          <a:p>
            <a:pPr>
              <a:defRPr/>
            </a:pPr>
            <a:fld id="{6AC7E388-B9C4-4B0C-8631-A9044F9C9C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56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AAC2E2A-0018-451E-A77F-1CA237232FF6}" type="slidenum">
              <a:rPr lang="en-GB" sz="1200" smtClean="0"/>
              <a:pPr eaLnBrk="1" hangingPunct="1"/>
              <a:t>1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002352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C7E388-B9C4-4B0C-8631-A9044F9C9C9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44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9C04B-DA35-4BC1-8AA3-934A082FF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0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F784F-76FC-41A4-9A7A-C89A46BF3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5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913E2-15AD-44BF-AEC8-522EECDA2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3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BE1B6-9C1D-4D35-B7E8-D2A558102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9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53475-3826-442E-BD6C-F540BA6A6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9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A7DD3-BC87-4CA4-870E-D8B98221F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6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AF54E-5CF1-4B73-954A-97444F46C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77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3147-B173-4C4B-80F9-FDE4D5FD0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D1165-BC6F-4CF3-B159-916E73F9B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6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166CF-EACE-4BB5-A6E8-B2BD4D94A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6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1517E-58B1-4700-942D-AC03E9159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7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DCB17A6-8AD2-4382-9701-30BFD7F29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038600"/>
            <a:ext cx="7239000" cy="1752600"/>
          </a:xfrm>
        </p:spPr>
        <p:txBody>
          <a:bodyPr/>
          <a:lstStyle/>
          <a:p>
            <a:pPr eaLnBrk="1" hangingPunct="1"/>
            <a:r>
              <a:rPr lang="sr-Latn-CS" smtClean="0"/>
              <a:t>Fajlovi</a:t>
            </a:r>
          </a:p>
          <a:p>
            <a:pPr eaLnBrk="1" hangingPunct="1"/>
            <a:r>
              <a:rPr lang="sr-Latn-CS" smtClean="0"/>
              <a:t>Enumeracija</a:t>
            </a:r>
          </a:p>
          <a:p>
            <a:pPr eaLnBrk="1" hangingPunct="1"/>
            <a:r>
              <a:rPr lang="sr-Latn-CS" smtClean="0"/>
              <a:t>Strukture</a:t>
            </a:r>
            <a:r>
              <a:rPr lang="en-US" smtClean="0"/>
              <a:t> - Uvodno</a:t>
            </a:r>
            <a:endParaRPr lang="sr-Latn-C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2743200"/>
          </a:xfrm>
        </p:spPr>
        <p:txBody>
          <a:bodyPr/>
          <a:lstStyle/>
          <a:p>
            <a:pPr eaLnBrk="1" hangingPunct="1"/>
            <a:r>
              <a:rPr lang="sr-Latn-CS" sz="2400" smtClean="0"/>
              <a:t>Dakle, prilikom čitanja treba uvijek vršiti provjeru da li je dostignut kraj fajla. Ilustrujmo rad sa fajlovima na primjeru 2.9.10 iz zbirke.</a:t>
            </a:r>
          </a:p>
          <a:p>
            <a:pPr eaLnBrk="1" hangingPunct="1"/>
            <a:r>
              <a:rPr lang="sr-Latn-CS" sz="2400" b="1" smtClean="0"/>
              <a:t>Primjer</a:t>
            </a:r>
            <a:r>
              <a:rPr lang="en-US" sz="2400" b="1" smtClean="0"/>
              <a:t>:</a:t>
            </a:r>
            <a:r>
              <a:rPr lang="sr-Latn-CS" sz="2400" smtClean="0"/>
              <a:t> Pretpostavlja se da postoji fajl u čijem je svakom redu upisan cijeli broj. Na osnovu ovog fajla treba formirati novi koji se razlikuje od prethodnog po tome što su brojevi u neparnim redovima udvostručeni.</a:t>
            </a:r>
            <a:endParaRPr lang="en-US" sz="2400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81000" y="4876800"/>
            <a:ext cx="2667000" cy="1676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000" dirty="0">
                <a:latin typeface="Tahoma" pitchFamily="34" charset="0"/>
              </a:rPr>
              <a:t>#include </a:t>
            </a:r>
            <a:r>
              <a:rPr lang="en-US" sz="2000" dirty="0">
                <a:latin typeface="Tahoma" pitchFamily="34" charset="0"/>
              </a:rPr>
              <a:t>&lt;</a:t>
            </a:r>
            <a:r>
              <a:rPr lang="en-US" sz="2000" dirty="0" err="1">
                <a:latin typeface="Tahoma" pitchFamily="34" charset="0"/>
              </a:rPr>
              <a:t>stdio.h</a:t>
            </a:r>
            <a:r>
              <a:rPr lang="en-US" sz="2000" dirty="0">
                <a:latin typeface="Tahoma" pitchFamily="34" charset="0"/>
              </a:rPr>
              <a:t>&gt;</a:t>
            </a:r>
          </a:p>
          <a:p>
            <a:pPr algn="just"/>
            <a:r>
              <a:rPr lang="sr-Latn-ME" sz="2000" dirty="0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main(){</a:t>
            </a:r>
          </a:p>
          <a:p>
            <a:pPr algn="just"/>
            <a:r>
              <a:rPr lang="en-US" sz="2000" dirty="0" err="1">
                <a:latin typeface="Tahoma" pitchFamily="34" charset="0"/>
              </a:rPr>
              <a:t>int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, 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>
                <a:latin typeface="Tahoma" pitchFamily="34" charset="0"/>
              </a:rPr>
              <a:t>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FILE *a,*b;</a:t>
            </a:r>
          </a:p>
          <a:p>
            <a:pPr algn="just"/>
            <a:endParaRPr lang="en-US" sz="2000" dirty="0">
              <a:latin typeface="Tahoma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505200" y="4868863"/>
            <a:ext cx="5181600" cy="1905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>
                <a:latin typeface="Tahoma" pitchFamily="34" charset="0"/>
              </a:rPr>
              <a:t>if((a=</a:t>
            </a:r>
            <a:r>
              <a:rPr lang="en-US" sz="2000" dirty="0" err="1">
                <a:latin typeface="Tahoma" pitchFamily="34" charset="0"/>
              </a:rPr>
              <a:t>fopen</a:t>
            </a:r>
            <a:r>
              <a:rPr lang="en-US" sz="2000" dirty="0" smtClean="0">
                <a:latin typeface="Tahoma" pitchFamily="34" charset="0"/>
              </a:rPr>
              <a:t>("</a:t>
            </a:r>
            <a:r>
              <a:rPr lang="en-US" sz="2000" dirty="0" err="1" smtClean="0">
                <a:latin typeface="Tahoma" pitchFamily="34" charset="0"/>
              </a:rPr>
              <a:t>ciobroj.txt","r</a:t>
            </a:r>
            <a:r>
              <a:rPr lang="en-US" sz="2000" dirty="0" smtClean="0">
                <a:latin typeface="Tahoma" pitchFamily="34" charset="0"/>
              </a:rPr>
              <a:t>"))==</a:t>
            </a:r>
            <a:r>
              <a:rPr lang="en-US" sz="2000" dirty="0">
                <a:latin typeface="Tahoma" pitchFamily="34" charset="0"/>
              </a:rPr>
              <a:t>NULL)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exit(1);</a:t>
            </a:r>
            <a:r>
              <a:rPr lang="en-US" sz="2000" dirty="0">
                <a:latin typeface="Tahoma" pitchFamily="34" charset="0"/>
              </a:rPr>
              <a:t>}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if((b=</a:t>
            </a:r>
            <a:r>
              <a:rPr lang="en-US" sz="2000" dirty="0" err="1">
                <a:latin typeface="Tahoma" pitchFamily="34" charset="0"/>
              </a:rPr>
              <a:t>fopen</a:t>
            </a:r>
            <a:r>
              <a:rPr lang="en-US" sz="2000" dirty="0" smtClean="0">
                <a:latin typeface="Tahoma" pitchFamily="34" charset="0"/>
              </a:rPr>
              <a:t>("</a:t>
            </a:r>
            <a:r>
              <a:rPr lang="en-US" sz="2000" dirty="0" err="1" smtClean="0">
                <a:latin typeface="Tahoma" pitchFamily="34" charset="0"/>
              </a:rPr>
              <a:t>novicio.txt","w</a:t>
            </a:r>
            <a:r>
              <a:rPr lang="en-US" sz="2000" dirty="0" smtClean="0">
                <a:latin typeface="Tahoma" pitchFamily="34" charset="0"/>
              </a:rPr>
              <a:t>"))==</a:t>
            </a:r>
            <a:r>
              <a:rPr lang="en-US" sz="2000" dirty="0">
                <a:latin typeface="Tahoma" pitchFamily="34" charset="0"/>
              </a:rPr>
              <a:t>NULL)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exit(1);</a:t>
            </a:r>
            <a:r>
              <a:rPr lang="en-US" sz="2000" dirty="0">
                <a:latin typeface="Tahoma" pitchFamily="34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Primjer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92688" y="2021520"/>
            <a:ext cx="2971800" cy="4511265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2000" smtClean="0"/>
              <a:t>Pojasnimo ukratko ovaj program. Inicijalizovali smo </a:t>
            </a:r>
            <a:r>
              <a:rPr lang="sr-Latn-CS" sz="2000" smtClean="0"/>
              <a:t>dvije cjelobrojne promjenljive od kojih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služi za brojanje redova fajla, a </a:t>
            </a:r>
            <a:r>
              <a:rPr lang="sr-Latn-CS" sz="2000" smtClean="0">
                <a:solidFill>
                  <a:srgbClr val="3333CC"/>
                </a:solidFill>
              </a:rPr>
              <a:t>broj</a:t>
            </a:r>
            <a:r>
              <a:rPr lang="sr-Latn-CS" sz="2000" smtClean="0"/>
              <a:t> je promjenljiva </a:t>
            </a:r>
            <a:r>
              <a:rPr lang="en-US" sz="2000" smtClean="0"/>
              <a:t>u koju</a:t>
            </a:r>
            <a:r>
              <a:rPr lang="sr-Latn-CS" sz="2000" smtClean="0"/>
              <a:t> učitavamo brojeve koji se nalaze u fajlu.</a:t>
            </a:r>
          </a:p>
          <a:p>
            <a:pPr eaLnBrk="1" hangingPunct="1"/>
            <a:r>
              <a:rPr lang="sr-Latn-CS" sz="2000" smtClean="0"/>
              <a:t>Inicijalizovali smo dva pokazivača na fajlove.</a:t>
            </a:r>
            <a:endParaRPr lang="en-US" sz="2000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38386" y="2023111"/>
            <a:ext cx="5586164" cy="2482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 err="1" smtClean="0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1</a:t>
            </a:r>
            <a:r>
              <a:rPr lang="en-US" sz="2000" dirty="0" smtClean="0">
                <a:latin typeface="Tahoma" pitchFamily="34" charset="0"/>
              </a:rPr>
              <a:t>;</a:t>
            </a:r>
            <a:endParaRPr lang="en-US" sz="2000" dirty="0">
              <a:latin typeface="Tahoma" pitchFamily="34" charset="0"/>
            </a:endParaRPr>
          </a:p>
          <a:p>
            <a:pPr algn="just">
              <a:tabLst>
                <a:tab pos="542925" algn="l"/>
              </a:tabLst>
            </a:pPr>
            <a:r>
              <a:rPr lang="en-US" sz="2000" dirty="0">
                <a:latin typeface="Tahoma" pitchFamily="34" charset="0"/>
              </a:rPr>
              <a:t>while(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fscanf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(a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,"%d",&amp;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broj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)!=EOF</a:t>
            </a:r>
            <a:r>
              <a:rPr lang="en-US" sz="2000" dirty="0">
                <a:latin typeface="Tahoma" pitchFamily="34" charset="0"/>
              </a:rPr>
              <a:t>){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fprintf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b</a:t>
            </a:r>
            <a:r>
              <a:rPr lang="en-US" sz="2000" dirty="0" err="1" smtClean="0">
                <a:latin typeface="Tahoma" pitchFamily="34" charset="0"/>
              </a:rPr>
              <a:t>,"%d</a:t>
            </a:r>
            <a:r>
              <a:rPr lang="en-US" sz="2000" dirty="0" smtClean="0">
                <a:latin typeface="Tahoma" pitchFamily="34" charset="0"/>
              </a:rPr>
              <a:t>\n",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(i%2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==1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? 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2*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: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++;</a:t>
            </a:r>
          </a:p>
          <a:p>
            <a:pPr algn="just"/>
            <a:r>
              <a:rPr lang="en-US" sz="2000" dirty="0" smtClean="0">
                <a:latin typeface="Tahoma" pitchFamily="34" charset="0"/>
              </a:rPr>
              <a:t>}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(a);</a:t>
            </a:r>
          </a:p>
          <a:p>
            <a:pPr algn="just"/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(b);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44736" y="4543664"/>
            <a:ext cx="5589339" cy="197849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Prvi fajl smo otvorili za čitanje, a drugi za upis. </a:t>
            </a:r>
            <a:r>
              <a:rPr lang="en-US" sz="2000" dirty="0">
                <a:latin typeface="Tahoma" pitchFamily="34" charset="0"/>
              </a:rPr>
              <a:t>U</a:t>
            </a:r>
            <a:r>
              <a:rPr lang="sr-Latn-CS" sz="2000" dirty="0">
                <a:latin typeface="Tahoma" pitchFamily="34" charset="0"/>
              </a:rPr>
              <a:t> istoj naredbi vrši</a:t>
            </a:r>
            <a:r>
              <a:rPr lang="en-US" sz="2000" dirty="0" err="1">
                <a:latin typeface="Tahoma" pitchFamily="34" charset="0"/>
              </a:rPr>
              <a:t>mo</a:t>
            </a:r>
            <a:r>
              <a:rPr lang="sr-Latn-CS" sz="2000" dirty="0">
                <a:latin typeface="Tahoma" pitchFamily="34" charset="0"/>
              </a:rPr>
              <a:t> provjeru da li je otvaranje uspjelo poređenjem sa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NULL</a:t>
            </a:r>
            <a:r>
              <a:rPr lang="sr-Latn-CS" sz="2000" dirty="0">
                <a:latin typeface="Tahoma" pitchFamily="34" charset="0"/>
              </a:rPr>
              <a:t>. U slučaju da nije uspjelo iz</a:t>
            </a:r>
            <a:r>
              <a:rPr lang="en-US" sz="2000" dirty="0" err="1">
                <a:latin typeface="Tahoma" pitchFamily="34" charset="0"/>
              </a:rPr>
              <a:t>lazimo</a:t>
            </a:r>
            <a:r>
              <a:rPr lang="sr-Latn-CS" sz="2000" dirty="0">
                <a:latin typeface="Tahoma" pitchFamily="34" charset="0"/>
              </a:rPr>
              <a:t> iz programa.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U petlji, zatim, učitavamo broj po broj iz fajla na koji pokazuje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2000" dirty="0" smtClean="0">
                <a:latin typeface="Tahoma" pitchFamily="34" charset="0"/>
              </a:rPr>
              <a:t>, </a:t>
            </a:r>
            <a:r>
              <a:rPr lang="en-US" sz="2000" dirty="0" err="1" smtClean="0">
                <a:latin typeface="Tahoma" pitchFamily="34" charset="0"/>
              </a:rPr>
              <a:t>sve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do </a:t>
            </a:r>
            <a:r>
              <a:rPr lang="sr-Latn-CS" sz="2000" dirty="0" smtClean="0">
                <a:latin typeface="Tahoma" pitchFamily="34" charset="0"/>
              </a:rPr>
              <a:t>kraj</a:t>
            </a:r>
            <a:r>
              <a:rPr lang="en-US" sz="2000" dirty="0" smtClean="0">
                <a:latin typeface="Tahoma" pitchFamily="34" charset="0"/>
              </a:rPr>
              <a:t>a</a:t>
            </a:r>
            <a:r>
              <a:rPr lang="sr-Latn-C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fajla.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5704656" y="3212976"/>
            <a:ext cx="576064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8066382">
            <a:off x="5668757" y="4591419"/>
            <a:ext cx="647862" cy="17151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- pojašnjenje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slučaju da je broj 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paran </a:t>
            </a:r>
            <a:r>
              <a:rPr lang="sr-Latn-CS" sz="1600" b="1" dirty="0" smtClean="0"/>
              <a:t>(ovaj broj se inkrementira nakon svakog učitavanja)</a:t>
            </a:r>
            <a:r>
              <a:rPr lang="sr-Latn-CS" sz="2400" dirty="0" smtClean="0"/>
              <a:t> u fajl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 se vrši njegov upis, a ako je neparan </a:t>
            </a:r>
            <a:r>
              <a:rPr lang="sr-Latn-CS" sz="1600" b="1" dirty="0" smtClean="0"/>
              <a:t>(ako je ostatak dijeljenja sa 2 različit od 0)</a:t>
            </a:r>
            <a:r>
              <a:rPr lang="sr-Latn-CS" sz="2400" dirty="0" smtClean="0"/>
              <a:t> </a:t>
            </a:r>
            <a:r>
              <a:rPr lang="en-US" sz="2400" dirty="0" smtClean="0"/>
              <a:t>u</a:t>
            </a:r>
            <a:r>
              <a:rPr lang="sr-Latn-CS" sz="2400" dirty="0" smtClean="0"/>
              <a:t>pisuje se njegova duplirana vrijednost.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kraju se fajlovi zatvaraju</a:t>
            </a:r>
            <a:r>
              <a:rPr lang="en-US" sz="2400" dirty="0" smtClean="0"/>
              <a:t> (</a:t>
            </a:r>
            <a:r>
              <a:rPr lang="en-US" sz="2400" dirty="0" err="1" smtClean="0"/>
              <a:t>ove</a:t>
            </a:r>
            <a:r>
              <a:rPr lang="en-US" sz="2400" dirty="0" smtClean="0"/>
              <a:t> </a:t>
            </a:r>
            <a:r>
              <a:rPr lang="sr-Latn-CS" sz="2400" dirty="0" smtClean="0"/>
              <a:t>će naredbe biti kasnije objašnjene).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sr-Latn-CS" sz="2400" dirty="0" smtClean="0"/>
              <a:t>Još jedan par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se može koristiti za upis i čitanje iz fajla. Za upis podataka iz memorije u fajl može poslužiti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čiji je prototip:</a:t>
            </a:r>
            <a:br>
              <a:rPr lang="sr-Latn-CS" sz="2400" dirty="0" smtClean="0"/>
            </a:br>
            <a:endParaRPr lang="sr-Latn-CS" sz="1000" dirty="0" smtClean="0"/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int fwrite(void *p,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d,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n,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FILE *a);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fwrite i fread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016" y="2160984"/>
            <a:ext cx="9036496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	Argumenti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 su:</a:t>
            </a:r>
          </a:p>
          <a:p>
            <a:pPr lvl="1" eaLnBrk="1" hangingPunct="1">
              <a:lnSpc>
                <a:spcPct val="90000"/>
              </a:lnSpc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p</a:t>
            </a:r>
            <a:r>
              <a:rPr lang="sr-Latn-CS" sz="2000" dirty="0" smtClean="0"/>
              <a:t>	pokazivač na zonu u memoriji sa koje počinje prepisivanje u fajl;</a:t>
            </a:r>
          </a:p>
          <a:p>
            <a:pPr lvl="1" eaLnBrk="1" hangingPunct="1">
              <a:lnSpc>
                <a:spcPct val="90000"/>
              </a:lnSpc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d</a:t>
            </a:r>
            <a:r>
              <a:rPr lang="sr-Latn-CS" sz="2000" dirty="0" smtClean="0"/>
              <a:t>	dužina (u bajtima) objekta koji se prepisuje;</a:t>
            </a:r>
          </a:p>
          <a:p>
            <a:pPr lvl="1" eaLnBrk="1" hangingPunct="1">
              <a:lnSpc>
                <a:spcPct val="90000"/>
              </a:lnSpc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n</a:t>
            </a:r>
            <a:r>
              <a:rPr lang="sr-Latn-CS" sz="2000" dirty="0" smtClean="0"/>
              <a:t>	broj objekata koji se prepisuju;</a:t>
            </a:r>
          </a:p>
          <a:p>
            <a:pPr lvl="1" eaLnBrk="1" hangingPunct="1">
              <a:lnSpc>
                <a:spcPct val="90000"/>
              </a:lnSpc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a</a:t>
            </a:r>
            <a:r>
              <a:rPr lang="sr-Latn-CS" sz="2000" dirty="0" smtClean="0"/>
              <a:t>	pokazivač na fajl u koji se vrši prepisivanje.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prepisivanje iz fajla u memoriju je 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 i ima prototip: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int fread(void *p,int d,int n,FILE *a);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	Značenje argumenata je kao i kod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, ali se sada prepisuju podaci iz fajla u memoriju.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Upis i čitanje se po pravilu uvijek vrše pomoću parova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fscanf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fprintf</a:t>
            </a:r>
            <a:r>
              <a:rPr lang="sr-Latn-CS" sz="2400" dirty="0" smtClean="0"/>
              <a:t>), (</a:t>
            </a:r>
            <a:r>
              <a:rPr lang="sr-Latn-CS" sz="2400" dirty="0" smtClean="0">
                <a:solidFill>
                  <a:srgbClr val="3333CC"/>
                </a:solidFill>
              </a:rPr>
              <a:t>fgets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fputs</a:t>
            </a:r>
            <a:r>
              <a:rPr lang="sr-Latn-CS" sz="2400" dirty="0" smtClean="0"/>
              <a:t>) i (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fwrite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standardnog načina za pomjeranje pokazivača na fajl naredbama za upis i čitanje, postoje i druge specijalizovane funkcije koje samo vrše pomjeranje po fajlu bez upisa i čitanja.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Prva od njih je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rewind(a)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koja "premotava" fajl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 početak, odnosno pokazivač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nakon ove naredbe pokazuje na početak fajla. Podsjeća na komandu za premotavanje trake na kasetofonu, a ima i slično porijeklo jer je nekad najznačajniji memorijski m</a:t>
            </a:r>
            <a:r>
              <a:rPr lang="en-US" sz="2400" dirty="0" smtClean="0"/>
              <a:t>e</a:t>
            </a:r>
            <a:r>
              <a:rPr lang="sr-Latn-CS" sz="2400" dirty="0" smtClean="0"/>
              <a:t>d</a:t>
            </a:r>
            <a:r>
              <a:rPr lang="en-US" sz="2400" dirty="0" err="1" smtClean="0"/>
              <a:t>ij</a:t>
            </a:r>
            <a:r>
              <a:rPr lang="sr-Latn-CS" sz="2400" dirty="0" smtClean="0"/>
              <a:t> bila baš magnetna traka koja se s vremena na vrijeme morala premotati.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096" y="2249760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Druga značajna funkcija za pomjeranje u fajlu je </a:t>
            </a:r>
            <a:r>
              <a:rPr lang="sr-Latn-CS" sz="2400" dirty="0" smtClean="0">
                <a:solidFill>
                  <a:srgbClr val="3333CC"/>
                </a:solidFill>
              </a:rPr>
              <a:t>fseek(a,n,k).</a:t>
            </a:r>
          </a:p>
          <a:p>
            <a:pPr marL="361950" indent="0" eaLnBrk="1" hangingPunct="1">
              <a:lnSpc>
                <a:spcPct val="90000"/>
              </a:lnSpc>
              <a:buNone/>
            </a:pPr>
            <a:r>
              <a:rPr lang="sr-Latn-CS" sz="2400" dirty="0" smtClean="0"/>
              <a:t>Argumenti funkcije su: </a:t>
            </a:r>
          </a:p>
          <a:p>
            <a:pPr marL="809625" indent="-266700" eaLnBrk="1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1257300" algn="l"/>
              </a:tabLst>
            </a:pP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	pokazivač na fajl</a:t>
            </a:r>
          </a:p>
          <a:p>
            <a:pPr marL="809625" indent="-266700" eaLnBrk="1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1257300" algn="l"/>
              </a:tabLst>
            </a:pP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	udaljen</a:t>
            </a:r>
            <a:r>
              <a:rPr lang="en-US" sz="2400" dirty="0" err="1" smtClean="0"/>
              <a:t>ost</a:t>
            </a:r>
            <a:r>
              <a:rPr lang="sr-Latn-CS" sz="2400" dirty="0" smtClean="0"/>
              <a:t> od </a:t>
            </a:r>
            <a:r>
              <a:rPr lang="en-US" sz="2400" dirty="0" err="1" smtClean="0"/>
              <a:t>referentne</a:t>
            </a:r>
            <a:r>
              <a:rPr lang="sr-Latn-CS" sz="2400" dirty="0" smtClean="0"/>
              <a:t> pozicije</a:t>
            </a:r>
            <a:r>
              <a:rPr lang="en-US" sz="2400" dirty="0" smtClean="0"/>
              <a:t> (u </a:t>
            </a:r>
            <a:r>
              <a:rPr lang="en-US" sz="2400" dirty="0" err="1" smtClean="0"/>
              <a:t>bajtima</a:t>
            </a:r>
            <a:r>
              <a:rPr lang="en-US" sz="2400" dirty="0" smtClean="0"/>
              <a:t>)</a:t>
            </a:r>
            <a:endParaRPr lang="sr-Latn-ME" sz="2400" dirty="0" smtClean="0"/>
          </a:p>
          <a:p>
            <a:pPr marL="809625" indent="-2667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257300" algn="l"/>
              </a:tabLst>
            </a:pPr>
            <a:r>
              <a:rPr lang="sr-Latn-CS" sz="2400" dirty="0" smtClean="0">
                <a:solidFill>
                  <a:srgbClr val="3333CC"/>
                </a:solidFill>
              </a:rPr>
              <a:t>k</a:t>
            </a:r>
            <a:r>
              <a:rPr lang="sr-Latn-CS" sz="2400" dirty="0" smtClean="0"/>
              <a:t>	</a:t>
            </a:r>
            <a:r>
              <a:rPr lang="en-US" sz="2400" dirty="0" err="1" smtClean="0"/>
              <a:t>referentna</a:t>
            </a:r>
            <a:r>
              <a:rPr lang="sr-Latn-CS" sz="2400" dirty="0" smtClean="0"/>
              <a:t> pozicija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Pretpostavljamo da su prva dva argumenta jasna. Treći argument omogućava predefinisanje pozicije u odnosu na koju se pomjeramo. Obično se zadaje preko simboličke konstante </a:t>
            </a:r>
            <a:r>
              <a:rPr lang="en-US" sz="2400" dirty="0" err="1" smtClean="0"/>
              <a:t>koja</a:t>
            </a:r>
            <a:r>
              <a:rPr lang="sr-Latn-CS" sz="2400" dirty="0" smtClean="0"/>
              <a:t> može uzeti jednu od sljedeće tri vrijednosti:</a:t>
            </a:r>
            <a:endParaRPr lang="en-US" sz="2400" dirty="0" smtClean="0"/>
          </a:p>
          <a:p>
            <a:pPr marL="0" indent="0" eaLnBrk="1" hangingPunct="1">
              <a:lnSpc>
                <a:spcPct val="90000"/>
              </a:lnSpc>
              <a:buNone/>
              <a:tabLst>
                <a:tab pos="354013" algn="l"/>
              </a:tabLst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SEEK_SET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</a:t>
            </a:r>
            <a:r>
              <a:rPr lang="en-US" sz="2400" dirty="0" smtClean="0"/>
              <a:t>0</a:t>
            </a:r>
            <a:r>
              <a:rPr lang="sr-Latn-CS" sz="2400" dirty="0" smtClean="0"/>
              <a:t>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početak fajla)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SEEK_CUR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1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tekuća pozicija)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SEEK_END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2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kraj fajla).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05608"/>
            <a:ext cx="8208912" cy="3671664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Jasno je da se od kraja fajla može ići samo unazad (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 je negativno), a od početka unaprijed, dok se iz tekuće pozicije, podrazumjevajući da je negdje u sredini fajla, možemo kretati i unaprijed i unazad.</a:t>
            </a:r>
          </a:p>
          <a:p>
            <a:pPr eaLnBrk="1" hangingPunct="1"/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ftell(a)</a:t>
            </a:r>
            <a:r>
              <a:rPr lang="sr-Latn-CS" sz="2400" dirty="0" smtClean="0"/>
              <a:t> kazuje tekuću poziciju u fajlu na koju pokazuje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feof(a)</a:t>
            </a:r>
            <a:r>
              <a:rPr lang="sr-Latn-CS" sz="2400" dirty="0" smtClean="0"/>
              <a:t> provjerava da li smo u fajlu stigli do EOF karaktera (naredba vraća </a:t>
            </a:r>
            <a:r>
              <a:rPr lang="sr-Latn-CS" sz="2400" dirty="0" smtClean="0">
                <a:solidFill>
                  <a:srgbClr val="FF0000"/>
                </a:solidFill>
              </a:rPr>
              <a:t>1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FF0000"/>
                </a:solidFill>
              </a:rPr>
              <a:t>jesmo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3333CC"/>
                </a:solidFill>
              </a:rPr>
              <a:t>nijesmo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Zatvaranje fajlova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215064" cy="3898776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Da bi promjene koje su se vršile nad fajlovima bile pravilno ažurirane</a:t>
            </a:r>
            <a:r>
              <a:rPr lang="en-US" sz="2400" dirty="0" smtClean="0"/>
              <a:t>,</a:t>
            </a:r>
            <a:r>
              <a:rPr lang="sr-Latn-CS" sz="2400" dirty="0" smtClean="0"/>
              <a:t> fajlovi se moraju</a:t>
            </a:r>
            <a:r>
              <a:rPr lang="en-US" sz="2400" dirty="0" smtClean="0"/>
              <a:t>,</a:t>
            </a:r>
            <a:r>
              <a:rPr lang="sr-Latn-CS" sz="2400" dirty="0" smtClean="0"/>
              <a:t> prije završetka programa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obavezno</a:t>
            </a:r>
            <a:r>
              <a:rPr lang="sr-Latn-CS" sz="2400" dirty="0" smtClean="0"/>
              <a:t> zatvoriti.</a:t>
            </a:r>
          </a:p>
          <a:p>
            <a:pPr eaLnBrk="1" hangingPunct="1"/>
            <a:r>
              <a:rPr lang="sr-Latn-CS" sz="2400" dirty="0" smtClean="0"/>
              <a:t>Fajl koji je otvoren preko pokazivača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može se zatvoriti </a:t>
            </a:r>
            <a:r>
              <a:rPr lang="en-US" sz="2400" dirty="0" err="1" smtClean="0"/>
              <a:t>funkcijom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fclose(a);</a:t>
            </a:r>
          </a:p>
          <a:p>
            <a:pPr eaLnBrk="1" hangingPunct="1"/>
            <a:r>
              <a:rPr lang="sr-Latn-CS" sz="2400" dirty="0" smtClean="0"/>
              <a:t>Svi fajlovi koji su otvoreni u programu </a:t>
            </a:r>
            <a:r>
              <a:rPr lang="sr-Latn-CS" sz="2400" dirty="0"/>
              <a:t>jednovremeno </a:t>
            </a:r>
            <a:r>
              <a:rPr lang="sr-Latn-CS" sz="2400" dirty="0" smtClean="0"/>
              <a:t>se zatvaraju </a:t>
            </a:r>
            <a:r>
              <a:rPr lang="en-US" sz="2400" dirty="0" err="1" smtClean="0"/>
              <a:t>funkcijom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>
                <a:solidFill>
                  <a:srgbClr val="FF0000"/>
                </a:solidFill>
              </a:rPr>
              <a:t>_</a:t>
            </a:r>
            <a:r>
              <a:rPr lang="sr-Latn-CS" sz="2400" dirty="0" smtClean="0">
                <a:solidFill>
                  <a:srgbClr val="FF0000"/>
                </a:solidFill>
              </a:rPr>
              <a:t>fcloseall();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Redirekcija - kratko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situacije kada jedan dio rada sa fajlovima umjesto programa može vršiti operativni sistem. To se obavlja preko </a:t>
            </a:r>
            <a:r>
              <a:rPr lang="en-US" sz="2400" dirty="0" err="1" smtClean="0"/>
              <a:t>tzv</a:t>
            </a:r>
            <a:r>
              <a:rPr lang="en-US" sz="2400" dirty="0" smtClean="0"/>
              <a:t>. </a:t>
            </a:r>
            <a:r>
              <a:rPr lang="sr-Latn-CS" sz="2400" b="1" dirty="0" smtClean="0"/>
              <a:t>redirekcije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Posmatrajmo sljedeći elementarni program: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#include </a:t>
            </a:r>
            <a:r>
              <a:rPr lang="en-US" sz="2400" dirty="0" smtClean="0">
                <a:solidFill>
                  <a:srgbClr val="3333CC"/>
                </a:solidFill>
              </a:rPr>
              <a:t>&lt;</a:t>
            </a:r>
            <a:r>
              <a:rPr lang="en-US" sz="2400" dirty="0" err="1" smtClean="0">
                <a:solidFill>
                  <a:srgbClr val="3333CC"/>
                </a:solidFill>
              </a:rPr>
              <a:t>stdio.h</a:t>
            </a:r>
            <a:r>
              <a:rPr lang="en-US" sz="2400" dirty="0" smtClean="0">
                <a:solidFill>
                  <a:srgbClr val="3333CC"/>
                </a:solidFill>
              </a:rPr>
              <a:t>&gt;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ME" sz="2400" dirty="0" smtClean="0">
                <a:solidFill>
                  <a:srgbClr val="3333CC"/>
                </a:solidFill>
              </a:rPr>
              <a:t>int </a:t>
            </a:r>
            <a:r>
              <a:rPr lang="en-US" sz="2400" dirty="0" smtClean="0">
                <a:solidFill>
                  <a:srgbClr val="3333CC"/>
                </a:solidFill>
              </a:rPr>
              <a:t>main(){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a,b</a:t>
            </a:r>
            <a:r>
              <a:rPr lang="en-US" sz="2400" dirty="0" smtClean="0">
                <a:solidFill>
                  <a:srgbClr val="3333CC"/>
                </a:solidFill>
              </a:rPr>
              <a:t>;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scanf</a:t>
            </a:r>
            <a:r>
              <a:rPr lang="en-US" sz="2400" dirty="0" smtClean="0">
                <a:solidFill>
                  <a:srgbClr val="3333CC"/>
                </a:solidFill>
              </a:rPr>
              <a:t>("%d %</a:t>
            </a:r>
            <a:r>
              <a:rPr lang="en-US" sz="2400" dirty="0" err="1" smtClean="0">
                <a:solidFill>
                  <a:srgbClr val="3333CC"/>
                </a:solidFill>
              </a:rPr>
              <a:t>d",&amp;a,&amp;b</a:t>
            </a:r>
            <a:r>
              <a:rPr lang="en-US" sz="2400" dirty="0" smtClean="0">
                <a:solidFill>
                  <a:srgbClr val="3333CC"/>
                </a:solidFill>
              </a:rPr>
              <a:t>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printf</a:t>
            </a:r>
            <a:r>
              <a:rPr lang="en-US" sz="2400" dirty="0" smtClean="0">
                <a:solidFill>
                  <a:srgbClr val="3333CC"/>
                </a:solidFill>
              </a:rPr>
              <a:t>("%d %d",</a:t>
            </a:r>
            <a:r>
              <a:rPr lang="en-US" sz="2400" dirty="0" err="1" smtClean="0">
                <a:solidFill>
                  <a:srgbClr val="3333CC"/>
                </a:solidFill>
              </a:rPr>
              <a:t>a,b</a:t>
            </a:r>
            <a:r>
              <a:rPr lang="en-US" sz="2400" dirty="0" smtClean="0">
                <a:solidFill>
                  <a:srgbClr val="3333CC"/>
                </a:solidFill>
              </a:rPr>
              <a:t>);</a:t>
            </a: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buNone/>
              <a:tabLst>
                <a:tab pos="354013" algn="l"/>
              </a:tabLst>
            </a:pPr>
            <a:r>
              <a:rPr lang="en-US" sz="2400" dirty="0" smtClean="0">
                <a:solidFill>
                  <a:srgbClr val="3333CC"/>
                </a:solidFill>
              </a:rPr>
              <a:t>	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Redirekcija - kratko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66528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Program prima </a:t>
            </a:r>
            <a:r>
              <a:rPr lang="en-US" sz="2400" dirty="0" err="1" smtClean="0"/>
              <a:t>dva</a:t>
            </a:r>
            <a:r>
              <a:rPr lang="en-US" sz="2400" dirty="0" smtClean="0"/>
              <a:t> </a:t>
            </a:r>
            <a:r>
              <a:rPr lang="en-US" sz="2400" dirty="0" err="1" smtClean="0"/>
              <a:t>cjelobrojna</a:t>
            </a:r>
            <a:r>
              <a:rPr lang="en-US" sz="2400" dirty="0" smtClean="0"/>
              <a:t> argumenta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onda</a:t>
            </a:r>
            <a:r>
              <a:rPr lang="en-US" sz="2400" dirty="0" smtClean="0"/>
              <a:t> </a:t>
            </a:r>
            <a:r>
              <a:rPr lang="en-US" sz="2400" dirty="0" err="1" smtClean="0"/>
              <a:t>ih</a:t>
            </a:r>
            <a:r>
              <a:rPr lang="en-US" sz="2400" dirty="0" smtClean="0"/>
              <a:t> </a:t>
            </a:r>
            <a:r>
              <a:rPr lang="sr-Latn-CS" sz="2400" dirty="0" smtClean="0"/>
              <a:t>š</a:t>
            </a:r>
            <a:r>
              <a:rPr lang="en-US" sz="2400" dirty="0" err="1" smtClean="0"/>
              <a:t>tampa</a:t>
            </a:r>
            <a:r>
              <a:rPr lang="en-US" sz="2400" dirty="0" smtClean="0"/>
              <a:t>. </a:t>
            </a:r>
            <a:r>
              <a:rPr lang="en-US" sz="2400" dirty="0" err="1" smtClean="0"/>
              <a:t>Pr</a:t>
            </a:r>
            <a:r>
              <a:rPr lang="sr-Latn-CS" sz="2400" dirty="0" smtClean="0"/>
              <a:t>etpostavimo da se izvršna verzija programa zove </a:t>
            </a:r>
            <a:r>
              <a:rPr lang="sr-Latn-CS" sz="2400" dirty="0" smtClean="0">
                <a:solidFill>
                  <a:srgbClr val="3333CC"/>
                </a:solidFill>
              </a:rPr>
              <a:t>pr1.exe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Izvršavanje se obavlja sa komande linije naredbom: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3300"/>
                </a:solidFill>
              </a:rPr>
              <a:t>pr1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 sačeka da unesemo dva broja koja zatim odštampa na ekranu.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Međutim, verzija naredbe: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3300"/>
                </a:solidFill>
              </a:rPr>
              <a:t>pr1 </a:t>
            </a:r>
            <a:r>
              <a:rPr lang="en-US" sz="2400" dirty="0" smtClean="0">
                <a:solidFill>
                  <a:srgbClr val="FF3300"/>
                </a:solidFill>
              </a:rPr>
              <a:t>&gt; ex.txt</a:t>
            </a:r>
            <a:br>
              <a:rPr lang="en-US" sz="2400" dirty="0" smtClean="0">
                <a:solidFill>
                  <a:srgbClr val="FF3300"/>
                </a:solidFill>
              </a:rPr>
            </a:br>
            <a:r>
              <a:rPr lang="sr-Latn-CS" sz="2400" dirty="0" smtClean="0"/>
              <a:t>će sa komandne linije primiti dva broja, koja neće odštampati na ekranu.</a:t>
            </a:r>
            <a:endParaRPr lang="en-US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fajlovima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194520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Programski jezik C poznaje tip podatka "pokazivač na fajl".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Da bi se radilo sa ovim tipom u C-u mora biti uključena programska biblioteka </a:t>
            </a:r>
            <a:r>
              <a:rPr lang="sr-Latn-CS" sz="2800" dirty="0" smtClean="0">
                <a:solidFill>
                  <a:srgbClr val="3333CC"/>
                </a:solidFill>
              </a:rPr>
              <a:t>stdio.h</a:t>
            </a:r>
            <a:r>
              <a:rPr lang="sr-Latn-CS" sz="28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Pokazivači na fajl se deklarišu kao:</a:t>
            </a:r>
            <a:br>
              <a:rPr lang="sr-Latn-CS" sz="2800" dirty="0" smtClean="0"/>
            </a:br>
            <a:r>
              <a:rPr lang="sr-Latn-CS" sz="2800" b="1" dirty="0" smtClean="0">
                <a:solidFill>
                  <a:srgbClr val="3333CC"/>
                </a:solidFill>
              </a:rPr>
              <a:t>FILE *a;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Do trenut</a:t>
            </a:r>
            <a:r>
              <a:rPr lang="en-US" sz="2800" dirty="0" smtClean="0"/>
              <a:t>k</a:t>
            </a:r>
            <a:r>
              <a:rPr lang="sr-Latn-CS" sz="2800" dirty="0" smtClean="0"/>
              <a:t>a inicijalizacije ove promjenljive (inicijalizacija se obavlja pomoću naredbe </a:t>
            </a:r>
            <a:r>
              <a:rPr lang="sr-Latn-CS" sz="2800" dirty="0" smtClean="0">
                <a:solidFill>
                  <a:srgbClr val="FF0000"/>
                </a:solidFill>
              </a:rPr>
              <a:t>fopen</a:t>
            </a:r>
            <a:r>
              <a:rPr lang="sr-Latn-CS" sz="2800" dirty="0" smtClean="0"/>
              <a:t>) pokazivač je zapravo neupotrebljiv.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Redirekcija - kratko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47664"/>
            <a:ext cx="8783959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Umjesto na ekran rezultat je preusmjeren (redirektovan) u fajl </a:t>
            </a:r>
            <a:r>
              <a:rPr lang="sr-Latn-CS" sz="2400" dirty="0" smtClean="0">
                <a:solidFill>
                  <a:srgbClr val="3333CC"/>
                </a:solidFill>
              </a:rPr>
              <a:t>ex.txt</a:t>
            </a:r>
            <a:r>
              <a:rPr lang="en-US" sz="2400" dirty="0" smtClean="0"/>
              <a:t>,</a:t>
            </a:r>
            <a:r>
              <a:rPr lang="sr-Latn-CS" sz="2400" dirty="0" smtClean="0"/>
              <a:t> a znak </a:t>
            </a:r>
            <a:r>
              <a:rPr lang="en-US" sz="2400" b="1" dirty="0" smtClean="0">
                <a:solidFill>
                  <a:srgbClr val="FF0000"/>
                </a:solidFill>
              </a:rPr>
              <a:t>&gt;</a:t>
            </a:r>
            <a:r>
              <a:rPr lang="en-US" sz="2400" dirty="0" smtClean="0"/>
              <a:t> </a:t>
            </a:r>
            <a:r>
              <a:rPr lang="sr-Latn-CS" sz="2400" dirty="0" smtClean="0"/>
              <a:t>obavještava jezgro operativnog sistema da rezultate treba preusmjeriti sa ekrana (tzv. standardnog izlaza) u fajl.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Slično, naredba: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pr1 </a:t>
            </a:r>
            <a:r>
              <a:rPr lang="en-US" sz="2400" dirty="0" smtClean="0">
                <a:solidFill>
                  <a:srgbClr val="FF0000"/>
                </a:solidFill>
              </a:rPr>
              <a:t>&lt;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ul.txt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/>
              <a:t>će iz fajla </a:t>
            </a:r>
            <a:r>
              <a:rPr lang="sr-Latn-CS" sz="2400" dirty="0" smtClean="0">
                <a:solidFill>
                  <a:srgbClr val="3333CC"/>
                </a:solidFill>
              </a:rPr>
              <a:t>ul.txt</a:t>
            </a:r>
            <a:r>
              <a:rPr lang="sr-Latn-CS" sz="2400" dirty="0" smtClean="0"/>
              <a:t> učitati podatke (neće ih tražiti sa tastature – standardnog ulaza) i rezultat će odštampati na ekranu.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Dozvoljene su i kombinacije sa preusmjeravanjem i ulaza i izlaza.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483768" y="5665340"/>
            <a:ext cx="6539309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Ovo je samo ilustracija bez potrebe da joj bude posvećena značajna pažnja. U operativnim sistemima UNIX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</a:rPr>
              <a:t>/Linux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postoji mnogo složeniji sistem koji dozvoljava operacije tipa: sjutra u 6 pokreni program i rezultat smjesti u fajl koji ćeš nakon dva sata poslati na e-mail.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Enumer</a:t>
            </a:r>
            <a:r>
              <a:rPr lang="sr-Latn-CS" smtClean="0"/>
              <a:t>a</a:t>
            </a:r>
            <a:r>
              <a:rPr lang="en-US" smtClean="0"/>
              <a:t>cija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7358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>
                <a:solidFill>
                  <a:srgbClr val="3333CC"/>
                </a:solidFill>
              </a:rPr>
              <a:t>Enumer</a:t>
            </a:r>
            <a:r>
              <a:rPr lang="sr-Latn-CS" sz="2400" smtClean="0">
                <a:solidFill>
                  <a:srgbClr val="3333CC"/>
                </a:solidFill>
              </a:rPr>
              <a:t>a</a:t>
            </a:r>
            <a:r>
              <a:rPr lang="en-US" sz="2400" smtClean="0">
                <a:solidFill>
                  <a:srgbClr val="3333CC"/>
                </a:solidFill>
              </a:rPr>
              <a:t>cija</a:t>
            </a:r>
            <a:r>
              <a:rPr lang="en-US" sz="2400" smtClean="0"/>
              <a:t> (ili </a:t>
            </a:r>
            <a:r>
              <a:rPr lang="en-US" sz="2400" smtClean="0">
                <a:solidFill>
                  <a:srgbClr val="3333CC"/>
                </a:solidFill>
              </a:rPr>
              <a:t>nabrajanje</a:t>
            </a:r>
            <a:r>
              <a:rPr lang="en-US" sz="2400" smtClean="0"/>
              <a:t>) je specijalni tip podatka u C-u koji predstavlja zamjenu za ve</a:t>
            </a:r>
            <a:r>
              <a:rPr lang="sr-Latn-CS" sz="2400" smtClean="0"/>
              <a:t>ći broj cjelobrojnih konstanti.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Konstantama se dodjeljuju imena (tzv. </a:t>
            </a:r>
            <a:r>
              <a:rPr lang="sr-Latn-CS" sz="2400" smtClean="0">
                <a:solidFill>
                  <a:srgbClr val="FF0000"/>
                </a:solidFill>
              </a:rPr>
              <a:t>simboličke konstante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Prije nego objasnimo detaljnije enumeraciju pojasnimo njenu primjenu.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Dani u nedjelji se u programu mogu pamtiti kao stringovi, ali ih je često mnogo bolje zapamtiti kao cijele brojeve. To onda znači da programer treba da zapamti preslikavanje dana u odgovarajući cijeli broj i da kroz program koristi cijeli broj gdje bi se inače pozvao na dan.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Čak i da programer ima takav kapacitet da pamti sva preslikavanja koja uvede u program to ne znači da će to umijeti da prate drugi programeri koji budu nastavljali njegov rad. Stoga je mnogo bolje definisati odgovarajuće nabrajanje i uvesti simboličke konstante koje već po nazivu sugerišu o kom se danu (ili bilo kom drugom podatku) radi.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Enumeracija se definiše najčešće globalno (van svih funkcija u programu). Primjer:</a:t>
            </a:r>
            <a:br>
              <a:rPr lang="sr-Latn-CS" sz="2400" dirty="0" smtClean="0"/>
            </a:br>
            <a:r>
              <a:rPr lang="sr-Latn-CS" sz="2000" dirty="0" smtClean="0">
                <a:solidFill>
                  <a:srgbClr val="FF0000"/>
                </a:solidFill>
              </a:rPr>
              <a:t>enum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dani</a:t>
            </a:r>
            <a:r>
              <a:rPr lang="sr-Latn-CS" sz="2000" dirty="0" smtClean="0"/>
              <a:t> </a:t>
            </a:r>
            <a:r>
              <a:rPr lang="en-US" sz="2000" dirty="0" smtClean="0"/>
              <a:t>{</a:t>
            </a:r>
            <a:r>
              <a:rPr lang="en-US" sz="2000" dirty="0" smtClean="0">
                <a:solidFill>
                  <a:schemeClr val="accent1"/>
                </a:solidFill>
              </a:rPr>
              <a:t>PONED, UTOR, SRIJ, CETV, PETAK, SUBOTA, NEDJ</a:t>
            </a:r>
            <a:r>
              <a:rPr lang="en-US" sz="2000" dirty="0" smtClean="0"/>
              <a:t>};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685800" y="5557663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H="1">
            <a:off x="990600" y="5557663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09538" y="6508576"/>
            <a:ext cx="259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Tahoma" pitchFamily="34" charset="0"/>
              </a:rPr>
              <a:t>klju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čna riječ (mala slova)</a:t>
            </a:r>
            <a:endParaRPr lang="en-US" sz="14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1371600" y="5557663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1600200" y="5557663"/>
            <a:ext cx="1027113" cy="685800"/>
          </a:xfrm>
          <a:custGeom>
            <a:avLst/>
            <a:gdLst>
              <a:gd name="T0" fmla="*/ 0 w 528"/>
              <a:gd name="T1" fmla="*/ 0 h 288"/>
              <a:gd name="T2" fmla="*/ 0 w 528"/>
              <a:gd name="T3" fmla="*/ 2147483647 h 288"/>
              <a:gd name="T4" fmla="*/ 2147483647 w 52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28" h="288">
                <a:moveTo>
                  <a:pt x="0" y="0"/>
                </a:moveTo>
                <a:lnTo>
                  <a:pt x="0" y="288"/>
                </a:lnTo>
                <a:lnTo>
                  <a:pt x="52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590800" y="6073551"/>
            <a:ext cx="52578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>
                <a:solidFill>
                  <a:srgbClr val="3333CC"/>
                </a:solidFill>
                <a:latin typeface="Tahoma" pitchFamily="34" charset="0"/>
              </a:rPr>
              <a:t>naziv enumeracije</a:t>
            </a:r>
            <a:r>
              <a:rPr lang="en-US" sz="1400" b="1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400" b="1" dirty="0">
                <a:solidFill>
                  <a:srgbClr val="3333CC"/>
                </a:solidFill>
                <a:latin typeface="Tahoma" pitchFamily="34" charset="0"/>
              </a:rPr>
              <a:t> koji se u C-u može </a:t>
            </a:r>
            <a:r>
              <a:rPr lang="sr-Latn-CS" sz="1400" b="1" dirty="0" smtClean="0">
                <a:solidFill>
                  <a:srgbClr val="3333CC"/>
                </a:solidFill>
                <a:latin typeface="Tahoma" pitchFamily="34" charset="0"/>
              </a:rPr>
              <a:t>izostaviti</a:t>
            </a:r>
            <a:endParaRPr lang="en-US" sz="1400" b="1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2057400" y="5557663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5105400" y="5557663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505200" y="5633863"/>
            <a:ext cx="3124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chemeClr val="accent1"/>
                </a:solidFill>
                <a:latin typeface="Tahoma" pitchFamily="34" charset="0"/>
              </a:rPr>
              <a:t>uvedene simboličke konstante</a:t>
            </a:r>
            <a:endParaRPr lang="en-US" sz="14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608"/>
            <a:ext cx="8727504" cy="44637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Simboličke konstante uzimaju vrijednosti </a:t>
            </a:r>
            <a:r>
              <a:rPr lang="en-US" sz="2400" dirty="0" smtClean="0">
                <a:solidFill>
                  <a:schemeClr val="accent1"/>
                </a:solidFill>
              </a:rPr>
              <a:t>PONED</a:t>
            </a:r>
            <a:r>
              <a:rPr lang="sr-Latn-CS" sz="2400" dirty="0" smtClean="0">
                <a:solidFill>
                  <a:schemeClr val="accent1"/>
                </a:solidFill>
              </a:rPr>
              <a:t>=0</a:t>
            </a:r>
            <a:r>
              <a:rPr lang="en-US" sz="2400" dirty="0" smtClean="0">
                <a:solidFill>
                  <a:schemeClr val="accent1"/>
                </a:solidFill>
              </a:rPr>
              <a:t>, UTOR</a:t>
            </a:r>
            <a:r>
              <a:rPr lang="sr-Latn-CS" sz="2400" dirty="0" smtClean="0">
                <a:solidFill>
                  <a:schemeClr val="accent1"/>
                </a:solidFill>
              </a:rPr>
              <a:t>=1</a:t>
            </a:r>
            <a:r>
              <a:rPr lang="en-US" sz="2400" dirty="0" smtClean="0">
                <a:solidFill>
                  <a:schemeClr val="accent1"/>
                </a:solidFill>
              </a:rPr>
              <a:t>, SRIJ</a:t>
            </a:r>
            <a:r>
              <a:rPr lang="sr-Latn-CS" sz="2400" dirty="0" smtClean="0">
                <a:solidFill>
                  <a:schemeClr val="accent1"/>
                </a:solidFill>
              </a:rPr>
              <a:t>=2</a:t>
            </a:r>
            <a:r>
              <a:rPr lang="en-US" sz="2400" dirty="0" smtClean="0">
                <a:solidFill>
                  <a:schemeClr val="accent1"/>
                </a:solidFill>
              </a:rPr>
              <a:t>, CETV</a:t>
            </a:r>
            <a:r>
              <a:rPr lang="sr-Latn-CS" sz="2400" dirty="0" smtClean="0">
                <a:solidFill>
                  <a:schemeClr val="accent1"/>
                </a:solidFill>
              </a:rPr>
              <a:t>=3</a:t>
            </a:r>
            <a:r>
              <a:rPr lang="en-US" sz="2400" dirty="0" smtClean="0">
                <a:solidFill>
                  <a:schemeClr val="accent1"/>
                </a:solidFill>
              </a:rPr>
              <a:t>, PETAK</a:t>
            </a:r>
            <a:r>
              <a:rPr lang="sr-Latn-CS" sz="2400" dirty="0" smtClean="0">
                <a:solidFill>
                  <a:schemeClr val="accent1"/>
                </a:solidFill>
              </a:rPr>
              <a:t>=4</a:t>
            </a:r>
            <a:r>
              <a:rPr lang="en-US" sz="2400" dirty="0" smtClean="0">
                <a:solidFill>
                  <a:schemeClr val="accent1"/>
                </a:solidFill>
              </a:rPr>
              <a:t>, SUBOTA</a:t>
            </a:r>
            <a:r>
              <a:rPr lang="sr-Latn-CS" sz="2400" dirty="0" smtClean="0">
                <a:solidFill>
                  <a:schemeClr val="accent1"/>
                </a:solidFill>
              </a:rPr>
              <a:t>=5</a:t>
            </a:r>
            <a:r>
              <a:rPr lang="en-US" sz="2400" dirty="0" smtClean="0">
                <a:solidFill>
                  <a:schemeClr val="accent1"/>
                </a:solidFill>
              </a:rPr>
              <a:t>, NEDJ</a:t>
            </a:r>
            <a:r>
              <a:rPr lang="sr-Latn-CS" sz="2400" dirty="0" smtClean="0">
                <a:solidFill>
                  <a:schemeClr val="accent1"/>
                </a:solidFill>
              </a:rPr>
              <a:t>=</a:t>
            </a:r>
            <a:r>
              <a:rPr lang="en-US" sz="2400" dirty="0" smtClean="0">
                <a:solidFill>
                  <a:schemeClr val="accent1"/>
                </a:solidFill>
              </a:rPr>
              <a:t>6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Pokušaj promjene vrijednosti simboličke konstante dovodi do greške u programu i prekida izvršavanja.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Nije potrebno simboličke konstante pisati velikim slovima, ali je to konvencija.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enum </a:t>
            </a:r>
            <a:r>
              <a:rPr lang="en-US" sz="2400" dirty="0" smtClean="0">
                <a:solidFill>
                  <a:srgbClr val="3333CC"/>
                </a:solidFill>
              </a:rPr>
              <a:t>{AAA=6,BBB=-1,CCC,DDD=3,EEE};</a:t>
            </a:r>
          </a:p>
          <a:p>
            <a:pPr marL="361950" indent="-361950" eaLnBrk="1" hangingPunct="1">
              <a:lnSpc>
                <a:spcPct val="90000"/>
              </a:lnSpc>
              <a:buNone/>
            </a:pPr>
            <a:r>
              <a:rPr lang="sr-Latn-CS" sz="2400" dirty="0" smtClean="0"/>
              <a:t>	Konstante kojima su dodijeljene vrijednosti uzimaju te vrijednosti, dok one koje nijesu specificirane uzimaju vrijednost za jedan veću od prethodne. Ako prva nije definisana njena vrijednost je 0.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45568"/>
            <a:ext cx="856895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Do sada smo se sr</a:t>
            </a:r>
            <a:r>
              <a:rPr lang="en-US" sz="2400" smtClean="0"/>
              <a:t>ij</a:t>
            </a:r>
            <a:r>
              <a:rPr lang="sr-Latn-CS" sz="2400" smtClean="0"/>
              <a:t>etali sa kolekcijama podataka istog tipa i te kolekcije smo nazivali nizovima (sa specijalnim slučajevima - matricama i stringovima).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Modelovanje podatka iz realnog svijeta je često teško ostvarivo preko do sada učenih tipova podataka, uključujući i nizove.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RADNIK, MAŠINA, STUDENT, PROZOR se teško modeluju ijednim do sada uvedenim tipom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Stoga su definisane </a:t>
            </a:r>
            <a:r>
              <a:rPr lang="sr-Latn-CS" sz="2400" smtClean="0">
                <a:solidFill>
                  <a:srgbClr val="FF0000"/>
                </a:solidFill>
              </a:rPr>
              <a:t>strukture</a:t>
            </a:r>
            <a:r>
              <a:rPr lang="sr-Latn-CS" sz="2400" smtClean="0"/>
              <a:t> </a:t>
            </a:r>
            <a:r>
              <a:rPr lang="sr-Latn-CS" sz="2400"/>
              <a:t>(alternativni </a:t>
            </a:r>
            <a:r>
              <a:rPr lang="sr-Latn-CS" sz="2400" smtClean="0"/>
              <a:t>nazivi</a:t>
            </a:r>
            <a:r>
              <a:rPr lang="en-US" sz="2400" smtClean="0"/>
              <a:t> su </a:t>
            </a:r>
            <a:r>
              <a:rPr lang="sr-Latn-CS" sz="2400" smtClean="0"/>
              <a:t>zapis, slog, record)</a:t>
            </a:r>
            <a:r>
              <a:rPr lang="en-US" sz="2400" smtClean="0"/>
              <a:t>,</a:t>
            </a:r>
            <a:r>
              <a:rPr lang="sr-Latn-CS" sz="2400" smtClean="0"/>
              <a:t> koje mogu da sadrže više podataka raznorodnog tipa.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7772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Strukture se u programskom jeziku C uvode pomoću ključne riječi </a:t>
            </a:r>
            <a:r>
              <a:rPr lang="sr-Latn-CS" sz="2400" smtClean="0">
                <a:solidFill>
                  <a:srgbClr val="FF0000"/>
                </a:solidFill>
              </a:rPr>
              <a:t>struct</a:t>
            </a:r>
            <a:r>
              <a:rPr lang="sr-Latn-CS" sz="2400" smtClean="0"/>
              <a:t>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struct naziv_strukture </a:t>
            </a:r>
            <a:r>
              <a:rPr lang="en-US" sz="2400" smtClean="0">
                <a:solidFill>
                  <a:srgbClr val="FF0000"/>
                </a:solidFill>
              </a:rPr>
              <a:t>{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	</a:t>
            </a:r>
            <a:r>
              <a:rPr lang="en-US" sz="2400" smtClean="0">
                <a:solidFill>
                  <a:srgbClr val="00B050"/>
                </a:solidFill>
              </a:rPr>
              <a:t>/</a:t>
            </a:r>
            <a:r>
              <a:rPr lang="sr-Latn-CS" sz="2400" smtClean="0">
                <a:solidFill>
                  <a:srgbClr val="00B050"/>
                </a:solidFill>
              </a:rPr>
              <a:t>*</a:t>
            </a:r>
            <a:r>
              <a:rPr lang="en-US" sz="2400" smtClean="0">
                <a:solidFill>
                  <a:srgbClr val="00B050"/>
                </a:solidFill>
              </a:rPr>
              <a:t>deklaracije promjenljivih </a:t>
            </a:r>
            <a:r>
              <a:rPr lang="sr-Latn-CS" sz="2400" smtClean="0">
                <a:solidFill>
                  <a:srgbClr val="00B050"/>
                </a:solidFill>
              </a:rPr>
              <a:t>članica strukture</a:t>
            </a:r>
            <a:r>
              <a:rPr lang="en-US" sz="2400" smtClean="0">
                <a:solidFill>
                  <a:srgbClr val="00B050"/>
                </a:solidFill>
              </a:rPr>
              <a:t>*/</a:t>
            </a:r>
            <a:br>
              <a:rPr lang="en-US" sz="2400" smtClean="0">
                <a:solidFill>
                  <a:srgbClr val="00B05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} promjenljive_strukturnog_tipa;</a:t>
            </a:r>
          </a:p>
          <a:p>
            <a:pPr eaLnBrk="1" hangingPunct="1"/>
            <a:r>
              <a:rPr lang="en-US" sz="2400" smtClean="0"/>
              <a:t>Primjer:</a:t>
            </a:r>
            <a:br>
              <a:rPr lang="en-US" sz="2400" smtClean="0"/>
            </a:br>
            <a:r>
              <a:rPr lang="en-US" sz="2400" smtClean="0">
                <a:solidFill>
                  <a:srgbClr val="3333CC"/>
                </a:solidFill>
              </a:rPr>
              <a:t>struct str {</a:t>
            </a:r>
            <a:br>
              <a:rPr lang="en-US" sz="2400" smtClean="0">
                <a:solidFill>
                  <a:srgbClr val="3333CC"/>
                </a:solidFill>
              </a:rPr>
            </a:br>
            <a:r>
              <a:rPr lang="en-US" sz="2400" smtClean="0">
                <a:solidFill>
                  <a:srgbClr val="3333CC"/>
                </a:solidFill>
              </a:rPr>
              <a:t>	</a:t>
            </a:r>
            <a:r>
              <a:rPr lang="en-US" sz="2400" smtClean="0">
                <a:solidFill>
                  <a:srgbClr val="00B050"/>
                </a:solidFill>
              </a:rPr>
              <a:t>char ch;</a:t>
            </a:r>
            <a:br>
              <a:rPr lang="en-US" sz="2400" smtClean="0">
                <a:solidFill>
                  <a:srgbClr val="00B050"/>
                </a:solidFill>
              </a:rPr>
            </a:br>
            <a:r>
              <a:rPr lang="en-US" sz="2400" smtClean="0">
                <a:solidFill>
                  <a:srgbClr val="00B050"/>
                </a:solidFill>
              </a:rPr>
              <a:t>	int i;</a:t>
            </a:r>
            <a:r>
              <a:rPr lang="en-US" sz="2400" smtClean="0">
                <a:solidFill>
                  <a:srgbClr val="3333CC"/>
                </a:solidFill>
              </a:rPr>
              <a:t/>
            </a:r>
            <a:br>
              <a:rPr lang="en-US" sz="2400" smtClean="0">
                <a:solidFill>
                  <a:srgbClr val="3333CC"/>
                </a:solidFill>
              </a:rPr>
            </a:br>
            <a:r>
              <a:rPr lang="en-US" sz="2400" smtClean="0">
                <a:solidFill>
                  <a:srgbClr val="3333CC"/>
                </a:solidFill>
              </a:rPr>
              <a:t>} s1, s2;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849365" y="4338463"/>
            <a:ext cx="6187131" cy="24749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300">
                <a:latin typeface="Tahoma" pitchFamily="34" charset="0"/>
              </a:rPr>
              <a:t>S</a:t>
            </a:r>
            <a:r>
              <a:rPr lang="en-US" sz="2300">
                <a:latin typeface="Tahoma" pitchFamily="34" charset="0"/>
              </a:rPr>
              <a:t>ada su promjenljive </a:t>
            </a:r>
            <a:r>
              <a:rPr lang="en-US" sz="2300">
                <a:solidFill>
                  <a:srgbClr val="FF0000"/>
                </a:solidFill>
                <a:latin typeface="Tahoma" pitchFamily="34" charset="0"/>
              </a:rPr>
              <a:t>s1</a:t>
            </a:r>
            <a:r>
              <a:rPr lang="en-US" sz="2300">
                <a:latin typeface="Tahoma" pitchFamily="34" charset="0"/>
              </a:rPr>
              <a:t> i </a:t>
            </a:r>
            <a:r>
              <a:rPr lang="en-US" sz="2300">
                <a:solidFill>
                  <a:srgbClr val="FF0000"/>
                </a:solidFill>
                <a:latin typeface="Tahoma" pitchFamily="34" charset="0"/>
              </a:rPr>
              <a:t>s2</a:t>
            </a:r>
            <a:r>
              <a:rPr lang="en-US" sz="2300">
                <a:latin typeface="Tahoma" pitchFamily="34" charset="0"/>
              </a:rPr>
              <a:t> strukturnog tipa str (</a:t>
            </a:r>
            <a:r>
              <a:rPr lang="en-US" sz="2300">
                <a:solidFill>
                  <a:srgbClr val="3333CC"/>
                </a:solidFill>
                <a:latin typeface="Tahoma" pitchFamily="34" charset="0"/>
              </a:rPr>
              <a:t>tipa struktura str</a:t>
            </a:r>
            <a:r>
              <a:rPr lang="en-US" sz="2300">
                <a:latin typeface="Tahoma" pitchFamily="34" charset="0"/>
              </a:rPr>
              <a:t>) i svaka od ovih promjenljivih sadr</a:t>
            </a:r>
            <a:r>
              <a:rPr lang="sr-Latn-CS" sz="2300">
                <a:latin typeface="Tahoma" pitchFamily="34" charset="0"/>
              </a:rPr>
              <a:t>ži (zauzima memoriju) za cijeli broj </a:t>
            </a:r>
            <a:r>
              <a:rPr lang="sr-Latn-CS" sz="2300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2300">
                <a:latin typeface="Tahoma" pitchFamily="34" charset="0"/>
              </a:rPr>
              <a:t> i karakter </a:t>
            </a:r>
            <a:r>
              <a:rPr lang="sr-Latn-CS" sz="2300">
                <a:solidFill>
                  <a:srgbClr val="FF0000"/>
                </a:solidFill>
                <a:latin typeface="Tahoma" pitchFamily="34" charset="0"/>
              </a:rPr>
              <a:t>ch</a:t>
            </a:r>
            <a:r>
              <a:rPr lang="sr-Latn-CS" sz="2300">
                <a:latin typeface="Tahoma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300">
                <a:latin typeface="Tahoma" pitchFamily="34" charset="0"/>
              </a:rPr>
              <a:t>Memorija se za jedan podatak strukturnog tipa zauzima redom (karakter, pa cijeli broj).</a:t>
            </a:r>
            <a:endParaRPr lang="en-US" sz="23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94520"/>
            <a:ext cx="82870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Struktura je vidljiva tamo gdje je definisana.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Po pravilu se strukture definišu van svih funkcija (globalno)</a:t>
            </a:r>
            <a:r>
              <a:rPr lang="en-US" sz="2400" smtClean="0"/>
              <a:t>,</a:t>
            </a:r>
            <a:r>
              <a:rPr lang="sr-Latn-CS" sz="2400" smtClean="0"/>
              <a:t> ali se istovremeno ne deklarišu (ako nema potrebe za globalnim strukturama) promjenljive odgovarajućeg tipa.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Promjenljive strukturnog tipa se mogu deklarisati unutar funkcija (mogu biti i argumenti funkcija):</a:t>
            </a:r>
            <a:br>
              <a:rPr lang="sr-Latn-CS" sz="2400" smtClean="0"/>
            </a:br>
            <a:r>
              <a:rPr lang="en-US" sz="2400" smtClean="0">
                <a:solidFill>
                  <a:srgbClr val="FF0000"/>
                </a:solidFill>
              </a:rPr>
              <a:t>struct str {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	char ch;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	int i;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};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endParaRPr lang="en-US" sz="2400" smtClean="0">
              <a:solidFill>
                <a:srgbClr val="FF0000"/>
              </a:solidFill>
            </a:endParaRP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2211760" y="5578400"/>
            <a:ext cx="776064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987824" y="5691112"/>
            <a:ext cx="13763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Definicija strukture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586536" y="5005312"/>
            <a:ext cx="41910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solidFill>
                  <a:srgbClr val="3333CC"/>
                </a:solidFill>
                <a:latin typeface="Tahoma" pitchFamily="34" charset="0"/>
              </a:rPr>
              <a:t>struct str s1,s2;</a:t>
            </a: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 flipH="1">
            <a:off x="6110536" y="53863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4662736" y="5654600"/>
            <a:ext cx="411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3333CC"/>
                </a:solidFill>
                <a:latin typeface="Tahoma" pitchFamily="34" charset="0"/>
              </a:rPr>
              <a:t>Deklaracija promjenljivih strukturnog tipa</a:t>
            </a:r>
            <a:endParaRPr lang="en-US" sz="1400" b="1">
              <a:solidFill>
                <a:srgbClr val="3333C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070"/>
            <a:ext cx="8569200" cy="40322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Sama struktura predstavlja mustru (šemu</a:t>
            </a:r>
            <a:r>
              <a:rPr lang="en-US" sz="2400" dirty="0" smtClean="0"/>
              <a:t>,</a:t>
            </a:r>
            <a:r>
              <a:rPr lang="sr-Latn-CS" sz="2400" dirty="0" smtClean="0"/>
              <a:t> pravilo) kako će se promjenljive strukturnog tipa smjestiti u memoriju računara. </a:t>
            </a:r>
            <a:r>
              <a:rPr lang="sr-Latn-CS" sz="2400" b="1" dirty="0" smtClean="0">
                <a:solidFill>
                  <a:srgbClr val="FF0000"/>
                </a:solidFill>
              </a:rPr>
              <a:t>Stoga, struktura ne zauzima memoriju</a:t>
            </a:r>
            <a:r>
              <a:rPr lang="sr-Latn-CS" sz="2400" b="1" dirty="0" smtClean="0">
                <a:solidFill>
                  <a:srgbClr val="FF0000"/>
                </a:solidFill>
              </a:rPr>
              <a:t>!</a:t>
            </a:r>
            <a:endParaRPr lang="sr-Latn-CS" sz="2400" b="1" dirty="0" smtClean="0">
              <a:solidFill>
                <a:srgbClr val="FF0000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Promjenljive strukturnog tipa zauzimaju memoriju koja je jednaka zbiru memorija potrebnih za smještanje promjenljivih članica strukture.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Podaci strukturnog tipa se mogu inicijalizovati navođenjem odgovarajućih promjenljivih unutar vitičastih zagrada. Za strukturu iz </a:t>
            </a:r>
            <a:r>
              <a:rPr lang="en-US" sz="2400" dirty="0" err="1" smtClean="0"/>
              <a:t>prethodnog</a:t>
            </a:r>
            <a:r>
              <a:rPr lang="en-US" sz="2400" dirty="0" smtClean="0"/>
              <a:t> </a:t>
            </a:r>
            <a:r>
              <a:rPr lang="sr-Latn-CS" sz="2400" dirty="0" smtClean="0"/>
              <a:t>primjera</a:t>
            </a:r>
            <a:r>
              <a:rPr lang="en-US" sz="2400" dirty="0" smtClean="0"/>
              <a:t>,</a:t>
            </a:r>
            <a:r>
              <a:rPr lang="sr-Latn-CS" sz="2400" dirty="0" smtClean="0"/>
              <a:t> to </a:t>
            </a:r>
            <a:r>
              <a:rPr lang="en-US" sz="2400" dirty="0" smtClean="0"/>
              <a:t>se </a:t>
            </a:r>
            <a:r>
              <a:rPr lang="en-US" sz="2400" dirty="0" err="1" smtClean="0"/>
              <a:t>radi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struct </a:t>
            </a:r>
            <a:r>
              <a:rPr lang="en-US" sz="2400" dirty="0" err="1" smtClean="0">
                <a:solidFill>
                  <a:srgbClr val="FF0000"/>
                </a:solidFill>
              </a:rPr>
              <a:t>str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s1=</a:t>
            </a:r>
            <a:r>
              <a:rPr lang="en-US" sz="2400" dirty="0" smtClean="0">
                <a:solidFill>
                  <a:srgbClr val="00B050"/>
                </a:solidFill>
              </a:rPr>
              <a:t>{'a',4}</a:t>
            </a:r>
            <a:r>
              <a:rPr lang="en-US" sz="2400" dirty="0" smtClean="0">
                <a:solidFill>
                  <a:srgbClr val="FF0000"/>
                </a:solidFill>
              </a:rPr>
              <a:t>, s2;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215064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Promjenljivim</a:t>
            </a:r>
            <a:r>
              <a:rPr lang="en-US" sz="2400" dirty="0" smtClean="0"/>
              <a:t> </a:t>
            </a:r>
            <a:r>
              <a:rPr lang="sr-Latn-CS" sz="2400" dirty="0" smtClean="0"/>
              <a:t>unutar </a:t>
            </a:r>
            <a:r>
              <a:rPr lang="en-US" sz="2400" dirty="0" err="1" smtClean="0"/>
              <a:t>strukturnog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preko operatora tačka.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s1.ch=</a:t>
            </a:r>
            <a:r>
              <a:rPr lang="en-US" sz="2400" dirty="0" smtClean="0">
                <a:solidFill>
                  <a:srgbClr val="3333CC"/>
                </a:solidFill>
              </a:rPr>
              <a:t>'A'; s1.i=123;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>
                <a:solidFill>
                  <a:schemeClr val="tx2"/>
                </a:solidFill>
              </a:rPr>
              <a:t>Unutar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strukture</a:t>
            </a:r>
            <a:r>
              <a:rPr lang="en-US" sz="2400" dirty="0" smtClean="0">
                <a:solidFill>
                  <a:schemeClr val="tx2"/>
                </a:solidFill>
              </a:rPr>
              <a:t> se </a:t>
            </a:r>
            <a:r>
              <a:rPr lang="en-US" sz="2400" dirty="0" err="1" smtClean="0">
                <a:solidFill>
                  <a:schemeClr val="tx2"/>
                </a:solidFill>
              </a:rPr>
              <a:t>mo</a:t>
            </a:r>
            <a:r>
              <a:rPr lang="sr-Latn-CS" sz="2400" dirty="0" smtClean="0">
                <a:solidFill>
                  <a:schemeClr val="tx2"/>
                </a:solidFill>
              </a:rPr>
              <a:t>že nalaziti niz kao podatak </a:t>
            </a:r>
            <a:r>
              <a:rPr lang="sr-Latn-CS" sz="2400" dirty="0" smtClean="0">
                <a:solidFill>
                  <a:schemeClr val="tx2"/>
                </a:solidFill>
              </a:rPr>
              <a:t>član i tom </a:t>
            </a:r>
            <a:r>
              <a:rPr lang="sr-Latn-CS" sz="2400" dirty="0" smtClean="0">
                <a:solidFill>
                  <a:schemeClr val="tx2"/>
                </a:solidFill>
              </a:rPr>
              <a:t>nizu trebaju biti poznate sve dimenzije kako bi se mogla obaviti alokacija </a:t>
            </a:r>
            <a:r>
              <a:rPr lang="sr-Latn-CS" sz="2400" dirty="0" smtClean="0">
                <a:solidFill>
                  <a:schemeClr val="tx2"/>
                </a:solidFill>
              </a:rPr>
              <a:t>memorije: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struct Radnik</a:t>
            </a:r>
            <a:r>
              <a:rPr lang="en-US" sz="2400" dirty="0" smtClean="0">
                <a:solidFill>
                  <a:srgbClr val="3333CC"/>
                </a:solidFill>
              </a:rPr>
              <a:t>{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char </a:t>
            </a:r>
            <a:r>
              <a:rPr lang="en-US" sz="2400" dirty="0" err="1" smtClean="0">
                <a:solidFill>
                  <a:srgbClr val="3333CC"/>
                </a:solidFill>
              </a:rPr>
              <a:t>ImePrezime</a:t>
            </a:r>
            <a:r>
              <a:rPr lang="en-US" sz="2400" dirty="0" smtClean="0">
                <a:solidFill>
                  <a:srgbClr val="3333CC"/>
                </a:solidFill>
              </a:rPr>
              <a:t>[40];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GodineStaza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} rad1={"</a:t>
            </a:r>
            <a:r>
              <a:rPr lang="en-US" sz="2400" dirty="0" err="1" smtClean="0">
                <a:solidFill>
                  <a:srgbClr val="3333CC"/>
                </a:solidFill>
              </a:rPr>
              <a:t>Mitar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Pavlovi</a:t>
            </a:r>
            <a:r>
              <a:rPr lang="sr-Latn-CS" sz="2400" dirty="0" smtClean="0">
                <a:solidFill>
                  <a:srgbClr val="3333CC"/>
                </a:solidFill>
              </a:rPr>
              <a:t>ć</a:t>
            </a:r>
            <a:r>
              <a:rPr lang="en-US" sz="2400" dirty="0" smtClean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4</a:t>
            </a:r>
            <a:r>
              <a:rPr lang="en-US" sz="2400" dirty="0" smtClean="0">
                <a:solidFill>
                  <a:srgbClr val="3333CC"/>
                </a:solidFill>
              </a:rPr>
              <a:t>};</a:t>
            </a:r>
            <a:endParaRPr lang="sr-Latn-CS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013" y="2253952"/>
            <a:ext cx="86106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Sada</a:t>
            </a:r>
            <a:r>
              <a:rPr lang="en-US" sz="2400" dirty="0" smtClean="0"/>
              <a:t> se </a:t>
            </a:r>
            <a:r>
              <a:rPr lang="en-US" sz="2400" dirty="0" err="1" smtClean="0"/>
              <a:t>elementima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niza</a:t>
            </a:r>
            <a:r>
              <a:rPr lang="en-US" sz="2400" dirty="0" smtClean="0"/>
              <a:t>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rad1.ImePrezime</a:t>
            </a:r>
            <a:r>
              <a:rPr lang="en-US" sz="2400" dirty="0" smtClean="0">
                <a:solidFill>
                  <a:srgbClr val="3333CC"/>
                </a:solidFill>
              </a:rPr>
              <a:t>[7]='a';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err="1" smtClean="0"/>
              <a:t>ili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što je u pitanju string, učitati kompletno ime i prezime odjednom: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scanf("%d %s",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&amp;rad1.GodineStaza,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rad1.ImePrezime);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Moguće je deklarisati niz struktura (tačnije je reći niz podataka strukturnog tipa, ali malo ko o tome vodi računa):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struct Radnik Pogon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Na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[7].</a:t>
            </a:r>
            <a:r>
              <a:rPr lang="en-US" sz="2400" dirty="0" err="1" smtClean="0">
                <a:solidFill>
                  <a:srgbClr val="FF0000"/>
                </a:solidFill>
              </a:rPr>
              <a:t>GodineStaza</a:t>
            </a:r>
            <a:r>
              <a:rPr lang="en-US" sz="2400" dirty="0" smtClean="0">
                <a:solidFill>
                  <a:srgbClr val="FF0000"/>
                </a:solidFill>
              </a:rPr>
              <a:t>=11;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/>
              <a:t>ili</a:t>
            </a:r>
            <a:r>
              <a:rPr lang="en-US" sz="2400" dirty="0" smtClean="0">
                <a:solidFill>
                  <a:srgbClr val="3333CC"/>
                </a:solidFill>
              </a:rPr>
              <a:t/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char NN[]="Petar </a:t>
            </a:r>
            <a:r>
              <a:rPr lang="en-US" sz="2400" dirty="0" err="1" smtClean="0">
                <a:solidFill>
                  <a:srgbClr val="FF0000"/>
                </a:solidFill>
              </a:rPr>
              <a:t>Pavlovic</a:t>
            </a:r>
            <a:r>
              <a:rPr lang="en-US" sz="2400" dirty="0" smtClean="0">
                <a:solidFill>
                  <a:srgbClr val="FF0000"/>
                </a:solidFill>
              </a:rPr>
              <a:t>";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strcpy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[3].</a:t>
            </a:r>
            <a:r>
              <a:rPr lang="en-US" sz="2400" dirty="0" err="1" smtClean="0">
                <a:solidFill>
                  <a:srgbClr val="FF0000"/>
                </a:solidFill>
              </a:rPr>
              <a:t>ImePrezime,NN</a:t>
            </a:r>
            <a:r>
              <a:rPr lang="en-US" sz="2400" dirty="0" smtClean="0">
                <a:solidFill>
                  <a:srgbClr val="FF0000"/>
                </a:solidFill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Naredba </a:t>
            </a:r>
            <a:r>
              <a:rPr lang="sr-Latn-CS" smtClean="0">
                <a:solidFill>
                  <a:srgbClr val="FF0000"/>
                </a:solidFill>
              </a:rPr>
              <a:t>fopen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9384" y="2245568"/>
            <a:ext cx="843108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</a:t>
            </a:r>
            <a:r>
              <a:rPr lang="sr-Latn-CS" sz="2400" b="1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ima sintaksu: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accent2"/>
                </a:solidFill>
              </a:rPr>
              <a:t>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"fajl koji se otvara"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chemeClr val="accent1"/>
                </a:solidFill>
              </a:rPr>
              <a:t>"način otvaranja"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"fajl koji se otvara" nalazi u tekućem direktorijumu navodi se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imenom</a:t>
            </a:r>
            <a:r>
              <a:rPr lang="en-US" sz="2400" dirty="0" smtClean="0"/>
              <a:t>, </a:t>
            </a:r>
            <a:r>
              <a:rPr lang="en-US" sz="2400" dirty="0" err="1" smtClean="0"/>
              <a:t>npr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"Test.txt".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fajl koji se želi otvoriti nalazi negdje u nekom od foldera na disku mora se navesti putanja do njega: </a:t>
            </a:r>
            <a:r>
              <a:rPr lang="sr-Latn-CS" sz="2400" dirty="0" smtClean="0">
                <a:solidFill>
                  <a:srgbClr val="3333CC"/>
                </a:solidFill>
              </a:rPr>
              <a:t>"C:</a:t>
            </a:r>
            <a:r>
              <a:rPr lang="en-US" sz="2400" dirty="0">
                <a:solidFill>
                  <a:srgbClr val="FF0000"/>
                </a:solidFill>
              </a:rPr>
              <a:t>\\</a:t>
            </a:r>
            <a:r>
              <a:rPr lang="en-US" sz="2400" dirty="0">
                <a:solidFill>
                  <a:srgbClr val="3333CC"/>
                </a:solidFill>
              </a:rPr>
              <a:t>TEMP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en-US" sz="2400" dirty="0" smtClean="0">
                <a:solidFill>
                  <a:srgbClr val="3333CC"/>
                </a:solidFill>
              </a:rPr>
              <a:t>PROBA.TXT</a:t>
            </a:r>
            <a:r>
              <a:rPr lang="sr-Latn-CS" sz="2400" dirty="0" smtClean="0">
                <a:solidFill>
                  <a:srgbClr val="3333CC"/>
                </a:solidFill>
              </a:rPr>
              <a:t>"</a:t>
            </a:r>
            <a:r>
              <a:rPr lang="en-US" sz="2400" dirty="0" smtClean="0"/>
              <a:t>. </a:t>
            </a:r>
            <a:r>
              <a:rPr lang="en-US" sz="2400" dirty="0" err="1" smtClean="0"/>
              <a:t>Zbog</a:t>
            </a:r>
            <a:r>
              <a:rPr lang="en-US" sz="2400" dirty="0" smtClean="0"/>
              <a:t> </a:t>
            </a:r>
            <a:r>
              <a:rPr lang="sr-Latn-CS" sz="2400" dirty="0" smtClean="0"/>
              <a:t>čega se koristi 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/>
              <a:t>a ne samo </a:t>
            </a:r>
            <a:r>
              <a:rPr lang="en-US" sz="2400" dirty="0" smtClean="0">
                <a:solidFill>
                  <a:srgbClr val="FF0000"/>
                </a:solidFill>
              </a:rPr>
              <a:t>\</a:t>
            </a:r>
            <a:r>
              <a:rPr lang="sr-Latn-CS" sz="2400" dirty="0" smtClean="0"/>
              <a:t>?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želi otvoriti za čitanje drugi argument fopen-a je </a:t>
            </a:r>
            <a:r>
              <a:rPr lang="sr-Latn-CS" sz="2400" b="1" dirty="0" smtClean="0">
                <a:solidFill>
                  <a:srgbClr val="FF0000"/>
                </a:solidFill>
              </a:rPr>
              <a:t>"r"</a:t>
            </a:r>
            <a:r>
              <a:rPr lang="sr-Latn-CS" sz="2400" dirty="0" smtClean="0"/>
              <a:t>. Ako je otvaranje obavljeno uspješno pokazivač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se pozicionira na početak postojećeg fajla.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Strukture i typedef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950"/>
            <a:ext cx="83590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sz="2400" dirty="0" smtClean="0"/>
              <a:t>Neki </a:t>
            </a:r>
            <a:r>
              <a:rPr lang="en-US" sz="2400" dirty="0" err="1" smtClean="0"/>
              <a:t>programeri</a:t>
            </a:r>
            <a:r>
              <a:rPr lang="en-US" sz="2400" dirty="0" smtClean="0"/>
              <a:t> </a:t>
            </a:r>
            <a:r>
              <a:rPr lang="en-US" sz="2400" dirty="0" smtClean="0"/>
              <a:t>ne </a:t>
            </a:r>
            <a:r>
              <a:rPr lang="en-US" sz="2400" dirty="0" err="1" smtClean="0"/>
              <a:t>vo</a:t>
            </a:r>
            <a:r>
              <a:rPr lang="sr-Latn-CS" sz="2400" dirty="0" smtClean="0"/>
              <a:t>l</a:t>
            </a:r>
            <a:r>
              <a:rPr lang="en-US" sz="2400" dirty="0" smtClean="0"/>
              <a:t>e da "</a:t>
            </a:r>
            <a:r>
              <a:rPr lang="en-US" sz="2400" dirty="0" err="1" smtClean="0"/>
              <a:t>vuku</a:t>
            </a:r>
            <a:r>
              <a:rPr lang="en-US" sz="2400" dirty="0" smtClean="0"/>
              <a:t>" </a:t>
            </a:r>
            <a:r>
              <a:rPr lang="en-US" sz="2400" dirty="0" err="1" smtClean="0"/>
              <a:t>klju</a:t>
            </a:r>
            <a:r>
              <a:rPr lang="sr-Latn-CS" sz="2400" dirty="0" smtClean="0"/>
              <a:t>čnu riječ </a:t>
            </a:r>
            <a:r>
              <a:rPr lang="sr-Latn-CS" sz="2400" dirty="0" smtClean="0">
                <a:solidFill>
                  <a:srgbClr val="FF0000"/>
                </a:solidFill>
              </a:rPr>
              <a:t>struct</a:t>
            </a:r>
            <a:r>
              <a:rPr lang="sr-Latn-CS" sz="2400" dirty="0" smtClean="0"/>
              <a:t> kroz program, već umjesto nje uvode "sopstveni tip podatka" preko </a:t>
            </a:r>
            <a:r>
              <a:rPr lang="sr-Latn-CS" sz="2400" dirty="0" smtClean="0">
                <a:solidFill>
                  <a:srgbClr val="3333CC"/>
                </a:solidFill>
              </a:rPr>
              <a:t>typedef</a:t>
            </a:r>
            <a:r>
              <a:rPr lang="sr-Latn-CS" sz="2400" dirty="0" smtClean="0"/>
              <a:t>. Ovo </a:t>
            </a:r>
            <a:r>
              <a:rPr lang="sr-Latn-CS" sz="2400" dirty="0" smtClean="0"/>
              <a:t>se, </a:t>
            </a:r>
            <a:r>
              <a:rPr lang="sr-Latn-CS" sz="2400" dirty="0" smtClean="0"/>
              <a:t>po </a:t>
            </a:r>
            <a:r>
              <a:rPr lang="sr-Latn-CS" sz="2400" dirty="0" smtClean="0"/>
              <a:t>pravilu, </a:t>
            </a:r>
            <a:r>
              <a:rPr lang="sr-Latn-CS" sz="2400" dirty="0" smtClean="0"/>
              <a:t>vrši globalno. N</a:t>
            </a:r>
            <a:r>
              <a:rPr lang="en-US" sz="2400" dirty="0" smtClean="0"/>
              <a:t>a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:</a:t>
            </a:r>
            <a:endParaRPr lang="sr-Latn-C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typedef struct 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char </a:t>
            </a:r>
            <a:r>
              <a:rPr lang="en-US" sz="2400" dirty="0" err="1" smtClean="0">
                <a:solidFill>
                  <a:srgbClr val="FF0000"/>
                </a:solidFill>
              </a:rPr>
              <a:t>ImPrez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god_upis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god_stud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 Student;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Deklaracija</a:t>
            </a:r>
            <a:r>
              <a:rPr lang="en-US" sz="2400" dirty="0" smtClean="0"/>
              <a:t> i </a:t>
            </a:r>
            <a:r>
              <a:rPr lang="en-US" sz="2400" dirty="0" err="1" smtClean="0"/>
              <a:t>upotreba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promjenljivih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obavlja</a:t>
            </a:r>
            <a:r>
              <a:rPr lang="en-US" sz="2400" dirty="0" smtClean="0"/>
              <a:t> </a:t>
            </a:r>
            <a:r>
              <a:rPr lang="en-US" sz="2400" dirty="0" err="1" smtClean="0"/>
              <a:t>navo</a:t>
            </a:r>
            <a:r>
              <a:rPr lang="sr-Latn-CS" sz="2400" dirty="0" smtClean="0"/>
              <a:t>đenjem samo novodefinisanog tipa, npr.: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Student DrugaGod</a:t>
            </a:r>
            <a:r>
              <a:rPr lang="en-US" sz="2400" dirty="0" smtClean="0">
                <a:solidFill>
                  <a:srgbClr val="FF0000"/>
                </a:solidFill>
              </a:rPr>
              <a:t>[90];</a:t>
            </a:r>
            <a:endParaRPr lang="sr-Latn-C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Naredba </a:t>
            </a:r>
            <a:r>
              <a:rPr lang="sr-Latn-CS" smtClean="0">
                <a:solidFill>
                  <a:srgbClr val="FF0000"/>
                </a:solidFill>
              </a:rPr>
              <a:t>fopen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524" y="2349896"/>
            <a:ext cx="8460940" cy="424745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otvara za upis drugi argument je </a:t>
            </a:r>
            <a:r>
              <a:rPr lang="sr-Latn-CS" sz="2400" b="1" dirty="0" smtClean="0">
                <a:solidFill>
                  <a:srgbClr val="FF0000"/>
                </a:solidFill>
              </a:rPr>
              <a:t>"w"</a:t>
            </a:r>
            <a:r>
              <a:rPr lang="sr-Latn-CS" sz="2400" dirty="0" smtClean="0"/>
              <a:t>. Ako fajl ranije nije postojao</a:t>
            </a:r>
            <a:r>
              <a:rPr lang="en-US" sz="2400" dirty="0" smtClean="0"/>
              <a:t> bi</a:t>
            </a:r>
            <a:r>
              <a:rPr lang="sr-Latn-CS" sz="2400" dirty="0" smtClean="0"/>
              <a:t>će kreiran, a ako je postojao biće izbrisan. U oba slučaja će pokazivač biti pozicioniran na početak otvorenog fajla.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Nadovezivanje na kraj fajla (bez </a:t>
            </a:r>
            <a:r>
              <a:rPr lang="en-US" sz="2400" dirty="0" err="1" smtClean="0"/>
              <a:t>brisanja</a:t>
            </a:r>
            <a:r>
              <a:rPr lang="sr-Latn-CS" sz="2400" dirty="0" smtClean="0"/>
              <a:t> postojećeg sadržaja) se obavlja sa </a:t>
            </a:r>
            <a:r>
              <a:rPr lang="sr-Latn-CS" sz="2400" b="1" dirty="0" smtClean="0">
                <a:solidFill>
                  <a:srgbClr val="FF0000"/>
                </a:solidFill>
              </a:rPr>
              <a:t>"a"</a:t>
            </a:r>
            <a:r>
              <a:rPr lang="sr-Latn-CS" sz="2400" dirty="0" smtClean="0"/>
              <a:t> (pokazivač se sada pozicionira na kraj fajla).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sz="2400" dirty="0" smtClean="0"/>
              <a:t>Opcija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"+"</a:t>
            </a:r>
            <a:r>
              <a:rPr lang="sr-Latn-CS" sz="2400" dirty="0" smtClean="0"/>
              <a:t> omogućava </a:t>
            </a:r>
            <a:r>
              <a:rPr lang="en-US" sz="2400" dirty="0" err="1" smtClean="0"/>
              <a:t>otvaranje</a:t>
            </a:r>
            <a:r>
              <a:rPr lang="sr-Latn-CS" sz="2400" dirty="0" smtClean="0"/>
              <a:t> i za čitanje i za upisivanje.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Svaki od ovih karaktera može biti praćen slovom </a:t>
            </a:r>
            <a:r>
              <a:rPr lang="sr-Latn-CS" sz="2400" b="1" dirty="0" smtClean="0">
                <a:solidFill>
                  <a:srgbClr val="FF0000"/>
                </a:solidFill>
              </a:rPr>
              <a:t>"t"</a:t>
            </a:r>
            <a:r>
              <a:rPr lang="sr-Latn-CS" sz="2400" dirty="0" smtClean="0"/>
              <a:t> ili slovom </a:t>
            </a:r>
            <a:r>
              <a:rPr lang="sr-Latn-CS" sz="2400" b="1" dirty="0" smtClean="0">
                <a:solidFill>
                  <a:srgbClr val="FF0000"/>
                </a:solidFill>
              </a:rPr>
              <a:t>"b"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Naredba </a:t>
            </a:r>
            <a:r>
              <a:rPr lang="sr-Latn-CS" smtClean="0">
                <a:solidFill>
                  <a:srgbClr val="FF0000"/>
                </a:solidFill>
              </a:rPr>
              <a:t>fopen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4864"/>
            <a:ext cx="8640960" cy="391554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Kombinacija </a:t>
            </a:r>
            <a:r>
              <a:rPr lang="sr-Latn-CS" sz="2400" b="1" dirty="0" smtClean="0">
                <a:solidFill>
                  <a:srgbClr val="FF0000"/>
                </a:solidFill>
              </a:rPr>
              <a:t>"rt"</a:t>
            </a:r>
            <a:r>
              <a:rPr lang="sr-Latn-CS" sz="2400" dirty="0" smtClean="0"/>
              <a:t> označava da se fajl otvara za čitanje u tekstualnom modu, dok</a:t>
            </a:r>
            <a:r>
              <a:rPr lang="en-US" sz="2400" dirty="0" smtClean="0"/>
              <a:t>,</a:t>
            </a:r>
            <a:r>
              <a:rPr lang="sr-Latn-CS" sz="2400" dirty="0" smtClean="0"/>
              <a:t> recimo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"wb"</a:t>
            </a:r>
            <a:r>
              <a:rPr lang="sr-Latn-CS" sz="2400" dirty="0" smtClean="0"/>
              <a:t> znači da se fajl otvara za upis u binarnom modu.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Naš kompajler po pravilu otvara u tekstualnom modu tako da se </a:t>
            </a:r>
            <a:r>
              <a:rPr lang="sr-Latn-CS" sz="2400" b="1" dirty="0" smtClean="0">
                <a:solidFill>
                  <a:srgbClr val="FF0000"/>
                </a:solidFill>
              </a:rPr>
              <a:t>t</a:t>
            </a:r>
            <a:r>
              <a:rPr lang="sr-Latn-CS" sz="2400" dirty="0" smtClean="0"/>
              <a:t> može izostaviti.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Koje su razlike između binarnog i tekstualnog režima?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binarnog režima podaci se u fajl smješta</a:t>
            </a:r>
            <a:r>
              <a:rPr lang="en-US" sz="2400" dirty="0" smtClean="0"/>
              <a:t>j</a:t>
            </a:r>
            <a:r>
              <a:rPr lang="sr-Latn-CS" sz="2400" dirty="0" smtClean="0"/>
              <a:t>u u </a:t>
            </a:r>
            <a:r>
              <a:rPr lang="sr-Latn-ME" sz="2400" dirty="0" smtClean="0"/>
              <a:t>zavisnosti od binarne reprezentacije tipa podatka</a:t>
            </a:r>
            <a:r>
              <a:rPr lang="sr-Latn-CS" sz="2400" dirty="0" smtClean="0"/>
              <a:t>, dok se u tekstualnom režimu svi podaci smještaju u</a:t>
            </a:r>
            <a:r>
              <a:rPr lang="en-US" sz="2400" dirty="0" smtClean="0"/>
              <a:t> </a:t>
            </a:r>
            <a:r>
              <a:rPr lang="en-US" sz="2400" dirty="0" err="1" smtClean="0"/>
              <a:t>formi</a:t>
            </a:r>
            <a:r>
              <a:rPr lang="sr-Latn-CS" sz="2400" dirty="0" smtClean="0"/>
              <a:t> ASCII kod</a:t>
            </a:r>
            <a:r>
              <a:rPr lang="en-US" sz="2400" dirty="0" smtClean="0"/>
              <a:t>a</a:t>
            </a:r>
            <a:r>
              <a:rPr lang="sr-Latn-ME" sz="2400" dirty="0"/>
              <a:t> </a:t>
            </a:r>
            <a:r>
              <a:rPr lang="sr-Latn-ME" sz="2400" dirty="0" smtClean="0"/>
              <a:t>(jedan karakter-jedan bajt)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Naredba </a:t>
            </a:r>
            <a:r>
              <a:rPr lang="sr-Latn-CS" smtClean="0">
                <a:solidFill>
                  <a:srgbClr val="FF0000"/>
                </a:solidFill>
              </a:rPr>
              <a:t>fopen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broj </a:t>
            </a:r>
            <a:r>
              <a:rPr lang="sr-Latn-CS" sz="2400" dirty="0" smtClean="0">
                <a:solidFill>
                  <a:srgbClr val="FF0000"/>
                </a:solidFill>
              </a:rPr>
              <a:t>1234567</a:t>
            </a:r>
            <a:r>
              <a:rPr lang="sr-Latn-CS" sz="2400" dirty="0" smtClean="0"/>
              <a:t> se u binarnom režimu zapisuje kao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 (pod uslovom da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 zauzima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), dok u </a:t>
            </a:r>
            <a:r>
              <a:rPr lang="sr-Latn-CS" sz="2400" dirty="0" smtClean="0">
                <a:solidFill>
                  <a:srgbClr val="3333CC"/>
                </a:solidFill>
              </a:rPr>
              <a:t>tekstualnom</a:t>
            </a:r>
            <a:r>
              <a:rPr lang="sr-Latn-CS" sz="2400" dirty="0" smtClean="0"/>
              <a:t> režimu zauzima </a:t>
            </a:r>
            <a:r>
              <a:rPr lang="sr-Latn-CS" sz="2400" dirty="0" smtClean="0">
                <a:solidFill>
                  <a:srgbClr val="3333CC"/>
                </a:solidFill>
              </a:rPr>
              <a:t>7 bajta</a:t>
            </a:r>
            <a:r>
              <a:rPr lang="en-US" sz="2400" dirty="0" smtClean="0"/>
              <a:t>, </a:t>
            </a:r>
            <a:r>
              <a:rPr lang="sr-Latn-CS" sz="2400" dirty="0" smtClean="0"/>
              <a:t>za svaki karakter po jedan</a:t>
            </a:r>
            <a:r>
              <a:rPr lang="en-US" sz="2400" dirty="0" smtClean="0"/>
              <a:t> ('1', '2', '3'</a:t>
            </a:r>
            <a:r>
              <a:rPr lang="sr-Latn-ME" sz="2400" dirty="0" smtClean="0"/>
              <a:t>, </a:t>
            </a:r>
            <a:r>
              <a:rPr lang="en-US" sz="2400" dirty="0" smtClean="0"/>
              <a:t>'4', '</a:t>
            </a:r>
            <a:r>
              <a:rPr lang="sr-Latn-ME" sz="2400" dirty="0" smtClean="0"/>
              <a:t>5</a:t>
            </a:r>
            <a:r>
              <a:rPr lang="en-US" sz="2400" dirty="0" smtClean="0"/>
              <a:t>', '</a:t>
            </a:r>
            <a:r>
              <a:rPr lang="sr-Latn-ME" sz="2400" dirty="0" smtClean="0"/>
              <a:t>6</a:t>
            </a:r>
            <a:r>
              <a:rPr lang="en-US" sz="2400" dirty="0" smtClean="0"/>
              <a:t>' </a:t>
            </a:r>
            <a:r>
              <a:rPr lang="en-US" sz="2400" dirty="0"/>
              <a:t>i </a:t>
            </a:r>
            <a:r>
              <a:rPr lang="en-US" sz="2400" dirty="0" smtClean="0"/>
              <a:t>'</a:t>
            </a:r>
            <a:r>
              <a:rPr lang="sr-Latn-ME" sz="2400" dirty="0" smtClean="0"/>
              <a:t>7</a:t>
            </a:r>
            <a:r>
              <a:rPr lang="en-US" sz="2400" dirty="0" smtClean="0"/>
              <a:t>')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ne može otvoriti iz</a:t>
            </a:r>
            <a:r>
              <a:rPr lang="en-US" sz="2400" dirty="0" smtClean="0"/>
              <a:t> </a:t>
            </a:r>
            <a:r>
              <a:rPr lang="en-US" sz="2400" dirty="0" err="1" smtClean="0"/>
              <a:t>bilo</a:t>
            </a:r>
            <a:r>
              <a:rPr lang="en-US" sz="2400" dirty="0" smtClean="0"/>
              <a:t> </a:t>
            </a:r>
            <a:r>
              <a:rPr lang="en-US" sz="2400" dirty="0" err="1" smtClean="0"/>
              <a:t>kog</a:t>
            </a:r>
            <a:r>
              <a:rPr lang="en-US" sz="2400" dirty="0" smtClean="0"/>
              <a:t> </a:t>
            </a:r>
            <a:r>
              <a:rPr lang="en-US" sz="2400" dirty="0" err="1" smtClean="0"/>
              <a:t>razloga</a:t>
            </a:r>
            <a:r>
              <a:rPr lang="en-US" sz="2400" dirty="0" smtClean="0"/>
              <a:t> </a:t>
            </a:r>
            <a:r>
              <a:rPr lang="sr-Latn-CS" sz="2400" dirty="0" smtClean="0"/>
              <a:t>(ne postoji za čitanje, nema prostora za upis, zabranjen pristup) naredba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vraća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 pokazivač.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Svaka naredba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mora biti praćena provjerom da li je fajl </a:t>
            </a:r>
            <a:r>
              <a:rPr lang="en-US" sz="2400" dirty="0" err="1" smtClean="0"/>
              <a:t>otvoren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preduzimanjem</a:t>
            </a:r>
            <a:r>
              <a:rPr lang="en-US" sz="2400" dirty="0" smtClean="0"/>
              <a:t> eventual</a:t>
            </a:r>
            <a:r>
              <a:rPr lang="sr-Latn-CS" sz="2400" dirty="0" smtClean="0"/>
              <a:t>nih korektivnih akcija.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Naredba </a:t>
            </a:r>
            <a:r>
              <a:rPr lang="sr-Latn-CS" smtClean="0">
                <a:solidFill>
                  <a:srgbClr val="FF0000"/>
                </a:solidFill>
              </a:rPr>
              <a:t>fopen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568952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Primjer</a:t>
            </a:r>
            <a:r>
              <a:rPr lang="en-US" sz="2400" dirty="0" smtClean="0"/>
              <a:t> </a:t>
            </a:r>
            <a:r>
              <a:rPr lang="en-US" sz="2400" dirty="0" err="1" smtClean="0"/>
              <a:t>otvaranja</a:t>
            </a:r>
            <a:r>
              <a:rPr lang="en-US" sz="2400" dirty="0" smtClean="0"/>
              <a:t> </a:t>
            </a:r>
            <a:r>
              <a:rPr lang="en-US" sz="2400" dirty="0" err="1" smtClean="0"/>
              <a:t>fajla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provjerom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a=fopen(</a:t>
            </a:r>
            <a:r>
              <a:rPr lang="en-US" sz="2400" dirty="0" smtClean="0">
                <a:solidFill>
                  <a:srgbClr val="3333CC"/>
                </a:solidFill>
              </a:rPr>
              <a:t>"</a:t>
            </a:r>
            <a:r>
              <a:rPr lang="en-US" sz="2400" dirty="0" err="1" smtClean="0">
                <a:solidFill>
                  <a:srgbClr val="3333CC"/>
                </a:solidFill>
              </a:rPr>
              <a:t>abc.txt","r</a:t>
            </a:r>
            <a:r>
              <a:rPr lang="en-US" sz="2400" dirty="0" smtClean="0">
                <a:solidFill>
                  <a:srgbClr val="3333CC"/>
                </a:solidFill>
              </a:rPr>
              <a:t>");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if(a==NULL) exit(1);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Postoji</a:t>
            </a:r>
            <a:r>
              <a:rPr lang="en-US" sz="2400" dirty="0" smtClean="0"/>
              <a:t> vi</a:t>
            </a:r>
            <a:r>
              <a:rPr lang="sr-Latn-CS" sz="2400" dirty="0" smtClean="0"/>
              <a:t>še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upis i čitanje iz fajla.</a:t>
            </a:r>
            <a:r>
              <a:rPr lang="en-US" sz="2400" dirty="0" smtClean="0"/>
              <a:t> </a:t>
            </a:r>
            <a:r>
              <a:rPr lang="sr-Latn-CS" sz="2400" dirty="0" smtClean="0"/>
              <a:t>Uglavnom liče na već poznate naredbe iz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biblioteke (a i ove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pripadaju toj biblioteci).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Razlikuju se po dodatnom argumentu koji predstavlja pokazivač na fajl.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ako je fajl otvoren za upis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fprintf(a,"%d </a:t>
            </a:r>
            <a:r>
              <a:rPr lang="en-US" sz="2400" dirty="0" smtClean="0">
                <a:solidFill>
                  <a:srgbClr val="FF0000"/>
                </a:solidFill>
              </a:rPr>
              <a:t>\n</a:t>
            </a:r>
            <a:r>
              <a:rPr lang="sr-Latn-CS" sz="2400" dirty="0" smtClean="0">
                <a:solidFill>
                  <a:srgbClr val="FF0000"/>
                </a:solidFill>
              </a:rPr>
              <a:t>",</a:t>
            </a:r>
            <a:r>
              <a:rPr lang="en-US" sz="2400" dirty="0" smtClean="0">
                <a:solidFill>
                  <a:srgbClr val="FF0000"/>
                </a:solidFill>
              </a:rPr>
              <a:t>2);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upisuje</a:t>
            </a:r>
            <a:r>
              <a:rPr lang="en-US" sz="2400" dirty="0" smtClean="0"/>
              <a:t> </a:t>
            </a:r>
            <a:r>
              <a:rPr lang="en-US" sz="2400" dirty="0" err="1" smtClean="0"/>
              <a:t>predmetni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i </a:t>
            </a:r>
            <a:r>
              <a:rPr lang="en-US" sz="2400" dirty="0" err="1" smtClean="0"/>
              <a:t>znak</a:t>
            </a:r>
            <a:r>
              <a:rPr lang="en-US" sz="2400" dirty="0" smtClean="0"/>
              <a:t> za </a:t>
            </a:r>
            <a:r>
              <a:rPr lang="en-US" sz="2400" dirty="0" err="1" smtClean="0"/>
              <a:t>novi</a:t>
            </a:r>
            <a:r>
              <a:rPr lang="en-US" sz="2400" dirty="0" smtClean="0"/>
              <a:t> red u </a:t>
            </a:r>
            <a:r>
              <a:rPr lang="en-US" sz="2400" dirty="0" err="1" smtClean="0"/>
              <a:t>fajl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(</a:t>
            </a:r>
            <a:r>
              <a:rPr lang="en-US" sz="2400" dirty="0" err="1" smtClean="0"/>
              <a:t>pozicionira</a:t>
            </a:r>
            <a:r>
              <a:rPr lang="en-US" sz="2400" dirty="0" smtClean="0"/>
              <a:t> se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četak narednog reda fajla).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568952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Sve naredbe za upis i čitanje iz fajla vrše </a:t>
            </a:r>
            <a:r>
              <a:rPr lang="en-US" sz="2400" dirty="0" err="1" smtClean="0">
                <a:solidFill>
                  <a:srgbClr val="FF0000"/>
                </a:solidFill>
              </a:rPr>
              <a:t>pomjeranje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sr-Latn-ME" sz="2400" dirty="0" smtClean="0">
                <a:solidFill>
                  <a:srgbClr val="FF0000"/>
                </a:solidFill>
              </a:rPr>
              <a:t>icije za čitanje i upis tako da je</a:t>
            </a:r>
            <a:r>
              <a:rPr lang="sr-Latn-CS" sz="2400" dirty="0" smtClean="0">
                <a:solidFill>
                  <a:srgbClr val="FF0000"/>
                </a:solidFill>
              </a:rPr>
              <a:t> naredna pozicija tamo gdje se stalo sa prethodnom naredbom.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fputc(c,a)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putc(c,a)</a:t>
            </a:r>
            <a:r>
              <a:rPr lang="sr-Latn-CS" sz="2400" dirty="0" smtClean="0"/>
              <a:t> upisuju karakter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3333CC"/>
                </a:solidFill>
              </a:rPr>
              <a:t>fputs(s,a)</a:t>
            </a:r>
            <a:r>
              <a:rPr lang="sr-Latn-CS" sz="2400" dirty="0" smtClean="0"/>
              <a:t> up</a:t>
            </a:r>
            <a:r>
              <a:rPr lang="en-US" sz="2400" dirty="0" err="1" smtClean="0"/>
              <a:t>i</a:t>
            </a:r>
            <a:r>
              <a:rPr lang="sr-Latn-CS" sz="2400" dirty="0" smtClean="0"/>
              <a:t>suje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 i prelazi u novi red.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fgetc(a)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getc(a)</a:t>
            </a:r>
            <a:r>
              <a:rPr lang="sr-Latn-CS" sz="2400" dirty="0" smtClean="0"/>
              <a:t> vraćaju tekući karakter iz fajla.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35292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fgets(s,n,a)</a:t>
            </a:r>
            <a:r>
              <a:rPr lang="sr-Latn-CS" sz="2400" dirty="0" smtClean="0"/>
              <a:t> učitava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iz fajla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, </a:t>
            </a:r>
            <a:r>
              <a:rPr lang="sr-Latn-CS" sz="2400" dirty="0" smtClean="0"/>
              <a:t>ali ne više od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 karaktera. Ovo je mala razlika u odnosu na naredbu </a:t>
            </a:r>
            <a:r>
              <a:rPr lang="sr-Latn-CS" sz="2400" dirty="0" smtClean="0">
                <a:solidFill>
                  <a:srgbClr val="3333CC"/>
                </a:solidFill>
              </a:rPr>
              <a:t>gets(s)</a:t>
            </a:r>
            <a:r>
              <a:rPr lang="sr-Latn-CS" sz="2400" dirty="0" smtClean="0"/>
              <a:t> koja učitava string do znaka Enter, jer se u fajlovima može dogoditi da je sve štampano u jednom redu, tako da bi praktično čitav fajl bio učitan </a:t>
            </a:r>
            <a:r>
              <a:rPr lang="en-US" sz="2400" dirty="0" smtClean="0"/>
              <a:t>od</a:t>
            </a:r>
            <a:r>
              <a:rPr lang="sr-Latn-CS" sz="2400" dirty="0" smtClean="0"/>
              <a:t>jednom.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Napominjemo da se na kraju fajla nalazi poseban simbol koji je definisan preko simboličke konstan</a:t>
            </a:r>
            <a:r>
              <a:rPr lang="en-US" sz="2400" dirty="0" smtClean="0"/>
              <a:t>t</a:t>
            </a:r>
            <a:r>
              <a:rPr lang="sr-Latn-CS" sz="2400" dirty="0" smtClean="0"/>
              <a:t>e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(End-Of-File). Prilikom upisa na kraj fajla vrši se pomjeranje ovog karaktera, dok se čitanje ne može vršiti nakon njega.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33105</TotalTime>
  <Words>1845</Words>
  <Application>Microsoft Office PowerPoint</Application>
  <PresentationFormat>On-screen Show (4:3)</PresentationFormat>
  <Paragraphs>169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Mathematica1</vt:lpstr>
      <vt:lpstr>Tahoma</vt:lpstr>
      <vt:lpstr>Times New Roman</vt:lpstr>
      <vt:lpstr>Wingdings</vt:lpstr>
      <vt:lpstr>Citrus</vt:lpstr>
      <vt:lpstr>Programiranje I</vt:lpstr>
      <vt:lpstr>Rad sa fajlovima</vt:lpstr>
      <vt:lpstr>Naredba fopen</vt:lpstr>
      <vt:lpstr>Naredba fopen</vt:lpstr>
      <vt:lpstr>Naredba fopen</vt:lpstr>
      <vt:lpstr>Naredba fopen</vt:lpstr>
      <vt:lpstr>Naredba fopen</vt:lpstr>
      <vt:lpstr>Upis i čitanje iz fajla</vt:lpstr>
      <vt:lpstr>Upis i čitanje iz fajla</vt:lpstr>
      <vt:lpstr>Upis i čitanje iz fajla</vt:lpstr>
      <vt:lpstr>Primjer</vt:lpstr>
      <vt:lpstr>Primjer - pojašnjenje</vt:lpstr>
      <vt:lpstr>fwrite i fread</vt:lpstr>
      <vt:lpstr>Pomjeranje u fajlu</vt:lpstr>
      <vt:lpstr>Pomjeranje u fajlu</vt:lpstr>
      <vt:lpstr>Pomjeranje u fajlu</vt:lpstr>
      <vt:lpstr>Zatvaranje fajlova</vt:lpstr>
      <vt:lpstr>Redirekcija - kratko</vt:lpstr>
      <vt:lpstr>Redirekcija - kratko</vt:lpstr>
      <vt:lpstr>Redirekcija - kratko</vt:lpstr>
      <vt:lpstr>Enumeracija</vt:lpstr>
      <vt:lpstr>Enumeracija</vt:lpstr>
      <vt:lpstr>Enumeracija</vt:lpstr>
      <vt:lpstr>Strukture</vt:lpstr>
      <vt:lpstr>Strukture</vt:lpstr>
      <vt:lpstr>Strukture</vt:lpstr>
      <vt:lpstr>Strukture</vt:lpstr>
      <vt:lpstr>Strukture</vt:lpstr>
      <vt:lpstr>Strukture</vt:lpstr>
      <vt:lpstr>Strukture i typedef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682</cp:revision>
  <cp:lastPrinted>2014-11-18T19:09:04Z</cp:lastPrinted>
  <dcterms:created xsi:type="dcterms:W3CDTF">2004-08-23T07:37:27Z</dcterms:created>
  <dcterms:modified xsi:type="dcterms:W3CDTF">2018-12-01T09:32:52Z</dcterms:modified>
</cp:coreProperties>
</file>