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5" r:id="rId22"/>
    <p:sldId id="277" r:id="rId23"/>
    <p:sldId id="278" r:id="rId24"/>
    <p:sldId id="276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0000"/>
    <a:srgbClr val="FF66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03/10/2018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17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promjenljivih i </a:t>
            </a:r>
          </a:p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267200"/>
            <a:ext cx="8359775" cy="2362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Prioritet operacija je kao u matematici: predznak, ostatak pri dijeljenju, množenje</a:t>
            </a:r>
            <a:r>
              <a:rPr lang="en-US" sz="2400" dirty="0" smtClean="0"/>
              <a:t>,</a:t>
            </a:r>
            <a:r>
              <a:rPr lang="sr-Latn-CS" sz="2400" dirty="0" smtClean="0"/>
              <a:t> dijeljenje, i na kraju sabiranje i oduzimanje.</a:t>
            </a:r>
          </a:p>
          <a:p>
            <a:pPr eaLnBrk="1" hangingPunct="1"/>
            <a:r>
              <a:rPr lang="sr-Latn-CS" sz="2400" dirty="0" smtClean="0"/>
              <a:t>Kad god postoji potreba ili dilema koriste se zagrade </a:t>
            </a:r>
            <a:r>
              <a:rPr lang="sr-Latn-CS" sz="2400" b="1" dirty="0" smtClean="0"/>
              <a:t>()</a:t>
            </a:r>
            <a:r>
              <a:rPr lang="sr-Latn-CS" sz="2400" dirty="0" smtClean="0"/>
              <a:t> za promjenu redosljeda izvršavanja operacija.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ME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(a+b)*2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((c-d%e)*(b-d))</a:t>
            </a:r>
            <a:r>
              <a:rPr lang="en-US" sz="2400" dirty="0" smtClean="0">
                <a:solidFill>
                  <a:srgbClr val="FF0000"/>
                </a:solidFill>
              </a:rPr>
              <a:t>/2;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2514600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smtClean="0">
                <a:latin typeface="Tahoma" charset="0"/>
              </a:rPr>
              <a:t>c=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en-US" dirty="0" err="1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066800" y="2743200"/>
            <a:ext cx="1828800" cy="533400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447800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95600" y="2514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252538" y="2271713"/>
            <a:ext cx="1447800" cy="381000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667000" y="19812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8" name="Freeform 11"/>
          <p:cNvSpPr>
            <a:spLocks/>
          </p:cNvSpPr>
          <p:nvPr/>
        </p:nvSpPr>
        <p:spPr bwMode="auto">
          <a:xfrm>
            <a:off x="881063" y="2852738"/>
            <a:ext cx="3589337" cy="762000"/>
          </a:xfrm>
          <a:custGeom>
            <a:avLst/>
            <a:gdLst>
              <a:gd name="T0" fmla="*/ 0 w 2112"/>
              <a:gd name="T1" fmla="*/ 0 h 480"/>
              <a:gd name="T2" fmla="*/ 0 w 2112"/>
              <a:gd name="T3" fmla="*/ 1209675000 h 480"/>
              <a:gd name="T4" fmla="*/ 2147483647 w 2112"/>
              <a:gd name="T5" fmla="*/ 1209675000 h 480"/>
              <a:gd name="T6" fmla="*/ 2147483647 w 2112"/>
              <a:gd name="T7" fmla="*/ 604837500 h 480"/>
              <a:gd name="T8" fmla="*/ 2147483647 w 2112"/>
              <a:gd name="T9" fmla="*/ 60483750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2" h="480">
                <a:moveTo>
                  <a:pt x="0" y="0"/>
                </a:moveTo>
                <a:lnTo>
                  <a:pt x="0" y="480"/>
                </a:lnTo>
                <a:lnTo>
                  <a:pt x="1488" y="480"/>
                </a:lnTo>
                <a:lnTo>
                  <a:pt x="1488" y="240"/>
                </a:lnTo>
                <a:lnTo>
                  <a:pt x="211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499992" y="2852738"/>
            <a:ext cx="4572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Ako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ste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z</a:t>
            </a:r>
            <a:r>
              <a:rPr lang="en-US" sz="1600" dirty="0" err="1">
                <a:latin typeface="Tahoma" charset="0"/>
              </a:rPr>
              <a:t>aboravili</a:t>
            </a:r>
            <a:r>
              <a:rPr lang="en-US" sz="1600" dirty="0">
                <a:latin typeface="Tahoma" charset="0"/>
              </a:rPr>
              <a:t>, </a:t>
            </a:r>
            <a:r>
              <a:rPr lang="en-US" sz="1600" dirty="0" err="1">
                <a:latin typeface="Tahoma" charset="0"/>
              </a:rPr>
              <a:t>ovo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nije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matematičko jednako već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operator pridruživanja</a:t>
            </a:r>
            <a:r>
              <a:rPr lang="sr-Latn-CS" sz="1600" dirty="0">
                <a:latin typeface="Tahoma" charset="0"/>
              </a:rPr>
              <a:t> koji pridružuje rezultat sa desne strane onome što se nalazi na lijevoj strani znaka jednakosti.</a:t>
            </a:r>
            <a:endParaRPr lang="en-US" sz="1600" dirty="0">
              <a:latin typeface="Tahoma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410544"/>
            <a:ext cx="8686800" cy="375476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a+=b;	a-=b;		a*=b;	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/=b;		a%=b;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a=a+b;	a=a-b;	a=a*b;	a=a</a:t>
            </a:r>
            <a:r>
              <a:rPr lang="en-US" sz="2400" dirty="0" smtClean="0">
                <a:solidFill>
                  <a:srgbClr val="3333CC"/>
                </a:solidFill>
              </a:rPr>
              <a:t>/b;	a=</a:t>
            </a:r>
            <a:r>
              <a:rPr lang="en-US" sz="2400" dirty="0" err="1" smtClean="0">
                <a:solidFill>
                  <a:srgbClr val="3333CC"/>
                </a:solidFill>
              </a:rPr>
              <a:t>a%b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ste (nadamo se) uočili znak </a:t>
            </a:r>
            <a:r>
              <a:rPr lang="sr-Latn-CS" sz="2400" b="1" dirty="0" smtClean="0"/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12968" cy="41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i=i+1;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29563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varijante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postfiksna varijanta</a:t>
            </a:r>
            <a:r>
              <a:rPr lang="sr-Latn-CS" sz="1600" b="1" dirty="0" smtClean="0"/>
              <a:t> koja znači prvo upotrijebi </a:t>
            </a:r>
            <a:r>
              <a:rPr lang="sr-Latn-CS" sz="1600" b="1" dirty="0" smtClean="0">
                <a:solidFill>
                  <a:srgbClr val="FF0000"/>
                </a:solidFill>
              </a:rPr>
              <a:t>k</a:t>
            </a:r>
            <a:r>
              <a:rPr lang="sr-Latn-CS" sz="1600" b="1" dirty="0" smtClean="0"/>
              <a:t> </a:t>
            </a:r>
            <a:r>
              <a:rPr lang="en-US" sz="1600" b="1" dirty="0" smtClean="0"/>
              <a:t>u </a:t>
            </a:r>
            <a:r>
              <a:rPr lang="en-US" sz="1600" b="1" dirty="0" err="1" smtClean="0"/>
              <a:t>izrazu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gdje</a:t>
            </a:r>
            <a:r>
              <a:rPr lang="en-US" sz="1600" b="1" dirty="0" smtClean="0"/>
              <a:t> se </a:t>
            </a:r>
            <a:r>
              <a:rPr lang="en-US" sz="1600" b="1" dirty="0" err="1" smtClean="0"/>
              <a:t>nalazi</a:t>
            </a:r>
            <a:r>
              <a:rPr lang="en-US" sz="1600" b="1" dirty="0" smtClean="0"/>
              <a:t>, </a:t>
            </a:r>
            <a:r>
              <a:rPr lang="sr-Latn-CS" sz="1600" b="1" dirty="0" smtClean="0"/>
              <a:t>a zatim ga uvećaj za 1) i</a:t>
            </a:r>
            <a:endParaRPr lang="en-US" sz="16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prefiksna varijanta</a:t>
            </a:r>
            <a:r>
              <a:rPr lang="sr-Latn-CS" sz="1600" b="1" dirty="0" smtClean="0"/>
              <a:t> koja znači prvo povećaj za 1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zatim ga upotrijebi</a:t>
            </a:r>
            <a:r>
              <a:rPr lang="en-US" sz="1600" b="1" dirty="0" smtClean="0"/>
              <a:t> u </a:t>
            </a:r>
            <a:r>
              <a:rPr lang="en-US" sz="1600" b="1" dirty="0" err="1" smtClean="0"/>
              <a:t>izrazu</a:t>
            </a:r>
            <a:r>
              <a:rPr lang="sr-Latn-CS" sz="1600" b="1" dirty="0" smtClean="0"/>
              <a:t>).</a:t>
            </a:r>
            <a:endParaRPr lang="sr-Latn-CS" sz="1600" b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sr-Latn-CS" sz="2400" dirty="0" smtClean="0"/>
              <a:t>, dok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j=++k;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j=1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Postoji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opet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 sa istim principom kao kod inkrementiranja.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en-US" sz="2000" dirty="0" err="1" smtClean="0"/>
              <a:t>nije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 i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(jednako; uočite razliku u odnosu na operator pridruživanja).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89248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u C-u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– I,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– ILI.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Kod upotrebe logičkih operatora u složenim izrazima oprez!!!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sr-Latn-CS" sz="2000" dirty="0" smtClean="0">
                <a:solidFill>
                  <a:srgbClr val="3333CC"/>
                </a:solidFill>
              </a:rPr>
              <a:t>int i=2,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</a:p>
          <a:p>
            <a:pPr marL="715963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chemeClr val="accent1"/>
                </a:solidFill>
              </a:rPr>
              <a:t>j=</a:t>
            </a:r>
            <a:r>
              <a:rPr lang="sr-Latn-CS" sz="2000" dirty="0" smtClean="0">
                <a:solidFill>
                  <a:schemeClr val="accent1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i</a:t>
            </a:r>
            <a:r>
              <a:rPr lang="en-US" sz="2000" dirty="0" smtClean="0">
                <a:solidFill>
                  <a:schemeClr val="accent1"/>
                </a:solidFill>
              </a:rPr>
              <a:t>=2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naredbi se u ovom slučaju prvo pogleda prvi dio logičkog izraza i kako je on ispunjen logički izraz je sigurno tačan (operacija ILI je tačna kad je bilo koji od operanada tačan). Tako se u ovom slučaju uopšte ne izvršava drugi dio operacije, tj. </a:t>
            </a:r>
            <a:r>
              <a:rPr lang="sr-Latn-CS" sz="2000" dirty="0" smtClean="0">
                <a:solidFill>
                  <a:schemeClr val="accent1"/>
                </a:solidFill>
              </a:rPr>
              <a:t>i++</a:t>
            </a:r>
            <a:r>
              <a:rPr lang="sr-Latn-CS" sz="2000" dirty="0" smtClean="0"/>
              <a:t> se ne izvršava, pa </a:t>
            </a:r>
            <a:r>
              <a:rPr lang="sr-Latn-CS" sz="2000" dirty="0" smtClean="0">
                <a:solidFill>
                  <a:schemeClr val="accent1"/>
                </a:solidFill>
              </a:rPr>
              <a:t>i</a:t>
            </a:r>
            <a:r>
              <a:rPr lang="sr-Latn-CS" sz="2000" dirty="0" smtClean="0"/>
              <a:t> ostaje </a:t>
            </a:r>
            <a:r>
              <a:rPr lang="sr-Latn-CS" sz="2000" dirty="0" smtClean="0">
                <a:solidFill>
                  <a:schemeClr val="accent1"/>
                </a:solidFill>
              </a:rPr>
              <a:t>i=2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8388"/>
            <a:ext cx="8287072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b="1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 izvršava se </a:t>
            </a:r>
            <a:r>
              <a:rPr lang="sr-Latn-CS" sz="2400" b="1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</a:t>
            </a:r>
            <a:r>
              <a:rPr lang="sr-Latn-CS" sz="2400" b="1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a=(j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en-US" sz="2400" dirty="0" smtClean="0"/>
              <a:t>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129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Programski jezik C posjeduje</a:t>
            </a:r>
            <a:r>
              <a:rPr lang="sr-Latn-CS" sz="2400" smtClean="0"/>
              <a:t>,</a:t>
            </a:r>
            <a:r>
              <a:rPr lang="en-US" sz="2400" smtClean="0"/>
              <a:t> </a:t>
            </a:r>
            <a:r>
              <a:rPr lang="sr-Latn-CS" sz="2400" smtClean="0"/>
              <a:t>kao snažan koncept, operacije za direktan rad sa bitovima, što je značajno u brojnim slučajevima pristupa hardveru.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dvije grupe operatora za rad na nivou bitova: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logičke operacije nad bitovima:</a:t>
            </a:r>
            <a:r>
              <a:rPr lang="sr-Latn-CS" sz="2000" smtClean="0">
                <a:solidFill>
                  <a:srgbClr val="FF0000"/>
                </a:solidFill>
              </a:rPr>
              <a:t> </a:t>
            </a:r>
            <a:r>
              <a:rPr lang="sr-Latn-CS" sz="2000" b="1" smtClean="0">
                <a:solidFill>
                  <a:srgbClr val="FF0000"/>
                </a:solidFill>
              </a:rPr>
              <a:t>~</a:t>
            </a:r>
            <a:r>
              <a:rPr lang="sr-Latn-CS" sz="2000" smtClean="0"/>
              <a:t> negacija po bitovima, npr. </a:t>
            </a:r>
            <a:r>
              <a:rPr lang="sr-Latn-CS" sz="2000" b="1" smtClean="0">
                <a:solidFill>
                  <a:srgbClr val="FF0000"/>
                </a:solidFill>
              </a:rPr>
              <a:t>~i</a:t>
            </a:r>
            <a:r>
              <a:rPr lang="sr-Latn-CS" sz="2000" smtClean="0"/>
              <a:t> znači gdje je u binarnom zapisu </a:t>
            </a:r>
            <a:r>
              <a:rPr lang="sr-Latn-CS" sz="2000" b="1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bila nula postavlja jedan i obratno, </a:t>
            </a:r>
            <a:r>
              <a:rPr lang="sr-Latn-CS" sz="2000" b="1" smtClean="0">
                <a:solidFill>
                  <a:srgbClr val="FF0000"/>
                </a:solidFill>
              </a:rPr>
              <a:t>a&amp;b</a:t>
            </a:r>
            <a:r>
              <a:rPr lang="sr-Latn-CS" sz="2000" smtClean="0"/>
              <a:t> logička operacija </a:t>
            </a:r>
            <a:r>
              <a:rPr lang="sr-Latn-C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nad bitovima (</a:t>
            </a:r>
            <a:r>
              <a:rPr lang="sr-Latn-CS" sz="2000" smtClean="0">
                <a:solidFill>
                  <a:srgbClr val="3333CC"/>
                </a:solidFill>
              </a:rPr>
              <a:t>rezultat ima 1 na onim mjestima gdje je 1 upisano i u a i u b</a:t>
            </a:r>
            <a:r>
              <a:rPr lang="sr-Latn-CS" sz="2000" smtClean="0"/>
              <a:t>),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|b</a:t>
            </a:r>
            <a:r>
              <a:rPr lang="en-US" sz="2000" smtClean="0"/>
              <a:t> logi</a:t>
            </a:r>
            <a:r>
              <a:rPr lang="sr-Latn-CS" sz="2000" smtClean="0"/>
              <a:t>čko ILI nad bitovima,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^b</a:t>
            </a:r>
            <a:r>
              <a:rPr lang="en-US" sz="2000" smtClean="0"/>
              <a:t> eks</a:t>
            </a:r>
            <a:r>
              <a:rPr lang="sr-Latn-CS" sz="2000" smtClean="0"/>
              <a:t>k</a:t>
            </a:r>
            <a:r>
              <a:rPr lang="en-US" sz="2000" smtClean="0"/>
              <a:t>luzivno ILI </a:t>
            </a:r>
            <a:r>
              <a:rPr lang="sr-Latn-CS" sz="2000" smtClean="0"/>
              <a:t>nad</a:t>
            </a:r>
            <a:r>
              <a:rPr lang="en-US" sz="2000" smtClean="0"/>
              <a:t> bitovima.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operacije pomjeranja:</a:t>
            </a:r>
            <a:r>
              <a:rPr lang="en-US" sz="2000" smtClean="0"/>
              <a:t> </a:t>
            </a:r>
            <a:r>
              <a:rPr lang="en-US" sz="2000" b="1" smtClean="0">
                <a:solidFill>
                  <a:srgbClr val="FF0000"/>
                </a:solidFill>
              </a:rPr>
              <a:t>i&lt;&lt;k</a:t>
            </a:r>
            <a:r>
              <a:rPr lang="en-US" sz="2000" smtClean="0"/>
              <a:t> </a:t>
            </a:r>
            <a:r>
              <a:rPr lang="sr-Latn-CS" sz="2000" smtClean="0"/>
              <a:t>znači pomjeranje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bita </a:t>
            </a:r>
            <a:r>
              <a:rPr lang="sr-Latn-CS" sz="2000" smtClean="0">
                <a:solidFill>
                  <a:srgbClr val="3333CC"/>
                </a:solidFill>
              </a:rPr>
              <a:t>s desna</a:t>
            </a:r>
            <a:r>
              <a:rPr lang="sr-Latn-CS" sz="2000" smtClean="0"/>
              <a:t>, a na upražnjena mjesta se upisuju nule,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en-US" sz="2000" smtClean="0">
                <a:solidFill>
                  <a:srgbClr val="3333CC"/>
                </a:solidFill>
              </a:rPr>
              <a:t>&gt;&gt;k</a:t>
            </a:r>
            <a:r>
              <a:rPr lang="en-US" sz="2000" smtClean="0"/>
              <a:t> je pomjeranje 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3333CC"/>
                </a:solidFill>
              </a:rPr>
              <a:t>s lijeva</a:t>
            </a:r>
            <a:r>
              <a:rPr lang="en-US" sz="2000" smtClean="0"/>
              <a:t> za </a:t>
            </a:r>
            <a:r>
              <a:rPr lang="en-U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 mjesta.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Za sve operatore koji rade sa bitovima </a:t>
            </a:r>
            <a:r>
              <a:rPr lang="en-US" sz="2000" smtClean="0">
                <a:solidFill>
                  <a:srgbClr val="3333CC"/>
                </a:solidFill>
              </a:rPr>
              <a:t>osim unarnog</a:t>
            </a:r>
            <a:r>
              <a:rPr lang="en-US" sz="2000" smtClean="0"/>
              <a:t> (negacije po bitovima) mogu se uvesti skra</a:t>
            </a:r>
            <a:r>
              <a:rPr lang="sr-Latn-CS" sz="2000" smtClean="0"/>
              <a:t>ć</a:t>
            </a:r>
            <a:r>
              <a:rPr lang="en-US" sz="2000" smtClean="0"/>
              <a:t>ene o</a:t>
            </a:r>
            <a:r>
              <a:rPr lang="sr-Latn-CS" sz="2000" smtClean="0"/>
              <a:t>z</a:t>
            </a:r>
            <a:r>
              <a:rPr lang="en-US" sz="2000" smtClean="0"/>
              <a:t>nake tipa </a:t>
            </a:r>
            <a:r>
              <a:rPr lang="en-US" sz="2000" b="1" smtClean="0">
                <a:solidFill>
                  <a:srgbClr val="FF0000"/>
                </a:solidFill>
              </a:rPr>
              <a:t>&amp;=</a:t>
            </a:r>
            <a:r>
              <a:rPr lang="en-US" sz="2000" smtClean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71048" cy="4114800"/>
          </a:xfrm>
        </p:spPr>
        <p:txBody>
          <a:bodyPr/>
          <a:lstStyle/>
          <a:p>
            <a:pPr eaLnBrk="1" hangingPunct="1"/>
            <a:r>
              <a:rPr lang="sr-Latn-CS" sz="2200" smtClean="0"/>
              <a:t>Posljednji operator koji će za sada biti uveden je operator koma (odnosno zarez) koji se koristi za nabrajanje izraza, a rezultat operacije je vrijednost izraza koji je krajnje desno.</a:t>
            </a:r>
            <a:br>
              <a:rPr lang="sr-Latn-CS" sz="2200" smtClean="0"/>
            </a:br>
            <a:r>
              <a:rPr lang="sr-Latn-CS" sz="2200" smtClean="0"/>
              <a:t>N</a:t>
            </a:r>
            <a:r>
              <a:rPr lang="en-US" sz="2200" smtClean="0"/>
              <a:t>a </a:t>
            </a:r>
            <a:r>
              <a:rPr lang="sr-Latn-CS" sz="2200" smtClean="0"/>
              <a:t>pr</a:t>
            </a:r>
            <a:r>
              <a:rPr lang="en-US" sz="2200" smtClean="0"/>
              <a:t>imjer,</a:t>
            </a:r>
            <a:r>
              <a:rPr lang="sr-Latn-CS" sz="2200" smtClean="0"/>
              <a:t> </a:t>
            </a:r>
            <a:r>
              <a:rPr lang="sr-Latn-CS" sz="2200" b="1" smtClean="0">
                <a:solidFill>
                  <a:srgbClr val="FF0000"/>
                </a:solidFill>
              </a:rPr>
              <a:t>i=(j=2,3)</a:t>
            </a:r>
            <a:r>
              <a:rPr lang="sr-Latn-CS" sz="2200" smtClean="0"/>
              <a:t> će postaviti </a:t>
            </a:r>
            <a:r>
              <a:rPr lang="sr-Latn-CS" sz="2200" b="1" smtClean="0">
                <a:solidFill>
                  <a:srgbClr val="FF0000"/>
                </a:solidFill>
              </a:rPr>
              <a:t>j</a:t>
            </a:r>
            <a:r>
              <a:rPr lang="sr-Latn-CS" sz="2200" smtClean="0"/>
              <a:t> na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sr-Latn-CS" sz="2200" smtClean="0"/>
              <a:t>, a zatim će </a:t>
            </a:r>
            <a:r>
              <a:rPr lang="sr-Latn-CS" sz="2200" b="1" smtClean="0">
                <a:solidFill>
                  <a:srgbClr val="FF0000"/>
                </a:solidFill>
              </a:rPr>
              <a:t>3</a:t>
            </a:r>
            <a:r>
              <a:rPr lang="sr-Latn-CS" sz="2200" smtClean="0"/>
              <a:t> pridružiti promjenljivoj </a:t>
            </a:r>
            <a:r>
              <a:rPr lang="sr-Latn-CS" sz="2200" b="1" smtClean="0">
                <a:solidFill>
                  <a:srgbClr val="FF0000"/>
                </a:solidFill>
              </a:rPr>
              <a:t>i</a:t>
            </a:r>
            <a:r>
              <a:rPr lang="sr-Latn-CS" sz="2200" smtClean="0"/>
              <a:t>.</a:t>
            </a:r>
          </a:p>
          <a:p>
            <a:pPr eaLnBrk="1" hangingPunct="1"/>
            <a:endParaRPr lang="sr-Latn-CS" sz="2200" smtClean="0"/>
          </a:p>
          <a:p>
            <a:pPr eaLnBrk="1" hangingPunct="1"/>
            <a:r>
              <a:rPr lang="sr-Latn-CS" sz="2200" smtClean="0"/>
              <a:t>Sada prelazimo na realni broj kao tip podataka.</a:t>
            </a:r>
          </a:p>
          <a:p>
            <a:pPr eaLnBrk="1" hangingPunct="1"/>
            <a:r>
              <a:rPr lang="sr-Latn-CS" sz="2200" smtClean="0"/>
              <a:t>Gotovo sve operacije koje se obavljaju nad cijelim brojevima se i ovdje mogu primijeniti (problem postoji kod ostatka, poređenja tipa </a:t>
            </a:r>
            <a:r>
              <a:rPr lang="sr-Latn-CS" sz="2200" b="1" smtClean="0"/>
              <a:t>a==1</a:t>
            </a:r>
            <a:r>
              <a:rPr lang="sr-Latn-CS" sz="2200" smtClean="0"/>
              <a:t> zbog načina zapisa realnih brojeva, kao i kod operacija sa bitovima, inkrementiranja, dekrementiranja, a postoji i niz drugih specifičnosti).</a:t>
            </a:r>
            <a:endParaRPr lang="en-US" sz="22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float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640960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Realni brojevi se deklarišu kao </a:t>
            </a:r>
            <a:r>
              <a:rPr lang="sr-Latn-CS" sz="2400" b="1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(kratki memorijski zapis) ili kao </a:t>
            </a:r>
            <a:r>
              <a:rPr lang="sr-Latn-CS" sz="2400" b="1" dirty="0" smtClean="0">
                <a:solidFill>
                  <a:srgbClr val="FF0000"/>
                </a:solidFill>
              </a:rPr>
              <a:t>double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(dugi memorijski zapis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/>
              <a:t>Kod modernih računara, binarna reprezentacija realnih brojeva u pokretnim zarezu je </a:t>
            </a:r>
            <a:r>
              <a:rPr lang="sr-Latn-CS" sz="2400" dirty="0" smtClean="0"/>
              <a:t>u </a:t>
            </a:r>
            <a:r>
              <a:rPr lang="sr-Latn-CS" sz="2400" dirty="0"/>
              <a:t>skladu sa IEEE 754 </a:t>
            </a:r>
            <a:r>
              <a:rPr lang="sr-Latn-CS" sz="2400" dirty="0" smtClean="0"/>
              <a:t>standardom, po kome se </a:t>
            </a:r>
            <a:r>
              <a:rPr lang="sr-Latn-CS" sz="2400" dirty="0"/>
              <a:t>brojevi </a:t>
            </a:r>
            <a:r>
              <a:rPr lang="sr-Latn-CS" sz="2400" dirty="0" smtClean="0"/>
              <a:t>opisuju </a:t>
            </a:r>
            <a:r>
              <a:rPr lang="sr-Latn-CS" sz="2400" dirty="0"/>
              <a:t>sa tri cijela </a:t>
            </a:r>
            <a:r>
              <a:rPr lang="sr-Latn-CS" sz="2400" dirty="0" smtClean="0"/>
              <a:t>broja: </a:t>
            </a:r>
            <a:r>
              <a:rPr lang="sr-Latn-CS" sz="2400" b="1" dirty="0" smtClean="0"/>
              <a:t>znakom </a:t>
            </a:r>
            <a:r>
              <a:rPr lang="sr-Latn-CS" sz="2400" b="1" dirty="0"/>
              <a:t>s</a:t>
            </a:r>
            <a:r>
              <a:rPr lang="sr-Latn-CS" sz="2400" dirty="0"/>
              <a:t> (jedan bit), </a:t>
            </a:r>
            <a:r>
              <a:rPr lang="sr-Latn-CS" sz="2400" b="1" dirty="0"/>
              <a:t>mantisom c</a:t>
            </a:r>
            <a:r>
              <a:rPr lang="sr-Latn-CS" sz="2400" dirty="0"/>
              <a:t> (ili koeficijentom) i </a:t>
            </a:r>
            <a:r>
              <a:rPr lang="sr-Latn-CS" sz="2400" b="1" dirty="0"/>
              <a:t>eksponentom q</a:t>
            </a:r>
            <a:r>
              <a:rPr lang="sr-Latn-CS" sz="2400" dirty="0"/>
              <a:t>. Broj ima </a:t>
            </a:r>
            <a:r>
              <a:rPr lang="sr-Latn-CS" sz="2400" dirty="0" smtClean="0"/>
              <a:t>vrijednost</a:t>
            </a:r>
            <a:endParaRPr lang="sr-Latn-CS" sz="2400" dirty="0" smtClean="0"/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600" dirty="0"/>
              <a:t>(−1)</a:t>
            </a:r>
            <a:r>
              <a:rPr lang="en-US" sz="2600" baseline="30000" dirty="0"/>
              <a:t>s</a:t>
            </a:r>
            <a:r>
              <a:rPr lang="en-US" sz="2600" dirty="0"/>
              <a:t> × c × 2</a:t>
            </a:r>
            <a:r>
              <a:rPr lang="en-US" sz="2600" baseline="30000" dirty="0"/>
              <a:t>q</a:t>
            </a:r>
            <a:endParaRPr lang="sr-Latn-CS" sz="2600" dirty="0" smtClean="0"/>
          </a:p>
          <a:p>
            <a:pPr eaLnBrk="1" hangingPunct="1">
              <a:spcBef>
                <a:spcPts val="0"/>
              </a:spcBef>
            </a:pPr>
            <a:endParaRPr lang="sr-Latn-CS" sz="2400" dirty="0" smtClean="0"/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Ako </a:t>
            </a:r>
            <a:r>
              <a:rPr lang="sr-Latn-CS" sz="2400" dirty="0" smtClean="0"/>
              <a:t>se operacije izvršavaju nad podacima različitim po tipu izvršava se konverzija tipa podataka, koja će biti objašnjena nakon što bude objašnjen tip podataka </a:t>
            </a:r>
            <a:r>
              <a:rPr lang="sr-Latn-CS" sz="2400" b="1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080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Sve promjenljive se u C-u moraju eksplicitno deklarisati prije upotrebe.</a:t>
            </a:r>
          </a:p>
          <a:p>
            <a:pPr eaLnBrk="1" hangingPunct="1"/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/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(int)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(float ili double)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(char)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char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Tip podataka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b="1" smtClean="0">
                <a:solidFill>
                  <a:srgbClr val="FF0000"/>
                </a:solidFill>
              </a:rPr>
              <a:t>–128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127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promjenljive kao </a:t>
            </a:r>
            <a:r>
              <a:rPr lang="sr-Latn-CS" sz="2200" b="1" smtClean="0">
                <a:solidFill>
                  <a:srgbClr val="FF0000"/>
                </a:solidFill>
              </a:rPr>
              <a:t>unsigned char</a:t>
            </a:r>
            <a:r>
              <a:rPr lang="sr-Latn-CS" sz="2200" smtClean="0"/>
              <a:t> domen je od </a:t>
            </a:r>
            <a:r>
              <a:rPr lang="sr-Latn-CS" sz="2200" b="1" smtClean="0">
                <a:solidFill>
                  <a:srgbClr val="FF0000"/>
                </a:solidFill>
              </a:rPr>
              <a:t>0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255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promjenljivu tipa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i dodjeljujemo joj konstantan karakter to moramo uraditi navođenjem unutar apostrofa:</a:t>
            </a:r>
            <a:br>
              <a:rPr lang="sr-Latn-CS" sz="2200" smtClean="0"/>
            </a:br>
            <a:r>
              <a:rPr lang="sr-Latn-CS" sz="2200" b="1" smtClean="0">
                <a:solidFill>
                  <a:srgbClr val="FF0000"/>
                </a:solidFill>
              </a:rPr>
              <a:t>char a;</a:t>
            </a:r>
            <a:br>
              <a:rPr lang="sr-Latn-CS" sz="2200" b="1" smtClean="0">
                <a:solidFill>
                  <a:srgbClr val="FF0000"/>
                </a:solidFill>
              </a:rPr>
            </a:br>
            <a:r>
              <a:rPr lang="sr-Latn-CS" sz="2200" b="1" smtClean="0">
                <a:solidFill>
                  <a:srgbClr val="FF0000"/>
                </a:solidFill>
              </a:rPr>
              <a:t>a=</a:t>
            </a:r>
            <a:r>
              <a:rPr lang="en-US" sz="2200" b="1" smtClean="0">
                <a:solidFill>
                  <a:srgbClr val="FF0000"/>
                </a:solidFill>
              </a:rPr>
              <a:t>‘c’;</a:t>
            </a: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827584" y="6005666"/>
            <a:ext cx="2476500" cy="257175"/>
          </a:xfrm>
          <a:custGeom>
            <a:avLst/>
            <a:gdLst>
              <a:gd name="T0" fmla="*/ 0 w 1560"/>
              <a:gd name="T1" fmla="*/ 408265313 h 162"/>
              <a:gd name="T2" fmla="*/ 2147483647 w 1560"/>
              <a:gd name="T3" fmla="*/ 398184688 h 162"/>
              <a:gd name="T4" fmla="*/ 2147483647 w 1560"/>
              <a:gd name="T5" fmla="*/ 0 h 1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0" h="162">
                <a:moveTo>
                  <a:pt x="0" y="162"/>
                </a:moveTo>
                <a:cubicBezTo>
                  <a:pt x="1001" y="150"/>
                  <a:pt x="567" y="158"/>
                  <a:pt x="1278" y="158"/>
                </a:cubicBezTo>
                <a:lnTo>
                  <a:pt x="15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55268" y="5843860"/>
            <a:ext cx="4341068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latin typeface="Tahoma" charset="0"/>
              </a:rPr>
              <a:t>Podsjetite se i ostalih varijanti preko oktalnog ASCII koda, heksadecimalnog koda</a:t>
            </a:r>
            <a:r>
              <a:rPr lang="sr-Latn-CS" sz="1700">
                <a:latin typeface="Tahoma" charset="0"/>
              </a:rPr>
              <a:t>,</a:t>
            </a:r>
            <a:r>
              <a:rPr lang="en-US" sz="1700">
                <a:latin typeface="Tahoma" charset="0"/>
              </a:rPr>
              <a:t> </a:t>
            </a:r>
            <a:r>
              <a:rPr lang="sr-Latn-CS" sz="1700">
                <a:latin typeface="Tahoma" charset="0"/>
              </a:rPr>
              <a:t>kao </a:t>
            </a:r>
            <a:r>
              <a:rPr lang="en-US" sz="1700">
                <a:latin typeface="Tahoma" charset="0"/>
              </a:rPr>
              <a:t>i zadavanja specijalnih simbola</a:t>
            </a:r>
            <a:r>
              <a:rPr lang="sr-Latn-CS" sz="1700">
                <a:latin typeface="Tahoma" charset="0"/>
              </a:rPr>
              <a:t>.</a:t>
            </a:r>
            <a:endParaRPr lang="en-US" sz="1700">
              <a:latin typeface="Tahoma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Elementarni tipovi podataka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790812"/>
              </p:ext>
            </p:extLst>
          </p:nvPr>
        </p:nvGraphicFramePr>
        <p:xfrm>
          <a:off x="323528" y="2245952"/>
          <a:ext cx="8712968" cy="4403723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3368038"/>
                <a:gridCol w="1694031"/>
                <a:gridCol w="3650899"/>
              </a:tblGrid>
              <a:tr h="1821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 smtClean="0">
                          <a:effectLst/>
                        </a:rPr>
                        <a:t>Tip </a:t>
                      </a:r>
                      <a:r>
                        <a:rPr lang="sr-Latn-ME" sz="1800" b="1" dirty="0">
                          <a:effectLst/>
                        </a:rPr>
                        <a:t>promjenljive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Broj bajtova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Opseg vrijednosti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-128 ÷ 127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 ili 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 ili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4 294 967 295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-9 223 372 036 854 775 808 ÷ </a:t>
                      </a:r>
                      <a:b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9 223 372 036 854 775 807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unsigned 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0 ÷ 18 446 744 073 709 551 615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479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float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-3,4028e+38 ÷ 3,4028e+38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double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-1,7977e+308 ÷ 1,7977e+308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934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“Zgodne” osobine ASCII tabele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616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smtClean="0"/>
              <a:t>ASCII </a:t>
            </a:r>
            <a:r>
              <a:rPr lang="sr-Latn-CS" sz="2400" smtClean="0"/>
              <a:t>zapis (kao i drugi zapisi koji su u upotrebi) ima nekoliko zgodnih osobina.</a:t>
            </a:r>
          </a:p>
          <a:p>
            <a:pPr lvl="1" eaLnBrk="1" hangingPunct="1"/>
            <a:r>
              <a:rPr lang="sr-Latn-CS" sz="2000" smtClean="0"/>
              <a:t>mala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velika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cifre su poređane jedna za drugom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0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9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smtClean="0"/>
              <a:t>Stoga nam nije bitan međusoban odnos malih i velikih slova i cifara, kao ni </a:t>
            </a:r>
            <a:r>
              <a:rPr lang="en-US" sz="2400" smtClean="0"/>
              <a:t>ASCII </a:t>
            </a:r>
            <a:r>
              <a:rPr lang="sr-Latn-CS" sz="2400" smtClean="0"/>
              <a:t>kod pojedinih karaktera.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640960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“zgodnih” osobina, nad karakterima se mogu provoditi, na prvi pogled, neočekivane operacije </a:t>
            </a:r>
            <a:r>
              <a:rPr lang="sr-Latn-CS" sz="1600" b="1" dirty="0" smtClean="0"/>
              <a:t>(</a:t>
            </a:r>
            <a:r>
              <a:rPr lang="sr-Latn-RS" sz="1600" b="1" dirty="0" smtClean="0"/>
              <a:t>što</a:t>
            </a:r>
            <a:r>
              <a:rPr lang="sr-Latn-CS" sz="1600" b="1" dirty="0" smtClean="0"/>
              <a:t> slučaj u mnogim programskim jezicima)</a:t>
            </a:r>
            <a:r>
              <a:rPr lang="sr-Latn-CS" sz="24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 smtClean="0"/>
              <a:t>‘a’+1;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A=‘b’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baš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‘a’ * ’0’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Naravno, ima smisla porediti samo karaktere koji pripadaju istoj grupi (međusobno poređenje malih slova), ali nije zabranjeno, ali ni previše smisleno, poređenje karaktera iz različitih grupa.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503096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Prirodno</a:t>
            </a:r>
            <a:r>
              <a:rPr lang="en-US" sz="2400" smtClean="0"/>
              <a:t> </a:t>
            </a:r>
            <a:r>
              <a:rPr lang="sr-Latn-CS" sz="2400" smtClean="0"/>
              <a:t>je očekivati da u operacijama učestvuju podaci različitih tipova. U programskom jeziku C postoje specifična pravila koja određuju ponašanje u tom slučaju. Da bi ih objasnili</a:t>
            </a:r>
            <a:r>
              <a:rPr lang="en-US" sz="2400" smtClean="0"/>
              <a:t>,</a:t>
            </a:r>
            <a:r>
              <a:rPr lang="sr-Latn-CS" sz="2400" smtClean="0"/>
              <a:t> uvedimo 4 promjenljive:</a:t>
            </a:r>
          </a:p>
          <a:p>
            <a:pPr lvl="1" eaLnBrk="1" hangingPunct="1"/>
            <a:r>
              <a:rPr lang="sr-Latn-CS" sz="2000" smtClean="0"/>
              <a:t>cjelobrojne </a:t>
            </a:r>
            <a:r>
              <a:rPr lang="sr-Latn-CS" sz="2000" smtClean="0">
                <a:solidFill>
                  <a:srgbClr val="FF0000"/>
                </a:solidFill>
              </a:rPr>
              <a:t>iA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iB</a:t>
            </a:r>
            <a:r>
              <a:rPr lang="sr-Latn-CS" sz="2000" smtClean="0"/>
              <a:t> </a:t>
            </a:r>
            <a:r>
              <a:rPr lang="sr-Latn-CS" sz="1600" b="1" smtClean="0"/>
              <a:t>(pojedine firme forsiraju svoje programere da koriste neka od pravila koja određuju kod imenovanja, k</a:t>
            </a:r>
            <a:r>
              <a:rPr lang="en-US" sz="1600" b="1" smtClean="0"/>
              <a:t>a</a:t>
            </a:r>
            <a:r>
              <a:rPr lang="sr-Latn-CS" sz="1600" b="1" smtClean="0"/>
              <a:t>o što je ovdje uzeto da sa</a:t>
            </a:r>
            <a:r>
              <a:rPr lang="sr-Latn-CS" sz="1600" b="1" smtClean="0">
                <a:solidFill>
                  <a:srgbClr val="FF0000"/>
                </a:solidFill>
              </a:rPr>
              <a:t> i</a:t>
            </a:r>
            <a:r>
              <a:rPr lang="sr-Latn-CS" sz="1600" b="1" smtClean="0"/>
              <a:t> počinju cjelobrojne, a sa </a:t>
            </a:r>
            <a:r>
              <a:rPr lang="sr-Latn-CS" sz="1600" b="1" smtClean="0">
                <a:solidFill>
                  <a:srgbClr val="3333CC"/>
                </a:solidFill>
              </a:rPr>
              <a:t>f</a:t>
            </a:r>
            <a:r>
              <a:rPr lang="sr-Latn-CS" sz="1600" b="1" smtClean="0"/>
              <a:t> realne promjenljive),</a:t>
            </a:r>
          </a:p>
          <a:p>
            <a:pPr lvl="1" eaLnBrk="1" hangingPunct="1"/>
            <a:r>
              <a:rPr lang="sr-Latn-CS" sz="2000" smtClean="0"/>
              <a:t>realne promjenljive </a:t>
            </a:r>
            <a:r>
              <a:rPr lang="sr-Latn-CS" sz="2000" smtClean="0">
                <a:solidFill>
                  <a:srgbClr val="3333CC"/>
                </a:solidFill>
              </a:rPr>
              <a:t>fA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fB</a:t>
            </a:r>
            <a:r>
              <a:rPr lang="sr-Latn-CS" sz="2000" smtClean="0"/>
              <a:t>.</a:t>
            </a:r>
          </a:p>
          <a:p>
            <a:pPr eaLnBrk="1" hangingPunct="1"/>
            <a:r>
              <a:rPr lang="sr-Latn-CS" sz="2400" smtClean="0"/>
              <a:t>Neka su vrijednosti </a:t>
            </a:r>
            <a:r>
              <a:rPr lang="sr-Latn-CS" sz="2400" smtClean="0">
                <a:solidFill>
                  <a:srgbClr val="FF0000"/>
                </a:solidFill>
              </a:rPr>
              <a:t>iA=4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iB=3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fA=2.1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fB=1.7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775" cy="41148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fA=iA+iB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fA=7</a:t>
            </a:r>
            <a:r>
              <a:rPr lang="sr-Latn-CS" sz="2400" dirty="0" smtClean="0"/>
              <a:t>, što je očekivano.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en-US" sz="2400" dirty="0" err="1" smtClean="0">
                <a:solidFill>
                  <a:srgbClr val="FF0000"/>
                </a:solidFill>
              </a:rPr>
              <a:t>iB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fA</a:t>
            </a:r>
            <a:r>
              <a:rPr lang="en-US" sz="2400" dirty="0" smtClean="0">
                <a:solidFill>
                  <a:srgbClr val="FF0000"/>
                </a:solidFill>
              </a:rPr>
              <a:t>=1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je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rezultat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ostavljeno</a:t>
            </a:r>
            <a:r>
              <a:rPr lang="en-US" sz="2400" dirty="0" smtClean="0"/>
              <a:t> </a:t>
            </a:r>
            <a:r>
              <a:rPr lang="en-US" sz="2400" dirty="0" err="1" smtClean="0"/>
              <a:t>mjesta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(</a:t>
            </a: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oba</a:t>
            </a:r>
            <a:r>
              <a:rPr lang="en-US" sz="2400" dirty="0" smtClean="0"/>
              <a:t> </a:t>
            </a:r>
            <a:r>
              <a:rPr lang="en-US" sz="2400" dirty="0" err="1" smtClean="0"/>
              <a:t>operanda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brojevi</a:t>
            </a:r>
            <a:r>
              <a:rPr lang="sr-Latn-CS" sz="2400" dirty="0" smtClean="0"/>
              <a:t>) i dolazi do odsjecanja necjelobr</a:t>
            </a:r>
            <a:r>
              <a:rPr lang="en-US" sz="2400" dirty="0" smtClean="0"/>
              <a:t>o</a:t>
            </a:r>
            <a:r>
              <a:rPr lang="sr-Latn-CS" sz="2400" dirty="0" smtClean="0"/>
              <a:t>jnog dijela.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iA=fA+fB</a:t>
            </a:r>
            <a:r>
              <a:rPr lang="sr-Latn-CS" sz="2400" dirty="0" smtClean="0"/>
              <a:t> daje rezultat </a:t>
            </a:r>
            <a:r>
              <a:rPr lang="sr-Latn-CS" sz="2400" dirty="0" smtClean="0">
                <a:solidFill>
                  <a:srgbClr val="FF0000"/>
                </a:solidFill>
              </a:rPr>
              <a:t>iA=3</a:t>
            </a:r>
            <a:r>
              <a:rPr lang="sr-Latn-CS" sz="2400" dirty="0" smtClean="0"/>
              <a:t>. Obavi operaciju kao za realne brojeve, ali prilikom prebacivanja rezultata u cjelobrojnu promjenljivu dolazi do odsjecanja necjelobrojnog dijela.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568952" cy="43197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fB=fA+iA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fB=6.1</a:t>
            </a:r>
            <a:r>
              <a:rPr lang="sr-Latn-CS" sz="2400" dirty="0" smtClean="0"/>
              <a:t>. Računar “podesi” da je rezultat “komplikovanijeg” tipa od dva različita tipa operanada. To je u ovom slučaju tip podataka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>
                <a:solidFill>
                  <a:srgbClr val="FF0000"/>
                </a:solidFill>
              </a:rPr>
              <a:t>iB=fA+iA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iB=6</a:t>
            </a:r>
            <a:r>
              <a:rPr lang="sr-Latn-CS" sz="2400" dirty="0" smtClean="0"/>
              <a:t>. Sami protumačite zbog čega.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 operacijama u kojima učestvuju operandi različitih tipova prilikom smještanja promjenljivih u regist</a:t>
            </a:r>
            <a:r>
              <a:rPr lang="en-US" sz="2400" dirty="0" smtClean="0"/>
              <a:t>a</a:t>
            </a:r>
            <a:r>
              <a:rPr lang="sr-Latn-CS" sz="2400" dirty="0" smtClean="0"/>
              <a:t>r vrši se </a:t>
            </a: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 smtClean="0"/>
              <a:t>, odnosno već prilikom kopiranja promjenljivih u registrima se podešava prostor za sve njih u skladu sa “naj</a:t>
            </a:r>
            <a:r>
              <a:rPr lang="en-US" sz="2400" dirty="0" err="1" smtClean="0"/>
              <a:t>zahtijevnijom</a:t>
            </a:r>
            <a:r>
              <a:rPr lang="sr-Latn-CS" sz="2400" dirty="0" smtClean="0"/>
              <a:t>” promjenljivom koja učestvuje u operaciji.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Implicitna konverzija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je ona koja </a:t>
            </a:r>
            <a:r>
              <a:rPr lang="en-US" sz="2400" dirty="0" smtClean="0"/>
              <a:t>se </a:t>
            </a:r>
            <a:r>
              <a:rPr lang="sr-Latn-CS" sz="2400" dirty="0" smtClean="0"/>
              <a:t>na osnovu određenih pravila obavlja nezavisno od korisnika.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Pravila za konverziju kod operacija u kojima učestvuju operandi različitog tipa su: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cs typeface="Times New Roman" charset="0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unsigned 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signed char</a:t>
            </a:r>
            <a:r>
              <a:rPr lang="hr-HR" sz="2000" dirty="0" smtClean="0">
                <a:cs typeface="Times New Roman" charset="0"/>
              </a:rPr>
              <a:t> i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short int</a:t>
            </a:r>
            <a:r>
              <a:rPr lang="hr-HR" sz="2000" dirty="0" smtClean="0">
                <a:cs typeface="Times New Roman" charset="0"/>
              </a:rPr>
              <a:t> se pretvaraju u </a:t>
            </a:r>
            <a:r>
              <a:rPr lang="hr-HR" sz="2000" dirty="0" smtClean="0">
                <a:solidFill>
                  <a:srgbClr val="3333CC"/>
                </a:solidFill>
                <a:cs typeface="Times New Roman" charset="0"/>
              </a:rPr>
              <a:t>int</a:t>
            </a:r>
            <a:r>
              <a:rPr lang="hr-HR" sz="2000" dirty="0" smtClean="0">
                <a:cs typeface="Times New Roman" charset="0"/>
              </a:rPr>
              <a:t>.</a:t>
            </a:r>
            <a:endParaRPr lang="hr-HR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ea typeface="Arial Unicode MS" pitchFamily="34" charset="-128"/>
                <a:cs typeface="Arial Unicode MS" pitchFamily="34" charset="-128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unsigned </a:t>
            </a:r>
            <a:r>
              <a:rPr lang="hr-HR" altLang="ja-JP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short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 se pretvaraju u </a:t>
            </a:r>
            <a:r>
              <a:rPr lang="hr-HR" altLang="ja-JP" sz="2000" dirty="0" smtClean="0">
                <a:solidFill>
                  <a:srgbClr val="3333CC"/>
                </a:solidFill>
                <a:ea typeface="Arial Unicode MS" pitchFamily="34" charset="-128"/>
                <a:cs typeface="Arial Unicode MS" pitchFamily="34" charset="-128"/>
              </a:rPr>
              <a:t>unsigned int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.</a:t>
            </a:r>
            <a:endParaRPr lang="hr-HR" altLang="ja-JP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altLang="ja-JP" sz="2000" dirty="0" smtClean="0">
                <a:ea typeface="ＭＳ 明朝" charset="-128"/>
              </a:rPr>
              <a:t>Tip podatka koji zauzima manji memorijski prostor se pretvara u onaj koji zauzima ve</a:t>
            </a:r>
            <a:r>
              <a:rPr lang="hr-HR" altLang="ja-JP" sz="2000" dirty="0" smtClean="0"/>
              <a:t>ć</a:t>
            </a:r>
            <a:r>
              <a:rPr lang="hr-HR" altLang="ja-JP" sz="2000" dirty="0" smtClean="0">
                <a:ea typeface="ＭＳ 明朝" charset="-128"/>
              </a:rPr>
              <a:t>i. Na primjer, prilikom operacija u kojima u</a:t>
            </a:r>
            <a:r>
              <a:rPr lang="hr-HR" altLang="ja-JP" sz="2000" dirty="0" smtClean="0"/>
              <a:t>č</a:t>
            </a:r>
            <a:r>
              <a:rPr lang="hr-HR" altLang="ja-JP" sz="2000" dirty="0" smtClean="0">
                <a:ea typeface="ＭＳ 明朝" charset="-128"/>
              </a:rPr>
              <a:t>estvuju cijeli i realni brojevi dolazi do konverzije promjenljive tipa </a:t>
            </a:r>
            <a:r>
              <a:rPr lang="hr-HR" altLang="ja-JP" sz="2000" dirty="0" smtClean="0">
                <a:solidFill>
                  <a:srgbClr val="FF0000"/>
                </a:solidFill>
                <a:ea typeface="ＭＳ 明朝" charset="-128"/>
              </a:rPr>
              <a:t>int</a:t>
            </a:r>
            <a:r>
              <a:rPr lang="hr-HR" altLang="ja-JP" sz="2000" dirty="0" smtClean="0">
                <a:ea typeface="ＭＳ 明朝" charset="-128"/>
              </a:rPr>
              <a:t> u tip </a:t>
            </a:r>
            <a:r>
              <a:rPr lang="hr-HR" altLang="ja-JP" sz="2000" dirty="0" smtClean="0">
                <a:solidFill>
                  <a:srgbClr val="3333CC"/>
                </a:solidFill>
                <a:ea typeface="ＭＳ 明朝" charset="-128"/>
              </a:rPr>
              <a:t>float</a:t>
            </a:r>
            <a:r>
              <a:rPr lang="sr-Latn-CS" altLang="ja-JP" sz="2000" dirty="0" smtClean="0"/>
              <a:t>.</a:t>
            </a:r>
            <a:endParaRPr lang="en-US" altLang="ja-JP" sz="2000" dirty="0" smtClean="0">
              <a:ea typeface="ＭＳ Ｐゴシック" charset="-128"/>
            </a:endParaRPr>
          </a:p>
          <a:p>
            <a:pPr lvl="1" algn="just" eaLnBrk="1" hangingPunct="1">
              <a:lnSpc>
                <a:spcPct val="90000"/>
              </a:lnSpc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495800"/>
          </a:xfrm>
        </p:spPr>
        <p:txBody>
          <a:bodyPr/>
          <a:lstStyle/>
          <a:p>
            <a:pPr eaLnBrk="1" hangingPunct="1"/>
            <a:r>
              <a:rPr lang="sr-Latn-CS" sz="2000" smtClean="0"/>
              <a:t>Argumenti funkcija u C-u moraju imati najavljene tipove.</a:t>
            </a:r>
          </a:p>
          <a:p>
            <a:pPr eaLnBrk="1" hangingPunct="1"/>
            <a:r>
              <a:rPr lang="sr-Latn-CS" sz="2000" smtClean="0"/>
              <a:t>Ako se proslijedi argument koji je različitog tipa od onog koji se očekuje doći će do konverzije podataka.</a:t>
            </a:r>
          </a:p>
          <a:p>
            <a:pPr eaLnBrk="1" hangingPunct="1"/>
            <a:r>
              <a:rPr lang="sr-Latn-CS" sz="2000" smtClean="0"/>
              <a:t>Ako se očekuje argument koji je “većeg” tipa nego onaj koji je proslijeđen, </a:t>
            </a:r>
            <a:r>
              <a:rPr lang="en-US" sz="2000" smtClean="0"/>
              <a:t>proslij</a:t>
            </a:r>
            <a:r>
              <a:rPr lang="sr-Latn-CS" sz="2000" smtClean="0"/>
              <a:t>eđ</a:t>
            </a:r>
            <a:r>
              <a:rPr lang="en-US" sz="2000" smtClean="0"/>
              <a:t>eni podatak</a:t>
            </a:r>
            <a:r>
              <a:rPr lang="sr-Latn-CS" sz="2000" smtClean="0"/>
              <a:t> se konvertuje u “veći” tip.</a:t>
            </a:r>
          </a:p>
          <a:p>
            <a:pPr eaLnBrk="1" hangingPunct="1"/>
            <a:r>
              <a:rPr lang="sr-Latn-CS" sz="200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/>
            <a:r>
              <a:rPr lang="sr-Latn-CS" sz="2000" smtClean="0"/>
              <a:t>U slučaju nesaglasnosti tipova argumenata kod funkcija može doći do čudnih grešaka u programu, jer je C relativno nekorektan i pokušava da izvrši svaku dozvoljenu konverziju podataka.</a:t>
            </a:r>
          </a:p>
          <a:p>
            <a:pPr eaLnBrk="1" hangingPunct="1"/>
            <a:r>
              <a:rPr lang="sr-Latn-CS" sz="2000" smtClean="0"/>
              <a:t>O ovome više riječi kada se budu učile funkcije.</a:t>
            </a:r>
            <a:endParaRPr lang="en-US" sz="20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3333CC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173288"/>
            <a:ext cx="8229600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kolekcija </a:t>
            </a:r>
            <a:r>
              <a:rPr lang="sr-Latn-CS" sz="1800" dirty="0" smtClean="0"/>
              <a:t>ili</a:t>
            </a:r>
            <a:r>
              <a:rPr lang="sr-Latn-CS" sz="1800" dirty="0" smtClean="0">
                <a:solidFill>
                  <a:srgbClr val="3333CC"/>
                </a:solidFill>
              </a:rPr>
              <a:t> 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</a:t>
            </a:r>
            <a:r>
              <a:rPr lang="sr-Latn-CS" sz="1800" dirty="0" smtClean="0">
                <a:solidFill>
                  <a:srgbClr val="3333CC"/>
                </a:solidFill>
              </a:rPr>
              <a:t>struct</a:t>
            </a:r>
            <a:r>
              <a:rPr lang="sr-Latn-CS" sz="1800" dirty="0" smtClean="0"/>
              <a:t>, a 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neka je </a:t>
            </a:r>
            <a:r>
              <a:rPr lang="sr-Latn-CS" sz="2400" smtClean="0">
                <a:solidFill>
                  <a:srgbClr val="FF0000"/>
                </a:solidFill>
              </a:rPr>
              <a:t>fA</a:t>
            </a:r>
            <a:r>
              <a:rPr lang="sr-Latn-CS" sz="2400" smtClean="0"/>
              <a:t> realna promjenljiv</a:t>
            </a:r>
            <a:r>
              <a:rPr lang="en-US" sz="2400" smtClean="0"/>
              <a:t>a</a:t>
            </a:r>
            <a:r>
              <a:rPr lang="sr-Latn-CS" sz="2400" smtClean="0"/>
              <a:t> (tipa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) i neka su </a:t>
            </a:r>
            <a:r>
              <a:rPr lang="sr-Latn-CS" sz="2400" smtClean="0">
                <a:solidFill>
                  <a:srgbClr val="3333CC"/>
                </a:solidFill>
              </a:rPr>
              <a:t>iA=5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iB=2</a:t>
            </a:r>
            <a:r>
              <a:rPr lang="sr-Latn-CS" sz="2400" smtClean="0"/>
              <a:t> cjelobrojne promjenljive. Sada operacija: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fA=(float)iA</a:t>
            </a:r>
            <a:r>
              <a:rPr lang="en-US" sz="2400" smtClean="0">
                <a:solidFill>
                  <a:srgbClr val="3333CC"/>
                </a:solidFill>
              </a:rPr>
              <a:t>/</a:t>
            </a:r>
            <a:r>
              <a:rPr lang="sr-Latn-CS" sz="2400" smtClean="0">
                <a:solidFill>
                  <a:srgbClr val="3333CC"/>
                </a:solidFill>
              </a:rPr>
              <a:t>iB</a:t>
            </a:r>
            <a:r>
              <a:rPr lang="sr-Latn-CS" sz="2400" smtClean="0"/>
              <a:t> daje “korektan” rezultat </a:t>
            </a:r>
            <a:r>
              <a:rPr lang="en-US" sz="2400" smtClean="0">
                <a:solidFill>
                  <a:srgbClr val="FF0000"/>
                </a:solidFill>
              </a:rPr>
              <a:t>fA=2.5</a:t>
            </a:r>
            <a:r>
              <a:rPr lang="en-US" sz="2400" smtClean="0"/>
              <a:t>, jer se sada promjenljiva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tretira kao da je tipa </a:t>
            </a:r>
            <a:r>
              <a:rPr lang="en-US" sz="2400" smtClean="0">
                <a:solidFill>
                  <a:srgbClr val="FF0000"/>
                </a:solidFill>
              </a:rPr>
              <a:t>float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FF0000"/>
                </a:solidFill>
              </a:rPr>
              <a:t>Napomena</a:t>
            </a:r>
            <a:r>
              <a:rPr lang="sr-Latn-CS" sz="2400" smtClean="0">
                <a:solidFill>
                  <a:srgbClr val="FF0000"/>
                </a:solidFill>
              </a:rPr>
              <a:t>:</a:t>
            </a:r>
            <a:r>
              <a:rPr lang="en-US" sz="2400" smtClean="0"/>
              <a:t> </a:t>
            </a:r>
            <a:r>
              <a:rPr lang="sr-Latn-CS" sz="2400" smtClean="0"/>
              <a:t>P</a:t>
            </a:r>
            <a:r>
              <a:rPr lang="en-US" sz="2400" smtClean="0"/>
              <a:t>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nije promjenila tip u prethodnom izrazu</a:t>
            </a:r>
            <a:r>
              <a:rPr lang="sr-Latn-CS" sz="2400" smtClean="0"/>
              <a:t>,</a:t>
            </a:r>
            <a:r>
              <a:rPr lang="en-US" sz="2400" smtClean="0"/>
              <a:t> ve</a:t>
            </a:r>
            <a:r>
              <a:rPr lang="sr-Latn-CS" sz="2400" smtClean="0"/>
              <a:t>ć procesor koristi realni broj koji ima vrijednost cjelobrojne promjenljive </a:t>
            </a:r>
            <a:r>
              <a:rPr lang="sr-Latn-CS" sz="2400" smtClean="0">
                <a:solidFill>
                  <a:srgbClr val="3333CC"/>
                </a:solidFill>
              </a:rPr>
              <a:t>iA</a:t>
            </a:r>
            <a:r>
              <a:rPr lang="sr-Latn-C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je </a:t>
            </a:r>
            <a:r>
              <a:rPr lang="en-US" sz="2400" smtClean="0">
                <a:solidFill>
                  <a:srgbClr val="3333CC"/>
                </a:solidFill>
              </a:rPr>
              <a:t>fB=3.4</a:t>
            </a:r>
            <a:r>
              <a:rPr lang="en-US" sz="2400" smtClean="0"/>
              <a:t> i tipa </a:t>
            </a:r>
            <a:r>
              <a:rPr lang="en-US" sz="2400" smtClean="0">
                <a:solidFill>
                  <a:srgbClr val="3333CC"/>
                </a:solidFill>
              </a:rPr>
              <a:t>float</a:t>
            </a:r>
            <a:r>
              <a:rPr lang="en-US" sz="2400" smtClean="0"/>
              <a:t> tada rezultat operacije:</a:t>
            </a:r>
            <a:br>
              <a:rPr lang="en-US" sz="2400" smtClean="0"/>
            </a:br>
            <a:r>
              <a:rPr lang="en-US" sz="2400" smtClean="0">
                <a:solidFill>
                  <a:srgbClr val="3333CC"/>
                </a:solidFill>
              </a:rPr>
              <a:t>fA=(int)fB+iA</a:t>
            </a:r>
            <a:r>
              <a:rPr lang="en-US" sz="2400" smtClean="0"/>
              <a:t> je </a:t>
            </a:r>
            <a:r>
              <a:rPr lang="en-US" sz="2400" smtClean="0">
                <a:solidFill>
                  <a:srgbClr val="FF0000"/>
                </a:solidFill>
              </a:rPr>
              <a:t>fA=8</a:t>
            </a:r>
            <a:r>
              <a:rPr lang="sr-Latn-CS" sz="2400" smtClean="0"/>
              <a:t>, </a:t>
            </a:r>
            <a:r>
              <a:rPr lang="en-US" sz="2400" smtClean="0"/>
              <a:t>jer se vr</a:t>
            </a:r>
            <a:r>
              <a:rPr lang="sr-Latn-CS" sz="240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Preporučujem</a:t>
            </a:r>
            <a:r>
              <a:rPr lang="en-US" sz="2400" smtClean="0"/>
              <a:t>o</a:t>
            </a:r>
            <a:r>
              <a:rPr lang="sr-Latn-CS" sz="2400" smtClean="0"/>
              <a:t> vam korišćenje ekplicitne konverzije kad god može doći do konverzije podataka.</a:t>
            </a:r>
            <a:endParaRPr 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deklarišu prije bilo koje druge naredbe u programu.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Cijeli brojevi se najavljuju pomoću ključne riječi </a:t>
            </a:r>
            <a:r>
              <a:rPr lang="sr-Latn-CS" sz="2400" b="1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i varijante da se zatraži zauzimanje manje memorije za cijeli broj. Tada se promjenljiva deklariše kao </a:t>
            </a:r>
            <a:r>
              <a:rPr lang="sr-Latn-CS" sz="2400" b="1" dirty="0" smtClean="0">
                <a:solidFill>
                  <a:srgbClr val="FF0000"/>
                </a:solidFill>
              </a:rPr>
              <a:t>short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(dovoljno je postaviti </a:t>
            </a:r>
            <a:r>
              <a:rPr lang="sr-Latn-CS" sz="1600" b="1" dirty="0" smtClean="0">
                <a:solidFill>
                  <a:srgbClr val="3333CC"/>
                </a:solidFill>
              </a:rPr>
              <a:t>short</a:t>
            </a:r>
            <a:r>
              <a:rPr lang="sr-Latn-CS" sz="1600" b="1" dirty="0" smtClean="0"/>
              <a:t> jer se</a:t>
            </a:r>
            <a:r>
              <a:rPr lang="sr-Latn-CS" sz="1600" b="1" dirty="0" smtClean="0">
                <a:solidFill>
                  <a:srgbClr val="3333CC"/>
                </a:solidFill>
              </a:rPr>
              <a:t> int</a:t>
            </a:r>
            <a:r>
              <a:rPr lang="sr-Latn-CS" sz="1600" b="1" dirty="0" smtClean="0"/>
              <a:t> podrazumjeva)</a:t>
            </a:r>
            <a:r>
              <a:rPr lang="sr-Latn-CS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 err="1" smtClean="0"/>
              <a:t>Manje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memorije</a:t>
            </a:r>
            <a:r>
              <a:rPr lang="en-US" sz="2400" dirty="0" smtClean="0"/>
              <a:t> </a:t>
            </a:r>
            <a:r>
              <a:rPr lang="en-US" sz="2400" dirty="0" err="1" smtClean="0"/>
              <a:t>istovremeno</a:t>
            </a:r>
            <a:r>
              <a:rPr lang="en-US" sz="2400" dirty="0" smtClean="0"/>
              <a:t> </a:t>
            </a:r>
            <a:r>
              <a:rPr lang="en-US" sz="2400" dirty="0" err="1" smtClean="0"/>
              <a:t>podrazumijeva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manji</a:t>
            </a:r>
            <a:r>
              <a:rPr lang="en-US" sz="2400" dirty="0" smtClean="0"/>
              <a:t> </a:t>
            </a:r>
            <a:r>
              <a:rPr lang="en-US" sz="2400" dirty="0" err="1" smtClean="0"/>
              <a:t>opseg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se mo</a:t>
            </a:r>
            <a:r>
              <a:rPr lang="sr-Latn-CS" sz="2400" dirty="0" smtClean="0"/>
              <a:t>že dodijeliti datoj promjenljivoj.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“dugačke” cijele brojeve</a:t>
            </a:r>
            <a:r>
              <a:rPr lang="en-US" sz="2400" dirty="0" smtClean="0"/>
              <a:t>,</a:t>
            </a:r>
            <a:r>
              <a:rPr lang="sr-Latn-CS" sz="2400" dirty="0" smtClean="0"/>
              <a:t> koji zauzimaju više prostora u memoriji</a:t>
            </a:r>
            <a:r>
              <a:rPr lang="en-US" sz="2400" dirty="0" smtClean="0"/>
              <a:t>,</a:t>
            </a:r>
            <a:r>
              <a:rPr lang="sr-Latn-CS" sz="2400" dirty="0" smtClean="0"/>
              <a:t> koristi se deklaracija </a:t>
            </a:r>
            <a:r>
              <a:rPr lang="sr-Latn-CS" sz="2400" b="1" dirty="0" smtClean="0">
                <a:solidFill>
                  <a:srgbClr val="FF0000"/>
                </a:solidFill>
              </a:rPr>
              <a:t>long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(opet je dozvoljeno samo </a:t>
            </a:r>
            <a:r>
              <a:rPr lang="sr-Latn-CS" sz="1600" b="1" dirty="0" smtClean="0">
                <a:solidFill>
                  <a:srgbClr val="3333CC"/>
                </a:solidFill>
              </a:rPr>
              <a:t>long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 i modifikacije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349624"/>
            <a:ext cx="8610600" cy="35996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Koliko je to manje ili više nije stvar programskog jezika C već kompajlera, hardvera i operativnog sistema.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P</a:t>
            </a:r>
            <a:r>
              <a:rPr lang="sr-Latn-CS" sz="2400" smtClean="0"/>
              <a:t>ored ovoga mogu se dodati i modifikatori </a:t>
            </a:r>
            <a:r>
              <a:rPr lang="sr-Latn-CS" sz="2400" b="1" smtClean="0">
                <a:solidFill>
                  <a:srgbClr val="FF0000"/>
                </a:solidFill>
              </a:rPr>
              <a:t>signed</a:t>
            </a:r>
            <a:r>
              <a:rPr lang="sr-Latn-CS" sz="2400" smtClean="0"/>
              <a:t> </a:t>
            </a:r>
            <a:r>
              <a:rPr lang="sr-Latn-CS" sz="1600" b="1" smtClean="0"/>
              <a:t>(može se uvijek izostaviti)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koji se mogu kombinovati sa short i long.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znači da sadržaj memorije treba tumačiti kao cijeli broj koji ne može uzeti negativnu vrijednost (npr. umjesto da se brojevi tumače u domenu od </a:t>
            </a:r>
            <a:r>
              <a:rPr lang="sr-Latn-CS" sz="2400" b="1" smtClean="0">
                <a:solidFill>
                  <a:srgbClr val="FF0000"/>
                </a:solidFill>
              </a:rPr>
              <a:t>–2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b="1" smtClean="0">
                <a:solidFill>
                  <a:srgbClr val="FF0000"/>
                </a:solidFill>
              </a:rPr>
              <a:t>-1</a:t>
            </a:r>
            <a:r>
              <a:rPr lang="sr-Latn-CS" sz="2400" smtClean="0"/>
              <a:t> oni se tumače kao brojevi u domenu </a:t>
            </a:r>
            <a:r>
              <a:rPr lang="sr-Latn-CS" sz="2400" b="1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16</a:t>
            </a:r>
            <a:r>
              <a:rPr lang="sr-Latn-CS" sz="2400" b="1" smtClean="0">
                <a:solidFill>
                  <a:srgbClr val="FF0000"/>
                </a:solidFill>
              </a:rPr>
              <a:t>-1 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3400" y="2286000"/>
            <a:ext cx="990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8196" name="Line 7"/>
          <p:cNvSpPr>
            <a:spLocks noChangeShapeType="1"/>
          </p:cNvSpPr>
          <p:nvPr/>
        </p:nvSpPr>
        <p:spPr bwMode="auto">
          <a:xfrm>
            <a:off x="1524000" y="2514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483768" y="2204864"/>
            <a:ext cx="658822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Ne 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533400" y="3276600"/>
            <a:ext cx="9906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i=0;</a:t>
            </a:r>
            <a:endParaRPr lang="en-US">
              <a:latin typeface="Tahoma" charset="0"/>
            </a:endParaRPr>
          </a:p>
        </p:txBody>
      </p:sp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1600200" y="3733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2743200" y="3505200"/>
            <a:ext cx="5715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neku početnu 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381000" y="4572000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00200" y="4724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71800" y="4419600"/>
            <a:ext cx="5791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Programeri često vrše deklaraciju i inicijalizaciju zajedno kako bi izbjegli da im ijednog trenutka u promjenljivim budu upisane “besmislene” vrijednosti.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700" dirty="0">
                <a:latin typeface="Tahoma" charset="0"/>
              </a:rPr>
              <a:t> promjenljive.</a:t>
            </a:r>
            <a:endParaRPr lang="en-US" sz="17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228600" y="5638800"/>
            <a:ext cx="22098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438400" y="594928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429000" y="5791200"/>
            <a:ext cx="531971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Deklaracije i definicije se mogu kombinovati.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Deklaracija promjenljivih</a:t>
            </a:r>
            <a:endParaRPr lang="en-US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4800" y="21336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int j=i+2;</a:t>
            </a:r>
            <a:endParaRPr lang="en-US">
              <a:latin typeface="Tahoma" charset="0"/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987824" y="2133600"/>
            <a:ext cx="16764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9221" name="Freeform 7"/>
          <p:cNvSpPr>
            <a:spLocks/>
          </p:cNvSpPr>
          <p:nvPr/>
        </p:nvSpPr>
        <p:spPr bwMode="auto">
          <a:xfrm>
            <a:off x="990600" y="2895600"/>
            <a:ext cx="4572000" cy="457200"/>
          </a:xfrm>
          <a:custGeom>
            <a:avLst/>
            <a:gdLst>
              <a:gd name="T0" fmla="*/ 0 w 2880"/>
              <a:gd name="T1" fmla="*/ 0 h 288"/>
              <a:gd name="T2" fmla="*/ 0 w 2880"/>
              <a:gd name="T3" fmla="*/ 725805000 h 288"/>
              <a:gd name="T4" fmla="*/ 2147483647 w 2880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0" h="288">
                <a:moveTo>
                  <a:pt x="0" y="0"/>
                </a:moveTo>
                <a:lnTo>
                  <a:pt x="0" y="288"/>
                </a:lnTo>
                <a:lnTo>
                  <a:pt x="288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38100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791200" y="2971800"/>
            <a:ext cx="33528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Dozvoljeni, ali besmisleni oblici deklaracije. Razumno </a:t>
            </a:r>
            <a:r>
              <a:rPr lang="sr-Latn-CS" sz="1700" dirty="0" smtClean="0">
                <a:latin typeface="Tahoma" charset="0"/>
              </a:rPr>
              <a:t>je:</a:t>
            </a:r>
            <a:endParaRPr lang="en-US" sz="1700" dirty="0">
              <a:latin typeface="Tahoma" charset="0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7010400" y="38100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i=0;</a:t>
            </a:r>
          </a:p>
          <a:p>
            <a:pPr algn="just"/>
            <a:r>
              <a:rPr lang="sr-Latn-CS" dirty="0">
                <a:latin typeface="Tahoma" charset="0"/>
              </a:rPr>
              <a:t>int j=i+2;</a:t>
            </a:r>
            <a:endParaRPr lang="en-US" dirty="0">
              <a:latin typeface="Tahoma" charset="0"/>
            </a:endParaRPr>
          </a:p>
        </p:txBody>
      </p:sp>
      <p:sp>
        <p:nvSpPr>
          <p:cNvPr id="9225" name="Line 12"/>
          <p:cNvSpPr>
            <a:spLocks noChangeShapeType="1"/>
          </p:cNvSpPr>
          <p:nvPr/>
        </p:nvSpPr>
        <p:spPr bwMode="auto">
          <a:xfrm>
            <a:off x="7924800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6" name="Rectangle 13"/>
          <p:cNvSpPr>
            <a:spLocks noChangeArrowheads="1"/>
          </p:cNvSpPr>
          <p:nvPr/>
        </p:nvSpPr>
        <p:spPr bwMode="auto">
          <a:xfrm>
            <a:off x="381000" y="4191000"/>
            <a:ext cx="1066800" cy="7620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j=i;</a:t>
            </a:r>
          </a:p>
          <a:p>
            <a:pPr algn="just"/>
            <a:r>
              <a:rPr lang="sr-Latn-CS">
                <a:latin typeface="Tahoma" charset="0"/>
              </a:rPr>
              <a:t>int i</a:t>
            </a:r>
            <a:r>
              <a:rPr lang="en-US">
                <a:latin typeface="Tahoma" charset="0"/>
              </a:rPr>
              <a:t>;</a:t>
            </a:r>
          </a:p>
        </p:txBody>
      </p:sp>
      <p:sp>
        <p:nvSpPr>
          <p:cNvPr id="9227" name="Freeform 14"/>
          <p:cNvSpPr>
            <a:spLocks/>
          </p:cNvSpPr>
          <p:nvPr/>
        </p:nvSpPr>
        <p:spPr bwMode="auto">
          <a:xfrm>
            <a:off x="1447800" y="3962400"/>
            <a:ext cx="1219200" cy="609600"/>
          </a:xfrm>
          <a:custGeom>
            <a:avLst/>
            <a:gdLst>
              <a:gd name="T0" fmla="*/ 0 w 768"/>
              <a:gd name="T1" fmla="*/ 967740000 h 384"/>
              <a:gd name="T2" fmla="*/ 967740000 w 768"/>
              <a:gd name="T3" fmla="*/ 967740000 h 384"/>
              <a:gd name="T4" fmla="*/ 967740000 w 768"/>
              <a:gd name="T5" fmla="*/ 0 h 384"/>
              <a:gd name="T6" fmla="*/ 1935480000 w 768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384">
                <a:moveTo>
                  <a:pt x="0" y="384"/>
                </a:moveTo>
                <a:lnTo>
                  <a:pt x="384" y="384"/>
                </a:lnTo>
                <a:lnTo>
                  <a:pt x="384" y="0"/>
                </a:lnTo>
                <a:lnTo>
                  <a:pt x="76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2627784" y="3775973"/>
            <a:ext cx="355699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Nedozvoljen</a:t>
            </a:r>
            <a:r>
              <a:rPr lang="sr-Latn-CS" sz="1700" dirty="0">
                <a:latin typeface="Tahoma" charset="0"/>
              </a:rPr>
              <a:t> oblik deklaracije, jer u trenutku inicijalizacije promjenljive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700" dirty="0">
                <a:latin typeface="Tahoma" charset="0"/>
              </a:rPr>
              <a:t> ne postoji promjenljiva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250825" y="5383213"/>
            <a:ext cx="8893175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Nije dozvoljeno unutar istog bloka naredbi uvesti dva puta isto ime, tj. dva puta istu promjenljivu.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Blok naredbi je skup naredbi oivičen vitičastim </a:t>
            </a:r>
            <a:r>
              <a:rPr lang="sr-Latn-CS" sz="2100" dirty="0" smtClean="0">
                <a:latin typeface="Tahoma" charset="0"/>
              </a:rPr>
              <a:t>zagradama</a:t>
            </a:r>
            <a:r>
              <a:rPr lang="en-US" sz="2100" dirty="0" smtClean="0">
                <a:latin typeface="Tahoma" charset="0"/>
              </a:rPr>
              <a:t> </a:t>
            </a:r>
            <a:r>
              <a:rPr lang="en-US" sz="21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100" dirty="0" smtClean="0">
                <a:latin typeface="Tahoma" charset="0"/>
              </a:rPr>
              <a:t>.</a:t>
            </a:r>
            <a:endParaRPr lang="en-US" sz="21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(liči na funkciju ili naredbu, ali je, zapravo, operator)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izmjeri i koliko memorije zauzima tip podataka.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sizeof(long)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sizeof(i)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sizeof(60)</a:t>
            </a:r>
            <a:r>
              <a:rPr lang="sr-Latn-CS" sz="2400" dirty="0" smtClean="0"/>
              <a:t>, a može čak i zapis bez zagrada za operand, osim kada je operand tip podataka,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b="1" dirty="0" smtClean="0">
                <a:solidFill>
                  <a:srgbClr val="FF0000"/>
                </a:solidFill>
              </a:rPr>
              <a:t>sizeof i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sizeof</a:t>
            </a:r>
            <a:r>
              <a:rPr lang="en-US" sz="2400" b="1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568952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C-u možemo saznati memorijsku lokaciju promjenljive pomoću operatora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en-US" sz="2400" dirty="0" smtClean="0"/>
              <a:t>, n</a:t>
            </a:r>
            <a:r>
              <a:rPr lang="sr-Latn-CS" sz="2400" dirty="0" smtClean="0"/>
              <a:t>pr. </a:t>
            </a:r>
            <a:r>
              <a:rPr lang="sr-Latn-CS" sz="2400" b="1" dirty="0" smtClean="0">
                <a:solidFill>
                  <a:srgbClr val="FF0000"/>
                </a:solidFill>
              </a:rPr>
              <a:t>&amp;i</a:t>
            </a:r>
            <a:r>
              <a:rPr lang="sr-Latn-CS" sz="2400" dirty="0" smtClean="0"/>
              <a:t>. Ovo je </a:t>
            </a:r>
            <a:r>
              <a:rPr lang="sr-Latn-CS" sz="2400" dirty="0" smtClean="0">
                <a:solidFill>
                  <a:srgbClr val="3333CC"/>
                </a:solidFill>
              </a:rPr>
              <a:t>unarni </a:t>
            </a:r>
            <a:r>
              <a:rPr lang="sr-Latn-CS" sz="2400" dirty="0" smtClean="0">
                <a:solidFill>
                  <a:srgbClr val="3333CC"/>
                </a:solidFill>
              </a:rPr>
              <a:t>operator</a:t>
            </a:r>
            <a:r>
              <a:rPr lang="sr-Latn-CS" sz="2400" dirty="0" smtClean="0"/>
              <a:t> jer se primjenjuje nad jednom promjenljivom. Operacija se može primijeniti na sve tipove podataka.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Oznake </a:t>
            </a:r>
            <a:r>
              <a:rPr lang="sr-Latn-CS" sz="2400" b="1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osnovnih matematičkih operacija su: 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+</a:t>
            </a:r>
            <a:r>
              <a:rPr lang="sr-Latn-CS" sz="2000" dirty="0" smtClean="0"/>
              <a:t> </a:t>
            </a:r>
            <a:r>
              <a:rPr lang="sr-Latn-CS" sz="2000" dirty="0" smtClean="0"/>
              <a:t>(sabiranje i pozitiv</a:t>
            </a:r>
            <a:r>
              <a:rPr lang="en-US" sz="2000" dirty="0" smtClean="0"/>
              <a:t>a</a:t>
            </a:r>
            <a:r>
              <a:rPr lang="sr-Latn-CS" sz="2000" dirty="0" smtClean="0"/>
              <a:t>n </a:t>
            </a:r>
            <a:r>
              <a:rPr lang="sr-Latn-CS" sz="2000" dirty="0" smtClean="0">
                <a:solidFill>
                  <a:schemeClr val="accent1"/>
                </a:solidFill>
              </a:rPr>
              <a:t>predznak</a:t>
            </a:r>
            <a:r>
              <a:rPr lang="sr-Latn-CS" sz="2000" dirty="0" smtClean="0"/>
              <a:t>,</a:t>
            </a:r>
            <a:r>
              <a:rPr lang="sr-Latn-CS" sz="2000" dirty="0" smtClean="0">
                <a:solidFill>
                  <a:schemeClr val="accent1"/>
                </a:solidFill>
              </a:rPr>
              <a:t> </a:t>
            </a:r>
            <a:r>
              <a:rPr lang="sr-Latn-CS" sz="2000" dirty="0" smtClean="0"/>
              <a:t>ali se kao predznak rijetko koristi), </a:t>
            </a:r>
            <a:r>
              <a:rPr lang="sr-Latn-CS" sz="2000" dirty="0" smtClean="0"/>
              <a:t/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-</a:t>
            </a:r>
            <a:r>
              <a:rPr lang="sr-Latn-CS" sz="2000" dirty="0" smtClean="0"/>
              <a:t> </a:t>
            </a:r>
            <a:r>
              <a:rPr lang="sr-Latn-CS" sz="2000" dirty="0" smtClean="0"/>
              <a:t>(oduzimanje i negativni</a:t>
            </a:r>
            <a:r>
              <a:rPr lang="sr-Latn-CS" sz="2000" dirty="0" smtClean="0">
                <a:solidFill>
                  <a:schemeClr val="accent1"/>
                </a:solidFill>
              </a:rPr>
              <a:t> predznak</a:t>
            </a:r>
            <a:r>
              <a:rPr lang="sr-Latn-CS" sz="2000" dirty="0" smtClean="0"/>
              <a:t>), </a:t>
            </a:r>
            <a:r>
              <a:rPr lang="sr-Latn-CS" sz="2000" dirty="0" smtClean="0"/>
              <a:t/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*</a:t>
            </a:r>
            <a:r>
              <a:rPr lang="sr-Latn-CS" sz="2000" dirty="0" smtClean="0"/>
              <a:t> </a:t>
            </a:r>
            <a:r>
              <a:rPr lang="sr-Latn-CS" sz="2000" dirty="0" smtClean="0"/>
              <a:t>(množenje), </a:t>
            </a:r>
            <a:r>
              <a:rPr lang="sr-Latn-CS" sz="2000" dirty="0" smtClean="0"/>
              <a:t/>
            </a:r>
            <a:br>
              <a:rPr lang="sr-Latn-CS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/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dijeljenje</a:t>
            </a:r>
            <a:r>
              <a:rPr lang="en-US" sz="2000" dirty="0" smtClean="0"/>
              <a:t>) </a:t>
            </a:r>
            <a:r>
              <a:rPr lang="en-US" sz="2000" dirty="0"/>
              <a:t>i </a:t>
            </a:r>
            <a:r>
              <a:rPr lang="sr-Latn-ME" sz="2000" dirty="0" smtClean="0"/>
              <a:t/>
            </a:r>
            <a:br>
              <a:rPr lang="sr-Latn-ME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%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ostatak</a:t>
            </a:r>
            <a:r>
              <a:rPr lang="en-US" sz="2000" dirty="0" smtClean="0"/>
              <a:t> </a:t>
            </a:r>
            <a:r>
              <a:rPr lang="en-US" sz="2000" dirty="0" err="1" smtClean="0"/>
              <a:t>pri</a:t>
            </a:r>
            <a:r>
              <a:rPr lang="en-US" sz="2000" dirty="0" smtClean="0"/>
              <a:t> </a:t>
            </a:r>
            <a:r>
              <a:rPr lang="en-US" sz="2000" dirty="0" err="1" smtClean="0"/>
              <a:t>dijeljenju</a:t>
            </a:r>
            <a:r>
              <a:rPr lang="en-US" sz="2000" dirty="0" smtClean="0"/>
              <a:t> – </a:t>
            </a:r>
            <a:r>
              <a:rPr lang="sr-Latn-ME" sz="2000" dirty="0" smtClean="0"/>
              <a:t>isključivo </a:t>
            </a:r>
            <a:r>
              <a:rPr lang="en-US" sz="2000" dirty="0" smtClean="0"/>
              <a:t>se </a:t>
            </a:r>
            <a:r>
              <a:rPr lang="en-US" sz="2000" dirty="0" err="1" smtClean="0"/>
              <a:t>primjenjuje</a:t>
            </a:r>
            <a:r>
              <a:rPr lang="en-US" sz="2000" dirty="0" smtClean="0"/>
              <a:t>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cijelih</a:t>
            </a:r>
            <a:r>
              <a:rPr lang="en-US" sz="2000" dirty="0" smtClean="0"/>
              <a:t> </a:t>
            </a:r>
            <a:r>
              <a:rPr lang="en-US" sz="2000" dirty="0" err="1" smtClean="0"/>
              <a:t>brojeva</a:t>
            </a:r>
            <a:r>
              <a:rPr lang="en-US" sz="2000" dirty="0" smtClean="0"/>
              <a:t>).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451636" y="4471616"/>
            <a:ext cx="990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684956" y="4797152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797164" y="4797153"/>
            <a:ext cx="355799" cy="1522512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133528" y="6084585"/>
            <a:ext cx="462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predznak</a:t>
            </a:r>
            <a:r>
              <a:rPr lang="en-US" sz="1600" dirty="0">
                <a:latin typeface="Tahoma" charset="0"/>
              </a:rPr>
              <a:t> je </a:t>
            </a:r>
            <a:r>
              <a:rPr lang="en-US" sz="1600" dirty="0" err="1">
                <a:latin typeface="Tahoma" charset="0"/>
              </a:rPr>
              <a:t>unarni</a:t>
            </a:r>
            <a:r>
              <a:rPr lang="en-US" sz="1600" dirty="0">
                <a:latin typeface="Tahoma" charset="0"/>
              </a:rPr>
              <a:t> operator, </a:t>
            </a:r>
            <a:r>
              <a:rPr lang="en-US" sz="1600" dirty="0" err="1">
                <a:latin typeface="Tahoma" charset="0"/>
              </a:rPr>
              <a:t>dok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su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ostali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binarni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>
                <a:latin typeface="Tahoma" charset="0"/>
              </a:rPr>
              <a:t>(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primjenjuju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se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nad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dva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operanda</a:t>
            </a:r>
            <a:r>
              <a:rPr lang="en-US" sz="1600" dirty="0">
                <a:latin typeface="Tahoma" charset="0"/>
              </a:rPr>
              <a:t>)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600006" y="4471616"/>
            <a:ext cx="568824" cy="2053728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10916</TotalTime>
  <Words>2579</Words>
  <Application>Microsoft Office PowerPoint</Application>
  <PresentationFormat>On-screen Show (4:3)</PresentationFormat>
  <Paragraphs>229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 Unicode MS</vt:lpstr>
      <vt:lpstr>MS Mincho</vt:lpstr>
      <vt:lpstr>MS PGothic</vt:lpstr>
      <vt:lpstr>Calibri</vt:lpstr>
      <vt:lpstr>Tahoma</vt:lpstr>
      <vt:lpstr>Times New Roman</vt:lpstr>
      <vt:lpstr>Wingdings</vt:lpstr>
      <vt:lpstr>Citrus</vt:lpstr>
      <vt:lpstr>Programiranje I</vt:lpstr>
      <vt:lpstr>Tipovi podataka</vt:lpstr>
      <vt:lpstr>Tipovi podataka</vt:lpstr>
      <vt:lpstr>Tip int</vt:lpstr>
      <vt:lpstr>Tip int i modifikacije</vt:lpstr>
      <vt:lpstr>Deklaracija i inicijalizacija</vt:lpstr>
      <vt:lpstr>Deklaracija promjenljivih</vt:lpstr>
      <vt:lpstr>Operator sizeof</vt:lpstr>
      <vt:lpstr>Operacije – operatori - operandi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podataka float</vt:lpstr>
      <vt:lpstr>Tip podataka char</vt:lpstr>
      <vt:lpstr>Elementarni tipovi podataka</vt:lpstr>
      <vt:lpstr>“Zgodne” osobine ASCII tabele</vt:lpstr>
      <vt:lpstr>Operacije kod karaktera</vt:lpstr>
      <vt:lpstr>Konverzija podataka</vt:lpstr>
      <vt:lpstr>Konverzija podataka</vt:lpstr>
      <vt:lpstr>Konverzija podataka</vt:lpstr>
      <vt:lpstr>Implicitna konverzija</vt:lpstr>
      <vt:lpstr>Konverzija prilikom poziva funkcije</vt:lpstr>
      <vt:lpstr>Eksplicitna konverzija</vt:lpstr>
      <vt:lpstr>Eksplicitna konverzija - primjer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248</cp:revision>
  <dcterms:created xsi:type="dcterms:W3CDTF">2004-08-23T07:37:27Z</dcterms:created>
  <dcterms:modified xsi:type="dcterms:W3CDTF">2018-10-03T07:11:30Z</dcterms:modified>
</cp:coreProperties>
</file>