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88" r:id="rId15"/>
    <p:sldId id="270" r:id="rId16"/>
    <p:sldId id="271" r:id="rId17"/>
    <p:sldId id="286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3" r:id="rId27"/>
    <p:sldId id="282" r:id="rId28"/>
    <p:sldId id="275" r:id="rId29"/>
    <p:sldId id="281" r:id="rId30"/>
    <p:sldId id="284" r:id="rId31"/>
    <p:sldId id="28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9585" autoAdjust="0"/>
  </p:normalViewPr>
  <p:slideViewPr>
    <p:cSldViewPr showGuides="1">
      <p:cViewPr varScale="1">
        <p:scale>
          <a:sx n="115" d="100"/>
          <a:sy n="115" d="100"/>
        </p:scale>
        <p:origin x="15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BB0B1B8-BB37-4300-B1A4-CB0D4F26D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E49-204E-4652-8886-4A59F21E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AAFB0-6DDA-45C0-ABCB-F2285CC5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2E9EE-436D-49B0-A943-61D8D512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3B78-5CC3-42C3-9A1A-B558B92B7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3C2-016A-4F2E-902E-1E912C2C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7085-2EA6-415A-BD0C-0C35DD8A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E7DF-B79D-47D6-BAA7-7BA1B4A5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B8925-C50C-4EBE-B51C-28D882B93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20C0-4E03-43FB-BD2D-370FDF14D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2E64-06F9-480B-8AF0-DD127EAC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A8960-D002-46ED-81E5-6486DD53C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EAA93DD-E5D2-413E-AB6F-A5AC24114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  <a:p>
            <a:pPr eaLnBrk="1" hangingPunct="1"/>
            <a:r>
              <a:rPr lang="en-US" smtClean="0"/>
              <a:t>Stringovi</a:t>
            </a:r>
          </a:p>
          <a:p>
            <a:pPr eaLnBrk="1" hangingPunct="1"/>
            <a:r>
              <a:rPr lang="en-US" smtClean="0"/>
              <a:t>Funkcije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495800"/>
          </a:xfrm>
        </p:spPr>
        <p:txBody>
          <a:bodyPr/>
          <a:lstStyle/>
          <a:p>
            <a:pPr eaLnBrk="1" hangingPunct="1"/>
            <a:r>
              <a:rPr lang="sr-Latn-CS" sz="2400" smtClean="0"/>
              <a:t>Nizovi se mogu in</a:t>
            </a:r>
            <a:r>
              <a:rPr lang="en-US" sz="2400" smtClean="0"/>
              <a:t>i</a:t>
            </a:r>
            <a:r>
              <a:rPr lang="sr-Latn-CS" sz="2400" smtClean="0"/>
              <a:t>cijalizovati zajedno sa deklarisanjem (definisati) kao: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[5]={0,1,2,3,4};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smo redom članove niza postavili na vrijednosti navedene u vitičastim zagradama. Dozvolje</a:t>
            </a:r>
            <a:r>
              <a:rPr lang="en-US" sz="2400" smtClean="0"/>
              <a:t>na</a:t>
            </a:r>
            <a:r>
              <a:rPr lang="sr-Latn-CS" sz="2400" smtClean="0"/>
              <a:t> je 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ali se sada </a:t>
            </a:r>
            <a:r>
              <a:rPr lang="en-US" sz="2400" smtClean="0"/>
              <a:t>eks</a:t>
            </a:r>
            <a:r>
              <a:rPr lang="sr-Latn-CS" sz="2400" smtClean="0"/>
              <a:t>p</a:t>
            </a:r>
            <a:r>
              <a:rPr lang="en-US" sz="2400" smtClean="0"/>
              <a:t>licitno </a:t>
            </a:r>
            <a:r>
              <a:rPr lang="sr-Latn-CS" sz="2400" smtClean="0"/>
              <a:t>neinicijalizovane vrijednosti (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en-US" sz="2400" smtClean="0">
                <a:solidFill>
                  <a:srgbClr val="FF0000"/>
                </a:solidFill>
              </a:rPr>
              <a:t>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a[4]</a:t>
            </a:r>
            <a:r>
              <a:rPr lang="en-US" sz="2400" smtClean="0"/>
              <a:t>) </a:t>
            </a:r>
            <a:r>
              <a:rPr lang="sr-Latn-CS" sz="2400" smtClean="0"/>
              <a:t>niza postavljaju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en-US" sz="24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smtClean="0"/>
              <a:t>Varijanta: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a[5]={0};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postavlja sve </a:t>
            </a:r>
            <a:r>
              <a:rPr lang="sr-Latn-CS" sz="2400" smtClean="0"/>
              <a:t>članove niza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Inicijalizacija 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Dozvoljeno je: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se implicitno zauzima 5 pozicija za cijele brojeve.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Kod</a:t>
            </a:r>
            <a:r>
              <a:rPr lang="sr-Latn-CS" sz="2400" smtClean="0"/>
              <a:t> inicijalizacij</a:t>
            </a:r>
            <a:r>
              <a:rPr lang="en-US" sz="2400" smtClean="0"/>
              <a:t>e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</a:t>
            </a:r>
            <a:r>
              <a:rPr lang="sr-Latn-CS" sz="2400" smtClean="0">
                <a:solidFill>
                  <a:srgbClr val="FF0000"/>
                </a:solidFill>
              </a:rPr>
              <a:t>2</a:t>
            </a:r>
            <a:r>
              <a:rPr lang="en-US" sz="2400" smtClean="0">
                <a:solidFill>
                  <a:srgbClr val="FF0000"/>
                </a:solidFill>
              </a:rPr>
              <a:t>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samo se prva dva </a:t>
            </a:r>
            <a:r>
              <a:rPr lang="sr-Latn-RS" sz="2400" smtClean="0"/>
              <a:t>člana </a:t>
            </a:r>
            <a:r>
              <a:rPr lang="en-US" sz="2400" smtClean="0"/>
              <a:t>niza </a:t>
            </a:r>
            <a:r>
              <a:rPr lang="sr-Latn-RS" sz="2400" smtClean="0"/>
              <a:t>inicijalizuju, ostali</a:t>
            </a:r>
            <a:r>
              <a:rPr lang="en-US" sz="2400" smtClean="0"/>
              <a:t> brojevi u zagradama</a:t>
            </a:r>
            <a:r>
              <a:rPr lang="sr-Latn-RS" sz="2400" smtClean="0"/>
              <a:t> se zanemaruju.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višedimenzionih nizova inicijalizacija se može obaviti </a:t>
            </a:r>
            <a:r>
              <a:rPr lang="en-US" sz="2400" smtClean="0"/>
              <a:t>sa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</a:t>
            </a:r>
            <a:r>
              <a:rPr lang="en-US" sz="2400" smtClean="0">
                <a:solidFill>
                  <a:srgbClr val="FF0000"/>
                </a:solidFill>
              </a:rPr>
              <a:t>a[3][4]={{1,2,3,4},{5,6,7,8},{9,10,11,12}};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int a[ ][4]={{1,2,3,4},{5,6,7,8},{9,10,11,12}};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Prvi metod je</a:t>
            </a:r>
            <a:r>
              <a:rPr lang="sr-Latn-CS" sz="2400" smtClean="0"/>
              <a:t>,</a:t>
            </a:r>
            <a:r>
              <a:rPr lang="en-US" sz="2400" smtClean="0"/>
              <a:t> nadam se</a:t>
            </a:r>
            <a:r>
              <a:rPr lang="sr-Latn-CS" sz="2400" smtClean="0"/>
              <a:t>,</a:t>
            </a:r>
            <a:r>
              <a:rPr lang="en-US" sz="2400" smtClean="0"/>
              <a:t> jasan</a:t>
            </a:r>
            <a:r>
              <a:rPr lang="sr-Latn-CS" sz="2400" smtClean="0"/>
              <a:t>,</a:t>
            </a:r>
            <a:r>
              <a:rPr lang="en-US" sz="2400" smtClean="0"/>
              <a:t> dok </a:t>
            </a:r>
            <a:r>
              <a:rPr lang="sr-Latn-CS" sz="2400" smtClean="0"/>
              <a:t>smo </a:t>
            </a:r>
            <a:r>
              <a:rPr lang="en-US" sz="2400" smtClean="0"/>
              <a:t>drugim metodom implicitno zauzeli potreban broj vrsta.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Inicijalizacija nizova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94520"/>
            <a:ext cx="8892480" cy="440283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Dozvoljena</a:t>
            </a:r>
            <a:r>
              <a:rPr lang="en-US" sz="2400" dirty="0" smtClean="0"/>
              <a:t> je i </a:t>
            </a:r>
            <a:r>
              <a:rPr lang="en-US" sz="2400" dirty="0" err="1" smtClean="0"/>
              <a:t>inicijalizacija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][4]={1,2,3,4,5,6,7,8,9,10,11,12};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sr-Latn-CS" sz="2400" dirty="0" smtClean="0"/>
              <a:t>će se podaci sada smiještati vrstu po vrstu, a računar ima podatak koliko je elemenata u svakoj vrsti.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ME" sz="2400" dirty="0" smtClean="0"/>
              <a:t>Od standarda C99, koristi se </a:t>
            </a:r>
            <a:r>
              <a:rPr lang="sr-Latn-ME" sz="2400" dirty="0" smtClean="0">
                <a:solidFill>
                  <a:srgbClr val="FF0000"/>
                </a:solidFill>
              </a:rPr>
              <a:t>označeni inicijalizator</a:t>
            </a:r>
            <a:r>
              <a:rPr lang="sr-Latn-ME" sz="2400" dirty="0" smtClean="0"/>
              <a:t>: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ME" sz="2400" dirty="0"/>
              <a:t>   </a:t>
            </a: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x[7]={[2]=9,[4]=12</a:t>
            </a:r>
            <a:r>
              <a:rPr lang="sr-Latn-ME" sz="2400" dirty="0" smtClean="0">
                <a:solidFill>
                  <a:srgbClr val="FF0000"/>
                </a:solidFill>
              </a:rPr>
              <a:t>}; </a:t>
            </a:r>
            <a:r>
              <a:rPr lang="sr-Latn-ME" sz="2400" dirty="0" smtClean="0"/>
              <a:t>// ostali 0</a:t>
            </a: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sr-Latn-ME" sz="2400" dirty="0"/>
              <a:t> </a:t>
            </a:r>
            <a:r>
              <a:rPr lang="sr-Latn-ME" sz="2400" dirty="0" smtClean="0"/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</a:t>
            </a:r>
            <a:r>
              <a:rPr lang="sr-Latn-ME" sz="2400" dirty="0" smtClean="0">
                <a:solidFill>
                  <a:srgbClr val="FF0000"/>
                </a:solidFill>
              </a:rPr>
              <a:t>[]={[</a:t>
            </a:r>
            <a:r>
              <a:rPr lang="sr-Latn-ME" sz="2400" dirty="0">
                <a:solidFill>
                  <a:srgbClr val="FF0000"/>
                </a:solidFill>
              </a:rPr>
              <a:t>2]=9,[4]=12};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/>
              <a:t>// maksimalni index je 4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dozvoljen</a:t>
            </a:r>
            <a:r>
              <a:rPr lang="sr-Latn-CS" sz="2400" dirty="0" smtClean="0"/>
              <a:t>a</a:t>
            </a:r>
            <a:r>
              <a:rPr lang="en-US" sz="2400" dirty="0" smtClean="0"/>
              <a:t> in</a:t>
            </a:r>
            <a:r>
              <a:rPr lang="sr-Latn-CS" sz="2400" dirty="0" smtClean="0"/>
              <a:t>i</a:t>
            </a:r>
            <a:r>
              <a:rPr lang="en-US" sz="2400" dirty="0" err="1" smtClean="0"/>
              <a:t>cijalizacij</a:t>
            </a:r>
            <a:r>
              <a:rPr lang="sr-Latn-CS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oblika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]={1,2,3,4,5,6,7,8,9,10,11,12};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jer ne postoji podatak kako smiještati elemente iz vitičastih zagrada u matric</a:t>
            </a:r>
            <a:r>
              <a:rPr lang="en-US" sz="2400" dirty="0" smtClean="0"/>
              <a:t>u</a:t>
            </a:r>
            <a:r>
              <a:rPr lang="sr-Latn-CS" sz="2400" dirty="0" smtClean="0"/>
              <a:t> (tj. koliko elemenata ide u vrste).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Stringovi</a:t>
            </a:r>
            <a:endParaRPr lang="en-US" dirty="0" smtClean="0"/>
          </a:p>
        </p:txBody>
      </p:sp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1520" y="2205111"/>
            <a:ext cx="8784976" cy="4464249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>
                <a:latin typeface="+mn-lt"/>
              </a:rPr>
              <a:t>Niz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karaktera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podataka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tipa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en-US" dirty="0" smtClean="0">
                <a:latin typeface="+mn-lt"/>
              </a:rPr>
              <a:t>) se </a:t>
            </a:r>
            <a:r>
              <a:rPr lang="en-US" dirty="0" err="1" smtClean="0">
                <a:latin typeface="+mn-lt"/>
              </a:rPr>
              <a:t>naziva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string</a:t>
            </a:r>
            <a:r>
              <a:rPr lang="en-U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Sa stringovima smo se već upoznali kroz funkcije 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printf</a:t>
            </a:r>
            <a:r>
              <a:rPr lang="sr-Latn-RS" dirty="0" smtClean="0">
                <a:latin typeface="+mn-lt"/>
              </a:rPr>
              <a:t>:</a:t>
            </a:r>
          </a:p>
          <a:p>
            <a:pPr marL="266700" indent="0" eaLnBrk="1" hangingPunct="1">
              <a:spcAft>
                <a:spcPts val="2400"/>
              </a:spcAft>
              <a:buClr>
                <a:schemeClr val="tx1"/>
              </a:buClr>
              <a:buSzPct val="75000"/>
              <a:defRPr/>
            </a:pPr>
            <a:r>
              <a:rPr lang="pl-PL" dirty="0">
                <a:latin typeface="+mn-lt"/>
              </a:rPr>
              <a:t>printf(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"Suma je %d"</a:t>
            </a:r>
            <a:r>
              <a:rPr lang="pl-PL" dirty="0">
                <a:latin typeface="+mn-lt"/>
              </a:rPr>
              <a:t>, suma);</a:t>
            </a:r>
            <a:endParaRPr lang="sr-Latn-RS" dirty="0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String je niz karaktera pod znacima navoda -</a:t>
            </a:r>
            <a:r>
              <a:rPr lang="en-US" dirty="0" smtClean="0">
                <a:latin typeface="+mn-lt"/>
              </a:rPr>
              <a:t> 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Program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Za razliku od stringa, pojedinačni karakteri se navode koristeći apostrofe -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'r'</a:t>
            </a:r>
            <a:r>
              <a:rPr lang="sr-Latn-RS" dirty="0" smtClean="0">
                <a:latin typeface="+mn-lt"/>
              </a:rPr>
              <a:t>, ... 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a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m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smtClean="0">
                <a:latin typeface="+mn-lt"/>
              </a:rPr>
              <a:t>String se </a:t>
            </a:r>
            <a:r>
              <a:rPr lang="en-US" dirty="0" err="1" smtClean="0">
                <a:latin typeface="+mn-lt"/>
              </a:rPr>
              <a:t>deklari</a:t>
            </a:r>
            <a:r>
              <a:rPr lang="sr-Latn-RS" dirty="0" smtClean="0">
                <a:latin typeface="+mn-lt"/>
              </a:rPr>
              <a:t>še kao svaki drugi niz, koristeći uglaste zagrade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dirty="0" smtClean="0">
                <a:latin typeface="+mn-lt"/>
              </a:rPr>
              <a:t> i broj elemenata unutar zagrada: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+mn-lt"/>
              </a:rPr>
              <a:t>char s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[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30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];</a:t>
            </a:r>
            <a:endParaRPr lang="vi-VN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547664" y="3525947"/>
            <a:ext cx="1900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97783" y="3525947"/>
            <a:ext cx="0" cy="2548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482288" y="3500927"/>
            <a:ext cx="3056259" cy="2813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500781" y="3228530"/>
            <a:ext cx="981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dirty="0" smtClean="0">
                <a:solidFill>
                  <a:srgbClr val="00B050"/>
                </a:solidFill>
                <a:latin typeface="+mj-lt"/>
              </a:rPr>
              <a:t>S</a:t>
            </a:r>
            <a:r>
              <a:rPr lang="en-US" dirty="0" err="1" smtClean="0">
                <a:solidFill>
                  <a:srgbClr val="00B050"/>
                </a:solidFill>
                <a:latin typeface="+mj-lt"/>
              </a:rPr>
              <a:t>tring</a:t>
            </a:r>
            <a:endParaRPr lang="en-GB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23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57808"/>
            <a:ext cx="9036496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Terminacioni</a:t>
            </a:r>
            <a:r>
              <a:rPr lang="en-US" dirty="0"/>
              <a:t> </a:t>
            </a:r>
            <a:r>
              <a:rPr lang="en-US" dirty="0" err="1"/>
              <a:t>karakter</a:t>
            </a:r>
            <a:endParaRPr lang="en-US" dirty="0"/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13224" y="2204864"/>
            <a:ext cx="5682912" cy="432048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Pored pojedinačnih karaktera, stringovi u C-u sadrže dodatni </a:t>
            </a:r>
            <a:r>
              <a:rPr lang="vi-VN" sz="2300" dirty="0" smtClean="0">
                <a:latin typeface="+mn-lt"/>
              </a:rPr>
              <a:t>karakter </a:t>
            </a:r>
            <a:r>
              <a:rPr lang="sl-SI" sz="2300" b="1" dirty="0" smtClean="0">
                <a:solidFill>
                  <a:srgbClr val="FF0000"/>
                </a:solidFill>
                <a:latin typeface="+mn-lt"/>
              </a:rPr>
              <a:t>'</a:t>
            </a:r>
            <a:r>
              <a:rPr lang="en-US" sz="2300" b="1" dirty="0">
                <a:solidFill>
                  <a:srgbClr val="FF0000"/>
                </a:solidFill>
                <a:latin typeface="+mn-lt"/>
              </a:rPr>
              <a:t>\</a:t>
            </a:r>
            <a:r>
              <a:rPr lang="sl-SI" sz="2300" b="1" dirty="0">
                <a:solidFill>
                  <a:srgbClr val="FF0000"/>
                </a:solidFill>
                <a:latin typeface="+mn-lt"/>
              </a:rPr>
              <a:t>0'</a:t>
            </a:r>
            <a:r>
              <a:rPr lang="sr-Latn-RS" sz="2300" dirty="0" smtClean="0">
                <a:latin typeface="+mn-lt"/>
              </a:rPr>
              <a:t>. Ovaj karakter se nalazi na kraju stringa i naziva se </a:t>
            </a:r>
            <a:r>
              <a:rPr lang="sr-Latn-RS" sz="2300" b="1" dirty="0" smtClean="0">
                <a:solidFill>
                  <a:srgbClr val="FF0000"/>
                </a:solidFill>
                <a:latin typeface="+mn-lt"/>
              </a:rPr>
              <a:t>terminacioni karakter</a:t>
            </a:r>
            <a:r>
              <a:rPr lang="sr-Latn-RS" sz="2300" dirty="0" smtClean="0">
                <a:latin typeface="+mn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Na osnovu terminacionog karaktera, kompajler zna gde se završava string u memoriji.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se automatski dodaje na kraj stringa prilikom njegovog učitavanja, bez uticaja programera.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ima ASCII kod 0, ali to je manje važno.</a:t>
            </a:r>
            <a:endParaRPr lang="vi-VN" sz="2300" dirty="0">
              <a:latin typeface="+mn-lt"/>
            </a:endParaRPr>
          </a:p>
        </p:txBody>
      </p:sp>
      <p:pic>
        <p:nvPicPr>
          <p:cNvPr id="4" name="Picture 3" descr="String u memoriji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49541"/>
            <a:ext cx="3126223" cy="238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6948264" y="2996952"/>
            <a:ext cx="2160240" cy="54076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+mn-lt"/>
              </a:rPr>
              <a:t>String </a:t>
            </a:r>
            <a:r>
              <a:rPr lang="pl-PL" b="1" dirty="0">
                <a:solidFill>
                  <a:srgbClr val="FF0000"/>
                </a:solidFill>
                <a:latin typeface="+mn-lt"/>
              </a:rPr>
              <a:t>"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Pile</a:t>
            </a:r>
            <a:r>
              <a:rPr lang="pl-PL" b="1" dirty="0" smtClean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 u memoriji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00392" y="3789040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 kao promjenljiv</a:t>
            </a:r>
            <a:r>
              <a:rPr lang="en-US" smtClean="0"/>
              <a:t>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616"/>
            <a:ext cx="8736013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Prije nego pređemo na stringove kao promjenljive u obliku niza karaktera, objasnimo jedan detalj koji umije da zbuni.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koja se često koristi u radu sa stringovima </a:t>
            </a:r>
            <a:r>
              <a:rPr lang="sr-Latn-CS" sz="2400" b="1" dirty="0" smtClean="0">
                <a:solidFill>
                  <a:srgbClr val="FF0000"/>
                </a:solidFill>
              </a:rPr>
              <a:t>strlen(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prvi cas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i koja je definisana u zaglavlju </a:t>
            </a:r>
            <a:r>
              <a:rPr lang="sr-Latn-CS" sz="24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ring</a:t>
            </a:r>
            <a:r>
              <a:rPr lang="sr-Latn-CS" sz="2400" dirty="0" smtClean="0">
                <a:solidFill>
                  <a:srgbClr val="FF0000"/>
                </a:solidFill>
              </a:rPr>
              <a:t>.h</a:t>
            </a:r>
            <a:r>
              <a:rPr lang="sr-Latn-CS" sz="2400" dirty="0" smtClean="0"/>
              <a:t>, daje rezultat </a:t>
            </a:r>
            <a:r>
              <a:rPr lang="sr-Latn-CS" sz="2400" b="1" dirty="0" smtClean="0"/>
              <a:t>8</a:t>
            </a:r>
            <a:r>
              <a:rPr lang="sr-Latn-CS" sz="2400" dirty="0" smtClean="0"/>
              <a:t>, odnosno ne broji terminacioni karakter, za razliku od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mjeri memoriju potrebnu za smještaj stringa. U ovom slučaju</a:t>
            </a:r>
            <a:r>
              <a:rPr lang="sr-Latn-CS" sz="2400" dirty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prvi cas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vraća broj 9.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Napominjemo</a:t>
            </a:r>
            <a:r>
              <a:rPr lang="en-US" sz="2400" dirty="0" smtClean="0"/>
              <a:t> da je </a:t>
            </a:r>
            <a:r>
              <a:rPr lang="en-US" sz="2400" b="1" dirty="0" err="1" smtClean="0"/>
              <a:t>strlen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implementirana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ćina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rad sa stringovima, u okviru programske biblioteke </a:t>
            </a:r>
            <a:r>
              <a:rPr lang="sr-Latn-CS" sz="2400" dirty="0" smtClean="0">
                <a:solidFill>
                  <a:srgbClr val="FF0000"/>
                </a:solidFill>
              </a:rPr>
              <a:t>string.h</a:t>
            </a:r>
            <a:r>
              <a:rPr lang="en-US" sz="2400" dirty="0" smtClean="0"/>
              <a:t>, </a:t>
            </a:r>
            <a:r>
              <a:rPr lang="sr-Latn-CS" sz="2400" dirty="0" smtClean="0"/>
              <a:t>koja mora biti uključena pomoću pretprocesora da biste imali pristup ovoj funkciji.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</a:t>
            </a:r>
            <a:r>
              <a:rPr lang="sr-Latn-CS" smtClean="0"/>
              <a:t> kao promjenljiva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9200" cy="425881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Naravno, niz karaktera – string se može deklarisati kao i svaki niz na sljedeći način: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[20];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300" dirty="0" err="1" smtClean="0"/>
              <a:t>Inicijali</a:t>
            </a:r>
            <a:r>
              <a:rPr lang="sr-Latn-CS" sz="2300" dirty="0" smtClean="0"/>
              <a:t>z</a:t>
            </a:r>
            <a:r>
              <a:rPr lang="en-US" sz="2300" dirty="0" err="1" smtClean="0"/>
              <a:t>acija</a:t>
            </a:r>
            <a:r>
              <a:rPr lang="sr-Latn-CS" sz="2300" dirty="0" smtClean="0"/>
              <a:t> se može obaviti kao: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char </a:t>
            </a:r>
            <a:r>
              <a:rPr lang="sr-Latn-RS" sz="2300" b="1" dirty="0" smtClean="0">
                <a:solidFill>
                  <a:srgbClr val="FF0000"/>
                </a:solidFill>
              </a:rPr>
              <a:t>str</a:t>
            </a:r>
            <a:r>
              <a:rPr lang="en-US" sz="2300" b="1" dirty="0" smtClean="0">
                <a:solidFill>
                  <a:srgbClr val="FF0000"/>
                </a:solidFill>
              </a:rPr>
              <a:t>[</a:t>
            </a:r>
            <a:r>
              <a:rPr lang="sr-Latn-CS" sz="2300" b="1" dirty="0">
                <a:solidFill>
                  <a:srgbClr val="FF0000"/>
                </a:solidFill>
              </a:rPr>
              <a:t>20</a:t>
            </a:r>
            <a:r>
              <a:rPr lang="en-US" sz="2300" b="1" dirty="0">
                <a:solidFill>
                  <a:srgbClr val="FF0000"/>
                </a:solidFill>
              </a:rPr>
              <a:t>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3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;</a:t>
            </a:r>
            <a:endParaRPr lang="sr-Latn-ME" sz="23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char </a:t>
            </a:r>
            <a:r>
              <a:rPr lang="sr-Latn-RS" sz="2400" b="1" dirty="0">
                <a:solidFill>
                  <a:srgbClr val="FF0000"/>
                </a:solidFill>
              </a:rPr>
              <a:t>str</a:t>
            </a:r>
            <a:r>
              <a:rPr lang="en-US" sz="2400" b="1" dirty="0">
                <a:solidFill>
                  <a:srgbClr val="FF0000"/>
                </a:solidFill>
              </a:rPr>
              <a:t>[]=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4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FF0000"/>
                </a:solidFill>
              </a:rPr>
              <a:t>;</a:t>
            </a:r>
            <a:endParaRPr lang="sr-Latn-ME" sz="24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400" b="1" dirty="0">
                <a:solidFill>
                  <a:srgbClr val="FF0000"/>
                </a:solidFill>
              </a:rPr>
              <a:t>char str</a:t>
            </a:r>
            <a:r>
              <a:rPr lang="en-US" sz="2400" b="1" dirty="0">
                <a:solidFill>
                  <a:srgbClr val="FF0000"/>
                </a:solidFill>
              </a:rPr>
              <a:t>[]={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e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t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sr-Latn-C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\0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};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Koje vrijednosti će vratiti </a:t>
            </a:r>
            <a:r>
              <a:rPr lang="sr-Latn-CS" sz="2300" b="1" dirty="0" smtClean="0">
                <a:solidFill>
                  <a:srgbClr val="3333CC"/>
                </a:solidFill>
              </a:rPr>
              <a:t>sizeof(p)</a:t>
            </a:r>
            <a:r>
              <a:rPr lang="sr-Latn-CS" sz="2300" dirty="0" smtClean="0"/>
              <a:t> i </a:t>
            </a:r>
            <a:r>
              <a:rPr lang="sr-Latn-CS" sz="2300" b="1" dirty="0" smtClean="0">
                <a:solidFill>
                  <a:srgbClr val="FF0000"/>
                </a:solidFill>
              </a:rPr>
              <a:t>strlen(p)</a:t>
            </a:r>
            <a:r>
              <a:rPr lang="sr-Latn-CS" sz="23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Dozvoljena je i sljedeća inicijalizacija (spajanje stringova, pri čemu se stringovi razdvajaju bjelinom):</a:t>
            </a:r>
          </a:p>
          <a:p>
            <a:pPr marL="3444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300" b="1" dirty="0">
                <a:solidFill>
                  <a:srgbClr val="FF0000"/>
                </a:solidFill>
              </a:rPr>
              <a:t>char s</a:t>
            </a:r>
            <a:r>
              <a:rPr lang="en-US" sz="2300" b="1" dirty="0">
                <a:solidFill>
                  <a:srgbClr val="FF0000"/>
                </a:solidFill>
              </a:rPr>
              <a:t>[50]</a:t>
            </a:r>
            <a:r>
              <a:rPr lang="en-GB" sz="2300" b="1" dirty="0">
                <a:solidFill>
                  <a:srgbClr val="FF0000"/>
                </a:solidFill>
              </a:rPr>
              <a:t>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err="1" smtClean="0">
                <a:solidFill>
                  <a:srgbClr val="FF0000"/>
                </a:solidFill>
              </a:rPr>
              <a:t>Dobar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</a:rPr>
              <a:t>, 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kolega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;</a:t>
            </a:r>
            <a:endParaRPr lang="en-US" sz="2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Inicijalizacija</a:t>
            </a:r>
            <a:r>
              <a:rPr lang="en-US" dirty="0" smtClean="0"/>
              <a:t> </a:t>
            </a:r>
            <a:r>
              <a:rPr lang="en-US" dirty="0" err="1" smtClean="0"/>
              <a:t>stringa</a:t>
            </a:r>
            <a:r>
              <a:rPr lang="sr-Latn-C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pokaziva</a:t>
            </a:r>
            <a:r>
              <a:rPr lang="sr-Latn-ME" dirty="0" smtClean="0"/>
              <a:t>ča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82974"/>
            <a:ext cx="8569200" cy="37543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Pokazivač na tip char se može inicijalizovati na sljedeći način: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0000"/>
                </a:solidFill>
              </a:rPr>
              <a:t>char </a:t>
            </a:r>
            <a:r>
              <a:rPr lang="sr-Latn-ME" sz="2400" b="1" dirty="0" smtClean="0">
                <a:solidFill>
                  <a:srgbClr val="FF0000"/>
                </a:solidFill>
              </a:rPr>
              <a:t>*p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Na ovaj način je deklarisan pokazivač na </a:t>
            </a:r>
            <a:r>
              <a:rPr lang="sr-Latn-ME" sz="2400" dirty="0" smtClean="0">
                <a:solidFill>
                  <a:srgbClr val="FF0000"/>
                </a:solidFill>
              </a:rPr>
              <a:t>read-only</a:t>
            </a:r>
            <a:r>
              <a:rPr lang="sr-Latn-ME" sz="2400" dirty="0" smtClean="0"/>
              <a:t> memoriju koja sadrži string literal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Pokušaj izmjene ovog stringa, na primjer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sr-Latn-ME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[0] = 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  <a:endParaRPr lang="en-US" sz="2400" dirty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dovodi</a:t>
            </a:r>
            <a:r>
              <a:rPr lang="en-US" sz="2400" dirty="0" smtClean="0"/>
              <a:t> do </a:t>
            </a:r>
            <a:r>
              <a:rPr lang="en-US" sz="2400" dirty="0" err="1" smtClean="0"/>
              <a:t>gre</a:t>
            </a:r>
            <a:r>
              <a:rPr lang="sr-Latn-ME" sz="2400" dirty="0" smtClean="0"/>
              <a:t>ške prilikom kompajliranja.</a:t>
            </a:r>
            <a:endParaRPr lang="sr-Latn-ME" sz="2400" dirty="0"/>
          </a:p>
        </p:txBody>
      </p:sp>
    </p:spTree>
    <p:extLst>
      <p:ext uri="{BB962C8B-B14F-4D97-AF65-F5344CB8AC3E}">
        <p14:creationId xmlns:p14="http://schemas.microsoft.com/office/powerpoint/2010/main" val="27872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Funkcijom</a:t>
            </a:r>
            <a:r>
              <a:rPr lang="sr-Latn-CS" sz="2400" dirty="0" smtClean="0"/>
              <a:t> scanf se može “odjednom” učitati string (ne kao kada su u pitanju nizovi - član po član). Sintaksa je:</a:t>
            </a:r>
            <a:br>
              <a:rPr lang="sr-Latn-CS" sz="2400" dirty="0" smtClean="0"/>
            </a:b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buNone/>
              <a:defRPr/>
            </a:pPr>
            <a:r>
              <a:rPr lang="sr-Latn-CS" sz="2400" b="1" dirty="0" smtClean="0">
                <a:solidFill>
                  <a:srgbClr val="00B050"/>
                </a:solidFill>
              </a:rPr>
              <a:t>scanf(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%s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00B050"/>
                </a:solidFill>
              </a:rPr>
              <a:t>,str);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scanf </a:t>
            </a:r>
            <a:r>
              <a:rPr lang="sr-Latn-CS" sz="2400" dirty="0" smtClean="0"/>
              <a:t>string se učitava samo do prve bjeline tako da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može služiti recimo za učitavanje imena i prezimena odjednom.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štampa se string, pri čemu se u okviru stringa mogu štampati i bjeline, uključujući čak i znak za novi red.</a:t>
            </a:r>
            <a:endParaRPr lang="en-US" sz="2400" dirty="0" smtClean="0"/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2159249" y="3517900"/>
            <a:ext cx="1447800" cy="609600"/>
          </a:xfrm>
          <a:custGeom>
            <a:avLst/>
            <a:gdLst>
              <a:gd name="T0" fmla="*/ 0 w 912"/>
              <a:gd name="T1" fmla="*/ 0 h 384"/>
              <a:gd name="T2" fmla="*/ 0 w 912"/>
              <a:gd name="T3" fmla="*/ 2147483647 h 384"/>
              <a:gd name="T4" fmla="*/ 2147483647 w 912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384">
                <a:moveTo>
                  <a:pt x="0" y="0"/>
                </a:moveTo>
                <a:lnTo>
                  <a:pt x="0" y="384"/>
                </a:lnTo>
                <a:lnTo>
                  <a:pt x="912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83249" y="3975100"/>
            <a:ext cx="365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signalizira da je u pitanju string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2918074" y="3441700"/>
            <a:ext cx="1228725" cy="457200"/>
          </a:xfrm>
          <a:custGeom>
            <a:avLst/>
            <a:gdLst>
              <a:gd name="T0" fmla="*/ 0 w 864"/>
              <a:gd name="T1" fmla="*/ 2147483647 h 384"/>
              <a:gd name="T2" fmla="*/ 0 w 864"/>
              <a:gd name="T3" fmla="*/ 2147483647 h 384"/>
              <a:gd name="T4" fmla="*/ 2147483647 w 864"/>
              <a:gd name="T5" fmla="*/ 2147483647 h 384"/>
              <a:gd name="T6" fmla="*/ 2147483647 w 864"/>
              <a:gd name="T7" fmla="*/ 0 h 384"/>
              <a:gd name="T8" fmla="*/ 2147483647 w 864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84">
                <a:moveTo>
                  <a:pt x="0" y="144"/>
                </a:moveTo>
                <a:lnTo>
                  <a:pt x="0" y="384"/>
                </a:lnTo>
                <a:lnTo>
                  <a:pt x="480" y="384"/>
                </a:lnTo>
                <a:lnTo>
                  <a:pt x="48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64249" y="3213100"/>
            <a:ext cx="4114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String se smješta redom, karakter po karakter, od adrese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str </a:t>
            </a:r>
            <a:r>
              <a:rPr lang="sr-Latn-CS" sz="1600" b="1">
                <a:latin typeface="Tahoma" pitchFamily="34" charset="0"/>
              </a:rPr>
              <a:t>pa nadalje</a:t>
            </a:r>
            <a:endParaRPr lang="en-US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15064" cy="381568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Primjer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kod štampanja stringova:</a:t>
            </a:r>
          </a:p>
          <a:p>
            <a:pPr marL="36036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printf(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,str);</a:t>
            </a:r>
          </a:p>
          <a:p>
            <a:pPr eaLnBrk="1" hangingPunct="1"/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Alternativno su u zaglavlju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implementirane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gets(str);</a:t>
            </a:r>
            <a:r>
              <a:rPr lang="sr-Latn-CS" sz="2000" dirty="0" smtClean="0"/>
              <a:t> koja učitava string do znaka za novi red ne uključujući znak za novi red, a uključujući eventualne bjeline.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puts(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b="1" dirty="0" smtClean="0">
                <a:solidFill>
                  <a:srgbClr val="FF0000"/>
                </a:solidFill>
              </a:rPr>
              <a:t>);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koja štampa string 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dirty="0" smtClean="0"/>
              <a:t> i automatski nakon štampanja prelazi u novi red, što ne radi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niza se obavlja kao:</a:t>
            </a:r>
          </a:p>
          <a:p>
            <a:pPr marL="360363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[5];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tip</a:t>
            </a:r>
            <a:r>
              <a:rPr lang="en-US" sz="2400" dirty="0" smtClean="0"/>
              <a:t> </a:t>
            </a:r>
            <a:r>
              <a:rPr lang="en-US" sz="2400" dirty="0" err="1" smtClean="0"/>
              <a:t>neki</a:t>
            </a:r>
            <a:r>
              <a:rPr lang="en-US" sz="2400" dirty="0" smtClean="0"/>
              <a:t> od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1600" b="1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osnovnih</a:t>
            </a:r>
            <a:r>
              <a:rPr lang="en-US" sz="2400" dirty="0" smtClean="0"/>
              <a:t> </a:t>
            </a:r>
            <a:r>
              <a:rPr lang="en-US" sz="2400" dirty="0" err="1" smtClean="0"/>
              <a:t>tipova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double</a:t>
            </a:r>
            <a:r>
              <a:rPr lang="en-US" sz="2400" dirty="0" smtClean="0"/>
              <a:t>,</a:t>
            </a:r>
            <a:r>
              <a:rPr lang="sr-Latn-CS" sz="2400" dirty="0" smtClean="0"/>
              <a:t> 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ovaj način je zauzeta memorija za </a:t>
            </a:r>
            <a:r>
              <a:rPr lang="sr-Latn-CS" sz="2400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promjenljivih i to redom jedna za drugom.</a:t>
            </a:r>
          </a:p>
          <a:p>
            <a:pPr eaLnBrk="1" hangingPunct="1"/>
            <a:r>
              <a:rPr lang="sr-Latn-CS" sz="2400" dirty="0" smtClean="0"/>
              <a:t>Te promjenljive se nazivaju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a[4] </a:t>
            </a:r>
            <a:r>
              <a:rPr lang="en-US" sz="1600" b="1" dirty="0" smtClean="0">
                <a:solidFill>
                  <a:srgbClr val="FF0000"/>
                </a:solidFill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</a:rPr>
              <a:t>obratite</a:t>
            </a:r>
            <a:r>
              <a:rPr lang="en-US" sz="1600" b="1" dirty="0" smtClean="0">
                <a:solidFill>
                  <a:srgbClr val="FF0000"/>
                </a:solidFill>
              </a:rPr>
              <a:t> pa</a:t>
            </a:r>
            <a:r>
              <a:rPr lang="sr-Latn-CS" sz="1600" b="1" dirty="0" smtClean="0">
                <a:solidFill>
                  <a:srgbClr val="FF0000"/>
                </a:solidFill>
              </a:rPr>
              <a:t>ž</a:t>
            </a:r>
            <a:r>
              <a:rPr lang="en-US" sz="1600" b="1" dirty="0" err="1" smtClean="0">
                <a:solidFill>
                  <a:srgbClr val="FF0000"/>
                </a:solidFill>
              </a:rPr>
              <a:t>nju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na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indekse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sr-Latn-CS" sz="2400" dirty="0" smtClean="0"/>
              <a:t>i sa tim promjenljivim su dozvoljene sve operacije kao sa datim tipom</a:t>
            </a:r>
            <a:r>
              <a:rPr lang="sr-Latn-ME" sz="2400" dirty="0"/>
              <a:t>,</a:t>
            </a:r>
            <a:r>
              <a:rPr lang="sr-Latn-CS" sz="2400" dirty="0" smtClean="0"/>
              <a:t> npr.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[1]+=a[3]-a[4];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karaktera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16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smtClean="0"/>
              <a:t>Funkcija </a:t>
            </a:r>
            <a:r>
              <a:rPr lang="sr-Latn-CS" sz="2400" b="1" smtClean="0"/>
              <a:t>getch()</a:t>
            </a:r>
            <a:r>
              <a:rPr lang="sr-Latn-CS" sz="2400" smtClean="0"/>
              <a:t> vraća rezultat koji je jednak karakteru koji se učitao sa tastature. Ova </a:t>
            </a:r>
            <a:r>
              <a:rPr lang="en-US" sz="2400" smtClean="0"/>
              <a:t>funkcija </a:t>
            </a:r>
            <a:r>
              <a:rPr lang="sr-Latn-CS" sz="2400" smtClean="0"/>
              <a:t>ne baferuje podatke koje učitava</a:t>
            </a:r>
            <a:r>
              <a:rPr lang="en-US" sz="2400" smtClean="0"/>
              <a:t>,</a:t>
            </a:r>
            <a:r>
              <a:rPr lang="sr-Latn-CS" sz="2400" smtClean="0"/>
              <a:t> odnosno ne čeka pritisak tastera </a:t>
            </a:r>
            <a:r>
              <a:rPr lang="sr-Latn-CS" sz="2400" smtClean="0">
                <a:solidFill>
                  <a:srgbClr val="FF0000"/>
                </a:solidFill>
              </a:rPr>
              <a:t>Enter</a:t>
            </a:r>
            <a:r>
              <a:rPr lang="en-US" sz="2400" smtClean="0"/>
              <a:t>, </a:t>
            </a:r>
            <a:r>
              <a:rPr lang="sr-Latn-CS" sz="2400" smtClean="0"/>
              <a:t>već ono što učita odmah proslijedi u odgovarajuću promjenljivu:</a:t>
            </a:r>
            <a:endParaRPr lang="en-US" sz="2400" smtClean="0"/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char a;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a=getch();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putch(a)</a:t>
            </a:r>
            <a:r>
              <a:rPr lang="sr-Latn-CS" sz="2400" smtClean="0"/>
              <a:t> prikazuje na ekranu karakter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koji joj je argument.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132856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strcpy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kopira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origin)</a:t>
            </a:r>
            <a:r>
              <a:rPr lang="sr-Latn-CS" sz="1600" dirty="0" smtClean="0"/>
              <a:t> </a:t>
            </a:r>
            <a:r>
              <a:rPr lang="sr-Latn-CS" sz="2400" dirty="0" smtClean="0"/>
              <a:t>u string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target)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strcat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nadovezuje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na kraj stringa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strcmp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) leksikografski poredi stringove 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pozitivan broj;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su stringovi jednaki vraća nulu;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manji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negativan broj.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2000" dirty="0" smtClean="0"/>
              <a:t> je leksikografski veći od stringa </a:t>
            </a:r>
            <a:r>
              <a:rPr lang="sr-Latn-CS" sz="2000" dirty="0" smtClean="0">
                <a:solidFill>
                  <a:srgbClr val="3333CC"/>
                </a:solidFill>
              </a:rPr>
              <a:t>b</a:t>
            </a:r>
            <a:r>
              <a:rPr lang="sr-Latn-CS" sz="2000" dirty="0" smtClean="0"/>
              <a:t> ako je</a:t>
            </a:r>
            <a:r>
              <a:rPr lang="en-US" sz="2000" dirty="0" smtClean="0"/>
              <a:t>:</a:t>
            </a:r>
            <a:r>
              <a:rPr lang="sr-Latn-CS" sz="2000" dirty="0" smtClean="0"/>
              <a:t> 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ASCII kod prvog karaktera stringa </a:t>
            </a:r>
            <a:r>
              <a:rPr lang="sr-Latn-CS" sz="1600" b="1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ASCII koda prvog karaktera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ukoliko su prvi karakteri isti porede se naredni.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Stringovi su jednaki ako su im svi karakteri jednaki.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ASCII kod terminacionog karaktera je manji od bilo kog drugog karaktera i u C-u je jednak 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64096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strstr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traži podstring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i vraća pokazivač na prvo pojavljivanje takvog podstringa.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strchr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strrchr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), slično prethodnom, traže prvo i posljednje pojavljivanje karaktera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en-US" sz="2400" dirty="0" smtClean="0"/>
              <a:t>, </a:t>
            </a:r>
            <a:r>
              <a:rPr lang="sr-Latn-CS" sz="2400" dirty="0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strcspn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prebrojavaju početne karaktere stringa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koji se pojavljuju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 odnosno koji se ne pojavljuju u njemu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FF0000"/>
                </a:solidFill>
              </a:rPr>
              <a:t>atoi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), </a:t>
            </a:r>
            <a:r>
              <a:rPr lang="sr-Latn-CS" sz="2400" dirty="0" smtClean="0">
                <a:solidFill>
                  <a:srgbClr val="FF0000"/>
                </a:solidFill>
              </a:rPr>
              <a:t>atol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atof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pretvaraju broj sadržan u stringu </a:t>
            </a:r>
            <a:r>
              <a:rPr lang="sr-Latn-CS" sz="2400" dirty="0" smtClean="0">
                <a:solidFill>
                  <a:srgbClr val="FF0000"/>
                </a:solidFill>
              </a:rPr>
              <a:t>s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long int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broj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Aplikacije koje rade sa stringovima obično rade sa mnoštvom stringova.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Svaki string se mora dimenzionisati na najveću očekivanu dužinu.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baza prezimena se mora dimenzionisati na najveće očekivano prezime od, recimo, 15 slova, dok većina prezimena kod nas ima manje od 10.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Još gora je varij</a:t>
            </a:r>
            <a:r>
              <a:rPr lang="en-US" sz="2400" dirty="0" smtClean="0"/>
              <a:t>a</a:t>
            </a:r>
            <a:r>
              <a:rPr lang="sr-Latn-CS" sz="2400" dirty="0" smtClean="0"/>
              <a:t>nta za riječi opšte namjene, gdje se dimenzionisanje mora obaviti sa 20 i više slova, a realno mnogo riječi kao što su veznici imaju samo po nekoliko </a:t>
            </a:r>
            <a:r>
              <a:rPr lang="en-US" sz="2400" dirty="0" err="1" smtClean="0"/>
              <a:t>slova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Da bi se izbjegla ova nepotrebna memorijska zahtjevnost uobičajeno se koristi sljedeći trik.</a:t>
            </a:r>
          </a:p>
          <a:p>
            <a:pPr eaLnBrk="1" hangingPunct="1"/>
            <a:r>
              <a:rPr lang="sr-Latn-CS" sz="2400" smtClean="0"/>
              <a:t>U jednom nizu karaktera </a:t>
            </a:r>
            <a:r>
              <a:rPr lang="sr-Latn-CS" sz="1600" b="1" smtClean="0"/>
              <a:t>(namjerno sad koristim ovaj pojam)</a:t>
            </a:r>
            <a:r>
              <a:rPr lang="sr-Latn-CS" sz="2400" smtClean="0"/>
              <a:t> se drže svi stringovi odijeljeni terminacionim kar</a:t>
            </a:r>
            <a:r>
              <a:rPr lang="en-US" sz="2400" smtClean="0"/>
              <a:t>a</a:t>
            </a:r>
            <a:r>
              <a:rPr lang="sr-Latn-CS" sz="2400" smtClean="0"/>
              <a:t>kterima. Pozicije početaka pojedinih stringova se zatim pamte preko pokazivača.</a:t>
            </a:r>
            <a:endParaRPr lang="en-US" sz="2400" smtClean="0"/>
          </a:p>
        </p:txBody>
      </p:sp>
      <p:graphicFrame>
        <p:nvGraphicFramePr>
          <p:cNvPr id="134216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1355"/>
              </p:ext>
            </p:extLst>
          </p:nvPr>
        </p:nvGraphicFramePr>
        <p:xfrm>
          <a:off x="341312" y="5181600"/>
          <a:ext cx="8204200" cy="508000"/>
        </p:xfrm>
        <a:graphic>
          <a:graphicData uri="http://schemas.openxmlformats.org/drawingml/2006/table">
            <a:tbl>
              <a:tblPr/>
              <a:tblGrid>
                <a:gridCol w="482600"/>
                <a:gridCol w="482600"/>
                <a:gridCol w="482600"/>
                <a:gridCol w="482600"/>
                <a:gridCol w="563563"/>
                <a:gridCol w="515937"/>
                <a:gridCol w="515938"/>
                <a:gridCol w="431800"/>
                <a:gridCol w="461962"/>
                <a:gridCol w="406400"/>
                <a:gridCol w="584200"/>
                <a:gridCol w="533400"/>
                <a:gridCol w="330200"/>
                <a:gridCol w="482600"/>
                <a:gridCol w="482600"/>
                <a:gridCol w="482600"/>
                <a:gridCol w="4826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‘P’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‘v’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‘D’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‘u’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‘g’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‘T’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44" name="Text Box 73"/>
          <p:cNvSpPr txBox="1">
            <a:spLocks noChangeArrowheads="1"/>
          </p:cNvSpPr>
          <p:nvPr/>
        </p:nvSpPr>
        <p:spPr bwMode="auto">
          <a:xfrm>
            <a:off x="304800" y="45720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Niz karaktera</a:t>
            </a:r>
          </a:p>
        </p:txBody>
      </p:sp>
      <p:sp>
        <p:nvSpPr>
          <p:cNvPr id="25645" name="Line 74"/>
          <p:cNvSpPr>
            <a:spLocks noChangeShapeType="1"/>
          </p:cNvSpPr>
          <p:nvPr/>
        </p:nvSpPr>
        <p:spPr bwMode="auto">
          <a:xfrm flipV="1">
            <a:off x="5699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6" name="Line 75"/>
          <p:cNvSpPr>
            <a:spLocks noChangeShapeType="1"/>
          </p:cNvSpPr>
          <p:nvPr/>
        </p:nvSpPr>
        <p:spPr bwMode="auto">
          <a:xfrm flipV="1">
            <a:off x="30845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7" name="Line 76"/>
          <p:cNvSpPr>
            <a:spLocks noChangeShapeType="1"/>
          </p:cNvSpPr>
          <p:nvPr/>
        </p:nvSpPr>
        <p:spPr bwMode="auto">
          <a:xfrm flipV="1">
            <a:off x="59801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8" name="Line 77"/>
          <p:cNvSpPr>
            <a:spLocks noChangeShapeType="1"/>
          </p:cNvSpPr>
          <p:nvPr/>
        </p:nvSpPr>
        <p:spPr bwMode="auto">
          <a:xfrm>
            <a:off x="569912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9" name="Text Box 78"/>
          <p:cNvSpPr txBox="1">
            <a:spLocks noChangeArrowheads="1"/>
          </p:cNvSpPr>
          <p:nvPr/>
        </p:nvSpPr>
        <p:spPr bwMode="auto">
          <a:xfrm>
            <a:off x="6488784" y="5967568"/>
            <a:ext cx="25202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pozicije koje se pamte u nizu pokaziva</a:t>
            </a:r>
            <a:r>
              <a:rPr lang="sr-Latn-CS" sz="1600" b="1">
                <a:latin typeface="Tahoma" pitchFamily="34" charset="0"/>
              </a:rPr>
              <a:t>ča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5650" name="AutoShape 79"/>
          <p:cNvSpPr>
            <a:spLocks/>
          </p:cNvSpPr>
          <p:nvPr/>
        </p:nvSpPr>
        <p:spPr bwMode="auto">
          <a:xfrm rot="5400000">
            <a:off x="1484312" y="4648200"/>
            <a:ext cx="228600" cy="2362200"/>
          </a:xfrm>
          <a:prstGeom prst="rightBrace">
            <a:avLst>
              <a:gd name="adj1" fmla="val 86111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1" name="AutoShape 80"/>
          <p:cNvSpPr>
            <a:spLocks/>
          </p:cNvSpPr>
          <p:nvPr/>
        </p:nvSpPr>
        <p:spPr bwMode="auto">
          <a:xfrm rot="5400000">
            <a:off x="4163219" y="4583906"/>
            <a:ext cx="228600" cy="2490787"/>
          </a:xfrm>
          <a:prstGeom prst="rightBrace">
            <a:avLst>
              <a:gd name="adj1" fmla="val 90799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2" name="Line 81"/>
          <p:cNvSpPr>
            <a:spLocks noChangeShapeType="1"/>
          </p:cNvSpPr>
          <p:nvPr/>
        </p:nvSpPr>
        <p:spPr bwMode="auto">
          <a:xfrm>
            <a:off x="1608137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3" name="Line 82"/>
          <p:cNvSpPr>
            <a:spLocks noChangeShapeType="1"/>
          </p:cNvSpPr>
          <p:nvPr/>
        </p:nvSpPr>
        <p:spPr bwMode="auto">
          <a:xfrm>
            <a:off x="4284662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4" name="Text Box 83"/>
          <p:cNvSpPr txBox="1">
            <a:spLocks noChangeArrowheads="1"/>
          </p:cNvSpPr>
          <p:nvPr/>
        </p:nvSpPr>
        <p:spPr bwMode="auto">
          <a:xfrm>
            <a:off x="1789112" y="6400800"/>
            <a:ext cx="2438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pojedinačni stringovi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Realizacija načina rada sa mnoštvom stringova nije stvar kompajlera, već programerske vještine.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#include&lt;</a:t>
            </a:r>
            <a:r>
              <a:rPr lang="en-US" sz="2000" b="1" dirty="0" err="1" smtClean="0">
                <a:ea typeface="MS Mincho" pitchFamily="49" charset="-128"/>
              </a:rPr>
              <a:t>stdio.h</a:t>
            </a:r>
            <a:r>
              <a:rPr lang="en-US" sz="2000" b="1" dirty="0" smtClean="0">
                <a:ea typeface="MS Mincho" pitchFamily="49" charset="-128"/>
              </a:rPr>
              <a:t>&gt;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sr-Latn-ME" sz="2000" b="1" dirty="0" smtClean="0">
                <a:ea typeface="MS Mincho" pitchFamily="49" charset="-128"/>
              </a:rPr>
              <a:t>int </a:t>
            </a:r>
            <a:r>
              <a:rPr lang="en-US" sz="2000" b="1" dirty="0" smtClean="0">
                <a:ea typeface="MS Mincho" pitchFamily="49" charset="-128"/>
              </a:rPr>
              <a:t>main(){</a:t>
            </a:r>
            <a:endParaRPr lang="en-US" sz="2000" dirty="0" smtClean="0"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char s[1000],*p[200],temp[20];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 size=1,tp=0,i,j=0;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p[0]=s;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while(size)</a:t>
            </a:r>
            <a:r>
              <a:rPr lang="sr-Latn-ME" sz="2000" dirty="0">
                <a:solidFill>
                  <a:srgbClr val="3333CC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{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gets(temp);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size=</a:t>
            </a:r>
            <a:r>
              <a:rPr lang="en-US" sz="2000" b="1" dirty="0" err="1" smtClean="0">
                <a:solidFill>
                  <a:srgbClr val="3333CC"/>
                </a:solidFill>
                <a:ea typeface="MS Mincho" pitchFamily="49" charset="-128"/>
              </a:rPr>
              <a:t>strlen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chemeClr val="accent1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for(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=0;i&lt;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size;i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++)</a:t>
            </a:r>
            <a:r>
              <a:rPr lang="hr-HR" sz="2000" b="1" dirty="0" smtClean="0">
                <a:solidFill>
                  <a:schemeClr val="accent1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tp+i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]=temp[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];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148064" y="3140968"/>
            <a:ext cx="3583632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tp+size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]='\0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';</a:t>
            </a:r>
            <a:endParaRPr lang="sr-Latn-ME" sz="2000" b="1" dirty="0" smtClean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dirty="0">
                <a:solidFill>
                  <a:srgbClr val="3333CC"/>
                </a:solidFill>
                <a:latin typeface="+mn-lt"/>
                <a:ea typeface="MS Mincho" pitchFamily="49" charset="-128"/>
              </a:rPr>
              <a:t>	</a:t>
            </a:r>
            <a:r>
              <a:rPr lang="en-US" sz="2000" b="1" dirty="0" err="1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tp</a:t>
            </a:r>
            <a:r>
              <a:rPr lang="en-US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+=</a:t>
            </a:r>
            <a:r>
              <a:rPr lang="en-US" sz="2000" b="1" dirty="0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size+1;</a:t>
            </a:r>
            <a:endParaRPr lang="sr-Latn-ME" sz="2000" b="1" dirty="0" smtClean="0">
              <a:solidFill>
                <a:schemeClr val="accent1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if(size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) p[++j]=</a:t>
            </a:r>
            <a:r>
              <a:rPr lang="en-US" sz="2000" b="1" dirty="0" err="1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s+tp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;</a:t>
            </a:r>
            <a:endParaRPr lang="en-US" sz="2000" dirty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for(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=0;i&lt;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j;i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++) 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printf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("%s\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n",p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[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]);</a:t>
            </a:r>
            <a:endParaRPr lang="en-US" sz="2000" dirty="0">
              <a:solidFill>
                <a:schemeClr val="hlink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ahoma" pitchFamily="34" charset="0"/>
                <a:ea typeface="MS Mincho" pitchFamily="49" charset="-128"/>
              </a:rPr>
              <a:t>}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3116560" y="3325391"/>
            <a:ext cx="2895600" cy="3055937"/>
          </a:xfrm>
          <a:custGeom>
            <a:avLst/>
            <a:gdLst>
              <a:gd name="T0" fmla="*/ 0 w 1824"/>
              <a:gd name="T1" fmla="*/ 2147483647 h 1645"/>
              <a:gd name="T2" fmla="*/ 2147483647 w 1824"/>
              <a:gd name="T3" fmla="*/ 2147483647 h 1645"/>
              <a:gd name="T4" fmla="*/ 2147483647 w 1824"/>
              <a:gd name="T5" fmla="*/ 2147483647 h 1645"/>
              <a:gd name="T6" fmla="*/ 2147483647 w 1824"/>
              <a:gd name="T7" fmla="*/ 2147483647 h 1645"/>
              <a:gd name="T8" fmla="*/ 2147483647 w 1824"/>
              <a:gd name="T9" fmla="*/ 0 h 1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4" h="1645">
                <a:moveTo>
                  <a:pt x="0" y="1645"/>
                </a:moveTo>
                <a:lnTo>
                  <a:pt x="1824" y="1645"/>
                </a:lnTo>
                <a:lnTo>
                  <a:pt x="1824" y="1117"/>
                </a:lnTo>
                <a:lnTo>
                  <a:pt x="417" y="1021"/>
                </a:lnTo>
                <a:lnTo>
                  <a:pt x="1471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982653" y="6112135"/>
            <a:ext cx="182970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nastavak</a:t>
            </a:r>
            <a:r>
              <a:rPr lang="en-US" sz="1600" dirty="0">
                <a:latin typeface="Tahoma" pitchFamily="34" charset="0"/>
              </a:rPr>
              <a:t> gore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 sa mno</a:t>
            </a:r>
            <a:r>
              <a:rPr lang="sr-Latn-CS" smtClean="0"/>
              <a:t>štvom stringova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65176"/>
            <a:ext cx="8807896" cy="46482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Objasnimo u par rečenica prethodni primjer.</a:t>
            </a:r>
          </a:p>
          <a:p>
            <a:pPr eaLnBrk="1" hangingPunct="1"/>
            <a:r>
              <a:rPr lang="sr-Latn-CS" sz="2200" dirty="0" smtClean="0">
                <a:solidFill>
                  <a:srgbClr val="FF0000"/>
                </a:solidFill>
              </a:rPr>
              <a:t>Deklarisali smo string i niz pokazivača na stringove.</a:t>
            </a:r>
          </a:p>
          <a:p>
            <a:pPr eaLnBrk="1" hangingPunct="1"/>
            <a:r>
              <a:rPr lang="sr-Latn-CS" sz="2200" dirty="0" smtClean="0">
                <a:solidFill>
                  <a:srgbClr val="3333CC"/>
                </a:solidFill>
              </a:rPr>
              <a:t>U while petlji ostajemo sve dok je učitani string dužine veće od nula, odnosno dok korisnik ne unese prazan string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>
                <a:solidFill>
                  <a:schemeClr val="accent1"/>
                </a:solidFill>
              </a:rPr>
              <a:t>Svaki uneseni string se pozicionira na odgovarajuće mjesto, uz ažuriranje promjenljive tp, koja pamti poziciju dokle se stiglo u “velikom stringu”.</a:t>
            </a:r>
          </a:p>
          <a:p>
            <a:pPr eaLnBrk="1" hangingPunct="1"/>
            <a:r>
              <a:rPr lang="sr-Latn-CS" sz="2200" dirty="0" smtClean="0">
                <a:solidFill>
                  <a:schemeClr val="accent2"/>
                </a:solidFill>
              </a:rPr>
              <a:t>Nakon unosa stringa postavlja se terminacioni karakter na odgovarajuće mjesto i podesi da odgovarajući pokazivač iz niza pokazivača pokaže na naredni string čiji se unos očekuje.</a:t>
            </a:r>
          </a:p>
          <a:p>
            <a:pPr eaLnBrk="1" hangingPunct="1"/>
            <a:r>
              <a:rPr lang="sr-Latn-CS" sz="2200" dirty="0" smtClean="0">
                <a:solidFill>
                  <a:schemeClr val="hlink"/>
                </a:solidFill>
              </a:rPr>
              <a:t>Na kraju ovog demonstracionog programa smo iz “velikog stringa” štampali pojedinačne stringove.</a:t>
            </a:r>
          </a:p>
          <a:p>
            <a:pPr eaLnBrk="1" hangingPunct="1"/>
            <a:endParaRPr lang="sr-Latn-CS" sz="2200" dirty="0" smtClean="0">
              <a:solidFill>
                <a:schemeClr val="hlink"/>
              </a:solidFill>
            </a:endParaRPr>
          </a:p>
          <a:p>
            <a:pPr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569200" cy="4246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proučite sami, a kao pomoć neka vam posluže boje koje povezuju objašnjenje sa djelovima koda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Program nije optimalan ni direktno praktično upotrebljiv, već je samo ilustrativni primjer.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Često se u sličnim situacijama koristi činjenica da naredba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može da vrati rezultat koji je jednak broju bajtova koji su učitavaju: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a=scanf</a:t>
            </a:r>
            <a:r>
              <a:rPr lang="sr-Latn-CS" sz="2400" dirty="0">
                <a:solidFill>
                  <a:srgbClr val="FF0000"/>
                </a:solidFill>
              </a:rPr>
              <a:t>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,str);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Napominjemo da gotovo sve objašnjene naredbe imaju veći broj mogućnosti (kao što je slučaj kod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-a), ali ih mi rijetko koristimo.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Podsjetite se osnovnih pojmova o potprogramima koje smo uveli na uvodnom času.</a:t>
            </a:r>
          </a:p>
          <a:p>
            <a:pPr eaLnBrk="1" hangingPunct="1">
              <a:defRPr/>
            </a:pPr>
            <a:r>
              <a:rPr lang="sr-Latn-CS" sz="2400" smtClean="0"/>
              <a:t>U programskom jeziku C, suprotno nekim drugim često korišćenim programskim jezicima, postoji samo jedan tip potprograma, a to je </a:t>
            </a:r>
            <a:r>
              <a:rPr lang="sr-Latn-CS" sz="2400" smtClean="0">
                <a:solidFill>
                  <a:srgbClr val="FF0000"/>
                </a:solidFill>
              </a:rPr>
              <a:t>funkcija</a:t>
            </a:r>
            <a:r>
              <a:rPr lang="sr-Latn-CS" sz="2400" smtClean="0"/>
              <a:t>.</a:t>
            </a:r>
          </a:p>
          <a:p>
            <a:pPr eaLnBrk="1" hangingPunct="1">
              <a:defRPr/>
            </a:pPr>
            <a:r>
              <a:rPr lang="sr-Latn-CS" sz="2400" smtClean="0"/>
              <a:t>Funkcija ima ime, tip rezultata koji vraća i listu argumenata</a:t>
            </a:r>
            <a:r>
              <a:rPr lang="en-US" sz="2400" smtClean="0"/>
              <a:t>,</a:t>
            </a:r>
            <a:r>
              <a:rPr lang="sr-Latn-CS" sz="2400" smtClean="0"/>
              <a:t> kao i tijelo funkcije oivičeno vitičastim zagrada:</a:t>
            </a:r>
            <a:endParaRPr lang="en-US" sz="2400" smtClean="0"/>
          </a:p>
          <a:p>
            <a:pPr marL="357188" indent="0"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3333CC"/>
                </a:solidFill>
              </a:rPr>
              <a:t>tip_rezultata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chemeClr val="accent1"/>
                </a:solidFill>
              </a:rPr>
              <a:t>ime_funkcije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FF0000"/>
                </a:solidFill>
              </a:rPr>
              <a:t>argumenti i tipovi argumenata</a:t>
            </a:r>
            <a:r>
              <a:rPr lang="sr-Latn-CS" sz="2400" smtClean="0"/>
              <a:t>)</a:t>
            </a:r>
            <a:br>
              <a:rPr lang="sr-Latn-CS" sz="2400" smtClean="0"/>
            </a:br>
            <a:r>
              <a:rPr lang="en-US" sz="2400" smtClean="0"/>
              <a:t>{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en-US" sz="2400" smtClean="0"/>
              <a:t>	/*naredbe koje </a:t>
            </a:r>
            <a:r>
              <a:rPr lang="sr-Latn-CS" sz="2400" smtClean="0"/>
              <a:t>č</a:t>
            </a:r>
            <a:r>
              <a:rPr lang="en-US" sz="2400" smtClean="0"/>
              <a:t>ine tijelo funkcije</a:t>
            </a:r>
            <a:r>
              <a:rPr lang="sr-Latn-CS" sz="2400" smtClean="0"/>
              <a:t>*</a:t>
            </a:r>
            <a:r>
              <a:rPr lang="en-US" sz="2400" smtClean="0"/>
              <a:t>/</a:t>
            </a:r>
            <a:br>
              <a:rPr lang="en-US" sz="2400" smtClean="0"/>
            </a:br>
            <a:r>
              <a:rPr lang="en-US" sz="2400" smtClean="0"/>
              <a:t>}</a:t>
            </a:r>
          </a:p>
        </p:txBody>
      </p:sp>
      <p:sp>
        <p:nvSpPr>
          <p:cNvPr id="29700" name="AutoShape 4"/>
          <p:cNvSpPr>
            <a:spLocks/>
          </p:cNvSpPr>
          <p:nvPr/>
        </p:nvSpPr>
        <p:spPr bwMode="auto">
          <a:xfrm rot="-5400000">
            <a:off x="6314281" y="3407569"/>
            <a:ext cx="115888" cy="4032250"/>
          </a:xfrm>
          <a:prstGeom prst="leftBrace">
            <a:avLst>
              <a:gd name="adj1" fmla="val 28995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6372225" y="5481638"/>
            <a:ext cx="333375" cy="341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300788" y="5743575"/>
            <a:ext cx="27432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Funkcija </a:t>
            </a:r>
            <a:r>
              <a:rPr lang="sr-Latn-RS" sz="1600" b="1">
                <a:solidFill>
                  <a:srgbClr val="FF0000"/>
                </a:solidFill>
                <a:latin typeface="Tahoma" pitchFamily="34" charset="0"/>
              </a:rPr>
              <a:t>može biti bez argumenata,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ponekad se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ni tip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funkcije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ne mora nagla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š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avati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2302"/>
            <a:ext cx="8143056" cy="3382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Funkcija se može pozvati iz glavnog progr</a:t>
            </a:r>
            <a:r>
              <a:rPr lang="en-US" sz="2400" dirty="0" smtClean="0"/>
              <a:t>a</a:t>
            </a:r>
            <a:r>
              <a:rPr lang="sr-Latn-CS" sz="2400" dirty="0" smtClean="0"/>
              <a:t>ma</a:t>
            </a:r>
            <a:r>
              <a:rPr lang="en-US" sz="2400" dirty="0" smtClean="0"/>
              <a:t>,</a:t>
            </a:r>
            <a:r>
              <a:rPr lang="sr-Latn-CS" sz="2400" dirty="0" smtClean="0"/>
              <a:t> kao i iz drugih funkcija, pa čak i iz same sebe.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Ako funkcija, nakon obavljene operacije, vraća rezultat</a:t>
            </a:r>
            <a:r>
              <a:rPr lang="en-US" sz="2400" dirty="0" smtClean="0"/>
              <a:t>,</a:t>
            </a:r>
            <a:r>
              <a:rPr lang="sr-Latn-CS" sz="2400" dirty="0" smtClean="0"/>
              <a:t> to se postiže naredbom </a:t>
            </a:r>
            <a:r>
              <a:rPr lang="sr-Latn-CS" sz="2400" dirty="0" smtClean="0">
                <a:solidFill>
                  <a:srgbClr val="FF0000"/>
                </a:solidFill>
              </a:rPr>
              <a:t>return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U slučaju da funkcija ne vraća rezultat deklariše se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(funkcija neodređenog tipa).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Ako se ne navede tip rezultata funkcije podrazumjeva se da je funkcija tipa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a ne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Nizovi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4028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Adrese članova niza su: </a:t>
            </a:r>
            <a:r>
              <a:rPr lang="sr-Latn-CS" sz="2400" smtClean="0">
                <a:solidFill>
                  <a:srgbClr val="3333CC"/>
                </a:solidFill>
              </a:rPr>
              <a:t>&amp;a</a:t>
            </a:r>
            <a:r>
              <a:rPr lang="en-US" sz="2400" smtClean="0">
                <a:solidFill>
                  <a:srgbClr val="3333CC"/>
                </a:solidFill>
              </a:rPr>
              <a:t>[0]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&amp;a[1]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&amp;a[2]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3333CC"/>
                </a:solidFill>
              </a:rPr>
              <a:t>&amp;a[4]</a:t>
            </a:r>
            <a:r>
              <a:rPr lang="sr-Latn-CS" sz="2400" smtClean="0"/>
              <a:t>, </a:t>
            </a:r>
            <a:r>
              <a:rPr lang="en-US" sz="2400" smtClean="0"/>
              <a:t>ali postoji i alternativni oblik </a:t>
            </a:r>
            <a:r>
              <a:rPr lang="en-US" sz="2400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a+1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a+2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a+3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a+4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Ime niza je početna adresa niza (adresa prvo</a:t>
            </a:r>
            <a:r>
              <a:rPr lang="en-US" sz="2400" smtClean="0"/>
              <a:t>g</a:t>
            </a:r>
            <a:r>
              <a:rPr lang="sr-Latn-CS" sz="2400" smtClean="0"/>
              <a:t> člana niza ili</a:t>
            </a:r>
            <a:r>
              <a:rPr lang="en-US" sz="2400" smtClean="0"/>
              <a:t>,</a:t>
            </a:r>
            <a:r>
              <a:rPr lang="sr-Latn-CS" sz="2400" smtClean="0"/>
              <a:t> ponekad </a:t>
            </a:r>
            <a:r>
              <a:rPr lang="en-US" sz="2400" smtClean="0"/>
              <a:t>se </a:t>
            </a:r>
            <a:r>
              <a:rPr lang="sr-Latn-CS" sz="2400" smtClean="0"/>
              <a:t>kaže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pristupna adresa nizu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Uo</a:t>
            </a:r>
            <a:r>
              <a:rPr lang="sr-Latn-CS" sz="2400" smtClean="0"/>
              <a:t>č</a:t>
            </a:r>
            <a:r>
              <a:rPr lang="en-US" sz="2400" smtClean="0"/>
              <a:t>ite da </a:t>
            </a:r>
            <a:r>
              <a:rPr lang="sr-Latn-CS" sz="2400" b="1" smtClean="0">
                <a:solidFill>
                  <a:srgbClr val="FF0000"/>
                </a:solidFill>
              </a:rPr>
              <a:t>a+1</a:t>
            </a:r>
            <a:r>
              <a:rPr lang="sr-Latn-CS" sz="2400" smtClean="0"/>
              <a:t> nije adresa narednog bajta u memoriji, već adresa narednog člana niz</a:t>
            </a:r>
            <a:r>
              <a:rPr lang="en-US" sz="2400" smtClean="0"/>
              <a:t>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Ovo otvara mogućnost da se članovima niza pristupa i kao: </a:t>
            </a:r>
            <a:r>
              <a:rPr lang="sr-Latn-CS" sz="2400" b="1" smtClean="0"/>
              <a:t>*(a+1)=3;</a:t>
            </a:r>
            <a:r>
              <a:rPr lang="sr-Latn-CS" sz="2400" smtClean="0"/>
              <a:t> čime bi se drugi član niza (onaj sa indeksom 1) postavio na 3.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Uočite da </a:t>
            </a:r>
            <a:r>
              <a:rPr lang="sr-Latn-CS" sz="2400" b="1" smtClean="0"/>
              <a:t>*a+1</a:t>
            </a:r>
            <a:r>
              <a:rPr lang="sr-Latn-CS" sz="2400" smtClean="0"/>
              <a:t> ne znači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en-US" sz="2400" b="1" smtClean="0">
                <a:solidFill>
                  <a:srgbClr val="FF0000"/>
                </a:solidFill>
              </a:rPr>
              <a:t>[1]</a:t>
            </a:r>
            <a:r>
              <a:rPr lang="en-US" sz="2400" smtClean="0"/>
              <a:t> ve</a:t>
            </a:r>
            <a:r>
              <a:rPr lang="sr-Latn-CS" sz="2400" smtClean="0"/>
              <a:t>ć </a:t>
            </a:r>
            <a:r>
              <a:rPr lang="sr-Latn-CS" sz="2400" b="1" smtClean="0"/>
              <a:t>a</a:t>
            </a:r>
            <a:r>
              <a:rPr lang="en-US" sz="2400" b="1" smtClean="0"/>
              <a:t>[0]+1</a:t>
            </a:r>
            <a:r>
              <a:rPr lang="en-US" sz="2400" smtClean="0"/>
              <a:t> </a:t>
            </a:r>
            <a:r>
              <a:rPr lang="sr-Latn-CS" sz="2400" smtClean="0"/>
              <a:t>zbog većeg prioriteta * u odnosu na +.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3 funkcije</a:t>
            </a:r>
            <a:endParaRPr lang="en-US" smtClean="0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23850" y="2166938"/>
            <a:ext cx="28194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zbir1(int x, int y) 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return 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191000" y="2133600"/>
            <a:ext cx="38862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void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 zbir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(int x, int y</a:t>
            </a:r>
            <a:r>
              <a:rPr lang="sr-Latn-CS" sz="1800" b="1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r>
              <a:rPr lang="en-US" sz="1800" b="1" dirty="0">
                <a:solidFill>
                  <a:srgbClr val="99FFCC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rgbClr val="99FFCC"/>
                </a:solidFill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err="1" smtClean="0">
                <a:latin typeface="Tahoma" pitchFamily="34" charset="0"/>
              </a:rPr>
              <a:t>printf</a:t>
            </a:r>
            <a:r>
              <a:rPr lang="en-US" sz="1800" b="1" dirty="0" smtClean="0">
                <a:latin typeface="Tahoma" pitchFamily="34" charset="0"/>
              </a:rPr>
              <a:t>(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%d\n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);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04800" y="3505200"/>
            <a:ext cx="3276600" cy="147732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zbir3(int x, int y) 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{</a:t>
            </a:r>
            <a:br>
              <a:rPr lang="en-U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</a:t>
            </a:r>
            <a:r>
              <a:rPr lang="en-US" sz="1800" b="1" dirty="0" err="1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</a:t>
            </a:r>
            <a:r>
              <a:rPr lang="pl-PL" sz="1800" b="1" dirty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%d\n</a:t>
            </a:r>
            <a:r>
              <a:rPr lang="pl-PL" sz="1800" b="1" dirty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>
                <a:latin typeface="Tahoma" pitchFamily="34" charset="0"/>
              </a:rPr>
              <a:t>);</a:t>
            </a:r>
            <a:r>
              <a:rPr lang="sr-Latn-CS" sz="1800" b="1" dirty="0">
                <a:latin typeface="Tahoma" pitchFamily="34" charset="0"/>
              </a:rPr>
              <a:t/>
            </a:r>
            <a:br>
              <a:rPr lang="sr-Latn-C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return 1;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}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651757" y="3573016"/>
            <a:ext cx="5384740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Bijelom bojom </a:t>
            </a:r>
            <a:r>
              <a:rPr lang="sr-Latn-CS" sz="1600" dirty="0" smtClean="0">
                <a:latin typeface="Tahoma" pitchFamily="34" charset="0"/>
              </a:rPr>
              <a:t>su označena </a:t>
            </a:r>
            <a:r>
              <a:rPr lang="sr-Latn-CS" sz="1600" dirty="0">
                <a:latin typeface="Tahoma" pitchFamily="34" charset="0"/>
              </a:rPr>
              <a:t>zaglavlja funkcija gdje </a:t>
            </a:r>
            <a:r>
              <a:rPr lang="sr-Latn-CS" sz="1600" dirty="0" smtClean="0">
                <a:latin typeface="Tahoma" pitchFamily="34" charset="0"/>
              </a:rPr>
              <a:t>se, </a:t>
            </a:r>
            <a:r>
              <a:rPr lang="sr-Latn-CS" sz="1600" dirty="0">
                <a:latin typeface="Tahoma" pitchFamily="34" charset="0"/>
              </a:rPr>
              <a:t>pored imena </a:t>
            </a:r>
            <a:r>
              <a:rPr lang="sr-Latn-CS" sz="1600" dirty="0" smtClean="0">
                <a:latin typeface="Tahoma" pitchFamily="34" charset="0"/>
              </a:rPr>
              <a:t>funkcije, navodi </a:t>
            </a:r>
            <a:r>
              <a:rPr lang="sr-Latn-CS" sz="1600" dirty="0">
                <a:latin typeface="Tahoma" pitchFamily="34" charset="0"/>
              </a:rPr>
              <a:t>tip njenog rezultata</a:t>
            </a:r>
            <a:r>
              <a:rPr lang="sr-Latn-CS" sz="1600" dirty="0" smtClean="0">
                <a:latin typeface="Tahoma" pitchFamily="34" charset="0"/>
              </a:rPr>
              <a:t>, a u zagradi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parametri</a:t>
            </a:r>
            <a:r>
              <a:rPr lang="sr-Latn-CS" sz="1600" dirty="0" smtClean="0">
                <a:latin typeface="Tahoma" pitchFamily="34" charset="0"/>
              </a:rPr>
              <a:t> funkcije</a:t>
            </a:r>
            <a:r>
              <a:rPr lang="sr-Latn-CS" sz="1600" dirty="0" smtClean="0">
                <a:latin typeface="Tahoma" pitchFamily="34" charset="0"/>
              </a:rPr>
              <a:t>. </a:t>
            </a:r>
            <a:r>
              <a:rPr lang="sr-Latn-CS" sz="1600" dirty="0" smtClean="0">
                <a:latin typeface="Tahoma" pitchFamily="34" charset="0"/>
              </a:rPr>
              <a:t>Vrijednosti </a:t>
            </a:r>
            <a:r>
              <a:rPr lang="sr-Latn-CS" sz="1600" dirty="0">
                <a:latin typeface="Tahoma" pitchFamily="34" charset="0"/>
              </a:rPr>
              <a:t>koje se prosljeđuju funkciji u pozivu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a=zbir1(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3,b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sr-Latn-CS" sz="1600" dirty="0" smtClean="0">
                <a:latin typeface="Tahoma" pitchFamily="34" charset="0"/>
              </a:rPr>
              <a:t>se nazivaju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argumentima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600" dirty="0" smtClean="0">
                <a:latin typeface="Tahoma" pitchFamily="34" charset="0"/>
              </a:rPr>
              <a:t>funkcije.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224408" y="5229200"/>
            <a:ext cx="87400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1800" dirty="0">
                <a:latin typeface="Tahoma" pitchFamily="34" charset="0"/>
              </a:rPr>
              <a:t>Ove tri funkcije su slične, ali rade tri različite </a:t>
            </a:r>
            <a:r>
              <a:rPr lang="sr-Latn-CS" sz="1800" dirty="0" smtClean="0">
                <a:latin typeface="Tahoma" pitchFamily="34" charset="0"/>
              </a:rPr>
              <a:t>stvari: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Prva </a:t>
            </a:r>
            <a:r>
              <a:rPr lang="sr-Latn-CS" sz="1800" dirty="0">
                <a:latin typeface="Tahoma" pitchFamily="34" charset="0"/>
              </a:rPr>
              <a:t>funkcija vraća rezultat koji je suma argumenata</a:t>
            </a:r>
            <a:r>
              <a:rPr lang="sr-Latn-CS" sz="1800" dirty="0" smtClean="0">
                <a:latin typeface="Tahoma" pitchFamily="34" charset="0"/>
              </a:rPr>
              <a:t>;</a:t>
            </a: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Druga </a:t>
            </a:r>
            <a:r>
              <a:rPr lang="sr-Latn-CS" sz="1800" dirty="0">
                <a:latin typeface="Tahoma" pitchFamily="34" charset="0"/>
              </a:rPr>
              <a:t>funkcija ne vraća rezultat već samo štampa </a:t>
            </a:r>
            <a:r>
              <a:rPr lang="sr-Latn-CS" sz="1800" dirty="0" smtClean="0">
                <a:latin typeface="Tahoma" pitchFamily="34" charset="0"/>
              </a:rPr>
              <a:t>zbir;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Treća </a:t>
            </a:r>
            <a:r>
              <a:rPr lang="sr-Latn-CS" sz="1800" dirty="0">
                <a:latin typeface="Tahoma" pitchFamily="34" charset="0"/>
              </a:rPr>
              <a:t>funkcija štampa zbir i vraća rezultat 1 koji bi se mogao </a:t>
            </a:r>
            <a:r>
              <a:rPr lang="sr-Latn-CS" sz="1800" dirty="0" smtClean="0">
                <a:latin typeface="Tahoma" pitchFamily="34" charset="0"/>
              </a:rPr>
              <a:t>koristiti kao indikacija </a:t>
            </a:r>
            <a:r>
              <a:rPr lang="sr-Latn-CS" sz="1800" dirty="0">
                <a:latin typeface="Tahoma" pitchFamily="34" charset="0"/>
              </a:rPr>
              <a:t>da je operacija obavljena uspješno.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Primjeri - Napomene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56895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Iz glavnog programa se funkcije tipa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</a:t>
            </a:r>
            <a:r>
              <a:rPr lang="en-US" sz="2400" dirty="0" err="1" smtClean="0"/>
              <a:t>pozivaju</a:t>
            </a:r>
            <a:r>
              <a:rPr lang="sr-Latn-CS" sz="2400" dirty="0" smtClean="0"/>
              <a:t> bez navođenja promjenljivih na lijevoj strani znaka jednakosti: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zbir2(5,c);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Rezultati funkcija koje nijesu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da se pridruže dozvoljenoj lijevoj strani izraza, ali i ne moraju: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c=zbir1(3,4);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zbir3(c,d);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drugom slučaju funkcija će vratiti vrijednost, ali pošto nema lijeve strane izraza privremena promjenljiva u kojoj je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čuvana vrijednost rezultata će biti dealocirana.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i pokazivači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757"/>
            <a:ext cx="8712968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Veliki broj obrada nizova se sastoji u obilasku svih članova uz njihovo korišćenje ili mijenjanje po nekom kriterijumu.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Pokazivači su izuzetno pogodni za obilazak jer se mogu koristiti operatori inkrementiranja i dekrementiranja.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nizova puni smisao ima korišćenje pokazivača i primjena na njih raznih operacija koje su pomenute na prethodnom času.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tip *b;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b=a+3;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</a:t>
            </a:r>
            <a:r>
              <a:rPr lang="sr-Latn-CS" sz="2400" dirty="0" smtClean="0">
                <a:solidFill>
                  <a:srgbClr val="FF0000"/>
                </a:solidFill>
              </a:rPr>
              <a:t> b</a:t>
            </a:r>
            <a:r>
              <a:rPr lang="sr-Latn-CS" sz="2400" dirty="0" smtClean="0"/>
              <a:t> pokazuje na član niza sa indeksom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, razlika </a:t>
            </a:r>
            <a:r>
              <a:rPr lang="sr-Latn-CS" sz="2400" dirty="0" smtClean="0">
                <a:solidFill>
                  <a:srgbClr val="FF0000"/>
                </a:solidFill>
              </a:rPr>
              <a:t>b-a</a:t>
            </a:r>
            <a:r>
              <a:rPr lang="sr-Latn-CS" sz="2400" dirty="0" smtClean="0"/>
              <a:t> iznosi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 (opet nije broj bajtova</a:t>
            </a:r>
            <a:r>
              <a:rPr lang="en-US" sz="2400" dirty="0" smtClean="0"/>
              <a:t>,</a:t>
            </a:r>
            <a:r>
              <a:rPr lang="sr-Latn-CS" sz="2400" dirty="0" smtClean="0"/>
              <a:t> već broj elemenata toga tipa između članova određenih pokazivačima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Višedimenzioni nizovi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Deklaracija 2D niza se obavlja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float m</a:t>
            </a:r>
            <a:r>
              <a:rPr lang="en-US" sz="2400" dirty="0" smtClean="0">
                <a:solidFill>
                  <a:srgbClr val="FF0000"/>
                </a:solidFill>
              </a:rPr>
              <a:t>[4][5];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gdje </a:t>
            </a:r>
            <a:r>
              <a:rPr lang="sr-Latn-CS" sz="2400" dirty="0" smtClean="0">
                <a:solidFill>
                  <a:srgbClr val="FF0000"/>
                </a:solidFill>
              </a:rPr>
              <a:t>m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en-US" sz="2400" dirty="0" smtClean="0"/>
              <a:t> od </a:t>
            </a:r>
            <a:r>
              <a:rPr lang="en-US" sz="24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 </a:t>
            </a:r>
            <a:r>
              <a:rPr lang="sr-Latn-CS" sz="2400" dirty="0" smtClean="0"/>
              <a:t>komponente od kojih svaka sadrži </a:t>
            </a:r>
            <a:r>
              <a:rPr lang="sr-Latn-CS" sz="2400" dirty="0" smtClean="0">
                <a:solidFill>
                  <a:srgbClr val="FF0000"/>
                </a:solidFill>
              </a:rPr>
              <a:t>5</a:t>
            </a:r>
            <a:r>
              <a:rPr lang="sr-Latn-CS" sz="2400" dirty="0" smtClean="0"/>
              <a:t> elemenata tipa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u C-u: </a:t>
            </a:r>
            <a:r>
              <a:rPr lang="sr-Latn-CS" sz="2400" b="1" dirty="0" smtClean="0">
                <a:solidFill>
                  <a:srgbClr val="FF0000"/>
                </a:solidFill>
              </a:rPr>
              <a:t>matrica=niz nizova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Elementi niza </a:t>
            </a:r>
            <a:r>
              <a:rPr lang="sr-Latn-CS" sz="2400" b="1" dirty="0" smtClean="0"/>
              <a:t>m</a:t>
            </a:r>
            <a:r>
              <a:rPr lang="sr-Latn-CS" sz="2400" dirty="0" smtClean="0"/>
              <a:t> su: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[0]</a:t>
            </a:r>
            <a:r>
              <a:rPr lang="en-US" sz="2400" dirty="0" smtClean="0"/>
              <a:t>, </a:t>
            </a:r>
            <a:r>
              <a:rPr lang="en-US" sz="2400" b="1" dirty="0" smtClean="0"/>
              <a:t>m[1],</a:t>
            </a:r>
            <a:r>
              <a:rPr lang="en-US" sz="2400" dirty="0" smtClean="0"/>
              <a:t> </a:t>
            </a:r>
            <a:r>
              <a:rPr lang="en-US" sz="2400" b="1" dirty="0" smtClean="0"/>
              <a:t>m[2]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/>
              <a:t>m[3]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/>
              <a:t>m[0]</a:t>
            </a:r>
            <a:r>
              <a:rPr lang="en-US" sz="2400" dirty="0" smtClean="0"/>
              <a:t> </a:t>
            </a:r>
            <a:r>
              <a:rPr lang="en-US" sz="2400" dirty="0" err="1" smtClean="0"/>
              <a:t>zapravo</a:t>
            </a:r>
            <a:r>
              <a:rPr lang="en-US" sz="2400" dirty="0" smtClean="0"/>
              <a:t> </a:t>
            </a:r>
            <a:r>
              <a:rPr lang="en-US" sz="2400" dirty="0" err="1" smtClean="0"/>
              <a:t>adresa</a:t>
            </a:r>
            <a:r>
              <a:rPr lang="sr-Latn-CS" sz="2400" dirty="0" smtClean="0"/>
              <a:t> (</a:t>
            </a:r>
            <a:r>
              <a:rPr lang="en-US" sz="1600" b="1" dirty="0" err="1" smtClean="0">
                <a:solidFill>
                  <a:srgbClr val="3333CC"/>
                </a:solidFill>
              </a:rPr>
              <a:t>uslovno</a:t>
            </a:r>
            <a:r>
              <a:rPr lang="en-US" sz="1600" b="1" dirty="0" smtClean="0">
                <a:solidFill>
                  <a:srgbClr val="3333CC"/>
                </a:solidFill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</a:rPr>
              <a:t>govore</a:t>
            </a:r>
            <a:r>
              <a:rPr lang="sr-Latn-CS" sz="1600" b="1" dirty="0" smtClean="0">
                <a:solidFill>
                  <a:srgbClr val="3333CC"/>
                </a:solidFill>
              </a:rPr>
              <a:t>ći</a:t>
            </a:r>
            <a:r>
              <a:rPr lang="sr-Latn-CS" sz="2400" dirty="0" smtClean="0"/>
              <a:t>) nulte vrste matrice,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</a:t>
            </a:r>
            <a:r>
              <a:rPr lang="sr-Latn-CS" sz="2400" b="1" dirty="0" smtClean="0"/>
              <a:t>1</a:t>
            </a:r>
            <a:r>
              <a:rPr lang="en-US" sz="2400" b="1" dirty="0" smtClean="0"/>
              <a:t>]</a:t>
            </a:r>
            <a:r>
              <a:rPr lang="sr-Latn-CS" sz="2400" dirty="0" smtClean="0"/>
              <a:t> adresa prve vrste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400" dirty="0" smtClean="0"/>
              <a:t>Podržan b</a:t>
            </a:r>
            <a:r>
              <a:rPr lang="en-US" sz="2400" dirty="0" err="1" smtClean="0"/>
              <a:t>roj</a:t>
            </a:r>
            <a:r>
              <a:rPr lang="en-US" sz="2400" dirty="0" smtClean="0"/>
              <a:t> dime</a:t>
            </a:r>
            <a:r>
              <a:rPr lang="sr-Latn-RS" sz="2400" dirty="0" smtClean="0"/>
              <a:t>nzija višedimenzionog niza zavisi od kompajlera.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deklaracije nizova i matrica obogate pokazivačima može da nastane prava zbrka vezana za to koji je zapravo tip podataka deklarisan.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2194520"/>
            <a:ext cx="8523610" cy="4114800"/>
          </a:xfrm>
        </p:spPr>
        <p:txBody>
          <a:bodyPr/>
          <a:lstStyle/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357188" algn="l"/>
              </a:tabLst>
              <a:defRPr/>
            </a:pPr>
            <a:r>
              <a:rPr lang="sr-Latn-CS" sz="2400" smtClean="0"/>
              <a:t>Prije nego vas upoznamo sa pravilima za tumačenje deklaracija malo pojašnjenje. U C-u je dozvoljena deklaracija: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b="1" smtClean="0">
                <a:solidFill>
                  <a:srgbClr val="3333CC"/>
                </a:solidFill>
              </a:rPr>
              <a:t>	</a:t>
            </a:r>
            <a:r>
              <a:rPr lang="sr-Latn-CS" sz="2400" b="1" smtClean="0">
                <a:solidFill>
                  <a:srgbClr val="3333CC"/>
                </a:solidFill>
              </a:rPr>
              <a:t>int **a;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smtClean="0"/>
              <a:t>	</a:t>
            </a:r>
            <a:r>
              <a:rPr lang="sr-Latn-CS" sz="2400" smtClean="0"/>
              <a:t>koja predstavlja da je </a:t>
            </a:r>
            <a:r>
              <a:rPr lang="sr-Latn-CS" sz="2400" b="1" smtClean="0"/>
              <a:t>*a</a:t>
            </a:r>
            <a:r>
              <a:rPr lang="sr-Latn-CS" sz="2400" smtClean="0"/>
              <a:t> pokazivač, a to dalje znači da je samo </a:t>
            </a:r>
            <a:r>
              <a:rPr lang="sr-Latn-CS" sz="2400" b="1" smtClean="0"/>
              <a:t>a</a:t>
            </a:r>
            <a:r>
              <a:rPr lang="sr-Latn-CS" sz="2400" smtClean="0"/>
              <a:t> pokazivač (adresa) na neku promjenljivu koja je pokazivač.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1800"/>
              </a:spcBef>
              <a:tabLst>
                <a:tab pos="357188" algn="l"/>
              </a:tabLst>
              <a:defRPr/>
            </a:pPr>
            <a:r>
              <a:rPr lang="sr-Latn-CS" sz="2400" smtClean="0"/>
              <a:t>Pravila za tumačenje složenih deklaracija: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</a:t>
            </a:r>
            <a:r>
              <a:rPr lang="en-US" sz="2400" b="1" smtClean="0"/>
              <a:t>[]</a:t>
            </a:r>
            <a:r>
              <a:rPr lang="en-US" sz="2400" smtClean="0"/>
              <a:t> imaju ve</a:t>
            </a:r>
            <a:r>
              <a:rPr lang="sr-Latn-CS" sz="2400" smtClean="0"/>
              <a:t>ći prioritet od </a:t>
            </a:r>
            <a:r>
              <a:rPr lang="sr-Latn-CS" sz="2400" b="1" smtClean="0"/>
              <a:t>*</a:t>
            </a:r>
            <a:r>
              <a:rPr lang="sr-Latn-CS" sz="2400" smtClean="0"/>
              <a:t>;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malih zagrada </a:t>
            </a:r>
            <a:r>
              <a:rPr lang="sr-Latn-CS" sz="2400" b="1" smtClean="0"/>
              <a:t>()</a:t>
            </a:r>
            <a:r>
              <a:rPr lang="sr-Latn-CS" sz="2400" smtClean="0"/>
              <a:t> </a:t>
            </a:r>
            <a:r>
              <a:rPr lang="en-US" sz="2400" smtClean="0"/>
              <a:t>mijenjaju </a:t>
            </a:r>
            <a:r>
              <a:rPr lang="sr-Latn-CS" sz="2400" smtClean="0"/>
              <a:t>prioritet.</a:t>
            </a: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6482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a</a:t>
            </a:r>
            <a:r>
              <a:rPr lang="en-US" sz="2400" smtClean="0">
                <a:solidFill>
                  <a:srgbClr val="FF0000"/>
                </a:solidFill>
              </a:rPr>
              <a:t>[4][5];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000" smtClean="0"/>
              <a:t>u tumačenju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000" smtClean="0"/>
              <a:t>prvo eliminišemo desnu zagradu i tumačimo da je ono što ostane vektor od </a:t>
            </a:r>
            <a:r>
              <a:rPr lang="sr-Latn-CS" sz="2000" smtClean="0">
                <a:solidFill>
                  <a:srgbClr val="FF0000"/>
                </a:solidFill>
              </a:rPr>
              <a:t>4</a:t>
            </a:r>
            <a:r>
              <a:rPr lang="sr-Latn-CS" sz="2000" smtClean="0"/>
              <a:t> elementa (</a:t>
            </a:r>
            <a:r>
              <a:rPr lang="en-US" sz="2000" smtClean="0">
                <a:solidFill>
                  <a:srgbClr val="FF0000"/>
                </a:solidFill>
              </a:rPr>
              <a:t>a[0]</a:t>
            </a:r>
            <a:r>
              <a:rPr lang="en-US" sz="2000" smtClean="0"/>
              <a:t>, ... , </a:t>
            </a:r>
            <a:r>
              <a:rPr lang="en-US" sz="2000" smtClean="0">
                <a:solidFill>
                  <a:srgbClr val="FF0000"/>
                </a:solidFill>
              </a:rPr>
              <a:t>a[3]</a:t>
            </a:r>
            <a:r>
              <a:rPr lang="en-US" sz="2000" smtClean="0"/>
              <a:t> su vektori od </a:t>
            </a:r>
            <a:r>
              <a:rPr lang="en-US" sz="2000" smtClean="0">
                <a:solidFill>
                  <a:srgbClr val="FF0000"/>
                </a:solidFill>
              </a:rPr>
              <a:t>5</a:t>
            </a:r>
            <a:r>
              <a:rPr lang="en-US" sz="2000" smtClean="0"/>
              <a:t> elemenata)</a:t>
            </a:r>
            <a:r>
              <a:rPr lang="sr-Latn-CS" sz="2000" smtClean="0"/>
              <a:t>,</a:t>
            </a:r>
            <a:r>
              <a:rPr lang="en-US" sz="2000" smtClean="0"/>
              <a:t> a zatim i </a:t>
            </a:r>
            <a:r>
              <a:rPr lang="sr-Latn-CS" sz="2000" smtClean="0"/>
              <a:t>lijevu </a:t>
            </a:r>
            <a:r>
              <a:rPr lang="sr-Latn-CS" sz="1600" b="1" smtClean="0"/>
              <a:t>(pod referentnom tačkom podrazumjevamo ime niza)</a:t>
            </a:r>
            <a:r>
              <a:rPr lang="sr-Latn-CS" sz="2000" smtClean="0"/>
              <a:t> i tumačimo da je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</a:t>
            </a:r>
            <a:r>
              <a:rPr lang="en-US" sz="2000" smtClean="0"/>
              <a:t>niz</a:t>
            </a:r>
            <a:r>
              <a:rPr lang="sr-Latn-CS" sz="2000" smtClean="0"/>
              <a:t> od </a:t>
            </a:r>
            <a:r>
              <a:rPr lang="sr-Latn-CS" sz="2000" smtClean="0">
                <a:solidFill>
                  <a:srgbClr val="FF0000"/>
                </a:solidFill>
              </a:rPr>
              <a:t>4 </a:t>
            </a:r>
            <a:r>
              <a:rPr lang="sr-Latn-CS" sz="2000" smtClean="0"/>
              <a:t>niza sa po</a:t>
            </a:r>
            <a:r>
              <a:rPr lang="sr-Latn-CS" sz="2000" smtClean="0">
                <a:solidFill>
                  <a:srgbClr val="FF0000"/>
                </a:solidFill>
              </a:rPr>
              <a:t> 5 </a:t>
            </a:r>
            <a:r>
              <a:rPr lang="sr-Latn-CS" sz="2000" smtClean="0"/>
              <a:t>elemenata.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kako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ima ve</a:t>
            </a:r>
            <a:r>
              <a:rPr lang="sr-Latn-CS" sz="2000" smtClean="0"/>
              <a:t>ći prioritet to prvo eliminišemo </a:t>
            </a:r>
            <a:r>
              <a:rPr lang="sr-Latn-CS" sz="2000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tumačimo da su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[0]</a:t>
            </a:r>
            <a:r>
              <a:rPr lang="en-US" sz="2000" smtClean="0"/>
              <a:t> do </a:t>
            </a:r>
            <a:r>
              <a:rPr lang="en-US" sz="2000" smtClean="0">
                <a:solidFill>
                  <a:srgbClr val="FF0000"/>
                </a:solidFill>
              </a:rPr>
              <a:t>a[9]</a:t>
            </a:r>
            <a:r>
              <a:rPr lang="en-US" sz="2000" smtClean="0"/>
              <a:t> poka</a:t>
            </a:r>
            <a:r>
              <a:rPr lang="sr-Latn-CS" sz="2000" smtClean="0"/>
              <a:t>z</a:t>
            </a:r>
            <a:r>
              <a:rPr lang="en-US" sz="2000" smtClean="0"/>
              <a:t>iva</a:t>
            </a:r>
            <a:r>
              <a:rPr lang="sr-Latn-CS" sz="2000" smtClean="0"/>
              <a:t>č</a:t>
            </a:r>
            <a:r>
              <a:rPr lang="en-US" sz="2000" smtClean="0"/>
              <a:t>i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, a kad eliminišemo i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dobijamo da je </a:t>
            </a:r>
            <a:r>
              <a:rPr lang="en-US" sz="2000" smtClean="0">
                <a:solidFill>
                  <a:srgbClr val="FF0000"/>
                </a:solidFill>
              </a:rPr>
              <a:t>a</a:t>
            </a:r>
            <a:r>
              <a:rPr lang="en-US" sz="2000" smtClean="0"/>
              <a:t> vektor od deset pokaziva</a:t>
            </a:r>
            <a:r>
              <a:rPr lang="sr-Latn-CS" sz="2000" smtClean="0"/>
              <a:t>č</a:t>
            </a:r>
            <a:r>
              <a:rPr lang="en-US" sz="2000" smtClean="0"/>
              <a:t>a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</a:t>
            </a:r>
            <a:r>
              <a:rPr lang="en-US" sz="2000" smtClean="0"/>
              <a:t>e.</a:t>
            </a:r>
            <a:endParaRPr lang="sr-Latn-CS" sz="2000" smtClean="0"/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[10][20];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tuma</a:t>
            </a:r>
            <a:r>
              <a:rPr lang="sr-Latn-CS" sz="2000" smtClean="0"/>
              <a:t>č</a:t>
            </a:r>
            <a:r>
              <a:rPr lang="en-US" sz="2000" smtClean="0"/>
              <a:t>ite sami!!!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(*a)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sada je </a:t>
            </a:r>
            <a:r>
              <a:rPr lang="en-US" sz="2000" smtClean="0">
                <a:solidFill>
                  <a:srgbClr val="FF0000"/>
                </a:solidFill>
              </a:rPr>
              <a:t>*a</a:t>
            </a:r>
            <a:r>
              <a:rPr lang="en-US" sz="2000" smtClean="0"/>
              <a:t> </a:t>
            </a:r>
            <a:r>
              <a:rPr lang="sr-Latn-CS" sz="2000" smtClean="0"/>
              <a:t>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float-a</a:t>
            </a:r>
            <a:r>
              <a:rPr lang="en-US" sz="2000" smtClean="0"/>
              <a:t>,</a:t>
            </a:r>
            <a:r>
              <a:rPr lang="sr-Latn-CS" sz="2000" smtClean="0"/>
              <a:t> dok je samo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pokazivač na 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</a:t>
            </a:r>
            <a:r>
              <a:rPr lang="sr-Latn-C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-a.</a:t>
            </a:r>
            <a:endParaRPr lang="en-US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Sljedeće deklaracij</a:t>
            </a:r>
            <a:r>
              <a:rPr lang="en-US" sz="2400" smtClean="0"/>
              <a:t>e</a:t>
            </a:r>
            <a:r>
              <a:rPr lang="sr-Latn-CS" sz="2400" smtClean="0"/>
              <a:t> sami tumačite:</a:t>
            </a:r>
            <a:br>
              <a:rPr lang="sr-Latn-CS" sz="2400" smtClean="0"/>
            </a:br>
            <a:r>
              <a:rPr lang="en-US" sz="2200" smtClean="0">
                <a:solidFill>
                  <a:srgbClr val="FF0000"/>
                </a:solidFill>
              </a:rPr>
              <a:t>float *a[4][5];	float (*a[4])[5];	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>float (*a)[4][5];	float (**a[4])[5];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ste deklarisali </a:t>
            </a:r>
            <a:r>
              <a:rPr lang="en-US" sz="2400" smtClean="0">
                <a:solidFill>
                  <a:srgbClr val="3333CC"/>
                </a:solidFill>
              </a:rPr>
              <a:t>float m[4][5];</a:t>
            </a:r>
            <a:r>
              <a:rPr lang="en-US" sz="2400" smtClean="0"/>
              <a:t> </a:t>
            </a:r>
            <a:r>
              <a:rPr lang="sr-Latn-CS" sz="2400" smtClean="0"/>
              <a:t>š</a:t>
            </a:r>
            <a:r>
              <a:rPr lang="en-US" sz="2400" smtClean="0"/>
              <a:t>to je </a:t>
            </a:r>
            <a:r>
              <a:rPr lang="sr-Latn-CS" sz="2400" smtClean="0">
                <a:solidFill>
                  <a:srgbClr val="3333CC"/>
                </a:solidFill>
              </a:rPr>
              <a:t>m+1</a:t>
            </a:r>
            <a:r>
              <a:rPr lang="sr-Latn-CS" sz="2400" smtClean="0"/>
              <a:t> ili </a:t>
            </a:r>
            <a:r>
              <a:rPr lang="sr-Latn-CS" sz="2400" smtClean="0">
                <a:solidFill>
                  <a:srgbClr val="3333CC"/>
                </a:solidFill>
              </a:rPr>
              <a:t>m</a:t>
            </a:r>
            <a:r>
              <a:rPr lang="en-US" sz="2400" smtClean="0">
                <a:solidFill>
                  <a:srgbClr val="3333CC"/>
                </a:solidFill>
              </a:rPr>
              <a:t>[0]+1</a:t>
            </a:r>
            <a:r>
              <a:rPr lang="en-US" sz="2400" smtClean="0"/>
              <a:t>?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gore navedenim primjerima</a:t>
            </a:r>
            <a:r>
              <a:rPr lang="en-US" sz="2400" smtClean="0"/>
              <a:t>,</a:t>
            </a:r>
            <a:r>
              <a:rPr lang="sr-Latn-CS" sz="2400" smtClean="0"/>
              <a:t> koliko memorij</a:t>
            </a:r>
            <a:r>
              <a:rPr lang="en-US" sz="2400" smtClean="0"/>
              <a:t>e</a:t>
            </a:r>
            <a:r>
              <a:rPr lang="sr-Latn-CS" sz="2400" smtClean="0"/>
              <a:t> zauzima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, ako je i za pokazivač i za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 potrebno </a:t>
            </a:r>
            <a:r>
              <a:rPr lang="sr-Latn-CS" sz="2400" smtClean="0">
                <a:solidFill>
                  <a:srgbClr val="FF0000"/>
                </a:solidFill>
              </a:rPr>
              <a:t>4</a:t>
            </a:r>
            <a:r>
              <a:rPr lang="sr-Latn-CS" sz="2400" smtClean="0"/>
              <a:t> bajta?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Uočite dalje da je </a:t>
            </a:r>
            <a:r>
              <a:rPr lang="sr-Latn-CS" sz="2400" b="1" smtClean="0">
                <a:solidFill>
                  <a:srgbClr val="3333CC"/>
                </a:solidFill>
              </a:rPr>
              <a:t>int *a;</a:t>
            </a:r>
            <a:r>
              <a:rPr lang="sr-Latn-CS" sz="2400" smtClean="0"/>
              <a:t> pokazivač koji se može koristiti da pokaže na elemente niza</a:t>
            </a:r>
            <a:r>
              <a:rPr lang="en-US" sz="2400" smtClean="0"/>
              <a:t>,</a:t>
            </a:r>
            <a:r>
              <a:rPr lang="sr-Latn-CS" sz="2400" smtClean="0"/>
              <a:t> ali uvijek samo na jedan element niza.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Indeksiranje članova niza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400"/>
            <a:ext cx="8568183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imate deklarisan niz:</a:t>
            </a:r>
          </a:p>
          <a:p>
            <a:pPr marL="360363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a</a:t>
            </a:r>
            <a:r>
              <a:rPr lang="en-US" sz="2400" dirty="0" smtClean="0">
                <a:solidFill>
                  <a:srgbClr val="FF0000"/>
                </a:solidFill>
              </a:rPr>
              <a:t>[7];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en-US" sz="2400" dirty="0" smtClean="0"/>
              <a:t>a </a:t>
            </a:r>
            <a:r>
              <a:rPr lang="sr-Latn-CS" sz="2400" dirty="0" smtClean="0"/>
              <a:t>negdje u programu </a:t>
            </a:r>
            <a:r>
              <a:rPr lang="en-US" sz="2400" dirty="0" err="1" smtClean="0"/>
              <a:t>koristi</a:t>
            </a:r>
            <a:r>
              <a:rPr lang="sr-Latn-CS" sz="2400" dirty="0" smtClean="0"/>
              <a:t>mo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a[10]</a:t>
            </a:r>
            <a:r>
              <a:rPr lang="en-US" sz="2400" dirty="0" smtClean="0"/>
              <a:t> </a:t>
            </a:r>
            <a:r>
              <a:rPr lang="sr-Latn-CS" sz="2400" dirty="0" smtClean="0"/>
              <a:t>neće doći do prekida rada programa, a vjerovatno ni do bilo kakvog upozorenja, što znači da se nesmetano može pristupiti memorijskim lokacijama van niza, tj. gdje su neke druge promjenljive ili dio sistemskog koda. Čak se u nekim situacijama mogu koristiti i negativni indeksi, npr.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sr-Latn-RS" sz="2400" dirty="0" smtClean="0">
                <a:solidFill>
                  <a:srgbClr val="FF0000"/>
                </a:solidFill>
              </a:rPr>
              <a:t>-5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sr-Latn-R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Nije potrebno naglašavati da se </a:t>
            </a:r>
            <a:r>
              <a:rPr lang="sr-Latn-CS" sz="2400" u="sng" dirty="0" smtClean="0"/>
              <a:t>ove situacije moraju izbjeći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22748</TotalTime>
  <Words>1810</Words>
  <Application>Microsoft Office PowerPoint</Application>
  <PresentationFormat>On-screen Show (4:3)</PresentationFormat>
  <Paragraphs>215</Paragraphs>
  <Slides>31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MS Mincho</vt:lpstr>
      <vt:lpstr>Arial</vt:lpstr>
      <vt:lpstr>Consolas</vt:lpstr>
      <vt:lpstr>Tahoma</vt:lpstr>
      <vt:lpstr>Times New Roman</vt:lpstr>
      <vt:lpstr>Wingdings</vt:lpstr>
      <vt:lpstr>Citrus</vt:lpstr>
      <vt:lpstr>Programiranje I</vt:lpstr>
      <vt:lpstr>Nizovi (vektori)</vt:lpstr>
      <vt:lpstr>Nizovi</vt:lpstr>
      <vt:lpstr>Nizovi i pokazivači</vt:lpstr>
      <vt:lpstr>Višedimenzioni nizovi</vt:lpstr>
      <vt:lpstr>Složene deklaracije</vt:lpstr>
      <vt:lpstr>Složene deklaracije - primjeri</vt:lpstr>
      <vt:lpstr>Složene deklaracije - primjeri</vt:lpstr>
      <vt:lpstr>Indeksiranje članova niza</vt:lpstr>
      <vt:lpstr>Inicijalizacija nizova</vt:lpstr>
      <vt:lpstr>Inicijalizacija nizova</vt:lpstr>
      <vt:lpstr>Inicijalizacija nizova</vt:lpstr>
      <vt:lpstr>Stringovi</vt:lpstr>
      <vt:lpstr>Terminacioni karakter</vt:lpstr>
      <vt:lpstr>String kao promjenljiva</vt:lpstr>
      <vt:lpstr>String kao promjenljiva</vt:lpstr>
      <vt:lpstr>Inicijalizacija stringa preko pokazivača</vt:lpstr>
      <vt:lpstr>Učitavanje i štampanje stringova</vt:lpstr>
      <vt:lpstr>Učitavanje i štampanje stringova</vt:lpstr>
      <vt:lpstr>Učitavanje i štampanje karaktera</vt:lpstr>
      <vt:lpstr>Korisne funkcije iz string.h</vt:lpstr>
      <vt:lpstr>Korisne funkcije iz string.h</vt:lpstr>
      <vt:lpstr>Rad sa mnoštvom stringova</vt:lpstr>
      <vt:lpstr>Rad sa mnoštvom stringova</vt:lpstr>
      <vt:lpstr>Rad sa mnoštvom stringova</vt:lpstr>
      <vt:lpstr>Rad sa mnoštvom stringova</vt:lpstr>
      <vt:lpstr>Rad sa mnoštvom stringova</vt:lpstr>
      <vt:lpstr>Funkcije</vt:lpstr>
      <vt:lpstr>Funkcije</vt:lpstr>
      <vt:lpstr>Primjer 3 funkcije</vt:lpstr>
      <vt:lpstr>Primjeri - Napomene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358</cp:revision>
  <dcterms:created xsi:type="dcterms:W3CDTF">2004-08-23T07:37:27Z</dcterms:created>
  <dcterms:modified xsi:type="dcterms:W3CDTF">2018-10-31T07:44:48Z</dcterms:modified>
</cp:coreProperties>
</file>