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4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306" r:id="rId12"/>
    <p:sldId id="307" r:id="rId13"/>
    <p:sldId id="269" r:id="rId14"/>
    <p:sldId id="270" r:id="rId15"/>
    <p:sldId id="272" r:id="rId16"/>
    <p:sldId id="271" r:id="rId17"/>
    <p:sldId id="274" r:id="rId18"/>
    <p:sldId id="275" r:id="rId19"/>
    <p:sldId id="279" r:id="rId20"/>
    <p:sldId id="280" r:id="rId21"/>
    <p:sldId id="290" r:id="rId22"/>
    <p:sldId id="301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99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82" d="100"/>
          <a:sy n="82" d="100"/>
        </p:scale>
        <p:origin x="564" y="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6106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(osma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Podrška programiranju hardvera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Prolog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podrška ekspertnim sistemima i vještačkoj inteligenciji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Smalltalk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objektno-orijentisano programiranje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početak modernog doba u programskim jezicima. Ne samo programski, već i programerski jezik – zamišljen, kreiran i razvijen od strane programera, tj. ljudi koji su ga koristili. Omogućen jednostavan pristup hardveru.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IV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(deveta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</a:t>
            </a:r>
            <a:r>
              <a:rPr lang="sr-Latn-M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Objektno-orijentisano programiranje</a:t>
            </a:r>
            <a:endParaRPr lang="sr-Latn-CS" sz="24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Softverska kriza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programeri ne mogu da isporuče kvalitetan i testiran softver usled prevelike potražnje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C++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jezik C nadograđen pojmom klase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17576"/>
            <a:ext cx="8610600" cy="39917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(posljednja decenija XX vijeka): Prenosiv programski kod. Web programiranje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Visual Basic</a:t>
            </a:r>
            <a:r>
              <a:rPr lang="sr-Latn-CS" sz="22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zvanični makro jezik u Microsoft programskim paketima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200" b="1" dirty="0">
                <a:solidFill>
                  <a:srgbClr val="0070C0"/>
                </a:solidFill>
                <a:latin typeface="Calibri "/>
              </a:rPr>
              <a:t>Python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vještačka inteligencija i big data 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R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data mining i big data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prenosiv programski kod.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Nastao pod uticajem C i C++</a:t>
            </a:r>
            <a:endParaRPr lang="sr-Latn-CS" sz="22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HTML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 za opis Web strana (nije programski jezik)</a:t>
            </a:r>
            <a:endParaRPr lang="sr-Latn-CS" sz="22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danas možda najpopularniji jezik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200" b="1" dirty="0">
                <a:solidFill>
                  <a:srgbClr val="0070C0"/>
                </a:solidFill>
                <a:latin typeface="Calibri "/>
              </a:rPr>
              <a:t>PHP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izrada dinamičkih veb stranica</a:t>
            </a:r>
          </a:p>
        </p:txBody>
      </p:sp>
    </p:spTree>
    <p:extLst>
      <p:ext uri="{BB962C8B-B14F-4D97-AF65-F5344CB8AC3E}">
        <p14:creationId xmlns:p14="http://schemas.microsoft.com/office/powerpoint/2010/main" val="7077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754938" cy="1143000"/>
          </a:xfrm>
        </p:spPr>
        <p:txBody>
          <a:bodyPr/>
          <a:lstStyle/>
          <a:p>
            <a:pPr eaLnBrk="1" hangingPunct="1"/>
            <a:r>
              <a:rPr lang="sr-Latn-CS" dirty="0"/>
              <a:t>Faze u razvoju programskih jezika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68293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VI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(2000-danas): Veliki broj pravaca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Nastao pod uticajem C i C++. Desktop aplikacije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CSS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stilizovanje Web strana</a:t>
            </a:r>
            <a:endParaRPr lang="sr-Latn-ME" sz="2000" b="1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Web frameworks</a:t>
            </a:r>
            <a:endParaRPr lang="sr-Latn-CS" sz="2000" b="1" dirty="0">
              <a:solidFill>
                <a:srgbClr val="0033CC"/>
              </a:solidFill>
              <a:latin typeface="Calibri "/>
            </a:endParaRP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PHP frameworks –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Laravel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CodeIgniter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ME" sz="1800" dirty="0">
                <a:solidFill>
                  <a:srgbClr val="0070C0"/>
                </a:solidFill>
                <a:latin typeface="Calibri "/>
              </a:rPr>
              <a:t>Symphony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JavaScript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frameworks –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Angular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ReactJS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Vue.js</a:t>
            </a:r>
          </a:p>
          <a:p>
            <a:pPr marL="901700" lvl="2" indent="-273050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CSS frameworks </a:t>
            </a:r>
            <a:r>
              <a:rPr lang="sr-Latn-ME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1800" dirty="0">
                <a:solidFill>
                  <a:srgbClr val="0070C0"/>
                </a:solidFill>
                <a:latin typeface="Calibri "/>
              </a:rPr>
              <a:t>Bootstrap</a:t>
            </a:r>
            <a:endParaRPr lang="sr-Latn-ME" sz="1800" dirty="0">
              <a:solidFill>
                <a:srgbClr val="0070C0"/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Programiranje pametnih uređaja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mobilni telefoni, tableti, 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satovi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...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Android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Java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Kotlin</a:t>
            </a:r>
          </a:p>
          <a:p>
            <a:pPr marL="901700" lvl="2" indent="-280988" algn="just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</a:pP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iOS platforma –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Objective C</a:t>
            </a:r>
            <a:r>
              <a:rPr lang="sr-Latn-C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1800" dirty="0">
                <a:solidFill>
                  <a:srgbClr val="0070C0"/>
                </a:solidFill>
                <a:latin typeface="Calibri "/>
              </a:rPr>
              <a:t>Swift</a:t>
            </a: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Cross-platform programiranje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razvoj za više platformi istovremeno. Dominantnu ulogu imaju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JavaScript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Apache Cordova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Appcelerator Titanium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RhoMobile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 i </a:t>
            </a: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C#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Xamarin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sr-Latn-CS" sz="2000" dirty="0">
                <a:solidFill>
                  <a:srgbClr val="0070C0"/>
                </a:solidFill>
                <a:latin typeface="Calibri "/>
              </a:rPr>
              <a:t>Visual Studio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).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9292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Programiranje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hardverskih</a:t>
            </a:r>
            <a:r>
              <a:rPr lang="en-US" sz="2000" b="1" dirty="0">
                <a:solidFill>
                  <a:srgbClr val="0070C0"/>
                </a:solidFill>
                <a:latin typeface="Calibri "/>
              </a:rPr>
              <a:t> </a:t>
            </a:r>
            <a:r>
              <a:rPr lang="en-US" sz="2000" b="1" dirty="0" err="1">
                <a:solidFill>
                  <a:srgbClr val="0070C0"/>
                </a:solidFill>
                <a:latin typeface="Calibri "/>
              </a:rPr>
              <a:t>platformi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Arduino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, </a:t>
            </a:r>
            <a:r>
              <a:rPr lang="en-US" sz="2000" dirty="0">
                <a:solidFill>
                  <a:srgbClr val="0070C0"/>
                </a:solidFill>
                <a:latin typeface="Calibri "/>
              </a:rPr>
              <a:t>Raspberry Pi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. 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</p:txBody>
      </p:sp>
    </p:spTree>
    <p:extLst>
      <p:ext uri="{BB962C8B-B14F-4D97-AF65-F5344CB8AC3E}">
        <p14:creationId xmlns:p14="http://schemas.microsoft.com/office/powerpoint/2010/main" val="404214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807450" cy="42481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nas u računarstvu ne postoji standardizovana terminologija, što dovodi do toga da za jedan pojam postoji više naziva,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da se za različite pojmove koriste isti nazivi.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ćemo uvesti definicije nekoliko najvažnijih pojmova.</a:t>
            </a:r>
            <a:endParaRPr lang="sr-Latn-CS" sz="1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Podatak</a:t>
            </a:r>
            <a:r>
              <a:rPr lang="sr-Latn-CS" sz="24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Podaci mogu biti 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složeni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Nad podacima se izvode </a:t>
            </a:r>
            <a:r>
              <a:rPr lang="sr-Latn-CS" sz="24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Redosljed izvršavanja operacija određuje </a:t>
            </a:r>
            <a:r>
              <a:rPr lang="sr-Latn-CS" sz="24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Kontrola podataka</a:t>
            </a:r>
            <a:r>
              <a:rPr lang="sr-Latn-CS" sz="2400" dirty="0" smtClean="0"/>
              <a:t> vrši upravljanje adresama podataka.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Kontrola memorije</a:t>
            </a:r>
            <a:r>
              <a:rPr lang="sr-Latn-CS" sz="2400" dirty="0" smtClean="0"/>
              <a:t> služi za zauzimanje (alokaciju) i oslobađanje (dealokaciju) memorije.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Izvorni kôd programa</a:t>
            </a:r>
            <a:r>
              <a:rPr lang="sr-Latn-CS" sz="2400" dirty="0" smtClean="0"/>
              <a:t> (source code) se piše u (višem) programskom jeziku.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Ovaj kôd je potrebno prevesti na neki način u </a:t>
            </a:r>
            <a:r>
              <a:rPr lang="sr-Latn-CS" sz="2400" dirty="0"/>
              <a:t>kôd </a:t>
            </a:r>
            <a:r>
              <a:rPr lang="sr-Latn-CS" sz="2400" dirty="0" smtClean="0"/>
              <a:t>razumljiv računaru, sastavljen od 0 i 1</a:t>
            </a:r>
            <a:r>
              <a:rPr lang="en-US" sz="2400" dirty="0" smtClean="0"/>
              <a:t>,</a:t>
            </a:r>
            <a:r>
              <a:rPr lang="sr-Latn-CS" sz="2400" dirty="0" smtClean="0"/>
              <a:t> koji često nazivamo </a:t>
            </a:r>
            <a:r>
              <a:rPr lang="sr-Latn-CS" sz="2400" dirty="0" smtClean="0">
                <a:solidFill>
                  <a:srgbClr val="FF0000"/>
                </a:solidFill>
              </a:rPr>
              <a:t>mašinski </a:t>
            </a:r>
            <a:r>
              <a:rPr lang="sr-Latn-CS" sz="2400" dirty="0">
                <a:solidFill>
                  <a:srgbClr val="FF0000"/>
                </a:solidFill>
              </a:rPr>
              <a:t>kôd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Prevođenjem se bave programi koje jednim imenom nazivamo </a:t>
            </a:r>
            <a:r>
              <a:rPr lang="sr-Latn-CS" sz="2400" dirty="0" smtClean="0">
                <a:solidFill>
                  <a:srgbClr val="FF0000"/>
                </a:solidFill>
              </a:rPr>
              <a:t>translatori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Dvije osnovne grupe translatora su </a:t>
            </a:r>
            <a:r>
              <a:rPr lang="sr-Latn-CS" sz="2400" dirty="0" smtClean="0">
                <a:solidFill>
                  <a:srgbClr val="FF0000"/>
                </a:solidFill>
              </a:rPr>
              <a:t>interpreteri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kompajleri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sr-Latn-CS" sz="2400" dirty="0" smtClean="0"/>
              <a:t>Poznati interpreteri su Basic, Java, MATLAB, PHP.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karakter</a:t>
            </a:r>
            <a:r>
              <a:rPr lang="sr-Latn-CS" sz="2400" dirty="0" smtClean="0"/>
              <a:t>. Karakter je zapravo izvedeni tip podatka iz cijelog broja.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3333CC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Obratite</a:t>
            </a:r>
            <a:r>
              <a:rPr lang="en-US" sz="2000" dirty="0" smtClean="0">
                <a:solidFill>
                  <a:srgbClr val="FF0000"/>
                </a:solidFill>
              </a:rPr>
              <a:t> pa</a:t>
            </a:r>
            <a:r>
              <a:rPr lang="sr-Latn-CS" sz="2000" dirty="0" smtClean="0">
                <a:solidFill>
                  <a:srgbClr val="FF0000"/>
                </a:solidFill>
              </a:rPr>
              <a:t>ž</a:t>
            </a:r>
            <a:r>
              <a:rPr lang="en-US" sz="2000" dirty="0" err="1" smtClean="0">
                <a:solidFill>
                  <a:srgbClr val="FF0000"/>
                </a:solidFill>
              </a:rPr>
              <a:t>nju</a:t>
            </a:r>
            <a:r>
              <a:rPr lang="en-US" sz="2000" dirty="0" smtClean="0">
                <a:solidFill>
                  <a:srgbClr val="FF0000"/>
                </a:solidFill>
              </a:rPr>
              <a:t> da je u C-u </a:t>
            </a:r>
            <a:r>
              <a:rPr lang="en-US" sz="2000" dirty="0" err="1" smtClean="0">
                <a:solidFill>
                  <a:srgbClr val="FF0000"/>
                </a:solidFill>
              </a:rPr>
              <a:t>po</a:t>
            </a:r>
            <a:r>
              <a:rPr lang="sr-Latn-CS" sz="2000" dirty="0" smtClean="0">
                <a:solidFill>
                  <a:srgbClr val="FF0000"/>
                </a:solidFill>
              </a:rPr>
              <a:t>č</a:t>
            </a:r>
            <a:r>
              <a:rPr lang="en-US" sz="2000" dirty="0" err="1" smtClean="0">
                <a:solidFill>
                  <a:srgbClr val="FF0000"/>
                </a:solidFill>
              </a:rPr>
              <a:t>etni</a:t>
            </a:r>
            <a:r>
              <a:rPr lang="en-US" sz="2000" dirty="0" smtClean="0">
                <a:solidFill>
                  <a:srgbClr val="FF0000"/>
                </a:solidFill>
              </a:rPr>
              <a:t> index 0, </a:t>
            </a:r>
            <a:r>
              <a:rPr lang="sr-Latn-CS" sz="2000" dirty="0" smtClean="0">
                <a:solidFill>
                  <a:srgbClr val="FF0000"/>
                </a:solidFill>
              </a:rPr>
              <a:t>i da se srednje z</a:t>
            </a:r>
            <a:r>
              <a:rPr lang="en-US" sz="2000" dirty="0" err="1" smtClean="0">
                <a:solidFill>
                  <a:srgbClr val="FF0000"/>
                </a:solidFill>
              </a:rPr>
              <a:t>agrade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koriste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za indeksiranje elemenata niza.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53952"/>
            <a:ext cx="8352928" cy="41273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izvršavaju na računaru nijesu iste kao i 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4629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Mr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Nikola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Bulatovi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nbulatovic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M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006400"/>
                </a:solidFill>
                <a:latin typeface="+mj-lt"/>
              </a:rPr>
              <a:t>stefanv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</a:t>
            </a:r>
            <a:r>
              <a:rPr lang="sr-Latn-ME" sz="2200" b="1" dirty="0" smtClean="0">
                <a:solidFill>
                  <a:srgbClr val="006400"/>
                </a:solidFill>
                <a:latin typeface="+mj-lt"/>
              </a:rPr>
              <a:t>ucg.</a:t>
            </a:r>
            <a:r>
              <a:rPr lang="en-US" sz="2200" b="1" dirty="0">
                <a:solidFill>
                  <a:srgbClr val="006400"/>
                </a:solidFill>
                <a:latin typeface="+mj-lt"/>
              </a:rPr>
              <a:t>ac.me</a:t>
            </a:r>
            <a:endParaRPr lang="sr-Latn-CS" sz="2200" b="1" dirty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58092"/>
            <a:ext cx="8928422" cy="4495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U slučaju operacije nad podacima</a:t>
            </a:r>
            <a:br>
              <a:rPr lang="sr-Latn-CS" sz="2000" dirty="0" smtClean="0"/>
            </a:br>
            <a:r>
              <a:rPr lang="sr-Latn-CS" sz="2000" dirty="0" smtClean="0"/>
              <a:t>različitog tipa (npr. realni broj i cijeli broj)</a:t>
            </a:r>
            <a:br>
              <a:rPr lang="sr-Latn-CS" sz="2000" dirty="0" smtClean="0"/>
            </a:br>
            <a:r>
              <a:rPr lang="sr-Latn-CS" sz="2000" dirty="0" smtClean="0"/>
              <a:t>rezerviše se memorija za “veći</a:t>
            </a:r>
            <a:r>
              <a:rPr lang="en-US" sz="2000" dirty="0" smtClean="0"/>
              <a:t>”</a:t>
            </a:r>
            <a:r>
              <a:rPr lang="sr-Latn-CS" sz="2000" dirty="0" smtClean="0"/>
              <a:t> (složeniji) operand kao rezultat, 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“</a:t>
            </a:r>
            <a:r>
              <a:rPr lang="en-US" sz="2000" dirty="0" err="1" smtClean="0"/>
              <a:t>pravilan</a:t>
            </a:r>
            <a:r>
              <a:rPr lang="en-US" sz="2000" dirty="0" smtClean="0"/>
              <a:t>”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3733800"/>
            <a:ext cx="2885256" cy="738664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400" b="1" dirty="0">
                <a:latin typeface="Tahoma" charset="0"/>
              </a:rPr>
              <a:t>-&gt;</a:t>
            </a:r>
            <a:r>
              <a:rPr lang="sr-Cyrl-ME" sz="1400" b="1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400" b="1" dirty="0" smtClean="0">
                <a:latin typeface="Tahoma" charset="0"/>
              </a:rPr>
              <a:t>operacija </a:t>
            </a:r>
            <a:r>
              <a:rPr lang="sr-Cyrl-ME" sz="1400" b="1" dirty="0" smtClean="0">
                <a:latin typeface="Tahoma" charset="0"/>
              </a:rPr>
              <a:t>је </a:t>
            </a:r>
            <a:r>
              <a:rPr lang="sr-Latn-CS" sz="1400" b="1" dirty="0" smtClean="0">
                <a:latin typeface="Tahoma" charset="0"/>
              </a:rPr>
              <a:t>sabiranj</a:t>
            </a:r>
            <a:r>
              <a:rPr lang="sr-Cyrl-ME" sz="1400" b="1" dirty="0" smtClean="0">
                <a:latin typeface="Tahoma" charset="0"/>
              </a:rPr>
              <a:t>е, </a:t>
            </a:r>
            <a:r>
              <a:rPr lang="sr-Latn-CS" sz="1400" b="1" dirty="0" smtClean="0">
                <a:latin typeface="Tahoma" charset="0"/>
              </a:rPr>
              <a:t>operandi </a:t>
            </a:r>
            <a:r>
              <a:rPr lang="sr-Latn-CS" sz="1400" b="1" dirty="0">
                <a:latin typeface="Tahoma" charset="0"/>
              </a:rPr>
              <a:t>su 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latin typeface="Tahoma" charset="0"/>
              </a:rPr>
              <a:t> </a:t>
            </a:r>
            <a:r>
              <a:rPr lang="sr-Latn-CS" sz="1400" b="1" dirty="0">
                <a:latin typeface="Tahoma" charset="0"/>
              </a:rPr>
              <a:t>i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400" b="1" dirty="0" smtClean="0">
                <a:latin typeface="Tahoma" charset="0"/>
              </a:rPr>
              <a:t>, </a:t>
            </a:r>
            <a:r>
              <a:rPr lang="sr-Latn-CS" sz="1400" b="1" dirty="0">
                <a:latin typeface="Tahoma" charset="0"/>
              </a:rPr>
              <a:t>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>
                <a:latin typeface="Tahoma" charset="0"/>
              </a:rPr>
              <a:t> se naziva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operatorom</a:t>
            </a:r>
            <a:r>
              <a:rPr lang="sr-Latn-CS" sz="1400" b="1" dirty="0">
                <a:latin typeface="Tahoma" charset="0"/>
              </a:rPr>
              <a:t> sabiranja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Dajmo primjer jednostavnog C programa:</a:t>
            </a:r>
            <a:br>
              <a:rPr lang="sr-Latn-CS" sz="2000" dirty="0" smtClean="0"/>
            </a:b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ME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main(){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a=3;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b=4;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(“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i %d je %d\n”, 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programu je zauzeta memorija za dvije cjelobrojne promjenljive kojima se nakon toga pridružuju vrijednosti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Konstante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Specijalni simboli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Rezervisane (ključne) riječi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Stringovi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Komentari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Bjeline</a:t>
            </a:r>
            <a:endParaRPr lang="en-US" sz="2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2484413"/>
            <a:ext cx="4267200" cy="1587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5334000"/>
            <a:ext cx="4800600" cy="650875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imenima ne može biti specijalnih simbola: </a:t>
            </a:r>
            <a:r>
              <a:rPr lang="de-DE" sz="1800" b="1">
                <a:solidFill>
                  <a:srgbClr val="FF0000"/>
                </a:solidFill>
                <a:latin typeface="Tahoma" charset="0"/>
                <a:cs typeface="Times New Roman" charset="0"/>
              </a:rPr>
              <a:t>~`!@#$%^&amp;()[]{};:'"\|&lt;&gt;?/.,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/*=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4013" y="63246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FF0000"/>
                </a:solidFill>
                <a:latin typeface="Tahoma" charset="0"/>
              </a:rPr>
              <a:t>Poželjno je da ime odražava </a:t>
            </a:r>
            <a:r>
              <a:rPr lang="sr-Latn-CS" dirty="0" smtClean="0">
                <a:solidFill>
                  <a:srgbClr val="FF0000"/>
                </a:solidFill>
                <a:latin typeface="Tahoma" charset="0"/>
              </a:rPr>
              <a:t>ulogu promjenljive!!!</a:t>
            </a:r>
            <a:endParaRPr lang="en-US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smtClean="0"/>
              <a:t>Realne konstante</a:t>
            </a:r>
            <a:r>
              <a:rPr lang="sr-Latn-CS" sz="2400" smtClean="0"/>
              <a:t> (konstante u pokretnom zarezu ili konstante tipa float –1.1, 0.234, 1.23e6, -.128</a:t>
            </a:r>
            <a:r>
              <a:rPr lang="en-US" sz="2400" smtClean="0"/>
              <a:t>)</a:t>
            </a:r>
            <a:r>
              <a:rPr lang="sr-Latn-CS" sz="2400" smtClean="0"/>
              <a:t>. Kod ovih konstante se koriste sufiksi 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za kratak memorijski zapis, 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 za dugačak memorijski zapis </a:t>
            </a:r>
            <a:r>
              <a:rPr lang="sr-Latn-CS" sz="1600" b="1" smtClean="0">
                <a:solidFill>
                  <a:srgbClr val="FF0000"/>
                </a:solidFill>
              </a:rPr>
              <a:t>(kad naučimo pojmove o konverziji podataka kod pojedinih operacija biće jasnija važnost ovih oznaka)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smtClean="0"/>
              <a:t>Znakovne konstante</a:t>
            </a:r>
            <a:r>
              <a:rPr lang="sr-Latn-CS" sz="2400" smtClean="0"/>
              <a:t> (konstante tipa char). U navodnicima </a:t>
            </a:r>
            <a:r>
              <a:rPr lang="en-US" sz="2400" b="1" smtClean="0">
                <a:cs typeface="Times New Roman" charset="0"/>
              </a:rPr>
              <a:t>'c'</a:t>
            </a:r>
            <a:r>
              <a:rPr lang="en-US" sz="2400" smtClean="0"/>
              <a:t> </a:t>
            </a:r>
            <a:r>
              <a:rPr lang="sr-Latn-CS" sz="2400" smtClean="0"/>
              <a:t>ili </a:t>
            </a:r>
            <a:r>
              <a:rPr lang="en-US" sz="2400" b="1" smtClean="0"/>
              <a:t>‘\ooo’</a:t>
            </a:r>
            <a:r>
              <a:rPr lang="sr-Latn-CS" sz="2400" smtClean="0"/>
              <a:t>,</a:t>
            </a:r>
            <a:r>
              <a:rPr lang="en-US" sz="2400" smtClean="0"/>
              <a:t> gdje je </a:t>
            </a:r>
            <a:r>
              <a:rPr lang="en-US" sz="2400" b="1" smtClean="0"/>
              <a:t>ooo</a:t>
            </a:r>
            <a:r>
              <a:rPr lang="en-US" sz="2400" smtClean="0"/>
              <a:t> oktalni </a:t>
            </a:r>
            <a:r>
              <a:rPr lang="sr-Latn-CS" sz="2400" smtClean="0"/>
              <a:t>z</a:t>
            </a:r>
            <a:r>
              <a:rPr lang="en-US" sz="2400" smtClean="0"/>
              <a:t>apis broja koji predstavlja karakter po ASCII kodu, ili </a:t>
            </a:r>
            <a:r>
              <a:rPr lang="en-US" sz="2400" b="1" smtClean="0"/>
              <a:t>‘\xhh’</a:t>
            </a:r>
            <a:r>
              <a:rPr lang="en-US" sz="2400" smtClean="0"/>
              <a:t> gdje je </a:t>
            </a:r>
            <a:r>
              <a:rPr lang="en-US" sz="2400" b="1" smtClean="0"/>
              <a:t>hh</a:t>
            </a:r>
            <a:r>
              <a:rPr lang="en-US" sz="2400" smtClean="0"/>
              <a:t> heksadecimalni zapis karaktera.</a:t>
            </a:r>
            <a:endParaRPr lang="sr-Latn-CS" sz="2400" smtClean="0"/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91200" y="2895600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70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39000" y="301625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charset="0"/>
              </a:rPr>
              <a:t>obratiti pažnju</a:t>
            </a:r>
            <a:endParaRPr lang="en-US" sz="1400" b="1"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52600" y="6400800"/>
            <a:ext cx="6096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od specijalnih značenja karaktera nakon </a:t>
            </a:r>
            <a:r>
              <a:rPr lang="sr-Latn-CS" sz="2400" dirty="0" smtClean="0">
                <a:solidFill>
                  <a:srgbClr val="FF0000"/>
                </a:solidFill>
              </a:rPr>
              <a:t>backslash crte </a:t>
            </a:r>
            <a:r>
              <a:rPr lang="en-US" sz="2400" dirty="0" smtClean="0">
                <a:solidFill>
                  <a:srgbClr val="FF0000"/>
                </a:solidFill>
              </a:rPr>
              <a:t>\ </a:t>
            </a:r>
            <a:r>
              <a:rPr lang="en-US" sz="2400" dirty="0" err="1" smtClean="0"/>
              <a:t>su</a:t>
            </a:r>
            <a:r>
              <a:rPr lang="en-US" sz="2400" dirty="0" smtClean="0"/>
              <a:t>: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'\' 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'\" 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'\\'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Već smo ih naveli kao nešto što ne može da se nalazi u okviru imena (identifikatora). Spisak specijalnih simbola:</a:t>
            </a:r>
            <a:br>
              <a:rPr lang="sr-Latn-CS" sz="2400" smtClean="0"/>
            </a:br>
            <a:r>
              <a:rPr lang="de-DE" sz="2300" b="1" smtClean="0">
                <a:cs typeface="Times New Roman" charset="0"/>
              </a:rPr>
              <a:t>~ ` ! @ # $ % ^ &amp; </a:t>
            </a:r>
            <a:r>
              <a:rPr lang="de-DE" sz="2300" b="1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smtClean="0">
                <a:cs typeface="Times New Roman" charset="0"/>
              </a:rPr>
              <a:t> ; : ' " \ | </a:t>
            </a:r>
            <a:r>
              <a:rPr lang="de-DE" sz="2300" b="1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smtClean="0">
                <a:cs typeface="Times New Roman" charset="0"/>
              </a:rPr>
              <a:t> ? / . ,</a:t>
            </a:r>
            <a:r>
              <a:rPr lang="sr-Latn-CS" sz="2300" b="1" smtClean="0"/>
              <a:t> </a:t>
            </a:r>
            <a:r>
              <a:rPr lang="de-DE" sz="2300" b="1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smtClean="0"/>
              <a:t> </a:t>
            </a:r>
            <a:r>
              <a:rPr lang="de-DE" sz="2300" b="1" smtClean="0">
                <a:cs typeface="Times New Roman" charset="0"/>
              </a:rPr>
              <a:t>=</a:t>
            </a:r>
            <a:endParaRPr lang="sr-Latn-CS" sz="2300" b="1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smtClean="0">
                <a:cs typeface="Times New Roman" charset="0"/>
              </a:rPr>
              <a:t>  </a:t>
            </a:r>
            <a:endParaRPr lang="sr-Latn-CS" sz="2400" b="1" smtClean="0"/>
          </a:p>
          <a:p>
            <a:pPr eaLnBrk="1" hangingPunct="1"/>
            <a:endParaRPr lang="en-US" sz="2400" b="1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620000" y="3352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52800"/>
            <a:ext cx="1143000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895600" y="56388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429000" y="3352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52800"/>
            <a:ext cx="3200400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143000" y="3810000"/>
            <a:ext cx="54864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b="1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br>
              <a:rPr lang="sr-Latn-CS" sz="1500" b="1">
                <a:solidFill>
                  <a:srgbClr val="3333CC"/>
                </a:solidFill>
                <a:latin typeface="Tahoma" charset="0"/>
              </a:rPr>
            </a:b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96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324600" y="3276600"/>
            <a:ext cx="10668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477000" y="3810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b="1">
                <a:solidFill>
                  <a:schemeClr val="accent1"/>
                </a:solidFill>
                <a:latin typeface="Tahoma" charset="0"/>
              </a:rPr>
              <a:t>pored značenja manje od i veće od koriste se kod pretprocesora</a:t>
            </a:r>
            <a:endParaRPr lang="en-US" sz="15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0" y="6096000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Sa ostalim specijalnim simbolima upoznaćemo se kasnije detaljno!!!</a:t>
            </a:r>
            <a:endParaRPr lang="en-US" sz="1600" b="1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3914775" y="6035675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2000" b="1">
              <a:solidFill>
                <a:schemeClr val="accent2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000" smtClean="0"/>
              <a:t>Određeni skup riječi programski jezik C koristi za naredbe i najavu tipa podataka promjenljivih.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Nazivaju se </a:t>
            </a:r>
            <a:r>
              <a:rPr lang="sr-Latn-CS" sz="2000" smtClean="0">
                <a:solidFill>
                  <a:srgbClr val="FF0000"/>
                </a:solidFill>
              </a:rPr>
              <a:t>rezervisane </a:t>
            </a:r>
            <a:r>
              <a:rPr lang="sr-Latn-CS" sz="2000" smtClean="0"/>
              <a:t>ili </a:t>
            </a:r>
            <a:r>
              <a:rPr lang="sr-Latn-CS" sz="2000" smtClean="0">
                <a:solidFill>
                  <a:srgbClr val="FF0000"/>
                </a:solidFill>
              </a:rPr>
              <a:t>ključne riječi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Imena (identifikatori) promjenljivih ne mogu biti ista kao ključne riječi.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</a:t>
            </a:r>
            <a:r>
              <a:rPr lang="en-US" sz="2000" smtClean="0"/>
              <a:t>a </a:t>
            </a:r>
            <a:r>
              <a:rPr lang="sr-Latn-CS" sz="2000" smtClean="0"/>
              <a:t>pr</a:t>
            </a:r>
            <a:r>
              <a:rPr lang="en-US" sz="2000" smtClean="0"/>
              <a:t>imjer,</a:t>
            </a:r>
            <a:r>
              <a:rPr lang="sr-Latn-CS" sz="2000" smtClean="0"/>
              <a:t> programski jezik C koristi riječ </a:t>
            </a:r>
            <a:r>
              <a:rPr lang="sr-Latn-CS" sz="2000" b="1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 kao najavu cjelobrojne promjenljive. Nijedno ime u programu ne može biti </a:t>
            </a:r>
            <a:r>
              <a:rPr lang="sr-Latn-CS" sz="2000" b="1" smtClean="0"/>
              <a:t>int</a:t>
            </a:r>
            <a:r>
              <a:rPr lang="sr-Latn-CS" sz="2000" smtClean="0"/>
              <a:t> </a:t>
            </a:r>
            <a:r>
              <a:rPr lang="sr-Latn-CS" sz="1400" b="1" smtClean="0"/>
              <a:t>(može, recimo, int2, ali i to treba izbjegavati)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Spisak ključnih riječi, kojih nema puno </a:t>
            </a:r>
            <a:r>
              <a:rPr lang="sr-Latn-CS" sz="1400" b="1" smtClean="0">
                <a:solidFill>
                  <a:srgbClr val="FF0000"/>
                </a:solidFill>
              </a:rPr>
              <a:t>(karakteristika programskog jezika C)</a:t>
            </a:r>
            <a:r>
              <a:rPr lang="sr-Latn-CS" sz="1400" b="1" smtClean="0"/>
              <a:t>,</a:t>
            </a:r>
            <a:r>
              <a:rPr lang="sr-Latn-CS" sz="2000" smtClean="0"/>
              <a:t> dobićete na vježbama.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Programski jezik C posjeduje programske biblioteke koje se po potrebi mogu uključivati u kod. Ako je programska biblioteka uključena</a:t>
            </a:r>
            <a:r>
              <a:rPr lang="en-US" sz="2000" smtClean="0"/>
              <a:t>,</a:t>
            </a:r>
            <a:r>
              <a:rPr lang="sr-Latn-CS" sz="2000" smtClean="0"/>
              <a:t> sva navedena imena u njoj se ponašaju kao ključne riječi i ne mogu se koristiti za imena u našem kodu. U našem primjeru je uključena programska biblioteka </a:t>
            </a:r>
            <a:r>
              <a:rPr lang="sr-Latn-CS" sz="2000" smtClean="0">
                <a:solidFill>
                  <a:srgbClr val="FF0000"/>
                </a:solidFill>
              </a:rPr>
              <a:t>stdio.h</a:t>
            </a:r>
            <a:r>
              <a:rPr lang="sr-Latn-CS" sz="2000" smtClean="0"/>
              <a:t> u kojoj je definisana funkcija </a:t>
            </a:r>
            <a:r>
              <a:rPr lang="sr-Latn-CS" sz="2000" smtClean="0">
                <a:solidFill>
                  <a:srgbClr val="FF0000"/>
                </a:solidFill>
              </a:rPr>
              <a:t>printf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312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Ovaj sintaksni element se ponekad u našoj literaturi naziva </a:t>
            </a:r>
            <a:r>
              <a:rPr lang="sr-Latn-CS" sz="2400" dirty="0" smtClean="0">
                <a:solidFill>
                  <a:srgbClr val="FF0000"/>
                </a:solidFill>
              </a:rPr>
              <a:t>string literal</a:t>
            </a:r>
            <a:r>
              <a:rPr lang="sr-Latn-CS" sz="2400" dirty="0" smtClean="0"/>
              <a:t> ili samo </a:t>
            </a:r>
            <a:r>
              <a:rPr lang="sr-Latn-CS" sz="2400" dirty="0" smtClean="0">
                <a:solidFill>
                  <a:srgbClr val="3333CC"/>
                </a:solidFill>
              </a:rPr>
              <a:t>literal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Stringovi su nizovi karaktera, npr. </a:t>
            </a:r>
            <a:r>
              <a:rPr lang="sr-Latn-CS" sz="2400" b="1" dirty="0"/>
              <a:t>"</a:t>
            </a:r>
            <a:r>
              <a:rPr lang="sr-Latn-CS" sz="2400" b="1" dirty="0" smtClean="0"/>
              <a:t>tekst"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unutar stringa nalazi </a:t>
            </a:r>
            <a:r>
              <a:rPr lang="en-US" sz="2400" dirty="0" err="1" smtClean="0"/>
              <a:t>kosa</a:t>
            </a:r>
            <a:r>
              <a:rPr lang="en-US" sz="2400" dirty="0" smtClean="0"/>
              <a:t> </a:t>
            </a:r>
            <a:r>
              <a:rPr lang="sr-Latn-CS" sz="2400" dirty="0" smtClean="0"/>
              <a:t>crta</a:t>
            </a:r>
            <a:r>
              <a:rPr lang="en-US" sz="2400" dirty="0" smtClean="0"/>
              <a:t> </a:t>
            </a:r>
            <a:r>
              <a:rPr lang="en-US" sz="2400" dirty="0" err="1" smtClean="0"/>
              <a:t>unazad</a:t>
            </a:r>
            <a:r>
              <a:rPr lang="en-US" sz="2400" dirty="0" smtClean="0"/>
              <a:t> (</a:t>
            </a:r>
            <a:r>
              <a:rPr lang="sr-Latn-CS" sz="2400" dirty="0" smtClean="0"/>
              <a:t>backslash</a:t>
            </a:r>
            <a:r>
              <a:rPr lang="en-US" sz="2400" dirty="0" smtClean="0"/>
              <a:t>)</a:t>
            </a:r>
            <a:r>
              <a:rPr lang="sr-Latn-CS" sz="2400" dirty="0" smtClean="0"/>
              <a:t> onda ono što slijedi za njom ima specijalno značenje koje je objašnjeno kod znakovnih konstanti.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Pogledajte string koji je korišten kao argument funkcije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 u našem primjeru.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Rad sa stringovima, način smještanja u memorij</a:t>
            </a:r>
            <a:r>
              <a:rPr lang="en-US" sz="2400" dirty="0" smtClean="0"/>
              <a:t>u</a:t>
            </a:r>
            <a:r>
              <a:rPr lang="sr-Latn-CS" sz="2400" dirty="0" smtClean="0"/>
              <a:t> i drugi detalji biće objašnjeni kasnije.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40762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x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x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</a:p>
          <a:p>
            <a:pPr eaLnBrk="1" hangingPunct="1"/>
            <a:r>
              <a:rPr lang="sr-Latn-CS" sz="2400" dirty="0" smtClean="0"/>
              <a:t>Broj studenata koji polažu ispit utvrđuje se na osnovu njihovih 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kao i na osnovu učešća u svim oblicima nastave.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komentar se navodi unutar </a:t>
            </a:r>
            <a:r>
              <a:rPr lang="en-US" sz="2400" smtClean="0">
                <a:solidFill>
                  <a:srgbClr val="3333CC"/>
                </a:solidFill>
              </a:rPr>
              <a:t>/*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prostor za komentar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8382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1148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990600" y="2827338"/>
            <a:ext cx="4267200" cy="762000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267200" y="282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257800" y="340360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</a:t>
            </a:r>
            <a:r>
              <a:rPr lang="sr-Latn-CS" sz="1600" b="1">
                <a:latin typeface="Tahoma" charset="0"/>
              </a:rPr>
              <a:t>četak i kraj komentara</a:t>
            </a:r>
            <a:endParaRPr lang="en-US" sz="1600" b="1">
              <a:latin typeface="Tahoma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1371600" y="282733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667000" y="28273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143000" y="2979738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tekst komentara koji se može prostirati u više redova</a:t>
            </a:r>
            <a:endParaRPr lang="en-US" sz="1600" b="1"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533400" y="3716338"/>
            <a:ext cx="8229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3333CC"/>
                </a:solidFill>
                <a:latin typeface="+mn-lt"/>
              </a:rPr>
              <a:t> // </a:t>
            </a:r>
            <a:r>
              <a:rPr lang="en-US" smtClean="0">
                <a:latin typeface="+mn-lt"/>
              </a:rPr>
              <a:t>- linijski komentari (va</a:t>
            </a:r>
            <a:r>
              <a:rPr lang="sr-Latn-RS" smtClean="0">
                <a:latin typeface="+mn-lt"/>
              </a:rPr>
              <a:t>že u liniji u kojoj se nalaze</a:t>
            </a:r>
            <a:r>
              <a:rPr lang="en-US" smtClean="0">
                <a:latin typeface="+mn-lt"/>
              </a:rPr>
              <a:t>)</a:t>
            </a:r>
            <a:endParaRPr lang="en-US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smtClean="0">
                <a:solidFill>
                  <a:srgbClr val="FF0000"/>
                </a:solidFill>
                <a:latin typeface="Tahoma" charset="0"/>
              </a:rPr>
              <a:t>Komentarišite programe!!!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Nakon 2 mjeseca ni vi nećete znati što ste htjeli da uradite sa nekim dijelom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2000" smtClean="0">
              <a:latin typeface="Tahoma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724400" y="2522538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FF0000"/>
                </a:solidFill>
                <a:latin typeface="Tahoma" charset="0"/>
              </a:rPr>
              <a:t>Tekst unutar komentara ne utiče na izvršavanje programa!!!</a:t>
            </a:r>
            <a:endParaRPr lang="en-US" sz="20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867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Bjeline su posljednji sintaksni element programskog jezika C. To su: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praznine (space)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tabulacija (tab)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novi redovi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programskog jezika C (slično kao u MATLAB-u) ne poštuje se pravilo programske linije (kao recimo u FORTRAN-u), već se naredba ili iskaz može prostirati u više redova, ali se može i u jednom redu nalaziti više naredbi.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3333CC"/>
                </a:solidFill>
              </a:rPr>
              <a:t>Bjeline se koriste radi poboljšavanja preglednosti programa!!!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3352800" y="28956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3581400" y="29718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0 h 336"/>
              <a:gd name="T6" fmla="*/ 2147483647 w 864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64" h="336">
                <a:moveTo>
                  <a:pt x="0" y="336"/>
                </a:moveTo>
                <a:lnTo>
                  <a:pt x="432" y="336"/>
                </a:lnTo>
                <a:lnTo>
                  <a:pt x="432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105400" y="2743200"/>
            <a:ext cx="3276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bjeline se mogu kombinovati i svaka kombinacija bjelina se tretira kao bjelina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Pravila kod bjelina:</a:t>
            </a:r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Unutar osnovnog sintaksnog elementa ne smijemo upotrebljavati </a:t>
            </a:r>
            <a:r>
              <a:rPr lang="sr-Latn-CS" sz="2000" smtClean="0"/>
              <a:t>bjeline</a:t>
            </a:r>
            <a:r>
              <a:rPr lang="en-US" sz="2000" smtClean="0">
                <a:cs typeface="Times New Roman" charset="0"/>
              </a:rPr>
              <a:t> osim unutar stringa; 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dva uzastopna imena, konstante, rezervisane rije</a:t>
            </a:r>
            <a:r>
              <a:rPr lang="sr-Latn-CS" sz="2000" smtClean="0"/>
              <a:t>č</a:t>
            </a:r>
            <a:r>
              <a:rPr lang="en-US" sz="2000" smtClean="0">
                <a:cs typeface="Times New Roman" charset="0"/>
              </a:rPr>
              <a:t>i mora da stoji bar jedna </a:t>
            </a:r>
            <a:r>
              <a:rPr lang="sr-Latn-CS" sz="2000" smtClean="0"/>
              <a:t>bjelina</a:t>
            </a:r>
            <a:r>
              <a:rPr lang="en-US" sz="2000" smtClean="0">
                <a:cs typeface="Times New Roman" charset="0"/>
              </a:rPr>
              <a:t>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osnovnih sintaksnih elemenata mo</a:t>
            </a:r>
            <a:r>
              <a:rPr lang="sr-Latn-CS" sz="2000" smtClean="0"/>
              <a:t>ž</a:t>
            </a:r>
            <a:r>
              <a:rPr lang="en-US" sz="2000" smtClean="0">
                <a:cs typeface="Times New Roman" charset="0"/>
              </a:rPr>
              <a:t>e da stoji proizvoljno mnogo bjelina;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Ako se linija završava sa </a:t>
            </a:r>
            <a:r>
              <a:rPr lang="en-US" sz="2000" b="1" smtClean="0">
                <a:cs typeface="Times New Roman" charset="0"/>
              </a:rPr>
              <a:t>\</a:t>
            </a:r>
            <a:r>
              <a:rPr lang="en-US" sz="2000" smtClean="0">
                <a:cs typeface="Times New Roman" charset="0"/>
              </a:rPr>
              <a:t> onda je idu</a:t>
            </a:r>
            <a:r>
              <a:rPr lang="sr-Latn-CS" sz="2000" smtClean="0"/>
              <a:t>ć</a:t>
            </a:r>
            <a:r>
              <a:rPr lang="en-US" sz="2000" smtClean="0">
                <a:cs typeface="Times New Roman" charset="0"/>
              </a:rPr>
              <a:t>a linija u stvari, nastavak </a:t>
            </a:r>
            <a:r>
              <a:rPr lang="sr-Latn-CS" sz="2000" smtClean="0">
                <a:cs typeface="Times New Roman" charset="0"/>
              </a:rPr>
              <a:t>prethodne (ovo je dozvoljeno koristiti i u stringu kao specifi</a:t>
            </a:r>
            <a:r>
              <a:rPr lang="sr-Latn-CS" sz="2000" smtClean="0"/>
              <a:t>č</a:t>
            </a:r>
            <a:r>
              <a:rPr lang="sr-Latn-CS" sz="2000" smtClean="0">
                <a:cs typeface="Times New Roman" charset="0"/>
              </a:rPr>
              <a:t>nom sintaksnom elementu)</a:t>
            </a:r>
            <a:r>
              <a:rPr lang="en-US" sz="2000" smtClean="0">
                <a:cs typeface="Times New Roman" charset="0"/>
              </a:rPr>
              <a:t>.</a:t>
            </a:r>
            <a:endParaRPr lang="en-US" sz="200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016" y="2421632"/>
            <a:ext cx="6444208" cy="1943472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Osnovna literatura je:</a:t>
            </a:r>
          </a:p>
          <a:p>
            <a:pPr lvl="1" eaLnBrk="1" hangingPunct="1"/>
            <a:r>
              <a:rPr lang="sr-Latn-CS" sz="2100" dirty="0"/>
              <a:t>Slobodan Đukanović, </a:t>
            </a:r>
            <a:r>
              <a:rPr lang="sr-Latn-CS" sz="2100" dirty="0" smtClean="0"/>
              <a:t>Igor </a:t>
            </a:r>
            <a:r>
              <a:rPr lang="sr-Latn-CS" sz="2100" dirty="0"/>
              <a:t>Đurović, </a:t>
            </a:r>
            <a:r>
              <a:rPr lang="sr-Latn-CS" sz="2100" dirty="0" smtClean="0"/>
              <a:t>Vesna Popović-Bugarin: </a:t>
            </a:r>
            <a:r>
              <a:rPr lang="sr-Latn-CS" sz="2100" dirty="0"/>
              <a:t>“Programski jezik C sa zbirkom riješenih zadataka”</a:t>
            </a:r>
            <a:r>
              <a:rPr lang="en-US" sz="2100" dirty="0"/>
              <a:t>, </a:t>
            </a:r>
            <a:r>
              <a:rPr lang="sr-Latn-ME" sz="2100" dirty="0" smtClean="0"/>
              <a:t>Narodna knjiga</a:t>
            </a:r>
            <a:r>
              <a:rPr lang="en-US" sz="2100" dirty="0" smtClean="0"/>
              <a:t>, 20</a:t>
            </a:r>
            <a:r>
              <a:rPr lang="sr-Latn-ME" sz="2100" dirty="0" smtClean="0"/>
              <a:t>18 </a:t>
            </a:r>
            <a:r>
              <a:rPr lang="sr-Latn-ME" sz="2100" dirty="0" smtClean="0">
                <a:solidFill>
                  <a:srgbClr val="FF0000"/>
                </a:solidFill>
              </a:rPr>
              <a:t>(knjižare Narodna knjiga).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4016" y="4365104"/>
            <a:ext cx="889248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/>
            <a:r>
              <a:rPr lang="sr-Latn-CS" sz="2100" kern="0" dirty="0" smtClean="0"/>
              <a:t>Igor Đurović, Slobodan Đukanović, Vesna Popović: “Programski jezik C sa zbirkom riješenih zadataka”</a:t>
            </a:r>
            <a:r>
              <a:rPr lang="en-US" sz="2100" kern="0" dirty="0" smtClean="0"/>
              <a:t>, ETF Podgorica, 2006.</a:t>
            </a:r>
          </a:p>
          <a:p>
            <a:pPr lvl="1" eaLnBrk="1" hangingPunct="1"/>
            <a:r>
              <a:rPr lang="sr-Latn-CS" sz="2100" kern="0" dirty="0" smtClean="0"/>
              <a:t>A. Hansen: “Programiranje na jeziku C – potpuni vodič za programski jezik C”</a:t>
            </a:r>
            <a:r>
              <a:rPr lang="en-US" sz="2100" kern="0" dirty="0" smtClean="0"/>
              <a:t>,</a:t>
            </a:r>
            <a:r>
              <a:rPr lang="sr-Latn-CS" sz="2100" kern="0" dirty="0" smtClean="0"/>
              <a:t> Mikroknjiga, Beograd, 2000.</a:t>
            </a:r>
          </a:p>
          <a:p>
            <a:pPr lvl="1" eaLnBrk="1" hangingPunct="1"/>
            <a:r>
              <a:rPr lang="sr-Latn-CS" sz="2100" kern="0" dirty="0" smtClean="0"/>
              <a:t>L. Kraus: “Zbirka riješenih zadataka iz programskog jezika C”, Mikroknjiga, Beograd, 1997.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995078"/>
            <a:ext cx="2304256" cy="337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4864"/>
            <a:ext cx="8731696" cy="41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terminologijom koja će biti korišćena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ilustracija strukturnog programskog jezika (oko 7</a:t>
            </a:r>
            <a:r>
              <a:rPr lang="sr-Cyrl-ME" sz="2300" dirty="0" smtClean="0"/>
              <a:t>5</a:t>
            </a:r>
            <a:r>
              <a:rPr lang="sr-Latn-CS" sz="2300" dirty="0" smtClean="0"/>
              <a:t>% 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složenih linkovanih tipova podataka (oko 20% nastave).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isključivo za </a:t>
            </a:r>
            <a:r>
              <a:rPr lang="sr-Latn-CS" sz="2300" dirty="0" smtClean="0">
                <a:solidFill>
                  <a:srgbClr val="FF0000"/>
                </a:solidFill>
              </a:rPr>
              <a:t>samostalan rad</a:t>
            </a:r>
            <a:r>
              <a:rPr lang="sr-Latn-CS" sz="2300" dirty="0" smtClean="0"/>
              <a:t> studenata uz kontrolu predmetnog asistenta i konsultacije sa njim.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37433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Od čoveka do jedinica i nula</a:t>
            </a:r>
            <a:endParaRPr lang="en-US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876488"/>
            <a:ext cx="2659062" cy="2616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</a:t>
            </a:r>
            <a:r>
              <a:rPr lang="sr-Latn-RS" sz="2200" dirty="0" smtClean="0">
                <a:solidFill>
                  <a:srgbClr val="00B050"/>
                </a:solidFill>
                <a:latin typeface="+mj-lt"/>
              </a:rPr>
              <a:t>MATLAB, 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sr-Latn-CS" sz="2000" b="1" smtClean="0">
                <a:solidFill>
                  <a:srgbClr val="E6AF00"/>
                </a:solidFill>
              </a:rPr>
              <a:t>Mašinski jezik</a:t>
            </a:r>
            <a:r>
              <a:rPr lang="sr-Latn-CS" sz="2000" smtClean="0"/>
              <a:t> je jezik koji razume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smtClean="0">
                <a:solidFill>
                  <a:srgbClr val="FF0000"/>
                </a:solidFill>
              </a:rPr>
              <a:t>Asemblerski jezik</a:t>
            </a:r>
            <a:r>
              <a:rPr lang="sr-Latn-CS" sz="20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000" smtClean="0"/>
              <a:t>Program napisan u </a:t>
            </a:r>
            <a:r>
              <a:rPr lang="en-US" sz="2000" b="1" smtClean="0">
                <a:solidFill>
                  <a:srgbClr val="0070C0"/>
                </a:solidFill>
              </a:rPr>
              <a:t>vi</a:t>
            </a:r>
            <a:r>
              <a:rPr lang="sr-Latn-RS" sz="2000" b="1" smtClean="0">
                <a:solidFill>
                  <a:srgbClr val="0070C0"/>
                </a:solidFill>
              </a:rPr>
              <a:t>š</a:t>
            </a:r>
            <a:r>
              <a:rPr lang="en-US" sz="2000" b="1" smtClean="0">
                <a:solidFill>
                  <a:srgbClr val="0070C0"/>
                </a:solidFill>
              </a:rPr>
              <a:t>em </a:t>
            </a:r>
            <a:r>
              <a:rPr lang="sr-Latn-CS" sz="2000" b="1" smtClean="0">
                <a:solidFill>
                  <a:srgbClr val="0070C0"/>
                </a:solidFill>
              </a:rPr>
              <a:t>programskom jeziku </a:t>
            </a:r>
            <a:r>
              <a:rPr lang="sr-Latn-CS" sz="200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/>
              <a:t>	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smtClean="0"/>
              <a:t>		</a:t>
            </a:r>
            <a:endParaRPr lang="sr-Latn-CS" sz="200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6202363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09600"/>
            <a:ext cx="878497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Faze u razvoju programskih jezika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48464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 faza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peta i šesta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decenija XX vijeka): Razvoj prvih jezika i prva programerska iskustva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Plankalkul</a:t>
            </a:r>
            <a:r>
              <a:rPr lang="sr-Latn-CS" sz="2000" b="1" dirty="0">
                <a:solidFill>
                  <a:srgbClr val="0033CC"/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prvi pravi programski jezik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(</a:t>
            </a:r>
            <a:r>
              <a:rPr lang="sr-Latn-C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1943-45.)</a:t>
            </a:r>
            <a:endParaRPr lang="sr-Latn-CS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Short-Code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prvi koji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radi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na elektronskim računarima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FORTRAN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primjena u naučno-istraživačkom radu</a:t>
            </a:r>
          </a:p>
          <a:p>
            <a:pPr marL="685800" lvl="1" indent="-342900" algn="just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r-Latn-CS" sz="2000" b="1" dirty="0">
                <a:solidFill>
                  <a:srgbClr val="0070C0"/>
                </a:solidFill>
                <a:latin typeface="Calibri "/>
              </a:rPr>
              <a:t>COBOL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sr-Latn-C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rješavanje problema u ekonomiji, uključujući rad sa bazama podataka</a:t>
            </a:r>
          </a:p>
          <a:p>
            <a:pPr algn="just" eaLnBrk="1" hangingPunct="1">
              <a:lnSpc>
                <a:spcPct val="90000"/>
              </a:lnSpc>
              <a:spcAft>
                <a:spcPts val="600"/>
              </a:spcAft>
            </a:pPr>
            <a:r>
              <a:rPr lang="sr-Latn-CS" sz="2400" b="1" dirty="0">
                <a:solidFill>
                  <a:srgbClr val="FF0000"/>
                </a:solidFill>
                <a:latin typeface="Calibri "/>
              </a:rPr>
              <a:t>II faza </a:t>
            </a:r>
            <a:r>
              <a:rPr lang="sr-Latn-C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(sedma decenija 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XX vijeka): Kreiranje prvih kvalitetnih prog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ramskih</a:t>
            </a:r>
            <a:r>
              <a:rPr lang="sr-Latn-C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jezika i početak programerske edukacije</a:t>
            </a: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Space Wars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prva kompjuterska igra na MIT-u (</a:t>
            </a:r>
            <a:r>
              <a:rPr lang="pl-PL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1962.)</a:t>
            </a:r>
            <a:endParaRPr lang="pl-PL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rgbClr val="0070C0"/>
                </a:solidFill>
                <a:latin typeface="Calibri "/>
              </a:rPr>
              <a:t>BASIC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– programiranje za širu populaciju</a:t>
            </a:r>
            <a:endParaRPr lang="sr-Latn-ME" sz="2000" dirty="0">
              <a:solidFill>
                <a:schemeClr val="tx1">
                  <a:lumMod val="75000"/>
                  <a:lumOff val="25000"/>
                </a:schemeClr>
              </a:solidFill>
              <a:latin typeface="Calibri "/>
            </a:endParaRPr>
          </a:p>
          <a:p>
            <a:pPr marL="685800" lvl="1" indent="-342900" algn="just"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sr-Latn-ME" sz="2000" b="1" dirty="0">
                <a:solidFill>
                  <a:srgbClr val="0070C0"/>
                </a:solidFill>
                <a:latin typeface="Calibri "/>
              </a:rPr>
              <a:t>Pascal</a:t>
            </a:r>
            <a:r>
              <a:rPr lang="sr-Latn-M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 </a:t>
            </a:r>
            <a:r>
              <a:rPr lang="pl-PL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"/>
              </a:rPr>
              <a:t>– uspostavljen standard za naredbe kontrole toka programa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11500</TotalTime>
  <Words>2635</Words>
  <Application>Microsoft Office PowerPoint</Application>
  <PresentationFormat>On-screen Show (4:3)</PresentationFormat>
  <Paragraphs>239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ＭＳ Ｐゴシック</vt:lpstr>
      <vt:lpstr>Arial</vt:lpstr>
      <vt:lpstr>Arial Unicode MS</vt:lpstr>
      <vt:lpstr>Calibri </vt:lpstr>
      <vt:lpstr>Consolas</vt:lpstr>
      <vt:lpstr>Tahoma</vt:lpstr>
      <vt:lpstr>Times New Roman</vt:lpstr>
      <vt:lpstr>Wingdings</vt:lpstr>
      <vt:lpstr>Citrus</vt:lpstr>
      <vt:lpstr>Programiranje I</vt:lpstr>
      <vt:lpstr>Osoblje</vt:lpstr>
      <vt:lpstr>Bodovanje</vt:lpstr>
      <vt:lpstr>Literatura</vt:lpstr>
      <vt:lpstr>Struktura kursa</vt:lpstr>
      <vt:lpstr>Jezik računara</vt:lpstr>
      <vt:lpstr>Od čoveka do jedinica i nula</vt:lpstr>
      <vt:lpstr>Programski jezici</vt:lpstr>
      <vt:lpstr>Faze u razvoju programskih jezika</vt:lpstr>
      <vt:lpstr>Faze u razvoju programskih jezika</vt:lpstr>
      <vt:lpstr>Faze u razvoju programskih jezika</vt:lpstr>
      <vt:lpstr>Faze u razvoju programskih jezika</vt:lpstr>
      <vt:lpstr>Terminologija</vt:lpstr>
      <vt:lpstr>Terminologija</vt:lpstr>
      <vt:lpstr>Interpreteri</vt:lpstr>
      <vt:lpstr>Kompajleri</vt:lpstr>
      <vt:lpstr>Podaci</vt:lpstr>
      <vt:lpstr>Podaci</vt:lpstr>
      <vt:lpstr>Operacije na računaru i u matematici</vt:lpstr>
      <vt:lpstr>Operacije na računaru i u matematici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  <vt:lpstr>Bjeline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249</cp:revision>
  <cp:lastPrinted>2014-09-09T17:48:46Z</cp:lastPrinted>
  <dcterms:created xsi:type="dcterms:W3CDTF">2004-08-23T07:37:27Z</dcterms:created>
  <dcterms:modified xsi:type="dcterms:W3CDTF">2020-09-29T15:42:29Z</dcterms:modified>
</cp:coreProperties>
</file>