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32"/>
  </p:notesMasterIdLst>
  <p:handoutMasterIdLst>
    <p:handoutMasterId r:id="rId33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85" r:id="rId22"/>
    <p:sldId id="277" r:id="rId23"/>
    <p:sldId id="278" r:id="rId24"/>
    <p:sldId id="276" r:id="rId25"/>
    <p:sldId id="279" r:id="rId26"/>
    <p:sldId id="280" r:id="rId27"/>
    <p:sldId id="281" r:id="rId28"/>
    <p:sldId id="282" r:id="rId29"/>
    <p:sldId id="283" r:id="rId30"/>
    <p:sldId id="284" r:id="rId31"/>
  </p:sldIdLst>
  <p:sldSz cx="9144000" cy="6858000" type="screen4x3"/>
  <p:notesSz cx="7004050" cy="929005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FF9999"/>
    <a:srgbClr val="FF0000"/>
    <a:srgbClr val="33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27102A9-8310-4765-A935-A1911B00CA55}" styleName="Light Style 1 - Accent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881" autoAdjust="0"/>
    <p:restoredTop sz="86396" autoAdjust="0"/>
  </p:normalViewPr>
  <p:slideViewPr>
    <p:cSldViewPr showGuides="1">
      <p:cViewPr varScale="1">
        <p:scale>
          <a:sx n="78" d="100"/>
          <a:sy n="78" d="100"/>
        </p:scale>
        <p:origin x="1407" y="5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5300" cy="465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04" tIns="46552" rIns="93104" bIns="46552" numCol="1" anchor="t" anchorCtr="0" compatLnSpc="1">
            <a:prstTxWarp prst="textNoShape">
              <a:avLst/>
            </a:prstTxWarp>
          </a:bodyPr>
          <a:lstStyle>
            <a:lvl1pPr defTabSz="930275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68750" y="0"/>
            <a:ext cx="3035300" cy="465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04" tIns="46552" rIns="93104" bIns="46552" numCol="1" anchor="t" anchorCtr="0" compatLnSpc="1">
            <a:prstTxWarp prst="textNoShape">
              <a:avLst/>
            </a:prstTxWarp>
          </a:bodyPr>
          <a:lstStyle>
            <a:lvl1pPr algn="r" defTabSz="930275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018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24913"/>
            <a:ext cx="3035300" cy="465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04" tIns="46552" rIns="93104" bIns="46552" numCol="1" anchor="b" anchorCtr="0" compatLnSpc="1">
            <a:prstTxWarp prst="textNoShape">
              <a:avLst/>
            </a:prstTxWarp>
          </a:bodyPr>
          <a:lstStyle>
            <a:lvl1pPr defTabSz="930275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018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68750" y="8824913"/>
            <a:ext cx="3035300" cy="465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04" tIns="46552" rIns="93104" bIns="46552" numCol="1" anchor="b" anchorCtr="0" compatLnSpc="1">
            <a:prstTxWarp prst="textNoShape">
              <a:avLst/>
            </a:prstTxWarp>
          </a:bodyPr>
          <a:lstStyle>
            <a:lvl1pPr algn="r" defTabSz="930275">
              <a:defRPr sz="1200"/>
            </a:lvl1pPr>
          </a:lstStyle>
          <a:p>
            <a:pPr>
              <a:defRPr/>
            </a:pPr>
            <a:fld id="{705DE425-2C47-4A70-85E0-D50B438F423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280149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5300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67163" y="0"/>
            <a:ext cx="3035300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4014C4B-AA68-49D3-9ACA-149254B6397F}" type="datetimeFigureOut">
              <a:rPr lang="en-GB" smtClean="0"/>
              <a:t>29/09/2020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411288" y="1162050"/>
            <a:ext cx="4181475" cy="31353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0088" y="4470400"/>
            <a:ext cx="5603875" cy="365918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4913"/>
            <a:ext cx="3035300" cy="4651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67163" y="8824913"/>
            <a:ext cx="3035300" cy="4651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766E41F-7854-435C-BC4F-30C66B1BA76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720318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66E41F-7854-435C-BC4F-30C66B1BA76F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851703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66E41F-7854-435C-BC4F-30C66B1BA76F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990915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66E41F-7854-435C-BC4F-30C66B1BA76F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481755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5" name="Freeform 3" descr="CITTEXT"/>
            <p:cNvSpPr>
              <a:spLocks/>
            </p:cNvSpPr>
            <p:nvPr/>
          </p:nvSpPr>
          <p:spPr bwMode="auto">
            <a:xfrm>
              <a:off x="0" y="0"/>
              <a:ext cx="1824" cy="4320"/>
            </a:xfrm>
            <a:custGeom>
              <a:avLst/>
              <a:gdLst>
                <a:gd name="T0" fmla="*/ 0 w 1824"/>
                <a:gd name="T1" fmla="*/ 4860 h 3840"/>
                <a:gd name="T2" fmla="*/ 0 w 1824"/>
                <a:gd name="T3" fmla="*/ 0 h 3840"/>
                <a:gd name="T4" fmla="*/ 1824 w 1824"/>
                <a:gd name="T5" fmla="*/ 0 h 3840"/>
                <a:gd name="T6" fmla="*/ 583 w 1824"/>
                <a:gd name="T7" fmla="*/ 4860 h 3840"/>
                <a:gd name="T8" fmla="*/ 0 w 1824"/>
                <a:gd name="T9" fmla="*/ 4860 h 384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824" h="3840">
                  <a:moveTo>
                    <a:pt x="0" y="3840"/>
                  </a:moveTo>
                  <a:lnTo>
                    <a:pt x="0" y="0"/>
                  </a:lnTo>
                  <a:lnTo>
                    <a:pt x="1824" y="0"/>
                  </a:lnTo>
                  <a:cubicBezTo>
                    <a:pt x="74" y="1204"/>
                    <a:pt x="465" y="3655"/>
                    <a:pt x="583" y="3840"/>
                  </a:cubicBezTo>
                  <a:cubicBezTo>
                    <a:pt x="291" y="3840"/>
                    <a:pt x="0" y="3840"/>
                    <a:pt x="0" y="3840"/>
                  </a:cubicBezTo>
                  <a:close/>
                </a:path>
              </a:pathLst>
            </a:custGeom>
            <a:blipFill dpi="0" rotWithShape="0">
              <a:blip r:embed="rId2"/>
              <a:srcRect/>
              <a:tile tx="0" ty="0" sx="100000" sy="100000" flip="none" algn="tl"/>
            </a:blip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6" name="Rectangle 4"/>
            <p:cNvSpPr>
              <a:spLocks noChangeArrowheads="1"/>
            </p:cNvSpPr>
            <p:nvPr/>
          </p:nvSpPr>
          <p:spPr bwMode="ltGray">
            <a:xfrm>
              <a:off x="1008" y="0"/>
              <a:ext cx="4752" cy="24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pic>
          <p:nvPicPr>
            <p:cNvPr id="7" name="Picture 5" descr="CITBANND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666" r="5334" b="86667"/>
            <a:stretch>
              <a:fillRect/>
            </a:stretch>
          </p:blipFill>
          <p:spPr bwMode="auto">
            <a:xfrm>
              <a:off x="1584" y="0"/>
              <a:ext cx="4176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Rectangle 6"/>
            <p:cNvSpPr>
              <a:spLocks noChangeArrowheads="1"/>
            </p:cNvSpPr>
            <p:nvPr/>
          </p:nvSpPr>
          <p:spPr bwMode="auto">
            <a:xfrm>
              <a:off x="1008" y="240"/>
              <a:ext cx="4752" cy="4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grpSp>
          <p:nvGrpSpPr>
            <p:cNvPr id="9" name="Group 7"/>
            <p:cNvGrpSpPr>
              <a:grpSpLocks/>
            </p:cNvGrpSpPr>
            <p:nvPr userDrawn="1"/>
          </p:nvGrpSpPr>
          <p:grpSpPr bwMode="auto">
            <a:xfrm>
              <a:off x="0" y="2256"/>
              <a:ext cx="3642" cy="94"/>
              <a:chOff x="0" y="2256"/>
              <a:chExt cx="3642" cy="94"/>
            </a:xfrm>
          </p:grpSpPr>
          <p:sp>
            <p:nvSpPr>
              <p:cNvPr id="10" name="Freeform 8"/>
              <p:cNvSpPr>
                <a:spLocks/>
              </p:cNvSpPr>
              <p:nvPr/>
            </p:nvSpPr>
            <p:spPr bwMode="auto">
              <a:xfrm>
                <a:off x="0" y="2310"/>
                <a:ext cx="3642" cy="1"/>
              </a:xfrm>
              <a:custGeom>
                <a:avLst/>
                <a:gdLst>
                  <a:gd name="T0" fmla="*/ 0 w 3642"/>
                  <a:gd name="T1" fmla="*/ 0 h 1"/>
                  <a:gd name="T2" fmla="*/ 3642 w 3642"/>
                  <a:gd name="T3" fmla="*/ 0 h 1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3642" h="1">
                    <a:moveTo>
                      <a:pt x="0" y="0"/>
                    </a:moveTo>
                    <a:lnTo>
                      <a:pt x="3642" y="0"/>
                    </a:lnTo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grpSp>
            <p:nvGrpSpPr>
              <p:cNvPr id="11" name="Group 9"/>
              <p:cNvGrpSpPr>
                <a:grpSpLocks/>
              </p:cNvGrpSpPr>
              <p:nvPr/>
            </p:nvGrpSpPr>
            <p:grpSpPr bwMode="auto">
              <a:xfrm>
                <a:off x="960" y="2256"/>
                <a:ext cx="1678" cy="94"/>
                <a:chOff x="419" y="1193"/>
                <a:chExt cx="1678" cy="94"/>
              </a:xfrm>
            </p:grpSpPr>
            <p:sp>
              <p:nvSpPr>
                <p:cNvPr id="12" name="Oval 10"/>
                <p:cNvSpPr>
                  <a:spLocks noChangeArrowheads="1"/>
                </p:cNvSpPr>
                <p:nvPr userDrawn="1"/>
              </p:nvSpPr>
              <p:spPr bwMode="auto">
                <a:xfrm>
                  <a:off x="419" y="1193"/>
                  <a:ext cx="94" cy="94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shade val="60784"/>
                        <a:invGamma/>
                      </a:scheme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CC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GB"/>
                </a:p>
              </p:txBody>
            </p:sp>
            <p:sp>
              <p:nvSpPr>
                <p:cNvPr id="13" name="Oval 11"/>
                <p:cNvSpPr>
                  <a:spLocks noChangeArrowheads="1"/>
                </p:cNvSpPr>
                <p:nvPr userDrawn="1"/>
              </p:nvSpPr>
              <p:spPr bwMode="auto">
                <a:xfrm>
                  <a:off x="947" y="1193"/>
                  <a:ext cx="94" cy="94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shade val="60784"/>
                        <a:invGamma/>
                      </a:scheme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CC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GB"/>
                </a:p>
              </p:txBody>
            </p:sp>
            <p:sp>
              <p:nvSpPr>
                <p:cNvPr id="14" name="Oval 12"/>
                <p:cNvSpPr>
                  <a:spLocks noChangeArrowheads="1"/>
                </p:cNvSpPr>
                <p:nvPr userDrawn="1"/>
              </p:nvSpPr>
              <p:spPr bwMode="auto">
                <a:xfrm>
                  <a:off x="1475" y="1193"/>
                  <a:ext cx="94" cy="94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shade val="60784"/>
                        <a:invGamma/>
                      </a:scheme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CC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GB"/>
                </a:p>
              </p:txBody>
            </p:sp>
            <p:sp>
              <p:nvSpPr>
                <p:cNvPr id="15" name="Oval 13"/>
                <p:cNvSpPr>
                  <a:spLocks noChangeArrowheads="1"/>
                </p:cNvSpPr>
                <p:nvPr userDrawn="1"/>
              </p:nvSpPr>
              <p:spPr bwMode="auto">
                <a:xfrm>
                  <a:off x="2003" y="1193"/>
                  <a:ext cx="94" cy="94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shade val="60784"/>
                        <a:invGamma/>
                      </a:scheme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CC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GB"/>
                </a:p>
              </p:txBody>
            </p:sp>
          </p:grpSp>
        </p:grpSp>
      </p:grpSp>
      <p:sp>
        <p:nvSpPr>
          <p:cNvPr id="4110" name="Rectangle 14"/>
          <p:cNvSpPr>
            <a:spLocks noGrp="1" noChangeArrowheads="1"/>
          </p:cNvSpPr>
          <p:nvPr>
            <p:ph type="ctrTitle"/>
          </p:nvPr>
        </p:nvSpPr>
        <p:spPr>
          <a:xfrm>
            <a:off x="685800" y="2057400"/>
            <a:ext cx="7772400" cy="1143000"/>
          </a:xfrm>
        </p:spPr>
        <p:txBody>
          <a:bodyPr anchor="b"/>
          <a:lstStyle>
            <a:lvl1pPr>
              <a:defRPr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4111" name="Rectangle 15"/>
          <p:cNvSpPr>
            <a:spLocks noGrp="1" noChangeArrowheads="1"/>
          </p:cNvSpPr>
          <p:nvPr>
            <p:ph type="subTitle" idx="1"/>
          </p:nvPr>
        </p:nvSpPr>
        <p:spPr>
          <a:xfrm>
            <a:off x="1524000" y="40386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>
          <a:xfrm>
            <a:off x="6858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3246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701E3D-40D7-495E-A791-E072DB044E4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72078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E3C9C0-FE02-4719-8F99-6CAC9725B58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48585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362700" y="609600"/>
            <a:ext cx="1943100" cy="5638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609600"/>
            <a:ext cx="5676900" cy="5638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0441EC-20E7-46E9-8910-CC0C7A3F0E0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79557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449DBB-82B2-4D79-B2B4-A88D8FE776E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24536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16C466-B815-43FE-A523-97065655230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51128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3400" y="21336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95800" y="21336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B95F71-9366-4823-B2A7-CAC48507D37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85556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EF0121-0C79-4A32-8293-C19996E1CBD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05894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7028B5-9EB9-4D3E-9BA7-81947444729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86092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2DF5AA-F4AE-4270-A151-02E5031A928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50722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54167D-FFC2-4895-96BF-73322185DA5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71061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59C246-CC70-47A6-8402-4EAC8FA5244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83666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152400" y="0"/>
            <a:ext cx="8991600" cy="6858000"/>
            <a:chOff x="96" y="0"/>
            <a:chExt cx="5664" cy="4320"/>
          </a:xfrm>
        </p:grpSpPr>
        <p:sp>
          <p:nvSpPr>
            <p:cNvPr id="1032" name="Rectangle 3"/>
            <p:cNvSpPr>
              <a:spLocks noChangeArrowheads="1"/>
            </p:cNvSpPr>
            <p:nvPr userDrawn="1"/>
          </p:nvSpPr>
          <p:spPr bwMode="ltGray">
            <a:xfrm>
              <a:off x="1008" y="0"/>
              <a:ext cx="4752" cy="24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pic>
          <p:nvPicPr>
            <p:cNvPr id="1033" name="Picture 4" descr="CITBANND"/>
            <p:cNvPicPr>
              <a:picLocks noChangeAspect="1" noChangeArrowheads="1"/>
            </p:cNvPicPr>
            <p:nvPr userDrawn="1"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666" r="5334" b="86667"/>
            <a:stretch>
              <a:fillRect/>
            </a:stretch>
          </p:blipFill>
          <p:spPr bwMode="auto">
            <a:xfrm>
              <a:off x="1584" y="0"/>
              <a:ext cx="4176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34" name="Rectangle 5"/>
            <p:cNvSpPr>
              <a:spLocks noChangeArrowheads="1"/>
            </p:cNvSpPr>
            <p:nvPr userDrawn="1"/>
          </p:nvSpPr>
          <p:spPr bwMode="auto">
            <a:xfrm>
              <a:off x="1008" y="240"/>
              <a:ext cx="4752" cy="4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035" name="Freeform 6"/>
            <p:cNvSpPr>
              <a:spLocks/>
            </p:cNvSpPr>
            <p:nvPr userDrawn="1"/>
          </p:nvSpPr>
          <p:spPr bwMode="auto">
            <a:xfrm>
              <a:off x="96" y="1248"/>
              <a:ext cx="4320" cy="3072"/>
            </a:xfrm>
            <a:custGeom>
              <a:avLst/>
              <a:gdLst>
                <a:gd name="T0" fmla="*/ 0 w 4320"/>
                <a:gd name="T1" fmla="*/ 2891 h 3264"/>
                <a:gd name="T2" fmla="*/ 0 w 4320"/>
                <a:gd name="T3" fmla="*/ 0 h 3264"/>
                <a:gd name="T4" fmla="*/ 4320 w 4320"/>
                <a:gd name="T5" fmla="*/ 0 h 3264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4320" h="3264">
                  <a:moveTo>
                    <a:pt x="0" y="3264"/>
                  </a:moveTo>
                  <a:lnTo>
                    <a:pt x="0" y="0"/>
                  </a:lnTo>
                  <a:lnTo>
                    <a:pt x="4320" y="0"/>
                  </a:lnTo>
                </a:path>
              </a:pathLst>
            </a:custGeom>
            <a:noFill/>
            <a:ln w="9525">
              <a:solidFill>
                <a:schemeClr val="accent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079" name="Oval 7"/>
            <p:cNvSpPr>
              <a:spLocks noChangeArrowheads="1"/>
            </p:cNvSpPr>
            <p:nvPr userDrawn="1"/>
          </p:nvSpPr>
          <p:spPr bwMode="auto">
            <a:xfrm>
              <a:off x="419" y="1193"/>
              <a:ext cx="94" cy="94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60784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CC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3080" name="Oval 8"/>
            <p:cNvSpPr>
              <a:spLocks noChangeArrowheads="1"/>
            </p:cNvSpPr>
            <p:nvPr userDrawn="1"/>
          </p:nvSpPr>
          <p:spPr bwMode="auto">
            <a:xfrm>
              <a:off x="947" y="1193"/>
              <a:ext cx="94" cy="94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60784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CC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3081" name="Oval 9"/>
            <p:cNvSpPr>
              <a:spLocks noChangeArrowheads="1"/>
            </p:cNvSpPr>
            <p:nvPr userDrawn="1"/>
          </p:nvSpPr>
          <p:spPr bwMode="auto">
            <a:xfrm>
              <a:off x="1475" y="1193"/>
              <a:ext cx="94" cy="94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60784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CC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3082" name="Oval 10"/>
            <p:cNvSpPr>
              <a:spLocks noChangeArrowheads="1"/>
            </p:cNvSpPr>
            <p:nvPr userDrawn="1"/>
          </p:nvSpPr>
          <p:spPr bwMode="auto">
            <a:xfrm>
              <a:off x="2003" y="1193"/>
              <a:ext cx="94" cy="94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60784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CC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GB"/>
            </a:p>
          </p:txBody>
        </p:sp>
      </p:grpSp>
      <p:sp>
        <p:nvSpPr>
          <p:cNvPr id="1027" name="Rectangle 11"/>
          <p:cNvSpPr>
            <a:spLocks noGrp="1" noChangeArrowheads="1"/>
          </p:cNvSpPr>
          <p:nvPr>
            <p:ph type="title"/>
          </p:nvPr>
        </p:nvSpPr>
        <p:spPr bwMode="auto">
          <a:xfrm>
            <a:off x="5334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8" name="Rectangle 12"/>
          <p:cNvSpPr>
            <a:spLocks noGrp="1" noChangeArrowheads="1"/>
          </p:cNvSpPr>
          <p:nvPr>
            <p:ph type="body" idx="1"/>
          </p:nvPr>
        </p:nvSpPr>
        <p:spPr bwMode="auto">
          <a:xfrm>
            <a:off x="533400" y="21336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085" name="Rectangle 1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533400" y="63246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86" name="Rectangle 1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971800" y="63246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87" name="Rectangle 1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400800" y="63246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pPr>
              <a:defRPr/>
            </a:pPr>
            <a:fld id="{8BD60122-3054-4061-B840-F2E94B0AAC2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5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5000"/>
        <a:buFont typeface="Wingdings" pitchFamily="2" charset="2"/>
        <a:buChar char="n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Programiranje I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Deklaracija promjenljivih i </a:t>
            </a:r>
          </a:p>
          <a:p>
            <a:pPr eaLnBrk="1" hangingPunct="1"/>
            <a:r>
              <a:rPr lang="sr-Latn-CS" smtClean="0"/>
              <a:t>tipovi podataka</a:t>
            </a:r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533400"/>
            <a:ext cx="8458200" cy="1143000"/>
          </a:xfrm>
        </p:spPr>
        <p:txBody>
          <a:bodyPr/>
          <a:lstStyle/>
          <a:p>
            <a:pPr eaLnBrk="1" hangingPunct="1"/>
            <a:r>
              <a:rPr lang="sr-Latn-CS" smtClean="0"/>
              <a:t>Operacije – operatori - operandi</a:t>
            </a:r>
            <a:endParaRPr lang="en-US" smtClean="0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536" y="4267200"/>
            <a:ext cx="8359775" cy="2362200"/>
          </a:xfrm>
        </p:spPr>
        <p:txBody>
          <a:bodyPr/>
          <a:lstStyle/>
          <a:p>
            <a:pPr eaLnBrk="1" hangingPunct="1"/>
            <a:r>
              <a:rPr lang="sr-Latn-CS" sz="2400" dirty="0" smtClean="0"/>
              <a:t>Prioritet operacija je kao u matematici: predznak, ostatak pri dijeljenju, množenje</a:t>
            </a:r>
            <a:r>
              <a:rPr lang="en-US" sz="2400" dirty="0" smtClean="0"/>
              <a:t>,</a:t>
            </a:r>
            <a:r>
              <a:rPr lang="sr-Latn-CS" sz="2400" dirty="0" smtClean="0"/>
              <a:t> dijeljenje, i na kraju sabiranje i oduzimanje.</a:t>
            </a:r>
          </a:p>
          <a:p>
            <a:pPr eaLnBrk="1" hangingPunct="1"/>
            <a:r>
              <a:rPr lang="sr-Latn-CS" sz="2400" dirty="0" smtClean="0"/>
              <a:t>Kad god postoji potreba ili dilema koriste se zagrade </a:t>
            </a:r>
            <a:r>
              <a:rPr lang="sr-Latn-CS" sz="2400" b="1" dirty="0" smtClean="0"/>
              <a:t>()</a:t>
            </a:r>
            <a:r>
              <a:rPr lang="sr-Latn-CS" sz="2400" dirty="0" smtClean="0"/>
              <a:t> za promjenu redosljeda izvršavanja operacija. N</a:t>
            </a:r>
            <a:r>
              <a:rPr lang="en-US" sz="2400" dirty="0" smtClean="0"/>
              <a:t>a </a:t>
            </a:r>
            <a:r>
              <a:rPr lang="sr-Latn-CS" sz="2400" dirty="0" smtClean="0"/>
              <a:t>pr</a:t>
            </a:r>
            <a:r>
              <a:rPr lang="en-US" sz="2400" dirty="0" err="1" smtClean="0"/>
              <a:t>imjer</a:t>
            </a:r>
            <a:r>
              <a:rPr lang="sr-Latn-ME" sz="2400" dirty="0" smtClean="0"/>
              <a:t>:</a:t>
            </a:r>
            <a:r>
              <a:rPr lang="sr-Latn-CS" sz="2400" dirty="0" smtClean="0"/>
              <a:t/>
            </a:r>
            <a:br>
              <a:rPr lang="sr-Latn-CS" sz="2400" dirty="0" smtClean="0"/>
            </a:br>
            <a:r>
              <a:rPr lang="sr-Latn-CS" sz="2400" dirty="0" smtClean="0">
                <a:solidFill>
                  <a:srgbClr val="FF0000"/>
                </a:solidFill>
              </a:rPr>
              <a:t>a</a:t>
            </a:r>
            <a:r>
              <a:rPr lang="en-US" sz="2400" dirty="0" smtClean="0">
                <a:solidFill>
                  <a:srgbClr val="FF0000"/>
                </a:solidFill>
              </a:rPr>
              <a:t> </a:t>
            </a:r>
            <a:r>
              <a:rPr lang="sr-Latn-CS" sz="2400" dirty="0" smtClean="0">
                <a:solidFill>
                  <a:srgbClr val="FF0000"/>
                </a:solidFill>
              </a:rPr>
              <a:t>=</a:t>
            </a:r>
            <a:r>
              <a:rPr lang="en-US" sz="2400" dirty="0" smtClean="0">
                <a:solidFill>
                  <a:srgbClr val="FF0000"/>
                </a:solidFill>
              </a:rPr>
              <a:t> </a:t>
            </a:r>
            <a:r>
              <a:rPr lang="sr-Latn-CS" sz="2400" dirty="0" smtClean="0">
                <a:solidFill>
                  <a:srgbClr val="FF0000"/>
                </a:solidFill>
              </a:rPr>
              <a:t>(a+b)*2</a:t>
            </a:r>
            <a:r>
              <a:rPr lang="en-US" sz="2400" dirty="0" smtClean="0">
                <a:solidFill>
                  <a:srgbClr val="FF0000"/>
                </a:solidFill>
              </a:rPr>
              <a:t> </a:t>
            </a:r>
            <a:r>
              <a:rPr lang="sr-Latn-CS" sz="2400" dirty="0" smtClean="0">
                <a:solidFill>
                  <a:srgbClr val="FF0000"/>
                </a:solidFill>
              </a:rPr>
              <a:t>+</a:t>
            </a:r>
            <a:r>
              <a:rPr lang="en-US" sz="2400" dirty="0" smtClean="0">
                <a:solidFill>
                  <a:srgbClr val="FF0000"/>
                </a:solidFill>
              </a:rPr>
              <a:t> </a:t>
            </a:r>
            <a:r>
              <a:rPr lang="sr-Latn-CS" sz="2400" dirty="0" smtClean="0">
                <a:solidFill>
                  <a:srgbClr val="FF0000"/>
                </a:solidFill>
              </a:rPr>
              <a:t>((c-d%e)*(b-d))</a:t>
            </a:r>
            <a:r>
              <a:rPr lang="en-US" sz="2400" dirty="0" smtClean="0">
                <a:solidFill>
                  <a:srgbClr val="FF0000"/>
                </a:solidFill>
              </a:rPr>
              <a:t>/2;</a:t>
            </a:r>
          </a:p>
        </p:txBody>
      </p:sp>
      <p:sp>
        <p:nvSpPr>
          <p:cNvPr id="12292" name="Text Box 4"/>
          <p:cNvSpPr txBox="1">
            <a:spLocks noChangeArrowheads="1"/>
          </p:cNvSpPr>
          <p:nvPr/>
        </p:nvSpPr>
        <p:spPr bwMode="auto">
          <a:xfrm>
            <a:off x="533400" y="2514600"/>
            <a:ext cx="594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dirty="0" smtClean="0">
                <a:latin typeface="Tahoma" charset="0"/>
              </a:rPr>
              <a:t>c=</a:t>
            </a:r>
            <a:r>
              <a:rPr lang="en-US" dirty="0" err="1" smtClean="0">
                <a:solidFill>
                  <a:srgbClr val="3333CC"/>
                </a:solidFill>
                <a:latin typeface="Tahoma" charset="0"/>
              </a:rPr>
              <a:t>a</a:t>
            </a:r>
            <a:r>
              <a:rPr lang="en-US" dirty="0" err="1" smtClean="0">
                <a:solidFill>
                  <a:srgbClr val="FF0000"/>
                </a:solidFill>
                <a:latin typeface="Tahoma" charset="0"/>
              </a:rPr>
              <a:t>+</a:t>
            </a:r>
            <a:r>
              <a:rPr lang="en-US" dirty="0" err="1" smtClean="0">
                <a:solidFill>
                  <a:srgbClr val="3333CC"/>
                </a:solidFill>
                <a:latin typeface="Tahoma" charset="0"/>
              </a:rPr>
              <a:t>b</a:t>
            </a:r>
            <a:r>
              <a:rPr lang="en-US" dirty="0">
                <a:latin typeface="Tahoma" charset="0"/>
              </a:rPr>
              <a:t>;</a:t>
            </a:r>
          </a:p>
        </p:txBody>
      </p:sp>
      <p:sp>
        <p:nvSpPr>
          <p:cNvPr id="12293" name="Freeform 5"/>
          <p:cNvSpPr>
            <a:spLocks/>
          </p:cNvSpPr>
          <p:nvPr/>
        </p:nvSpPr>
        <p:spPr bwMode="auto">
          <a:xfrm>
            <a:off x="1066800" y="2743200"/>
            <a:ext cx="1828800" cy="533400"/>
          </a:xfrm>
          <a:custGeom>
            <a:avLst/>
            <a:gdLst>
              <a:gd name="T0" fmla="*/ 0 w 1200"/>
              <a:gd name="T1" fmla="*/ 241935000 h 336"/>
              <a:gd name="T2" fmla="*/ 0 w 1200"/>
              <a:gd name="T3" fmla="*/ 846772500 h 336"/>
              <a:gd name="T4" fmla="*/ 1783738368 w 1200"/>
              <a:gd name="T5" fmla="*/ 846772500 h 336"/>
              <a:gd name="T6" fmla="*/ 1783738368 w 1200"/>
              <a:gd name="T7" fmla="*/ 0 h 336"/>
              <a:gd name="T8" fmla="*/ 2147483647 w 1200"/>
              <a:gd name="T9" fmla="*/ 0 h 33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200" h="336">
                <a:moveTo>
                  <a:pt x="0" y="96"/>
                </a:moveTo>
                <a:lnTo>
                  <a:pt x="0" y="336"/>
                </a:lnTo>
                <a:lnTo>
                  <a:pt x="768" y="336"/>
                </a:lnTo>
                <a:lnTo>
                  <a:pt x="768" y="0"/>
                </a:lnTo>
                <a:lnTo>
                  <a:pt x="1200" y="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12294" name="Line 6"/>
          <p:cNvSpPr>
            <a:spLocks noChangeShapeType="1"/>
          </p:cNvSpPr>
          <p:nvPr/>
        </p:nvSpPr>
        <p:spPr bwMode="auto">
          <a:xfrm>
            <a:off x="1447800" y="289560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12295" name="Text Box 7"/>
          <p:cNvSpPr txBox="1">
            <a:spLocks noChangeArrowheads="1"/>
          </p:cNvSpPr>
          <p:nvPr/>
        </p:nvSpPr>
        <p:spPr bwMode="auto">
          <a:xfrm>
            <a:off x="2895600" y="2514600"/>
            <a:ext cx="1752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b="1">
                <a:solidFill>
                  <a:srgbClr val="3333CC"/>
                </a:solidFill>
                <a:latin typeface="Tahoma" charset="0"/>
              </a:rPr>
              <a:t>operandi</a:t>
            </a:r>
          </a:p>
        </p:txBody>
      </p:sp>
      <p:sp>
        <p:nvSpPr>
          <p:cNvPr id="12296" name="Freeform 9"/>
          <p:cNvSpPr>
            <a:spLocks/>
          </p:cNvSpPr>
          <p:nvPr/>
        </p:nvSpPr>
        <p:spPr bwMode="auto">
          <a:xfrm>
            <a:off x="1252538" y="2271713"/>
            <a:ext cx="1447800" cy="381000"/>
          </a:xfrm>
          <a:custGeom>
            <a:avLst/>
            <a:gdLst>
              <a:gd name="T0" fmla="*/ 0 w 960"/>
              <a:gd name="T1" fmla="*/ 604837500 h 240"/>
              <a:gd name="T2" fmla="*/ 0 w 960"/>
              <a:gd name="T3" fmla="*/ 0 h 240"/>
              <a:gd name="T4" fmla="*/ 2147483647 w 960"/>
              <a:gd name="T5" fmla="*/ 0 h 24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960" h="240">
                <a:moveTo>
                  <a:pt x="0" y="240"/>
                </a:moveTo>
                <a:lnTo>
                  <a:pt x="0" y="0"/>
                </a:lnTo>
                <a:lnTo>
                  <a:pt x="960" y="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12297" name="Text Box 10"/>
          <p:cNvSpPr txBox="1">
            <a:spLocks noChangeArrowheads="1"/>
          </p:cNvSpPr>
          <p:nvPr/>
        </p:nvSpPr>
        <p:spPr bwMode="auto">
          <a:xfrm>
            <a:off x="2667000" y="1981200"/>
            <a:ext cx="4343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b="1">
                <a:solidFill>
                  <a:srgbClr val="FF0000"/>
                </a:solidFill>
                <a:latin typeface="Tahoma" charset="0"/>
              </a:rPr>
              <a:t>operator</a:t>
            </a:r>
            <a:r>
              <a:rPr lang="en-US">
                <a:latin typeface="Tahoma" charset="0"/>
              </a:rPr>
              <a:t> operacije sabiranja</a:t>
            </a:r>
          </a:p>
        </p:txBody>
      </p:sp>
      <p:sp>
        <p:nvSpPr>
          <p:cNvPr id="12298" name="Freeform 11"/>
          <p:cNvSpPr>
            <a:spLocks/>
          </p:cNvSpPr>
          <p:nvPr/>
        </p:nvSpPr>
        <p:spPr bwMode="auto">
          <a:xfrm>
            <a:off x="881063" y="2852738"/>
            <a:ext cx="3589337" cy="762000"/>
          </a:xfrm>
          <a:custGeom>
            <a:avLst/>
            <a:gdLst>
              <a:gd name="T0" fmla="*/ 0 w 2112"/>
              <a:gd name="T1" fmla="*/ 0 h 480"/>
              <a:gd name="T2" fmla="*/ 0 w 2112"/>
              <a:gd name="T3" fmla="*/ 1209675000 h 480"/>
              <a:gd name="T4" fmla="*/ 2147483647 w 2112"/>
              <a:gd name="T5" fmla="*/ 1209675000 h 480"/>
              <a:gd name="T6" fmla="*/ 2147483647 w 2112"/>
              <a:gd name="T7" fmla="*/ 604837500 h 480"/>
              <a:gd name="T8" fmla="*/ 2147483647 w 2112"/>
              <a:gd name="T9" fmla="*/ 604837500 h 48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112" h="480">
                <a:moveTo>
                  <a:pt x="0" y="0"/>
                </a:moveTo>
                <a:lnTo>
                  <a:pt x="0" y="480"/>
                </a:lnTo>
                <a:lnTo>
                  <a:pt x="1488" y="480"/>
                </a:lnTo>
                <a:lnTo>
                  <a:pt x="1488" y="240"/>
                </a:lnTo>
                <a:lnTo>
                  <a:pt x="2112" y="24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12299" name="Text Box 12"/>
          <p:cNvSpPr txBox="1">
            <a:spLocks noChangeArrowheads="1"/>
          </p:cNvSpPr>
          <p:nvPr/>
        </p:nvSpPr>
        <p:spPr bwMode="auto">
          <a:xfrm>
            <a:off x="4499992" y="2852738"/>
            <a:ext cx="4572000" cy="10772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1600" dirty="0" err="1">
                <a:latin typeface="Tahoma" charset="0"/>
              </a:rPr>
              <a:t>Ako</a:t>
            </a:r>
            <a:r>
              <a:rPr lang="en-US" sz="1600" dirty="0">
                <a:latin typeface="Tahoma" charset="0"/>
              </a:rPr>
              <a:t> </a:t>
            </a:r>
            <a:r>
              <a:rPr lang="en-US" sz="1600" dirty="0" err="1">
                <a:latin typeface="Tahoma" charset="0"/>
              </a:rPr>
              <a:t>ste</a:t>
            </a:r>
            <a:r>
              <a:rPr lang="en-US" sz="1600" dirty="0">
                <a:latin typeface="Tahoma" charset="0"/>
              </a:rPr>
              <a:t> </a:t>
            </a:r>
            <a:r>
              <a:rPr lang="sr-Latn-CS" sz="1600" dirty="0">
                <a:latin typeface="Tahoma" charset="0"/>
              </a:rPr>
              <a:t>z</a:t>
            </a:r>
            <a:r>
              <a:rPr lang="en-US" sz="1600" dirty="0" err="1">
                <a:latin typeface="Tahoma" charset="0"/>
              </a:rPr>
              <a:t>aboravili</a:t>
            </a:r>
            <a:r>
              <a:rPr lang="en-US" sz="1600" dirty="0">
                <a:latin typeface="Tahoma" charset="0"/>
              </a:rPr>
              <a:t>, </a:t>
            </a:r>
            <a:r>
              <a:rPr lang="en-US" sz="1600" dirty="0" err="1">
                <a:latin typeface="Tahoma" charset="0"/>
              </a:rPr>
              <a:t>ovo</a:t>
            </a:r>
            <a:r>
              <a:rPr lang="en-US" sz="1600" dirty="0">
                <a:latin typeface="Tahoma" charset="0"/>
              </a:rPr>
              <a:t> </a:t>
            </a:r>
            <a:r>
              <a:rPr lang="en-US" sz="1600" dirty="0" err="1">
                <a:latin typeface="Tahoma" charset="0"/>
              </a:rPr>
              <a:t>nije</a:t>
            </a:r>
            <a:r>
              <a:rPr lang="en-US" sz="1600" dirty="0">
                <a:latin typeface="Tahoma" charset="0"/>
              </a:rPr>
              <a:t> </a:t>
            </a:r>
            <a:r>
              <a:rPr lang="sr-Latn-CS" sz="1600" dirty="0">
                <a:latin typeface="Tahoma" charset="0"/>
              </a:rPr>
              <a:t>matematičko jednako već </a:t>
            </a:r>
            <a:r>
              <a:rPr lang="sr-Latn-CS" sz="1600" dirty="0">
                <a:solidFill>
                  <a:srgbClr val="FF0000"/>
                </a:solidFill>
                <a:latin typeface="Tahoma" charset="0"/>
              </a:rPr>
              <a:t>operator pridruživanja</a:t>
            </a:r>
            <a:r>
              <a:rPr lang="sr-Latn-CS" sz="1600" dirty="0">
                <a:latin typeface="Tahoma" charset="0"/>
              </a:rPr>
              <a:t> koji pridružuje rezultat sa desne strane onome što se nalazi na lijevoj strani znaka jednakosti.</a:t>
            </a:r>
            <a:endParaRPr lang="en-US" sz="1600" dirty="0">
              <a:latin typeface="Tahoma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Skra</a:t>
            </a:r>
            <a:r>
              <a:rPr lang="sr-Latn-CS" smtClean="0"/>
              <a:t>ćena notacija</a:t>
            </a:r>
            <a:endParaRPr lang="en-US" smtClean="0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77688" y="2410544"/>
            <a:ext cx="8686800" cy="3754760"/>
          </a:xfrm>
        </p:spPr>
        <p:txBody>
          <a:bodyPr/>
          <a:lstStyle/>
          <a:p>
            <a:pPr eaLnBrk="1" hangingPunct="1">
              <a:spcBef>
                <a:spcPts val="0"/>
              </a:spcBef>
              <a:spcAft>
                <a:spcPts val="600"/>
              </a:spcAft>
            </a:pPr>
            <a:r>
              <a:rPr lang="sr-Latn-CS" sz="2400" dirty="0" smtClean="0"/>
              <a:t>U programiranju su česte operacije tipa: </a:t>
            </a:r>
            <a:r>
              <a:rPr lang="sr-Latn-CS" sz="2400" b="1" dirty="0" smtClean="0">
                <a:solidFill>
                  <a:srgbClr val="FF0000"/>
                </a:solidFill>
              </a:rPr>
              <a:t>a=a+b;</a:t>
            </a:r>
            <a:endParaRPr lang="sr-Latn-CS" sz="2400" dirty="0" smtClean="0"/>
          </a:p>
          <a:p>
            <a:pPr eaLnBrk="1" hangingPunct="1">
              <a:spcBef>
                <a:spcPts val="0"/>
              </a:spcBef>
              <a:spcAft>
                <a:spcPts val="600"/>
              </a:spcAft>
            </a:pPr>
            <a:r>
              <a:rPr lang="sr-Latn-CS" sz="2400" dirty="0" smtClean="0"/>
              <a:t>Za operacije ovog tipa u C-u </a:t>
            </a:r>
            <a:r>
              <a:rPr lang="en-US" sz="2400" dirty="0" err="1" smtClean="0"/>
              <a:t>su</a:t>
            </a:r>
            <a:r>
              <a:rPr lang="sr-Latn-CS" sz="2400" dirty="0" smtClean="0"/>
              <a:t> uveden</a:t>
            </a:r>
            <a:r>
              <a:rPr lang="en-US" sz="2400" dirty="0" smtClean="0"/>
              <a:t>e</a:t>
            </a:r>
            <a:r>
              <a:rPr lang="sr-Latn-CS" sz="2400" dirty="0" smtClean="0"/>
              <a:t> skraćen</a:t>
            </a:r>
            <a:r>
              <a:rPr lang="en-US" sz="2400" dirty="0" smtClean="0"/>
              <a:t>e</a:t>
            </a:r>
            <a:r>
              <a:rPr lang="sr-Latn-CS" sz="2400" dirty="0" smtClean="0"/>
              <a:t> notacij</a:t>
            </a:r>
            <a:r>
              <a:rPr lang="en-US" sz="2400" dirty="0" smtClean="0"/>
              <a:t>e</a:t>
            </a:r>
            <a:r>
              <a:rPr lang="sr-Latn-CS" sz="2400" dirty="0" smtClean="0"/>
              <a:t>:</a:t>
            </a:r>
            <a:br>
              <a:rPr lang="sr-Latn-CS" sz="2400" dirty="0" smtClean="0"/>
            </a:br>
            <a:r>
              <a:rPr lang="sr-Latn-CS" sz="2400" dirty="0" smtClean="0">
                <a:solidFill>
                  <a:srgbClr val="FF0000"/>
                </a:solidFill>
              </a:rPr>
              <a:t>a+=b;	a-=b;		a*=b;	</a:t>
            </a:r>
            <a:r>
              <a:rPr lang="en-US" sz="2400" dirty="0" smtClean="0">
                <a:solidFill>
                  <a:srgbClr val="FF0000"/>
                </a:solidFill>
              </a:rPr>
              <a:t>	</a:t>
            </a:r>
            <a:r>
              <a:rPr lang="sr-Latn-CS" sz="2400" dirty="0" smtClean="0">
                <a:solidFill>
                  <a:srgbClr val="FF0000"/>
                </a:solidFill>
              </a:rPr>
              <a:t>a</a:t>
            </a:r>
            <a:r>
              <a:rPr lang="en-US" sz="2400" dirty="0" smtClean="0">
                <a:solidFill>
                  <a:srgbClr val="FF0000"/>
                </a:solidFill>
              </a:rPr>
              <a:t>/=b;		a%=b;</a:t>
            </a:r>
            <a:br>
              <a:rPr lang="en-US" sz="2400" dirty="0" smtClean="0">
                <a:solidFill>
                  <a:srgbClr val="FF0000"/>
                </a:solidFill>
              </a:rPr>
            </a:br>
            <a:r>
              <a:rPr lang="en-US" sz="2400" dirty="0" err="1" smtClean="0"/>
              <a:t>koje</a:t>
            </a:r>
            <a:r>
              <a:rPr lang="en-US" sz="2400" dirty="0" smtClean="0"/>
              <a:t> </a:t>
            </a:r>
            <a:r>
              <a:rPr lang="sr-Latn-CS" sz="2400" dirty="0" smtClean="0"/>
              <a:t>znače redom:</a:t>
            </a:r>
            <a:br>
              <a:rPr lang="sr-Latn-CS" sz="2400" dirty="0" smtClean="0"/>
            </a:br>
            <a:r>
              <a:rPr lang="sr-Latn-CS" sz="2400" dirty="0" smtClean="0">
                <a:solidFill>
                  <a:srgbClr val="3333CC"/>
                </a:solidFill>
              </a:rPr>
              <a:t>a=a+b;	a=a-b;	a=a*b;	a=a</a:t>
            </a:r>
            <a:r>
              <a:rPr lang="en-US" sz="2400" dirty="0" smtClean="0">
                <a:solidFill>
                  <a:srgbClr val="3333CC"/>
                </a:solidFill>
              </a:rPr>
              <a:t>/b;	a=</a:t>
            </a:r>
            <a:r>
              <a:rPr lang="en-US" sz="2400" dirty="0" err="1" smtClean="0">
                <a:solidFill>
                  <a:srgbClr val="3333CC"/>
                </a:solidFill>
              </a:rPr>
              <a:t>a%b</a:t>
            </a:r>
            <a:r>
              <a:rPr lang="en-US" sz="2400" dirty="0" smtClean="0">
                <a:solidFill>
                  <a:srgbClr val="3333CC"/>
                </a:solidFill>
              </a:rPr>
              <a:t>;</a:t>
            </a:r>
          </a:p>
          <a:p>
            <a:pPr eaLnBrk="1" hangingPunct="1">
              <a:spcBef>
                <a:spcPts val="0"/>
              </a:spcBef>
              <a:spcAft>
                <a:spcPts val="600"/>
              </a:spcAft>
            </a:pPr>
            <a:r>
              <a:rPr lang="sr-Latn-CS" sz="2400" dirty="0" smtClean="0"/>
              <a:t>Već ste (nadamo se) uočili znak </a:t>
            </a:r>
            <a:r>
              <a:rPr lang="sr-Latn-CS" sz="2400" b="1" dirty="0" smtClean="0"/>
              <a:t>;</a:t>
            </a:r>
            <a:r>
              <a:rPr lang="sr-Latn-CS" sz="2400" dirty="0" smtClean="0"/>
              <a:t> koji stoji na kraju svake od naredbi i znači kraj naredbe.</a:t>
            </a:r>
          </a:p>
          <a:p>
            <a:pPr eaLnBrk="1" hangingPunct="1">
              <a:spcBef>
                <a:spcPts val="0"/>
              </a:spcBef>
              <a:spcAft>
                <a:spcPts val="600"/>
              </a:spcAft>
            </a:pPr>
            <a:r>
              <a:rPr lang="sr-Latn-CS" sz="2400" dirty="0" smtClean="0"/>
              <a:t>Ovdje se ne završava bogats</a:t>
            </a:r>
            <a:r>
              <a:rPr lang="en-US" sz="2400" dirty="0" smtClean="0"/>
              <a:t>t</a:t>
            </a:r>
            <a:r>
              <a:rPr lang="sr-Latn-CS" sz="2400" dirty="0" smtClean="0"/>
              <a:t>vo operatora koje je bilo nekarakteristično za programske jezike prije C-a.</a:t>
            </a:r>
            <a:endParaRPr lang="en-US" sz="2400" dirty="0" smtClean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" y="609600"/>
            <a:ext cx="8839200" cy="1143000"/>
          </a:xfrm>
        </p:spPr>
        <p:txBody>
          <a:bodyPr/>
          <a:lstStyle/>
          <a:p>
            <a:pPr eaLnBrk="1" hangingPunct="1"/>
            <a:r>
              <a:rPr lang="sr-Latn-CS" smtClean="0"/>
              <a:t>Inkrementiranje i dekrementiranje</a:t>
            </a:r>
            <a:endParaRPr lang="en-US" smtClean="0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1520" y="2173560"/>
            <a:ext cx="8712968" cy="4135760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400" dirty="0" smtClean="0"/>
              <a:t>U programskim jezicima se često </a:t>
            </a:r>
            <a:r>
              <a:rPr lang="en-US" sz="2400" dirty="0" err="1" smtClean="0"/>
              <a:t>i</a:t>
            </a:r>
            <a:r>
              <a:rPr lang="sr-Latn-CS" sz="2400" dirty="0" smtClean="0"/>
              <a:t>zvršava naredba tipa </a:t>
            </a:r>
            <a:r>
              <a:rPr lang="sr-Latn-CS" sz="2400" b="1" dirty="0" smtClean="0">
                <a:solidFill>
                  <a:srgbClr val="3333CC"/>
                </a:solidFill>
              </a:rPr>
              <a:t>i=i+1;</a:t>
            </a:r>
            <a:r>
              <a:rPr lang="sr-Latn-CS" sz="2400" dirty="0" smtClean="0"/>
              <a:t> kojom se promjenljiva </a:t>
            </a:r>
            <a:r>
              <a:rPr lang="sr-Latn-CS" sz="2400" b="1" dirty="0" smtClean="0">
                <a:solidFill>
                  <a:srgbClr val="3333CC"/>
                </a:solidFill>
              </a:rPr>
              <a:t>i</a:t>
            </a:r>
            <a:r>
              <a:rPr lang="sr-Latn-CS" sz="2400" dirty="0" smtClean="0"/>
              <a:t> uvećava za </a:t>
            </a:r>
            <a:r>
              <a:rPr lang="sr-Latn-CS" sz="2400" b="1" dirty="0" smtClean="0">
                <a:solidFill>
                  <a:srgbClr val="3333CC"/>
                </a:solidFill>
              </a:rPr>
              <a:t>1</a:t>
            </a:r>
            <a:r>
              <a:rPr lang="sr-Latn-CS" sz="2400" dirty="0" smtClean="0"/>
              <a:t>. Ovo se naziva </a:t>
            </a:r>
            <a:r>
              <a:rPr lang="sr-Latn-CS" sz="2400" dirty="0" smtClean="0">
                <a:solidFill>
                  <a:srgbClr val="3333CC"/>
                </a:solidFill>
              </a:rPr>
              <a:t>inkrementiranje</a:t>
            </a:r>
            <a:r>
              <a:rPr lang="sr-Latn-CS" sz="2400" dirty="0" smtClean="0"/>
              <a:t>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400" dirty="0" smtClean="0"/>
              <a:t>Za obavljanje ove operacije potrebno je nekoliko instrukcija: </a:t>
            </a:r>
          </a:p>
          <a:p>
            <a:pPr lvl="1" eaLnBrk="1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000" dirty="0" smtClean="0"/>
              <a:t>smiještanje </a:t>
            </a:r>
            <a:r>
              <a:rPr lang="sr-Latn-CS" sz="2000" b="1" dirty="0" smtClean="0"/>
              <a:t>i</a:t>
            </a:r>
            <a:r>
              <a:rPr lang="sr-Latn-CS" sz="2000" dirty="0" smtClean="0"/>
              <a:t> u registar računara; </a:t>
            </a:r>
          </a:p>
          <a:p>
            <a:pPr lvl="1" eaLnBrk="1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000" dirty="0" smtClean="0"/>
              <a:t>generisanje konstante </a:t>
            </a:r>
            <a:r>
              <a:rPr lang="sr-Latn-CS" sz="2000" b="1" dirty="0" smtClean="0"/>
              <a:t>1</a:t>
            </a:r>
            <a:r>
              <a:rPr lang="sr-Latn-CS" sz="2000" dirty="0" smtClean="0"/>
              <a:t> u drugom registru; </a:t>
            </a:r>
          </a:p>
          <a:p>
            <a:pPr lvl="1" eaLnBrk="1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000" dirty="0" smtClean="0"/>
              <a:t>sabiranje i privremeno memorisanje rezultata;</a:t>
            </a:r>
          </a:p>
          <a:p>
            <a:pPr lvl="1" eaLnBrk="1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000" dirty="0" smtClean="0"/>
              <a:t>kopiranje rezultata iz registra u memoriju na promjenljivu </a:t>
            </a:r>
            <a:r>
              <a:rPr lang="sr-Latn-CS" sz="2000" b="1" dirty="0" smtClean="0"/>
              <a:t>i</a:t>
            </a:r>
            <a:r>
              <a:rPr lang="sr-Latn-CS" sz="2000" dirty="0" smtClean="0"/>
              <a:t>.</a:t>
            </a:r>
          </a:p>
          <a:p>
            <a:pPr eaLnBrk="1" hangingPunct="1">
              <a:lnSpc>
                <a:spcPct val="90000"/>
              </a:lnSpc>
            </a:pPr>
            <a:r>
              <a:rPr lang="sr-Latn-CS" sz="2400" dirty="0" smtClean="0"/>
              <a:t>Ako se podsjetite kursa OR1, svi procesori, pa čak i korišćeni primitivni model procesora, imaju instrukciju koja inkrementira (povećava vrijednost za 1).</a:t>
            </a:r>
            <a:endParaRPr lang="en-US" sz="2400" dirty="0" smtClean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" y="609600"/>
            <a:ext cx="8915400" cy="1143000"/>
          </a:xfrm>
        </p:spPr>
        <p:txBody>
          <a:bodyPr/>
          <a:lstStyle/>
          <a:p>
            <a:pPr eaLnBrk="1" hangingPunct="1"/>
            <a:r>
              <a:rPr lang="sr-Latn-CS" smtClean="0"/>
              <a:t>Inkrementiranje i dekrementiranje</a:t>
            </a:r>
            <a:endParaRPr lang="en-US" smtClean="0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512" y="2133600"/>
            <a:ext cx="8929563" cy="4535760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</a:pPr>
            <a:r>
              <a:rPr lang="sr-Latn-CS" sz="2400" dirty="0" smtClean="0"/>
              <a:t>Stoga, C</a:t>
            </a:r>
            <a:r>
              <a:rPr lang="en-US" sz="2400" dirty="0" smtClean="0"/>
              <a:t>,</a:t>
            </a:r>
            <a:r>
              <a:rPr lang="sr-Latn-CS" sz="2400" dirty="0" smtClean="0"/>
              <a:t> kao jezik koji ima dobru komunikaciju sa hardverom</a:t>
            </a:r>
            <a:r>
              <a:rPr lang="en-US" sz="2400" dirty="0" smtClean="0"/>
              <a:t>,</a:t>
            </a:r>
            <a:r>
              <a:rPr lang="sr-Latn-CS" sz="2400" dirty="0" smtClean="0"/>
              <a:t> ima operator koji direktno poziva </a:t>
            </a:r>
            <a:r>
              <a:rPr lang="en-US" sz="2400" dirty="0" err="1" smtClean="0"/>
              <a:t>procesorsku</a:t>
            </a:r>
            <a:r>
              <a:rPr lang="en-US" sz="2400" dirty="0" smtClean="0"/>
              <a:t> </a:t>
            </a:r>
            <a:r>
              <a:rPr lang="sr-Latn-CS" sz="2400" dirty="0" smtClean="0"/>
              <a:t>instrukciju za inkrementiranje. </a:t>
            </a:r>
            <a:r>
              <a:rPr lang="en-US" sz="2400" dirty="0" err="1" smtClean="0"/>
              <a:t>Postoje</a:t>
            </a:r>
            <a:r>
              <a:rPr lang="en-US" sz="2400" dirty="0" smtClean="0"/>
              <a:t> </a:t>
            </a:r>
            <a:r>
              <a:rPr lang="sr-Latn-ME" sz="2400" dirty="0" smtClean="0"/>
              <a:t>2 </a:t>
            </a:r>
            <a:r>
              <a:rPr lang="en-US" sz="2400" dirty="0" err="1" smtClean="0"/>
              <a:t>varijante</a:t>
            </a:r>
            <a:r>
              <a:rPr lang="en-US" sz="2400" dirty="0" smtClean="0"/>
              <a:t> </a:t>
            </a:r>
            <a:r>
              <a:rPr lang="sr-Latn-CS" sz="2400" dirty="0" smtClean="0"/>
              <a:t>operator</a:t>
            </a:r>
            <a:r>
              <a:rPr lang="en-US" sz="2400" dirty="0" smtClean="0"/>
              <a:t>a</a:t>
            </a:r>
            <a:r>
              <a:rPr lang="sr-Latn-CS" sz="2400" dirty="0" smtClean="0"/>
              <a:t>:</a:t>
            </a:r>
            <a:endParaRPr lang="en-US" sz="2400" dirty="0" smtClean="0"/>
          </a:p>
          <a:p>
            <a:pPr marL="1087438" indent="-742950" eaLnBrk="1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sr-Latn-CS" sz="2400" b="1" dirty="0" smtClean="0">
                <a:solidFill>
                  <a:srgbClr val="FF0000"/>
                </a:solidFill>
              </a:rPr>
              <a:t>k++</a:t>
            </a:r>
            <a:r>
              <a:rPr lang="sr-Latn-CS" sz="2400" dirty="0" smtClean="0"/>
              <a:t> </a:t>
            </a:r>
            <a:r>
              <a:rPr lang="sr-Latn-CS" sz="1600" b="1" dirty="0" smtClean="0"/>
              <a:t>(</a:t>
            </a:r>
            <a:r>
              <a:rPr lang="sr-Latn-CS" sz="1600" b="1" dirty="0" smtClean="0">
                <a:solidFill>
                  <a:srgbClr val="3333CC"/>
                </a:solidFill>
              </a:rPr>
              <a:t>postfiksna varijanta</a:t>
            </a:r>
            <a:r>
              <a:rPr lang="sr-Latn-CS" sz="1600" b="1" dirty="0" smtClean="0"/>
              <a:t> koja znači prvo upotrijebi </a:t>
            </a:r>
            <a:r>
              <a:rPr lang="sr-Latn-CS" sz="1600" b="1" dirty="0" smtClean="0">
                <a:solidFill>
                  <a:srgbClr val="FF0000"/>
                </a:solidFill>
              </a:rPr>
              <a:t>k</a:t>
            </a:r>
            <a:r>
              <a:rPr lang="sr-Latn-CS" sz="1600" b="1" dirty="0" smtClean="0"/>
              <a:t> </a:t>
            </a:r>
            <a:r>
              <a:rPr lang="en-US" sz="1600" b="1" dirty="0" smtClean="0"/>
              <a:t>u </a:t>
            </a:r>
            <a:r>
              <a:rPr lang="en-US" sz="1600" b="1" dirty="0" err="1" smtClean="0"/>
              <a:t>izrazu</a:t>
            </a:r>
            <a:r>
              <a:rPr lang="en-US" sz="1600" b="1" dirty="0" smtClean="0"/>
              <a:t> </a:t>
            </a:r>
            <a:r>
              <a:rPr lang="en-US" sz="1600" b="1" dirty="0" err="1" smtClean="0"/>
              <a:t>gdje</a:t>
            </a:r>
            <a:r>
              <a:rPr lang="en-US" sz="1600" b="1" dirty="0" smtClean="0"/>
              <a:t> se </a:t>
            </a:r>
            <a:r>
              <a:rPr lang="en-US" sz="1600" b="1" dirty="0" err="1" smtClean="0"/>
              <a:t>nalazi</a:t>
            </a:r>
            <a:r>
              <a:rPr lang="en-US" sz="1600" b="1" dirty="0" smtClean="0"/>
              <a:t>, </a:t>
            </a:r>
            <a:r>
              <a:rPr lang="sr-Latn-CS" sz="1600" b="1" dirty="0" smtClean="0"/>
              <a:t>a zatim ga uvećaj za 1) i</a:t>
            </a:r>
            <a:endParaRPr lang="en-US" sz="1600" b="1" dirty="0" smtClean="0"/>
          </a:p>
          <a:p>
            <a:pPr marL="1087438" indent="-742950" eaLnBrk="1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sr-Latn-CS" sz="2400" b="1" dirty="0" smtClean="0">
                <a:solidFill>
                  <a:srgbClr val="FF0000"/>
                </a:solidFill>
              </a:rPr>
              <a:t>++k</a:t>
            </a:r>
            <a:r>
              <a:rPr lang="sr-Latn-CS" sz="2400" dirty="0" smtClean="0"/>
              <a:t> </a:t>
            </a:r>
            <a:r>
              <a:rPr lang="sr-Latn-CS" sz="1600" b="1" dirty="0" smtClean="0"/>
              <a:t>(</a:t>
            </a:r>
            <a:r>
              <a:rPr lang="sr-Latn-CS" sz="1600" b="1" dirty="0" smtClean="0">
                <a:solidFill>
                  <a:srgbClr val="3333CC"/>
                </a:solidFill>
              </a:rPr>
              <a:t>prefiksna varijanta</a:t>
            </a:r>
            <a:r>
              <a:rPr lang="sr-Latn-CS" sz="1600" b="1" dirty="0" smtClean="0"/>
              <a:t> koja znači prvo povećaj za 1</a:t>
            </a:r>
            <a:r>
              <a:rPr lang="en-US" sz="1600" b="1" dirty="0" smtClean="0"/>
              <a:t>,</a:t>
            </a:r>
            <a:r>
              <a:rPr lang="sr-Latn-CS" sz="1600" b="1" dirty="0" smtClean="0"/>
              <a:t> a zatim ga upotrijebi</a:t>
            </a:r>
            <a:r>
              <a:rPr lang="en-US" sz="1600" b="1" dirty="0" smtClean="0"/>
              <a:t> u </a:t>
            </a:r>
            <a:r>
              <a:rPr lang="en-US" sz="1600" b="1" dirty="0" err="1" smtClean="0"/>
              <a:t>izrazu</a:t>
            </a:r>
            <a:r>
              <a:rPr lang="sr-Latn-CS" sz="1600" b="1" dirty="0" smtClean="0"/>
              <a:t>).</a:t>
            </a:r>
            <a:endParaRPr lang="sr-Latn-CS" sz="1600" b="1" dirty="0"/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sr-Latn-CS" sz="2400" dirty="0" smtClean="0"/>
              <a:t>   </a:t>
            </a:r>
            <a:r>
              <a:rPr lang="en-US" sz="2400" dirty="0" smtClean="0"/>
              <a:t>	</a:t>
            </a:r>
            <a:r>
              <a:rPr lang="sr-Latn-CS" sz="2400" dirty="0" smtClean="0"/>
              <a:t>N</a:t>
            </a:r>
            <a:r>
              <a:rPr lang="en-US" sz="2400" dirty="0" smtClean="0"/>
              <a:t>a </a:t>
            </a:r>
            <a:r>
              <a:rPr lang="sr-Latn-CS" sz="2400" dirty="0" smtClean="0"/>
              <a:t>pr</a:t>
            </a:r>
            <a:r>
              <a:rPr lang="en-US" sz="2400" dirty="0" err="1" smtClean="0"/>
              <a:t>imjer</a:t>
            </a:r>
            <a:r>
              <a:rPr lang="en-US" sz="2400" dirty="0" smtClean="0"/>
              <a:t>,</a:t>
            </a:r>
            <a:r>
              <a:rPr lang="sr-Latn-CS" sz="2400" dirty="0" smtClean="0"/>
              <a:t> </a:t>
            </a:r>
            <a:r>
              <a:rPr lang="sr-Latn-CS" sz="2400" dirty="0" smtClean="0">
                <a:solidFill>
                  <a:srgbClr val="FF0000"/>
                </a:solidFill>
              </a:rPr>
              <a:t>k=0; j=k++;</a:t>
            </a:r>
            <a:r>
              <a:rPr lang="sr-Latn-CS" sz="2400" dirty="0" smtClean="0"/>
              <a:t> daje </a:t>
            </a:r>
            <a:r>
              <a:rPr lang="sr-Latn-CS" sz="2400" dirty="0" smtClean="0">
                <a:solidFill>
                  <a:srgbClr val="FF0000"/>
                </a:solidFill>
              </a:rPr>
              <a:t>k=1</a:t>
            </a:r>
            <a:r>
              <a:rPr lang="sr-Latn-CS" sz="2400" dirty="0" smtClean="0"/>
              <a:t> </a:t>
            </a:r>
            <a:r>
              <a:rPr lang="en-US" sz="2400" dirty="0" err="1" smtClean="0"/>
              <a:t>i</a:t>
            </a:r>
            <a:r>
              <a:rPr lang="sr-Latn-CS" sz="2400" dirty="0" smtClean="0"/>
              <a:t> </a:t>
            </a:r>
            <a:r>
              <a:rPr lang="sr-Latn-CS" sz="2400" dirty="0" smtClean="0">
                <a:solidFill>
                  <a:srgbClr val="FF0000"/>
                </a:solidFill>
              </a:rPr>
              <a:t>j=0</a:t>
            </a:r>
            <a:r>
              <a:rPr lang="sr-Latn-CS" sz="2400" dirty="0" smtClean="0"/>
              <a:t>, dok</a:t>
            </a:r>
            <a:r>
              <a:rPr lang="en-US" sz="2400" dirty="0" smtClean="0"/>
              <a:t> </a:t>
            </a:r>
            <a:r>
              <a:rPr lang="sr-Latn-CS" sz="2400" dirty="0" smtClean="0">
                <a:solidFill>
                  <a:srgbClr val="FF0000"/>
                </a:solidFill>
              </a:rPr>
              <a:t>k=0; j=++k;</a:t>
            </a:r>
            <a:r>
              <a:rPr lang="sr-Latn-CS" sz="2400" dirty="0" smtClean="0"/>
              <a:t> daje </a:t>
            </a:r>
            <a:r>
              <a:rPr lang="sr-Latn-CS" sz="2400" dirty="0" smtClean="0">
                <a:solidFill>
                  <a:srgbClr val="FF0000"/>
                </a:solidFill>
              </a:rPr>
              <a:t>k=1</a:t>
            </a:r>
            <a:r>
              <a:rPr lang="sr-Latn-CS" sz="2400" dirty="0" smtClean="0"/>
              <a:t> i </a:t>
            </a:r>
            <a:r>
              <a:rPr lang="sr-Latn-CS" sz="2400" dirty="0" smtClean="0">
                <a:solidFill>
                  <a:srgbClr val="FF0000"/>
                </a:solidFill>
              </a:rPr>
              <a:t>j=1</a:t>
            </a:r>
            <a:r>
              <a:rPr lang="sr-Latn-CS" sz="2400" dirty="0" smtClean="0"/>
              <a:t>.</a:t>
            </a:r>
          </a:p>
          <a:p>
            <a:pPr eaLnBrk="1" hangingPunct="1">
              <a:lnSpc>
                <a:spcPct val="90000"/>
              </a:lnSpc>
              <a:spcBef>
                <a:spcPts val="1200"/>
              </a:spcBef>
            </a:pPr>
            <a:r>
              <a:rPr lang="sr-Latn-CS" sz="2400" dirty="0" smtClean="0"/>
              <a:t>Postoji operator </a:t>
            </a:r>
            <a:r>
              <a:rPr lang="sr-Latn-CS" sz="2400" dirty="0" smtClean="0">
                <a:solidFill>
                  <a:srgbClr val="3333CC"/>
                </a:solidFill>
              </a:rPr>
              <a:t>--</a:t>
            </a:r>
            <a:r>
              <a:rPr lang="sr-Latn-CS" sz="2400" dirty="0" smtClean="0"/>
              <a:t>, opet u dvije varijante, </a:t>
            </a:r>
            <a:r>
              <a:rPr lang="sr-Latn-CS" sz="2400" dirty="0" smtClean="0">
                <a:solidFill>
                  <a:srgbClr val="3333CC"/>
                </a:solidFill>
              </a:rPr>
              <a:t>k--</a:t>
            </a:r>
            <a:r>
              <a:rPr lang="sr-Latn-CS" sz="2400" dirty="0" smtClean="0"/>
              <a:t> i </a:t>
            </a:r>
            <a:r>
              <a:rPr lang="sr-Latn-CS" sz="2400" dirty="0" smtClean="0">
                <a:solidFill>
                  <a:srgbClr val="3333CC"/>
                </a:solidFill>
              </a:rPr>
              <a:t>--k</a:t>
            </a:r>
            <a:r>
              <a:rPr lang="sr-Latn-CS" sz="2400" dirty="0" smtClean="0"/>
              <a:t>, koji služi za </a:t>
            </a:r>
            <a:r>
              <a:rPr lang="sr-Latn-CS" sz="2400" dirty="0" smtClean="0">
                <a:solidFill>
                  <a:srgbClr val="FF0000"/>
                </a:solidFill>
              </a:rPr>
              <a:t>dekrementiranje</a:t>
            </a:r>
            <a:r>
              <a:rPr lang="sr-Latn-CS" sz="2400" dirty="0" smtClean="0"/>
              <a:t> (umanjivanje za 1) sa istim principom kao kod inkrementiranja.</a:t>
            </a:r>
            <a:endParaRPr lang="en-US" sz="2400" dirty="0" smtClean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Operatori operacija poređenja</a:t>
            </a:r>
            <a:endParaRPr lang="en-US" smtClean="0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536" y="2249760"/>
            <a:ext cx="8503096" cy="4419600"/>
          </a:xfrm>
        </p:spPr>
        <p:txBody>
          <a:bodyPr/>
          <a:lstStyle/>
          <a:p>
            <a:pPr eaLnBrk="1" hangingPunct="1"/>
            <a:r>
              <a:rPr lang="sr-Latn-CS" sz="2400" dirty="0" smtClean="0"/>
              <a:t>Operatori operacija poređenja su:</a:t>
            </a:r>
          </a:p>
          <a:p>
            <a:pPr lvl="1" eaLnBrk="1" hangingPunct="1"/>
            <a:r>
              <a:rPr lang="en-US" sz="2000" b="1" dirty="0">
                <a:solidFill>
                  <a:srgbClr val="FF0000"/>
                </a:solidFill>
              </a:rPr>
              <a:t>&gt;</a:t>
            </a:r>
            <a:r>
              <a:rPr lang="en-US" sz="2000" dirty="0" smtClean="0"/>
              <a:t> (</a:t>
            </a:r>
            <a:r>
              <a:rPr lang="en-US" sz="2000" dirty="0" err="1" smtClean="0"/>
              <a:t>ve</a:t>
            </a:r>
            <a:r>
              <a:rPr lang="sr-Latn-CS" sz="2000" dirty="0" smtClean="0"/>
              <a:t>će</a:t>
            </a:r>
            <a:r>
              <a:rPr lang="en-US" sz="2000" dirty="0" smtClean="0"/>
              <a:t> od</a:t>
            </a:r>
            <a:r>
              <a:rPr lang="sr-Latn-CS" sz="2000" dirty="0" smtClean="0"/>
              <a:t>),</a:t>
            </a:r>
          </a:p>
          <a:p>
            <a:pPr lvl="1" eaLnBrk="1" hangingPunct="1"/>
            <a:r>
              <a:rPr lang="en-US" sz="2000" b="1" dirty="0">
                <a:solidFill>
                  <a:srgbClr val="FF0000"/>
                </a:solidFill>
              </a:rPr>
              <a:t>&lt;</a:t>
            </a:r>
            <a:r>
              <a:rPr lang="en-US" sz="2000" dirty="0" smtClean="0"/>
              <a:t> (</a:t>
            </a:r>
            <a:r>
              <a:rPr lang="en-US" sz="2000" dirty="0" err="1" smtClean="0"/>
              <a:t>manje</a:t>
            </a:r>
            <a:r>
              <a:rPr lang="en-US" sz="2000" dirty="0" smtClean="0"/>
              <a:t> od)</a:t>
            </a:r>
            <a:r>
              <a:rPr lang="sr-Latn-CS" sz="2000" dirty="0" smtClean="0"/>
              <a:t>,</a:t>
            </a:r>
            <a:endParaRPr lang="en-US" sz="2000" dirty="0" smtClean="0"/>
          </a:p>
          <a:p>
            <a:pPr lvl="1" eaLnBrk="1" hangingPunct="1"/>
            <a:r>
              <a:rPr lang="en-US" sz="2000" b="1" dirty="0">
                <a:solidFill>
                  <a:srgbClr val="FF0000"/>
                </a:solidFill>
              </a:rPr>
              <a:t>&gt;=</a:t>
            </a:r>
            <a:r>
              <a:rPr lang="en-US" sz="2000" dirty="0" smtClean="0"/>
              <a:t> (</a:t>
            </a:r>
            <a:r>
              <a:rPr lang="en-US" sz="2000" dirty="0" err="1" smtClean="0"/>
              <a:t>ve</a:t>
            </a:r>
            <a:r>
              <a:rPr lang="sr-Latn-CS" sz="2000" dirty="0" smtClean="0"/>
              <a:t>će</a:t>
            </a:r>
            <a:r>
              <a:rPr lang="en-US" sz="2000" dirty="0" smtClean="0"/>
              <a:t> od </a:t>
            </a:r>
            <a:r>
              <a:rPr lang="en-US" sz="2000" dirty="0" err="1" smtClean="0"/>
              <a:t>ili</a:t>
            </a:r>
            <a:r>
              <a:rPr lang="en-US" sz="2000" dirty="0" smtClean="0"/>
              <a:t> </a:t>
            </a:r>
            <a:r>
              <a:rPr lang="en-US" sz="2000" dirty="0" err="1" smtClean="0"/>
              <a:t>jednako</a:t>
            </a:r>
            <a:r>
              <a:rPr lang="sr-Latn-CS" sz="2000" dirty="0" smtClean="0"/>
              <a:t>),</a:t>
            </a:r>
            <a:endParaRPr lang="en-US" sz="2000" dirty="0" smtClean="0"/>
          </a:p>
          <a:p>
            <a:pPr lvl="1" eaLnBrk="1" hangingPunct="1"/>
            <a:r>
              <a:rPr lang="en-US" sz="2000" b="1" dirty="0">
                <a:solidFill>
                  <a:srgbClr val="FF0000"/>
                </a:solidFill>
              </a:rPr>
              <a:t>&lt;=</a:t>
            </a:r>
            <a:r>
              <a:rPr lang="en-US" sz="2000" dirty="0" smtClean="0"/>
              <a:t> (</a:t>
            </a:r>
            <a:r>
              <a:rPr lang="en-US" sz="2000" dirty="0" err="1" smtClean="0"/>
              <a:t>manje</a:t>
            </a:r>
            <a:r>
              <a:rPr lang="en-US" sz="2000" dirty="0" smtClean="0"/>
              <a:t> od </a:t>
            </a:r>
            <a:r>
              <a:rPr lang="en-US" sz="2000" dirty="0" err="1" smtClean="0"/>
              <a:t>ili</a:t>
            </a:r>
            <a:r>
              <a:rPr lang="en-US" sz="2000" dirty="0" smtClean="0"/>
              <a:t> </a:t>
            </a:r>
            <a:r>
              <a:rPr lang="en-US" sz="2000" dirty="0" err="1" smtClean="0"/>
              <a:t>jednako</a:t>
            </a:r>
            <a:r>
              <a:rPr lang="en-US" sz="2000" dirty="0" smtClean="0"/>
              <a:t>)</a:t>
            </a:r>
            <a:r>
              <a:rPr lang="sr-Latn-CS" sz="2000" dirty="0" smtClean="0"/>
              <a:t>,</a:t>
            </a:r>
            <a:endParaRPr lang="en-US" sz="2000" dirty="0" smtClean="0"/>
          </a:p>
          <a:p>
            <a:pPr lvl="1" eaLnBrk="1" hangingPunct="1"/>
            <a:r>
              <a:rPr lang="en-US" sz="2000" b="1" dirty="0">
                <a:solidFill>
                  <a:srgbClr val="FF0000"/>
                </a:solidFill>
              </a:rPr>
              <a:t>!=</a:t>
            </a:r>
            <a:r>
              <a:rPr lang="en-US" sz="2000" dirty="0" smtClean="0"/>
              <a:t> (</a:t>
            </a:r>
            <a:r>
              <a:rPr lang="en-US" sz="2000" dirty="0" err="1" smtClean="0"/>
              <a:t>nije</a:t>
            </a:r>
            <a:r>
              <a:rPr lang="en-US" sz="2000" dirty="0" smtClean="0"/>
              <a:t> </a:t>
            </a:r>
            <a:r>
              <a:rPr lang="en-US" sz="2000" dirty="0" err="1" smtClean="0"/>
              <a:t>jednako</a:t>
            </a:r>
            <a:r>
              <a:rPr lang="en-US" sz="2000" dirty="0" smtClean="0"/>
              <a:t>; </a:t>
            </a:r>
            <a:r>
              <a:rPr lang="en-US" sz="2000" dirty="0" err="1" smtClean="0"/>
              <a:t>uo</a:t>
            </a:r>
            <a:r>
              <a:rPr lang="sr-Latn-CS" sz="2000" dirty="0" smtClean="0"/>
              <a:t>čite razliku u odnosu na MATLAB) i</a:t>
            </a:r>
          </a:p>
          <a:p>
            <a:pPr lvl="1" eaLnBrk="1" hangingPunct="1"/>
            <a:r>
              <a:rPr lang="sr-Latn-CS" sz="2000" b="1" dirty="0">
                <a:solidFill>
                  <a:srgbClr val="FF0000"/>
                </a:solidFill>
              </a:rPr>
              <a:t>==</a:t>
            </a:r>
            <a:r>
              <a:rPr lang="sr-Latn-CS" sz="2000" dirty="0" smtClean="0"/>
              <a:t> (jednako; uočite razliku u odnosu na operator pridruživanja).</a:t>
            </a:r>
          </a:p>
          <a:p>
            <a:pPr eaLnBrk="1" hangingPunct="1">
              <a:spcBef>
                <a:spcPts val="1200"/>
              </a:spcBef>
            </a:pPr>
            <a:r>
              <a:rPr lang="sr-Latn-CS" sz="2400" dirty="0" smtClean="0"/>
              <a:t>Ako je </a:t>
            </a:r>
            <a:r>
              <a:rPr lang="en-US" sz="2400" dirty="0" smtClean="0"/>
              <a:t>pore</a:t>
            </a:r>
            <a:r>
              <a:rPr lang="sr-Latn-CS" sz="2400" dirty="0" smtClean="0"/>
              <a:t>đenje zadovoljeno rezultat je 1</a:t>
            </a:r>
            <a:r>
              <a:rPr lang="en-US" sz="2400" dirty="0" smtClean="0"/>
              <a:t>,</a:t>
            </a:r>
            <a:r>
              <a:rPr lang="sr-Latn-CS" sz="2400" dirty="0" smtClean="0"/>
              <a:t> a ako nije 0. </a:t>
            </a:r>
          </a:p>
          <a:p>
            <a:pPr eaLnBrk="1" hangingPunct="1">
              <a:spcBef>
                <a:spcPts val="1200"/>
              </a:spcBef>
            </a:pPr>
            <a:r>
              <a:rPr lang="sr-Latn-CS" sz="2400" dirty="0" smtClean="0"/>
              <a:t>Kao logičku istinu programski jezik C </a:t>
            </a:r>
            <a:r>
              <a:rPr lang="en-US" sz="2400" dirty="0" err="1" smtClean="0"/>
              <a:t>tuma</a:t>
            </a:r>
            <a:r>
              <a:rPr lang="sr-Latn-CS" sz="2400" dirty="0" smtClean="0"/>
              <a:t>či svaku vrijednost različitu od nule!</a:t>
            </a:r>
            <a:endParaRPr lang="en-US" sz="2400" dirty="0" smtClean="0"/>
          </a:p>
        </p:txBody>
      </p:sp>
      <p:sp>
        <p:nvSpPr>
          <p:cNvPr id="16388" name="Text Box 4"/>
          <p:cNvSpPr txBox="1">
            <a:spLocks noChangeArrowheads="1"/>
          </p:cNvSpPr>
          <p:nvPr/>
        </p:nvSpPr>
        <p:spPr bwMode="auto">
          <a:xfrm>
            <a:off x="5222304" y="3015357"/>
            <a:ext cx="3310136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sz="2000" dirty="0">
                <a:solidFill>
                  <a:srgbClr val="FF0000"/>
                </a:solidFill>
                <a:latin typeface="Tahoma" charset="0"/>
              </a:rPr>
              <a:t>Aritmetičke operacije imaju veći prioritet od logičkih.</a:t>
            </a:r>
            <a:endParaRPr lang="en-US" sz="2000" dirty="0">
              <a:solidFill>
                <a:srgbClr val="FF0000"/>
              </a:solidFill>
              <a:latin typeface="Tahoma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Operatori logičkih operacija</a:t>
            </a:r>
            <a:endParaRPr lang="en-US" smtClean="0"/>
          </a:p>
        </p:txBody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512" y="2060848"/>
            <a:ext cx="8892480" cy="44958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400" dirty="0" smtClean="0"/>
              <a:t>Operatori logičkih operacija u C-u su:</a:t>
            </a:r>
          </a:p>
          <a:p>
            <a:pPr lvl="1" eaLnBrk="1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000" b="1" dirty="0" smtClean="0">
                <a:solidFill>
                  <a:srgbClr val="FF0000"/>
                </a:solidFill>
              </a:rPr>
              <a:t>!</a:t>
            </a:r>
            <a:r>
              <a:rPr lang="sr-Latn-CS" sz="2000" dirty="0" smtClean="0"/>
              <a:t> je operator negacije (od izraza različitog od 0 daje </a:t>
            </a:r>
            <a:r>
              <a:rPr lang="en-US" sz="2000" dirty="0" smtClean="0"/>
              <a:t>0</a:t>
            </a:r>
            <a:r>
              <a:rPr lang="sr-Latn-ME" sz="2000" dirty="0" smtClean="0"/>
              <a:t>,</a:t>
            </a:r>
            <a:r>
              <a:rPr lang="sr-Latn-CS" sz="2000" dirty="0" smtClean="0"/>
              <a:t> i od 0 daje 1),</a:t>
            </a:r>
          </a:p>
          <a:p>
            <a:pPr lvl="1" eaLnBrk="1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000" b="1" dirty="0" smtClean="0">
                <a:solidFill>
                  <a:srgbClr val="FF0000"/>
                </a:solidFill>
              </a:rPr>
              <a:t>&amp;&amp;</a:t>
            </a:r>
            <a:r>
              <a:rPr lang="sr-Latn-CS" sz="2000" dirty="0" smtClean="0"/>
              <a:t> logička operacija AND – I,</a:t>
            </a:r>
          </a:p>
          <a:p>
            <a:pPr lvl="1"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sz="2000" b="1" dirty="0" smtClean="0">
                <a:solidFill>
                  <a:srgbClr val="FF0000"/>
                </a:solidFill>
              </a:rPr>
              <a:t>||</a:t>
            </a:r>
            <a:r>
              <a:rPr lang="en-US" sz="2000" dirty="0" smtClean="0"/>
              <a:t> </a:t>
            </a:r>
            <a:r>
              <a:rPr lang="en-US" sz="2000" dirty="0" err="1" smtClean="0"/>
              <a:t>logi</a:t>
            </a:r>
            <a:r>
              <a:rPr lang="sr-Latn-CS" sz="2000" dirty="0" smtClean="0"/>
              <a:t>čka operacija OR – ILI.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400" dirty="0" smtClean="0"/>
              <a:t>Dozvoljene su i skraćene verzije operatora tipa </a:t>
            </a:r>
            <a:r>
              <a:rPr lang="sr-Latn-CS" sz="2400" b="1" dirty="0" smtClean="0">
                <a:solidFill>
                  <a:srgbClr val="3333CC"/>
                </a:solidFill>
              </a:rPr>
              <a:t>&amp;&amp;=</a:t>
            </a:r>
            <a:r>
              <a:rPr lang="sr-Latn-CS" sz="2400" dirty="0" smtClean="0"/>
              <a:t>.</a:t>
            </a:r>
            <a:endParaRPr lang="sr-Latn-CS" sz="2400" dirty="0"/>
          </a:p>
          <a:p>
            <a:pPr lvl="1" eaLnBrk="1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000" dirty="0" smtClean="0"/>
              <a:t>Logički izraz </a:t>
            </a:r>
            <a:r>
              <a:rPr lang="sr-Latn-CS" sz="2000" dirty="0" smtClean="0">
                <a:solidFill>
                  <a:srgbClr val="3333CC"/>
                </a:solidFill>
              </a:rPr>
              <a:t>5</a:t>
            </a:r>
            <a:r>
              <a:rPr lang="en-US" sz="2000" dirty="0" smtClean="0">
                <a:solidFill>
                  <a:srgbClr val="3333CC"/>
                </a:solidFill>
              </a:rPr>
              <a:t>||0</a:t>
            </a:r>
            <a:r>
              <a:rPr lang="en-US" sz="2000" dirty="0" smtClean="0"/>
              <a:t> </a:t>
            </a:r>
            <a:r>
              <a:rPr lang="en-US" sz="2000" dirty="0" err="1" smtClean="0"/>
              <a:t>daje</a:t>
            </a:r>
            <a:r>
              <a:rPr lang="en-US" sz="2000" dirty="0" smtClean="0"/>
              <a:t> </a:t>
            </a:r>
            <a:r>
              <a:rPr lang="en-US" sz="2000" dirty="0" smtClean="0">
                <a:solidFill>
                  <a:srgbClr val="3333CC"/>
                </a:solidFill>
              </a:rPr>
              <a:t>1</a:t>
            </a:r>
            <a:r>
              <a:rPr lang="en-US" sz="2000" dirty="0" smtClean="0"/>
              <a:t> </a:t>
            </a:r>
            <a:r>
              <a:rPr lang="en-US" sz="2000" dirty="0" err="1" smtClean="0"/>
              <a:t>jer</a:t>
            </a:r>
            <a:r>
              <a:rPr lang="en-US" sz="2000" dirty="0" smtClean="0"/>
              <a:t> se </a:t>
            </a:r>
            <a:r>
              <a:rPr lang="en-US" sz="2000" dirty="0" smtClean="0">
                <a:solidFill>
                  <a:srgbClr val="3333CC"/>
                </a:solidFill>
              </a:rPr>
              <a:t>5</a:t>
            </a:r>
            <a:r>
              <a:rPr lang="en-US" sz="2000" dirty="0" smtClean="0"/>
              <a:t> </a:t>
            </a:r>
            <a:r>
              <a:rPr lang="en-US" sz="2000" dirty="0" err="1" smtClean="0"/>
              <a:t>tuma</a:t>
            </a:r>
            <a:r>
              <a:rPr lang="sr-Latn-CS" sz="2000" dirty="0" smtClean="0"/>
              <a:t>či kao logička istina.</a:t>
            </a:r>
          </a:p>
          <a:p>
            <a:pPr lvl="1"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000" dirty="0" smtClean="0"/>
              <a:t>Kod upotrebe logičkih operatora u složenim izrazima oprez!!!</a:t>
            </a: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sr-Latn-CS" sz="2000" dirty="0" smtClean="0">
                <a:solidFill>
                  <a:srgbClr val="3333CC"/>
                </a:solidFill>
              </a:rPr>
              <a:t>int i=2,</a:t>
            </a:r>
            <a:r>
              <a:rPr lang="en-US" sz="2000" dirty="0" smtClean="0">
                <a:solidFill>
                  <a:srgbClr val="3333CC"/>
                </a:solidFill>
              </a:rPr>
              <a:t> </a:t>
            </a:r>
            <a:r>
              <a:rPr lang="sr-Latn-CS" sz="2000" dirty="0" smtClean="0">
                <a:solidFill>
                  <a:srgbClr val="3333CC"/>
                </a:solidFill>
              </a:rPr>
              <a:t>j;</a:t>
            </a:r>
            <a:r>
              <a:rPr lang="en-US" sz="2000" dirty="0" smtClean="0">
                <a:solidFill>
                  <a:srgbClr val="3333CC"/>
                </a:solidFill>
              </a:rPr>
              <a:t/>
            </a:r>
            <a:br>
              <a:rPr lang="en-US" sz="2000" dirty="0" smtClean="0">
                <a:solidFill>
                  <a:srgbClr val="3333CC"/>
                </a:solidFill>
              </a:rPr>
            </a:br>
            <a:r>
              <a:rPr lang="sr-Latn-CS" sz="2000" dirty="0" smtClean="0">
                <a:solidFill>
                  <a:srgbClr val="3333CC"/>
                </a:solidFill>
              </a:rPr>
              <a:t>j</a:t>
            </a:r>
            <a:r>
              <a:rPr lang="en-US" sz="2000" dirty="0" smtClean="0">
                <a:solidFill>
                  <a:srgbClr val="3333CC"/>
                </a:solidFill>
              </a:rPr>
              <a:t> </a:t>
            </a:r>
            <a:r>
              <a:rPr lang="sr-Latn-CS" sz="2000" dirty="0" smtClean="0">
                <a:solidFill>
                  <a:srgbClr val="3333CC"/>
                </a:solidFill>
              </a:rPr>
              <a:t>=</a:t>
            </a:r>
            <a:r>
              <a:rPr lang="en-US" sz="2000" dirty="0" smtClean="0">
                <a:solidFill>
                  <a:srgbClr val="3333CC"/>
                </a:solidFill>
              </a:rPr>
              <a:t> </a:t>
            </a:r>
            <a:r>
              <a:rPr lang="sr-Latn-CS" sz="2000" dirty="0" smtClean="0">
                <a:solidFill>
                  <a:srgbClr val="3333CC"/>
                </a:solidFill>
              </a:rPr>
              <a:t>(2</a:t>
            </a:r>
            <a:r>
              <a:rPr lang="en-US" sz="2000" dirty="0" smtClean="0">
                <a:solidFill>
                  <a:srgbClr val="3333CC"/>
                </a:solidFill>
              </a:rPr>
              <a:t> || </a:t>
            </a:r>
            <a:r>
              <a:rPr lang="en-US" sz="2000" dirty="0" err="1" smtClean="0">
                <a:solidFill>
                  <a:srgbClr val="3333CC"/>
                </a:solidFill>
              </a:rPr>
              <a:t>i</a:t>
            </a:r>
            <a:r>
              <a:rPr lang="en-US" sz="2000" dirty="0" smtClean="0">
                <a:solidFill>
                  <a:srgbClr val="3333CC"/>
                </a:solidFill>
              </a:rPr>
              <a:t>++);</a:t>
            </a:r>
          </a:p>
          <a:p>
            <a:pPr marL="715963" lvl="1" indent="0"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-US" sz="2000" dirty="0" err="1" smtClean="0"/>
              <a:t>Nakon</a:t>
            </a:r>
            <a:r>
              <a:rPr lang="en-US" sz="2000" dirty="0" smtClean="0"/>
              <a:t> </a:t>
            </a:r>
            <a:r>
              <a:rPr lang="en-US" sz="2000" dirty="0" err="1" smtClean="0"/>
              <a:t>ove</a:t>
            </a:r>
            <a:r>
              <a:rPr lang="en-US" sz="2000" dirty="0" smtClean="0"/>
              <a:t> </a:t>
            </a:r>
            <a:r>
              <a:rPr lang="en-US" sz="2000" dirty="0" err="1" smtClean="0"/>
              <a:t>dvije</a:t>
            </a:r>
            <a:r>
              <a:rPr lang="en-US" sz="2000" dirty="0" smtClean="0"/>
              <a:t> </a:t>
            </a:r>
            <a:r>
              <a:rPr lang="en-US" sz="2000" dirty="0" err="1" smtClean="0"/>
              <a:t>naredbe</a:t>
            </a:r>
            <a:r>
              <a:rPr lang="en-US" sz="2000" dirty="0" smtClean="0"/>
              <a:t> </a:t>
            </a:r>
            <a:r>
              <a:rPr lang="sr-Latn-CS" sz="2000" dirty="0" smtClean="0"/>
              <a:t>je </a:t>
            </a:r>
            <a:r>
              <a:rPr lang="en-US" sz="2000" dirty="0" smtClean="0">
                <a:solidFill>
                  <a:schemeClr val="accent1"/>
                </a:solidFill>
              </a:rPr>
              <a:t>j=</a:t>
            </a:r>
            <a:r>
              <a:rPr lang="sr-Latn-CS" sz="2000" dirty="0" smtClean="0">
                <a:solidFill>
                  <a:schemeClr val="accent1"/>
                </a:solidFill>
              </a:rPr>
              <a:t>1</a:t>
            </a:r>
            <a:r>
              <a:rPr lang="en-US" sz="2000" dirty="0" smtClean="0"/>
              <a:t> </a:t>
            </a:r>
            <a:r>
              <a:rPr lang="en-US" sz="2000" dirty="0" err="1" smtClean="0"/>
              <a:t>i</a:t>
            </a:r>
            <a:r>
              <a:rPr lang="en-US" sz="2000" dirty="0" smtClean="0"/>
              <a:t> </a:t>
            </a:r>
            <a:r>
              <a:rPr lang="en-US" sz="2000" dirty="0" err="1" smtClean="0">
                <a:solidFill>
                  <a:schemeClr val="accent1"/>
                </a:solidFill>
              </a:rPr>
              <a:t>i</a:t>
            </a:r>
            <a:r>
              <a:rPr lang="en-US" sz="2000" dirty="0" smtClean="0">
                <a:solidFill>
                  <a:schemeClr val="accent1"/>
                </a:solidFill>
              </a:rPr>
              <a:t>=2</a:t>
            </a:r>
            <a:r>
              <a:rPr lang="en-US" sz="2000" dirty="0" smtClean="0"/>
              <a:t> </a:t>
            </a:r>
            <a:r>
              <a:rPr lang="en-US" sz="2000" dirty="0" err="1" smtClean="0"/>
              <a:t>jer</a:t>
            </a:r>
            <a:r>
              <a:rPr lang="en-US" sz="2000" dirty="0" smtClean="0"/>
              <a:t> </a:t>
            </a:r>
            <a:r>
              <a:rPr lang="en-US" sz="2000" dirty="0" err="1" smtClean="0"/>
              <a:t>prilikom</a:t>
            </a:r>
            <a:r>
              <a:rPr lang="en-US" sz="2000" dirty="0" smtClean="0"/>
              <a:t> </a:t>
            </a:r>
            <a:r>
              <a:rPr lang="en-US" sz="2000" dirty="0" err="1" smtClean="0"/>
              <a:t>iz</a:t>
            </a:r>
            <a:r>
              <a:rPr lang="sr-Latn-CS" sz="2000" dirty="0" smtClean="0"/>
              <a:t>vršavanja naredbi se u ovom slučaju prvo pogleda prvi dio logičkog izraza i kako je on ispunjen logički izraz je sigurno tačan (operacija ILI je tačna kad je bilo koji od operanada tačan). Tako se u ovom slučaju uopšte ne izvršava drugi dio operacije, tj. </a:t>
            </a:r>
            <a:r>
              <a:rPr lang="sr-Latn-CS" sz="2000" dirty="0" smtClean="0">
                <a:solidFill>
                  <a:schemeClr val="accent1"/>
                </a:solidFill>
              </a:rPr>
              <a:t>i++</a:t>
            </a:r>
            <a:r>
              <a:rPr lang="sr-Latn-CS" sz="2000" dirty="0" smtClean="0"/>
              <a:t> se ne izvršava, pa </a:t>
            </a:r>
            <a:r>
              <a:rPr lang="sr-Latn-CS" sz="2000" dirty="0" smtClean="0">
                <a:solidFill>
                  <a:schemeClr val="accent1"/>
                </a:solidFill>
              </a:rPr>
              <a:t>i</a:t>
            </a:r>
            <a:r>
              <a:rPr lang="sr-Latn-CS" sz="2000" dirty="0" smtClean="0"/>
              <a:t> ostaje </a:t>
            </a:r>
            <a:r>
              <a:rPr lang="sr-Latn-CS" sz="2000" dirty="0" smtClean="0">
                <a:solidFill>
                  <a:schemeClr val="accent1"/>
                </a:solidFill>
              </a:rPr>
              <a:t>i=2</a:t>
            </a:r>
            <a:r>
              <a:rPr lang="sr-Latn-CS" sz="2000" dirty="0" smtClean="0"/>
              <a:t>.</a:t>
            </a:r>
            <a:endParaRPr lang="en-US" sz="2000" dirty="0" smtClean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Ternarni operator</a:t>
            </a:r>
            <a:endParaRPr lang="en-US" smtClean="0"/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2338388"/>
            <a:ext cx="8287072" cy="4114800"/>
          </a:xfrm>
        </p:spPr>
        <p:txBody>
          <a:bodyPr/>
          <a:lstStyle/>
          <a:p>
            <a:pPr eaLnBrk="1" hangingPunct="1"/>
            <a:r>
              <a:rPr lang="sr-Latn-CS" sz="2400" dirty="0" smtClean="0"/>
              <a:t>U programskom jeziku C postoji ternarni (koji ima tri operanda) operator </a:t>
            </a:r>
            <a:r>
              <a:rPr lang="sr-Latn-CS" sz="2400" b="1" dirty="0" smtClean="0">
                <a:solidFill>
                  <a:srgbClr val="FF0000"/>
                </a:solidFill>
              </a:rPr>
              <a:t>?:</a:t>
            </a:r>
            <a:endParaRPr lang="en-US" sz="2400" b="1" dirty="0" smtClean="0">
              <a:solidFill>
                <a:srgbClr val="FF0000"/>
              </a:solidFill>
            </a:endParaRPr>
          </a:p>
          <a:p>
            <a:pPr marL="0" indent="0" algn="ctr" eaLnBrk="1" hangingPunct="1">
              <a:buNone/>
            </a:pPr>
            <a:r>
              <a:rPr lang="sr-Latn-CS" sz="2400" b="1" dirty="0" smtClean="0">
                <a:solidFill>
                  <a:srgbClr val="FF0000"/>
                </a:solidFill>
              </a:rPr>
              <a:t>uslov ? izraz1 : izraz2</a:t>
            </a:r>
          </a:p>
          <a:p>
            <a:pPr eaLnBrk="1" hangingPunct="1">
              <a:spcBef>
                <a:spcPts val="1200"/>
              </a:spcBef>
              <a:spcAft>
                <a:spcPts val="1200"/>
              </a:spcAft>
            </a:pPr>
            <a:r>
              <a:rPr lang="sr-Latn-CS" sz="2400" dirty="0" smtClean="0"/>
              <a:t>Ako je logički </a:t>
            </a:r>
            <a:r>
              <a:rPr lang="sr-Latn-CS" sz="2400" b="1" dirty="0" smtClean="0">
                <a:solidFill>
                  <a:srgbClr val="FF0000"/>
                </a:solidFill>
              </a:rPr>
              <a:t>uslov</a:t>
            </a:r>
            <a:r>
              <a:rPr lang="sr-Latn-CS" sz="2400" dirty="0" smtClean="0"/>
              <a:t> tačan izvršava se </a:t>
            </a:r>
            <a:r>
              <a:rPr lang="sr-Latn-CS" sz="2400" b="1" dirty="0" smtClean="0">
                <a:solidFill>
                  <a:srgbClr val="FF0000"/>
                </a:solidFill>
              </a:rPr>
              <a:t>izraz1</a:t>
            </a:r>
            <a:r>
              <a:rPr lang="sr-Latn-CS" sz="2400" dirty="0" smtClean="0"/>
              <a:t>, a ako nije </a:t>
            </a:r>
            <a:r>
              <a:rPr lang="sr-Latn-CS" sz="2400" b="1" dirty="0" smtClean="0">
                <a:solidFill>
                  <a:srgbClr val="FF0000"/>
                </a:solidFill>
              </a:rPr>
              <a:t>izraz2</a:t>
            </a:r>
            <a:r>
              <a:rPr lang="sr-Latn-CS" sz="2400" dirty="0" smtClean="0"/>
              <a:t>. N</a:t>
            </a:r>
            <a:r>
              <a:rPr lang="en-US" sz="2400" dirty="0" smtClean="0"/>
              <a:t>a </a:t>
            </a:r>
            <a:r>
              <a:rPr lang="sr-Latn-CS" sz="2400" dirty="0" smtClean="0"/>
              <a:t>pr</a:t>
            </a:r>
            <a:r>
              <a:rPr lang="en-US" sz="2400" dirty="0" err="1" smtClean="0"/>
              <a:t>imjer</a:t>
            </a:r>
            <a:r>
              <a:rPr lang="sr-Latn-CS" sz="2400" dirty="0" smtClean="0"/>
              <a:t>:</a:t>
            </a:r>
            <a:endParaRPr lang="en-US" sz="2400" dirty="0" smtClean="0"/>
          </a:p>
          <a:p>
            <a:pPr marL="354013" indent="0" eaLnBrk="1" hangingPunct="1">
              <a:spcBef>
                <a:spcPts val="600"/>
              </a:spcBef>
              <a:spcAft>
                <a:spcPts val="600"/>
              </a:spcAft>
              <a:buNone/>
            </a:pPr>
            <a:r>
              <a:rPr lang="sr-Latn-CS" sz="2400" dirty="0" smtClean="0">
                <a:solidFill>
                  <a:srgbClr val="FF0000"/>
                </a:solidFill>
              </a:rPr>
              <a:t>a=(j</a:t>
            </a:r>
            <a:r>
              <a:rPr lang="en-US" sz="2400" dirty="0" smtClean="0">
                <a:solidFill>
                  <a:srgbClr val="FF0000"/>
                </a:solidFill>
              </a:rPr>
              <a:t>&gt;2)</a:t>
            </a:r>
            <a:r>
              <a:rPr lang="sr-Latn-CS" sz="2400" dirty="0" smtClean="0">
                <a:solidFill>
                  <a:srgbClr val="FF0000"/>
                </a:solidFill>
              </a:rPr>
              <a:t> </a:t>
            </a:r>
            <a:r>
              <a:rPr lang="en-US" sz="2400" dirty="0" smtClean="0">
                <a:solidFill>
                  <a:srgbClr val="FF0000"/>
                </a:solidFill>
              </a:rPr>
              <a:t>?</a:t>
            </a:r>
            <a:r>
              <a:rPr lang="sr-Latn-CS" sz="2400" dirty="0" smtClean="0">
                <a:solidFill>
                  <a:srgbClr val="FF0000"/>
                </a:solidFill>
              </a:rPr>
              <a:t> </a:t>
            </a:r>
            <a:r>
              <a:rPr lang="en-US" sz="2400" dirty="0" smtClean="0">
                <a:solidFill>
                  <a:srgbClr val="FF0000"/>
                </a:solidFill>
              </a:rPr>
              <a:t>(j+2)</a:t>
            </a:r>
            <a:r>
              <a:rPr lang="sr-Latn-CS" sz="2400" dirty="0" smtClean="0">
                <a:solidFill>
                  <a:srgbClr val="FF0000"/>
                </a:solidFill>
              </a:rPr>
              <a:t> </a:t>
            </a:r>
            <a:r>
              <a:rPr lang="en-US" sz="2400" dirty="0" smtClean="0">
                <a:solidFill>
                  <a:srgbClr val="FF0000"/>
                </a:solidFill>
              </a:rPr>
              <a:t>:</a:t>
            </a:r>
            <a:r>
              <a:rPr lang="sr-Latn-CS" sz="2400" dirty="0" smtClean="0">
                <a:solidFill>
                  <a:srgbClr val="FF0000"/>
                </a:solidFill>
              </a:rPr>
              <a:t> </a:t>
            </a:r>
            <a:r>
              <a:rPr lang="en-US" sz="2400" dirty="0" smtClean="0">
                <a:solidFill>
                  <a:srgbClr val="FF0000"/>
                </a:solidFill>
              </a:rPr>
              <a:t>(j-2);</a:t>
            </a:r>
            <a:endParaRPr lang="en-US" sz="2400" dirty="0">
              <a:solidFill>
                <a:srgbClr val="FF0000"/>
              </a:solidFill>
            </a:endParaRPr>
          </a:p>
          <a:p>
            <a:pPr marL="354013" indent="0" eaLnBrk="1" hangingPunct="1">
              <a:spcBef>
                <a:spcPts val="1200"/>
              </a:spcBef>
              <a:spcAft>
                <a:spcPts val="1200"/>
              </a:spcAft>
              <a:buNone/>
            </a:pPr>
            <a:r>
              <a:rPr lang="en-US" sz="2400" dirty="0" err="1" smtClean="0"/>
              <a:t>Ako</a:t>
            </a:r>
            <a:r>
              <a:rPr lang="en-US" sz="2400" dirty="0" smtClean="0"/>
              <a:t> je </a:t>
            </a:r>
            <a:r>
              <a:rPr lang="en-US" sz="2400" dirty="0" smtClean="0">
                <a:solidFill>
                  <a:srgbClr val="3333CC"/>
                </a:solidFill>
              </a:rPr>
              <a:t>j&gt;2</a:t>
            </a:r>
            <a:r>
              <a:rPr lang="en-US" sz="2400" dirty="0" smtClean="0"/>
              <a:t> </a:t>
            </a:r>
            <a:r>
              <a:rPr lang="sr-Latn-CS" sz="2400" dirty="0" smtClean="0"/>
              <a:t>izvršava se</a:t>
            </a:r>
            <a:r>
              <a:rPr lang="en-US" sz="2400" dirty="0" smtClean="0"/>
              <a:t> </a:t>
            </a:r>
            <a:r>
              <a:rPr lang="en-US" sz="2400" dirty="0" smtClean="0">
                <a:solidFill>
                  <a:srgbClr val="3333CC"/>
                </a:solidFill>
              </a:rPr>
              <a:t>a=j+2</a:t>
            </a:r>
            <a:r>
              <a:rPr lang="sr-Latn-CS" sz="2400" dirty="0" smtClean="0"/>
              <a:t>,</a:t>
            </a:r>
            <a:r>
              <a:rPr lang="en-US" sz="2400" dirty="0" smtClean="0"/>
              <a:t> a </a:t>
            </a:r>
            <a:r>
              <a:rPr lang="en-US" sz="2400" dirty="0" err="1" smtClean="0"/>
              <a:t>ako</a:t>
            </a:r>
            <a:r>
              <a:rPr lang="en-US" sz="2400" dirty="0" smtClean="0"/>
              <a:t> </a:t>
            </a:r>
            <a:r>
              <a:rPr lang="en-US" sz="2400" dirty="0" err="1" smtClean="0"/>
              <a:t>nije</a:t>
            </a:r>
            <a:r>
              <a:rPr lang="en-US" sz="2400" dirty="0" smtClean="0"/>
              <a:t> </a:t>
            </a:r>
            <a:r>
              <a:rPr lang="en-US" sz="2400" dirty="0" smtClean="0">
                <a:solidFill>
                  <a:srgbClr val="3333CC"/>
                </a:solidFill>
              </a:rPr>
              <a:t>a=j-2</a:t>
            </a:r>
            <a:r>
              <a:rPr lang="en-US" sz="2400" dirty="0" smtClean="0"/>
              <a:t>.</a:t>
            </a:r>
            <a:endParaRPr lang="sr-Latn-CS" sz="2400" dirty="0" smtClean="0"/>
          </a:p>
          <a:p>
            <a:pPr eaLnBrk="1" hangingPunct="1"/>
            <a:endParaRPr lang="en-US" sz="2400" dirty="0" smtClean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Operacije sa bitovima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528" y="2133600"/>
            <a:ext cx="8712968" cy="44958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400" smtClean="0"/>
              <a:t>Programski jezik C posjeduje</a:t>
            </a:r>
            <a:r>
              <a:rPr lang="sr-Latn-CS" sz="2400" smtClean="0"/>
              <a:t>,</a:t>
            </a:r>
            <a:r>
              <a:rPr lang="en-US" sz="2400" smtClean="0"/>
              <a:t> </a:t>
            </a:r>
            <a:r>
              <a:rPr lang="sr-Latn-CS" sz="2400" smtClean="0"/>
              <a:t>kao snažan koncept, operacije za direktan rad sa bitovima, što je značajno u brojnim slučajevima pristupa hardveru.</a:t>
            </a:r>
          </a:p>
          <a:p>
            <a:pPr eaLnBrk="1" hangingPunct="1">
              <a:lnSpc>
                <a:spcPct val="90000"/>
              </a:lnSpc>
            </a:pPr>
            <a:r>
              <a:rPr lang="sr-Latn-CS" sz="2400" smtClean="0"/>
              <a:t>Postoje dvije grupe operatora za rad na nivou bitova:</a:t>
            </a:r>
          </a:p>
          <a:p>
            <a:pPr lvl="1" eaLnBrk="1" hangingPunct="1">
              <a:lnSpc>
                <a:spcPct val="90000"/>
              </a:lnSpc>
            </a:pPr>
            <a:r>
              <a:rPr lang="sr-Latn-CS" sz="2000" b="1" smtClean="0"/>
              <a:t>logičke operacije nad bitovima:</a:t>
            </a:r>
            <a:r>
              <a:rPr lang="sr-Latn-CS" sz="2000" smtClean="0">
                <a:solidFill>
                  <a:srgbClr val="FF0000"/>
                </a:solidFill>
              </a:rPr>
              <a:t> </a:t>
            </a:r>
            <a:r>
              <a:rPr lang="sr-Latn-CS" sz="2000" b="1" smtClean="0">
                <a:solidFill>
                  <a:srgbClr val="FF0000"/>
                </a:solidFill>
              </a:rPr>
              <a:t>~</a:t>
            </a:r>
            <a:r>
              <a:rPr lang="sr-Latn-CS" sz="2000" smtClean="0"/>
              <a:t> negacija po bitovima, npr. </a:t>
            </a:r>
            <a:r>
              <a:rPr lang="sr-Latn-CS" sz="2000" b="1" smtClean="0">
                <a:solidFill>
                  <a:srgbClr val="FF0000"/>
                </a:solidFill>
              </a:rPr>
              <a:t>~i</a:t>
            </a:r>
            <a:r>
              <a:rPr lang="sr-Latn-CS" sz="2000" smtClean="0"/>
              <a:t> znači gdje je u binarnom zapisu </a:t>
            </a:r>
            <a:r>
              <a:rPr lang="sr-Latn-CS" sz="2000" b="1" smtClean="0">
                <a:solidFill>
                  <a:srgbClr val="FF0000"/>
                </a:solidFill>
              </a:rPr>
              <a:t>i</a:t>
            </a:r>
            <a:r>
              <a:rPr lang="sr-Latn-CS" sz="2000" smtClean="0"/>
              <a:t> bila nula postavlja jedan i obratno, </a:t>
            </a:r>
            <a:r>
              <a:rPr lang="sr-Latn-CS" sz="2000" b="1" smtClean="0">
                <a:solidFill>
                  <a:srgbClr val="FF0000"/>
                </a:solidFill>
              </a:rPr>
              <a:t>a&amp;b</a:t>
            </a:r>
            <a:r>
              <a:rPr lang="sr-Latn-CS" sz="2000" smtClean="0"/>
              <a:t> logička operacija </a:t>
            </a:r>
            <a:r>
              <a:rPr lang="sr-Latn-CS" sz="2000" smtClean="0">
                <a:solidFill>
                  <a:srgbClr val="FF0000"/>
                </a:solidFill>
              </a:rPr>
              <a:t>I</a:t>
            </a:r>
            <a:r>
              <a:rPr lang="sr-Latn-CS" sz="2000" smtClean="0"/>
              <a:t> nad bitovima (</a:t>
            </a:r>
            <a:r>
              <a:rPr lang="sr-Latn-CS" sz="2000" smtClean="0">
                <a:solidFill>
                  <a:srgbClr val="3333CC"/>
                </a:solidFill>
              </a:rPr>
              <a:t>rezultat ima 1 na onim mjestima gdje je 1 upisano i u a i u b</a:t>
            </a:r>
            <a:r>
              <a:rPr lang="sr-Latn-CS" sz="2000" smtClean="0"/>
              <a:t>), </a:t>
            </a:r>
            <a:r>
              <a:rPr lang="sr-Latn-CS" sz="2000" b="1" smtClean="0">
                <a:solidFill>
                  <a:srgbClr val="FF0000"/>
                </a:solidFill>
              </a:rPr>
              <a:t>a</a:t>
            </a:r>
            <a:r>
              <a:rPr lang="en-US" sz="2000" b="1" smtClean="0">
                <a:solidFill>
                  <a:srgbClr val="FF0000"/>
                </a:solidFill>
              </a:rPr>
              <a:t>|b</a:t>
            </a:r>
            <a:r>
              <a:rPr lang="en-US" sz="2000" smtClean="0"/>
              <a:t> logi</a:t>
            </a:r>
            <a:r>
              <a:rPr lang="sr-Latn-CS" sz="2000" smtClean="0"/>
              <a:t>čko ILI nad bitovima, </a:t>
            </a:r>
            <a:r>
              <a:rPr lang="sr-Latn-CS" sz="2000" b="1" smtClean="0">
                <a:solidFill>
                  <a:srgbClr val="FF0000"/>
                </a:solidFill>
              </a:rPr>
              <a:t>a</a:t>
            </a:r>
            <a:r>
              <a:rPr lang="en-US" sz="2000" b="1" smtClean="0">
                <a:solidFill>
                  <a:srgbClr val="FF0000"/>
                </a:solidFill>
              </a:rPr>
              <a:t>^b</a:t>
            </a:r>
            <a:r>
              <a:rPr lang="en-US" sz="2000" smtClean="0"/>
              <a:t> eks</a:t>
            </a:r>
            <a:r>
              <a:rPr lang="sr-Latn-CS" sz="2000" smtClean="0"/>
              <a:t>k</a:t>
            </a:r>
            <a:r>
              <a:rPr lang="en-US" sz="2000" smtClean="0"/>
              <a:t>luzivno ILI </a:t>
            </a:r>
            <a:r>
              <a:rPr lang="sr-Latn-CS" sz="2000" smtClean="0"/>
              <a:t>nad</a:t>
            </a:r>
            <a:r>
              <a:rPr lang="en-US" sz="2000" smtClean="0"/>
              <a:t> bitovima.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000" b="1" smtClean="0"/>
              <a:t>operacije pomjeranja:</a:t>
            </a:r>
            <a:r>
              <a:rPr lang="en-US" sz="2000" smtClean="0"/>
              <a:t> </a:t>
            </a:r>
            <a:r>
              <a:rPr lang="en-US" sz="2000" b="1" smtClean="0">
                <a:solidFill>
                  <a:srgbClr val="FF0000"/>
                </a:solidFill>
              </a:rPr>
              <a:t>i&lt;&lt;k</a:t>
            </a:r>
            <a:r>
              <a:rPr lang="en-US" sz="2000" smtClean="0"/>
              <a:t> </a:t>
            </a:r>
            <a:r>
              <a:rPr lang="sr-Latn-CS" sz="2000" smtClean="0"/>
              <a:t>znači pomjeranje </a:t>
            </a:r>
            <a:r>
              <a:rPr lang="sr-Latn-CS" sz="2000" smtClean="0">
                <a:solidFill>
                  <a:srgbClr val="3333CC"/>
                </a:solidFill>
              </a:rPr>
              <a:t>i</a:t>
            </a:r>
            <a:r>
              <a:rPr lang="sr-Latn-CS" sz="2000" smtClean="0"/>
              <a:t> za </a:t>
            </a:r>
            <a:r>
              <a:rPr lang="sr-Latn-CS" sz="2000" smtClean="0">
                <a:solidFill>
                  <a:srgbClr val="3333CC"/>
                </a:solidFill>
              </a:rPr>
              <a:t>k</a:t>
            </a:r>
            <a:r>
              <a:rPr lang="sr-Latn-CS" sz="2000" smtClean="0"/>
              <a:t> bita </a:t>
            </a:r>
            <a:r>
              <a:rPr lang="sr-Latn-CS" sz="2000" smtClean="0">
                <a:solidFill>
                  <a:srgbClr val="3333CC"/>
                </a:solidFill>
              </a:rPr>
              <a:t>s desna</a:t>
            </a:r>
            <a:r>
              <a:rPr lang="sr-Latn-CS" sz="2000" smtClean="0"/>
              <a:t>, a na upražnjena mjesta se upisuju nule, </a:t>
            </a:r>
            <a:r>
              <a:rPr lang="sr-Latn-CS" sz="2000" smtClean="0">
                <a:solidFill>
                  <a:srgbClr val="3333CC"/>
                </a:solidFill>
              </a:rPr>
              <a:t>i</a:t>
            </a:r>
            <a:r>
              <a:rPr lang="en-US" sz="2000" smtClean="0">
                <a:solidFill>
                  <a:srgbClr val="3333CC"/>
                </a:solidFill>
              </a:rPr>
              <a:t>&gt;&gt;k</a:t>
            </a:r>
            <a:r>
              <a:rPr lang="en-US" sz="2000" smtClean="0"/>
              <a:t> je pomjeranje </a:t>
            </a:r>
            <a:r>
              <a:rPr lang="en-US" sz="2000" smtClean="0">
                <a:solidFill>
                  <a:srgbClr val="3333CC"/>
                </a:solidFill>
              </a:rPr>
              <a:t>i</a:t>
            </a:r>
            <a:r>
              <a:rPr lang="en-US" sz="2000" smtClean="0"/>
              <a:t> </a:t>
            </a:r>
            <a:r>
              <a:rPr lang="en-US" sz="2000" smtClean="0">
                <a:solidFill>
                  <a:srgbClr val="3333CC"/>
                </a:solidFill>
              </a:rPr>
              <a:t>s lijeva</a:t>
            </a:r>
            <a:r>
              <a:rPr lang="en-US" sz="2000" smtClean="0"/>
              <a:t> za </a:t>
            </a:r>
            <a:r>
              <a:rPr lang="en-US" sz="2000" smtClean="0">
                <a:solidFill>
                  <a:srgbClr val="3333CC"/>
                </a:solidFill>
              </a:rPr>
              <a:t>k</a:t>
            </a:r>
            <a:r>
              <a:rPr lang="en-US" sz="2000" smtClean="0"/>
              <a:t> mjesta.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000" smtClean="0"/>
              <a:t>Za sve operatore koji rade sa bitovima </a:t>
            </a:r>
            <a:r>
              <a:rPr lang="en-US" sz="2000" smtClean="0">
                <a:solidFill>
                  <a:srgbClr val="3333CC"/>
                </a:solidFill>
              </a:rPr>
              <a:t>osim unarnog</a:t>
            </a:r>
            <a:r>
              <a:rPr lang="en-US" sz="2000" smtClean="0"/>
              <a:t> (negacije po bitovima) mogu se uvesti skra</a:t>
            </a:r>
            <a:r>
              <a:rPr lang="sr-Latn-CS" sz="2000" smtClean="0"/>
              <a:t>ć</a:t>
            </a:r>
            <a:r>
              <a:rPr lang="en-US" sz="2000" smtClean="0"/>
              <a:t>ene o</a:t>
            </a:r>
            <a:r>
              <a:rPr lang="sr-Latn-CS" sz="2000" smtClean="0"/>
              <a:t>z</a:t>
            </a:r>
            <a:r>
              <a:rPr lang="en-US" sz="2000" smtClean="0"/>
              <a:t>nake tipa </a:t>
            </a:r>
            <a:r>
              <a:rPr lang="en-US" sz="2000" b="1" smtClean="0">
                <a:solidFill>
                  <a:srgbClr val="FF0000"/>
                </a:solidFill>
              </a:rPr>
              <a:t>&amp;=</a:t>
            </a:r>
            <a:r>
              <a:rPr lang="en-US" sz="2000" smtClean="0"/>
              <a:t>.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Operator koma </a:t>
            </a:r>
            <a:r>
              <a:rPr lang="sr-Latn-CS" smtClean="0">
                <a:solidFill>
                  <a:srgbClr val="FF0000"/>
                </a:solidFill>
              </a:rPr>
              <a:t>,</a:t>
            </a:r>
            <a:endParaRPr lang="en-US" smtClean="0">
              <a:solidFill>
                <a:srgbClr val="FF0000"/>
              </a:solidFill>
            </a:endParaRP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2133600"/>
            <a:ext cx="8071048" cy="4114800"/>
          </a:xfrm>
        </p:spPr>
        <p:txBody>
          <a:bodyPr/>
          <a:lstStyle/>
          <a:p>
            <a:pPr eaLnBrk="1" hangingPunct="1"/>
            <a:r>
              <a:rPr lang="sr-Latn-CS" sz="2200" smtClean="0"/>
              <a:t>Posljednji operator koji će za sada biti uveden je operator koma (odnosno zarez) koji se koristi za nabrajanje izraza, a rezultat operacije je vrijednost izraza koji je krajnje desno.</a:t>
            </a:r>
            <a:br>
              <a:rPr lang="sr-Latn-CS" sz="2200" smtClean="0"/>
            </a:br>
            <a:r>
              <a:rPr lang="sr-Latn-CS" sz="2200" smtClean="0"/>
              <a:t>N</a:t>
            </a:r>
            <a:r>
              <a:rPr lang="en-US" sz="2200" smtClean="0"/>
              <a:t>a </a:t>
            </a:r>
            <a:r>
              <a:rPr lang="sr-Latn-CS" sz="2200" smtClean="0"/>
              <a:t>pr</a:t>
            </a:r>
            <a:r>
              <a:rPr lang="en-US" sz="2200" smtClean="0"/>
              <a:t>imjer,</a:t>
            </a:r>
            <a:r>
              <a:rPr lang="sr-Latn-CS" sz="2200" smtClean="0"/>
              <a:t> </a:t>
            </a:r>
            <a:r>
              <a:rPr lang="sr-Latn-CS" sz="2200" b="1" smtClean="0">
                <a:solidFill>
                  <a:srgbClr val="FF0000"/>
                </a:solidFill>
              </a:rPr>
              <a:t>i=(j=2,3)</a:t>
            </a:r>
            <a:r>
              <a:rPr lang="sr-Latn-CS" sz="2200" smtClean="0"/>
              <a:t> će postaviti </a:t>
            </a:r>
            <a:r>
              <a:rPr lang="sr-Latn-CS" sz="2200" b="1" smtClean="0">
                <a:solidFill>
                  <a:srgbClr val="FF0000"/>
                </a:solidFill>
              </a:rPr>
              <a:t>j</a:t>
            </a:r>
            <a:r>
              <a:rPr lang="sr-Latn-CS" sz="2200" smtClean="0"/>
              <a:t> na </a:t>
            </a:r>
            <a:r>
              <a:rPr lang="sr-Latn-CS" sz="2200" b="1" smtClean="0">
                <a:solidFill>
                  <a:srgbClr val="FF0000"/>
                </a:solidFill>
              </a:rPr>
              <a:t>2</a:t>
            </a:r>
            <a:r>
              <a:rPr lang="sr-Latn-CS" sz="2200" smtClean="0"/>
              <a:t>, a zatim će </a:t>
            </a:r>
            <a:r>
              <a:rPr lang="sr-Latn-CS" sz="2200" b="1" smtClean="0">
                <a:solidFill>
                  <a:srgbClr val="FF0000"/>
                </a:solidFill>
              </a:rPr>
              <a:t>3</a:t>
            </a:r>
            <a:r>
              <a:rPr lang="sr-Latn-CS" sz="2200" smtClean="0"/>
              <a:t> pridružiti promjenljivoj </a:t>
            </a:r>
            <a:r>
              <a:rPr lang="sr-Latn-CS" sz="2200" b="1" smtClean="0">
                <a:solidFill>
                  <a:srgbClr val="FF0000"/>
                </a:solidFill>
              </a:rPr>
              <a:t>i</a:t>
            </a:r>
            <a:r>
              <a:rPr lang="sr-Latn-CS" sz="2200" smtClean="0"/>
              <a:t>.</a:t>
            </a:r>
          </a:p>
          <a:p>
            <a:pPr eaLnBrk="1" hangingPunct="1"/>
            <a:endParaRPr lang="sr-Latn-CS" sz="2200" smtClean="0"/>
          </a:p>
          <a:p>
            <a:pPr eaLnBrk="1" hangingPunct="1"/>
            <a:r>
              <a:rPr lang="sr-Latn-CS" sz="2200" smtClean="0"/>
              <a:t>Sada prelazimo na realni broj kao tip podataka.</a:t>
            </a:r>
          </a:p>
          <a:p>
            <a:pPr eaLnBrk="1" hangingPunct="1"/>
            <a:r>
              <a:rPr lang="sr-Latn-CS" sz="2200" smtClean="0"/>
              <a:t>Gotovo sve operacije koje se obavljaju nad cijelim brojevima se i ovdje mogu primijeniti (problem postoji kod ostatka, poređenja tipa </a:t>
            </a:r>
            <a:r>
              <a:rPr lang="sr-Latn-CS" sz="2200" b="1" smtClean="0"/>
              <a:t>a==1</a:t>
            </a:r>
            <a:r>
              <a:rPr lang="sr-Latn-CS" sz="2200" smtClean="0"/>
              <a:t> zbog načina zapisa realnih brojeva, kao i kod operacija sa bitovima, inkrementiranja, dekrementiranja, a postoji i niz drugih specifičnosti).</a:t>
            </a:r>
            <a:endParaRPr lang="en-US" sz="2200" smtClean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Tip podataka </a:t>
            </a:r>
            <a:r>
              <a:rPr lang="sr-Latn-CS" b="1" smtClean="0">
                <a:solidFill>
                  <a:srgbClr val="FF0000"/>
                </a:solidFill>
              </a:rPr>
              <a:t>float</a:t>
            </a:r>
            <a:endParaRPr lang="en-US" b="1" smtClean="0">
              <a:solidFill>
                <a:srgbClr val="FF0000"/>
              </a:solidFill>
            </a:endParaRP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528" y="2132856"/>
            <a:ext cx="8640960" cy="4680520"/>
          </a:xfrm>
        </p:spPr>
        <p:txBody>
          <a:bodyPr/>
          <a:lstStyle/>
          <a:p>
            <a:pPr eaLnBrk="1" hangingPunct="1">
              <a:spcBef>
                <a:spcPts val="0"/>
              </a:spcBef>
            </a:pPr>
            <a:r>
              <a:rPr lang="sr-Latn-CS" sz="2400" dirty="0" smtClean="0"/>
              <a:t>Realni brojevi se deklarišu kao </a:t>
            </a:r>
            <a:r>
              <a:rPr lang="sr-Latn-CS" sz="2400" b="1" dirty="0" smtClean="0">
                <a:solidFill>
                  <a:srgbClr val="FF0000"/>
                </a:solidFill>
              </a:rPr>
              <a:t>float</a:t>
            </a:r>
            <a:r>
              <a:rPr lang="sr-Latn-CS" sz="2400" dirty="0" smtClean="0">
                <a:solidFill>
                  <a:srgbClr val="FF0000"/>
                </a:solidFill>
              </a:rPr>
              <a:t> </a:t>
            </a:r>
            <a:r>
              <a:rPr lang="sr-Latn-CS" sz="2400" dirty="0" smtClean="0"/>
              <a:t>(kratki memorijski zapis) ili kao </a:t>
            </a:r>
            <a:r>
              <a:rPr lang="sr-Latn-CS" sz="2400" b="1" dirty="0" smtClean="0">
                <a:solidFill>
                  <a:srgbClr val="FF0000"/>
                </a:solidFill>
              </a:rPr>
              <a:t>double</a:t>
            </a:r>
            <a:r>
              <a:rPr lang="sr-Latn-CS" sz="2400" dirty="0" smtClean="0">
                <a:solidFill>
                  <a:srgbClr val="FF0000"/>
                </a:solidFill>
              </a:rPr>
              <a:t> </a:t>
            </a:r>
            <a:r>
              <a:rPr lang="sr-Latn-CS" sz="2400" dirty="0" smtClean="0"/>
              <a:t>(dugi memorijski zapis).</a:t>
            </a:r>
          </a:p>
          <a:p>
            <a:pPr eaLnBrk="1" hangingPunct="1">
              <a:spcBef>
                <a:spcPts val="0"/>
              </a:spcBef>
            </a:pPr>
            <a:r>
              <a:rPr lang="sr-Latn-CS" sz="2400" dirty="0"/>
              <a:t>Kod modernih računara, binarna reprezentacija realnih brojeva u pokretnim zarezu je </a:t>
            </a:r>
            <a:r>
              <a:rPr lang="sr-Latn-CS" sz="2400" dirty="0" smtClean="0"/>
              <a:t>u </a:t>
            </a:r>
            <a:r>
              <a:rPr lang="sr-Latn-CS" sz="2400" dirty="0"/>
              <a:t>skladu sa IEEE 754 </a:t>
            </a:r>
            <a:r>
              <a:rPr lang="sr-Latn-CS" sz="2400" dirty="0" smtClean="0"/>
              <a:t>standardom, po kome se </a:t>
            </a:r>
            <a:r>
              <a:rPr lang="sr-Latn-CS" sz="2400" dirty="0"/>
              <a:t>brojevi </a:t>
            </a:r>
            <a:r>
              <a:rPr lang="sr-Latn-CS" sz="2400" dirty="0" smtClean="0"/>
              <a:t>opisuju </a:t>
            </a:r>
            <a:r>
              <a:rPr lang="sr-Latn-CS" sz="2400" dirty="0"/>
              <a:t>sa tri cijela </a:t>
            </a:r>
            <a:r>
              <a:rPr lang="sr-Latn-CS" sz="2400" dirty="0" smtClean="0"/>
              <a:t>broja: </a:t>
            </a:r>
            <a:r>
              <a:rPr lang="sr-Latn-CS" sz="2400" b="1" dirty="0" smtClean="0"/>
              <a:t>znakom </a:t>
            </a:r>
            <a:r>
              <a:rPr lang="sr-Latn-CS" sz="2400" b="1" dirty="0"/>
              <a:t>s</a:t>
            </a:r>
            <a:r>
              <a:rPr lang="sr-Latn-CS" sz="2400" dirty="0"/>
              <a:t> (jedan bit), </a:t>
            </a:r>
            <a:r>
              <a:rPr lang="sr-Latn-CS" sz="2400" b="1" dirty="0"/>
              <a:t>mantisom c</a:t>
            </a:r>
            <a:r>
              <a:rPr lang="sr-Latn-CS" sz="2400" dirty="0"/>
              <a:t> (ili koeficijentom) i </a:t>
            </a:r>
            <a:r>
              <a:rPr lang="sr-Latn-CS" sz="2400" b="1" dirty="0"/>
              <a:t>eksponentom q</a:t>
            </a:r>
            <a:r>
              <a:rPr lang="sr-Latn-CS" sz="2400" dirty="0"/>
              <a:t>. Broj ima </a:t>
            </a:r>
            <a:r>
              <a:rPr lang="sr-Latn-CS" sz="2400" dirty="0" smtClean="0"/>
              <a:t>vrijednost</a:t>
            </a:r>
          </a:p>
          <a:p>
            <a:pPr marL="0" indent="0" algn="ctr" eaLnBrk="1" hangingPunct="1">
              <a:spcBef>
                <a:spcPts val="600"/>
              </a:spcBef>
              <a:buNone/>
            </a:pPr>
            <a:r>
              <a:rPr lang="en-US" sz="2600" dirty="0"/>
              <a:t>(−1)</a:t>
            </a:r>
            <a:r>
              <a:rPr lang="en-US" sz="2600" baseline="30000" dirty="0"/>
              <a:t>s</a:t>
            </a:r>
            <a:r>
              <a:rPr lang="en-US" sz="2600" dirty="0"/>
              <a:t> × c × 2</a:t>
            </a:r>
            <a:r>
              <a:rPr lang="en-US" sz="2600" baseline="30000" dirty="0"/>
              <a:t>q</a:t>
            </a:r>
            <a:endParaRPr lang="sr-Latn-CS" sz="2600" dirty="0" smtClean="0"/>
          </a:p>
          <a:p>
            <a:pPr eaLnBrk="1" hangingPunct="1">
              <a:spcBef>
                <a:spcPts val="0"/>
              </a:spcBef>
            </a:pPr>
            <a:endParaRPr lang="sr-Latn-CS" sz="2400" dirty="0" smtClean="0"/>
          </a:p>
          <a:p>
            <a:pPr eaLnBrk="1" hangingPunct="1">
              <a:spcBef>
                <a:spcPts val="0"/>
              </a:spcBef>
            </a:pPr>
            <a:r>
              <a:rPr lang="sr-Latn-CS" sz="2400" dirty="0" smtClean="0"/>
              <a:t>Ako se operacije izvršavaju nad podacima različitim po tipu izvršava se konverzija tipa podataka, koja će biti objašnjena nakon što bude objašnjen tip podataka </a:t>
            </a:r>
            <a:r>
              <a:rPr lang="sr-Latn-CS" sz="2400" b="1" dirty="0" smtClean="0">
                <a:solidFill>
                  <a:srgbClr val="FF0000"/>
                </a:solidFill>
              </a:rPr>
              <a:t>char</a:t>
            </a:r>
            <a:r>
              <a:rPr lang="sr-Latn-CS" sz="2400" dirty="0" smtClean="0"/>
              <a:t>.</a:t>
            </a:r>
            <a:endParaRPr lang="en-US" sz="2400" dirty="0" smtClean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Tipovi podataka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2133600"/>
            <a:ext cx="8359080" cy="4495800"/>
          </a:xfrm>
        </p:spPr>
        <p:txBody>
          <a:bodyPr/>
          <a:lstStyle/>
          <a:p>
            <a:pPr eaLnBrk="1" hangingPunct="1"/>
            <a:r>
              <a:rPr lang="sr-Latn-CS" sz="2400" dirty="0" smtClean="0"/>
              <a:t>Sve promjenljive se u C-u moraju eksplicitno deklarisati prije upotrebe.</a:t>
            </a:r>
          </a:p>
          <a:p>
            <a:pPr eaLnBrk="1" hangingPunct="1"/>
            <a:r>
              <a:rPr lang="sr-Latn-CS" sz="2400" dirty="0" smtClean="0"/>
              <a:t>Ovaj korak je neophodan kako bi omogućili zauzimanje memorije za promjenljive.</a:t>
            </a:r>
          </a:p>
          <a:p>
            <a:pPr eaLnBrk="1" hangingPunct="1"/>
            <a:r>
              <a:rPr lang="sr-Latn-CS" sz="2400" dirty="0" smtClean="0"/>
              <a:t>Sve promjenljive pripadaju jednom od </a:t>
            </a:r>
            <a:r>
              <a:rPr lang="sr-Latn-CS" sz="2400" dirty="0" smtClean="0">
                <a:solidFill>
                  <a:srgbClr val="FF0000"/>
                </a:solidFill>
              </a:rPr>
              <a:t>10 tipova podataka</a:t>
            </a:r>
            <a:r>
              <a:rPr lang="sr-Latn-CS" sz="2400" dirty="0" smtClean="0"/>
              <a:t>.</a:t>
            </a:r>
          </a:p>
          <a:p>
            <a:pPr eaLnBrk="1" hangingPunct="1"/>
            <a:r>
              <a:rPr lang="sr-Latn-CS" sz="2400" dirty="0" smtClean="0">
                <a:solidFill>
                  <a:srgbClr val="FF0000"/>
                </a:solidFill>
              </a:rPr>
              <a:t>Osnovni </a:t>
            </a:r>
            <a:r>
              <a:rPr lang="sr-Latn-CS" sz="2400" dirty="0" smtClean="0"/>
              <a:t>(</a:t>
            </a:r>
            <a:r>
              <a:rPr lang="sr-Latn-CS" sz="2400" dirty="0" smtClean="0">
                <a:solidFill>
                  <a:srgbClr val="FF0000"/>
                </a:solidFill>
              </a:rPr>
              <a:t>elementarni</a:t>
            </a:r>
            <a:r>
              <a:rPr lang="sr-Latn-CS" sz="2400" dirty="0" smtClean="0"/>
              <a:t>) tipovi podataka:</a:t>
            </a:r>
          </a:p>
          <a:p>
            <a:pPr lvl="1" eaLnBrk="1" hangingPunct="1"/>
            <a:r>
              <a:rPr lang="en-US" sz="2000" dirty="0" smtClean="0"/>
              <a:t>c</a:t>
            </a:r>
            <a:r>
              <a:rPr lang="sr-Latn-CS" sz="2000" dirty="0" smtClean="0"/>
              <a:t>ijeli broj (int)</a:t>
            </a:r>
            <a:r>
              <a:rPr lang="en-US" sz="2000" dirty="0" smtClean="0"/>
              <a:t>,</a:t>
            </a:r>
            <a:endParaRPr lang="sr-Latn-CS" sz="2000" dirty="0" smtClean="0"/>
          </a:p>
          <a:p>
            <a:pPr lvl="1" eaLnBrk="1" hangingPunct="1"/>
            <a:r>
              <a:rPr lang="en-US" sz="2000" dirty="0" smtClean="0"/>
              <a:t>r</a:t>
            </a:r>
            <a:r>
              <a:rPr lang="sr-Latn-CS" sz="2000" dirty="0" smtClean="0"/>
              <a:t>ealni broj (float ili double)</a:t>
            </a:r>
            <a:r>
              <a:rPr lang="en-US" sz="2000" dirty="0" smtClean="0"/>
              <a:t> </a:t>
            </a:r>
            <a:r>
              <a:rPr lang="en-US" sz="2000" dirty="0" err="1" smtClean="0"/>
              <a:t>i</a:t>
            </a:r>
            <a:endParaRPr lang="sr-Latn-CS" sz="2000" dirty="0" smtClean="0"/>
          </a:p>
          <a:p>
            <a:pPr lvl="1" eaLnBrk="1" hangingPunct="1"/>
            <a:r>
              <a:rPr lang="en-US" sz="2000" dirty="0" smtClean="0"/>
              <a:t>k</a:t>
            </a:r>
            <a:r>
              <a:rPr lang="sr-Latn-CS" sz="2000" dirty="0" smtClean="0"/>
              <a:t>arakter (char)</a:t>
            </a:r>
            <a:r>
              <a:rPr lang="en-US" sz="2000" dirty="0" smtClean="0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Tip podataka </a:t>
            </a:r>
            <a:r>
              <a:rPr lang="sr-Latn-CS" b="1" smtClean="0">
                <a:solidFill>
                  <a:srgbClr val="FF0000"/>
                </a:solidFill>
              </a:rPr>
              <a:t>char</a:t>
            </a:r>
            <a:endParaRPr lang="en-US" b="1" smtClean="0">
              <a:solidFill>
                <a:srgbClr val="FF0000"/>
              </a:solidFill>
            </a:endParaRP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528" y="2133600"/>
            <a:ext cx="8496944" cy="4114800"/>
          </a:xfrm>
        </p:spPr>
        <p:txBody>
          <a:bodyPr/>
          <a:lstStyle/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200" smtClean="0"/>
              <a:t>Tip podataka </a:t>
            </a:r>
            <a:r>
              <a:rPr lang="sr-Latn-CS" sz="2200" b="1" smtClean="0">
                <a:solidFill>
                  <a:srgbClr val="FF0000"/>
                </a:solidFill>
              </a:rPr>
              <a:t>char</a:t>
            </a:r>
            <a:r>
              <a:rPr lang="sr-Latn-CS" sz="2200" smtClean="0"/>
              <a:t> predstavlja karakter i zapisuje se u memoriji kao cijeli broj koji zauzima 1 bajt i koji se tumači na osnovu ASCII tabele. Ovako deklarisani podaci su zapravo cijeli brojevi u intervalu </a:t>
            </a:r>
            <a:r>
              <a:rPr lang="sr-Latn-CS" sz="2200" b="1" smtClean="0">
                <a:solidFill>
                  <a:srgbClr val="FF0000"/>
                </a:solidFill>
              </a:rPr>
              <a:t>–128</a:t>
            </a:r>
            <a:r>
              <a:rPr lang="sr-Latn-CS" sz="2200" smtClean="0"/>
              <a:t> do </a:t>
            </a:r>
            <a:r>
              <a:rPr lang="sr-Latn-CS" sz="2200" b="1" smtClean="0">
                <a:solidFill>
                  <a:srgbClr val="FF0000"/>
                </a:solidFill>
              </a:rPr>
              <a:t>127</a:t>
            </a:r>
            <a:r>
              <a:rPr lang="sr-Latn-CS" sz="2200" smtClean="0"/>
              <a:t>.</a:t>
            </a:r>
          </a:p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200" smtClean="0"/>
              <a:t>Ako deklarišemo promjenljive kao </a:t>
            </a:r>
            <a:r>
              <a:rPr lang="sr-Latn-CS" sz="2200" b="1" smtClean="0">
                <a:solidFill>
                  <a:srgbClr val="FF0000"/>
                </a:solidFill>
              </a:rPr>
              <a:t>unsigned char</a:t>
            </a:r>
            <a:r>
              <a:rPr lang="sr-Latn-CS" sz="2200" smtClean="0"/>
              <a:t> domen je od </a:t>
            </a:r>
            <a:r>
              <a:rPr lang="sr-Latn-CS" sz="2200" b="1" smtClean="0">
                <a:solidFill>
                  <a:srgbClr val="FF0000"/>
                </a:solidFill>
              </a:rPr>
              <a:t>0</a:t>
            </a:r>
            <a:r>
              <a:rPr lang="sr-Latn-CS" sz="2200" smtClean="0"/>
              <a:t> do </a:t>
            </a:r>
            <a:r>
              <a:rPr lang="sr-Latn-CS" sz="2200" b="1" smtClean="0">
                <a:solidFill>
                  <a:srgbClr val="FF0000"/>
                </a:solidFill>
              </a:rPr>
              <a:t>255</a:t>
            </a:r>
            <a:r>
              <a:rPr lang="sr-Latn-CS" sz="2200" smtClean="0"/>
              <a:t>.</a:t>
            </a:r>
          </a:p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200" smtClean="0"/>
              <a:t>Ako deklarišemo promjenljivu tipa </a:t>
            </a:r>
            <a:r>
              <a:rPr lang="sr-Latn-CS" sz="2200" b="1" smtClean="0">
                <a:solidFill>
                  <a:srgbClr val="FF0000"/>
                </a:solidFill>
              </a:rPr>
              <a:t>char</a:t>
            </a:r>
            <a:r>
              <a:rPr lang="sr-Latn-CS" sz="2200" smtClean="0"/>
              <a:t> i dodjeljujemo joj konstantan karakter to moramo uraditi navođenjem unutar apostrofa:</a:t>
            </a:r>
            <a:br>
              <a:rPr lang="sr-Latn-CS" sz="2200" smtClean="0"/>
            </a:br>
            <a:r>
              <a:rPr lang="sr-Latn-CS" sz="2200" b="1" smtClean="0">
                <a:solidFill>
                  <a:srgbClr val="FF0000"/>
                </a:solidFill>
              </a:rPr>
              <a:t>char a;</a:t>
            </a:r>
            <a:br>
              <a:rPr lang="sr-Latn-CS" sz="2200" b="1" smtClean="0">
                <a:solidFill>
                  <a:srgbClr val="FF0000"/>
                </a:solidFill>
              </a:rPr>
            </a:br>
            <a:r>
              <a:rPr lang="sr-Latn-CS" sz="2200" b="1" smtClean="0">
                <a:solidFill>
                  <a:srgbClr val="FF0000"/>
                </a:solidFill>
              </a:rPr>
              <a:t>a=</a:t>
            </a:r>
            <a:r>
              <a:rPr lang="en-US" sz="2200" b="1" smtClean="0">
                <a:solidFill>
                  <a:srgbClr val="FF0000"/>
                </a:solidFill>
              </a:rPr>
              <a:t>‘c’;</a:t>
            </a:r>
          </a:p>
        </p:txBody>
      </p:sp>
      <p:sp>
        <p:nvSpPr>
          <p:cNvPr id="22532" name="Freeform 4"/>
          <p:cNvSpPr>
            <a:spLocks/>
          </p:cNvSpPr>
          <p:nvPr/>
        </p:nvSpPr>
        <p:spPr bwMode="auto">
          <a:xfrm>
            <a:off x="827584" y="6005666"/>
            <a:ext cx="2476500" cy="257175"/>
          </a:xfrm>
          <a:custGeom>
            <a:avLst/>
            <a:gdLst>
              <a:gd name="T0" fmla="*/ 0 w 1560"/>
              <a:gd name="T1" fmla="*/ 408265313 h 162"/>
              <a:gd name="T2" fmla="*/ 2147483647 w 1560"/>
              <a:gd name="T3" fmla="*/ 398184688 h 162"/>
              <a:gd name="T4" fmla="*/ 2147483647 w 1560"/>
              <a:gd name="T5" fmla="*/ 0 h 162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560" h="162">
                <a:moveTo>
                  <a:pt x="0" y="162"/>
                </a:moveTo>
                <a:cubicBezTo>
                  <a:pt x="1001" y="150"/>
                  <a:pt x="567" y="158"/>
                  <a:pt x="1278" y="158"/>
                </a:cubicBezTo>
                <a:lnTo>
                  <a:pt x="1560" y="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22533" name="Text Box 5"/>
          <p:cNvSpPr txBox="1">
            <a:spLocks noChangeArrowheads="1"/>
          </p:cNvSpPr>
          <p:nvPr/>
        </p:nvSpPr>
        <p:spPr bwMode="auto">
          <a:xfrm>
            <a:off x="3255268" y="5843860"/>
            <a:ext cx="4341068" cy="877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1700">
                <a:latin typeface="Tahoma" charset="0"/>
              </a:rPr>
              <a:t>Podsjetite se i ostalih varijanti preko oktalnog ASCII koda, heksadecimalnog koda</a:t>
            </a:r>
            <a:r>
              <a:rPr lang="sr-Latn-CS" sz="1700">
                <a:latin typeface="Tahoma" charset="0"/>
              </a:rPr>
              <a:t>,</a:t>
            </a:r>
            <a:r>
              <a:rPr lang="en-US" sz="1700">
                <a:latin typeface="Tahoma" charset="0"/>
              </a:rPr>
              <a:t> </a:t>
            </a:r>
            <a:r>
              <a:rPr lang="sr-Latn-CS" sz="1700">
                <a:latin typeface="Tahoma" charset="0"/>
              </a:rPr>
              <a:t>kao </a:t>
            </a:r>
            <a:r>
              <a:rPr lang="en-US" sz="1700">
                <a:latin typeface="Tahoma" charset="0"/>
              </a:rPr>
              <a:t>i zadavanja specijalnih simbola</a:t>
            </a:r>
            <a:r>
              <a:rPr lang="sr-Latn-CS" sz="1700">
                <a:latin typeface="Tahoma" charset="0"/>
              </a:rPr>
              <a:t>.</a:t>
            </a:r>
            <a:endParaRPr lang="en-US" sz="1700">
              <a:latin typeface="Tahoma" charset="0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dirty="0" smtClean="0"/>
              <a:t>Elementarni tipovi podataka</a:t>
            </a:r>
            <a:endParaRPr lang="en-US" b="1" dirty="0" smtClean="0">
              <a:solidFill>
                <a:srgbClr val="FF0000"/>
              </a:solidFill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93790812"/>
              </p:ext>
            </p:extLst>
          </p:nvPr>
        </p:nvGraphicFramePr>
        <p:xfrm>
          <a:off x="323528" y="2245952"/>
          <a:ext cx="8712968" cy="4403723"/>
        </p:xfrm>
        <a:graphic>
          <a:graphicData uri="http://schemas.openxmlformats.org/drawingml/2006/table">
            <a:tbl>
              <a:tblPr>
                <a:tableStyleId>{D27102A9-8310-4765-A935-A1911B00CA55}</a:tableStyleId>
              </a:tblPr>
              <a:tblGrid>
                <a:gridCol w="33680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9403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65089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82127"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sr-Latn-ME" sz="1800" b="1" dirty="0" smtClean="0">
                          <a:effectLst/>
                        </a:rPr>
                        <a:t>Tip </a:t>
                      </a:r>
                      <a:r>
                        <a:rPr lang="sr-Latn-ME" sz="1800" b="1" dirty="0">
                          <a:effectLst/>
                        </a:rPr>
                        <a:t>promjenljive</a:t>
                      </a:r>
                      <a:endParaRPr lang="en-GB" sz="18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sr-Latn-ME" sz="1800" b="1" dirty="0">
                          <a:effectLst/>
                        </a:rPr>
                        <a:t>Broj bajtova</a:t>
                      </a:r>
                      <a:endParaRPr lang="en-GB" sz="18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sr-Latn-ME" sz="1800" b="1" dirty="0">
                          <a:effectLst/>
                        </a:rPr>
                        <a:t>Opseg vrijednosti</a:t>
                      </a:r>
                      <a:endParaRPr lang="en-GB" sz="18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80126">
                <a:tc>
                  <a:txBody>
                    <a:bodyPr/>
                    <a:lstStyle/>
                    <a:p>
                      <a:pPr algn="just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char</a:t>
                      </a:r>
                      <a:endParaRPr lang="en-GB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sr-Latn-ME" sz="1800">
                          <a:effectLst/>
                        </a:rPr>
                        <a:t>1</a:t>
                      </a:r>
                      <a:endParaRPr lang="en-GB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sr-Latn-ME" sz="1800" dirty="0">
                          <a:effectLst/>
                        </a:rPr>
                        <a:t>-128 ÷ 127</a:t>
                      </a:r>
                      <a:endParaRPr lang="en-GB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80126">
                <a:tc>
                  <a:txBody>
                    <a:bodyPr/>
                    <a:lstStyle/>
                    <a:p>
                      <a:pPr algn="just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unsigned char</a:t>
                      </a:r>
                      <a:endParaRPr lang="en-GB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sr-Latn-ME" sz="1800">
                          <a:effectLst/>
                        </a:rPr>
                        <a:t>1</a:t>
                      </a:r>
                      <a:endParaRPr lang="en-GB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sr-Latn-ME" sz="1800">
                          <a:effectLst/>
                        </a:rPr>
                        <a:t>0 ÷ 255</a:t>
                      </a:r>
                      <a:endParaRPr lang="en-GB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80126">
                <a:tc>
                  <a:txBody>
                    <a:bodyPr/>
                    <a:lstStyle/>
                    <a:p>
                      <a:pPr algn="just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short int</a:t>
                      </a:r>
                      <a:endParaRPr lang="en-GB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sr-Latn-ME" sz="1800">
                          <a:effectLst/>
                        </a:rPr>
                        <a:t>2</a:t>
                      </a:r>
                      <a:endParaRPr lang="en-GB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sr-Latn-ME" sz="1800">
                          <a:effectLst/>
                        </a:rPr>
                        <a:t>-32 768 ÷ 32 767</a:t>
                      </a:r>
                      <a:endParaRPr lang="en-GB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80126">
                <a:tc>
                  <a:txBody>
                    <a:bodyPr/>
                    <a:lstStyle/>
                    <a:p>
                      <a:pPr algn="just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unsigned short int</a:t>
                      </a:r>
                      <a:endParaRPr lang="en-GB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sr-Latn-ME" sz="1800">
                          <a:effectLst/>
                        </a:rPr>
                        <a:t>2</a:t>
                      </a:r>
                      <a:endParaRPr lang="en-GB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sr-Latn-ME" sz="1800">
                          <a:effectLst/>
                        </a:rPr>
                        <a:t>0 ÷ 65 535</a:t>
                      </a:r>
                      <a:endParaRPr lang="en-GB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15202">
                <a:tc>
                  <a:txBody>
                    <a:bodyPr/>
                    <a:lstStyle/>
                    <a:p>
                      <a:pPr algn="just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int</a:t>
                      </a:r>
                      <a:endParaRPr lang="en-GB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sr-Latn-ME" sz="1800">
                          <a:effectLst/>
                        </a:rPr>
                        <a:t>2 ili 4</a:t>
                      </a:r>
                      <a:endParaRPr lang="en-GB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sr-Latn-ME" sz="1800">
                          <a:effectLst/>
                        </a:rPr>
                        <a:t>-32 768 ÷ 32 767 ili</a:t>
                      </a:r>
                      <a:endParaRPr lang="en-GB" sz="1800">
                        <a:effectLst/>
                      </a:endParaRPr>
                    </a:p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sr-Latn-ME" sz="1800">
                          <a:effectLst/>
                        </a:rPr>
                        <a:t>-2 147 483 648 ÷ 2 147 483 647</a:t>
                      </a:r>
                      <a:endParaRPr lang="en-GB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80126">
                <a:tc>
                  <a:txBody>
                    <a:bodyPr/>
                    <a:lstStyle/>
                    <a:p>
                      <a:pPr algn="just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unsigned int</a:t>
                      </a:r>
                      <a:endParaRPr lang="en-GB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sr-Latn-ME" sz="1800">
                          <a:effectLst/>
                        </a:rPr>
                        <a:t>2</a:t>
                      </a:r>
                      <a:endParaRPr lang="en-GB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sr-Latn-ME" sz="1800">
                          <a:effectLst/>
                        </a:rPr>
                        <a:t>0 ÷ 65 535</a:t>
                      </a:r>
                      <a:endParaRPr lang="en-GB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39470">
                <a:tc>
                  <a:txBody>
                    <a:bodyPr/>
                    <a:lstStyle/>
                    <a:p>
                      <a:pPr algn="just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long int</a:t>
                      </a:r>
                      <a:endParaRPr lang="en-GB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sr-Latn-ME" sz="1800">
                          <a:effectLst/>
                        </a:rPr>
                        <a:t>4</a:t>
                      </a:r>
                      <a:endParaRPr lang="en-GB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sr-Latn-ME" sz="1800">
                          <a:effectLst/>
                        </a:rPr>
                        <a:t>-2 147 483 648 ÷ 2 147 483 647</a:t>
                      </a:r>
                      <a:endParaRPr lang="en-GB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80126">
                <a:tc>
                  <a:txBody>
                    <a:bodyPr/>
                    <a:lstStyle/>
                    <a:p>
                      <a:pPr algn="just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unsigned long int</a:t>
                      </a:r>
                      <a:endParaRPr lang="en-GB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sr-Latn-ME" sz="1800">
                          <a:effectLst/>
                        </a:rPr>
                        <a:t>4</a:t>
                      </a:r>
                      <a:endParaRPr lang="en-GB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sr-Latn-ME" sz="1800">
                          <a:effectLst/>
                        </a:rPr>
                        <a:t>0 ÷ 4 294 967 295</a:t>
                      </a:r>
                      <a:endParaRPr lang="en-GB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515202">
                <a:tc>
                  <a:txBody>
                    <a:bodyPr/>
                    <a:lstStyle/>
                    <a:p>
                      <a:pPr algn="just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n-US" sz="1800" b="0" dirty="0">
                          <a:solidFill>
                            <a:srgbClr val="0070C0"/>
                          </a:solidFill>
                          <a:effectLst/>
                        </a:rPr>
                        <a:t>long </a:t>
                      </a:r>
                      <a:r>
                        <a:rPr lang="en-US" sz="1800" b="0" dirty="0" err="1">
                          <a:solidFill>
                            <a:srgbClr val="0070C0"/>
                          </a:solidFill>
                          <a:effectLst/>
                        </a:rPr>
                        <a:t>long</a:t>
                      </a:r>
                      <a:r>
                        <a:rPr lang="en-US" sz="1800" b="0" dirty="0">
                          <a:solidFill>
                            <a:srgbClr val="0070C0"/>
                          </a:solidFill>
                          <a:effectLst/>
                        </a:rPr>
                        <a:t> </a:t>
                      </a:r>
                      <a:r>
                        <a:rPr lang="en-US" sz="1800" b="0" dirty="0" err="1" smtClean="0">
                          <a:solidFill>
                            <a:srgbClr val="0070C0"/>
                          </a:solidFill>
                          <a:effectLst/>
                        </a:rPr>
                        <a:t>int</a:t>
                      </a:r>
                      <a:endParaRPr lang="en-GB" sz="1800" b="0" dirty="0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sr-Latn-ME" sz="1800">
                          <a:solidFill>
                            <a:srgbClr val="0070C0"/>
                          </a:solidFill>
                          <a:effectLst/>
                        </a:rPr>
                        <a:t>8</a:t>
                      </a:r>
                      <a:endParaRPr lang="en-GB" sz="1800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sr-Latn-ME" sz="1800">
                          <a:solidFill>
                            <a:srgbClr val="0070C0"/>
                          </a:solidFill>
                          <a:effectLst/>
                        </a:rPr>
                        <a:t>-9 223 372 036 854 775 808 ÷ </a:t>
                      </a:r>
                      <a:br>
                        <a:rPr lang="sr-Latn-ME" sz="1800">
                          <a:solidFill>
                            <a:srgbClr val="0070C0"/>
                          </a:solidFill>
                          <a:effectLst/>
                        </a:rPr>
                      </a:br>
                      <a:r>
                        <a:rPr lang="sr-Latn-ME" sz="1800">
                          <a:solidFill>
                            <a:srgbClr val="0070C0"/>
                          </a:solidFill>
                          <a:effectLst/>
                        </a:rPr>
                        <a:t>9 223 372 036 854 775 807</a:t>
                      </a:r>
                      <a:endParaRPr lang="en-GB" sz="1800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39470">
                <a:tc>
                  <a:txBody>
                    <a:bodyPr/>
                    <a:lstStyle/>
                    <a:p>
                      <a:pPr algn="just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n-US" sz="1800" b="0" dirty="0">
                          <a:solidFill>
                            <a:srgbClr val="0070C0"/>
                          </a:solidFill>
                          <a:effectLst/>
                        </a:rPr>
                        <a:t>unsigned long </a:t>
                      </a:r>
                      <a:r>
                        <a:rPr lang="en-US" sz="1800" b="0" dirty="0" err="1">
                          <a:solidFill>
                            <a:srgbClr val="0070C0"/>
                          </a:solidFill>
                          <a:effectLst/>
                        </a:rPr>
                        <a:t>long</a:t>
                      </a:r>
                      <a:r>
                        <a:rPr lang="en-US" sz="1800" b="0" dirty="0">
                          <a:solidFill>
                            <a:srgbClr val="0070C0"/>
                          </a:solidFill>
                          <a:effectLst/>
                        </a:rPr>
                        <a:t> </a:t>
                      </a:r>
                      <a:r>
                        <a:rPr lang="en-US" sz="1800" b="0" dirty="0" err="1" smtClean="0">
                          <a:solidFill>
                            <a:srgbClr val="0070C0"/>
                          </a:solidFill>
                          <a:effectLst/>
                        </a:rPr>
                        <a:t>int</a:t>
                      </a:r>
                      <a:endParaRPr lang="en-GB" sz="1800" b="0" dirty="0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sr-Latn-ME" sz="1800" dirty="0">
                          <a:solidFill>
                            <a:srgbClr val="0070C0"/>
                          </a:solidFill>
                          <a:effectLst/>
                        </a:rPr>
                        <a:t>8</a:t>
                      </a:r>
                      <a:endParaRPr lang="en-GB" sz="1800" dirty="0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sr-Latn-ME" sz="1800" dirty="0">
                          <a:solidFill>
                            <a:srgbClr val="0070C0"/>
                          </a:solidFill>
                          <a:effectLst/>
                        </a:rPr>
                        <a:t>0 ÷ 18 446 744 073 709 551 615</a:t>
                      </a:r>
                      <a:endParaRPr lang="en-GB" sz="1800" dirty="0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84798">
                <a:tc>
                  <a:txBody>
                    <a:bodyPr/>
                    <a:lstStyle/>
                    <a:p>
                      <a:pPr algn="just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float</a:t>
                      </a:r>
                      <a:endParaRPr lang="en-GB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sr-Latn-ME" sz="1800">
                          <a:effectLst/>
                        </a:rPr>
                        <a:t>4</a:t>
                      </a:r>
                      <a:endParaRPr lang="en-GB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sr-Latn-ME" sz="1800">
                          <a:effectLst/>
                        </a:rPr>
                        <a:t>-3,4028e+38 ÷ 3,4028e+38</a:t>
                      </a:r>
                      <a:endParaRPr lang="en-GB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80126">
                <a:tc>
                  <a:txBody>
                    <a:bodyPr/>
                    <a:lstStyle/>
                    <a:p>
                      <a:pPr algn="just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double</a:t>
                      </a:r>
                      <a:endParaRPr lang="en-GB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sr-Latn-ME" sz="1800">
                          <a:effectLst/>
                        </a:rPr>
                        <a:t>8</a:t>
                      </a:r>
                      <a:endParaRPr lang="en-GB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sr-Latn-ME" sz="1800" dirty="0">
                          <a:effectLst/>
                        </a:rPr>
                        <a:t>-1,7977e+308 ÷ 1,7977e+308</a:t>
                      </a:r>
                      <a:endParaRPr lang="en-GB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593489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609600"/>
            <a:ext cx="8153400" cy="1143000"/>
          </a:xfrm>
        </p:spPr>
        <p:txBody>
          <a:bodyPr/>
          <a:lstStyle/>
          <a:p>
            <a:pPr eaLnBrk="1" hangingPunct="1"/>
            <a:r>
              <a:rPr lang="sr-Latn-CS" smtClean="0"/>
              <a:t>“Zgodne” osobine ASCII tabele</a:t>
            </a:r>
            <a:endParaRPr lang="en-US" smtClean="0"/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2277616"/>
            <a:ext cx="8142288" cy="3671664"/>
          </a:xfrm>
        </p:spPr>
        <p:txBody>
          <a:bodyPr/>
          <a:lstStyle/>
          <a:p>
            <a:pPr eaLnBrk="1" hangingPunct="1"/>
            <a:r>
              <a:rPr lang="en-US" sz="2400" smtClean="0"/>
              <a:t>ASCII </a:t>
            </a:r>
            <a:r>
              <a:rPr lang="sr-Latn-CS" sz="2400" smtClean="0"/>
              <a:t>zapis (kao i drugi zapisi koji su u upotrebi) ima nekoliko zgodnih osobina.</a:t>
            </a:r>
          </a:p>
          <a:p>
            <a:pPr lvl="1" eaLnBrk="1" hangingPunct="1"/>
            <a:r>
              <a:rPr lang="sr-Latn-CS" sz="2000" smtClean="0"/>
              <a:t>mala slova su poređana jedno za drugim po engleskom alfabetu (</a:t>
            </a:r>
            <a:r>
              <a:rPr lang="sr-Latn-CS" sz="2000" smtClean="0">
                <a:solidFill>
                  <a:srgbClr val="FF0000"/>
                </a:solidFill>
              </a:rPr>
              <a:t>od </a:t>
            </a:r>
            <a:r>
              <a:rPr lang="en-US" sz="2000" smtClean="0">
                <a:solidFill>
                  <a:srgbClr val="FF0000"/>
                </a:solidFill>
              </a:rPr>
              <a:t>‘</a:t>
            </a:r>
            <a:r>
              <a:rPr lang="sr-Latn-CS" sz="2000" smtClean="0">
                <a:solidFill>
                  <a:srgbClr val="FF0000"/>
                </a:solidFill>
              </a:rPr>
              <a:t>a</a:t>
            </a:r>
            <a:r>
              <a:rPr lang="en-US" sz="2000" smtClean="0">
                <a:solidFill>
                  <a:srgbClr val="FF0000"/>
                </a:solidFill>
              </a:rPr>
              <a:t>’</a:t>
            </a:r>
            <a:r>
              <a:rPr lang="sr-Latn-CS" sz="2000" smtClean="0">
                <a:solidFill>
                  <a:srgbClr val="FF0000"/>
                </a:solidFill>
              </a:rPr>
              <a:t> do </a:t>
            </a:r>
            <a:r>
              <a:rPr lang="en-US" sz="2000" smtClean="0">
                <a:solidFill>
                  <a:srgbClr val="FF0000"/>
                </a:solidFill>
              </a:rPr>
              <a:t>‘</a:t>
            </a:r>
            <a:r>
              <a:rPr lang="sr-Latn-CS" sz="2000" smtClean="0">
                <a:solidFill>
                  <a:srgbClr val="FF0000"/>
                </a:solidFill>
              </a:rPr>
              <a:t>z</a:t>
            </a:r>
            <a:r>
              <a:rPr lang="en-US" sz="2000" smtClean="0">
                <a:solidFill>
                  <a:srgbClr val="FF0000"/>
                </a:solidFill>
              </a:rPr>
              <a:t>’</a:t>
            </a:r>
            <a:r>
              <a:rPr lang="sr-Latn-CS" sz="2000" smtClean="0"/>
              <a:t>),</a:t>
            </a:r>
          </a:p>
          <a:p>
            <a:pPr lvl="1" eaLnBrk="1" hangingPunct="1"/>
            <a:r>
              <a:rPr lang="sr-Latn-CS" sz="2000" smtClean="0"/>
              <a:t>velika slova su poređana jedno za drugim po engleskom alfabetu (</a:t>
            </a:r>
            <a:r>
              <a:rPr lang="sr-Latn-CS" sz="2000" smtClean="0">
                <a:solidFill>
                  <a:srgbClr val="FF0000"/>
                </a:solidFill>
              </a:rPr>
              <a:t>od </a:t>
            </a:r>
            <a:r>
              <a:rPr lang="en-US" sz="2000" smtClean="0">
                <a:solidFill>
                  <a:srgbClr val="FF0000"/>
                </a:solidFill>
              </a:rPr>
              <a:t>‘</a:t>
            </a:r>
            <a:r>
              <a:rPr lang="sr-Latn-CS" sz="2000" smtClean="0">
                <a:solidFill>
                  <a:srgbClr val="FF0000"/>
                </a:solidFill>
              </a:rPr>
              <a:t>A</a:t>
            </a:r>
            <a:r>
              <a:rPr lang="en-US" sz="2000" smtClean="0">
                <a:solidFill>
                  <a:srgbClr val="FF0000"/>
                </a:solidFill>
              </a:rPr>
              <a:t>’</a:t>
            </a:r>
            <a:r>
              <a:rPr lang="sr-Latn-CS" sz="2000" smtClean="0">
                <a:solidFill>
                  <a:srgbClr val="FF0000"/>
                </a:solidFill>
              </a:rPr>
              <a:t> do </a:t>
            </a:r>
            <a:r>
              <a:rPr lang="en-US" sz="2000" smtClean="0">
                <a:solidFill>
                  <a:srgbClr val="FF0000"/>
                </a:solidFill>
              </a:rPr>
              <a:t>‘</a:t>
            </a:r>
            <a:r>
              <a:rPr lang="sr-Latn-CS" sz="2000" smtClean="0">
                <a:solidFill>
                  <a:srgbClr val="FF0000"/>
                </a:solidFill>
              </a:rPr>
              <a:t>Z</a:t>
            </a:r>
            <a:r>
              <a:rPr lang="en-US" sz="2000" smtClean="0">
                <a:solidFill>
                  <a:srgbClr val="FF0000"/>
                </a:solidFill>
              </a:rPr>
              <a:t>’</a:t>
            </a:r>
            <a:r>
              <a:rPr lang="sr-Latn-CS" sz="2000" smtClean="0"/>
              <a:t>),</a:t>
            </a:r>
          </a:p>
          <a:p>
            <a:pPr lvl="1" eaLnBrk="1" hangingPunct="1"/>
            <a:r>
              <a:rPr lang="sr-Latn-CS" sz="2000" smtClean="0"/>
              <a:t>cifre su poređane jedna za drugom (</a:t>
            </a:r>
            <a:r>
              <a:rPr lang="sr-Latn-CS" sz="2000" smtClean="0">
                <a:solidFill>
                  <a:srgbClr val="FF0000"/>
                </a:solidFill>
              </a:rPr>
              <a:t>od </a:t>
            </a:r>
            <a:r>
              <a:rPr lang="en-US" sz="2000" smtClean="0">
                <a:solidFill>
                  <a:srgbClr val="FF0000"/>
                </a:solidFill>
              </a:rPr>
              <a:t>‘</a:t>
            </a:r>
            <a:r>
              <a:rPr lang="sr-Latn-CS" sz="2000" smtClean="0">
                <a:solidFill>
                  <a:srgbClr val="FF0000"/>
                </a:solidFill>
              </a:rPr>
              <a:t>0</a:t>
            </a:r>
            <a:r>
              <a:rPr lang="en-US" sz="2000" smtClean="0">
                <a:solidFill>
                  <a:srgbClr val="FF0000"/>
                </a:solidFill>
              </a:rPr>
              <a:t>’</a:t>
            </a:r>
            <a:r>
              <a:rPr lang="sr-Latn-CS" sz="2000" smtClean="0">
                <a:solidFill>
                  <a:srgbClr val="FF0000"/>
                </a:solidFill>
              </a:rPr>
              <a:t> do </a:t>
            </a:r>
            <a:r>
              <a:rPr lang="en-US" sz="2000" smtClean="0">
                <a:solidFill>
                  <a:srgbClr val="FF0000"/>
                </a:solidFill>
              </a:rPr>
              <a:t>‘</a:t>
            </a:r>
            <a:r>
              <a:rPr lang="sr-Latn-CS" sz="2000" smtClean="0">
                <a:solidFill>
                  <a:srgbClr val="FF0000"/>
                </a:solidFill>
              </a:rPr>
              <a:t>9</a:t>
            </a:r>
            <a:r>
              <a:rPr lang="en-US" sz="2000" smtClean="0">
                <a:solidFill>
                  <a:srgbClr val="FF0000"/>
                </a:solidFill>
              </a:rPr>
              <a:t>’</a:t>
            </a:r>
            <a:r>
              <a:rPr lang="sr-Latn-CS" sz="2000" smtClean="0"/>
              <a:t>).</a:t>
            </a:r>
          </a:p>
          <a:p>
            <a:pPr eaLnBrk="1" hangingPunct="1">
              <a:spcBef>
                <a:spcPts val="1200"/>
              </a:spcBef>
            </a:pPr>
            <a:r>
              <a:rPr lang="sr-Latn-CS" sz="2400" smtClean="0"/>
              <a:t>Stoga nam nije bitan međusoban odnos malih i velikih slova i cifara, kao ni </a:t>
            </a:r>
            <a:r>
              <a:rPr lang="en-US" sz="2400" smtClean="0"/>
              <a:t>ASCII </a:t>
            </a:r>
            <a:r>
              <a:rPr lang="sr-Latn-CS" sz="2400" smtClean="0"/>
              <a:t>kod pojedinih karaktera.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Operacije kod karaktera</a:t>
            </a:r>
            <a:endParaRPr lang="en-US" smtClean="0"/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1520" y="2421632"/>
            <a:ext cx="8640960" cy="3743672"/>
          </a:xfrm>
        </p:spPr>
        <p:txBody>
          <a:bodyPr lIns="36000" rIns="36000"/>
          <a:lstStyle/>
          <a:p>
            <a:pPr eaLnBrk="1" hangingPunct="1"/>
            <a:r>
              <a:rPr lang="sr-Latn-CS" sz="2400" dirty="0" smtClean="0"/>
              <a:t>Zbog prethodno opisanih “zgodnih” osobina, nad karakterima se mogu provoditi, na prvi pogled, neočekivane operacije </a:t>
            </a:r>
            <a:r>
              <a:rPr lang="sr-Latn-CS" sz="1600" b="1" dirty="0" smtClean="0"/>
              <a:t>(</a:t>
            </a:r>
            <a:r>
              <a:rPr lang="sr-Latn-RS" sz="1600" b="1" dirty="0" smtClean="0"/>
              <a:t>što</a:t>
            </a:r>
            <a:r>
              <a:rPr lang="sr-Latn-CS" sz="1600" b="1" dirty="0" smtClean="0"/>
              <a:t> slučaj u mnogim programskim jezicima)</a:t>
            </a:r>
            <a:r>
              <a:rPr lang="sr-Latn-CS" sz="2400" dirty="0" smtClean="0"/>
              <a:t>:</a:t>
            </a:r>
          </a:p>
          <a:p>
            <a:pPr lvl="1" eaLnBrk="1" hangingPunct="1">
              <a:spcBef>
                <a:spcPts val="1200"/>
              </a:spcBef>
            </a:pPr>
            <a:r>
              <a:rPr lang="sr-Latn-CS" sz="2000" dirty="0" smtClean="0">
                <a:solidFill>
                  <a:srgbClr val="FF0000"/>
                </a:solidFill>
              </a:rPr>
              <a:t>Aritmetičke operacije.</a:t>
            </a:r>
            <a:r>
              <a:rPr lang="sr-Latn-CS" sz="2000" dirty="0" smtClean="0"/>
              <a:t> N</a:t>
            </a:r>
            <a:r>
              <a:rPr lang="en-US" sz="2000" dirty="0" smtClean="0"/>
              <a:t>a </a:t>
            </a:r>
            <a:r>
              <a:rPr lang="sr-Latn-CS" sz="2000" dirty="0" smtClean="0"/>
              <a:t>pr</a:t>
            </a:r>
            <a:r>
              <a:rPr lang="en-US" sz="2000" dirty="0" err="1" smtClean="0"/>
              <a:t>imjer</a:t>
            </a:r>
            <a:r>
              <a:rPr lang="en-US" sz="2000" dirty="0" smtClean="0"/>
              <a:t>,</a:t>
            </a:r>
            <a:r>
              <a:rPr lang="sr-Latn-CS" sz="2000" dirty="0" smtClean="0"/>
              <a:t> sabiranje </a:t>
            </a:r>
            <a:r>
              <a:rPr lang="sr-Latn-CS" sz="2000" b="1" dirty="0" smtClean="0"/>
              <a:t>A=</a:t>
            </a:r>
            <a:r>
              <a:rPr lang="en-US" sz="2000" b="1" dirty="0" smtClean="0"/>
              <a:t>‘a’+1;</a:t>
            </a:r>
            <a:r>
              <a:rPr lang="en-US" sz="2000" dirty="0" smtClean="0"/>
              <a:t> </a:t>
            </a:r>
            <a:r>
              <a:rPr lang="en-US" sz="2000" dirty="0" err="1" smtClean="0"/>
              <a:t>daje</a:t>
            </a:r>
            <a:r>
              <a:rPr lang="en-US" sz="2000" dirty="0" smtClean="0"/>
              <a:t> </a:t>
            </a:r>
            <a:r>
              <a:rPr lang="en-US" sz="2000" b="1" dirty="0" smtClean="0"/>
              <a:t>A=‘b’</a:t>
            </a:r>
            <a:r>
              <a:rPr lang="en-US" sz="2000" dirty="0" smtClean="0"/>
              <a:t>. </a:t>
            </a:r>
            <a:r>
              <a:rPr lang="sr-Latn-CS" sz="2000" dirty="0" smtClean="0"/>
              <a:t>Zbog čega? Naravno, neke operacije nemaju baš previše smisla, ali nijesu zabranjene</a:t>
            </a:r>
            <a:r>
              <a:rPr lang="en-US" sz="2000" dirty="0" smtClean="0"/>
              <a:t>, </a:t>
            </a:r>
            <a:r>
              <a:rPr lang="en-US" sz="2000" dirty="0" err="1" smtClean="0"/>
              <a:t>npr</a:t>
            </a:r>
            <a:r>
              <a:rPr lang="en-US" sz="2000" dirty="0" smtClean="0"/>
              <a:t>. </a:t>
            </a:r>
            <a:r>
              <a:rPr lang="sr-Latn-CS" sz="2000" dirty="0" smtClean="0"/>
              <a:t> </a:t>
            </a:r>
            <a:r>
              <a:rPr lang="sr-Latn-CS" sz="2000" dirty="0" smtClean="0">
                <a:solidFill>
                  <a:srgbClr val="00B050"/>
                </a:solidFill>
              </a:rPr>
              <a:t>B</a:t>
            </a:r>
            <a:r>
              <a:rPr lang="en-US" sz="2000" dirty="0" smtClean="0">
                <a:solidFill>
                  <a:srgbClr val="00B050"/>
                </a:solidFill>
              </a:rPr>
              <a:t> </a:t>
            </a:r>
            <a:r>
              <a:rPr lang="sr-Latn-CS" sz="2000" dirty="0" smtClean="0">
                <a:solidFill>
                  <a:srgbClr val="00B050"/>
                </a:solidFill>
              </a:rPr>
              <a:t>=</a:t>
            </a:r>
            <a:r>
              <a:rPr lang="en-US" sz="2000" dirty="0" smtClean="0">
                <a:solidFill>
                  <a:srgbClr val="00B050"/>
                </a:solidFill>
              </a:rPr>
              <a:t> ‘a’ * ’0’</a:t>
            </a:r>
            <a:r>
              <a:rPr lang="en-US" sz="2000" dirty="0" smtClean="0"/>
              <a:t>.</a:t>
            </a:r>
          </a:p>
          <a:p>
            <a:pPr lvl="1" eaLnBrk="1" hangingPunct="1">
              <a:spcBef>
                <a:spcPts val="600"/>
              </a:spcBef>
            </a:pPr>
            <a:r>
              <a:rPr lang="en-US" sz="2000" dirty="0" err="1" smtClean="0">
                <a:solidFill>
                  <a:srgbClr val="3333CC"/>
                </a:solidFill>
              </a:rPr>
              <a:t>Operacije</a:t>
            </a:r>
            <a:r>
              <a:rPr lang="en-US" sz="2000" dirty="0" smtClean="0">
                <a:solidFill>
                  <a:srgbClr val="3333CC"/>
                </a:solidFill>
              </a:rPr>
              <a:t> pore</a:t>
            </a:r>
            <a:r>
              <a:rPr lang="sr-Latn-CS" sz="2000" dirty="0" smtClean="0">
                <a:solidFill>
                  <a:srgbClr val="3333CC"/>
                </a:solidFill>
              </a:rPr>
              <a:t>đenja.</a:t>
            </a:r>
            <a:r>
              <a:rPr lang="sr-Latn-CS" sz="2000" dirty="0" smtClean="0"/>
              <a:t> Naravno, ima smisla porediti samo karaktere koji pripadaju istoj grupi (međusobno poređenje malih slova), ali nije zabranjeno, ali ni previše smisleno, poređenje karaktera iz različitih grupa.</a:t>
            </a:r>
            <a:endParaRPr lang="en-US" sz="2000" dirty="0" smtClean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Konverzija podataka</a:t>
            </a:r>
            <a:endParaRPr lang="en-US" smtClean="0"/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1520" y="2194520"/>
            <a:ext cx="8503096" cy="4114800"/>
          </a:xfrm>
        </p:spPr>
        <p:txBody>
          <a:bodyPr/>
          <a:lstStyle/>
          <a:p>
            <a:pPr eaLnBrk="1" hangingPunct="1"/>
            <a:r>
              <a:rPr lang="sr-Latn-CS" sz="2400" smtClean="0"/>
              <a:t>Prirodno</a:t>
            </a:r>
            <a:r>
              <a:rPr lang="en-US" sz="2400" smtClean="0"/>
              <a:t> </a:t>
            </a:r>
            <a:r>
              <a:rPr lang="sr-Latn-CS" sz="2400" smtClean="0"/>
              <a:t>je očekivati da u operacijama učestvuju podaci različitih tipova. U programskom jeziku C postoje specifična pravila koja određuju ponašanje u tom slučaju. Da bi ih objasnili</a:t>
            </a:r>
            <a:r>
              <a:rPr lang="en-US" sz="2400" smtClean="0"/>
              <a:t>,</a:t>
            </a:r>
            <a:r>
              <a:rPr lang="sr-Latn-CS" sz="2400" smtClean="0"/>
              <a:t> uvedimo 4 promjenljive:</a:t>
            </a:r>
          </a:p>
          <a:p>
            <a:pPr lvl="1" eaLnBrk="1" hangingPunct="1"/>
            <a:r>
              <a:rPr lang="sr-Latn-CS" sz="2000" smtClean="0"/>
              <a:t>cjelobrojne </a:t>
            </a:r>
            <a:r>
              <a:rPr lang="sr-Latn-CS" sz="2000" smtClean="0">
                <a:solidFill>
                  <a:srgbClr val="FF0000"/>
                </a:solidFill>
              </a:rPr>
              <a:t>iA</a:t>
            </a:r>
            <a:r>
              <a:rPr lang="sr-Latn-CS" sz="2000" smtClean="0"/>
              <a:t> i </a:t>
            </a:r>
            <a:r>
              <a:rPr lang="sr-Latn-CS" sz="2000" smtClean="0">
                <a:solidFill>
                  <a:srgbClr val="FF0000"/>
                </a:solidFill>
              </a:rPr>
              <a:t>iB</a:t>
            </a:r>
            <a:r>
              <a:rPr lang="sr-Latn-CS" sz="2000" smtClean="0"/>
              <a:t> </a:t>
            </a:r>
            <a:r>
              <a:rPr lang="sr-Latn-CS" sz="1600" b="1" smtClean="0"/>
              <a:t>(pojedine firme forsiraju svoje programere da koriste neka od pravila koja određuju kod imenovanja, k</a:t>
            </a:r>
            <a:r>
              <a:rPr lang="en-US" sz="1600" b="1" smtClean="0"/>
              <a:t>a</a:t>
            </a:r>
            <a:r>
              <a:rPr lang="sr-Latn-CS" sz="1600" b="1" smtClean="0"/>
              <a:t>o što je ovdje uzeto da sa</a:t>
            </a:r>
            <a:r>
              <a:rPr lang="sr-Latn-CS" sz="1600" b="1" smtClean="0">
                <a:solidFill>
                  <a:srgbClr val="FF0000"/>
                </a:solidFill>
              </a:rPr>
              <a:t> i</a:t>
            </a:r>
            <a:r>
              <a:rPr lang="sr-Latn-CS" sz="1600" b="1" smtClean="0"/>
              <a:t> počinju cjelobrojne, a sa </a:t>
            </a:r>
            <a:r>
              <a:rPr lang="sr-Latn-CS" sz="1600" b="1" smtClean="0">
                <a:solidFill>
                  <a:srgbClr val="3333CC"/>
                </a:solidFill>
              </a:rPr>
              <a:t>f</a:t>
            </a:r>
            <a:r>
              <a:rPr lang="sr-Latn-CS" sz="1600" b="1" smtClean="0"/>
              <a:t> realne promjenljive),</a:t>
            </a:r>
          </a:p>
          <a:p>
            <a:pPr lvl="1" eaLnBrk="1" hangingPunct="1"/>
            <a:r>
              <a:rPr lang="sr-Latn-CS" sz="2000" smtClean="0"/>
              <a:t>realne promjenljive </a:t>
            </a:r>
            <a:r>
              <a:rPr lang="sr-Latn-CS" sz="2000" smtClean="0">
                <a:solidFill>
                  <a:srgbClr val="3333CC"/>
                </a:solidFill>
              </a:rPr>
              <a:t>fA</a:t>
            </a:r>
            <a:r>
              <a:rPr lang="sr-Latn-CS" sz="2000" smtClean="0"/>
              <a:t> i </a:t>
            </a:r>
            <a:r>
              <a:rPr lang="sr-Latn-CS" sz="2000" smtClean="0">
                <a:solidFill>
                  <a:srgbClr val="3333CC"/>
                </a:solidFill>
              </a:rPr>
              <a:t>fB</a:t>
            </a:r>
            <a:r>
              <a:rPr lang="sr-Latn-CS" sz="2000" smtClean="0"/>
              <a:t>.</a:t>
            </a:r>
          </a:p>
          <a:p>
            <a:pPr eaLnBrk="1" hangingPunct="1"/>
            <a:r>
              <a:rPr lang="sr-Latn-CS" sz="2400" smtClean="0"/>
              <a:t>Neka su vrijednosti </a:t>
            </a:r>
            <a:r>
              <a:rPr lang="sr-Latn-CS" sz="2400" smtClean="0">
                <a:solidFill>
                  <a:srgbClr val="FF0000"/>
                </a:solidFill>
              </a:rPr>
              <a:t>iA=4</a:t>
            </a:r>
            <a:r>
              <a:rPr lang="en-US" sz="2400" smtClean="0"/>
              <a:t>,</a:t>
            </a:r>
            <a:r>
              <a:rPr lang="sr-Latn-CS" sz="2400" smtClean="0"/>
              <a:t> </a:t>
            </a:r>
            <a:r>
              <a:rPr lang="sr-Latn-CS" sz="2400" smtClean="0">
                <a:solidFill>
                  <a:srgbClr val="FF0000"/>
                </a:solidFill>
              </a:rPr>
              <a:t>iB=3</a:t>
            </a:r>
            <a:r>
              <a:rPr lang="en-US" sz="2400" smtClean="0"/>
              <a:t>,</a:t>
            </a:r>
            <a:r>
              <a:rPr lang="sr-Latn-CS" sz="2400" smtClean="0"/>
              <a:t> </a:t>
            </a:r>
            <a:r>
              <a:rPr lang="sr-Latn-CS" sz="2400" smtClean="0">
                <a:solidFill>
                  <a:srgbClr val="3333CC"/>
                </a:solidFill>
              </a:rPr>
              <a:t>fA=2.1</a:t>
            </a:r>
            <a:r>
              <a:rPr lang="sr-Latn-CS" sz="2400" smtClean="0"/>
              <a:t> i </a:t>
            </a:r>
            <a:r>
              <a:rPr lang="sr-Latn-CS" sz="2400" smtClean="0">
                <a:solidFill>
                  <a:srgbClr val="3333CC"/>
                </a:solidFill>
              </a:rPr>
              <a:t>fB=1.7</a:t>
            </a:r>
            <a:r>
              <a:rPr lang="sr-Latn-CS" sz="2400" smtClean="0"/>
              <a:t>.</a:t>
            </a:r>
            <a:endParaRPr lang="en-US" sz="2400" smtClean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Konverzija podataka</a:t>
            </a:r>
            <a:endParaRPr lang="en-US" smtClean="0"/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2133600"/>
            <a:ext cx="8359775" cy="4114800"/>
          </a:xfrm>
        </p:spPr>
        <p:txBody>
          <a:bodyPr/>
          <a:lstStyle/>
          <a:p>
            <a:pPr eaLnBrk="1" hangingPunct="1"/>
            <a:r>
              <a:rPr lang="sr-Latn-CS" sz="2400" dirty="0" smtClean="0">
                <a:solidFill>
                  <a:srgbClr val="FF0000"/>
                </a:solidFill>
              </a:rPr>
              <a:t>fA=iA+iB</a:t>
            </a:r>
            <a:r>
              <a:rPr lang="sr-Latn-CS" sz="2400" dirty="0" smtClean="0"/>
              <a:t> daje </a:t>
            </a:r>
            <a:r>
              <a:rPr lang="sr-Latn-CS" sz="2400" dirty="0" smtClean="0">
                <a:solidFill>
                  <a:srgbClr val="FF0000"/>
                </a:solidFill>
              </a:rPr>
              <a:t>fA=7</a:t>
            </a:r>
            <a:r>
              <a:rPr lang="sr-Latn-CS" sz="2400" dirty="0" smtClean="0"/>
              <a:t>, što je očekivano.</a:t>
            </a:r>
          </a:p>
          <a:p>
            <a:pPr eaLnBrk="1" hangingPunct="1"/>
            <a:r>
              <a:rPr lang="sr-Latn-CS" sz="2400" dirty="0" smtClean="0">
                <a:solidFill>
                  <a:srgbClr val="FF0000"/>
                </a:solidFill>
              </a:rPr>
              <a:t>fA=iA</a:t>
            </a:r>
            <a:r>
              <a:rPr lang="en-US" sz="2400" dirty="0" smtClean="0">
                <a:solidFill>
                  <a:srgbClr val="FF0000"/>
                </a:solidFill>
              </a:rPr>
              <a:t>/</a:t>
            </a:r>
            <a:r>
              <a:rPr lang="en-US" sz="2400" dirty="0" err="1" smtClean="0">
                <a:solidFill>
                  <a:srgbClr val="FF0000"/>
                </a:solidFill>
              </a:rPr>
              <a:t>iB</a:t>
            </a:r>
            <a:r>
              <a:rPr lang="en-US" sz="2400" dirty="0" smtClean="0"/>
              <a:t> </a:t>
            </a:r>
            <a:r>
              <a:rPr lang="en-US" sz="2400" dirty="0" err="1" smtClean="0"/>
              <a:t>daje</a:t>
            </a:r>
            <a:r>
              <a:rPr lang="en-US" sz="2400" dirty="0" smtClean="0"/>
              <a:t> </a:t>
            </a:r>
            <a:r>
              <a:rPr lang="en-US" sz="2400" dirty="0" err="1" smtClean="0">
                <a:solidFill>
                  <a:srgbClr val="FF0000"/>
                </a:solidFill>
              </a:rPr>
              <a:t>fA</a:t>
            </a:r>
            <a:r>
              <a:rPr lang="en-US" sz="2400" dirty="0" smtClean="0">
                <a:solidFill>
                  <a:srgbClr val="FF0000"/>
                </a:solidFill>
              </a:rPr>
              <a:t>=1</a:t>
            </a:r>
            <a:r>
              <a:rPr lang="sr-Latn-CS" sz="2400" dirty="0" smtClean="0"/>
              <a:t>, </a:t>
            </a:r>
            <a:r>
              <a:rPr lang="en-US" sz="2400" dirty="0" err="1" smtClean="0"/>
              <a:t>jer</a:t>
            </a:r>
            <a:r>
              <a:rPr lang="en-US" sz="2400" dirty="0" smtClean="0"/>
              <a:t> je </a:t>
            </a:r>
            <a:r>
              <a:rPr lang="en-US" sz="2400" dirty="0" err="1" smtClean="0"/>
              <a:t>za</a:t>
            </a:r>
            <a:r>
              <a:rPr lang="en-US" sz="2400" dirty="0" smtClean="0"/>
              <a:t> </a:t>
            </a:r>
            <a:r>
              <a:rPr lang="en-US" sz="2400" dirty="0" err="1" smtClean="0"/>
              <a:t>rezultat</a:t>
            </a:r>
            <a:r>
              <a:rPr lang="en-US" sz="2400" dirty="0" smtClean="0"/>
              <a:t> </a:t>
            </a:r>
            <a:r>
              <a:rPr lang="en-US" sz="2400" dirty="0" err="1" smtClean="0"/>
              <a:t>ostavljeno</a:t>
            </a:r>
            <a:r>
              <a:rPr lang="en-US" sz="2400" dirty="0" smtClean="0"/>
              <a:t> </a:t>
            </a:r>
            <a:r>
              <a:rPr lang="en-US" sz="2400" dirty="0" err="1" smtClean="0"/>
              <a:t>mjesta</a:t>
            </a:r>
            <a:r>
              <a:rPr lang="en-US" sz="2400" dirty="0" smtClean="0"/>
              <a:t> </a:t>
            </a:r>
            <a:r>
              <a:rPr lang="en-US" sz="2400" dirty="0" err="1" smtClean="0"/>
              <a:t>kao</a:t>
            </a:r>
            <a:r>
              <a:rPr lang="en-US" sz="2400" dirty="0" smtClean="0"/>
              <a:t> </a:t>
            </a:r>
            <a:r>
              <a:rPr lang="en-US" sz="2400" dirty="0" err="1" smtClean="0"/>
              <a:t>za</a:t>
            </a:r>
            <a:r>
              <a:rPr lang="en-US" sz="2400" dirty="0" smtClean="0"/>
              <a:t> </a:t>
            </a:r>
            <a:r>
              <a:rPr lang="en-US" sz="2400" dirty="0" err="1" smtClean="0"/>
              <a:t>cijeli</a:t>
            </a:r>
            <a:r>
              <a:rPr lang="en-US" sz="2400" dirty="0" smtClean="0"/>
              <a:t> </a:t>
            </a:r>
            <a:r>
              <a:rPr lang="en-US" sz="2400" dirty="0" err="1" smtClean="0"/>
              <a:t>broj</a:t>
            </a:r>
            <a:r>
              <a:rPr lang="en-US" sz="2400" dirty="0" smtClean="0"/>
              <a:t> (</a:t>
            </a:r>
            <a:r>
              <a:rPr lang="en-US" sz="2400" dirty="0" err="1" smtClean="0"/>
              <a:t>jer</a:t>
            </a:r>
            <a:r>
              <a:rPr lang="en-US" sz="2400" dirty="0" smtClean="0"/>
              <a:t> </a:t>
            </a:r>
            <a:r>
              <a:rPr lang="en-US" sz="2400" dirty="0" err="1" smtClean="0"/>
              <a:t>su</a:t>
            </a:r>
            <a:r>
              <a:rPr lang="en-US" sz="2400" dirty="0" smtClean="0"/>
              <a:t> </a:t>
            </a:r>
            <a:r>
              <a:rPr lang="en-US" sz="2400" dirty="0" err="1" smtClean="0"/>
              <a:t>oba</a:t>
            </a:r>
            <a:r>
              <a:rPr lang="en-US" sz="2400" dirty="0" smtClean="0"/>
              <a:t> </a:t>
            </a:r>
            <a:r>
              <a:rPr lang="en-US" sz="2400" dirty="0" err="1" smtClean="0"/>
              <a:t>operanda</a:t>
            </a:r>
            <a:r>
              <a:rPr lang="en-US" sz="2400" dirty="0" smtClean="0"/>
              <a:t> </a:t>
            </a:r>
            <a:r>
              <a:rPr lang="en-US" sz="2400" dirty="0" err="1" smtClean="0"/>
              <a:t>cijeli</a:t>
            </a:r>
            <a:r>
              <a:rPr lang="en-US" sz="2400" dirty="0" smtClean="0"/>
              <a:t> </a:t>
            </a:r>
            <a:r>
              <a:rPr lang="en-US" sz="2400" dirty="0" err="1" smtClean="0"/>
              <a:t>brojevi</a:t>
            </a:r>
            <a:r>
              <a:rPr lang="sr-Latn-CS" sz="2400" dirty="0" smtClean="0"/>
              <a:t>) i dolazi do odsjecanja necjelobr</a:t>
            </a:r>
            <a:r>
              <a:rPr lang="en-US" sz="2400" dirty="0" smtClean="0"/>
              <a:t>o</a:t>
            </a:r>
            <a:r>
              <a:rPr lang="sr-Latn-CS" sz="2400" dirty="0" smtClean="0"/>
              <a:t>jnog dijela.</a:t>
            </a:r>
          </a:p>
          <a:p>
            <a:pPr eaLnBrk="1" hangingPunct="1"/>
            <a:r>
              <a:rPr lang="sr-Latn-CS" sz="2400" dirty="0" smtClean="0">
                <a:solidFill>
                  <a:srgbClr val="FF0000"/>
                </a:solidFill>
              </a:rPr>
              <a:t>iA=fA+fB</a:t>
            </a:r>
            <a:r>
              <a:rPr lang="sr-Latn-CS" sz="2400" dirty="0" smtClean="0"/>
              <a:t> daje rezultat </a:t>
            </a:r>
            <a:r>
              <a:rPr lang="sr-Latn-CS" sz="2400" dirty="0" smtClean="0">
                <a:solidFill>
                  <a:srgbClr val="FF0000"/>
                </a:solidFill>
              </a:rPr>
              <a:t>iA=3</a:t>
            </a:r>
            <a:r>
              <a:rPr lang="sr-Latn-CS" sz="2400" dirty="0" smtClean="0"/>
              <a:t>. Obavi operaciju kao za realne brojeve, ali prilikom prebacivanja rezultata u cjelobrojnu promjenljivu dolazi do odsjecanja necjelobrojnog dijela.</a:t>
            </a:r>
            <a:endParaRPr lang="en-US" sz="2400" dirty="0" smtClean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Konverzija podataka</a:t>
            </a:r>
            <a:endParaRPr lang="en-US" smtClean="0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528" y="2205608"/>
            <a:ext cx="8568952" cy="4319736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sr-Latn-CS" sz="2400" dirty="0" smtClean="0">
                <a:solidFill>
                  <a:srgbClr val="FF0000"/>
                </a:solidFill>
              </a:rPr>
              <a:t>fB=fA+iA</a:t>
            </a:r>
            <a:r>
              <a:rPr lang="sr-Latn-CS" sz="2400" dirty="0" smtClean="0"/>
              <a:t> daje </a:t>
            </a:r>
            <a:r>
              <a:rPr lang="sr-Latn-CS" sz="2400" dirty="0" smtClean="0">
                <a:solidFill>
                  <a:srgbClr val="FF0000"/>
                </a:solidFill>
              </a:rPr>
              <a:t>fB=6.1</a:t>
            </a:r>
            <a:r>
              <a:rPr lang="sr-Latn-CS" sz="2400" dirty="0" smtClean="0"/>
              <a:t>. Računar “podesi” da je rezultat “komplikovanijeg” tipa od dva različita tipa operanada. To je u ovom slučaju tip podataka </a:t>
            </a:r>
            <a:r>
              <a:rPr lang="sr-Latn-CS" sz="2400" dirty="0" smtClean="0">
                <a:solidFill>
                  <a:srgbClr val="FF0000"/>
                </a:solidFill>
              </a:rPr>
              <a:t>float</a:t>
            </a:r>
            <a:r>
              <a:rPr lang="sr-Latn-CS" sz="2400" dirty="0" smtClean="0"/>
              <a:t>.</a:t>
            </a:r>
          </a:p>
          <a:p>
            <a:pPr eaLnBrk="1" hangingPunct="1">
              <a:lnSpc>
                <a:spcPct val="90000"/>
              </a:lnSpc>
              <a:spcBef>
                <a:spcPts val="1200"/>
              </a:spcBef>
            </a:pPr>
            <a:r>
              <a:rPr lang="sr-Latn-CS" sz="2400" dirty="0" smtClean="0">
                <a:solidFill>
                  <a:srgbClr val="FF0000"/>
                </a:solidFill>
              </a:rPr>
              <a:t>iB=fA+iA</a:t>
            </a:r>
            <a:r>
              <a:rPr lang="sr-Latn-CS" sz="2400" dirty="0" smtClean="0"/>
              <a:t> daje </a:t>
            </a:r>
            <a:r>
              <a:rPr lang="sr-Latn-CS" sz="2400" dirty="0" smtClean="0">
                <a:solidFill>
                  <a:srgbClr val="FF0000"/>
                </a:solidFill>
              </a:rPr>
              <a:t>iB=6</a:t>
            </a:r>
            <a:r>
              <a:rPr lang="sr-Latn-CS" sz="2400" dirty="0" smtClean="0"/>
              <a:t>. Sami protumačite zbog čega.</a:t>
            </a:r>
          </a:p>
          <a:p>
            <a:pPr eaLnBrk="1" hangingPunct="1">
              <a:lnSpc>
                <a:spcPct val="90000"/>
              </a:lnSpc>
            </a:pPr>
            <a:endParaRPr lang="sr-Latn-CS" sz="2400" dirty="0" smtClean="0"/>
          </a:p>
          <a:p>
            <a:pPr eaLnBrk="1" hangingPunct="1">
              <a:lnSpc>
                <a:spcPct val="90000"/>
              </a:lnSpc>
            </a:pPr>
            <a:r>
              <a:rPr lang="sr-Latn-CS" sz="2400" dirty="0" smtClean="0"/>
              <a:t>U operacijama u kojima učestvuju operandi različitih tipova prilikom smještanja promjenljivih u regist</a:t>
            </a:r>
            <a:r>
              <a:rPr lang="en-US" sz="2400" dirty="0" smtClean="0"/>
              <a:t>a</a:t>
            </a:r>
            <a:r>
              <a:rPr lang="sr-Latn-CS" sz="2400" dirty="0" smtClean="0"/>
              <a:t>r vrši se </a:t>
            </a:r>
            <a:r>
              <a:rPr lang="sr-Latn-CS" sz="2400" dirty="0" smtClean="0">
                <a:solidFill>
                  <a:srgbClr val="3333CC"/>
                </a:solidFill>
              </a:rPr>
              <a:t>implicitna konverzija</a:t>
            </a:r>
            <a:r>
              <a:rPr lang="sr-Latn-CS" sz="2400" dirty="0" smtClean="0"/>
              <a:t> </a:t>
            </a:r>
            <a:r>
              <a:rPr lang="sr-Latn-CS" sz="2400" dirty="0" smtClean="0">
                <a:solidFill>
                  <a:srgbClr val="3333CC"/>
                </a:solidFill>
              </a:rPr>
              <a:t>podataka</a:t>
            </a:r>
            <a:r>
              <a:rPr lang="sr-Latn-CS" sz="2400" dirty="0" smtClean="0"/>
              <a:t>, odnosno već prilikom kopiranja promjenljivih u registrima se podešava prostor za sve njih u skladu sa “naj</a:t>
            </a:r>
            <a:r>
              <a:rPr lang="en-US" sz="2400" dirty="0" err="1" smtClean="0"/>
              <a:t>zahtijevnijom</a:t>
            </a:r>
            <a:r>
              <a:rPr lang="sr-Latn-CS" sz="2400" dirty="0" smtClean="0"/>
              <a:t>” promjenljivom koja učestvuje u operaciji.</a:t>
            </a:r>
            <a:endParaRPr lang="en-US" sz="2400" dirty="0" smtClean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Implicitna konverzija</a:t>
            </a:r>
            <a:endParaRPr lang="en-US" smtClean="0"/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528" y="2338536"/>
            <a:ext cx="8496944" cy="41148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>
                <a:solidFill>
                  <a:srgbClr val="3333CC"/>
                </a:solidFill>
              </a:rPr>
              <a:t>Implicitna konverzija</a:t>
            </a:r>
            <a:r>
              <a:rPr lang="sr-Latn-CS" sz="2400" dirty="0" smtClean="0"/>
              <a:t> je ona koja </a:t>
            </a:r>
            <a:r>
              <a:rPr lang="en-US" sz="2400" dirty="0" smtClean="0"/>
              <a:t>se </a:t>
            </a:r>
            <a:r>
              <a:rPr lang="sr-Latn-CS" sz="2400" dirty="0" smtClean="0"/>
              <a:t>na osnovu određenih pravila obavlja nezavisno od korisnika.</a:t>
            </a:r>
          </a:p>
          <a:p>
            <a:pPr eaLnBrk="1" hangingPunct="1">
              <a:lnSpc>
                <a:spcPct val="90000"/>
              </a:lnSpc>
            </a:pPr>
            <a:r>
              <a:rPr lang="sr-Latn-CS" sz="2400" dirty="0" smtClean="0"/>
              <a:t>Pravila za konverziju kod operacija u kojima učestvuju operandi različitog tipa su:</a:t>
            </a:r>
          </a:p>
          <a:p>
            <a:pPr lvl="1" algn="just" eaLnBrk="1" hangingPunct="1">
              <a:lnSpc>
                <a:spcPct val="90000"/>
              </a:lnSpc>
            </a:pPr>
            <a:r>
              <a:rPr lang="hr-HR" sz="2000" dirty="0" smtClean="0">
                <a:cs typeface="Times New Roman" charset="0"/>
              </a:rPr>
              <a:t>Vrijednosti tipa </a:t>
            </a:r>
            <a:r>
              <a:rPr lang="hr-HR" sz="2000" dirty="0" smtClean="0">
                <a:solidFill>
                  <a:srgbClr val="FF0000"/>
                </a:solidFill>
                <a:cs typeface="Times New Roman" charset="0"/>
              </a:rPr>
              <a:t>char</a:t>
            </a:r>
            <a:r>
              <a:rPr lang="hr-HR" sz="2000" dirty="0" smtClean="0">
                <a:cs typeface="Times New Roman" charset="0"/>
              </a:rPr>
              <a:t>, </a:t>
            </a:r>
            <a:r>
              <a:rPr lang="hr-HR" sz="2000" dirty="0" smtClean="0">
                <a:solidFill>
                  <a:srgbClr val="FF0000"/>
                </a:solidFill>
                <a:cs typeface="Times New Roman" charset="0"/>
              </a:rPr>
              <a:t>unsigned char</a:t>
            </a:r>
            <a:r>
              <a:rPr lang="hr-HR" sz="2000" dirty="0" smtClean="0">
                <a:cs typeface="Times New Roman" charset="0"/>
              </a:rPr>
              <a:t>, </a:t>
            </a:r>
            <a:r>
              <a:rPr lang="hr-HR" sz="2000" dirty="0" smtClean="0">
                <a:solidFill>
                  <a:srgbClr val="FF0000"/>
                </a:solidFill>
                <a:cs typeface="Times New Roman" charset="0"/>
              </a:rPr>
              <a:t>signed char</a:t>
            </a:r>
            <a:r>
              <a:rPr lang="hr-HR" sz="2000" dirty="0" smtClean="0">
                <a:cs typeface="Times New Roman" charset="0"/>
              </a:rPr>
              <a:t> i </a:t>
            </a:r>
            <a:r>
              <a:rPr lang="hr-HR" sz="2000" dirty="0" smtClean="0">
                <a:solidFill>
                  <a:srgbClr val="FF0000"/>
                </a:solidFill>
                <a:cs typeface="Times New Roman" charset="0"/>
              </a:rPr>
              <a:t>short int</a:t>
            </a:r>
            <a:r>
              <a:rPr lang="hr-HR" sz="2000" dirty="0" smtClean="0">
                <a:cs typeface="Times New Roman" charset="0"/>
              </a:rPr>
              <a:t> se pretvaraju u </a:t>
            </a:r>
            <a:r>
              <a:rPr lang="hr-HR" sz="2000" dirty="0" smtClean="0">
                <a:solidFill>
                  <a:srgbClr val="3333CC"/>
                </a:solidFill>
                <a:cs typeface="Times New Roman" charset="0"/>
              </a:rPr>
              <a:t>int</a:t>
            </a:r>
            <a:r>
              <a:rPr lang="hr-HR" sz="2000" dirty="0" smtClean="0">
                <a:cs typeface="Times New Roman" charset="0"/>
              </a:rPr>
              <a:t>.</a:t>
            </a:r>
            <a:endParaRPr lang="hr-HR" sz="2000" dirty="0" smtClean="0"/>
          </a:p>
          <a:p>
            <a:pPr lvl="1" algn="just" eaLnBrk="1" hangingPunct="1">
              <a:lnSpc>
                <a:spcPct val="90000"/>
              </a:lnSpc>
            </a:pPr>
            <a:r>
              <a:rPr lang="hr-HR" sz="2000" dirty="0" smtClean="0">
                <a:ea typeface="Arial Unicode MS" pitchFamily="34" charset="-128"/>
                <a:cs typeface="Arial Unicode MS" pitchFamily="34" charset="-128"/>
              </a:rPr>
              <a:t>Vrijednosti tipa </a:t>
            </a:r>
            <a:r>
              <a:rPr lang="hr-HR" sz="2000" dirty="0" smtClean="0">
                <a:solidFill>
                  <a:srgbClr val="FF0000"/>
                </a:solidFill>
                <a:ea typeface="Arial Unicode MS" pitchFamily="34" charset="-128"/>
                <a:cs typeface="Arial Unicode MS" pitchFamily="34" charset="-128"/>
              </a:rPr>
              <a:t>unsigned </a:t>
            </a:r>
            <a:r>
              <a:rPr lang="hr-HR" altLang="ja-JP" sz="2000" dirty="0" smtClean="0">
                <a:solidFill>
                  <a:srgbClr val="FF0000"/>
                </a:solidFill>
                <a:ea typeface="Arial Unicode MS" pitchFamily="34" charset="-128"/>
                <a:cs typeface="Arial Unicode MS" pitchFamily="34" charset="-128"/>
              </a:rPr>
              <a:t>short</a:t>
            </a:r>
            <a:r>
              <a:rPr lang="hr-HR" altLang="ja-JP" sz="2000" dirty="0" smtClean="0">
                <a:ea typeface="Arial Unicode MS" pitchFamily="34" charset="-128"/>
                <a:cs typeface="Arial Unicode MS" pitchFamily="34" charset="-128"/>
              </a:rPr>
              <a:t> se pretvaraju u </a:t>
            </a:r>
            <a:r>
              <a:rPr lang="hr-HR" altLang="ja-JP" sz="2000" dirty="0" smtClean="0">
                <a:solidFill>
                  <a:srgbClr val="3333CC"/>
                </a:solidFill>
                <a:ea typeface="Arial Unicode MS" pitchFamily="34" charset="-128"/>
                <a:cs typeface="Arial Unicode MS" pitchFamily="34" charset="-128"/>
              </a:rPr>
              <a:t>unsigned int</a:t>
            </a:r>
            <a:r>
              <a:rPr lang="hr-HR" altLang="ja-JP" sz="2000" dirty="0" smtClean="0">
                <a:ea typeface="Arial Unicode MS" pitchFamily="34" charset="-128"/>
                <a:cs typeface="Arial Unicode MS" pitchFamily="34" charset="-128"/>
              </a:rPr>
              <a:t>.</a:t>
            </a:r>
            <a:endParaRPr lang="hr-HR" altLang="ja-JP" sz="2000" dirty="0" smtClean="0"/>
          </a:p>
          <a:p>
            <a:pPr lvl="1" algn="just" eaLnBrk="1" hangingPunct="1">
              <a:lnSpc>
                <a:spcPct val="90000"/>
              </a:lnSpc>
            </a:pPr>
            <a:r>
              <a:rPr lang="hr-HR" altLang="ja-JP" sz="2000" dirty="0" smtClean="0">
                <a:ea typeface="ＭＳ 明朝" charset="-128"/>
              </a:rPr>
              <a:t>Tip podatka koji zauzima manji memorijski prostor se pretvara u onaj koji zauzima ve</a:t>
            </a:r>
            <a:r>
              <a:rPr lang="hr-HR" altLang="ja-JP" sz="2000" dirty="0" smtClean="0"/>
              <a:t>ć</a:t>
            </a:r>
            <a:r>
              <a:rPr lang="hr-HR" altLang="ja-JP" sz="2000" dirty="0" smtClean="0">
                <a:ea typeface="ＭＳ 明朝" charset="-128"/>
              </a:rPr>
              <a:t>i. Na primjer, prilikom operacija u kojima u</a:t>
            </a:r>
            <a:r>
              <a:rPr lang="hr-HR" altLang="ja-JP" sz="2000" dirty="0" smtClean="0"/>
              <a:t>č</a:t>
            </a:r>
            <a:r>
              <a:rPr lang="hr-HR" altLang="ja-JP" sz="2000" dirty="0" smtClean="0">
                <a:ea typeface="ＭＳ 明朝" charset="-128"/>
              </a:rPr>
              <a:t>estvuju cijeli i realni brojevi dolazi do konverzije promjenljive tipa </a:t>
            </a:r>
            <a:r>
              <a:rPr lang="hr-HR" altLang="ja-JP" sz="2000" dirty="0" smtClean="0">
                <a:solidFill>
                  <a:srgbClr val="FF0000"/>
                </a:solidFill>
                <a:ea typeface="ＭＳ 明朝" charset="-128"/>
              </a:rPr>
              <a:t>int</a:t>
            </a:r>
            <a:r>
              <a:rPr lang="hr-HR" altLang="ja-JP" sz="2000" dirty="0" smtClean="0">
                <a:ea typeface="ＭＳ 明朝" charset="-128"/>
              </a:rPr>
              <a:t> u tip </a:t>
            </a:r>
            <a:r>
              <a:rPr lang="hr-HR" altLang="ja-JP" sz="2000" dirty="0" smtClean="0">
                <a:solidFill>
                  <a:srgbClr val="3333CC"/>
                </a:solidFill>
                <a:ea typeface="ＭＳ 明朝" charset="-128"/>
              </a:rPr>
              <a:t>float</a:t>
            </a:r>
            <a:r>
              <a:rPr lang="sr-Latn-CS" altLang="ja-JP" sz="2000" dirty="0" smtClean="0"/>
              <a:t>.</a:t>
            </a:r>
            <a:endParaRPr lang="en-US" altLang="ja-JP" sz="2000" dirty="0" smtClean="0">
              <a:ea typeface="ＭＳ Ｐゴシック" charset="-128"/>
            </a:endParaRPr>
          </a:p>
          <a:p>
            <a:pPr lvl="1" algn="just" eaLnBrk="1" hangingPunct="1">
              <a:lnSpc>
                <a:spcPct val="90000"/>
              </a:lnSpc>
            </a:pPr>
            <a:endParaRPr lang="en-US" sz="2000" b="1" dirty="0" smtClean="0"/>
          </a:p>
          <a:p>
            <a:pPr lvl="1" eaLnBrk="1" hangingPunct="1">
              <a:lnSpc>
                <a:spcPct val="90000"/>
              </a:lnSpc>
            </a:pPr>
            <a:endParaRPr lang="en-US" sz="2000" b="1" dirty="0" smtClean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" y="609600"/>
            <a:ext cx="8915400" cy="1143000"/>
          </a:xfrm>
        </p:spPr>
        <p:txBody>
          <a:bodyPr/>
          <a:lstStyle/>
          <a:p>
            <a:pPr eaLnBrk="1" hangingPunct="1"/>
            <a:r>
              <a:rPr lang="sr-Latn-CS" smtClean="0"/>
              <a:t>Konverzija prilikom poziva funkcije</a:t>
            </a:r>
            <a:endParaRPr lang="en-US" smtClean="0"/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2133600"/>
            <a:ext cx="8382000" cy="4495800"/>
          </a:xfrm>
        </p:spPr>
        <p:txBody>
          <a:bodyPr/>
          <a:lstStyle/>
          <a:p>
            <a:pPr eaLnBrk="1" hangingPunct="1"/>
            <a:r>
              <a:rPr lang="sr-Latn-CS" sz="2000" smtClean="0"/>
              <a:t>Argumenti funkcija u C-u moraju imati najavljene tipove.</a:t>
            </a:r>
          </a:p>
          <a:p>
            <a:pPr eaLnBrk="1" hangingPunct="1"/>
            <a:r>
              <a:rPr lang="sr-Latn-CS" sz="2000" smtClean="0"/>
              <a:t>Ako se proslijedi argument koji je različitog tipa od onog koji se očekuje doći će do konverzije podataka.</a:t>
            </a:r>
          </a:p>
          <a:p>
            <a:pPr eaLnBrk="1" hangingPunct="1"/>
            <a:r>
              <a:rPr lang="sr-Latn-CS" sz="2000" smtClean="0"/>
              <a:t>Ako se očekuje argument koji je “većeg” tipa nego onaj koji je proslijeđen, </a:t>
            </a:r>
            <a:r>
              <a:rPr lang="en-US" sz="2000" smtClean="0"/>
              <a:t>proslij</a:t>
            </a:r>
            <a:r>
              <a:rPr lang="sr-Latn-CS" sz="2000" smtClean="0"/>
              <a:t>eđ</a:t>
            </a:r>
            <a:r>
              <a:rPr lang="en-US" sz="2000" smtClean="0"/>
              <a:t>eni podatak</a:t>
            </a:r>
            <a:r>
              <a:rPr lang="sr-Latn-CS" sz="2000" smtClean="0"/>
              <a:t> se konvertuje u “veći” tip.</a:t>
            </a:r>
          </a:p>
          <a:p>
            <a:pPr eaLnBrk="1" hangingPunct="1"/>
            <a:r>
              <a:rPr lang="sr-Latn-CS" sz="2000" smtClean="0"/>
              <a:t>Ako se očekuje argument nekog tipa, a bude proslijeđen argument “većeg” tipa, prilikom korišćenja u funkciji koristi se samo dio informacija iz argumenta.</a:t>
            </a:r>
          </a:p>
          <a:p>
            <a:pPr eaLnBrk="1" hangingPunct="1"/>
            <a:r>
              <a:rPr lang="sr-Latn-CS" sz="2000" smtClean="0"/>
              <a:t>U slučaju nesaglasnosti tipova argumenata kod funkcija može doći do čudnih grešaka u programu, jer je C relativno nekorektan i pokušava da izvrši svaku dozvoljenu konverziju podataka.</a:t>
            </a:r>
          </a:p>
          <a:p>
            <a:pPr eaLnBrk="1" hangingPunct="1"/>
            <a:r>
              <a:rPr lang="sr-Latn-CS" sz="2000" smtClean="0"/>
              <a:t>O ovome više riječi kada se budu učile funkcije.</a:t>
            </a:r>
            <a:endParaRPr lang="en-US" sz="2000" smtClean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Eksplicitna konverzija</a:t>
            </a:r>
            <a:endParaRPr lang="en-US" smtClean="0"/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528" y="2173560"/>
            <a:ext cx="8287072" cy="44958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defRPr/>
            </a:pPr>
            <a:r>
              <a:rPr lang="sr-Latn-CS" sz="2400" dirty="0" smtClean="0"/>
              <a:t>Programski jezik C dozvoljava korisniku da sam podešava konverziju podataka.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defRPr/>
            </a:pPr>
            <a:r>
              <a:rPr lang="sr-Latn-CS" sz="2400" dirty="0" smtClean="0"/>
              <a:t>Korisnička konverzija podataka se naziva </a:t>
            </a:r>
            <a:r>
              <a:rPr lang="sr-Latn-CS" sz="2400" dirty="0" smtClean="0">
                <a:solidFill>
                  <a:srgbClr val="3333CC"/>
                </a:solidFill>
              </a:rPr>
              <a:t>eksplicitnom</a:t>
            </a:r>
            <a:r>
              <a:rPr lang="sr-Latn-CS" sz="2400" dirty="0" smtClean="0"/>
              <a:t>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defRPr/>
            </a:pPr>
            <a:r>
              <a:rPr lang="sr-Latn-CS" sz="2400" dirty="0" smtClean="0">
                <a:solidFill>
                  <a:srgbClr val="FF0000"/>
                </a:solidFill>
              </a:rPr>
              <a:t>Preporučuje se korisniku da kad god je potrebno izvrši eksplicitnu konverziju!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defRPr/>
            </a:pPr>
            <a:r>
              <a:rPr lang="sr-Latn-CS" sz="2400" dirty="0" smtClean="0"/>
              <a:t>Za eksplicitnu konverziju se koristi </a:t>
            </a:r>
            <a:r>
              <a:rPr lang="sr-Latn-CS" sz="2400" dirty="0" smtClean="0">
                <a:solidFill>
                  <a:srgbClr val="3333CC"/>
                </a:solidFill>
              </a:rPr>
              <a:t>cast</a:t>
            </a:r>
            <a:r>
              <a:rPr lang="sr-Latn-CS" sz="2400" dirty="0" smtClean="0"/>
              <a:t> operator. Oblik ovog operatora je:</a:t>
            </a:r>
            <a:endParaRPr lang="en-US" sz="2400" dirty="0" smtClean="0"/>
          </a:p>
          <a:p>
            <a:pPr marL="354013" indent="0"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Font typeface="Wingdings" pitchFamily="2" charset="2"/>
              <a:buNone/>
              <a:defRPr/>
            </a:pPr>
            <a:r>
              <a:rPr lang="sr-Latn-CS" sz="2400" dirty="0" smtClean="0">
                <a:solidFill>
                  <a:srgbClr val="00B050"/>
                </a:solidFill>
              </a:rPr>
              <a:t>(tip_promjenljive)</a:t>
            </a:r>
            <a:r>
              <a:rPr lang="en-US" sz="2400" dirty="0" smtClean="0">
                <a:solidFill>
                  <a:srgbClr val="3333CC"/>
                </a:solidFill>
              </a:rPr>
              <a:t> </a:t>
            </a:r>
            <a:r>
              <a:rPr lang="sr-Latn-CS" sz="2400" dirty="0" smtClean="0">
                <a:solidFill>
                  <a:srgbClr val="FF0000"/>
                </a:solidFill>
              </a:rPr>
              <a:t>promjenljiva</a:t>
            </a:r>
          </a:p>
          <a:p>
            <a:pPr eaLnBrk="1" hangingPunct="1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defRPr/>
            </a:pPr>
            <a:r>
              <a:rPr lang="sr-Latn-CS" sz="2400" dirty="0" smtClean="0"/>
              <a:t>U operaciji gdje se koristi ovakav iskaz </a:t>
            </a:r>
            <a:r>
              <a:rPr lang="sr-Latn-CS" sz="2400" dirty="0" smtClean="0">
                <a:solidFill>
                  <a:srgbClr val="FF0000"/>
                </a:solidFill>
              </a:rPr>
              <a:t>promjenljiva</a:t>
            </a:r>
            <a:r>
              <a:rPr lang="sr-Latn-CS" sz="2400" dirty="0" smtClean="0"/>
              <a:t> će se tretirati kao da je tipa </a:t>
            </a:r>
            <a:r>
              <a:rPr lang="sr-Latn-CS" sz="2400" dirty="0" smtClean="0">
                <a:solidFill>
                  <a:srgbClr val="3333CC"/>
                </a:solidFill>
              </a:rPr>
              <a:t>tip_promjenljive</a:t>
            </a:r>
            <a:r>
              <a:rPr lang="sr-Latn-CS" sz="2400" dirty="0" smtClean="0"/>
              <a:t>.</a:t>
            </a:r>
            <a:endParaRPr lang="en-US" sz="2400" dirty="0" smtClean="0"/>
          </a:p>
        </p:txBody>
      </p:sp>
      <p:sp>
        <p:nvSpPr>
          <p:cNvPr id="30724" name="Line 4"/>
          <p:cNvSpPr>
            <a:spLocks noChangeShapeType="1"/>
          </p:cNvSpPr>
          <p:nvPr/>
        </p:nvSpPr>
        <p:spPr bwMode="auto">
          <a:xfrm>
            <a:off x="827584" y="5373216"/>
            <a:ext cx="2286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30725" name="Freeform 5"/>
          <p:cNvSpPr>
            <a:spLocks/>
          </p:cNvSpPr>
          <p:nvPr/>
        </p:nvSpPr>
        <p:spPr bwMode="auto">
          <a:xfrm>
            <a:off x="1991336" y="5122688"/>
            <a:ext cx="3810000" cy="533400"/>
          </a:xfrm>
          <a:custGeom>
            <a:avLst/>
            <a:gdLst>
              <a:gd name="T0" fmla="*/ 0 w 2400"/>
              <a:gd name="T1" fmla="*/ 362902500 h 336"/>
              <a:gd name="T2" fmla="*/ 0 w 2400"/>
              <a:gd name="T3" fmla="*/ 846772500 h 336"/>
              <a:gd name="T4" fmla="*/ 2147483647 w 2400"/>
              <a:gd name="T5" fmla="*/ 846772500 h 336"/>
              <a:gd name="T6" fmla="*/ 2147483647 w 2400"/>
              <a:gd name="T7" fmla="*/ 0 h 336"/>
              <a:gd name="T8" fmla="*/ 2147483647 w 2400"/>
              <a:gd name="T9" fmla="*/ 0 h 33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400" h="336">
                <a:moveTo>
                  <a:pt x="0" y="144"/>
                </a:moveTo>
                <a:lnTo>
                  <a:pt x="0" y="336"/>
                </a:lnTo>
                <a:lnTo>
                  <a:pt x="2064" y="336"/>
                </a:lnTo>
                <a:lnTo>
                  <a:pt x="2064" y="0"/>
                </a:lnTo>
                <a:lnTo>
                  <a:pt x="2400" y="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30726" name="Text Box 6"/>
          <p:cNvSpPr txBox="1">
            <a:spLocks noChangeArrowheads="1"/>
          </p:cNvSpPr>
          <p:nvPr/>
        </p:nvSpPr>
        <p:spPr bwMode="auto">
          <a:xfrm>
            <a:off x="5749580" y="4860534"/>
            <a:ext cx="1992313" cy="461665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sr-Latn-CS" dirty="0">
                <a:solidFill>
                  <a:srgbClr val="3333CC"/>
                </a:solidFill>
                <a:latin typeface="+mn-lt"/>
              </a:rPr>
              <a:t>cast operator</a:t>
            </a:r>
            <a:endParaRPr lang="en-US" dirty="0">
              <a:solidFill>
                <a:srgbClr val="3333CC"/>
              </a:solidFill>
              <a:latin typeface="+mn-lt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Tipovi podataka</a:t>
            </a:r>
            <a:endParaRPr lang="en-US" smtClean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90550" y="2173288"/>
            <a:ext cx="8229600" cy="4495800"/>
          </a:xfrm>
        </p:spPr>
        <p:txBody>
          <a:bodyPr/>
          <a:lstStyle/>
          <a:p>
            <a:pPr eaLnBrk="1" hangingPunct="1"/>
            <a:r>
              <a:rPr lang="sr-Latn-CS" sz="2000" dirty="0" smtClean="0"/>
              <a:t>Složeni ili izvedeni tipovi podataka su:</a:t>
            </a:r>
          </a:p>
          <a:p>
            <a:pPr lvl="1" eaLnBrk="1" hangingPunct="1"/>
            <a:r>
              <a:rPr lang="en-US" sz="1800" dirty="0" smtClean="0"/>
              <a:t>n</a:t>
            </a:r>
            <a:r>
              <a:rPr lang="sr-Latn-CS" sz="1800" dirty="0" smtClean="0"/>
              <a:t>eodređeni tip (void)</a:t>
            </a:r>
            <a:r>
              <a:rPr lang="en-US" sz="1800" dirty="0" smtClean="0"/>
              <a:t>,</a:t>
            </a:r>
            <a:endParaRPr lang="sr-Latn-CS" sz="1800" dirty="0" smtClean="0"/>
          </a:p>
          <a:p>
            <a:pPr lvl="1" eaLnBrk="1" hangingPunct="1"/>
            <a:r>
              <a:rPr lang="en-US" sz="1800" dirty="0" smtClean="0"/>
              <a:t>p</a:t>
            </a:r>
            <a:r>
              <a:rPr lang="sr-Latn-CS" sz="1800" dirty="0" smtClean="0"/>
              <a:t>okazivač (pointer)</a:t>
            </a:r>
            <a:r>
              <a:rPr lang="en-US" sz="1800" dirty="0" smtClean="0"/>
              <a:t>,</a:t>
            </a:r>
            <a:endParaRPr lang="sr-Latn-CS" sz="1800" dirty="0" smtClean="0"/>
          </a:p>
          <a:p>
            <a:pPr lvl="1" eaLnBrk="1" hangingPunct="1"/>
            <a:r>
              <a:rPr lang="en-US" sz="1800" dirty="0" smtClean="0"/>
              <a:t>n</a:t>
            </a:r>
            <a:r>
              <a:rPr lang="sr-Latn-CS" sz="1800" dirty="0" smtClean="0"/>
              <a:t>abrajanje (enumeracija)</a:t>
            </a:r>
            <a:r>
              <a:rPr lang="en-US" sz="1800" dirty="0" smtClean="0"/>
              <a:t>,</a:t>
            </a:r>
            <a:endParaRPr lang="sr-Latn-CS" sz="1800" dirty="0" smtClean="0"/>
          </a:p>
          <a:p>
            <a:pPr lvl="1" eaLnBrk="1" hangingPunct="1"/>
            <a:r>
              <a:rPr lang="en-US" sz="1800" dirty="0" smtClean="0"/>
              <a:t>n</a:t>
            </a:r>
            <a:r>
              <a:rPr lang="sr-Latn-CS" sz="1800" dirty="0" smtClean="0"/>
              <a:t>iz (ponekad se zove </a:t>
            </a:r>
            <a:r>
              <a:rPr lang="sr-Latn-CS" sz="1800" dirty="0" smtClean="0">
                <a:solidFill>
                  <a:srgbClr val="3333CC"/>
                </a:solidFill>
              </a:rPr>
              <a:t>kolekcija </a:t>
            </a:r>
            <a:r>
              <a:rPr lang="sr-Latn-CS" sz="1800" dirty="0" smtClean="0"/>
              <a:t>ili</a:t>
            </a:r>
            <a:r>
              <a:rPr lang="sr-Latn-CS" sz="1800" dirty="0" smtClean="0">
                <a:solidFill>
                  <a:srgbClr val="3333CC"/>
                </a:solidFill>
              </a:rPr>
              <a:t> vektor</a:t>
            </a:r>
            <a:r>
              <a:rPr lang="en-US" sz="1800" dirty="0" smtClean="0"/>
              <a:t>;</a:t>
            </a:r>
            <a:r>
              <a:rPr lang="sr-Latn-CS" sz="1800" dirty="0" smtClean="0"/>
              <a:t> pod nizovima uključujemo i </a:t>
            </a:r>
            <a:r>
              <a:rPr lang="sr-Latn-CS" sz="1800" dirty="0" smtClean="0">
                <a:solidFill>
                  <a:srgbClr val="3333CC"/>
                </a:solidFill>
              </a:rPr>
              <a:t>višedimenzione nizove</a:t>
            </a:r>
            <a:r>
              <a:rPr lang="sr-Latn-CS" sz="1800" dirty="0" smtClean="0"/>
              <a:t>, odnosno </a:t>
            </a:r>
            <a:r>
              <a:rPr lang="sr-Latn-CS" sz="1800" dirty="0" smtClean="0">
                <a:solidFill>
                  <a:srgbClr val="3333CC"/>
                </a:solidFill>
              </a:rPr>
              <a:t>matrice</a:t>
            </a:r>
            <a:r>
              <a:rPr lang="sr-Latn-CS" sz="1800" dirty="0" smtClean="0"/>
              <a:t>, kao i </a:t>
            </a:r>
            <a:r>
              <a:rPr lang="sr-Latn-CS" sz="1800" dirty="0" smtClean="0">
                <a:solidFill>
                  <a:srgbClr val="3333CC"/>
                </a:solidFill>
              </a:rPr>
              <a:t>stringove</a:t>
            </a:r>
            <a:r>
              <a:rPr lang="sr-Latn-CS" sz="1800" dirty="0" smtClean="0"/>
              <a:t>)</a:t>
            </a:r>
            <a:r>
              <a:rPr lang="en-US" sz="1800" dirty="0" smtClean="0"/>
              <a:t>,</a:t>
            </a:r>
            <a:endParaRPr lang="sr-Latn-CS" sz="1800" dirty="0" smtClean="0"/>
          </a:p>
          <a:p>
            <a:pPr lvl="1" eaLnBrk="1" hangingPunct="1"/>
            <a:r>
              <a:rPr lang="en-US" sz="1800" dirty="0" smtClean="0"/>
              <a:t>s</a:t>
            </a:r>
            <a:r>
              <a:rPr lang="sr-Latn-CS" sz="1800" dirty="0" smtClean="0"/>
              <a:t>truktura (</a:t>
            </a:r>
            <a:r>
              <a:rPr lang="sr-Latn-CS" sz="1800" dirty="0" smtClean="0">
                <a:solidFill>
                  <a:srgbClr val="3333CC"/>
                </a:solidFill>
              </a:rPr>
              <a:t>struct</a:t>
            </a:r>
            <a:r>
              <a:rPr lang="sr-Latn-CS" sz="1800" dirty="0" smtClean="0"/>
              <a:t>, a koriste se </a:t>
            </a:r>
            <a:r>
              <a:rPr lang="en-US" sz="1800" dirty="0" err="1" smtClean="0"/>
              <a:t>i</a:t>
            </a:r>
            <a:r>
              <a:rPr lang="en-US" sz="1800" dirty="0" smtClean="0"/>
              <a:t> </a:t>
            </a:r>
            <a:r>
              <a:rPr lang="sr-Latn-CS" sz="1800" dirty="0" smtClean="0"/>
              <a:t>pojmovi </a:t>
            </a:r>
            <a:r>
              <a:rPr lang="sr-Latn-CS" sz="1800" dirty="0" smtClean="0">
                <a:solidFill>
                  <a:srgbClr val="3333CC"/>
                </a:solidFill>
              </a:rPr>
              <a:t>slog</a:t>
            </a:r>
            <a:r>
              <a:rPr lang="sr-Latn-CS" sz="1800" dirty="0" smtClean="0"/>
              <a:t>, </a:t>
            </a:r>
            <a:r>
              <a:rPr lang="sr-Latn-CS" sz="1800" dirty="0" smtClean="0">
                <a:solidFill>
                  <a:srgbClr val="3333CC"/>
                </a:solidFill>
              </a:rPr>
              <a:t>record</a:t>
            </a:r>
            <a:r>
              <a:rPr lang="sr-Latn-CS" sz="1800" dirty="0" smtClean="0"/>
              <a:t>, </a:t>
            </a:r>
            <a:r>
              <a:rPr lang="sr-Latn-CS" sz="1800" dirty="0" smtClean="0">
                <a:solidFill>
                  <a:srgbClr val="3333CC"/>
                </a:solidFill>
              </a:rPr>
              <a:t>zapis</a:t>
            </a:r>
            <a:r>
              <a:rPr lang="sr-Latn-CS" sz="1800" dirty="0" smtClean="0"/>
              <a:t>)</a:t>
            </a:r>
            <a:r>
              <a:rPr lang="en-US" sz="1800" dirty="0" smtClean="0"/>
              <a:t>,</a:t>
            </a:r>
            <a:endParaRPr lang="sr-Latn-CS" sz="1800" dirty="0" smtClean="0"/>
          </a:p>
          <a:p>
            <a:pPr lvl="1" eaLnBrk="1" hangingPunct="1"/>
            <a:r>
              <a:rPr lang="sr-Latn-CS" sz="1800" dirty="0" smtClean="0"/>
              <a:t>unija</a:t>
            </a:r>
            <a:r>
              <a:rPr lang="en-US" sz="1800" dirty="0" smtClean="0"/>
              <a:t> </a:t>
            </a:r>
            <a:r>
              <a:rPr lang="en-US" sz="1800" dirty="0" err="1" smtClean="0"/>
              <a:t>i</a:t>
            </a:r>
            <a:endParaRPr lang="sr-Latn-CS" sz="1800" dirty="0" smtClean="0"/>
          </a:p>
          <a:p>
            <a:pPr lvl="1" eaLnBrk="1" hangingPunct="1"/>
            <a:r>
              <a:rPr lang="en-US" sz="1800" dirty="0" smtClean="0"/>
              <a:t>f</a:t>
            </a:r>
            <a:r>
              <a:rPr lang="sr-Latn-CS" sz="1800" dirty="0" smtClean="0"/>
              <a:t>ajl</a:t>
            </a:r>
            <a:r>
              <a:rPr lang="en-US" sz="1800" dirty="0" smtClean="0"/>
              <a:t>.</a:t>
            </a:r>
            <a:endParaRPr lang="sr-Latn-CS" sz="1800" dirty="0" smtClean="0"/>
          </a:p>
          <a:p>
            <a:pPr eaLnBrk="1" hangingPunct="1"/>
            <a:r>
              <a:rPr lang="sr-Latn-CS" sz="2000" dirty="0" smtClean="0"/>
              <a:t>Pored ovoga, na osnovu struktura se mogu definisati i složeni linkovani tipovi podataka (</a:t>
            </a:r>
            <a:r>
              <a:rPr lang="sr-Latn-CS" sz="2000" dirty="0" smtClean="0">
                <a:solidFill>
                  <a:srgbClr val="3333CC"/>
                </a:solidFill>
              </a:rPr>
              <a:t>liste</a:t>
            </a:r>
            <a:r>
              <a:rPr lang="sr-Latn-CS" sz="2000" dirty="0" smtClean="0"/>
              <a:t>, </a:t>
            </a:r>
            <a:r>
              <a:rPr lang="sr-Latn-CS" sz="2000" dirty="0" smtClean="0">
                <a:solidFill>
                  <a:srgbClr val="3333CC"/>
                </a:solidFill>
              </a:rPr>
              <a:t>grafovi</a:t>
            </a:r>
            <a:r>
              <a:rPr lang="sr-Latn-CS" sz="2000" dirty="0" smtClean="0"/>
              <a:t>, </a:t>
            </a:r>
            <a:r>
              <a:rPr lang="sr-Latn-CS" sz="2000" dirty="0" smtClean="0">
                <a:solidFill>
                  <a:srgbClr val="3333CC"/>
                </a:solidFill>
              </a:rPr>
              <a:t>stabla</a:t>
            </a:r>
            <a:r>
              <a:rPr lang="sr-Latn-CS" sz="2000" dirty="0" smtClean="0"/>
              <a:t>).</a:t>
            </a:r>
          </a:p>
          <a:p>
            <a:pPr eaLnBrk="1" hangingPunct="1"/>
            <a:r>
              <a:rPr lang="sr-Latn-CS" sz="2000" dirty="0" smtClean="0"/>
              <a:t>Danas ćemo se upoznati sa osnovnim, a do kraja kursa i sa ostalim tipovima podataka.</a:t>
            </a:r>
            <a:endParaRPr lang="en-US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Eksplicitna konverzija - primjer</a:t>
            </a:r>
            <a:endParaRPr lang="en-US" smtClean="0"/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512" y="2133600"/>
            <a:ext cx="8784976" cy="4319588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smtClean="0"/>
              <a:t>N</a:t>
            </a:r>
            <a:r>
              <a:rPr lang="en-US" sz="2400" smtClean="0"/>
              <a:t>a </a:t>
            </a:r>
            <a:r>
              <a:rPr lang="sr-Latn-CS" sz="2400" smtClean="0"/>
              <a:t>pr</a:t>
            </a:r>
            <a:r>
              <a:rPr lang="en-US" sz="2400" smtClean="0"/>
              <a:t>imjer,</a:t>
            </a:r>
            <a:r>
              <a:rPr lang="sr-Latn-CS" sz="2400" smtClean="0"/>
              <a:t> neka je </a:t>
            </a:r>
            <a:r>
              <a:rPr lang="sr-Latn-CS" sz="2400" smtClean="0">
                <a:solidFill>
                  <a:srgbClr val="FF0000"/>
                </a:solidFill>
              </a:rPr>
              <a:t>fA</a:t>
            </a:r>
            <a:r>
              <a:rPr lang="sr-Latn-CS" sz="2400" smtClean="0"/>
              <a:t> realna promjenljiv</a:t>
            </a:r>
            <a:r>
              <a:rPr lang="en-US" sz="2400" smtClean="0"/>
              <a:t>a</a:t>
            </a:r>
            <a:r>
              <a:rPr lang="sr-Latn-CS" sz="2400" smtClean="0"/>
              <a:t> (tipa </a:t>
            </a:r>
            <a:r>
              <a:rPr lang="sr-Latn-CS" sz="2400" smtClean="0">
                <a:solidFill>
                  <a:srgbClr val="FF0000"/>
                </a:solidFill>
              </a:rPr>
              <a:t>float</a:t>
            </a:r>
            <a:r>
              <a:rPr lang="sr-Latn-CS" sz="2400" smtClean="0"/>
              <a:t>) i neka su </a:t>
            </a:r>
            <a:r>
              <a:rPr lang="sr-Latn-CS" sz="2400" smtClean="0">
                <a:solidFill>
                  <a:srgbClr val="3333CC"/>
                </a:solidFill>
              </a:rPr>
              <a:t>iA=5</a:t>
            </a:r>
            <a:r>
              <a:rPr lang="sr-Latn-CS" sz="2400" smtClean="0"/>
              <a:t> i </a:t>
            </a:r>
            <a:r>
              <a:rPr lang="sr-Latn-CS" sz="2400" smtClean="0">
                <a:solidFill>
                  <a:srgbClr val="3333CC"/>
                </a:solidFill>
              </a:rPr>
              <a:t>iB=2</a:t>
            </a:r>
            <a:r>
              <a:rPr lang="sr-Latn-CS" sz="2400" smtClean="0"/>
              <a:t> cjelobrojne promjenljive. Sada operacija:</a:t>
            </a:r>
            <a:br>
              <a:rPr lang="sr-Latn-CS" sz="2400" smtClean="0"/>
            </a:br>
            <a:r>
              <a:rPr lang="sr-Latn-CS" sz="2400" smtClean="0">
                <a:solidFill>
                  <a:srgbClr val="3333CC"/>
                </a:solidFill>
              </a:rPr>
              <a:t>fA=(float)iA</a:t>
            </a:r>
            <a:r>
              <a:rPr lang="en-US" sz="2400" smtClean="0">
                <a:solidFill>
                  <a:srgbClr val="3333CC"/>
                </a:solidFill>
              </a:rPr>
              <a:t>/</a:t>
            </a:r>
            <a:r>
              <a:rPr lang="sr-Latn-CS" sz="2400" smtClean="0">
                <a:solidFill>
                  <a:srgbClr val="3333CC"/>
                </a:solidFill>
              </a:rPr>
              <a:t>iB</a:t>
            </a:r>
            <a:r>
              <a:rPr lang="sr-Latn-CS" sz="2400" smtClean="0"/>
              <a:t> daje “korektan” rezultat </a:t>
            </a:r>
            <a:r>
              <a:rPr lang="en-US" sz="2400" smtClean="0">
                <a:solidFill>
                  <a:srgbClr val="FF0000"/>
                </a:solidFill>
              </a:rPr>
              <a:t>fA=2.5</a:t>
            </a:r>
            <a:r>
              <a:rPr lang="en-US" sz="2400" smtClean="0"/>
              <a:t>, jer se sada promjenljiva </a:t>
            </a:r>
            <a:r>
              <a:rPr lang="en-US" sz="2400" smtClean="0">
                <a:solidFill>
                  <a:srgbClr val="3333CC"/>
                </a:solidFill>
              </a:rPr>
              <a:t>iA</a:t>
            </a:r>
            <a:r>
              <a:rPr lang="en-US" sz="2400" smtClean="0"/>
              <a:t> tretira kao da je tipa </a:t>
            </a:r>
            <a:r>
              <a:rPr lang="en-US" sz="2400" smtClean="0">
                <a:solidFill>
                  <a:srgbClr val="FF0000"/>
                </a:solidFill>
              </a:rPr>
              <a:t>float</a:t>
            </a:r>
            <a:r>
              <a:rPr lang="en-US" sz="2400" smtClean="0"/>
              <a:t>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sz="2400" smtClean="0">
                <a:solidFill>
                  <a:srgbClr val="FF0000"/>
                </a:solidFill>
              </a:rPr>
              <a:t>Napomena</a:t>
            </a:r>
            <a:r>
              <a:rPr lang="sr-Latn-CS" sz="2400" smtClean="0">
                <a:solidFill>
                  <a:srgbClr val="FF0000"/>
                </a:solidFill>
              </a:rPr>
              <a:t>:</a:t>
            </a:r>
            <a:r>
              <a:rPr lang="en-US" sz="2400" smtClean="0"/>
              <a:t> </a:t>
            </a:r>
            <a:r>
              <a:rPr lang="sr-Latn-CS" sz="2400" smtClean="0"/>
              <a:t>P</a:t>
            </a:r>
            <a:r>
              <a:rPr lang="en-US" sz="2400" smtClean="0"/>
              <a:t>romjenljiva </a:t>
            </a:r>
            <a:r>
              <a:rPr lang="en-US" sz="2400" smtClean="0">
                <a:solidFill>
                  <a:srgbClr val="3333CC"/>
                </a:solidFill>
              </a:rPr>
              <a:t>iA</a:t>
            </a:r>
            <a:r>
              <a:rPr lang="en-US" sz="2400" smtClean="0"/>
              <a:t> nije promjenila tip u prethodnom izrazu</a:t>
            </a:r>
            <a:r>
              <a:rPr lang="sr-Latn-CS" sz="2400" smtClean="0"/>
              <a:t>,</a:t>
            </a:r>
            <a:r>
              <a:rPr lang="en-US" sz="2400" smtClean="0"/>
              <a:t> ve</a:t>
            </a:r>
            <a:r>
              <a:rPr lang="sr-Latn-CS" sz="2400" smtClean="0"/>
              <a:t>ć procesor koristi realni broj koji ima vrijednost cjelobrojne promjenljive </a:t>
            </a:r>
            <a:r>
              <a:rPr lang="sr-Latn-CS" sz="2400" smtClean="0">
                <a:solidFill>
                  <a:srgbClr val="3333CC"/>
                </a:solidFill>
              </a:rPr>
              <a:t>iA</a:t>
            </a:r>
            <a:r>
              <a:rPr lang="sr-Latn-CS" sz="2400" smtClean="0"/>
              <a:t>.</a:t>
            </a:r>
            <a:endParaRPr lang="en-US" sz="2400" smtClean="0"/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sz="2400" smtClean="0"/>
              <a:t>Ako je </a:t>
            </a:r>
            <a:r>
              <a:rPr lang="en-US" sz="2400" smtClean="0">
                <a:solidFill>
                  <a:srgbClr val="3333CC"/>
                </a:solidFill>
              </a:rPr>
              <a:t>fB=3.4</a:t>
            </a:r>
            <a:r>
              <a:rPr lang="en-US" sz="2400" smtClean="0"/>
              <a:t> i tipa </a:t>
            </a:r>
            <a:r>
              <a:rPr lang="en-US" sz="2400" smtClean="0">
                <a:solidFill>
                  <a:srgbClr val="3333CC"/>
                </a:solidFill>
              </a:rPr>
              <a:t>float</a:t>
            </a:r>
            <a:r>
              <a:rPr lang="en-US" sz="2400" smtClean="0"/>
              <a:t> tada rezultat operacije:</a:t>
            </a:r>
            <a:br>
              <a:rPr lang="en-US" sz="2400" smtClean="0"/>
            </a:br>
            <a:r>
              <a:rPr lang="en-US" sz="2400" smtClean="0">
                <a:solidFill>
                  <a:srgbClr val="3333CC"/>
                </a:solidFill>
              </a:rPr>
              <a:t>fA=(int)fB+iA</a:t>
            </a:r>
            <a:r>
              <a:rPr lang="en-US" sz="2400" smtClean="0"/>
              <a:t> je </a:t>
            </a:r>
            <a:r>
              <a:rPr lang="en-US" sz="2400" smtClean="0">
                <a:solidFill>
                  <a:srgbClr val="FF0000"/>
                </a:solidFill>
              </a:rPr>
              <a:t>fA=8</a:t>
            </a:r>
            <a:r>
              <a:rPr lang="sr-Latn-CS" sz="2400" smtClean="0"/>
              <a:t>, </a:t>
            </a:r>
            <a:r>
              <a:rPr lang="en-US" sz="2400" smtClean="0"/>
              <a:t>jer se vr</a:t>
            </a:r>
            <a:r>
              <a:rPr lang="sr-Latn-CS" sz="2400" smtClean="0"/>
              <a:t>ši tretiranje prvog argumenta kao da je u pitanju cjelobrojna promjenljiva.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smtClean="0"/>
              <a:t>Preporučujem</a:t>
            </a:r>
            <a:r>
              <a:rPr lang="en-US" sz="2400" smtClean="0"/>
              <a:t>o</a:t>
            </a:r>
            <a:r>
              <a:rPr lang="sr-Latn-CS" sz="2400" smtClean="0"/>
              <a:t> vam korišćenje ekplicitne konverzije kad god može doći do konverzije podataka.</a:t>
            </a:r>
            <a:endParaRPr lang="en-US" sz="2400" smtClean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Tip int</a:t>
            </a:r>
            <a:endParaRPr lang="en-US" smtClean="0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536" y="2253952"/>
            <a:ext cx="8496944" cy="43434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Sve promjenljive se deklarišu prije bilo koje druge naredbe u programu.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Cijeli brojevi se najavljuju pomoću ključne riječi </a:t>
            </a:r>
            <a:r>
              <a:rPr lang="sr-Latn-CS" sz="2400" b="1" dirty="0" smtClean="0">
                <a:solidFill>
                  <a:srgbClr val="FF0000"/>
                </a:solidFill>
              </a:rPr>
              <a:t>int</a:t>
            </a:r>
            <a:r>
              <a:rPr lang="sr-Latn-CS" sz="2400" dirty="0" smtClean="0"/>
              <a:t>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Postoje i varijante da se zatraži zauzimanje manje memorije za cijeli broj. Tada se promjenljiva deklariše kao </a:t>
            </a:r>
            <a:r>
              <a:rPr lang="sr-Latn-CS" sz="2400" b="1" dirty="0" smtClean="0">
                <a:solidFill>
                  <a:srgbClr val="FF0000"/>
                </a:solidFill>
              </a:rPr>
              <a:t>short int</a:t>
            </a:r>
            <a:r>
              <a:rPr lang="sr-Latn-CS" sz="2400" dirty="0" smtClean="0"/>
              <a:t> </a:t>
            </a:r>
            <a:r>
              <a:rPr lang="sr-Latn-CS" sz="1600" b="1" dirty="0" smtClean="0"/>
              <a:t>(dovoljno je postaviti </a:t>
            </a:r>
            <a:r>
              <a:rPr lang="sr-Latn-CS" sz="1600" b="1" dirty="0" smtClean="0">
                <a:solidFill>
                  <a:srgbClr val="3333CC"/>
                </a:solidFill>
              </a:rPr>
              <a:t>short</a:t>
            </a:r>
            <a:r>
              <a:rPr lang="sr-Latn-CS" sz="1600" b="1" dirty="0" smtClean="0"/>
              <a:t> jer se</a:t>
            </a:r>
            <a:r>
              <a:rPr lang="sr-Latn-CS" sz="1600" b="1" dirty="0" smtClean="0">
                <a:solidFill>
                  <a:srgbClr val="3333CC"/>
                </a:solidFill>
              </a:rPr>
              <a:t> int</a:t>
            </a:r>
            <a:r>
              <a:rPr lang="sr-Latn-CS" sz="1600" b="1" dirty="0" smtClean="0"/>
              <a:t> podrazumjeva)</a:t>
            </a:r>
            <a:r>
              <a:rPr lang="sr-Latn-CS" sz="2400" dirty="0" smtClean="0"/>
              <a:t>.</a:t>
            </a:r>
            <a:r>
              <a:rPr lang="en-US" sz="2400" dirty="0" smtClean="0"/>
              <a:t> </a:t>
            </a:r>
            <a:r>
              <a:rPr lang="en-US" sz="2400" dirty="0" err="1" smtClean="0"/>
              <a:t>Manje</a:t>
            </a:r>
            <a:r>
              <a:rPr lang="en-US" sz="2400" dirty="0" smtClean="0"/>
              <a:t> </a:t>
            </a:r>
            <a:r>
              <a:rPr lang="en-US" sz="2400" dirty="0" err="1" smtClean="0"/>
              <a:t>memorije</a:t>
            </a:r>
            <a:r>
              <a:rPr lang="en-US" sz="2400" dirty="0" smtClean="0"/>
              <a:t> </a:t>
            </a:r>
            <a:r>
              <a:rPr lang="en-US" sz="2400" dirty="0" err="1" smtClean="0"/>
              <a:t>istovremeno</a:t>
            </a:r>
            <a:r>
              <a:rPr lang="en-US" sz="2400" dirty="0" smtClean="0"/>
              <a:t> </a:t>
            </a:r>
            <a:r>
              <a:rPr lang="en-US" sz="2400" dirty="0" err="1" smtClean="0"/>
              <a:t>podrazumijeva</a:t>
            </a:r>
            <a:r>
              <a:rPr lang="en-US" sz="2400" dirty="0" smtClean="0"/>
              <a:t> </a:t>
            </a:r>
            <a:r>
              <a:rPr lang="en-US" sz="2400" dirty="0" err="1" smtClean="0"/>
              <a:t>i</a:t>
            </a:r>
            <a:r>
              <a:rPr lang="en-US" sz="2400" dirty="0" smtClean="0"/>
              <a:t> </a:t>
            </a:r>
            <a:r>
              <a:rPr lang="en-US" sz="2400" dirty="0" err="1" smtClean="0"/>
              <a:t>manji</a:t>
            </a:r>
            <a:r>
              <a:rPr lang="en-US" sz="2400" dirty="0" smtClean="0"/>
              <a:t> </a:t>
            </a:r>
            <a:r>
              <a:rPr lang="en-US" sz="2400" dirty="0" err="1" smtClean="0"/>
              <a:t>opseg</a:t>
            </a:r>
            <a:r>
              <a:rPr lang="en-US" sz="2400" dirty="0" smtClean="0"/>
              <a:t> </a:t>
            </a:r>
            <a:r>
              <a:rPr lang="en-US" sz="2400" dirty="0" err="1" smtClean="0"/>
              <a:t>brojeva</a:t>
            </a:r>
            <a:r>
              <a:rPr lang="en-US" sz="2400" dirty="0" smtClean="0"/>
              <a:t> </a:t>
            </a:r>
            <a:r>
              <a:rPr lang="en-US" sz="2400" dirty="0" err="1" smtClean="0"/>
              <a:t>koji</a:t>
            </a:r>
            <a:r>
              <a:rPr lang="en-US" sz="2400" dirty="0" smtClean="0"/>
              <a:t> se mo</a:t>
            </a:r>
            <a:r>
              <a:rPr lang="sr-Latn-CS" sz="2400" dirty="0" smtClean="0"/>
              <a:t>že dodijeliti datoj promjenljivoj.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Za “dugačke” cijele brojeve</a:t>
            </a:r>
            <a:r>
              <a:rPr lang="en-US" sz="2400" dirty="0" smtClean="0"/>
              <a:t>,</a:t>
            </a:r>
            <a:r>
              <a:rPr lang="sr-Latn-CS" sz="2400" dirty="0" smtClean="0"/>
              <a:t> koji zauzimaju više prostora u memoriji</a:t>
            </a:r>
            <a:r>
              <a:rPr lang="en-US" sz="2400" dirty="0" smtClean="0"/>
              <a:t>,</a:t>
            </a:r>
            <a:r>
              <a:rPr lang="sr-Latn-CS" sz="2400" dirty="0" smtClean="0"/>
              <a:t> koristi se deklaracija </a:t>
            </a:r>
            <a:r>
              <a:rPr lang="sr-Latn-CS" sz="2400" b="1" dirty="0" smtClean="0">
                <a:solidFill>
                  <a:srgbClr val="FF0000"/>
                </a:solidFill>
              </a:rPr>
              <a:t>long int</a:t>
            </a:r>
            <a:r>
              <a:rPr lang="sr-Latn-CS" sz="2400" dirty="0" smtClean="0"/>
              <a:t> </a:t>
            </a:r>
            <a:r>
              <a:rPr lang="sr-Latn-CS" sz="1600" b="1" dirty="0" smtClean="0"/>
              <a:t>(opet je dozvoljeno samo </a:t>
            </a:r>
            <a:r>
              <a:rPr lang="sr-Latn-CS" sz="1600" b="1" dirty="0" smtClean="0">
                <a:solidFill>
                  <a:srgbClr val="3333CC"/>
                </a:solidFill>
              </a:rPr>
              <a:t>long</a:t>
            </a:r>
            <a:r>
              <a:rPr lang="sr-Latn-CS" sz="1600" b="1" dirty="0" smtClean="0"/>
              <a:t>)</a:t>
            </a:r>
            <a:r>
              <a:rPr lang="sr-Latn-CS" sz="2400" dirty="0" smtClean="0"/>
              <a:t>.</a:t>
            </a:r>
            <a:endParaRPr 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Tip int i modifikacije</a:t>
            </a:r>
            <a:endParaRPr lang="en-US" smtClean="0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4013" y="2349624"/>
            <a:ext cx="8610600" cy="3599656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smtClean="0"/>
              <a:t>Koliko je to manje ili više nije stvar programskog jezika C već kompajlera, hardvera i operativnog sistema.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sz="2400" smtClean="0"/>
              <a:t>P</a:t>
            </a:r>
            <a:r>
              <a:rPr lang="sr-Latn-CS" sz="2400" smtClean="0"/>
              <a:t>ored ovoga mogu se dodati i modifikatori </a:t>
            </a:r>
            <a:r>
              <a:rPr lang="sr-Latn-CS" sz="2400" b="1" smtClean="0">
                <a:solidFill>
                  <a:srgbClr val="FF0000"/>
                </a:solidFill>
              </a:rPr>
              <a:t>signed</a:t>
            </a:r>
            <a:r>
              <a:rPr lang="sr-Latn-CS" sz="2400" smtClean="0"/>
              <a:t> </a:t>
            </a:r>
            <a:r>
              <a:rPr lang="sr-Latn-CS" sz="1600" b="1" smtClean="0"/>
              <a:t>(može se uvijek izostaviti)</a:t>
            </a:r>
            <a:r>
              <a:rPr lang="sr-Latn-CS" sz="2400" smtClean="0"/>
              <a:t> i </a:t>
            </a:r>
            <a:r>
              <a:rPr lang="sr-Latn-CS" sz="2400" b="1" smtClean="0">
                <a:solidFill>
                  <a:srgbClr val="FF0000"/>
                </a:solidFill>
              </a:rPr>
              <a:t>unsigned</a:t>
            </a:r>
            <a:r>
              <a:rPr lang="sr-Latn-CS" sz="2400" smtClean="0"/>
              <a:t> koji se mogu kombinovati sa short i long.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b="1" smtClean="0">
                <a:solidFill>
                  <a:srgbClr val="FF0000"/>
                </a:solidFill>
              </a:rPr>
              <a:t>unsigned</a:t>
            </a:r>
            <a:r>
              <a:rPr lang="sr-Latn-CS" sz="2400" smtClean="0"/>
              <a:t> znači da sadržaj memorije treba tumačiti kao cijeli broj koji ne može uzeti negativnu vrijednost (npr. umjesto da se brojevi tumače u domenu od </a:t>
            </a:r>
            <a:r>
              <a:rPr lang="sr-Latn-CS" sz="2400" b="1" smtClean="0">
                <a:solidFill>
                  <a:srgbClr val="FF0000"/>
                </a:solidFill>
              </a:rPr>
              <a:t>–2</a:t>
            </a:r>
            <a:r>
              <a:rPr lang="sr-Latn-CS" sz="2400" b="1" baseline="30000" smtClean="0">
                <a:solidFill>
                  <a:srgbClr val="FF0000"/>
                </a:solidFill>
              </a:rPr>
              <a:t>15</a:t>
            </a:r>
            <a:r>
              <a:rPr lang="sr-Latn-CS" sz="2400" smtClean="0"/>
              <a:t> do </a:t>
            </a:r>
            <a:r>
              <a:rPr lang="sr-Latn-CS" sz="2400" b="1" smtClean="0">
                <a:solidFill>
                  <a:srgbClr val="FF0000"/>
                </a:solidFill>
              </a:rPr>
              <a:t>2</a:t>
            </a:r>
            <a:r>
              <a:rPr lang="sr-Latn-CS" sz="2400" b="1" baseline="30000" smtClean="0">
                <a:solidFill>
                  <a:srgbClr val="FF0000"/>
                </a:solidFill>
              </a:rPr>
              <a:t>15</a:t>
            </a:r>
            <a:r>
              <a:rPr lang="sr-Latn-CS" sz="2400" b="1" smtClean="0">
                <a:solidFill>
                  <a:srgbClr val="FF0000"/>
                </a:solidFill>
              </a:rPr>
              <a:t>-1</a:t>
            </a:r>
            <a:r>
              <a:rPr lang="sr-Latn-CS" sz="2400" smtClean="0"/>
              <a:t> oni se tumače kao brojevi u domenu </a:t>
            </a:r>
            <a:r>
              <a:rPr lang="sr-Latn-CS" sz="2400" b="1" smtClean="0">
                <a:solidFill>
                  <a:srgbClr val="FF0000"/>
                </a:solidFill>
              </a:rPr>
              <a:t>0</a:t>
            </a:r>
            <a:r>
              <a:rPr lang="sr-Latn-CS" sz="2400" smtClean="0"/>
              <a:t> do </a:t>
            </a:r>
            <a:r>
              <a:rPr lang="sr-Latn-CS" sz="2400" b="1" smtClean="0">
                <a:solidFill>
                  <a:srgbClr val="FF0000"/>
                </a:solidFill>
              </a:rPr>
              <a:t>2</a:t>
            </a:r>
            <a:r>
              <a:rPr lang="sr-Latn-CS" sz="2400" b="1" baseline="30000" smtClean="0">
                <a:solidFill>
                  <a:srgbClr val="FF0000"/>
                </a:solidFill>
              </a:rPr>
              <a:t>16</a:t>
            </a:r>
            <a:r>
              <a:rPr lang="sr-Latn-CS" sz="2400" b="1" smtClean="0">
                <a:solidFill>
                  <a:srgbClr val="FF0000"/>
                </a:solidFill>
              </a:rPr>
              <a:t>-1 </a:t>
            </a:r>
            <a:r>
              <a:rPr lang="en-US" sz="2400" smtClean="0"/>
              <a:t>)</a:t>
            </a:r>
            <a:r>
              <a:rPr lang="sr-Latn-CS" sz="2400" smtClean="0"/>
              <a:t>.</a:t>
            </a:r>
            <a:endParaRPr lang="en-US" sz="24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Deklaracija i inicijalizacija</a:t>
            </a:r>
            <a:endParaRPr lang="en-US" smtClean="0"/>
          </a:p>
        </p:txBody>
      </p:sp>
      <p:sp>
        <p:nvSpPr>
          <p:cNvPr id="8195" name="Rectangle 5"/>
          <p:cNvSpPr>
            <a:spLocks noChangeArrowheads="1"/>
          </p:cNvSpPr>
          <p:nvPr/>
        </p:nvSpPr>
        <p:spPr bwMode="auto">
          <a:xfrm>
            <a:off x="533400" y="2286000"/>
            <a:ext cx="990600" cy="609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 algn="just"/>
            <a:r>
              <a:rPr lang="sr-Latn-CS">
                <a:latin typeface="Tahoma" charset="0"/>
              </a:rPr>
              <a:t>int i;</a:t>
            </a:r>
            <a:endParaRPr lang="en-US">
              <a:latin typeface="Tahoma" charset="0"/>
            </a:endParaRPr>
          </a:p>
        </p:txBody>
      </p:sp>
      <p:sp>
        <p:nvSpPr>
          <p:cNvPr id="8196" name="Line 7"/>
          <p:cNvSpPr>
            <a:spLocks noChangeShapeType="1"/>
          </p:cNvSpPr>
          <p:nvPr/>
        </p:nvSpPr>
        <p:spPr bwMode="auto">
          <a:xfrm>
            <a:off x="1524000" y="2514600"/>
            <a:ext cx="990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8197" name="Text Box 8"/>
          <p:cNvSpPr txBox="1">
            <a:spLocks noChangeArrowheads="1"/>
          </p:cNvSpPr>
          <p:nvPr/>
        </p:nvSpPr>
        <p:spPr bwMode="auto">
          <a:xfrm>
            <a:off x="2483768" y="2204864"/>
            <a:ext cx="6588224" cy="11387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sz="1700" b="1" dirty="0" smtClean="0">
                <a:solidFill>
                  <a:srgbClr val="FF0000"/>
                </a:solidFill>
                <a:latin typeface="Tahoma" charset="0"/>
              </a:rPr>
              <a:t>Deklar</a:t>
            </a:r>
            <a:r>
              <a:rPr lang="en-US" sz="1700" b="1" dirty="0" err="1" smtClean="0">
                <a:solidFill>
                  <a:srgbClr val="FF0000"/>
                </a:solidFill>
                <a:latin typeface="Tahoma" charset="0"/>
              </a:rPr>
              <a:t>acija</a:t>
            </a:r>
            <a:r>
              <a:rPr lang="sr-Latn-CS" sz="1700" b="1" dirty="0" smtClean="0">
                <a:latin typeface="Tahoma" charset="0"/>
              </a:rPr>
              <a:t> </a:t>
            </a:r>
            <a:r>
              <a:rPr lang="sr-Latn-CS" sz="1700" dirty="0">
                <a:latin typeface="Tahoma" charset="0"/>
              </a:rPr>
              <a:t>(</a:t>
            </a:r>
            <a:r>
              <a:rPr lang="sr-Latn-CS" sz="1700" dirty="0" smtClean="0">
                <a:latin typeface="Tahoma" charset="0"/>
              </a:rPr>
              <a:t>najav</a:t>
            </a:r>
            <a:r>
              <a:rPr lang="en-US" sz="1700" dirty="0" smtClean="0">
                <a:latin typeface="Tahoma" charset="0"/>
              </a:rPr>
              <a:t>a</a:t>
            </a:r>
            <a:r>
              <a:rPr lang="sr-Latn-CS" sz="1700" dirty="0" smtClean="0">
                <a:latin typeface="Tahoma" charset="0"/>
              </a:rPr>
              <a:t> </a:t>
            </a:r>
            <a:r>
              <a:rPr lang="sr-Latn-CS" sz="1700" dirty="0">
                <a:latin typeface="Tahoma" charset="0"/>
              </a:rPr>
              <a:t>za korišćenje</a:t>
            </a:r>
            <a:r>
              <a:rPr lang="en-US" sz="1700" dirty="0">
                <a:latin typeface="Tahoma" charset="0"/>
              </a:rPr>
              <a:t>,</a:t>
            </a:r>
            <a:r>
              <a:rPr lang="sr-Latn-CS" sz="1700" dirty="0">
                <a:latin typeface="Tahoma" charset="0"/>
              </a:rPr>
              <a:t> odnosno </a:t>
            </a:r>
            <a:r>
              <a:rPr lang="sr-Latn-CS" sz="1700" dirty="0" smtClean="0">
                <a:latin typeface="Tahoma" charset="0"/>
              </a:rPr>
              <a:t>zauz</a:t>
            </a:r>
            <a:r>
              <a:rPr lang="en-US" sz="1700" dirty="0" err="1" smtClean="0">
                <a:latin typeface="Tahoma" charset="0"/>
              </a:rPr>
              <a:t>imanje</a:t>
            </a:r>
            <a:r>
              <a:rPr lang="sr-Latn-CS" sz="1700" dirty="0" smtClean="0">
                <a:latin typeface="Tahoma" charset="0"/>
              </a:rPr>
              <a:t> </a:t>
            </a:r>
            <a:r>
              <a:rPr lang="sr-Latn-CS" sz="1700" dirty="0">
                <a:latin typeface="Tahoma" charset="0"/>
              </a:rPr>
              <a:t>prostor u memoriji) </a:t>
            </a:r>
            <a:r>
              <a:rPr lang="sr-Latn-CS" sz="1700" dirty="0" smtClean="0">
                <a:latin typeface="Tahoma" charset="0"/>
              </a:rPr>
              <a:t>cjelobrojn</a:t>
            </a:r>
            <a:r>
              <a:rPr lang="en-US" sz="1700" dirty="0" smtClean="0">
                <a:latin typeface="Tahoma" charset="0"/>
              </a:rPr>
              <a:t>e</a:t>
            </a:r>
            <a:r>
              <a:rPr lang="sr-Latn-CS" sz="1700" dirty="0" smtClean="0">
                <a:latin typeface="Tahoma" charset="0"/>
              </a:rPr>
              <a:t> promjenljiv</a:t>
            </a:r>
            <a:r>
              <a:rPr lang="en-US" sz="1700" dirty="0" smtClean="0">
                <a:latin typeface="Tahoma" charset="0"/>
              </a:rPr>
              <a:t>e</a:t>
            </a:r>
            <a:r>
              <a:rPr lang="sr-Latn-CS" sz="1700" dirty="0" smtClean="0">
                <a:solidFill>
                  <a:srgbClr val="3333CC"/>
                </a:solidFill>
                <a:latin typeface="Tahoma" charset="0"/>
              </a:rPr>
              <a:t> </a:t>
            </a:r>
            <a:r>
              <a:rPr lang="sr-Latn-CS" sz="1700" dirty="0">
                <a:solidFill>
                  <a:srgbClr val="3333CC"/>
                </a:solidFill>
                <a:latin typeface="Tahoma" charset="0"/>
              </a:rPr>
              <a:t>i</a:t>
            </a:r>
            <a:r>
              <a:rPr lang="sr-Latn-CS" sz="1700" dirty="0">
                <a:latin typeface="Tahoma" charset="0"/>
              </a:rPr>
              <a:t>. Ne znamo što se trenutno nalazi upisano u toj promjenljivoj jer to zavisi od prethodnog stanja u memoriji.</a:t>
            </a:r>
            <a:endParaRPr lang="en-US" sz="1700" dirty="0">
              <a:latin typeface="Tahoma" charset="0"/>
            </a:endParaRPr>
          </a:p>
        </p:txBody>
      </p:sp>
      <p:sp>
        <p:nvSpPr>
          <p:cNvPr id="8198" name="Rectangle 9"/>
          <p:cNvSpPr>
            <a:spLocks noChangeArrowheads="1"/>
          </p:cNvSpPr>
          <p:nvPr/>
        </p:nvSpPr>
        <p:spPr bwMode="auto">
          <a:xfrm>
            <a:off x="533400" y="3276600"/>
            <a:ext cx="990600" cy="990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 algn="just"/>
            <a:r>
              <a:rPr lang="sr-Latn-CS">
                <a:latin typeface="Tahoma" charset="0"/>
              </a:rPr>
              <a:t>int i;</a:t>
            </a:r>
          </a:p>
          <a:p>
            <a:pPr algn="just"/>
            <a:r>
              <a:rPr lang="sr-Latn-CS">
                <a:latin typeface="Tahoma" charset="0"/>
              </a:rPr>
              <a:t>i=0;</a:t>
            </a:r>
            <a:endParaRPr lang="en-US">
              <a:latin typeface="Tahoma" charset="0"/>
            </a:endParaRPr>
          </a:p>
        </p:txBody>
      </p:sp>
      <p:sp>
        <p:nvSpPr>
          <p:cNvPr id="8199" name="Line 10"/>
          <p:cNvSpPr>
            <a:spLocks noChangeShapeType="1"/>
          </p:cNvSpPr>
          <p:nvPr/>
        </p:nvSpPr>
        <p:spPr bwMode="auto">
          <a:xfrm>
            <a:off x="1600200" y="3733800"/>
            <a:ext cx="1143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8200" name="Text Box 11"/>
          <p:cNvSpPr txBox="1">
            <a:spLocks noChangeArrowheads="1"/>
          </p:cNvSpPr>
          <p:nvPr/>
        </p:nvSpPr>
        <p:spPr bwMode="auto">
          <a:xfrm>
            <a:off x="2743200" y="3505200"/>
            <a:ext cx="5715000" cy="877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sz="1700" dirty="0">
                <a:latin typeface="Tahoma" charset="0"/>
              </a:rPr>
              <a:t>Nakon deklaracije negdje u programu moramo postaviti neku početnu vrijednost promjenljive. Ovo se naziva </a:t>
            </a:r>
            <a:r>
              <a:rPr lang="sr-Latn-CS" sz="1700" b="1" dirty="0">
                <a:solidFill>
                  <a:srgbClr val="FF0000"/>
                </a:solidFill>
                <a:latin typeface="Tahoma" charset="0"/>
              </a:rPr>
              <a:t>inicijalizacija</a:t>
            </a:r>
            <a:r>
              <a:rPr lang="sr-Latn-CS" sz="1700" dirty="0">
                <a:latin typeface="Tahoma" charset="0"/>
              </a:rPr>
              <a:t>. </a:t>
            </a:r>
            <a:endParaRPr lang="en-US" sz="1700" dirty="0">
              <a:latin typeface="Tahoma" charset="0"/>
            </a:endParaRPr>
          </a:p>
        </p:txBody>
      </p:sp>
      <p:sp>
        <p:nvSpPr>
          <p:cNvPr id="8201" name="Rectangle 12"/>
          <p:cNvSpPr>
            <a:spLocks noChangeArrowheads="1"/>
          </p:cNvSpPr>
          <p:nvPr/>
        </p:nvSpPr>
        <p:spPr bwMode="auto">
          <a:xfrm>
            <a:off x="381000" y="4572000"/>
            <a:ext cx="1143000" cy="5334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 algn="just"/>
            <a:r>
              <a:rPr lang="sr-Latn-CS">
                <a:latin typeface="Tahoma" charset="0"/>
              </a:rPr>
              <a:t>int i=0;</a:t>
            </a:r>
          </a:p>
        </p:txBody>
      </p:sp>
      <p:sp>
        <p:nvSpPr>
          <p:cNvPr id="8202" name="Line 13"/>
          <p:cNvSpPr>
            <a:spLocks noChangeShapeType="1"/>
          </p:cNvSpPr>
          <p:nvPr/>
        </p:nvSpPr>
        <p:spPr bwMode="auto">
          <a:xfrm>
            <a:off x="1600200" y="4724400"/>
            <a:ext cx="1066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8203" name="Text Box 14"/>
          <p:cNvSpPr txBox="1">
            <a:spLocks noChangeArrowheads="1"/>
          </p:cNvSpPr>
          <p:nvPr/>
        </p:nvSpPr>
        <p:spPr bwMode="auto">
          <a:xfrm>
            <a:off x="2771800" y="4419600"/>
            <a:ext cx="5791200" cy="11387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sz="1700" dirty="0">
                <a:latin typeface="Tahoma" charset="0"/>
              </a:rPr>
              <a:t>Programeri često vrše deklaraciju i inicijalizaciju zajedno kako bi izbjegli da im ijednog trenutka u promjenljivim budu upisane “besmislene” vrijednosti. Ovo se naziva </a:t>
            </a:r>
            <a:r>
              <a:rPr lang="sr-Latn-CS" sz="1700" b="1" dirty="0">
                <a:solidFill>
                  <a:srgbClr val="FF0000"/>
                </a:solidFill>
                <a:latin typeface="Tahoma" charset="0"/>
              </a:rPr>
              <a:t>definicijom</a:t>
            </a:r>
            <a:r>
              <a:rPr lang="sr-Latn-CS" sz="1700" dirty="0">
                <a:latin typeface="Tahoma" charset="0"/>
              </a:rPr>
              <a:t> promjenljive.</a:t>
            </a:r>
            <a:endParaRPr lang="en-US" sz="1700" dirty="0">
              <a:latin typeface="Tahoma" charset="0"/>
            </a:endParaRPr>
          </a:p>
        </p:txBody>
      </p:sp>
      <p:sp>
        <p:nvSpPr>
          <p:cNvPr id="8204" name="Rectangle 15"/>
          <p:cNvSpPr>
            <a:spLocks noChangeArrowheads="1"/>
          </p:cNvSpPr>
          <p:nvPr/>
        </p:nvSpPr>
        <p:spPr bwMode="auto">
          <a:xfrm>
            <a:off x="228600" y="5638800"/>
            <a:ext cx="2209800" cy="5334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 algn="just"/>
            <a:r>
              <a:rPr lang="sr-Latn-CS" dirty="0">
                <a:latin typeface="Tahoma" charset="0"/>
              </a:rPr>
              <a:t>int i=7</a:t>
            </a:r>
            <a:r>
              <a:rPr lang="sr-Latn-CS" dirty="0" smtClean="0">
                <a:latin typeface="Tahoma" charset="0"/>
              </a:rPr>
              <a:t>,</a:t>
            </a:r>
            <a:r>
              <a:rPr lang="en-US" dirty="0" smtClean="0">
                <a:latin typeface="Tahoma" charset="0"/>
              </a:rPr>
              <a:t> </a:t>
            </a:r>
            <a:r>
              <a:rPr lang="sr-Latn-CS" dirty="0" smtClean="0">
                <a:latin typeface="Tahoma" charset="0"/>
              </a:rPr>
              <a:t>b=0,</a:t>
            </a:r>
            <a:r>
              <a:rPr lang="en-US" dirty="0" smtClean="0">
                <a:latin typeface="Tahoma" charset="0"/>
              </a:rPr>
              <a:t> </a:t>
            </a:r>
            <a:r>
              <a:rPr lang="sr-Latn-CS" dirty="0" smtClean="0">
                <a:latin typeface="Tahoma" charset="0"/>
              </a:rPr>
              <a:t>c</a:t>
            </a:r>
            <a:r>
              <a:rPr lang="sr-Latn-CS" dirty="0">
                <a:latin typeface="Tahoma" charset="0"/>
              </a:rPr>
              <a:t>;</a:t>
            </a:r>
          </a:p>
        </p:txBody>
      </p:sp>
      <p:sp>
        <p:nvSpPr>
          <p:cNvPr id="8205" name="Line 16"/>
          <p:cNvSpPr>
            <a:spLocks noChangeShapeType="1"/>
          </p:cNvSpPr>
          <p:nvPr/>
        </p:nvSpPr>
        <p:spPr bwMode="auto">
          <a:xfrm>
            <a:off x="2438400" y="5949280"/>
            <a:ext cx="838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8206" name="Text Box 17"/>
          <p:cNvSpPr txBox="1">
            <a:spLocks noChangeArrowheads="1"/>
          </p:cNvSpPr>
          <p:nvPr/>
        </p:nvSpPr>
        <p:spPr bwMode="auto">
          <a:xfrm>
            <a:off x="3429000" y="5791200"/>
            <a:ext cx="5319713" cy="3539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sz="1700" dirty="0">
                <a:latin typeface="Tahoma" charset="0"/>
              </a:rPr>
              <a:t>Deklaracije i definicije se mogu kombinovati.</a:t>
            </a:r>
            <a:endParaRPr lang="en-US" sz="1700" dirty="0">
              <a:latin typeface="Tahoma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755650" y="609600"/>
            <a:ext cx="7772400" cy="1143000"/>
          </a:xfrm>
        </p:spPr>
        <p:txBody>
          <a:bodyPr/>
          <a:lstStyle/>
          <a:p>
            <a:pPr eaLnBrk="1" hangingPunct="1"/>
            <a:r>
              <a:rPr lang="sr-Latn-CS" smtClean="0"/>
              <a:t>Deklaracija promjenljivih</a:t>
            </a:r>
            <a:endParaRPr lang="en-US" smtClean="0"/>
          </a:p>
        </p:txBody>
      </p:sp>
      <p:sp>
        <p:nvSpPr>
          <p:cNvPr id="9219" name="Rectangle 4"/>
          <p:cNvSpPr>
            <a:spLocks noChangeArrowheads="1"/>
          </p:cNvSpPr>
          <p:nvPr/>
        </p:nvSpPr>
        <p:spPr bwMode="auto">
          <a:xfrm>
            <a:off x="304800" y="2133600"/>
            <a:ext cx="1524000" cy="7620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 algn="just"/>
            <a:r>
              <a:rPr lang="sr-Latn-CS">
                <a:latin typeface="Tahoma" charset="0"/>
              </a:rPr>
              <a:t>int i;</a:t>
            </a:r>
          </a:p>
          <a:p>
            <a:pPr algn="just"/>
            <a:r>
              <a:rPr lang="sr-Latn-CS">
                <a:latin typeface="Tahoma" charset="0"/>
              </a:rPr>
              <a:t>int j=i+2;</a:t>
            </a:r>
            <a:endParaRPr lang="en-US">
              <a:latin typeface="Tahoma" charset="0"/>
            </a:endParaRPr>
          </a:p>
        </p:txBody>
      </p:sp>
      <p:sp>
        <p:nvSpPr>
          <p:cNvPr id="9220" name="Rectangle 6"/>
          <p:cNvSpPr>
            <a:spLocks noChangeArrowheads="1"/>
          </p:cNvSpPr>
          <p:nvPr/>
        </p:nvSpPr>
        <p:spPr bwMode="auto">
          <a:xfrm>
            <a:off x="2987824" y="2133600"/>
            <a:ext cx="1676400" cy="609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 algn="just"/>
            <a:r>
              <a:rPr lang="sr-Latn-CS" dirty="0">
                <a:latin typeface="Tahoma" charset="0"/>
              </a:rPr>
              <a:t>int i</a:t>
            </a:r>
            <a:r>
              <a:rPr lang="sr-Latn-CS" dirty="0" smtClean="0">
                <a:latin typeface="Tahoma" charset="0"/>
              </a:rPr>
              <a:t>, j=i+2</a:t>
            </a:r>
            <a:r>
              <a:rPr lang="sr-Latn-CS" dirty="0">
                <a:latin typeface="Tahoma" charset="0"/>
              </a:rPr>
              <a:t>;</a:t>
            </a:r>
            <a:endParaRPr lang="en-US" dirty="0">
              <a:latin typeface="Tahoma" charset="0"/>
            </a:endParaRPr>
          </a:p>
        </p:txBody>
      </p:sp>
      <p:sp>
        <p:nvSpPr>
          <p:cNvPr id="9221" name="Freeform 7"/>
          <p:cNvSpPr>
            <a:spLocks/>
          </p:cNvSpPr>
          <p:nvPr/>
        </p:nvSpPr>
        <p:spPr bwMode="auto">
          <a:xfrm>
            <a:off x="990600" y="2895600"/>
            <a:ext cx="4572000" cy="457200"/>
          </a:xfrm>
          <a:custGeom>
            <a:avLst/>
            <a:gdLst>
              <a:gd name="T0" fmla="*/ 0 w 2880"/>
              <a:gd name="T1" fmla="*/ 0 h 288"/>
              <a:gd name="T2" fmla="*/ 0 w 2880"/>
              <a:gd name="T3" fmla="*/ 725805000 h 288"/>
              <a:gd name="T4" fmla="*/ 2147483647 w 2880"/>
              <a:gd name="T5" fmla="*/ 725805000 h 288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880" h="288">
                <a:moveTo>
                  <a:pt x="0" y="0"/>
                </a:moveTo>
                <a:lnTo>
                  <a:pt x="0" y="288"/>
                </a:lnTo>
                <a:lnTo>
                  <a:pt x="2880" y="288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9222" name="Line 9"/>
          <p:cNvSpPr>
            <a:spLocks noChangeShapeType="1"/>
          </p:cNvSpPr>
          <p:nvPr/>
        </p:nvSpPr>
        <p:spPr bwMode="auto">
          <a:xfrm>
            <a:off x="3810000" y="2743200"/>
            <a:ext cx="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9223" name="Text Box 10"/>
          <p:cNvSpPr txBox="1">
            <a:spLocks noChangeArrowheads="1"/>
          </p:cNvSpPr>
          <p:nvPr/>
        </p:nvSpPr>
        <p:spPr bwMode="auto">
          <a:xfrm>
            <a:off x="5791200" y="2971800"/>
            <a:ext cx="3352800" cy="6155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sz="1700" dirty="0">
                <a:latin typeface="Tahoma" charset="0"/>
              </a:rPr>
              <a:t>Dozvoljeni, ali besmisleni oblici deklaracije. Razumno </a:t>
            </a:r>
            <a:r>
              <a:rPr lang="sr-Latn-CS" sz="1700" dirty="0" smtClean="0">
                <a:latin typeface="Tahoma" charset="0"/>
              </a:rPr>
              <a:t>je:</a:t>
            </a:r>
            <a:endParaRPr lang="en-US" sz="1700" dirty="0">
              <a:latin typeface="Tahoma" charset="0"/>
            </a:endParaRPr>
          </a:p>
        </p:txBody>
      </p:sp>
      <p:sp>
        <p:nvSpPr>
          <p:cNvPr id="9224" name="Rectangle 11"/>
          <p:cNvSpPr>
            <a:spLocks noChangeArrowheads="1"/>
          </p:cNvSpPr>
          <p:nvPr/>
        </p:nvSpPr>
        <p:spPr bwMode="auto">
          <a:xfrm>
            <a:off x="7010400" y="3810000"/>
            <a:ext cx="1524000" cy="7620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 algn="just"/>
            <a:r>
              <a:rPr lang="sr-Latn-CS" dirty="0">
                <a:latin typeface="Tahoma" charset="0"/>
              </a:rPr>
              <a:t>int i=0;</a:t>
            </a:r>
          </a:p>
          <a:p>
            <a:pPr algn="just"/>
            <a:r>
              <a:rPr lang="sr-Latn-CS" dirty="0">
                <a:latin typeface="Tahoma" charset="0"/>
              </a:rPr>
              <a:t>int j=i+2;</a:t>
            </a:r>
            <a:endParaRPr lang="en-US" dirty="0">
              <a:latin typeface="Tahoma" charset="0"/>
            </a:endParaRPr>
          </a:p>
        </p:txBody>
      </p:sp>
      <p:sp>
        <p:nvSpPr>
          <p:cNvPr id="9225" name="Line 12"/>
          <p:cNvSpPr>
            <a:spLocks noChangeShapeType="1"/>
          </p:cNvSpPr>
          <p:nvPr/>
        </p:nvSpPr>
        <p:spPr bwMode="auto">
          <a:xfrm>
            <a:off x="7924800" y="350520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9226" name="Rectangle 13"/>
          <p:cNvSpPr>
            <a:spLocks noChangeArrowheads="1"/>
          </p:cNvSpPr>
          <p:nvPr/>
        </p:nvSpPr>
        <p:spPr bwMode="auto">
          <a:xfrm>
            <a:off x="381000" y="4191000"/>
            <a:ext cx="1066800" cy="762000"/>
          </a:xfrm>
          <a:prstGeom prst="rect">
            <a:avLst/>
          </a:prstGeom>
          <a:solidFill>
            <a:srgbClr val="FF99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 algn="just"/>
            <a:r>
              <a:rPr lang="sr-Latn-CS">
                <a:latin typeface="Tahoma" charset="0"/>
              </a:rPr>
              <a:t>int j=i;</a:t>
            </a:r>
          </a:p>
          <a:p>
            <a:pPr algn="just"/>
            <a:r>
              <a:rPr lang="sr-Latn-CS">
                <a:latin typeface="Tahoma" charset="0"/>
              </a:rPr>
              <a:t>int i</a:t>
            </a:r>
            <a:r>
              <a:rPr lang="en-US">
                <a:latin typeface="Tahoma" charset="0"/>
              </a:rPr>
              <a:t>;</a:t>
            </a:r>
          </a:p>
        </p:txBody>
      </p:sp>
      <p:sp>
        <p:nvSpPr>
          <p:cNvPr id="9227" name="Freeform 14"/>
          <p:cNvSpPr>
            <a:spLocks/>
          </p:cNvSpPr>
          <p:nvPr/>
        </p:nvSpPr>
        <p:spPr bwMode="auto">
          <a:xfrm>
            <a:off x="1447800" y="3962400"/>
            <a:ext cx="1219200" cy="609600"/>
          </a:xfrm>
          <a:custGeom>
            <a:avLst/>
            <a:gdLst>
              <a:gd name="T0" fmla="*/ 0 w 768"/>
              <a:gd name="T1" fmla="*/ 967740000 h 384"/>
              <a:gd name="T2" fmla="*/ 967740000 w 768"/>
              <a:gd name="T3" fmla="*/ 967740000 h 384"/>
              <a:gd name="T4" fmla="*/ 967740000 w 768"/>
              <a:gd name="T5" fmla="*/ 0 h 384"/>
              <a:gd name="T6" fmla="*/ 1935480000 w 768"/>
              <a:gd name="T7" fmla="*/ 0 h 384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768" h="384">
                <a:moveTo>
                  <a:pt x="0" y="384"/>
                </a:moveTo>
                <a:lnTo>
                  <a:pt x="384" y="384"/>
                </a:lnTo>
                <a:lnTo>
                  <a:pt x="384" y="0"/>
                </a:lnTo>
                <a:lnTo>
                  <a:pt x="768" y="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9228" name="Text Box 15"/>
          <p:cNvSpPr txBox="1">
            <a:spLocks noChangeArrowheads="1"/>
          </p:cNvSpPr>
          <p:nvPr/>
        </p:nvSpPr>
        <p:spPr bwMode="auto">
          <a:xfrm>
            <a:off x="2627784" y="3775973"/>
            <a:ext cx="3556992" cy="877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sz="1700" dirty="0">
                <a:solidFill>
                  <a:srgbClr val="FF0000"/>
                </a:solidFill>
                <a:latin typeface="Tahoma" charset="0"/>
              </a:rPr>
              <a:t>Nedozvoljen</a:t>
            </a:r>
            <a:r>
              <a:rPr lang="sr-Latn-CS" sz="1700" dirty="0">
                <a:latin typeface="Tahoma" charset="0"/>
              </a:rPr>
              <a:t> oblik deklaracije, jer u trenutku inicijalizacije promjenljive </a:t>
            </a:r>
            <a:r>
              <a:rPr lang="sr-Latn-CS" sz="1700" dirty="0">
                <a:solidFill>
                  <a:srgbClr val="FF0000"/>
                </a:solidFill>
                <a:latin typeface="Tahoma" charset="0"/>
              </a:rPr>
              <a:t>j</a:t>
            </a:r>
            <a:r>
              <a:rPr lang="sr-Latn-CS" sz="1700" dirty="0">
                <a:latin typeface="Tahoma" charset="0"/>
              </a:rPr>
              <a:t> ne postoji promjenljiva </a:t>
            </a:r>
            <a:r>
              <a:rPr lang="sr-Latn-CS" sz="1700" dirty="0">
                <a:solidFill>
                  <a:srgbClr val="FF0000"/>
                </a:solidFill>
                <a:latin typeface="Tahoma" charset="0"/>
              </a:rPr>
              <a:t>i</a:t>
            </a:r>
            <a:r>
              <a:rPr lang="sr-Latn-CS" sz="1700" dirty="0">
                <a:latin typeface="Tahoma" charset="0"/>
              </a:rPr>
              <a:t>.</a:t>
            </a:r>
            <a:endParaRPr lang="en-US" sz="1700" dirty="0">
              <a:latin typeface="Tahoma" charset="0"/>
            </a:endParaRPr>
          </a:p>
        </p:txBody>
      </p:sp>
      <p:sp>
        <p:nvSpPr>
          <p:cNvPr id="9229" name="Text Box 16"/>
          <p:cNvSpPr txBox="1">
            <a:spLocks noChangeArrowheads="1"/>
          </p:cNvSpPr>
          <p:nvPr/>
        </p:nvSpPr>
        <p:spPr bwMode="auto">
          <a:xfrm>
            <a:off x="250825" y="5383213"/>
            <a:ext cx="8893175" cy="1214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sz="2100" dirty="0">
                <a:latin typeface="Tahoma" charset="0"/>
              </a:rPr>
              <a:t>Nije dozvoljeno unutar istog bloka naredbi uvesti dva puta isto ime, tj. dva puta istu promjenljivu.</a:t>
            </a:r>
          </a:p>
          <a:p>
            <a:pPr eaLnBrk="1" hangingPunct="1">
              <a:spcBef>
                <a:spcPct val="50000"/>
              </a:spcBef>
            </a:pPr>
            <a:r>
              <a:rPr lang="sr-Latn-CS" sz="2100" dirty="0">
                <a:latin typeface="Tahoma" charset="0"/>
              </a:rPr>
              <a:t>Blok naredbi je skup naredbi oivičen vitičastim </a:t>
            </a:r>
            <a:r>
              <a:rPr lang="sr-Latn-CS" sz="2100" dirty="0" smtClean="0">
                <a:latin typeface="Tahoma" charset="0"/>
              </a:rPr>
              <a:t>zagradama</a:t>
            </a:r>
            <a:r>
              <a:rPr lang="en-US" sz="2100" dirty="0" smtClean="0">
                <a:latin typeface="Tahoma" charset="0"/>
              </a:rPr>
              <a:t> </a:t>
            </a:r>
            <a:r>
              <a:rPr lang="en-US" sz="2100" b="1" dirty="0" smtClean="0">
                <a:solidFill>
                  <a:srgbClr val="FF0000"/>
                </a:solidFill>
                <a:latin typeface="Tahoma" charset="0"/>
              </a:rPr>
              <a:t>{ }</a:t>
            </a:r>
            <a:r>
              <a:rPr lang="sr-Latn-CS" sz="2100" dirty="0" smtClean="0">
                <a:latin typeface="Tahoma" charset="0"/>
              </a:rPr>
              <a:t>.</a:t>
            </a:r>
            <a:endParaRPr lang="en-US" sz="2100" dirty="0">
              <a:latin typeface="Tahoma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Operator </a:t>
            </a:r>
            <a:r>
              <a:rPr lang="sr-Latn-CS" smtClean="0">
                <a:solidFill>
                  <a:srgbClr val="FF0000"/>
                </a:solidFill>
              </a:rPr>
              <a:t>sizeof</a:t>
            </a:r>
            <a:endParaRPr lang="en-US" smtClean="0">
              <a:solidFill>
                <a:srgbClr val="FF0000"/>
              </a:solidFill>
            </a:endParaRP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61924" y="2348880"/>
            <a:ext cx="8874571" cy="4248150"/>
          </a:xfrm>
        </p:spPr>
        <p:txBody>
          <a:bodyPr/>
          <a:lstStyle/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Vidjeli smo da su neke veličine, kao što je memorija koju zauzimaju promjenljive, mašinski zavisne.</a:t>
            </a:r>
          </a:p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Programe treba pisati tako da se izbjegne mašinska zavisnost.</a:t>
            </a:r>
          </a:p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Jedan od elemenata koji tu pomaže je operator </a:t>
            </a:r>
            <a:r>
              <a:rPr lang="sr-Latn-CS" sz="2400" b="1" dirty="0" smtClean="0">
                <a:solidFill>
                  <a:srgbClr val="FF0000"/>
                </a:solidFill>
              </a:rPr>
              <a:t>sizeof</a:t>
            </a:r>
            <a:r>
              <a:rPr lang="sr-Latn-CS" sz="2400" dirty="0" smtClean="0"/>
              <a:t> </a:t>
            </a:r>
            <a:r>
              <a:rPr lang="sr-Latn-CS" sz="1600" b="1" dirty="0">
                <a:solidFill>
                  <a:srgbClr val="FF6600"/>
                </a:solidFill>
              </a:rPr>
              <a:t>(</a:t>
            </a:r>
            <a:r>
              <a:rPr lang="sr-Latn-CS" sz="1600" b="1" dirty="0" smtClean="0">
                <a:solidFill>
                  <a:srgbClr val="FF6600"/>
                </a:solidFill>
              </a:rPr>
              <a:t>liči na funkciju ili naredbu, ali je, zapravo, operator</a:t>
            </a:r>
            <a:r>
              <a:rPr lang="sr-Latn-CS" sz="1600" b="1" dirty="0">
                <a:solidFill>
                  <a:srgbClr val="FF6600"/>
                </a:solidFill>
              </a:rPr>
              <a:t>)</a:t>
            </a:r>
            <a:r>
              <a:rPr lang="sr-Latn-CS" sz="2400" dirty="0" smtClean="0"/>
              <a:t> koji vraća broj bajtova koji neki memorijski objekat (promjenljiva) zauz</a:t>
            </a:r>
            <a:r>
              <a:rPr lang="en-US" sz="2400" dirty="0" err="1" smtClean="0"/>
              <a:t>ima</a:t>
            </a:r>
            <a:r>
              <a:rPr lang="sr-Latn-CS" sz="2400" dirty="0" smtClean="0"/>
              <a:t>. Može da izmjeri i koliko memorije zauzima tip podataka. N</a:t>
            </a:r>
            <a:r>
              <a:rPr lang="en-US" sz="2400" dirty="0" smtClean="0"/>
              <a:t>a </a:t>
            </a:r>
            <a:r>
              <a:rPr lang="sr-Latn-CS" sz="2400" dirty="0" smtClean="0"/>
              <a:t>pr</a:t>
            </a:r>
            <a:r>
              <a:rPr lang="en-US" sz="2400" dirty="0" err="1" smtClean="0"/>
              <a:t>imjer</a:t>
            </a:r>
            <a:r>
              <a:rPr lang="sr-Latn-CS" sz="2400" dirty="0" smtClean="0"/>
              <a:t>, </a:t>
            </a:r>
            <a:r>
              <a:rPr lang="sr-Latn-CS" sz="2400" b="1" dirty="0" smtClean="0">
                <a:solidFill>
                  <a:srgbClr val="FF0000"/>
                </a:solidFill>
              </a:rPr>
              <a:t>sizeof(int)</a:t>
            </a:r>
            <a:r>
              <a:rPr lang="sr-Latn-CS" sz="2400" dirty="0" smtClean="0"/>
              <a:t>, </a:t>
            </a:r>
            <a:r>
              <a:rPr lang="sr-Latn-CS" sz="2400" b="1" dirty="0" smtClean="0">
                <a:solidFill>
                  <a:srgbClr val="FF0000"/>
                </a:solidFill>
              </a:rPr>
              <a:t>sizeof(long)</a:t>
            </a:r>
            <a:r>
              <a:rPr lang="sr-Latn-CS" sz="2400" dirty="0" smtClean="0">
                <a:solidFill>
                  <a:srgbClr val="FF0000"/>
                </a:solidFill>
              </a:rPr>
              <a:t>,</a:t>
            </a:r>
            <a:r>
              <a:rPr lang="sr-Latn-CS" sz="2400" dirty="0" smtClean="0"/>
              <a:t> </a:t>
            </a:r>
            <a:r>
              <a:rPr lang="sr-Latn-CS" sz="2400" b="1" dirty="0" smtClean="0">
                <a:solidFill>
                  <a:srgbClr val="FF0000"/>
                </a:solidFill>
              </a:rPr>
              <a:t>sizeof(i)</a:t>
            </a:r>
            <a:r>
              <a:rPr lang="sr-Latn-CS" sz="2400" dirty="0" smtClean="0">
                <a:solidFill>
                  <a:srgbClr val="FF0000"/>
                </a:solidFill>
              </a:rPr>
              <a:t>,</a:t>
            </a:r>
            <a:r>
              <a:rPr lang="sr-Latn-CS" sz="2400" dirty="0" smtClean="0"/>
              <a:t> </a:t>
            </a:r>
            <a:r>
              <a:rPr lang="sr-Latn-CS" sz="2400" b="1" dirty="0" smtClean="0">
                <a:solidFill>
                  <a:srgbClr val="FF0000"/>
                </a:solidFill>
              </a:rPr>
              <a:t>sizeof(60)</a:t>
            </a:r>
            <a:r>
              <a:rPr lang="sr-Latn-CS" sz="2400" dirty="0" smtClean="0"/>
              <a:t>, a može čak i zapis bez zagrada za operand, osim kada je operand tip podataka, tj. </a:t>
            </a:r>
            <a:r>
              <a:rPr lang="en-US" sz="2400" dirty="0" smtClean="0"/>
              <a:t>d</a:t>
            </a:r>
            <a:r>
              <a:rPr lang="sr-Latn-CS" sz="2400" dirty="0" smtClean="0"/>
              <a:t>ozv</a:t>
            </a:r>
            <a:r>
              <a:rPr lang="en-US" sz="2400" dirty="0" err="1" smtClean="0"/>
              <a:t>oljeno</a:t>
            </a:r>
            <a:r>
              <a:rPr lang="sr-Latn-CS" sz="2400" dirty="0" smtClean="0"/>
              <a:t> </a:t>
            </a:r>
            <a:r>
              <a:rPr lang="en-US" sz="2400" dirty="0" smtClean="0"/>
              <a:t>je </a:t>
            </a:r>
            <a:r>
              <a:rPr lang="sr-Latn-CS" sz="2400" b="1" dirty="0" smtClean="0">
                <a:solidFill>
                  <a:srgbClr val="FF0000"/>
                </a:solidFill>
              </a:rPr>
              <a:t>sizeof i</a:t>
            </a:r>
            <a:r>
              <a:rPr lang="sr-Latn-CS" sz="2400" dirty="0" smtClean="0"/>
              <a:t>,</a:t>
            </a:r>
            <a:r>
              <a:rPr lang="en-US" sz="2400" b="1" dirty="0" smtClean="0">
                <a:solidFill>
                  <a:srgbClr val="FF0000"/>
                </a:solidFill>
              </a:rPr>
              <a:t> </a:t>
            </a:r>
            <a:r>
              <a:rPr lang="en-US" sz="2400" dirty="0" err="1" smtClean="0"/>
              <a:t>ali</a:t>
            </a:r>
            <a:r>
              <a:rPr lang="en-US" sz="2400" dirty="0" smtClean="0"/>
              <a:t> ne </a:t>
            </a:r>
            <a:r>
              <a:rPr lang="en-US" sz="2400" dirty="0" err="1" smtClean="0"/>
              <a:t>i</a:t>
            </a:r>
            <a:r>
              <a:rPr lang="en-US" sz="2400" dirty="0" smtClean="0"/>
              <a:t> </a:t>
            </a:r>
            <a:r>
              <a:rPr lang="en-US" sz="2400" b="1" dirty="0" err="1" smtClean="0">
                <a:solidFill>
                  <a:srgbClr val="FF0000"/>
                </a:solidFill>
              </a:rPr>
              <a:t>sizeof</a:t>
            </a:r>
            <a:r>
              <a:rPr lang="en-US" sz="2400" b="1" dirty="0" smtClean="0">
                <a:solidFill>
                  <a:srgbClr val="FF0000"/>
                </a:solidFill>
              </a:rPr>
              <a:t> int</a:t>
            </a:r>
            <a:r>
              <a:rPr lang="en-US" sz="2400" dirty="0" smtClean="0"/>
              <a:t>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" y="609600"/>
            <a:ext cx="8534400" cy="1143000"/>
          </a:xfrm>
        </p:spPr>
        <p:txBody>
          <a:bodyPr/>
          <a:lstStyle/>
          <a:p>
            <a:pPr eaLnBrk="1" hangingPunct="1"/>
            <a:r>
              <a:rPr lang="sr-Latn-CS" smtClean="0"/>
              <a:t>Operacije – operatori - operandi</a:t>
            </a:r>
            <a:endParaRPr lang="en-US" smtClean="0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528" y="2132856"/>
            <a:ext cx="8568952" cy="4114800"/>
          </a:xfrm>
        </p:spPr>
        <p:txBody>
          <a:bodyPr/>
          <a:lstStyle/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U C-u možemo saznati memorijsku lokaciju promjenljive pomoću operatora </a:t>
            </a:r>
            <a:r>
              <a:rPr lang="sr-Latn-CS" sz="2400" b="1" dirty="0" smtClean="0">
                <a:solidFill>
                  <a:srgbClr val="FF0000"/>
                </a:solidFill>
              </a:rPr>
              <a:t>&amp;</a:t>
            </a:r>
            <a:r>
              <a:rPr lang="en-US" sz="2400" dirty="0" smtClean="0"/>
              <a:t>, n</a:t>
            </a:r>
            <a:r>
              <a:rPr lang="sr-Latn-CS" sz="2400" dirty="0" smtClean="0"/>
              <a:t>pr. </a:t>
            </a:r>
            <a:r>
              <a:rPr lang="sr-Latn-CS" sz="2400" b="1" dirty="0" smtClean="0">
                <a:solidFill>
                  <a:srgbClr val="FF0000"/>
                </a:solidFill>
              </a:rPr>
              <a:t>&amp;i</a:t>
            </a:r>
            <a:r>
              <a:rPr lang="sr-Latn-CS" sz="2400" dirty="0" smtClean="0"/>
              <a:t>. Ovo je </a:t>
            </a:r>
            <a:r>
              <a:rPr lang="sr-Latn-CS" sz="2400" dirty="0" smtClean="0">
                <a:solidFill>
                  <a:srgbClr val="3333CC"/>
                </a:solidFill>
              </a:rPr>
              <a:t>unarni operator</a:t>
            </a:r>
            <a:r>
              <a:rPr lang="sr-Latn-CS" sz="2400" dirty="0" smtClean="0"/>
              <a:t> jer se primjenjuje nad jednom promjenljivom. Operacija se može primijeniti na sve tipove podataka.</a:t>
            </a:r>
          </a:p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Oznake </a:t>
            </a:r>
            <a:r>
              <a:rPr lang="sr-Latn-CS" sz="2400" b="1" dirty="0" smtClean="0">
                <a:solidFill>
                  <a:srgbClr val="3333CC"/>
                </a:solidFill>
              </a:rPr>
              <a:t>5</a:t>
            </a:r>
            <a:r>
              <a:rPr lang="sr-Latn-CS" sz="2400" dirty="0" smtClean="0"/>
              <a:t> osnovnih matematičkih operacija su: </a:t>
            </a:r>
            <a:br>
              <a:rPr lang="sr-Latn-CS" sz="2400" dirty="0" smtClean="0"/>
            </a:br>
            <a:r>
              <a:rPr lang="sr-Latn-CS" sz="2000" b="1" dirty="0" smtClean="0">
                <a:solidFill>
                  <a:srgbClr val="FF0000"/>
                </a:solidFill>
              </a:rPr>
              <a:t>+</a:t>
            </a:r>
            <a:r>
              <a:rPr lang="sr-Latn-CS" sz="2000" dirty="0" smtClean="0"/>
              <a:t> (sabiranje i pozitiv</a:t>
            </a:r>
            <a:r>
              <a:rPr lang="en-US" sz="2000" dirty="0" smtClean="0"/>
              <a:t>a</a:t>
            </a:r>
            <a:r>
              <a:rPr lang="sr-Latn-CS" sz="2000" dirty="0" smtClean="0"/>
              <a:t>n </a:t>
            </a:r>
            <a:r>
              <a:rPr lang="sr-Latn-CS" sz="2000" dirty="0" smtClean="0">
                <a:solidFill>
                  <a:schemeClr val="accent1"/>
                </a:solidFill>
              </a:rPr>
              <a:t>predznak</a:t>
            </a:r>
            <a:r>
              <a:rPr lang="sr-Latn-CS" sz="2000" dirty="0" smtClean="0"/>
              <a:t>,</a:t>
            </a:r>
            <a:r>
              <a:rPr lang="sr-Latn-CS" sz="2000" dirty="0" smtClean="0">
                <a:solidFill>
                  <a:schemeClr val="accent1"/>
                </a:solidFill>
              </a:rPr>
              <a:t> </a:t>
            </a:r>
            <a:r>
              <a:rPr lang="sr-Latn-CS" sz="2000" dirty="0" smtClean="0"/>
              <a:t>ali se kao predznak rijetko koristi), </a:t>
            </a:r>
            <a:br>
              <a:rPr lang="sr-Latn-CS" sz="2000" dirty="0" smtClean="0"/>
            </a:br>
            <a:r>
              <a:rPr lang="sr-Latn-CS" sz="2000" b="1" dirty="0" smtClean="0">
                <a:solidFill>
                  <a:srgbClr val="FF0000"/>
                </a:solidFill>
              </a:rPr>
              <a:t>-</a:t>
            </a:r>
            <a:r>
              <a:rPr lang="sr-Latn-CS" sz="2000" dirty="0" smtClean="0"/>
              <a:t> (oduzimanje i negativni</a:t>
            </a:r>
            <a:r>
              <a:rPr lang="sr-Latn-CS" sz="2000" dirty="0" smtClean="0">
                <a:solidFill>
                  <a:schemeClr val="accent1"/>
                </a:solidFill>
              </a:rPr>
              <a:t> predznak</a:t>
            </a:r>
            <a:r>
              <a:rPr lang="sr-Latn-CS" sz="2000" dirty="0" smtClean="0"/>
              <a:t>), </a:t>
            </a:r>
            <a:br>
              <a:rPr lang="sr-Latn-CS" sz="2000" dirty="0" smtClean="0"/>
            </a:br>
            <a:r>
              <a:rPr lang="sr-Latn-CS" sz="2000" b="1" dirty="0" smtClean="0">
                <a:solidFill>
                  <a:srgbClr val="FF0000"/>
                </a:solidFill>
              </a:rPr>
              <a:t>*</a:t>
            </a:r>
            <a:r>
              <a:rPr lang="sr-Latn-CS" sz="2000" dirty="0" smtClean="0"/>
              <a:t> (množenje), </a:t>
            </a:r>
            <a:br>
              <a:rPr lang="sr-Latn-CS" sz="2000" dirty="0" smtClean="0"/>
            </a:br>
            <a:r>
              <a:rPr lang="en-US" sz="2000" b="1" dirty="0" smtClean="0">
                <a:solidFill>
                  <a:srgbClr val="FF0000"/>
                </a:solidFill>
              </a:rPr>
              <a:t>/</a:t>
            </a:r>
            <a:r>
              <a:rPr lang="en-US" sz="2000" dirty="0" smtClean="0"/>
              <a:t> (</a:t>
            </a:r>
            <a:r>
              <a:rPr lang="en-US" sz="2000" dirty="0" err="1" smtClean="0"/>
              <a:t>dijeljenje</a:t>
            </a:r>
            <a:r>
              <a:rPr lang="en-US" sz="2000" dirty="0" smtClean="0"/>
              <a:t>) </a:t>
            </a:r>
            <a:r>
              <a:rPr lang="en-US" sz="2000" dirty="0"/>
              <a:t>i </a:t>
            </a:r>
            <a:r>
              <a:rPr lang="sr-Latn-ME" sz="2000" dirty="0" smtClean="0"/>
              <a:t/>
            </a:r>
            <a:br>
              <a:rPr lang="sr-Latn-ME" sz="2000" dirty="0" smtClean="0"/>
            </a:br>
            <a:r>
              <a:rPr lang="en-US" sz="2000" b="1" dirty="0" smtClean="0">
                <a:solidFill>
                  <a:srgbClr val="FF0000"/>
                </a:solidFill>
              </a:rPr>
              <a:t>%</a:t>
            </a:r>
            <a:r>
              <a:rPr lang="en-US" sz="2000" dirty="0" smtClean="0"/>
              <a:t> (</a:t>
            </a:r>
            <a:r>
              <a:rPr lang="en-US" sz="2000" dirty="0" err="1" smtClean="0"/>
              <a:t>ostatak</a:t>
            </a:r>
            <a:r>
              <a:rPr lang="en-US" sz="2000" dirty="0" smtClean="0"/>
              <a:t> </a:t>
            </a:r>
            <a:r>
              <a:rPr lang="en-US" sz="2000" dirty="0" err="1" smtClean="0"/>
              <a:t>pri</a:t>
            </a:r>
            <a:r>
              <a:rPr lang="en-US" sz="2000" dirty="0" smtClean="0"/>
              <a:t> </a:t>
            </a:r>
            <a:r>
              <a:rPr lang="en-US" sz="2000" dirty="0" err="1" smtClean="0"/>
              <a:t>dijeljenju</a:t>
            </a:r>
            <a:r>
              <a:rPr lang="en-US" sz="2000" dirty="0" smtClean="0"/>
              <a:t> – </a:t>
            </a:r>
            <a:r>
              <a:rPr lang="sr-Latn-ME" sz="2000" dirty="0" smtClean="0"/>
              <a:t>isključivo </a:t>
            </a:r>
            <a:r>
              <a:rPr lang="en-US" sz="2000" dirty="0" smtClean="0"/>
              <a:t>se </a:t>
            </a:r>
            <a:r>
              <a:rPr lang="en-US" sz="2000" dirty="0" err="1" smtClean="0"/>
              <a:t>primjenjuje</a:t>
            </a:r>
            <a:r>
              <a:rPr lang="en-US" sz="2000" dirty="0" smtClean="0"/>
              <a:t> </a:t>
            </a:r>
            <a:r>
              <a:rPr lang="en-US" sz="2000" dirty="0" err="1" smtClean="0"/>
              <a:t>kod</a:t>
            </a:r>
            <a:r>
              <a:rPr lang="en-US" sz="2000" dirty="0" smtClean="0"/>
              <a:t> </a:t>
            </a:r>
            <a:r>
              <a:rPr lang="en-US" sz="2000" dirty="0" err="1" smtClean="0"/>
              <a:t>cijelih</a:t>
            </a:r>
            <a:r>
              <a:rPr lang="en-US" sz="2000" dirty="0" smtClean="0"/>
              <a:t> </a:t>
            </a:r>
            <a:r>
              <a:rPr lang="en-US" sz="2000" dirty="0" err="1" smtClean="0"/>
              <a:t>brojeva</a:t>
            </a:r>
            <a:r>
              <a:rPr lang="en-US" sz="2000" dirty="0" smtClean="0"/>
              <a:t>).</a:t>
            </a:r>
          </a:p>
        </p:txBody>
      </p:sp>
      <p:sp>
        <p:nvSpPr>
          <p:cNvPr id="11268" name="Line 4"/>
          <p:cNvSpPr>
            <a:spLocks noChangeShapeType="1"/>
          </p:cNvSpPr>
          <p:nvPr/>
        </p:nvSpPr>
        <p:spPr bwMode="auto">
          <a:xfrm>
            <a:off x="3451636" y="4471616"/>
            <a:ext cx="990600" cy="0"/>
          </a:xfrm>
          <a:prstGeom prst="line">
            <a:avLst/>
          </a:prstGeom>
          <a:noFill/>
          <a:ln w="9525">
            <a:solidFill>
              <a:schemeClr val="accent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11269" name="Line 5"/>
          <p:cNvSpPr>
            <a:spLocks noChangeShapeType="1"/>
          </p:cNvSpPr>
          <p:nvPr/>
        </p:nvSpPr>
        <p:spPr bwMode="auto">
          <a:xfrm>
            <a:off x="3684956" y="4797152"/>
            <a:ext cx="914400" cy="0"/>
          </a:xfrm>
          <a:prstGeom prst="line">
            <a:avLst/>
          </a:prstGeom>
          <a:noFill/>
          <a:ln w="9525">
            <a:solidFill>
              <a:schemeClr val="accent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11270" name="Freeform 6"/>
          <p:cNvSpPr>
            <a:spLocks/>
          </p:cNvSpPr>
          <p:nvPr/>
        </p:nvSpPr>
        <p:spPr bwMode="auto">
          <a:xfrm>
            <a:off x="3797164" y="4797153"/>
            <a:ext cx="355799" cy="1522512"/>
          </a:xfrm>
          <a:custGeom>
            <a:avLst/>
            <a:gdLst>
              <a:gd name="T0" fmla="*/ 0 w 336"/>
              <a:gd name="T1" fmla="*/ 0 h 432"/>
              <a:gd name="T2" fmla="*/ 0 w 336"/>
              <a:gd name="T3" fmla="*/ 2147483647 h 432"/>
              <a:gd name="T4" fmla="*/ 846772500 w 336"/>
              <a:gd name="T5" fmla="*/ 2147483647 h 432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336" h="432">
                <a:moveTo>
                  <a:pt x="0" y="0"/>
                </a:moveTo>
                <a:lnTo>
                  <a:pt x="0" y="432"/>
                </a:lnTo>
                <a:lnTo>
                  <a:pt x="336" y="432"/>
                </a:lnTo>
              </a:path>
            </a:pathLst>
          </a:custGeom>
          <a:noFill/>
          <a:ln w="9525">
            <a:solidFill>
              <a:schemeClr val="accent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11271" name="Text Box 7"/>
          <p:cNvSpPr txBox="1">
            <a:spLocks noChangeArrowheads="1"/>
          </p:cNvSpPr>
          <p:nvPr/>
        </p:nvSpPr>
        <p:spPr bwMode="auto">
          <a:xfrm>
            <a:off x="4133528" y="6084585"/>
            <a:ext cx="4621088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1600" dirty="0" err="1">
                <a:latin typeface="Tahoma" charset="0"/>
              </a:rPr>
              <a:t>predznak</a:t>
            </a:r>
            <a:r>
              <a:rPr lang="en-US" sz="1600" dirty="0">
                <a:latin typeface="Tahoma" charset="0"/>
              </a:rPr>
              <a:t> je </a:t>
            </a:r>
            <a:r>
              <a:rPr lang="en-US" sz="1600" dirty="0" err="1">
                <a:latin typeface="Tahoma" charset="0"/>
              </a:rPr>
              <a:t>unarni</a:t>
            </a:r>
            <a:r>
              <a:rPr lang="en-US" sz="1600" dirty="0">
                <a:latin typeface="Tahoma" charset="0"/>
              </a:rPr>
              <a:t> operator, </a:t>
            </a:r>
            <a:r>
              <a:rPr lang="en-US" sz="1600" dirty="0" err="1">
                <a:latin typeface="Tahoma" charset="0"/>
              </a:rPr>
              <a:t>dok</a:t>
            </a:r>
            <a:r>
              <a:rPr lang="en-US" sz="1600" dirty="0">
                <a:latin typeface="Tahoma" charset="0"/>
              </a:rPr>
              <a:t> </a:t>
            </a:r>
            <a:r>
              <a:rPr lang="en-US" sz="1600" dirty="0" err="1">
                <a:latin typeface="Tahoma" charset="0"/>
              </a:rPr>
              <a:t>su</a:t>
            </a:r>
            <a:r>
              <a:rPr lang="en-US" sz="1600" dirty="0">
                <a:latin typeface="Tahoma" charset="0"/>
              </a:rPr>
              <a:t> </a:t>
            </a:r>
            <a:r>
              <a:rPr lang="en-US" sz="1600" dirty="0" err="1">
                <a:latin typeface="Tahoma" charset="0"/>
              </a:rPr>
              <a:t>ostali</a:t>
            </a:r>
            <a:r>
              <a:rPr lang="en-US" sz="1600" dirty="0">
                <a:latin typeface="Tahoma" charset="0"/>
              </a:rPr>
              <a:t> </a:t>
            </a:r>
            <a:r>
              <a:rPr lang="en-US" sz="1600" dirty="0" err="1">
                <a:solidFill>
                  <a:srgbClr val="3333CC"/>
                </a:solidFill>
                <a:latin typeface="Tahoma" charset="0"/>
              </a:rPr>
              <a:t>binarni</a:t>
            </a:r>
            <a:r>
              <a:rPr lang="en-US" sz="1600" dirty="0">
                <a:solidFill>
                  <a:srgbClr val="3333CC"/>
                </a:solidFill>
                <a:latin typeface="Tahoma" charset="0"/>
              </a:rPr>
              <a:t> </a:t>
            </a:r>
            <a:r>
              <a:rPr lang="en-US" sz="1600" dirty="0">
                <a:latin typeface="Tahoma" charset="0"/>
              </a:rPr>
              <a:t>(</a:t>
            </a:r>
            <a:r>
              <a:rPr lang="en-US" sz="1600" dirty="0" err="1">
                <a:solidFill>
                  <a:srgbClr val="3333CC"/>
                </a:solidFill>
                <a:latin typeface="Tahoma" charset="0"/>
              </a:rPr>
              <a:t>primjenjuju</a:t>
            </a:r>
            <a:r>
              <a:rPr lang="en-US" sz="1600" dirty="0">
                <a:solidFill>
                  <a:srgbClr val="3333CC"/>
                </a:solidFill>
                <a:latin typeface="Tahoma" charset="0"/>
              </a:rPr>
              <a:t> se </a:t>
            </a:r>
            <a:r>
              <a:rPr lang="en-US" sz="1600" dirty="0" err="1">
                <a:solidFill>
                  <a:srgbClr val="3333CC"/>
                </a:solidFill>
                <a:latin typeface="Tahoma" charset="0"/>
              </a:rPr>
              <a:t>nad</a:t>
            </a:r>
            <a:r>
              <a:rPr lang="en-US" sz="1600" dirty="0">
                <a:solidFill>
                  <a:srgbClr val="3333CC"/>
                </a:solidFill>
                <a:latin typeface="Tahoma" charset="0"/>
              </a:rPr>
              <a:t> </a:t>
            </a:r>
            <a:r>
              <a:rPr lang="en-US" sz="1600" dirty="0" err="1">
                <a:solidFill>
                  <a:srgbClr val="3333CC"/>
                </a:solidFill>
                <a:latin typeface="Tahoma" charset="0"/>
              </a:rPr>
              <a:t>dva</a:t>
            </a:r>
            <a:r>
              <a:rPr lang="en-US" sz="1600" dirty="0">
                <a:solidFill>
                  <a:srgbClr val="3333CC"/>
                </a:solidFill>
                <a:latin typeface="Tahoma" charset="0"/>
              </a:rPr>
              <a:t> </a:t>
            </a:r>
            <a:r>
              <a:rPr lang="en-US" sz="1600" dirty="0" err="1">
                <a:solidFill>
                  <a:srgbClr val="3333CC"/>
                </a:solidFill>
                <a:latin typeface="Tahoma" charset="0"/>
              </a:rPr>
              <a:t>operanda</a:t>
            </a:r>
            <a:r>
              <a:rPr lang="en-US" sz="1600" dirty="0">
                <a:latin typeface="Tahoma" charset="0"/>
              </a:rPr>
              <a:t>)</a:t>
            </a:r>
          </a:p>
        </p:txBody>
      </p:sp>
      <p:sp>
        <p:nvSpPr>
          <p:cNvPr id="8" name="Freeform 6"/>
          <p:cNvSpPr>
            <a:spLocks/>
          </p:cNvSpPr>
          <p:nvPr/>
        </p:nvSpPr>
        <p:spPr bwMode="auto">
          <a:xfrm>
            <a:off x="3600006" y="4471616"/>
            <a:ext cx="568824" cy="2053728"/>
          </a:xfrm>
          <a:custGeom>
            <a:avLst/>
            <a:gdLst>
              <a:gd name="T0" fmla="*/ 0 w 336"/>
              <a:gd name="T1" fmla="*/ 0 h 432"/>
              <a:gd name="T2" fmla="*/ 0 w 336"/>
              <a:gd name="T3" fmla="*/ 2147483647 h 432"/>
              <a:gd name="T4" fmla="*/ 846772500 w 336"/>
              <a:gd name="T5" fmla="*/ 2147483647 h 432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336" h="432">
                <a:moveTo>
                  <a:pt x="0" y="0"/>
                </a:moveTo>
                <a:lnTo>
                  <a:pt x="0" y="432"/>
                </a:lnTo>
                <a:lnTo>
                  <a:pt x="336" y="432"/>
                </a:lnTo>
              </a:path>
            </a:pathLst>
          </a:custGeom>
          <a:noFill/>
          <a:ln w="9525">
            <a:solidFill>
              <a:schemeClr val="accent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Citrus">
  <a:themeElements>
    <a:clrScheme name="Citrus 2">
      <a:dk1>
        <a:srgbClr val="000000"/>
      </a:dk1>
      <a:lt1>
        <a:srgbClr val="FFFFFF"/>
      </a:lt1>
      <a:dk2>
        <a:srgbClr val="000000"/>
      </a:dk2>
      <a:lt2>
        <a:srgbClr val="777777"/>
      </a:lt2>
      <a:accent1>
        <a:srgbClr val="00CC00"/>
      </a:accent1>
      <a:accent2>
        <a:srgbClr val="FF822D"/>
      </a:accent2>
      <a:accent3>
        <a:srgbClr val="FFFFFF"/>
      </a:accent3>
      <a:accent4>
        <a:srgbClr val="000000"/>
      </a:accent4>
      <a:accent5>
        <a:srgbClr val="AAE2AA"/>
      </a:accent5>
      <a:accent6>
        <a:srgbClr val="E77528"/>
      </a:accent6>
      <a:hlink>
        <a:srgbClr val="FF63B1"/>
      </a:hlink>
      <a:folHlink>
        <a:srgbClr val="B2B2B2"/>
      </a:folHlink>
    </a:clrScheme>
    <a:fontScheme name="Citrus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lnDef>
  </a:objectDefaults>
  <a:extraClrSchemeLst>
    <a:extraClrScheme>
      <a:clrScheme name="Citrus 1">
        <a:dk1>
          <a:srgbClr val="FC6600"/>
        </a:dk1>
        <a:lt1>
          <a:srgbClr val="C6FE82"/>
        </a:lt1>
        <a:dk2>
          <a:srgbClr val="FFFFFF"/>
        </a:dk2>
        <a:lt2>
          <a:srgbClr val="000000"/>
        </a:lt2>
        <a:accent1>
          <a:srgbClr val="00CC00"/>
        </a:accent1>
        <a:accent2>
          <a:srgbClr val="FF822D"/>
        </a:accent2>
        <a:accent3>
          <a:srgbClr val="DFFEC1"/>
        </a:accent3>
        <a:accent4>
          <a:srgbClr val="D75600"/>
        </a:accent4>
        <a:accent5>
          <a:srgbClr val="AAE2AA"/>
        </a:accent5>
        <a:accent6>
          <a:srgbClr val="E77528"/>
        </a:accent6>
        <a:hlink>
          <a:srgbClr val="FF63B1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2">
        <a:dk1>
          <a:srgbClr val="000000"/>
        </a:dk1>
        <a:lt1>
          <a:srgbClr val="FFFFFF"/>
        </a:lt1>
        <a:dk2>
          <a:srgbClr val="000000"/>
        </a:dk2>
        <a:lt2>
          <a:srgbClr val="777777"/>
        </a:lt2>
        <a:accent1>
          <a:srgbClr val="00CC00"/>
        </a:accent1>
        <a:accent2>
          <a:srgbClr val="FF822D"/>
        </a:accent2>
        <a:accent3>
          <a:srgbClr val="FFFFFF"/>
        </a:accent3>
        <a:accent4>
          <a:srgbClr val="000000"/>
        </a:accent4>
        <a:accent5>
          <a:srgbClr val="AAE2AA"/>
        </a:accent5>
        <a:accent6>
          <a:srgbClr val="E77528"/>
        </a:accent6>
        <a:hlink>
          <a:srgbClr val="FF63B1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3">
        <a:dk1>
          <a:srgbClr val="000000"/>
        </a:dk1>
        <a:lt1>
          <a:srgbClr val="FFFFFF"/>
        </a:lt1>
        <a:dk2>
          <a:srgbClr val="000000"/>
        </a:dk2>
        <a:lt2>
          <a:srgbClr val="4D4D4D"/>
        </a:lt2>
        <a:accent1>
          <a:srgbClr val="C0C0C0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4">
        <a:dk1>
          <a:srgbClr val="000000"/>
        </a:dk1>
        <a:lt1>
          <a:srgbClr val="FFFFFF"/>
        </a:lt1>
        <a:dk2>
          <a:srgbClr val="000000"/>
        </a:dk2>
        <a:lt2>
          <a:srgbClr val="777777"/>
        </a:lt2>
        <a:accent1>
          <a:srgbClr val="72CE86"/>
        </a:accent1>
        <a:accent2>
          <a:srgbClr val="F6B070"/>
        </a:accent2>
        <a:accent3>
          <a:srgbClr val="FFFFFF"/>
        </a:accent3>
        <a:accent4>
          <a:srgbClr val="000000"/>
        </a:accent4>
        <a:accent5>
          <a:srgbClr val="BCE3C3"/>
        </a:accent5>
        <a:accent6>
          <a:srgbClr val="DF9F65"/>
        </a:accent6>
        <a:hlink>
          <a:srgbClr val="EB9DC4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5">
        <a:dk1>
          <a:srgbClr val="000000"/>
        </a:dk1>
        <a:lt1>
          <a:srgbClr val="FFFFFF"/>
        </a:lt1>
        <a:dk2>
          <a:srgbClr val="000000"/>
        </a:dk2>
        <a:lt2>
          <a:srgbClr val="777777"/>
        </a:lt2>
        <a:accent1>
          <a:srgbClr val="F58F91"/>
        </a:accent1>
        <a:accent2>
          <a:srgbClr val="CE7162"/>
        </a:accent2>
        <a:accent3>
          <a:srgbClr val="FFFFFF"/>
        </a:accent3>
        <a:accent4>
          <a:srgbClr val="000000"/>
        </a:accent4>
        <a:accent5>
          <a:srgbClr val="F9C6C7"/>
        </a:accent5>
        <a:accent6>
          <a:srgbClr val="BA6658"/>
        </a:accent6>
        <a:hlink>
          <a:srgbClr val="F6CA7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6">
        <a:dk1>
          <a:srgbClr val="000000"/>
        </a:dk1>
        <a:lt1>
          <a:srgbClr val="FFFFFF"/>
        </a:lt1>
        <a:dk2>
          <a:srgbClr val="000000"/>
        </a:dk2>
        <a:lt2>
          <a:srgbClr val="777777"/>
        </a:lt2>
        <a:accent1>
          <a:srgbClr val="FAB774"/>
        </a:accent1>
        <a:accent2>
          <a:srgbClr val="CBACD4"/>
        </a:accent2>
        <a:accent3>
          <a:srgbClr val="FFFFFF"/>
        </a:accent3>
        <a:accent4>
          <a:srgbClr val="000000"/>
        </a:accent4>
        <a:accent5>
          <a:srgbClr val="FCD8BC"/>
        </a:accent5>
        <a:accent6>
          <a:srgbClr val="B89BC0"/>
        </a:accent6>
        <a:hlink>
          <a:srgbClr val="C2EB77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7">
        <a:dk1>
          <a:srgbClr val="3B6147"/>
        </a:dk1>
        <a:lt1>
          <a:srgbClr val="CED5E8"/>
        </a:lt1>
        <a:dk2>
          <a:srgbClr val="FFFFFF"/>
        </a:dk2>
        <a:lt2>
          <a:srgbClr val="777777"/>
        </a:lt2>
        <a:accent1>
          <a:srgbClr val="FEA868"/>
        </a:accent1>
        <a:accent2>
          <a:srgbClr val="9AA8D0"/>
        </a:accent2>
        <a:accent3>
          <a:srgbClr val="E3E7F2"/>
        </a:accent3>
        <a:accent4>
          <a:srgbClr val="31523B"/>
        </a:accent4>
        <a:accent5>
          <a:srgbClr val="FED1B9"/>
        </a:accent5>
        <a:accent6>
          <a:srgbClr val="8B98BC"/>
        </a:accent6>
        <a:hlink>
          <a:srgbClr val="9CE157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8">
        <a:dk1>
          <a:srgbClr val="2C395E"/>
        </a:dk1>
        <a:lt1>
          <a:srgbClr val="8798C7"/>
        </a:lt1>
        <a:dk2>
          <a:srgbClr val="FFFFFF"/>
        </a:dk2>
        <a:lt2>
          <a:srgbClr val="000000"/>
        </a:lt2>
        <a:accent1>
          <a:srgbClr val="FEE168"/>
        </a:accent1>
        <a:accent2>
          <a:srgbClr val="BAE482"/>
        </a:accent2>
        <a:accent3>
          <a:srgbClr val="C3CAE0"/>
        </a:accent3>
        <a:accent4>
          <a:srgbClr val="242F4F"/>
        </a:accent4>
        <a:accent5>
          <a:srgbClr val="FEEEB9"/>
        </a:accent5>
        <a:accent6>
          <a:srgbClr val="A8CF75"/>
        </a:accent6>
        <a:hlink>
          <a:srgbClr val="EFAD6B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 Designs\Citrus.pot</Template>
  <TotalTime>10917</TotalTime>
  <Words>2579</Words>
  <Application>Microsoft Office PowerPoint</Application>
  <PresentationFormat>On-screen Show (4:3)</PresentationFormat>
  <Paragraphs>229</Paragraphs>
  <Slides>30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8" baseType="lpstr">
      <vt:lpstr>ＭＳ Ｐゴシック</vt:lpstr>
      <vt:lpstr>Arial Unicode MS</vt:lpstr>
      <vt:lpstr>Calibri</vt:lpstr>
      <vt:lpstr>ＭＳ 明朝</vt:lpstr>
      <vt:lpstr>Tahoma</vt:lpstr>
      <vt:lpstr>Times New Roman</vt:lpstr>
      <vt:lpstr>Wingdings</vt:lpstr>
      <vt:lpstr>Citrus</vt:lpstr>
      <vt:lpstr>Programiranje I</vt:lpstr>
      <vt:lpstr>Tipovi podataka</vt:lpstr>
      <vt:lpstr>Tipovi podataka</vt:lpstr>
      <vt:lpstr>Tip int</vt:lpstr>
      <vt:lpstr>Tip int i modifikacije</vt:lpstr>
      <vt:lpstr>Deklaracija i inicijalizacija</vt:lpstr>
      <vt:lpstr>Deklaracija promjenljivih</vt:lpstr>
      <vt:lpstr>Operator sizeof</vt:lpstr>
      <vt:lpstr>Operacije – operatori - operandi</vt:lpstr>
      <vt:lpstr>Operacije – operatori - operandi</vt:lpstr>
      <vt:lpstr>Skraćena notacija</vt:lpstr>
      <vt:lpstr>Inkrementiranje i dekrementiranje</vt:lpstr>
      <vt:lpstr>Inkrementiranje i dekrementiranje</vt:lpstr>
      <vt:lpstr>Operatori operacija poređenja</vt:lpstr>
      <vt:lpstr>Operatori logičkih operacija</vt:lpstr>
      <vt:lpstr>Ternarni operator</vt:lpstr>
      <vt:lpstr>Operacije sa bitovima</vt:lpstr>
      <vt:lpstr>Operator koma ,</vt:lpstr>
      <vt:lpstr>Tip podataka float</vt:lpstr>
      <vt:lpstr>Tip podataka char</vt:lpstr>
      <vt:lpstr>Elementarni tipovi podataka</vt:lpstr>
      <vt:lpstr>“Zgodne” osobine ASCII tabele</vt:lpstr>
      <vt:lpstr>Operacije kod karaktera</vt:lpstr>
      <vt:lpstr>Konverzija podataka</vt:lpstr>
      <vt:lpstr>Konverzija podataka</vt:lpstr>
      <vt:lpstr>Konverzija podataka</vt:lpstr>
      <vt:lpstr>Implicitna konverzija</vt:lpstr>
      <vt:lpstr>Konverzija prilikom poziva funkcije</vt:lpstr>
      <vt:lpstr>Eksplicitna konverzija</vt:lpstr>
      <vt:lpstr>Eksplicitna konverzija - primjer</vt:lpstr>
    </vt:vector>
  </TitlesOfParts>
  <Company>ETF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Programiranje I</dc:title>
  <dc:creator>Slobodan Đukanović</dc:creator>
  <cp:lastModifiedBy>Slobodan</cp:lastModifiedBy>
  <cp:revision>250</cp:revision>
  <dcterms:created xsi:type="dcterms:W3CDTF">2004-08-23T07:37:27Z</dcterms:created>
  <dcterms:modified xsi:type="dcterms:W3CDTF">2020-09-29T15:30:45Z</dcterms:modified>
</cp:coreProperties>
</file>