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9" d="100"/>
          <a:sy n="119" d="100"/>
        </p:scale>
        <p:origin x="14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343400"/>
            <a:ext cx="7239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Liste – Nastavak</a:t>
            </a:r>
            <a:br>
              <a:rPr lang="sr-Latn-CS" dirty="0" smtClean="0"/>
            </a:br>
            <a:r>
              <a:rPr lang="sr-Latn-CS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smtClean="0"/>
              <a:t>Drugi specijalni tip liste je </a:t>
            </a:r>
            <a:r>
              <a:rPr lang="sr-Latn-CS" sz="2300" b="1" smtClean="0">
                <a:solidFill>
                  <a:srgbClr val="FF0000"/>
                </a:solidFill>
              </a:rPr>
              <a:t>red</a:t>
            </a:r>
            <a:r>
              <a:rPr lang="sr-Latn-CS" sz="2300" smtClean="0"/>
              <a:t> (eng. </a:t>
            </a:r>
            <a:r>
              <a:rPr lang="sr-Latn-CS" sz="2300" smtClean="0">
                <a:solidFill>
                  <a:srgbClr val="3333CC"/>
                </a:solidFill>
              </a:rPr>
              <a:t>queue</a:t>
            </a:r>
            <a:r>
              <a:rPr lang="sr-Latn-CS" sz="2300" smtClean="0"/>
              <a:t>). Kod reda se podaci dodaju na rep liste, a brišu sa glave.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Kao takav, red je </a:t>
            </a:r>
            <a:r>
              <a:rPr lang="sr-Latn-CS" sz="2300" smtClean="0">
                <a:solidFill>
                  <a:srgbClr val="3333CC"/>
                </a:solidFill>
              </a:rPr>
              <a:t>FIFO</a:t>
            </a:r>
            <a:r>
              <a:rPr lang="sr-Latn-CS" sz="2300" smtClean="0"/>
              <a:t> (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I</a:t>
            </a:r>
            <a:r>
              <a:rPr lang="sr-Latn-CS" sz="2300" smtClean="0"/>
              <a:t>n-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O</a:t>
            </a:r>
            <a:r>
              <a:rPr lang="sr-Latn-CS" sz="2300" smtClean="0"/>
              <a:t>ut) memorija, odnosno elementi koji prvi ulaze u listu iz nje se kao prvi i brišu</a:t>
            </a:r>
            <a:r>
              <a:rPr lang="en-US" sz="2300" smtClean="0"/>
              <a:t>,</a:t>
            </a:r>
            <a:r>
              <a:rPr lang="sr-Latn-CS" sz="2300" smtClean="0"/>
              <a:t> i obrnuto</a:t>
            </a:r>
            <a:r>
              <a:rPr lang="en-US" sz="2300" smtClean="0"/>
              <a:t>:</a:t>
            </a:r>
            <a:r>
              <a:rPr lang="sr-Latn-CS" sz="2300" smtClean="0"/>
              <a:t> </a:t>
            </a:r>
            <a:r>
              <a:rPr lang="en-US" sz="2300" smtClean="0"/>
              <a:t>oni koji </a:t>
            </a:r>
            <a:r>
              <a:rPr lang="sr-Latn-CS" sz="2300" smtClean="0"/>
              <a:t>poslje</a:t>
            </a:r>
            <a:r>
              <a:rPr lang="en-US" sz="2300" smtClean="0"/>
              <a:t>d</a:t>
            </a:r>
            <a:r>
              <a:rPr lang="sr-Latn-CS" sz="2300" smtClean="0"/>
              <a:t>nji uđ</a:t>
            </a:r>
            <a:r>
              <a:rPr lang="en-US" sz="2300" smtClean="0"/>
              <a:t>u,</a:t>
            </a:r>
            <a:r>
              <a:rPr lang="sr-Latn-CS" sz="2300" smtClean="0"/>
              <a:t> posljednj</a:t>
            </a:r>
            <a:r>
              <a:rPr lang="en-US" sz="2300" smtClean="0"/>
              <a:t>i</a:t>
            </a:r>
            <a:r>
              <a:rPr lang="sr-Latn-CS" sz="2300" smtClean="0"/>
              <a:t> izađ</a:t>
            </a:r>
            <a:r>
              <a:rPr lang="en-US" sz="2300" smtClean="0"/>
              <a:t>u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300" smtClean="0"/>
              <a:t>T</a:t>
            </a:r>
            <a:r>
              <a:rPr lang="vi-VN" sz="2300" smtClean="0"/>
              <a:t>ri </a:t>
            </a:r>
            <a:r>
              <a:rPr lang="vi-VN" sz="2300"/>
              <a:t>osnovne operacije kod reda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e</a:t>
            </a:r>
            <a:r>
              <a:rPr lang="vi-VN" sz="2000" b="1" smtClean="0">
                <a:solidFill>
                  <a:srgbClr val="FF0000"/>
                </a:solidFill>
              </a:rPr>
              <a:t>nqueue</a:t>
            </a:r>
            <a:r>
              <a:rPr lang="sr-Latn-RS" sz="2000" smtClean="0"/>
              <a:t> (</a:t>
            </a:r>
            <a:r>
              <a:rPr lang="vi-VN" sz="2000" smtClean="0"/>
              <a:t>dodavanje </a:t>
            </a:r>
            <a:r>
              <a:rPr lang="vi-VN" sz="2000"/>
              <a:t>elementa na početak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vi-VN" sz="2000" smtClean="0"/>
              <a:t>,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d</a:t>
            </a:r>
            <a:r>
              <a:rPr lang="vi-VN" sz="2000" b="1" smtClean="0">
                <a:solidFill>
                  <a:srgbClr val="FF0000"/>
                </a:solidFill>
              </a:rPr>
              <a:t>equeue</a:t>
            </a:r>
            <a:r>
              <a:rPr lang="sr-Latn-RS" sz="2000" smtClean="0"/>
              <a:t> (</a:t>
            </a:r>
            <a:r>
              <a:rPr lang="vi-VN" sz="2000" smtClean="0"/>
              <a:t>uklanjanje </a:t>
            </a:r>
            <a:r>
              <a:rPr lang="vi-VN" sz="2000"/>
              <a:t>elemenata sa kraja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sr-Latn-RS" sz="2000"/>
              <a:t> </a:t>
            </a:r>
            <a:r>
              <a:rPr lang="sr-Latn-RS" sz="2000" smtClean="0"/>
              <a:t>i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smtClean="0">
                <a:solidFill>
                  <a:srgbClr val="FF0000"/>
                </a:solidFill>
              </a:rPr>
              <a:t>peek</a:t>
            </a:r>
            <a:r>
              <a:rPr lang="vi-VN" sz="2000" smtClean="0"/>
              <a:t> </a:t>
            </a:r>
            <a:r>
              <a:rPr lang="sr-Latn-RS" sz="2000" smtClean="0"/>
              <a:t>(</a:t>
            </a:r>
            <a:r>
              <a:rPr lang="vi-VN" sz="2000" smtClean="0"/>
              <a:t>čitanje </a:t>
            </a:r>
            <a:r>
              <a:rPr lang="vi-VN" sz="2000"/>
              <a:t>elementa sa kraja reda, bez njegovog </a:t>
            </a:r>
            <a:r>
              <a:rPr lang="vi-VN" sz="2000" smtClean="0"/>
              <a:t>uklanjanja</a:t>
            </a:r>
            <a:r>
              <a:rPr lang="sr-Latn-RS" sz="2000" smtClean="0"/>
              <a:t>)</a:t>
            </a:r>
            <a:r>
              <a:rPr lang="vi-VN" sz="2000" smtClean="0"/>
              <a:t>.</a:t>
            </a:r>
            <a:endParaRPr lang="vi-VN" sz="2000"/>
          </a:p>
          <a:p>
            <a:pPr eaLnBrk="1" hangingPunct="1">
              <a:lnSpc>
                <a:spcPct val="90000"/>
              </a:lnSpc>
            </a:pPr>
            <a:r>
              <a:rPr lang="vi-VN" sz="2300"/>
              <a:t>Ovdje takođe možemo implementirati operacije provjere da li je red pun ili </a:t>
            </a:r>
            <a:r>
              <a:rPr lang="vi-VN" sz="2300" smtClean="0"/>
              <a:t>prazan</a:t>
            </a:r>
            <a:r>
              <a:rPr lang="sr-Latn-RS" sz="2300" smtClean="0"/>
              <a:t>.</a:t>
            </a:r>
            <a:endParaRPr lang="sr-Latn-CS" sz="2300" smtClean="0"/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Rad sa </a:t>
            </a:r>
            <a:r>
              <a:rPr lang="sr-Latn-RS" sz="2300" smtClean="0"/>
              <a:t>stekom i redom je</a:t>
            </a:r>
            <a:r>
              <a:rPr lang="en-US" sz="2300" smtClean="0"/>
              <a:t> jednostavniji nego rad sa </a:t>
            </a:r>
            <a:r>
              <a:rPr lang="sr-Latn-CS" sz="2300" smtClean="0"/>
              <a:t>jednostruko povezanom listom koja dozvoljava da se upis i brisanje vrše na svim pozicijama.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Dvostruko povezana lista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0125"/>
            <a:ext cx="8153400" cy="1828800"/>
          </a:xfrm>
        </p:spPr>
        <p:txBody>
          <a:bodyPr/>
          <a:lstStyle/>
          <a:p>
            <a:pPr eaLnBrk="1" hangingPunct="1"/>
            <a:r>
              <a:rPr lang="sr-Latn-CS" sz="2400" smtClean="0"/>
              <a:t>Kvalitativno drugačiji tip liste je </a:t>
            </a:r>
            <a:r>
              <a:rPr lang="sr-Latn-CS" sz="2400" smtClean="0">
                <a:solidFill>
                  <a:srgbClr val="FF0000"/>
                </a:solidFill>
              </a:rPr>
              <a:t>dvostruko povezana lista</a:t>
            </a:r>
            <a:r>
              <a:rPr lang="sr-Latn-CS" sz="2400" smtClean="0"/>
              <a:t>. Kod ove liste čvorovi pamte, pored narednog, i prethodni čvor.</a:t>
            </a:r>
          </a:p>
          <a:p>
            <a:pPr eaLnBrk="1" hangingPunct="1"/>
            <a:r>
              <a:rPr lang="sr-Latn-CS" sz="2400" smtClean="0"/>
              <a:t>Dakle, dvostruko povezana lista se može deklarisati kao:</a:t>
            </a:r>
            <a:endParaRPr lang="en-US" sz="240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1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struct lista2pov 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... /*podaci </a:t>
            </a:r>
            <a:r>
              <a:rPr lang="sr-Latn-CS" sz="2000">
                <a:latin typeface="Tahoma" pitchFamily="34" charset="0"/>
              </a:rPr>
              <a:t>koji čine listu*</a:t>
            </a:r>
            <a:r>
              <a:rPr lang="en-US" sz="2000">
                <a:latin typeface="Tahoma" pitchFamily="34" charset="0"/>
              </a:rPr>
              <a:t>/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lista2pov *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en-US" sz="2000">
                <a:latin typeface="Tahoma" pitchFamily="34" charset="0"/>
              </a:rPr>
              <a:t>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</a:t>
            </a:r>
            <a:r>
              <a:rPr lang="sr-Latn-CS" sz="2000">
                <a:latin typeface="Tahoma" pitchFamily="34" charset="0"/>
              </a:rPr>
              <a:t>lista2pov *</a:t>
            </a:r>
            <a:r>
              <a:rPr lang="sr-Latn-CS" sz="2000">
                <a:solidFill>
                  <a:srgbClr val="3333CC"/>
                </a:solidFill>
                <a:latin typeface="Tahoma" pitchFamily="34" charset="0"/>
              </a:rPr>
              <a:t>prev</a:t>
            </a:r>
            <a:r>
              <a:rPr lang="sr-Latn-CS" sz="2000">
                <a:latin typeface="Tahoma" pitchFamily="34" charset="0"/>
              </a:rPr>
              <a:t>;</a:t>
            </a:r>
            <a:br>
              <a:rPr lang="sr-Latn-C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Pokaziva</a:t>
            </a:r>
            <a:r>
              <a:rPr lang="sr-Latn-CS" sz="2000">
                <a:latin typeface="Tahoma" pitchFamily="34" charset="0"/>
              </a:rPr>
              <a:t>či na naredni i pr</a:t>
            </a:r>
            <a:r>
              <a:rPr lang="en-US" sz="2000">
                <a:latin typeface="Tahoma" pitchFamily="34" charset="0"/>
              </a:rPr>
              <a:t>e</a:t>
            </a:r>
            <a:r>
              <a:rPr lang="sr-Latn-CS" sz="2000">
                <a:latin typeface="Tahoma" pitchFamily="34" charset="0"/>
              </a:rPr>
              <a:t>thodni čvor liste.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Vizuelizacija dvostruko</a:t>
            </a:r>
            <a:r>
              <a:rPr lang="en-US" sz="4100" smtClean="0"/>
              <a:t> </a:t>
            </a:r>
            <a:r>
              <a:rPr lang="sr-Latn-CS" sz="4100" smtClean="0"/>
              <a:t>povezane liste</a:t>
            </a:r>
            <a:endParaRPr lang="en-US" sz="410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Uobičajena grafička predstava</a:t>
            </a:r>
            <a:r>
              <a:rPr lang="en-US" sz="2400" smtClean="0"/>
              <a:t> </a:t>
            </a:r>
            <a:r>
              <a:rPr lang="sr-Latn-CS" sz="2400" smtClean="0"/>
              <a:t>dvostruko povezan</a:t>
            </a:r>
            <a:r>
              <a:rPr lang="en-US" sz="2400" smtClean="0"/>
              <a:t>e</a:t>
            </a:r>
            <a:r>
              <a:rPr lang="sr-Latn-CS" sz="2400" smtClean="0"/>
              <a:t> list</a:t>
            </a:r>
            <a:r>
              <a:rPr lang="en-US" sz="2400" smtClean="0"/>
              <a:t>e</a:t>
            </a:r>
            <a:r>
              <a:rPr lang="sr-Latn-CS" sz="2400" smtClean="0"/>
              <a:t> je:</a:t>
            </a:r>
            <a:endParaRPr lang="en-US" sz="240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7630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Punom linijom su označeni pokazivači na naredne elemente u listi, dok su ispr</a:t>
            </a:r>
            <a:r>
              <a:rPr lang="en-US">
                <a:latin typeface="Tahoma" pitchFamily="34" charset="0"/>
              </a:rPr>
              <a:t>e</a:t>
            </a:r>
            <a:r>
              <a:rPr lang="sr-Latn-CS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</a:t>
            </a:r>
            <a:r>
              <a:rPr lang="en-US" smtClean="0"/>
              <a:t>u</a:t>
            </a:r>
            <a:r>
              <a:rPr lang="sr-Latn-CS" smtClean="0"/>
              <a:t> dvost. listu</a:t>
            </a:r>
            <a:endParaRPr 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Grafička vizuelizacija dodavanja elementa u dvostruko povezanu listu:</a:t>
            </a:r>
            <a:endParaRPr lang="en-US" sz="2400" dirty="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19800" y="3581400"/>
            <a:ext cx="320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Neka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600" dirty="0">
                <a:latin typeface="Tahoma" pitchFamily="34" charset="0"/>
              </a:rPr>
              <a:t> pokazivač na element liste koji se dodaje, dok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600" dirty="0">
                <a:latin typeface="Tahoma" pitchFamily="34" charset="0"/>
              </a:rPr>
              <a:t> pokazivač na element liste iza kojeg se novi element dodaje.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343400" y="5504735"/>
            <a:ext cx="4419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Jednostavno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pravilo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kojega</a:t>
            </a:r>
            <a:r>
              <a:rPr lang="en-US" sz="1600" dirty="0">
                <a:latin typeface="Tahoma" pitchFamily="34" charset="0"/>
              </a:rPr>
              <a:t> se </a:t>
            </a:r>
            <a:r>
              <a:rPr lang="en-US" sz="1600" dirty="0" err="1">
                <a:latin typeface="Tahoma" pitchFamily="34" charset="0"/>
              </a:rPr>
              <a:t>treba</a:t>
            </a:r>
            <a:r>
              <a:rPr lang="en-US" sz="1600" dirty="0">
                <a:latin typeface="Tahoma" pitchFamily="34" charset="0"/>
              </a:rPr>
              <a:t> dr</a:t>
            </a:r>
            <a:r>
              <a:rPr lang="sr-Latn-CS" sz="1600" dirty="0">
                <a:latin typeface="Tahoma" pitchFamily="34" charset="0"/>
              </a:rPr>
              <a:t>žati je da prvo novi element uspostavi veze sa ostalim čvorovima u listi, pa da se tek onda prekidaju i preusmjeravaju stare </a:t>
            </a:r>
            <a:r>
              <a:rPr lang="sr-Latn-CS" sz="1600" dirty="0" smtClean="0">
                <a:latin typeface="Tahoma" pitchFamily="34" charset="0"/>
              </a:rPr>
              <a:t>veze</a:t>
            </a:r>
            <a:r>
              <a:rPr lang="sr-Latn-ME" sz="1600" dirty="0" smtClean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q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r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Dvostruke liste – Za vježbu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dvostruko povezane liste uopšte nije potrebno pamtiti glavu jer se možemo po listi kretati u oba pravca, i ka kraju i ka početku.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zbirci je dat zadatak kod kojeg se element dodaje u dvostruko povezanu listu, a funkciji se proslijeđuje glava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Prepravite dati zadatak tako da se funkciji može proslijediti pokazivač na bilo koji čvor u listi.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Napisati i funkciju koja briše čvor iz sortirane dvostruko povezane liste, a da se funkciji proslijeđuje pokazivač na proizvoljni čvor liste.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Liste su izuzetno napredni podaci. Pored pomenutih postoje i drugi tipovi lista koji, iz razloga složenosti i vremena kojeg u kursu imamo, neće biti razrađivani.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još jedan</a:t>
            </a:r>
            <a:r>
              <a:rPr lang="en-US" sz="2400" smtClean="0"/>
              <a:t> </a:t>
            </a:r>
            <a:r>
              <a:rPr lang="sr-Latn-CS" sz="2400" smtClean="0"/>
              <a:t>veoma napred</a:t>
            </a:r>
            <a:r>
              <a:rPr lang="en-US" sz="2400" smtClean="0"/>
              <a:t>a</a:t>
            </a:r>
            <a:r>
              <a:rPr lang="sr-Latn-CS" sz="2400" smtClean="0"/>
              <a:t>n tip podataka.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skup čvorova u kojem svaki čvor može da pokaže na proizvoljan broj drugih čvorova.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Precizna matematička definicija grafa je: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smtClean="0"/>
              <a:t>Graf </a:t>
            </a:r>
            <a:r>
              <a:rPr lang="sr-Latn-CS" sz="2000" b="1" smtClean="0">
                <a:solidFill>
                  <a:srgbClr val="FF0000"/>
                </a:solidFill>
              </a:rPr>
              <a:t>G=(V,E)</a:t>
            </a:r>
            <a:r>
              <a:rPr lang="sr-Latn-CS" sz="2000" smtClean="0"/>
              <a:t> je uređeni par koji se sastoji od konačnog nepraznog skupa čvorova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i skupa ivica </a:t>
            </a:r>
            <a:r>
              <a:rPr lang="sr-Latn-CS" sz="2000" b="1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. Ako je ivica uređeni par čvorova </a:t>
            </a:r>
            <a:r>
              <a:rPr lang="sr-Latn-CS" sz="2000" b="1" smtClean="0">
                <a:solidFill>
                  <a:srgbClr val="FF0000"/>
                </a:solidFill>
              </a:rPr>
              <a:t>(v,w)</a:t>
            </a:r>
            <a:r>
              <a:rPr lang="sr-Latn-CS" sz="2000" smtClean="0"/>
              <a:t> iz skupa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gdje je </a:t>
            </a:r>
            <a:r>
              <a:rPr lang="sr-Latn-CS" sz="2000" b="1" u="sng" smtClean="0">
                <a:solidFill>
                  <a:srgbClr val="FF0000"/>
                </a:solidFill>
              </a:rPr>
              <a:t>v</a:t>
            </a:r>
            <a:r>
              <a:rPr lang="sr-Latn-CS" sz="2000" u="sng" smtClean="0"/>
              <a:t> početak</a:t>
            </a:r>
            <a:r>
              <a:rPr lang="sr-Latn-CS" sz="2000" smtClean="0"/>
              <a:t>, a </a:t>
            </a:r>
            <a:r>
              <a:rPr lang="sr-Latn-CS" sz="2000" b="1" u="sng" smtClean="0">
                <a:solidFill>
                  <a:srgbClr val="FF0000"/>
                </a:solidFill>
              </a:rPr>
              <a:t>w</a:t>
            </a:r>
            <a:r>
              <a:rPr lang="sr-Latn-CS" sz="2000" u="sng" smtClean="0"/>
              <a:t> kraj ivice</a:t>
            </a:r>
            <a:r>
              <a:rPr lang="sr-Latn-CS" sz="2000" smtClean="0"/>
              <a:t> tada govorimo o </a:t>
            </a:r>
            <a:r>
              <a:rPr lang="sr-Latn-CS" sz="2000" b="1" smtClean="0">
                <a:solidFill>
                  <a:srgbClr val="3333CC"/>
                </a:solidFill>
              </a:rPr>
              <a:t>usmjerenom grafu</a:t>
            </a:r>
            <a:r>
              <a:rPr lang="sr-Latn-CS" sz="2000" smtClean="0"/>
              <a:t>, dok je u </a:t>
            </a:r>
            <a:r>
              <a:rPr lang="sr-Latn-CS" sz="2000" smtClean="0">
                <a:solidFill>
                  <a:srgbClr val="3333CC"/>
                </a:solidFill>
              </a:rPr>
              <a:t>suprotnom </a:t>
            </a:r>
            <a:r>
              <a:rPr lang="sr-Latn-CS" sz="2000" smtClean="0"/>
              <a:t>riječ o</a:t>
            </a:r>
            <a:r>
              <a:rPr lang="sr-Latn-CS" sz="2000" smtClean="0">
                <a:solidFill>
                  <a:srgbClr val="3333CC"/>
                </a:solidFill>
              </a:rPr>
              <a:t> </a:t>
            </a:r>
            <a:r>
              <a:rPr lang="sr-Latn-CS" sz="2000" b="1" smtClean="0">
                <a:solidFill>
                  <a:srgbClr val="3333CC"/>
                </a:solidFill>
              </a:rPr>
              <a:t>neusmjerenom grafu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Kod usmjerenog grafa dozvoljena je ivica </a:t>
            </a:r>
            <a:r>
              <a:rPr lang="sr-Latn-CS" sz="2200" b="1">
                <a:latin typeface="Tahoma" pitchFamily="34" charset="0"/>
              </a:rPr>
              <a:t>(v,v)</a:t>
            </a:r>
            <a:r>
              <a:rPr lang="sr-Latn-CS" sz="2200">
                <a:latin typeface="Tahoma" pitchFamily="34" charset="0"/>
              </a:rPr>
              <a:t>, dok kod neusmjerenog nije dozvoljeno da isti čvor bude i početak i kraj ivice.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smtClean="0"/>
              <a:t>Ako postoji ivica </a:t>
            </a:r>
            <a:r>
              <a:rPr lang="en-US" sz="2400" b="1" smtClean="0">
                <a:solidFill>
                  <a:srgbClr val="FF0000"/>
                </a:solidFill>
              </a:rPr>
              <a:t>(v,w)</a:t>
            </a:r>
            <a:r>
              <a:rPr lang="en-US" sz="2400" smtClean="0"/>
              <a:t> u grafu ka</a:t>
            </a:r>
            <a:r>
              <a:rPr lang="sr-Latn-CS" sz="2400" smtClean="0"/>
              <a:t>že se da je čvor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(ovo ne implicira da je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susjed čvora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Broj čvorova koji su susjedi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naziva se </a:t>
            </a:r>
            <a:r>
              <a:rPr lang="sr-Latn-CS" sz="2400" u="sng" smtClean="0"/>
              <a:t>izlazni stepen čvora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Skup ivica </a:t>
            </a:r>
            <a:r>
              <a:rPr lang="sr-Latn-CS" sz="2400" b="1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),(v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3</a:t>
            </a:r>
            <a:r>
              <a:rPr lang="sr-Latn-CS" sz="2400" b="1" smtClean="0">
                <a:solidFill>
                  <a:srgbClr val="FF0000"/>
                </a:solidFill>
              </a:rPr>
              <a:t>),...,(v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n-1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b="1" smtClean="0">
                <a:solidFill>
                  <a:srgbClr val="FF0000"/>
                </a:solidFill>
              </a:rPr>
              <a:t>)</a:t>
            </a:r>
            <a:r>
              <a:rPr lang="sr-Latn-CS" sz="2400" smtClean="0"/>
              <a:t> naziva se </a:t>
            </a:r>
            <a:r>
              <a:rPr lang="sr-Latn-CS" sz="2400" u="sng" smtClean="0"/>
              <a:t>put</a:t>
            </a:r>
            <a:r>
              <a:rPr lang="sr-Latn-CS" sz="2400" smtClean="0"/>
              <a:t> od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do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Dati put je </a:t>
            </a:r>
            <a:r>
              <a:rPr lang="sr-Latn-CS" sz="2400" u="sng" smtClean="0"/>
              <a:t>dužine</a:t>
            </a:r>
            <a:r>
              <a:rPr lang="sr-Latn-CS" sz="2400" smtClean="0"/>
              <a:t> </a:t>
            </a:r>
            <a:r>
              <a:rPr lang="sr-Latn-CS" sz="2400" b="1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smtClean="0"/>
              <a:t>Jednostavna putanja</a:t>
            </a:r>
            <a:r>
              <a:rPr lang="en-US" sz="2400" smtClean="0"/>
              <a:t> je ona kod </a:t>
            </a:r>
            <a:r>
              <a:rPr lang="sr-Latn-CS" sz="2400" smtClean="0"/>
              <a:t>koje se</a:t>
            </a:r>
            <a:r>
              <a:rPr lang="en-US" sz="2400" smtClean="0"/>
              <a:t> nijedan </a:t>
            </a:r>
            <a:r>
              <a:rPr lang="sr-Latn-CS" sz="2400" smtClean="0"/>
              <a:t>čvor osim prvog i posljednjeg ne ponavlja (početak i kraj jednostavne putanje može biti u istom čvoru</a:t>
            </a:r>
            <a:r>
              <a:rPr lang="en-US" sz="2400" smtClean="0"/>
              <a:t>,</a:t>
            </a:r>
            <a:r>
              <a:rPr lang="sr-Latn-CS" sz="2400" smtClean="0"/>
              <a:t> ali ne mora).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smtClean="0"/>
              <a:t>Ciklus</a:t>
            </a:r>
            <a:r>
              <a:rPr lang="sr-Latn-CS" sz="2400" smtClean="0"/>
              <a:t> je jednostavna putanja dužine makar </a:t>
            </a:r>
            <a:r>
              <a:rPr lang="sr-Latn-CS" sz="2400" b="1" smtClean="0">
                <a:solidFill>
                  <a:srgbClr val="FF3300"/>
                </a:solidFill>
              </a:rPr>
              <a:t>3</a:t>
            </a:r>
            <a:r>
              <a:rPr lang="en-US" sz="2400" b="1" smtClean="0">
                <a:solidFill>
                  <a:srgbClr val="FF3300"/>
                </a:solidFill>
              </a:rPr>
              <a:t> </a:t>
            </a:r>
            <a:r>
              <a:rPr lang="sr-Latn-CS" sz="2400" smtClean="0"/>
              <a:t>koja počinje i završava se u istom čvoru.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82000" cy="3886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Postavlja se pitanje kako se grafovi memorijski reprezentuju. Čvorovi grafa predstavljaju neke podatke strukturnog tipa. 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Postoje tri načina da se memorišu veze između čvorova.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Prvi način </a:t>
            </a:r>
            <a:r>
              <a:rPr lang="sr-Latn-CS" sz="2400"/>
              <a:t>je preko </a:t>
            </a:r>
            <a:r>
              <a:rPr lang="sr-Latn-CS" sz="2400" b="1" u="sng" smtClean="0">
                <a:solidFill>
                  <a:srgbClr val="FF0000"/>
                </a:solidFill>
              </a:rPr>
              <a:t>matrice susjedstva</a:t>
            </a:r>
            <a:r>
              <a:rPr lang="sr-Latn-CS" sz="2400" smtClean="0"/>
              <a:t>. Ako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en-US" sz="2400" smtClean="0"/>
              <a:t> broj </a:t>
            </a:r>
            <a:r>
              <a:rPr lang="sr-Latn-CS" sz="2400" smtClean="0"/>
              <a:t>čvorova u grafu matrica</a:t>
            </a:r>
            <a:r>
              <a:rPr lang="en-US" sz="2400" smtClean="0"/>
              <a:t>,</a:t>
            </a:r>
            <a:r>
              <a:rPr lang="sr-Latn-CS" sz="2400" smtClean="0"/>
              <a:t> susjedstva je matrica dimenzija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, sa vrijednošću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upisanom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en-US" sz="2400" smtClean="0"/>
              <a:t> ako je </a:t>
            </a:r>
            <a:r>
              <a:rPr lang="sr-Latn-CS" sz="2400" smtClean="0"/>
              <a:t>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. Ako 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nije 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onda se na odgovarajuće mjesto u matrici susjedstva upisuje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648200"/>
            <a:ext cx="8763000" cy="1981200"/>
          </a:xfrm>
        </p:spPr>
        <p:txBody>
          <a:bodyPr/>
          <a:lstStyle/>
          <a:p>
            <a:pPr eaLnBrk="1" hangingPunct="1"/>
            <a:r>
              <a:rPr lang="sr-Latn-CS" sz="2000" smtClean="0"/>
              <a:t>Dakle, pored predstave čvora dodaje se veoma jednostavna matrica susjedstva. Na osnovu matrice susjedstva se lako može provjeriti da li je u pitanju usmjereni ili neusmjereni graf.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Takođe, veoma jednostavno se određuje izlazni stepen svakog čvora.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I mnoštvo drugih informacija o grafu ili obrada grafa se može izvršiti na veoma jednostavan način preko matrice susjedstva.</a:t>
            </a:r>
            <a:endParaRPr lang="en-US" sz="200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187575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smtClean="0"/>
              <a:t>Prvo grafički ilustrujmo što se dešava u ovom slučaju:</a:t>
            </a:r>
            <a:endParaRPr lang="en-US" sz="240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4495800"/>
            <a:ext cx="89916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Očigledno je da treba odrediti poziciju (član 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element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na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člana liste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86400" y="40386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Osnovni nedostatak matrice susjedstva je memorijska zahtjevnost. Naime, u grafu može postojati veoma veliki broj čvorova sa veoma malim brojem veza između njih.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Recimo, tipična situacija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=1000</a:t>
            </a:r>
            <a:r>
              <a:rPr lang="sr-Latn-CS" sz="2400" smtClean="0"/>
              <a:t>. Tada matrica susjedstva ima milion elemenata, a može da se dogodi da je samo nekoliko hiljada nenultih (samo nekoliko hiljada ivica).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neke strategije koje omogućavaju da se i dalje koristi matrica susjedstva: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prva strategija je preko polja bitova, kada se pamćenje jedne jedinice ili nule vrši preko 1 bita</a:t>
            </a:r>
            <a:r>
              <a:rPr lang="en-US" sz="2000" smtClean="0"/>
              <a:t>,</a:t>
            </a:r>
            <a:r>
              <a:rPr lang="sr-Latn-CS" sz="2000" smtClean="0"/>
              <a:t> a ne recimo 2 bajta kao za cijeli broj.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alternativa je da se umjesto matrice pamte uređeni parovi koji predstavljaju poziciju nenultih elemenata (za graf sa prethodnog slajda bi to bilo: (1,2), (1,4), (2,3), (4,2) i (4,3)). Ovakve matrice se, inače, nazivaju </a:t>
            </a:r>
            <a:r>
              <a:rPr lang="sr-Latn-CS" sz="2000" b="1" smtClean="0">
                <a:solidFill>
                  <a:srgbClr val="3333CC"/>
                </a:solidFill>
              </a:rPr>
              <a:t>rijetkim</a:t>
            </a:r>
            <a:r>
              <a:rPr lang="sr-Latn-CS" sz="2000" smtClean="0"/>
              <a:t> (u engl. terminologiji </a:t>
            </a:r>
            <a:r>
              <a:rPr lang="sr-Latn-CS" sz="2000" b="1" smtClean="0">
                <a:solidFill>
                  <a:srgbClr val="3333CC"/>
                </a:solidFill>
              </a:rPr>
              <a:t>sparse</a:t>
            </a:r>
            <a:r>
              <a:rPr lang="sr-Latn-CS" sz="2000" smtClean="0"/>
              <a:t>).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153400" cy="3352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se ne koristi matrica susjedstva u osnovnoj formi onda se gubi osnovna prednost ovog načina predstavljanja, a to je jednostavnost.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uvedeni drugi načini za memorisanje veza koje postoje između čvorova u grafu.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Jedan od načina je preko </a:t>
            </a:r>
            <a:r>
              <a:rPr lang="sr-Latn-CS" sz="2400" b="1" u="sng" smtClean="0">
                <a:solidFill>
                  <a:srgbClr val="FF0000"/>
                </a:solidFill>
              </a:rPr>
              <a:t>list</a:t>
            </a:r>
            <a:r>
              <a:rPr lang="en-US" sz="2400" b="1" u="sng" smtClean="0">
                <a:solidFill>
                  <a:srgbClr val="FF0000"/>
                </a:solidFill>
              </a:rPr>
              <a:t>i</a:t>
            </a:r>
            <a:r>
              <a:rPr lang="sr-Latn-CS" sz="2400" b="1" u="sng" smtClean="0">
                <a:solidFill>
                  <a:srgbClr val="FF0000"/>
                </a:solidFill>
              </a:rPr>
              <a:t> susjedstva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 svaki čvor grafa formira se lista čiji su elementi njemu susjedni čvorovi.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19600"/>
            <a:ext cx="8763000" cy="2133600"/>
          </a:xfrm>
        </p:spPr>
        <p:txBody>
          <a:bodyPr/>
          <a:lstStyle/>
          <a:p>
            <a:pPr eaLnBrk="1" hangingPunct="1"/>
            <a:r>
              <a:rPr lang="sr-Latn-CS" sz="2000" smtClean="0"/>
              <a:t>Iz lista susjedstva lako zaključujemo da čvor (vrh) </a:t>
            </a:r>
            <a:r>
              <a:rPr lang="sr-Latn-CS" sz="2000" b="1" smtClean="0"/>
              <a:t>1</a:t>
            </a:r>
            <a:r>
              <a:rPr lang="sr-Latn-CS" sz="2000" smtClean="0"/>
              <a:t> ima susjedne čvorove </a:t>
            </a:r>
            <a:r>
              <a:rPr lang="sr-Latn-CS" sz="2000" b="1" smtClean="0"/>
              <a:t>2</a:t>
            </a:r>
            <a:r>
              <a:rPr lang="sr-Latn-CS" sz="2000" smtClean="0"/>
              <a:t> i </a:t>
            </a:r>
            <a:r>
              <a:rPr lang="sr-Latn-CS" sz="2000" b="1" smtClean="0"/>
              <a:t>4</a:t>
            </a:r>
            <a:r>
              <a:rPr lang="sr-Latn-CS" sz="2000" smtClean="0"/>
              <a:t>, dok čvor </a:t>
            </a:r>
            <a:r>
              <a:rPr lang="sr-Latn-CS" sz="2000" b="1" smtClean="0"/>
              <a:t>3</a:t>
            </a:r>
            <a:r>
              <a:rPr lang="sr-Latn-CS" sz="2000" smtClean="0"/>
              <a:t> nema nijedan susjedni čvor.</a:t>
            </a:r>
          </a:p>
          <a:p>
            <a:pPr eaLnBrk="1" hangingPunct="1"/>
            <a:r>
              <a:rPr lang="sr-Latn-CS" sz="2000" smtClean="0"/>
              <a:t>Ukupan broj elemenata u listama susjedstva je jednak </a:t>
            </a:r>
            <a:r>
              <a:rPr lang="sr-Latn-CS" sz="2000" b="1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smtClean="0">
                <a:solidFill>
                  <a:srgbClr val="FF0000"/>
                </a:solidFill>
              </a:rPr>
              <a:t>V</a:t>
            </a:r>
            <a:r>
              <a:rPr lang="sr-Latn-CS" sz="2000" b="1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, gdje je </a:t>
            </a:r>
            <a:r>
              <a:rPr lang="sr-Latn-CS" sz="2000" b="1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smtClean="0">
                <a:solidFill>
                  <a:srgbClr val="3333CC"/>
                </a:solidFill>
              </a:rPr>
              <a:t>E</a:t>
            </a:r>
            <a:r>
              <a:rPr lang="sr-Latn-CS" sz="2000" smtClean="0"/>
              <a:t> broj ivica u grafu.</a:t>
            </a:r>
          </a:p>
          <a:p>
            <a:pPr eaLnBrk="1" hangingPunct="1"/>
            <a:r>
              <a:rPr lang="sr-Latn-CS" sz="2000" smtClean="0"/>
              <a:t>Ovo je, očigledno, mnogo efikasnije za memorisanje kod grafova sa relativno velikim brojem čvorova i relativno malim brojem ivica.</a:t>
            </a:r>
            <a:endParaRPr lang="en-US" sz="200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2209800"/>
            <a:ext cx="5576887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1371600"/>
          </a:xfrm>
        </p:spPr>
        <p:txBody>
          <a:bodyPr/>
          <a:lstStyle/>
          <a:p>
            <a:pPr eaLnBrk="1" hangingPunct="1"/>
            <a:r>
              <a:rPr lang="sr-Latn-CS" sz="2400" smtClean="0"/>
              <a:t>Popularan način (mada možda u početku zbunjujući) je preko dva niza. Ti nizovi se nazivaju </a:t>
            </a:r>
            <a:r>
              <a:rPr lang="sr-Latn-CS" sz="2400" b="1" smtClean="0">
                <a:solidFill>
                  <a:srgbClr val="3333CC"/>
                </a:solidFill>
              </a:rPr>
              <a:t>END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3333CC"/>
                </a:solidFill>
              </a:rPr>
              <a:t>NEXT</a:t>
            </a:r>
            <a:r>
              <a:rPr lang="sr-Latn-CS" sz="2400" smtClean="0"/>
              <a:t> niz.</a:t>
            </a:r>
          </a:p>
          <a:p>
            <a:pPr eaLnBrk="1" hangingPunct="1"/>
            <a:r>
              <a:rPr lang="sr-Latn-CS" sz="2400" smtClean="0"/>
              <a:t>Objasnimo na primjeru već uvedenog grafa:</a:t>
            </a:r>
            <a:endParaRPr lang="en-US" sz="240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487738" y="4324350"/>
            <a:ext cx="689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vrhovi</a:t>
            </a:r>
            <a:endParaRPr lang="en-US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3957638"/>
            <a:ext cx="2971800" cy="2214562"/>
            <a:chOff x="240" y="2493"/>
            <a:chExt cx="1872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872" cy="1395"/>
              <a:chOff x="240" y="2160"/>
              <a:chExt cx="1872" cy="1395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839"/>
              <a:stretch>
                <a:fillRect/>
              </a:stretch>
            </p:blipFill>
            <p:spPr bwMode="auto">
              <a:xfrm>
                <a:off x="240" y="2160"/>
                <a:ext cx="1872" cy="1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se odnosi na čvorove grafa</a:t>
            </a:r>
            <a:r>
              <a:rPr lang="en-US" sz="2400" smtClean="0"/>
              <a:t>,</a:t>
            </a:r>
            <a:r>
              <a:rPr lang="sr-Latn-CS" sz="2400" smtClean="0"/>
              <a:t> redom od prvog do čvora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Narednih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E</a:t>
            </a:r>
            <a:r>
              <a:rPr lang="sr-Latn-CS" sz="2400" smtClean="0"/>
              <a:t> upisa se odnosi na ivice grafa.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u nizu </a:t>
            </a:r>
            <a:r>
              <a:rPr lang="sr-Latn-CS" sz="2400" b="1" smtClean="0"/>
              <a:t>END</a:t>
            </a:r>
            <a:r>
              <a:rPr lang="sr-Latn-CS" sz="2400" smtClean="0"/>
              <a:t> su prazni.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nizu </a:t>
            </a:r>
            <a:r>
              <a:rPr lang="sr-Latn-CS" sz="2400" b="1" smtClean="0"/>
              <a:t>NEXT</a:t>
            </a:r>
            <a:r>
              <a:rPr lang="sr-Latn-CS" sz="240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redu 6 piše da je naredna ivica do čvora 4, ali i da nema više ivica iz čvora 1, što je određeno nulom u šestom redu niza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sami ostala tri reda nizova </a:t>
            </a:r>
            <a:r>
              <a:rPr lang="sr-Latn-CS" sz="2400" b="1" smtClean="0"/>
              <a:t>END</a:t>
            </a:r>
            <a:r>
              <a:rPr lang="sr-Latn-CS" sz="2400" smtClean="0"/>
              <a:t> i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 vježbu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26670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zadaci u zbirci zadataka su urađeni za najjednostavniji slučaj</a:t>
            </a:r>
            <a:r>
              <a:rPr lang="en-US" sz="2400" smtClean="0"/>
              <a:t> - </a:t>
            </a:r>
            <a:r>
              <a:rPr lang="sr-Latn-CS" sz="2400" smtClean="0"/>
              <a:t>matrice susjedstva.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Za vježbu uradite neke od primjera za slučaj grafa reprezentovanog preko lista susjedstva i preko nizova.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a</a:t>
            </a:r>
            <a:r>
              <a:rPr lang="sr-Latn-CS" sz="200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</a:t>
            </a:r>
            <a:r>
              <a:rPr lang="en-US" sz="2000" smtClean="0"/>
              <a:t>saobra</a:t>
            </a:r>
            <a:r>
              <a:rPr lang="sr-Latn-RS" sz="2000" smtClean="0"/>
              <a:t>ćaja</a:t>
            </a:r>
            <a:r>
              <a:rPr lang="sr-Latn-CS" sz="200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smtClean="0"/>
              <a:t>e</a:t>
            </a:r>
            <a:r>
              <a:rPr lang="sr-Latn-CS" sz="2000" smtClean="0"/>
              <a:t>lektrična kola, itd.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Da bi ilustrovali snagu grafova posmatraćemo poznati </a:t>
            </a:r>
            <a:r>
              <a:rPr lang="sr-Latn-CS" sz="2400" u="sng" smtClean="0">
                <a:solidFill>
                  <a:srgbClr val="3333CC"/>
                </a:solidFill>
              </a:rPr>
              <a:t>problem najkraćeg puta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05050"/>
            <a:ext cx="8458200" cy="3790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Pretpostavimo da u grafu imamo N čvorova. Pretpostavimo da poznajemo </a:t>
            </a:r>
            <a:r>
              <a:rPr lang="sr-Latn-CS" sz="2400" u="sng" dirty="0" smtClean="0"/>
              <a:t>cijene (težine) ivica</a:t>
            </a:r>
            <a:r>
              <a:rPr lang="sr-Latn-CS" sz="2400" dirty="0" smtClean="0"/>
              <a:t> između susjednih čvorova. Cijena je nenegativna veličina</a:t>
            </a:r>
            <a:r>
              <a:rPr lang="en-US" sz="2400" dirty="0" smtClean="0"/>
              <a:t> </a:t>
            </a:r>
            <a:r>
              <a:rPr lang="en-US" sz="2400" dirty="0" err="1" smtClean="0"/>
              <a:t>dodijeljena</a:t>
            </a:r>
            <a:r>
              <a:rPr lang="en-US" sz="2400" dirty="0" smtClean="0"/>
              <a:t> </a:t>
            </a:r>
            <a:r>
              <a:rPr lang="en-US" sz="2400" dirty="0" err="1" smtClean="0"/>
              <a:t>ivici</a:t>
            </a:r>
            <a:r>
              <a:rPr lang="sr-Latn-CS" sz="2400" dirty="0" smtClean="0"/>
              <a:t>. U slučaju da nema ivice između dva čvora cijena je beskonačna. Matrica sa cijenama </a:t>
            </a:r>
            <a:r>
              <a:rPr lang="en-US" sz="2400" dirty="0" err="1" smtClean="0"/>
              <a:t>ivica</a:t>
            </a:r>
            <a:r>
              <a:rPr lang="sr-Latn-CS" sz="2400" dirty="0" smtClean="0"/>
              <a:t> podsjeća na matricu susjedstva, ali umjesto </a:t>
            </a:r>
            <a:r>
              <a:rPr lang="en-US" sz="2400" dirty="0" err="1" smtClean="0"/>
              <a:t>binarnih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upisane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u </a:t>
            </a:r>
            <a:r>
              <a:rPr lang="en-US" sz="2400" dirty="0" err="1" smtClean="0"/>
              <a:t>intervalu</a:t>
            </a:r>
            <a:r>
              <a:rPr lang="en-US" sz="2400" dirty="0" smtClean="0"/>
              <a:t> [0,</a:t>
            </a:r>
            <a:r>
              <a:rPr lang="en-US" sz="2400" dirty="0" smtClean="0">
                <a:sym typeface="Symbol" pitchFamily="18" charset="2"/>
              </a:rPr>
              <a:t>)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Korak 1.</a:t>
            </a:r>
            <a:r>
              <a:rPr lang="sr-Latn-CS" sz="2000" smtClean="0"/>
              <a:t>	</a:t>
            </a:r>
            <a:r>
              <a:rPr lang="en-US" sz="2000" smtClean="0"/>
              <a:t> </a:t>
            </a:r>
            <a:r>
              <a:rPr lang="sr-Latn-CS" sz="2000" smtClean="0"/>
              <a:t>Zada se broj čvorova </a:t>
            </a:r>
            <a:r>
              <a:rPr lang="sr-Latn-CS" sz="2000" b="1" smtClean="0"/>
              <a:t>N</a:t>
            </a:r>
            <a:r>
              <a:rPr lang="sr-Latn-CS" sz="2000" smtClean="0"/>
              <a:t>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Korak 2.</a:t>
            </a:r>
            <a:r>
              <a:rPr lang="en-US" sz="2000" smtClean="0"/>
              <a:t> Zada se cijena puta, </a:t>
            </a:r>
            <a:r>
              <a:rPr lang="sr-Latn-CS" sz="2000" smtClean="0"/>
              <a:t>tj. ivica</a:t>
            </a:r>
            <a:r>
              <a:rPr lang="en-US" sz="2000" smtClean="0"/>
              <a:t>,</a:t>
            </a:r>
            <a:r>
              <a:rPr lang="sr-Latn-CS" sz="2000" smtClean="0"/>
              <a:t> </a:t>
            </a:r>
            <a:r>
              <a:rPr lang="en-US" sz="2000" smtClean="0"/>
              <a:t>izme</a:t>
            </a:r>
            <a:r>
              <a:rPr lang="sr-Latn-CS" sz="2000" smtClean="0"/>
              <a:t>đu svih čvorova: </a:t>
            </a:r>
            <a:r>
              <a:rPr lang="en-US" sz="2000" b="1" smtClean="0">
                <a:solidFill>
                  <a:srgbClr val="3333CC"/>
                </a:solidFill>
              </a:rPr>
              <a:t>l[i][j]</a:t>
            </a:r>
            <a:r>
              <a:rPr lang="en-US" sz="2000" smtClean="0"/>
              <a:t> za i</a:t>
            </a:r>
            <a:r>
              <a:rPr lang="en-US" sz="2000" smtClean="0">
                <a:sym typeface="Symbol" pitchFamily="18" charset="2"/>
              </a:rPr>
              <a:t>[0,N) i </a:t>
            </a:r>
            <a:r>
              <a:rPr lang="en-US" sz="2000" smtClean="0"/>
              <a:t>j</a:t>
            </a:r>
            <a:r>
              <a:rPr lang="en-US" sz="2000" smtClean="0">
                <a:sym typeface="Symbol" pitchFamily="18" charset="2"/>
              </a:rPr>
              <a:t>[0,N) </a:t>
            </a:r>
            <a:r>
              <a:rPr lang="en-US" sz="1600" b="1" smtClean="0">
                <a:sym typeface="Symbol" pitchFamily="18" charset="2"/>
              </a:rPr>
              <a:t>(uglasta zagrada ozna</a:t>
            </a:r>
            <a:r>
              <a:rPr lang="sr-Latn-CS" sz="1600" b="1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3.</a:t>
            </a:r>
            <a:r>
              <a:rPr lang="sr-Latn-CS" sz="2000" smtClean="0">
                <a:sym typeface="Symbol" pitchFamily="18" charset="2"/>
              </a:rPr>
              <a:t> Postavi se početna iteracija: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[i][j]=l[i][j]</a:t>
            </a:r>
            <a:r>
              <a:rPr lang="en-US" sz="2000" smtClean="0">
                <a:sym typeface="Symbol" pitchFamily="18" charset="2"/>
              </a:rPr>
              <a:t> 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smtClean="0">
                <a:sym typeface="Symbol" pitchFamily="18" charset="2"/>
              </a:rPr>
              <a:t> i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[i][j]=0 </a:t>
            </a:r>
            <a:r>
              <a:rPr lang="en-US" sz="2000" smtClean="0">
                <a:sym typeface="Symbol" pitchFamily="18" charset="2"/>
              </a:rPr>
              <a:t>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i=j</a:t>
            </a:r>
            <a:r>
              <a:rPr lang="sr-Latn-CS" sz="2000" smtClean="0">
                <a:sym typeface="Symbol" pitchFamily="18" charset="2"/>
              </a:rPr>
              <a:t>, </a:t>
            </a:r>
            <a:r>
              <a:rPr lang="en-US" sz="2000" smtClean="0">
                <a:sym typeface="Symbol" pitchFamily="18" charset="2"/>
              </a:rPr>
              <a:t>jer </a:t>
            </a:r>
            <a:r>
              <a:rPr lang="sr-Latn-CS" sz="200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4.</a:t>
            </a:r>
            <a:r>
              <a:rPr lang="sr-Latn-CS" sz="2000" smtClean="0">
                <a:sym typeface="Symbol" pitchFamily="18" charset="2"/>
              </a:rPr>
              <a:t> Ciklus po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smtClean="0">
                <a:sym typeface="Symbol" pitchFamily="18" charset="2"/>
              </a:rPr>
              <a:t> u granicama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smtClean="0">
                <a:sym typeface="Symbol" pitchFamily="18" charset="2"/>
              </a:rPr>
              <a:t> u kojem se računa:</a:t>
            </a:r>
            <a:endParaRPr lang="en-US" sz="200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smtClean="0">
                <a:sym typeface="Symbol" pitchFamily="18" charset="2"/>
              </a:rPr>
              <a:t/>
            </a:r>
            <a:br>
              <a:rPr lang="sr-Latn-CS" sz="2000" smtClean="0">
                <a:sym typeface="Symbol" pitchFamily="18" charset="2"/>
              </a:rPr>
            </a:br>
            <a:r>
              <a:rPr lang="sr-Latn-CS" sz="2000" smtClean="0">
                <a:sym typeface="Symbol" pitchFamily="18" charset="2"/>
              </a:rPr>
              <a:t>	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</a:t>
            </a:r>
            <a:endParaRPr lang="sr-Latn-CS" sz="2400" b="1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20395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b="1" dirty="0" smtClean="0">
                <a:latin typeface="Tahoma" pitchFamily="34" charset="0"/>
              </a:rPr>
              <a:t>K</a:t>
            </a:r>
            <a:r>
              <a:rPr lang="en-US" sz="2000" b="1" dirty="0" err="1" smtClean="0">
                <a:latin typeface="Tahoma" pitchFamily="34" charset="0"/>
              </a:rPr>
              <a:t>lju</a:t>
            </a:r>
            <a:r>
              <a:rPr lang="sr-Latn-CS" sz="2000" b="1" dirty="0">
                <a:latin typeface="Tahoma" pitchFamily="34" charset="0"/>
              </a:rPr>
              <a:t>č</a:t>
            </a:r>
            <a:r>
              <a:rPr lang="en-US" sz="2000" b="1" dirty="0" err="1">
                <a:latin typeface="Tahoma" pitchFamily="34" charset="0"/>
              </a:rPr>
              <a:t>ni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korak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algoritma</a:t>
            </a:r>
            <a:r>
              <a:rPr lang="sr-Latn-CS" sz="2000" b="1" dirty="0" smtClean="0">
                <a:latin typeface="Tahoma" pitchFamily="34" charset="0"/>
              </a:rPr>
              <a:t>!</a:t>
            </a:r>
            <a:endParaRPr lang="en-US" sz="2000" b="1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smtClean="0"/>
              <a:t>Korak 5.</a:t>
            </a:r>
            <a:r>
              <a:rPr lang="sr-Latn-CS" sz="1800" smtClean="0"/>
              <a:t> Ažuriranje stare vrijednosti matrice težina puta </a:t>
            </a:r>
            <a:r>
              <a:rPr lang="sr-Latn-CS" sz="1800" b="1" smtClean="0">
                <a:solidFill>
                  <a:srgbClr val="3333CC"/>
                </a:solidFill>
              </a:rPr>
              <a:t>cs</a:t>
            </a:r>
            <a:r>
              <a:rPr lang="en-US" sz="1800" b="1" smtClean="0">
                <a:solidFill>
                  <a:srgbClr val="3333CC"/>
                </a:solidFill>
              </a:rPr>
              <a:t>[i][j]=cn[i][j]</a:t>
            </a:r>
            <a:r>
              <a:rPr lang="en-US" sz="1800" smtClean="0"/>
              <a:t> </a:t>
            </a:r>
            <a:r>
              <a:rPr lang="sr-Latn-CS" sz="1800" smtClean="0"/>
              <a:t>čime se ciklus priprema za novu iteraciju. Povratak na </a:t>
            </a:r>
            <a:r>
              <a:rPr lang="sr-Latn-CS" sz="1800" b="1" smtClean="0"/>
              <a:t>korak 4</a:t>
            </a:r>
            <a:r>
              <a:rPr lang="sr-Latn-CS" sz="18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Što predstavlja ključni korak algoritma:</a:t>
            </a:r>
            <a:br>
              <a:rPr lang="sr-Latn-CS" sz="2000" smtClean="0"/>
            </a:br>
            <a:r>
              <a:rPr lang="sr-Latn-CS" sz="2000" smtClean="0"/>
              <a:t>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 </a:t>
            </a:r>
            <a:r>
              <a:rPr lang="sr-Latn-CS" sz="2000" smtClean="0">
                <a:sym typeface="Symbol" pitchFamily="18" charset="2"/>
              </a:rPr>
              <a:t>?</a:t>
            </a:r>
            <a:endParaRPr lang="sr-Latn-CS" sz="20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Ovaj korak bira jeftiniju od dvije moguće putanje od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do čvora </a:t>
            </a:r>
            <a:r>
              <a:rPr lang="sr-Latn-CS" sz="2000" smtClean="0">
                <a:solidFill>
                  <a:srgbClr val="3333CC"/>
                </a:solidFill>
              </a:rPr>
              <a:t>j: 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en-US" sz="2000" smtClean="0"/>
              <a:t>, </a:t>
            </a:r>
            <a:r>
              <a:rPr lang="sr-Latn-CS" sz="2000" smtClean="0"/>
              <a:t>ili</a:t>
            </a:r>
            <a:br>
              <a:rPr lang="sr-Latn-CS" sz="2000" smtClean="0"/>
            </a:br>
            <a:r>
              <a:rPr lang="sr-Latn-CS" sz="2000" smtClean="0"/>
              <a:t>	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indirektnu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preko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, </a:t>
            </a:r>
            <a:r>
              <a:rPr lang="sr-Latn-CS" sz="2000" smtClean="0"/>
              <a:t>pa od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Nakon prve iteracije u petlji po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3333CC"/>
                </a:solidFill>
              </a:rPr>
              <a:t>k=0</a:t>
            </a:r>
            <a:r>
              <a:rPr lang="sr-Latn-CS" sz="2000" smtClean="0"/>
              <a:t>) matrica </a:t>
            </a:r>
            <a:r>
              <a:rPr lang="sr-Latn-CS" sz="2000" smtClean="0">
                <a:solidFill>
                  <a:srgbClr val="3333CC"/>
                </a:solidFill>
              </a:rPr>
              <a:t>cn</a:t>
            </a:r>
            <a:r>
              <a:rPr lang="sr-Latn-CS" sz="2000" smtClean="0"/>
              <a:t> sadrži najjeftini</a:t>
            </a:r>
            <a:r>
              <a:rPr lang="en-US" sz="2000" smtClean="0"/>
              <a:t>j</a:t>
            </a:r>
            <a:r>
              <a:rPr lang="sr-Latn-CS" sz="2000" smtClean="0"/>
              <a:t>e putanje između bilo koja dva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koje su se mogle napraviti preko čvora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, nakon toga za </a:t>
            </a:r>
            <a:r>
              <a:rPr lang="sr-Latn-CS" sz="2000" smtClean="0">
                <a:solidFill>
                  <a:srgbClr val="3333CC"/>
                </a:solidFill>
              </a:rPr>
              <a:t>k=1</a:t>
            </a:r>
            <a:r>
              <a:rPr lang="sr-Latn-CS" sz="2000" smtClean="0"/>
              <a:t> dobijamo matricu najjeftinijih putanja između bilo koja dva čvora koja se mogla napraviti preko čvorova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1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Dio koda: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t-</a:t>
            </a:r>
            <a:r>
              <a:rPr lang="en-US" sz="2400" smtClean="0">
                <a:solidFill>
                  <a:srgbClr val="FF0000"/>
                </a:solidFill>
              </a:rPr>
              <a:t>&gt;next=p-&gt;next;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p-&gt;next=t;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Naravno, potrebno je alocirati element na koji pokazuje </a:t>
            </a:r>
            <a:r>
              <a:rPr lang="en-US" sz="2400" smtClean="0">
                <a:solidFill>
                  <a:srgbClr val="FF0000"/>
                </a:solidFill>
              </a:rPr>
              <a:t>t</a:t>
            </a:r>
            <a:r>
              <a:rPr lang="en-US" sz="2400" smtClean="0"/>
              <a:t>, a da bi sve opcije zajedno </a:t>
            </a:r>
            <a:r>
              <a:rPr lang="sr-Latn-CS" sz="2400" smtClean="0"/>
              <a:t>lijepo uvježbali pokušajte (bez gledanja u zbirku) da napišete funkciju koja radi sljedeće</a:t>
            </a:r>
            <a:r>
              <a:rPr lang="en-US" sz="2400" smtClean="0"/>
              <a:t>: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3333CC"/>
                </a:solidFill>
              </a:rPr>
              <a:t>	</a:t>
            </a:r>
            <a:r>
              <a:rPr lang="sr-Latn-CS" sz="240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>
                <a:solidFill>
                  <a:srgbClr val="3333CC"/>
                </a:solidFill>
              </a:rPr>
              <a:t> redosljed. Drugi argument </a:t>
            </a:r>
            <a:r>
              <a:rPr lang="en-US" sz="2400" smtClean="0">
                <a:solidFill>
                  <a:srgbClr val="3333CC"/>
                </a:solidFill>
              </a:rPr>
              <a:t>funkcije</a:t>
            </a:r>
            <a:r>
              <a:rPr lang="sr-Latn-CS" sz="2400" smtClean="0">
                <a:solidFill>
                  <a:srgbClr val="3333CC"/>
                </a:solidFill>
              </a:rPr>
              <a:t> je cijeli broj. Treba ga smjestiti u novi član liste koji će biti postavljen tako da se ne naruši sortira</a:t>
            </a:r>
            <a:r>
              <a:rPr lang="en-US" sz="2400" smtClean="0">
                <a:solidFill>
                  <a:srgbClr val="3333CC"/>
                </a:solidFill>
              </a:rPr>
              <a:t>nost</a:t>
            </a:r>
            <a:r>
              <a:rPr lang="sr-Latn-CS" sz="240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77724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Nakon posljednjeg koraka u algoritmu dobijamo najkra</a:t>
            </a:r>
            <a:r>
              <a:rPr lang="sr-Latn-CS" sz="2400" smtClean="0"/>
              <a:t>ći put između svih čvorova u grafu </a:t>
            </a:r>
            <a:r>
              <a:rPr lang="sr-Latn-C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j</a:t>
            </a:r>
            <a:r>
              <a:rPr lang="en-US" sz="2400" smtClean="0"/>
              <a:t>, </a:t>
            </a:r>
            <a:r>
              <a:rPr lang="sr-Latn-CS" sz="2400" smtClean="0"/>
              <a:t>a preko svih čvorova u grafu od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3333CC"/>
                </a:solidFill>
              </a:rPr>
              <a:t>N-1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Nestrpljivi studenti mogu da pokušaju da realizuju predmetni algoritam sami </a:t>
            </a:r>
            <a:r>
              <a:rPr lang="sr-Latn-CS" sz="1600" b="1" smtClean="0"/>
              <a:t>(bez gledanja u materijale)</a:t>
            </a:r>
            <a:r>
              <a:rPr lang="en-US" sz="1600" b="1" smtClean="0"/>
              <a:t>,</a:t>
            </a:r>
            <a:r>
              <a:rPr lang="sr-Latn-CS" sz="2400" smtClean="0"/>
              <a:t> dok oni strpljivi </a:t>
            </a:r>
            <a:r>
              <a:rPr lang="sr-Latn-CS" sz="1600" b="1" smtClean="0"/>
              <a:t>(ovdje strpl</a:t>
            </a:r>
            <a:r>
              <a:rPr lang="en-US" sz="1600" b="1" smtClean="0"/>
              <a:t>j</a:t>
            </a:r>
            <a:r>
              <a:rPr lang="sr-Latn-CS" sz="1600" b="1" smtClean="0"/>
              <a:t>ivost nije vrlina)</a:t>
            </a:r>
            <a:r>
              <a:rPr lang="sr-Latn-CS" sz="2400" smtClean="0"/>
              <a:t> mogu da sačekaju naredno predavanje.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Predmetni algoritam se naziva </a:t>
            </a:r>
            <a:r>
              <a:rPr lang="sr-Latn-CS" sz="2400" b="1" smtClean="0">
                <a:solidFill>
                  <a:srgbClr val="3333CC"/>
                </a:solidFill>
              </a:rPr>
              <a:t>Dijk</a:t>
            </a:r>
            <a:r>
              <a:rPr lang="en-US" sz="2400" b="1" smtClean="0">
                <a:solidFill>
                  <a:srgbClr val="3333CC"/>
                </a:solidFill>
              </a:rPr>
              <a:t>s</a:t>
            </a:r>
            <a:r>
              <a:rPr lang="sr-Latn-CS" sz="2400" b="1" smtClean="0">
                <a:solidFill>
                  <a:srgbClr val="3333CC"/>
                </a:solidFill>
              </a:rPr>
              <a:t>tra algoritam</a:t>
            </a:r>
            <a:r>
              <a:rPr lang="sr-Latn-CS" sz="2400" smtClean="0"/>
              <a:t> </a:t>
            </a:r>
            <a:r>
              <a:rPr lang="sr-Latn-CS" sz="1600" b="1" smtClean="0"/>
              <a:t>(mada je to dosta nekorekt</a:t>
            </a:r>
            <a:r>
              <a:rPr lang="en-US" sz="1600" b="1" smtClean="0"/>
              <a:t>n</a:t>
            </a:r>
            <a:r>
              <a:rPr lang="sr-Latn-CS" sz="1600" b="1" smtClean="0"/>
              <a:t>o prema drugim ljudima koji su učestvovali u njegovom razvoju)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3810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RS" sz="2400" smtClean="0"/>
              <a:t>Kod originalnog Dijkstra algoritma, traži se minimalna putanja između dva čvora grafa</a:t>
            </a:r>
            <a:r>
              <a:rPr lang="sr-Latn-CS" sz="240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035007"/>
            <a:ext cx="3200400" cy="359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4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Komentari o datom problemu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en-US" sz="2400" dirty="0" smtClean="0"/>
              <a:t>,</a:t>
            </a:r>
            <a:r>
              <a:rPr lang="sr-Latn-CS" sz="2400" dirty="0" smtClean="0"/>
              <a:t> koju vjerovatno ne očekujete</a:t>
            </a:r>
            <a:r>
              <a:rPr lang="en-US" sz="2400" dirty="0" smtClean="0"/>
              <a:t>,</a:t>
            </a:r>
            <a:r>
              <a:rPr lang="sr-Latn-CS" sz="2400" dirty="0" smtClean="0"/>
              <a:t> 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koji je argument funkcije i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treba usmjeriti na glavu liste. Tada ovaj novi element postaje glava liste i funkcija treba da vrati pokazivač na njega.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 možemo da krenemo u rekurzivnu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2296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Grafički se ovaj problem može označiti na sljedeći način:</a:t>
            </a:r>
            <a:endParaRPr lang="en-US" sz="24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60638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7200" y="3733800"/>
            <a:ext cx="83058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 dirty="0">
                <a:latin typeface="Tahoma" pitchFamily="34" charset="0"/>
              </a:rPr>
              <a:t>. Znači, vrši se neka provjera stanja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 dirty="0">
                <a:latin typeface="Tahoma" pitchFamily="34" charset="0"/>
              </a:rPr>
              <a:t> </a:t>
            </a:r>
            <a:r>
              <a:rPr lang="en-US" sz="2100" dirty="0" err="1">
                <a:latin typeface="Tahoma" pitchFamily="34" charset="0"/>
              </a:rPr>
              <a:t>pokaziva</a:t>
            </a:r>
            <a:r>
              <a:rPr lang="sr-Latn-CS" sz="2100" dirty="0">
                <a:latin typeface="Tahoma" pitchFamily="34" charset="0"/>
              </a:rPr>
              <a:t>ča. Zatim se pokazivač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100" dirty="0">
                <a:latin typeface="Tahoma" pitchFamily="34" charset="0"/>
              </a:rPr>
              <a:t>smjesti privremeno u pokazivač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p=</a:t>
            </a:r>
            <a:r>
              <a:rPr lang="sr-Latn-CS" sz="2100" dirty="0">
                <a:latin typeface="Tahoma" pitchFamily="34" charset="0"/>
              </a:rPr>
              <a:t>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 dirty="0">
                <a:latin typeface="Tahoma" pitchFamily="34" charset="0"/>
              </a:rPr>
              <a:t>, a pokazivač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 dirty="0">
                <a:latin typeface="Tahoma" pitchFamily="34" charset="0"/>
              </a:rPr>
              <a:t> </a:t>
            </a:r>
            <a:r>
              <a:rPr lang="en-US" sz="2100" dirty="0">
                <a:latin typeface="Tahoma" pitchFamily="34" charset="0"/>
              </a:rPr>
              <a:t>se </a:t>
            </a:r>
            <a:r>
              <a:rPr lang="sr-Latn-CS" sz="2100" dirty="0">
                <a:latin typeface="Tahoma" pitchFamily="34" charset="0"/>
              </a:rPr>
              <a:t>preusmjeri da pokaže na element koji je </a:t>
            </a:r>
            <a:r>
              <a:rPr lang="sr-Latn-CS" sz="2100" dirty="0" smtClean="0">
                <a:latin typeface="Tahoma" pitchFamily="34" charset="0"/>
              </a:rPr>
              <a:t>nakon </a:t>
            </a:r>
            <a:r>
              <a:rPr lang="sr-Latn-CS" sz="21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 dirty="0">
                <a:latin typeface="Tahoma" pitchFamily="34" charset="0"/>
              </a:rPr>
              <a:t>, </a:t>
            </a:r>
            <a:r>
              <a:rPr lang="sr-Latn-CS" sz="2100" dirty="0" smtClean="0">
                <a:latin typeface="Tahoma" pitchFamily="34" charset="0"/>
              </a:rPr>
              <a:t>tj.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 dirty="0">
                <a:solidFill>
                  <a:srgbClr val="3333CC"/>
                </a:solidFill>
                <a:latin typeface="Tahoma" pitchFamily="34" charset="0"/>
              </a:rPr>
              <a:t>&gt;next=t-&gt;next-&gt;next</a:t>
            </a:r>
            <a:r>
              <a:rPr lang="en-US" sz="2100" dirty="0">
                <a:latin typeface="Tahoma" pitchFamily="34" charset="0"/>
              </a:rPr>
              <a:t>. Na </a:t>
            </a:r>
            <a:r>
              <a:rPr lang="en-US" sz="2100" dirty="0" err="1">
                <a:latin typeface="Tahoma" pitchFamily="34" charset="0"/>
              </a:rPr>
              <a:t>kraju</a:t>
            </a:r>
            <a:r>
              <a:rPr lang="en-US" sz="2100" dirty="0">
                <a:latin typeface="Tahoma" pitchFamily="34" charset="0"/>
              </a:rPr>
              <a:t> </a:t>
            </a:r>
            <a:r>
              <a:rPr lang="en-US" sz="2100" dirty="0" err="1">
                <a:latin typeface="Tahoma" pitchFamily="34" charset="0"/>
              </a:rPr>
              <a:t>treba</a:t>
            </a:r>
            <a:r>
              <a:rPr lang="en-US" sz="2100" dirty="0">
                <a:latin typeface="Tahoma" pitchFamily="34" charset="0"/>
              </a:rPr>
              <a:t> </a:t>
            </a:r>
            <a:r>
              <a:rPr lang="en-US" sz="2100" dirty="0" err="1">
                <a:latin typeface="Tahoma" pitchFamily="34" charset="0"/>
              </a:rPr>
              <a:t>dealocirati</a:t>
            </a:r>
            <a:r>
              <a:rPr lang="en-US" sz="2100" dirty="0">
                <a:latin typeface="Tahoma" pitchFamily="34" charset="0"/>
              </a:rPr>
              <a:t> </a:t>
            </a:r>
            <a:r>
              <a:rPr lang="en-US" sz="2100" dirty="0" err="1">
                <a:latin typeface="Tahoma" pitchFamily="34" charset="0"/>
              </a:rPr>
              <a:t>strukturu</a:t>
            </a:r>
            <a:r>
              <a:rPr lang="en-US" sz="2100" dirty="0">
                <a:latin typeface="Tahoma" pitchFamily="34" charset="0"/>
              </a:rPr>
              <a:t> </a:t>
            </a:r>
            <a:r>
              <a:rPr lang="sr-Latn-CS" sz="2100" dirty="0">
                <a:latin typeface="Tahoma" pitchFamily="34" charset="0"/>
              </a:rPr>
              <a:t>na koju pokazuje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 dirty="0">
                <a:latin typeface="Tahoma" pitchFamily="34" charset="0"/>
              </a:rPr>
              <a:t>: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100" dirty="0">
                <a:latin typeface="Tahoma" pitchFamily="34" charset="0"/>
              </a:rPr>
              <a:t>. Na ovaj način je </a:t>
            </a:r>
            <a:r>
              <a:rPr lang="en-US" sz="2100" dirty="0">
                <a:latin typeface="Tahoma" pitchFamily="34" charset="0"/>
              </a:rPr>
              <a:t>“</a:t>
            </a:r>
            <a:r>
              <a:rPr lang="sr-Latn-CS" sz="2100" dirty="0">
                <a:latin typeface="Tahoma" pitchFamily="34" charset="0"/>
              </a:rPr>
              <a:t>pre</a:t>
            </a:r>
            <a:r>
              <a:rPr lang="en-US" sz="2100" dirty="0">
                <a:latin typeface="Tahoma" pitchFamily="34" charset="0"/>
              </a:rPr>
              <a:t>m</a:t>
            </a:r>
            <a:r>
              <a:rPr lang="sr-Latn-CS" sz="2100" dirty="0">
                <a:latin typeface="Tahoma" pitchFamily="34" charset="0"/>
              </a:rPr>
              <a:t>ošte</a:t>
            </a:r>
            <a:r>
              <a:rPr lang="en-US" sz="2100" dirty="0">
                <a:latin typeface="Tahoma" pitchFamily="34" charset="0"/>
              </a:rPr>
              <a:t>n”</a:t>
            </a:r>
            <a:r>
              <a:rPr lang="sr-Latn-CS" sz="2100" dirty="0">
                <a:latin typeface="Tahoma" pitchFamily="34" charset="0"/>
              </a:rPr>
              <a:t> element koji se briše i da bi se on obrisao moramo uvesti pomoćni pokazivač na njega</a:t>
            </a:r>
            <a:r>
              <a:rPr lang="en-US" sz="2100" dirty="0">
                <a:latin typeface="Tahoma" pitchFamily="34" charset="0"/>
              </a:rPr>
              <a:t>,</a:t>
            </a:r>
            <a:r>
              <a:rPr lang="sr-Latn-CS" sz="2100" dirty="0">
                <a:latin typeface="Tahoma" pitchFamily="34" charset="0"/>
              </a:rPr>
              <a:t> a to je </a:t>
            </a:r>
            <a:r>
              <a:rPr lang="sr-Latn-CS" sz="2100" b="1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 dirty="0">
                <a:latin typeface="Tahoma" pitchFamily="34" charset="0"/>
              </a:rPr>
              <a:t>.</a:t>
            </a:r>
            <a:endParaRPr lang="en-US" sz="2100" dirty="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686050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551113" y="34353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602038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467100" y="34353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058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jednostavno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Brojanje elemenata liste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991600" cy="30480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300" dirty="0" smtClean="0"/>
              <a:t>Da bi ilustrovali </a:t>
            </a:r>
            <a:r>
              <a:rPr lang="en-US" sz="2300" dirty="0" smtClean="0"/>
              <a:t>rad </a:t>
            </a:r>
            <a:r>
              <a:rPr lang="en-US" sz="2300" dirty="0" err="1" smtClean="0"/>
              <a:t>sa</a:t>
            </a:r>
            <a:r>
              <a:rPr lang="sr-Latn-CS" sz="2300" dirty="0" smtClean="0"/>
              <a:t> rekurzij</a:t>
            </a:r>
            <a:r>
              <a:rPr lang="en-US" sz="2300" dirty="0" smtClean="0"/>
              <a:t>om</a:t>
            </a:r>
            <a:r>
              <a:rPr lang="sr-Latn-CS" sz="2300" dirty="0" smtClean="0"/>
              <a:t> </a:t>
            </a:r>
            <a:r>
              <a:rPr lang="en-US" sz="2300" dirty="0" err="1" smtClean="0"/>
              <a:t>primjenjen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sr-Latn-CS" sz="2300" dirty="0" smtClean="0"/>
              <a:t>list</a:t>
            </a:r>
            <a:r>
              <a:rPr lang="en-US" sz="2300" dirty="0" smtClean="0"/>
              <a:t>e,</a:t>
            </a:r>
            <a:r>
              <a:rPr lang="sr-Latn-CS" sz="2300" dirty="0" smtClean="0"/>
              <a:t> </a:t>
            </a:r>
            <a:r>
              <a:rPr lang="en-US" sz="2300" dirty="0" err="1" smtClean="0"/>
              <a:t>uradi</a:t>
            </a:r>
            <a:r>
              <a:rPr lang="sr-Latn-RS" sz="2300" dirty="0" smtClean="0"/>
              <a:t>ć</a:t>
            </a:r>
            <a:r>
              <a:rPr lang="en-US" sz="2300" dirty="0" smtClean="0"/>
              <a:t>emo</a:t>
            </a:r>
            <a:r>
              <a:rPr lang="sr-Latn-CS" sz="2300" dirty="0" smtClean="0"/>
              <a:t> </a:t>
            </a:r>
            <a:r>
              <a:rPr lang="en-US" sz="2300" dirty="0" err="1" smtClean="0"/>
              <a:t>dvije</a:t>
            </a:r>
            <a:r>
              <a:rPr lang="en-US" sz="2300" dirty="0" smtClean="0"/>
              <a:t> </a:t>
            </a:r>
            <a:r>
              <a:rPr lang="en-US" sz="2300" dirty="0" err="1" smtClean="0"/>
              <a:t>funkcije</a:t>
            </a:r>
            <a:r>
              <a:rPr lang="sr-Latn-CS" sz="2300" dirty="0" smtClean="0"/>
              <a:t>. Prv</a:t>
            </a:r>
            <a:r>
              <a:rPr lang="en-US" sz="2300" dirty="0" smtClean="0"/>
              <a:t>a</a:t>
            </a:r>
            <a:r>
              <a:rPr lang="sr-Latn-CS" sz="2300" dirty="0" smtClean="0"/>
              <a:t>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vrši prosto brojanje elemen</a:t>
            </a:r>
            <a:r>
              <a:rPr lang="en-US" sz="2300" dirty="0" smtClean="0"/>
              <a:t>a</a:t>
            </a:r>
            <a:r>
              <a:rPr lang="sr-Latn-CS" sz="2300" dirty="0" smtClean="0"/>
              <a:t>t</a:t>
            </a:r>
            <a:r>
              <a:rPr lang="en-US" sz="2300" dirty="0" smtClean="0"/>
              <a:t>a</a:t>
            </a:r>
            <a:r>
              <a:rPr lang="sr-Latn-CS" sz="2300" dirty="0" smtClean="0"/>
              <a:t> liste. Radi olakšice</a:t>
            </a:r>
            <a:r>
              <a:rPr lang="en-US" sz="2300" dirty="0" smtClean="0"/>
              <a:t>,</a:t>
            </a:r>
            <a:r>
              <a:rPr lang="sr-Latn-CS" sz="2300" dirty="0" smtClean="0"/>
              <a:t> pretpostavimo da lista ima barem jedan element. Ako je taj element ujedno i rep liste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treba da vrati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, a ako nije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1+koliko_ima_elemenata_u ostatku_liste</a:t>
            </a:r>
            <a:r>
              <a:rPr lang="sr-Latn-CS" sz="2300" dirty="0" smtClean="0"/>
              <a:t>, a ostatak liste je opet lista koja počinje od narednog elementa.</a:t>
            </a:r>
          </a:p>
          <a:p>
            <a:pPr eaLnBrk="1" hangingPunct="1">
              <a:spcBef>
                <a:spcPts val="0"/>
              </a:spcBef>
            </a:pPr>
            <a:endParaRPr lang="sr-Latn-CS" sz="2300" dirty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eaLnBrk="1" hangingPunct="1">
              <a:spcBef>
                <a:spcPts val="600"/>
              </a:spcBef>
            </a:pPr>
            <a:r>
              <a:rPr lang="sr-Latn-CS" sz="2300" b="1" dirty="0" smtClean="0">
                <a:solidFill>
                  <a:srgbClr val="FF0000"/>
                </a:solidFill>
              </a:rPr>
              <a:t>Napomena</a:t>
            </a:r>
            <a:r>
              <a:rPr lang="sr-Latn-CS" sz="2300" dirty="0" smtClean="0"/>
              <a:t>: Rekurzivna realizacija </a:t>
            </a:r>
            <a:r>
              <a:rPr lang="sr-Latn-ME" sz="2300" dirty="0" smtClean="0"/>
              <a:t>funkcije nije efikasna zbog velikog broj poziva funkcije. Iterativna realizacija je efikasnija. </a:t>
            </a:r>
            <a:endParaRPr lang="sr-Latn-CS" sz="23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257800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int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brojElemente(struct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lista *glava)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{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if(</a:t>
            </a:r>
            <a:r>
              <a:rPr lang="en-US" sz="2000" dirty="0" err="1">
                <a:solidFill>
                  <a:srgbClr val="3333CC"/>
                </a:solidFill>
                <a:latin typeface="Tahoma" pitchFamily="34" charset="0"/>
              </a:rPr>
              <a:t>glava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-&gt;next==NULL)	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     return 1;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else</a:t>
            </a:r>
          </a:p>
          <a:p>
            <a:pPr eaLnBrk="1" hangingPunct="1">
              <a:lnSpc>
                <a:spcPct val="90000"/>
              </a:lnSpc>
              <a:tabLst>
                <a:tab pos="62547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return 1+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lemente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glava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&gt;next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;}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44212" y="4169508"/>
            <a:ext cx="7309188" cy="26468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*nadovezi(struct lista *gl1,struct lista *gl2)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{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Cyrl-ME" sz="2300" dirty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while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-&gt;next!=NULL)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-&gt;next;</a:t>
            </a:r>
            <a:endParaRPr lang="sr-Latn-CS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-&gt;next=gl2;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return 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809625" algn="l"/>
                <a:tab pos="1258888" algn="l"/>
              </a:tabLst>
            </a:pP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}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Nadovezivanje</a:t>
            </a:r>
            <a:r>
              <a:rPr lang="en-US" dirty="0" smtClean="0"/>
              <a:t> </a:t>
            </a:r>
            <a:r>
              <a:rPr lang="en-US" dirty="0" smtClean="0"/>
              <a:t>list</a:t>
            </a:r>
            <a:r>
              <a:rPr lang="sr-Latn-ME" dirty="0" smtClean="0"/>
              <a:t>i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4582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300" dirty="0" err="1" smtClean="0"/>
              <a:t>Nadovezivanje</a:t>
            </a:r>
            <a:r>
              <a:rPr lang="en-US" sz="2300" dirty="0" smtClean="0"/>
              <a:t> (</a:t>
            </a:r>
            <a:r>
              <a:rPr lang="en-US" sz="2300" dirty="0" err="1" smtClean="0"/>
              <a:t>konkatenacija</a:t>
            </a:r>
            <a:r>
              <a:rPr lang="en-US" sz="2300" dirty="0" smtClean="0"/>
              <a:t>) </a:t>
            </a:r>
            <a:r>
              <a:rPr lang="sr-Latn-CS" sz="2300" dirty="0" smtClean="0"/>
              <a:t>listi </a:t>
            </a:r>
            <a:r>
              <a:rPr lang="sr-Latn-CS" sz="2300" dirty="0" smtClean="0"/>
              <a:t>je sljedeći problem kojeg želimo da ilustrujemo. Imamo dvije liste i na kraj prve želimo da nadovežemo drugu. To znači da </a:t>
            </a:r>
            <a:r>
              <a:rPr lang="sr-Latn-CS" sz="2300" u="sng" dirty="0" smtClean="0"/>
              <a:t>rep prve liste treba da pokaže na glavu druge liste</a:t>
            </a:r>
            <a:r>
              <a:rPr lang="sr-Latn-CS" sz="2300" dirty="0" smtClean="0"/>
              <a:t>. Očigledno, nakon što odredimo rep prve liste</a:t>
            </a:r>
            <a:r>
              <a:rPr lang="en-US" sz="2300" dirty="0" smtClean="0"/>
              <a:t>,</a:t>
            </a:r>
            <a:r>
              <a:rPr lang="sr-Latn-CS" sz="2300" dirty="0" smtClean="0"/>
              <a:t> njegov pokazivač </a:t>
            </a:r>
            <a:r>
              <a:rPr lang="sr-Latn-CS" sz="2300" b="1" dirty="0" smtClean="0">
                <a:solidFill>
                  <a:srgbClr val="3333CC"/>
                </a:solidFill>
              </a:rPr>
              <a:t>next</a:t>
            </a:r>
            <a:r>
              <a:rPr lang="sr-Latn-C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sr-Latn-CS" sz="2300" dirty="0" smtClean="0"/>
              <a:t>preusmjeriti na glavu druge liste:</a:t>
            </a:r>
            <a:endParaRPr lang="sr-Latn-CS" sz="24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267200" y="47625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867401" y="4624137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err="1" smtClean="0">
                <a:latin typeface="Tahoma" charset="0"/>
              </a:rPr>
              <a:t>Uvodimo</a:t>
            </a:r>
            <a:r>
              <a:rPr lang="en-US" sz="1400" dirty="0" smtClean="0">
                <a:latin typeface="Tahoma" charset="0"/>
              </a:rPr>
              <a:t> </a:t>
            </a:r>
            <a:r>
              <a:rPr lang="en-US" sz="1400" dirty="0" err="1" smtClean="0">
                <a:latin typeface="Tahoma" charset="0"/>
              </a:rPr>
              <a:t>pomo</a:t>
            </a:r>
            <a:r>
              <a:rPr lang="sr-Latn-ME" sz="1400" dirty="0" smtClean="0">
                <a:latin typeface="Tahoma" charset="0"/>
              </a:rPr>
              <a:t>ćni pokazivač za kretanje kroz prvu listu.</a:t>
            </a:r>
            <a:endParaRPr lang="en-US" sz="1400" dirty="0">
              <a:latin typeface="Tahoma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732421" y="5167564"/>
            <a:ext cx="11430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7401" y="5285720"/>
            <a:ext cx="26670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Idemo na kraj prve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3569368" y="5899484"/>
            <a:ext cx="22980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875421" y="5731860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Rep prve liste ukaži na glavu druge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2767261" y="6255079"/>
            <a:ext cx="3108159" cy="3161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867400" y="6300985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Vraćamo glavu novonastale liste.</a:t>
            </a:r>
            <a:endParaRPr lang="en-US" sz="14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915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specijalni tip liste se naziva </a:t>
            </a:r>
            <a:r>
              <a:rPr lang="sr-Latn-CS" sz="2300" b="1" dirty="0" smtClean="0">
                <a:solidFill>
                  <a:srgbClr val="FF0000"/>
                </a:solidFill>
              </a:rPr>
              <a:t>stek</a:t>
            </a:r>
            <a:r>
              <a:rPr lang="sr-Latn-CS" sz="2300" b="1" dirty="0" smtClean="0"/>
              <a:t> </a:t>
            </a:r>
            <a:r>
              <a:rPr lang="sr-Latn-CS" sz="2300" dirty="0" smtClean="0"/>
              <a:t>(podsjetite se gdje smo prvi put uveli ovaj pojam). Stek je specijalni tip liste kod kojeg se dodavanje novih elemenata i brisanje postojećih izvodi samo sa pozicije repa.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Stek je kao takav </a:t>
            </a:r>
            <a:r>
              <a:rPr lang="sr-Latn-CS" sz="2300" dirty="0" smtClean="0">
                <a:solidFill>
                  <a:srgbClr val="3333CC"/>
                </a:solidFill>
              </a:rPr>
              <a:t>FILO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irst-In-</a:t>
            </a:r>
            <a:r>
              <a:rPr lang="sr-Latn-CS" sz="2300" dirty="0" smtClean="0">
                <a:solidFill>
                  <a:srgbClr val="3333CC"/>
                </a:solidFill>
              </a:rPr>
              <a:t>L</a:t>
            </a:r>
            <a:r>
              <a:rPr lang="sr-Latn-CS" sz="2300" dirty="0" smtClean="0"/>
              <a:t>ast-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član liste koji prvi uđe u listu posljednji iz nje izlazi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en-US" sz="2300" dirty="0" smtClean="0"/>
              <a:t>:</a:t>
            </a:r>
            <a:r>
              <a:rPr lang="sr-Latn-CS" sz="2300" dirty="0" smtClean="0"/>
              <a:t> posljednji uđe</a:t>
            </a:r>
            <a:r>
              <a:rPr lang="en-US" sz="2300" dirty="0" smtClean="0"/>
              <a:t>,</a:t>
            </a:r>
            <a:r>
              <a:rPr lang="sr-Latn-CS" sz="2300" dirty="0" smtClean="0"/>
              <a:t> prvi izađe.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push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dodavanje</a:t>
            </a:r>
            <a:r>
              <a:rPr lang="en-US" sz="2000" dirty="0" smtClean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</a:t>
            </a:r>
            <a:r>
              <a:rPr lang="en-US" sz="2000" dirty="0" smtClean="0"/>
              <a:t>,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pop</a:t>
            </a:r>
            <a:r>
              <a:rPr lang="sr-Latn-RS" sz="2000" dirty="0" smtClean="0"/>
              <a:t> (u</a:t>
            </a:r>
            <a:r>
              <a:rPr lang="en-US" sz="2000" dirty="0" err="1" smtClean="0"/>
              <a:t>klanjanje</a:t>
            </a:r>
            <a:r>
              <a:rPr lang="en-US" sz="2000" dirty="0" smtClean="0"/>
              <a:t> </a:t>
            </a:r>
            <a:r>
              <a:rPr lang="en-US" sz="2000" dirty="0" err="1"/>
              <a:t>posljednje</a:t>
            </a:r>
            <a:r>
              <a:rPr lang="en-US" sz="2000" dirty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 </a:t>
            </a:r>
            <a:r>
              <a:rPr lang="en-US" sz="2000" dirty="0" smtClean="0"/>
              <a:t>i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peek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čitanje</a:t>
            </a:r>
            <a:r>
              <a:rPr lang="en-US" sz="2000" dirty="0" smtClean="0"/>
              <a:t> </a:t>
            </a:r>
            <a:r>
              <a:rPr lang="en-US" sz="2000" dirty="0" err="1"/>
              <a:t>posljednje</a:t>
            </a:r>
            <a:r>
              <a:rPr lang="en-US" sz="2000" dirty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/>
              <a:t>elementa</a:t>
            </a:r>
            <a:r>
              <a:rPr lang="en-US" sz="2000" dirty="0"/>
              <a:t>, bez </a:t>
            </a:r>
            <a:r>
              <a:rPr lang="en-US" sz="2000" dirty="0" err="1"/>
              <a:t>modifikacije</a:t>
            </a:r>
            <a:r>
              <a:rPr lang="en-US" sz="2000" dirty="0"/>
              <a:t> </a:t>
            </a:r>
            <a:r>
              <a:rPr lang="en-US" sz="2000" dirty="0" err="1" smtClean="0"/>
              <a:t>steka</a:t>
            </a:r>
            <a:r>
              <a:rPr lang="sr-Latn-RS" sz="2000" dirty="0" smtClean="0"/>
              <a:t>).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dirty="0" smtClean="0"/>
              <a:t>I</a:t>
            </a:r>
            <a:r>
              <a:rPr lang="it-IT" sz="2300" dirty="0" smtClean="0"/>
              <a:t>mplementiraju </a:t>
            </a:r>
            <a:r>
              <a:rPr lang="it-IT" sz="2300" dirty="0"/>
              <a:t>se i operacije provjere da li je stek pun ili </a:t>
            </a:r>
            <a:r>
              <a:rPr lang="it-IT" sz="2300" dirty="0" smtClean="0"/>
              <a:t>prazan</a:t>
            </a:r>
            <a:r>
              <a:rPr lang="sr-Latn-R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Osim preko listi, s</a:t>
            </a:r>
            <a:r>
              <a:rPr lang="sr-Latn-CS" sz="2300" dirty="0" smtClean="0"/>
              <a:t>tek</a:t>
            </a:r>
            <a:r>
              <a:rPr lang="en-US" sz="2300" dirty="0" err="1" smtClean="0"/>
              <a:t>ovi</a:t>
            </a:r>
            <a:r>
              <a:rPr lang="sr-Latn-RS" sz="2300" dirty="0" smtClean="0"/>
              <a:t> mogu realizovati i pomoću</a:t>
            </a:r>
            <a:r>
              <a:rPr lang="sr-Latn-CS" sz="2300" dirty="0" smtClean="0"/>
              <a:t> nizova.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36536</TotalTime>
  <Words>2578</Words>
  <Application>Microsoft Office PowerPoint</Application>
  <PresentationFormat>On-screen Show (4:3)</PresentationFormat>
  <Paragraphs>235</Paragraphs>
  <Slides>31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MS Mincho</vt:lpstr>
      <vt:lpstr>Arial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o datom problemu</vt:lpstr>
      <vt:lpstr>Brisanje elementa iz sredine liste</vt:lpstr>
      <vt:lpstr>Zadatak za vježbu</vt:lpstr>
      <vt:lpstr>Brojanje elemenata liste</vt:lpstr>
      <vt:lpstr>Nadovezivanje listi</vt:lpstr>
      <vt:lpstr>Specijalni tipovi lista</vt:lpstr>
      <vt:lpstr>Specijalni tipovi lista</vt:lpstr>
      <vt:lpstr>Dvostruko povezana lista</vt:lpstr>
      <vt:lpstr>Vizuelizacija dvostruko povezane liste</vt:lpstr>
      <vt:lpstr>Dodavanje elementa u dvost. listu</vt:lpstr>
      <vt:lpstr>Dvostruke liste – Za vježbu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Za vježbu</vt:lpstr>
      <vt:lpstr>Problem najkraćeg puta</vt:lpstr>
      <vt:lpstr>Problem najkraćeg puta</vt:lpstr>
      <vt:lpstr>Problem najkraćeg puta</vt:lpstr>
      <vt:lpstr>Problem najkraćeg puta</vt:lpstr>
      <vt:lpstr>Dijkstra algoritam</vt:lpstr>
      <vt:lpstr>Dijkstra algoritam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827</cp:revision>
  <dcterms:created xsi:type="dcterms:W3CDTF">2004-08-23T07:37:27Z</dcterms:created>
  <dcterms:modified xsi:type="dcterms:W3CDTF">2018-12-12T09:23:50Z</dcterms:modified>
</cp:coreProperties>
</file>