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08" d="100"/>
          <a:sy n="108" d="100"/>
        </p:scale>
        <p:origin x="186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67B78FA-1F26-4E08-A807-9A8E204F6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99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C58F6AA-22B5-4371-8A91-ACD0EB14776C}" type="datetimeFigureOut">
              <a:rPr lang="en-GB"/>
              <a:pPr>
                <a:defRPr/>
              </a:pPr>
              <a:t>16/11/2020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5B15E39-EED6-432B-968A-51E1389715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04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0C5C67F0-1047-42E3-9D1D-19FFEE087F4B}" type="slidenum">
              <a:rPr lang="en-GB" sz="1200"/>
              <a:pPr eaLnBrk="1" hangingPunct="1"/>
              <a:t>3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4133067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B15E39-EED6-432B-968A-51E1389715A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23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9F5AD21D-035B-4ECE-B36A-1F1D891341B2}" type="slidenum">
              <a:rPr lang="en-GB" sz="1200"/>
              <a:pPr eaLnBrk="1" hangingPunct="1"/>
              <a:t>15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737161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76CF5-8E28-4951-915A-895491F7C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0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07EA2-3F07-42B6-B600-2B62C7DE0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3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12649-D601-4AAE-B43D-2C4FA2FD3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9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23AFE-6815-40E4-B7C2-F5BC8831E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5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84237-4D72-416C-AB7A-3944AD345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29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7985A-FC60-409B-AF28-46781A0F5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7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E089-2CB0-4022-A0FB-D2A03DA92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69208-BCDB-4C87-90E8-659B0E2E1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91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A2BB7-0F9B-42AF-A794-8C3E939CE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4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56425-F9D7-4D0A-B2C5-EBE262565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05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94A55-856C-4F97-B554-83FAB73AB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9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28A2A9AD-7FAC-46B0-9AD4-D3885A14F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Funkcije</a:t>
            </a:r>
            <a:r>
              <a:rPr lang="sr-Latn-CS" smtClean="0"/>
              <a:t> printf i scanf</a:t>
            </a:r>
          </a:p>
          <a:p>
            <a:pPr eaLnBrk="1" hangingPunct="1"/>
            <a:r>
              <a:rPr lang="sr-Latn-CS" smtClean="0"/>
              <a:t>Kontrola toka programa</a:t>
            </a:r>
            <a:endParaRPr lang="en-US" smtClean="0"/>
          </a:p>
          <a:p>
            <a:pPr eaLnBrk="1" hangingPunct="1"/>
            <a:r>
              <a:rPr lang="en-US" smtClean="0"/>
              <a:t>Pokaziva</a:t>
            </a:r>
            <a:r>
              <a:rPr lang="sr-Latn-CS" smtClean="0"/>
              <a:t>či - osnovno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Oblik funkcije u C-u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Tijelo funkcije se oivičava </a:t>
            </a:r>
            <a:r>
              <a:rPr lang="en-US" sz="2400" dirty="0" err="1" smtClean="0"/>
              <a:t>velikim</a:t>
            </a:r>
            <a:r>
              <a:rPr lang="en-US" sz="2400" dirty="0" smtClean="0"/>
              <a:t> </a:t>
            </a:r>
            <a:r>
              <a:rPr lang="en-US" sz="2400" dirty="0" err="1" smtClean="0"/>
              <a:t>zagradama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{}</a:t>
            </a:r>
            <a:r>
              <a:rPr lang="en-US" sz="2400" dirty="0" smtClean="0"/>
              <a:t> i </a:t>
            </a:r>
            <a:r>
              <a:rPr lang="en-US" sz="2400" dirty="0" err="1" smtClean="0"/>
              <a:t>sastoji</a:t>
            </a:r>
            <a:r>
              <a:rPr lang="en-US" sz="2400" dirty="0" smtClean="0"/>
              <a:t> se od </a:t>
            </a:r>
            <a:r>
              <a:rPr lang="en-US" sz="2400" dirty="0" err="1" smtClean="0">
                <a:solidFill>
                  <a:srgbClr val="3333CC"/>
                </a:solidFill>
              </a:rPr>
              <a:t>deklaracija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promjenlji</a:t>
            </a:r>
            <a:r>
              <a:rPr lang="sr-Latn-CS" sz="2400" dirty="0" smtClean="0">
                <a:solidFill>
                  <a:srgbClr val="3333CC"/>
                </a:solidFill>
              </a:rPr>
              <a:t>v</a:t>
            </a:r>
            <a:r>
              <a:rPr lang="en-US" sz="2400" dirty="0" err="1" smtClean="0">
                <a:solidFill>
                  <a:srgbClr val="3333CC"/>
                </a:solidFill>
              </a:rPr>
              <a:t>ih</a:t>
            </a:r>
            <a:r>
              <a:rPr lang="en-US" sz="2400" dirty="0" smtClean="0"/>
              <a:t> </a:t>
            </a:r>
            <a:r>
              <a:rPr lang="en-US" sz="2400" dirty="0" err="1" smtClean="0"/>
              <a:t>koje</a:t>
            </a:r>
            <a:r>
              <a:rPr lang="en-US" sz="2400" dirty="0" smtClean="0"/>
              <a:t> se</a:t>
            </a:r>
            <a:r>
              <a:rPr lang="sr-Latn-RS" sz="2400" dirty="0" smtClean="0"/>
              <a:t> obično</a:t>
            </a:r>
            <a:r>
              <a:rPr lang="en-US" sz="2400" dirty="0" smtClean="0"/>
              <a:t> </a:t>
            </a:r>
            <a:r>
              <a:rPr lang="en-US" sz="2400" dirty="0" err="1" smtClean="0"/>
              <a:t>postavljaju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četku bloka i </a:t>
            </a:r>
            <a:r>
              <a:rPr lang="sr-Latn-CS" sz="2400" dirty="0" smtClean="0">
                <a:solidFill>
                  <a:schemeClr val="accent2"/>
                </a:solidFill>
              </a:rPr>
              <a:t>naredbi</a:t>
            </a:r>
            <a:r>
              <a:rPr lang="sr-Latn-CS" sz="2400" dirty="0" smtClean="0"/>
              <a:t> koje slijede. Blok naredbi </a:t>
            </a:r>
            <a:r>
              <a:rPr lang="en-US" sz="2400" dirty="0" smtClean="0"/>
              <a:t>u </a:t>
            </a:r>
            <a:r>
              <a:rPr lang="sr-Latn-CS" sz="2400" dirty="0" smtClean="0"/>
              <a:t>programskom jeziku C je sekvenca naredbi oivičena sa </a:t>
            </a:r>
            <a:r>
              <a:rPr lang="en-US" sz="2400" b="1" dirty="0" smtClean="0">
                <a:solidFill>
                  <a:srgbClr val="FF0000"/>
                </a:solidFill>
              </a:rPr>
              <a:t>{}</a:t>
            </a:r>
            <a:r>
              <a:rPr lang="sr-Latn-CS" sz="2400" dirty="0" smtClean="0"/>
              <a:t>.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Prije tijela funkcije se postavlja </a:t>
            </a:r>
            <a:r>
              <a:rPr lang="sr-Latn-CS" sz="2400" dirty="0" smtClean="0">
                <a:solidFill>
                  <a:srgbClr val="FF0000"/>
                </a:solidFill>
              </a:rPr>
              <a:t>zaglavlje</a:t>
            </a:r>
            <a:r>
              <a:rPr lang="sr-Latn-CS" sz="2400" dirty="0" smtClean="0"/>
              <a:t> koje sadrži ime funkcije, tip rezultata, kao i tip i imena pojedinih argumenata.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Za sada je glavni program jedina funkcija koju ćemo koristiti.</a:t>
            </a:r>
            <a:endParaRPr lang="en-US" sz="2400" dirty="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-1311275" y="4613275"/>
            <a:ext cx="3597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27584" y="4247217"/>
            <a:ext cx="48006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sr-Latn-CS" sz="1600" b="1" dirty="0">
                <a:solidFill>
                  <a:srgbClr val="FF0000"/>
                </a:solidFill>
                <a:latin typeface="Tahoma" charset="0"/>
              </a:rPr>
              <a:t>zaglavlje</a:t>
            </a:r>
            <a:r>
              <a:rPr lang="sr-Latn-CS" sz="1600" b="1" dirty="0" smtClean="0">
                <a:solidFill>
                  <a:srgbClr val="FF0000"/>
                </a:solidFill>
                <a:latin typeface="Tahoma" charset="0"/>
              </a:rPr>
              <a:t>() </a:t>
            </a: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{</a:t>
            </a: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/>
            </a:r>
            <a:br>
              <a:rPr lang="en-US" sz="1600" b="1" dirty="0">
                <a:solidFill>
                  <a:srgbClr val="FF0000"/>
                </a:solidFill>
                <a:latin typeface="Tahoma" charset="0"/>
              </a:rPr>
            </a:b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...</a:t>
            </a:r>
            <a:endParaRPr lang="en-US" sz="1600" b="1" dirty="0">
              <a:solidFill>
                <a:srgbClr val="3333CC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...</a:t>
            </a:r>
            <a:endParaRPr lang="en-US" sz="1600" b="1" dirty="0">
              <a:solidFill>
                <a:schemeClr val="accent2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>}</a:t>
            </a: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>
            <a:off x="2647510" y="4286274"/>
            <a:ext cx="331688" cy="1951038"/>
          </a:xfrm>
          <a:prstGeom prst="rightBrace">
            <a:avLst>
              <a:gd name="adj1" fmla="val 806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001162" y="5080957"/>
            <a:ext cx="197700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 smtClean="0">
                <a:latin typeface="Tahoma" charset="0"/>
              </a:rPr>
              <a:t>Struktura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funkcije</a:t>
            </a:r>
            <a:endParaRPr lang="en-US" sz="18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Pregled naredbi u C-</a:t>
            </a:r>
            <a:r>
              <a:rPr lang="sr-Latn-CS" smtClean="0"/>
              <a:t>u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743200"/>
            <a:ext cx="4114800" cy="411480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Nare</a:t>
            </a:r>
            <a:r>
              <a:rPr lang="en-US" sz="2200" dirty="0" smtClean="0"/>
              <a:t>d</a:t>
            </a:r>
            <a:r>
              <a:rPr lang="sr-Latn-CS" sz="2200" dirty="0" smtClean="0"/>
              <a:t>ba pridruživanja </a:t>
            </a:r>
            <a:r>
              <a:rPr lang="sr-Latn-CS" sz="2200" dirty="0" smtClean="0">
                <a:solidFill>
                  <a:srgbClr val="FF0000"/>
                </a:solidFill>
              </a:rPr>
              <a:t>=</a:t>
            </a:r>
            <a:endParaRPr lang="sr-Latn-CS" sz="2200" dirty="0" smtClean="0"/>
          </a:p>
          <a:p>
            <a:pPr eaLnBrk="1" hangingPunct="1"/>
            <a:r>
              <a:rPr lang="sr-Latn-CS" sz="2200" dirty="0" smtClean="0"/>
              <a:t>Poziv funkcije koji se obavlja u obliku </a:t>
            </a:r>
            <a:r>
              <a:rPr lang="sr-Latn-CS" sz="2200" dirty="0" smtClean="0">
                <a:solidFill>
                  <a:srgbClr val="FF0000"/>
                </a:solidFill>
              </a:rPr>
              <a:t>ime_funkcije(argumenti);</a:t>
            </a:r>
          </a:p>
          <a:p>
            <a:pPr eaLnBrk="1" hangingPunct="1"/>
            <a:r>
              <a:rPr lang="sr-Latn-CS" sz="2200" dirty="0" smtClean="0"/>
              <a:t>Složena ili blok naredba koja je zapravo skup naredbi </a:t>
            </a:r>
            <a:r>
              <a:rPr lang="en-US" sz="2200" dirty="0" err="1" smtClean="0"/>
              <a:t>unutar</a:t>
            </a:r>
            <a:r>
              <a:rPr lang="sr-Latn-CS" sz="2200" dirty="0" smtClean="0"/>
              <a:t> veliki</a:t>
            </a:r>
            <a:r>
              <a:rPr lang="en-US" sz="2200" dirty="0" smtClean="0"/>
              <a:t>h</a:t>
            </a:r>
            <a:r>
              <a:rPr lang="sr-Latn-CS" sz="2200" dirty="0" smtClean="0"/>
              <a:t> zagrada (tretira se kao jedna)</a:t>
            </a:r>
            <a:br>
              <a:rPr lang="sr-Latn-CS" sz="2200" dirty="0" smtClean="0"/>
            </a:br>
            <a:r>
              <a:rPr lang="en-US" sz="2200" dirty="0" smtClean="0">
                <a:solidFill>
                  <a:srgbClr val="FF0000"/>
                </a:solidFill>
              </a:rPr>
              <a:t>{nar1; nar2; nar3; ... </a:t>
            </a:r>
            <a:r>
              <a:rPr lang="en-US" sz="2200" dirty="0" err="1" smtClean="0">
                <a:solidFill>
                  <a:srgbClr val="FF0000"/>
                </a:solidFill>
              </a:rPr>
              <a:t>narN</a:t>
            </a:r>
            <a:r>
              <a:rPr lang="en-US" sz="2200" dirty="0" smtClean="0">
                <a:solidFill>
                  <a:srgbClr val="FF0000"/>
                </a:solidFill>
              </a:rPr>
              <a:t>;}</a:t>
            </a:r>
          </a:p>
          <a:p>
            <a:pPr eaLnBrk="1" hangingPunct="1"/>
            <a:r>
              <a:rPr lang="en-US" sz="2200" dirty="0" err="1" smtClean="0"/>
              <a:t>Prazna</a:t>
            </a:r>
            <a:r>
              <a:rPr lang="en-US" sz="2200" dirty="0" smtClean="0"/>
              <a:t> </a:t>
            </a:r>
            <a:r>
              <a:rPr lang="en-US" sz="2200" dirty="0" err="1" smtClean="0"/>
              <a:t>naredba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;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743200"/>
            <a:ext cx="4572000" cy="4114800"/>
          </a:xfrm>
        </p:spPr>
        <p:txBody>
          <a:bodyPr/>
          <a:lstStyle/>
          <a:p>
            <a:pPr eaLnBrk="1" hangingPunct="1"/>
            <a:r>
              <a:rPr lang="en-US" sz="2200" smtClean="0"/>
              <a:t>Osam naredbi za kontrolu toka: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if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switch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while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do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for </a:t>
            </a:r>
            <a:endParaRPr lang="sr-Latn-CS" sz="200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break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continue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goto</a:t>
            </a:r>
          </a:p>
          <a:p>
            <a:pPr eaLnBrk="1" hangingPunct="1"/>
            <a:r>
              <a:rPr lang="en-US" sz="2200" smtClean="0"/>
              <a:t>Vra</a:t>
            </a:r>
            <a:r>
              <a:rPr lang="sr-Latn-CS" sz="2200" smtClean="0"/>
              <a:t>ćanje rezultata funkcije naredbom </a:t>
            </a:r>
            <a:r>
              <a:rPr lang="sr-Latn-CS" sz="2200" smtClean="0">
                <a:solidFill>
                  <a:srgbClr val="FF0000"/>
                </a:solidFill>
              </a:rPr>
              <a:t>return</a:t>
            </a:r>
            <a:r>
              <a:rPr lang="sr-Latn-CS" sz="2200" smtClean="0"/>
              <a:t>.</a:t>
            </a:r>
            <a:endParaRPr lang="en-US" sz="2200" smtClean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28600" y="2133600"/>
            <a:ext cx="891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charset="0"/>
              </a:rPr>
              <a:t>Postoji samo 13 osnovnih naredbi, </a:t>
            </a:r>
            <a:r>
              <a:rPr lang="sr-Latn-CS">
                <a:latin typeface="Tahoma" charset="0"/>
              </a:rPr>
              <a:t>što se smatra prednošću C-a.</a:t>
            </a:r>
            <a:endParaRPr lang="en-US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Pridruživanje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388"/>
            <a:ext cx="8496944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Pridruživanje se u C-u obavlja preko operatora </a:t>
            </a:r>
            <a:r>
              <a:rPr lang="sr-Latn-CS" sz="2400" smtClean="0">
                <a:solidFill>
                  <a:srgbClr val="FF0000"/>
                </a:solidFill>
              </a:rPr>
              <a:t>=</a:t>
            </a:r>
            <a:r>
              <a:rPr lang="sr-Latn-CS" sz="2400" smtClean="0"/>
              <a:t>. </a:t>
            </a:r>
          </a:p>
          <a:p>
            <a:pPr eaLnBrk="1" hangingPunct="1"/>
            <a:r>
              <a:rPr lang="sr-Latn-CS" sz="2400" smtClean="0"/>
              <a:t>Sa lijeve strane mora biti dozvoljena lijeva vrijednost (</a:t>
            </a:r>
            <a:r>
              <a:rPr lang="sr-Latn-CS" sz="2400" smtClean="0">
                <a:solidFill>
                  <a:srgbClr val="3333CC"/>
                </a:solidFill>
              </a:rPr>
              <a:t>lvalue</a:t>
            </a:r>
            <a:r>
              <a:rPr lang="sr-Latn-CS" sz="2400" smtClean="0"/>
              <a:t>) kojoj se može pridružiti </a:t>
            </a:r>
            <a:r>
              <a:rPr lang="en-US" sz="2400" smtClean="0"/>
              <a:t>vrijednost </a:t>
            </a:r>
            <a:r>
              <a:rPr lang="sr-Latn-CS" sz="2400" smtClean="0"/>
              <a:t>izraz</a:t>
            </a:r>
            <a:r>
              <a:rPr lang="en-US" sz="2400" smtClean="0"/>
              <a:t>a</a:t>
            </a:r>
            <a:r>
              <a:rPr lang="sr-Latn-CS" sz="2400" smtClean="0"/>
              <a:t> </a:t>
            </a:r>
            <a:r>
              <a:rPr lang="en-US" sz="2400" smtClean="0"/>
              <a:t>s</a:t>
            </a:r>
            <a:r>
              <a:rPr lang="sr-Latn-CS" sz="2400" smtClean="0"/>
              <a:t>a desn</a:t>
            </a:r>
            <a:r>
              <a:rPr lang="en-US" sz="2400" smtClean="0"/>
              <a:t>e</a:t>
            </a:r>
            <a:r>
              <a:rPr lang="sr-Latn-CS" sz="2400" smtClean="0"/>
              <a:t> stran</a:t>
            </a:r>
            <a:r>
              <a:rPr lang="en-US" sz="2400" smtClean="0"/>
              <a:t>e</a:t>
            </a:r>
            <a:r>
              <a:rPr lang="sr-Latn-CS" sz="2400" smtClean="0"/>
              <a:t>, dok sa desne može biti izraz, poziv funkcije ili konstanta.</a:t>
            </a:r>
          </a:p>
          <a:p>
            <a:pPr eaLnBrk="1" hangingPunct="1"/>
            <a:r>
              <a:rPr lang="sr-Latn-CS" sz="2400" smtClean="0"/>
              <a:t>C jezik dozvoljava pridruživanje tipa: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a=b=c;</a:t>
            </a:r>
          </a:p>
          <a:p>
            <a:pPr eaLnBrk="1" hangingPunct="1"/>
            <a:r>
              <a:rPr lang="sr-Latn-CS" sz="2400" smtClean="0"/>
              <a:t>Sada promjenljive 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FF0000"/>
                </a:solidFill>
              </a:rPr>
              <a:t>b</a:t>
            </a:r>
            <a:r>
              <a:rPr lang="sr-Latn-CS" sz="2400" smtClean="0"/>
              <a:t> moraju biti dozvoljene lijeve strane izraza. Ovakav način pridruživanja drugi programski jezici rijetko podržavaju.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Uslovno izvršavanje </a:t>
            </a:r>
            <a:r>
              <a:rPr lang="sr-Latn-CS" smtClean="0">
                <a:solidFill>
                  <a:srgbClr val="FF0000"/>
                </a:solidFill>
              </a:rPr>
              <a:t>if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75856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uslovnog izvršavanja ima oblik: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naredbi;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je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logički tačan (različit od nule, podsjetite se smisla logičke tačnosti u C-u) izvršava se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</a:t>
            </a:r>
            <a:r>
              <a:rPr lang="sr-Latn-CS" sz="2400" dirty="0" smtClean="0"/>
              <a:t>. Ako se izvršava jedna naredba ne moraju se koristiti vitičaste zagrade, a ako se izvršava više naredbi postavljaju se vitičaste zagrade oko njih (blok naredbi).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sr-Latn-CS" sz="2400" dirty="0" smtClean="0"/>
              <a:t>if naredba, sa onim što se izvršava ako je uslov zadovoljen, tretira se kao jedna naredba.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OPREZ</a:t>
            </a:r>
            <a:r>
              <a:rPr lang="en-US" sz="2400" dirty="0" smtClean="0">
                <a:solidFill>
                  <a:srgbClr val="FF0000"/>
                </a:solidFill>
              </a:rPr>
              <a:t>!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if(uslov) 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</a:t>
            </a:r>
            <a:r>
              <a:rPr lang="sr-Latn-CS" sz="1800" b="1" dirty="0" smtClean="0"/>
              <a:t> </a:t>
            </a:r>
            <a:r>
              <a:rPr lang="en-US" sz="1800" dirty="0" smtClean="0"/>
              <a:t>// </a:t>
            </a:r>
            <a:r>
              <a:rPr lang="en-US" sz="1800" dirty="0" err="1"/>
              <a:t>ispravna</a:t>
            </a:r>
            <a:r>
              <a:rPr lang="en-US" sz="1800" dirty="0"/>
              <a:t> </a:t>
            </a:r>
            <a:r>
              <a:rPr lang="en-US" sz="1800" dirty="0" err="1" smtClean="0"/>
              <a:t>naredb</a:t>
            </a:r>
            <a:r>
              <a:rPr lang="sr-Latn-CS" sz="1800" dirty="0" smtClean="0"/>
              <a:t>a</a:t>
            </a:r>
            <a:r>
              <a:rPr lang="en-US" sz="1800" dirty="0" smtClean="0"/>
              <a:t>, </a:t>
            </a:r>
            <a:r>
              <a:rPr lang="en-US" sz="1800" dirty="0" err="1" smtClean="0"/>
              <a:t>ali</a:t>
            </a:r>
            <a:r>
              <a:rPr lang="en-US" sz="1800" dirty="0" smtClean="0"/>
              <a:t> </a:t>
            </a:r>
            <a:r>
              <a:rPr lang="en-US" sz="1800" dirty="0" err="1" smtClean="0"/>
              <a:t>vjerovatno</a:t>
            </a:r>
            <a:r>
              <a:rPr lang="en-US" sz="1800" dirty="0" smtClean="0"/>
              <a:t> ne </a:t>
            </a:r>
            <a:r>
              <a:rPr lang="en-US" sz="1800" dirty="0" err="1" smtClean="0"/>
              <a:t>radi</a:t>
            </a:r>
            <a:r>
              <a:rPr lang="en-US" sz="1800" dirty="0" smtClean="0"/>
              <a:t> ono </a:t>
            </a:r>
            <a:r>
              <a:rPr lang="sr-Latn-CS" sz="1800" dirty="0" smtClean="0"/>
              <a:t>što </a:t>
            </a:r>
            <a:r>
              <a:rPr lang="sr-Latn-CS" sz="1800" dirty="0" smtClean="0"/>
              <a:t>ste</a:t>
            </a:r>
            <a:r>
              <a:rPr lang="sr-Latn-CS" sz="1800" dirty="0" smtClean="0"/>
              <a:t>	</a:t>
            </a:r>
            <a:r>
              <a:rPr lang="sr-Latn-CS" sz="1800" dirty="0" smtClean="0"/>
              <a:t>zamislili</a:t>
            </a:r>
            <a:endParaRPr lang="sr-Latn-CS" sz="2400" dirty="0" smtClean="0"/>
          </a:p>
        </p:txBody>
      </p:sp>
      <p:sp>
        <p:nvSpPr>
          <p:cNvPr id="15364" name="Freeform 4"/>
          <p:cNvSpPr>
            <a:spLocks/>
          </p:cNvSpPr>
          <p:nvPr/>
        </p:nvSpPr>
        <p:spPr bwMode="auto">
          <a:xfrm>
            <a:off x="1988590" y="6356177"/>
            <a:ext cx="1219200" cy="273224"/>
          </a:xfrm>
          <a:custGeom>
            <a:avLst/>
            <a:gdLst>
              <a:gd name="T0" fmla="*/ 0 w 1008"/>
              <a:gd name="T1" fmla="*/ 0 h 336"/>
              <a:gd name="T2" fmla="*/ 0 w 1008"/>
              <a:gd name="T3" fmla="*/ 622118571 h 336"/>
              <a:gd name="T4" fmla="*/ 1474651429 w 1008"/>
              <a:gd name="T5" fmla="*/ 622118571 h 3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8" h="336">
                <a:moveTo>
                  <a:pt x="0" y="0"/>
                </a:moveTo>
                <a:lnTo>
                  <a:pt x="0" y="336"/>
                </a:lnTo>
                <a:lnTo>
                  <a:pt x="1008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158703" y="6439310"/>
            <a:ext cx="16561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a evo i </a:t>
            </a: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razloga!</a:t>
            </a:r>
            <a:endParaRPr lang="en-US" sz="1600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if</a:t>
            </a:r>
            <a:r>
              <a:rPr lang="sr-Latn-CS" smtClean="0"/>
              <a:t> varijante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4572000"/>
          </a:xfrm>
        </p:spPr>
        <p:txBody>
          <a:bodyPr/>
          <a:lstStyle/>
          <a:p>
            <a:pPr eaLnBrk="1" hangingPunct="1"/>
            <a:r>
              <a:rPr lang="sr-Latn-CS" sz="2400" smtClean="0"/>
              <a:t>Varijanta naredbe if u obliku:</a:t>
            </a:r>
            <a:br>
              <a:rPr lang="sr-Latn-CS" sz="2400" smtClean="0"/>
            </a:br>
            <a:r>
              <a:rPr lang="sr-Latn-CS" sz="2400" smtClean="0"/>
              <a:t>if(uslov) 	</a:t>
            </a:r>
            <a:r>
              <a:rPr lang="sr-Latn-CS" sz="2400" smtClean="0">
                <a:solidFill>
                  <a:srgbClr val="FF0000"/>
                </a:solidFill>
              </a:rPr>
              <a:t>naredba1 ili blok naredbi1;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else		</a:t>
            </a:r>
            <a:r>
              <a:rPr lang="sr-Latn-CS" sz="2400" smtClean="0">
                <a:solidFill>
                  <a:srgbClr val="3333CC"/>
                </a:solidFill>
              </a:rPr>
              <a:t>naredba2 ili blok naredbi2;</a:t>
            </a:r>
          </a:p>
          <a:p>
            <a:pPr eaLnBrk="1" hangingPunct="1"/>
            <a:r>
              <a:rPr lang="sr-Latn-CS" sz="2400" smtClean="0"/>
              <a:t>Izvršava </a:t>
            </a:r>
            <a:r>
              <a:rPr lang="sr-Latn-CS" sz="2400" smtClean="0">
                <a:solidFill>
                  <a:srgbClr val="FF0000"/>
                </a:solidFill>
              </a:rPr>
              <a:t>naredbu1 ili blok naredbi1</a:t>
            </a:r>
            <a:r>
              <a:rPr lang="sr-Latn-CS" sz="2400" smtClean="0"/>
              <a:t> ako je ispunjen uslov, a ako nije </a:t>
            </a:r>
            <a:r>
              <a:rPr lang="sr-Latn-CS" sz="2400" smtClean="0">
                <a:solidFill>
                  <a:srgbClr val="3333CC"/>
                </a:solidFill>
              </a:rPr>
              <a:t>naredbu2 ili blok naredbi 2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Varijanta: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if(uslov1) N1;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else if(uslov2) N2;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else if(uslov3) N3;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...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else Nn;</a:t>
            </a:r>
            <a:endParaRPr lang="en-US" sz="2400" smtClean="0">
              <a:solidFill>
                <a:srgbClr val="FF0000"/>
              </a:solidFill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038600" y="4343400"/>
            <a:ext cx="48768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 dirty="0">
                <a:solidFill>
                  <a:srgbClr val="FF0000"/>
                </a:solidFill>
                <a:latin typeface="Tahoma" charset="0"/>
              </a:rPr>
              <a:t>izvršava N1 ako je ispunjen uslov1, a ako nije ispunjen uslov1, a ispunjen je uslov2 izvršava N2 itd, a ako nijedan od uslova nije ispunjen izvršava Nn.</a:t>
            </a:r>
            <a:endParaRPr lang="en-US" sz="1600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4587106" y="5356225"/>
            <a:ext cx="4377382" cy="11079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200" dirty="0">
                <a:latin typeface="Tahoma" charset="0"/>
              </a:rPr>
              <a:t>Obratite pažnju </a:t>
            </a:r>
            <a:r>
              <a:rPr lang="sr-Latn-CS" sz="2200" dirty="0" smtClean="0">
                <a:latin typeface="Tahoma" charset="0"/>
              </a:rPr>
              <a:t>da</a:t>
            </a:r>
            <a:r>
              <a:rPr lang="en-US" sz="2200" dirty="0" smtClean="0">
                <a:latin typeface="Tahoma" charset="0"/>
              </a:rPr>
              <a:t> u</a:t>
            </a:r>
            <a:r>
              <a:rPr lang="sr-Latn-CS" sz="2200" dirty="0" smtClean="0">
                <a:latin typeface="Tahoma" charset="0"/>
              </a:rPr>
              <a:t> C</a:t>
            </a:r>
            <a:r>
              <a:rPr lang="en-US" sz="2200" dirty="0">
                <a:latin typeface="Tahoma" charset="0"/>
              </a:rPr>
              <a:t>-</a:t>
            </a:r>
            <a:r>
              <a:rPr lang="sr-Latn-CS" sz="2200" dirty="0" smtClean="0">
                <a:latin typeface="Tahoma" charset="0"/>
              </a:rPr>
              <a:t> </a:t>
            </a:r>
            <a:r>
              <a:rPr lang="sr-Latn-CS" sz="2200" dirty="0">
                <a:latin typeface="Tahoma" charset="0"/>
              </a:rPr>
              <a:t>ne </a:t>
            </a:r>
            <a:r>
              <a:rPr lang="sr-Latn-CS" sz="2200" dirty="0" smtClean="0">
                <a:latin typeface="Tahoma" charset="0"/>
              </a:rPr>
              <a:t>pos</a:t>
            </a:r>
            <a:r>
              <a:rPr lang="en-US" sz="2200" dirty="0" err="1" smtClean="0">
                <a:latin typeface="Tahoma" charset="0"/>
              </a:rPr>
              <a:t>toji</a:t>
            </a:r>
            <a:r>
              <a:rPr lang="sr-Latn-CS" sz="2200" dirty="0" smtClean="0">
                <a:latin typeface="Tahoma" charset="0"/>
              </a:rPr>
              <a:t> </a:t>
            </a:r>
            <a:r>
              <a:rPr lang="sr-Latn-CS" sz="2200" dirty="0">
                <a:latin typeface="Tahoma" charset="0"/>
              </a:rPr>
              <a:t>elseif </a:t>
            </a:r>
            <a:r>
              <a:rPr lang="sr-Latn-CS" sz="2200" dirty="0" smtClean="0">
                <a:latin typeface="Tahoma" charset="0"/>
              </a:rPr>
              <a:t>naredb</a:t>
            </a:r>
            <a:r>
              <a:rPr lang="en-US" sz="2200" dirty="0" smtClean="0">
                <a:latin typeface="Tahoma" charset="0"/>
              </a:rPr>
              <a:t>a</a:t>
            </a:r>
            <a:r>
              <a:rPr lang="sr-Latn-CS" sz="2200" dirty="0" smtClean="0">
                <a:latin typeface="Tahoma" charset="0"/>
              </a:rPr>
              <a:t>, </a:t>
            </a:r>
            <a:r>
              <a:rPr lang="sr-Latn-CS" sz="2200" dirty="0">
                <a:latin typeface="Tahoma" charset="0"/>
              </a:rPr>
              <a:t>već da je if ugnježdeno u else </a:t>
            </a:r>
            <a:r>
              <a:rPr lang="sr-Latn-CS" sz="2200" dirty="0" smtClean="0">
                <a:latin typeface="Tahoma" charset="0"/>
              </a:rPr>
              <a:t>dijelu</a:t>
            </a:r>
            <a:r>
              <a:rPr lang="sr-Latn-CS" sz="2200" dirty="0">
                <a:latin typeface="Tahoma" charset="0"/>
              </a:rPr>
              <a:t>.</a:t>
            </a:r>
            <a:endParaRPr lang="en-US" sz="2200" dirty="0">
              <a:latin typeface="Tahoma" charset="0"/>
            </a:endParaRPr>
          </a:p>
        </p:txBody>
      </p:sp>
      <p:sp>
        <p:nvSpPr>
          <p:cNvPr id="16390" name="Freeform 7"/>
          <p:cNvSpPr>
            <a:spLocks/>
          </p:cNvSpPr>
          <p:nvPr/>
        </p:nvSpPr>
        <p:spPr bwMode="auto">
          <a:xfrm>
            <a:off x="1524000" y="5562600"/>
            <a:ext cx="2590800" cy="1066800"/>
          </a:xfrm>
          <a:custGeom>
            <a:avLst/>
            <a:gdLst>
              <a:gd name="T0" fmla="*/ 2147483647 w 1632"/>
              <a:gd name="T1" fmla="*/ 1823817692 h 624"/>
              <a:gd name="T2" fmla="*/ 2147483647 w 1632"/>
              <a:gd name="T3" fmla="*/ 1823817692 h 624"/>
              <a:gd name="T4" fmla="*/ 0 w 1632"/>
              <a:gd name="T5" fmla="*/ 0 h 6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32" h="624">
                <a:moveTo>
                  <a:pt x="1632" y="624"/>
                </a:moveTo>
                <a:lnTo>
                  <a:pt x="1008" y="624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4114800" y="6400800"/>
            <a:ext cx="480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 smtClean="0">
                <a:latin typeface="Tahoma" charset="0"/>
              </a:rPr>
              <a:t>Postoji </a:t>
            </a:r>
            <a:r>
              <a:rPr lang="sr-Latn-CS" dirty="0">
                <a:latin typeface="Tahoma" charset="0"/>
              </a:rPr>
              <a:t>bjelina</a:t>
            </a:r>
            <a:r>
              <a:rPr lang="sr-Latn-CS" dirty="0" smtClean="0">
                <a:latin typeface="Tahoma" charset="0"/>
              </a:rPr>
              <a:t>!</a:t>
            </a:r>
            <a:endParaRPr lang="en-US" dirty="0">
              <a:latin typeface="Tahoma" charset="0"/>
            </a:endParaRPr>
          </a:p>
        </p:txBody>
      </p:sp>
      <p:sp>
        <p:nvSpPr>
          <p:cNvPr id="16392" name="AutoShape 9"/>
          <p:cNvSpPr>
            <a:spLocks/>
          </p:cNvSpPr>
          <p:nvPr/>
        </p:nvSpPr>
        <p:spPr bwMode="auto">
          <a:xfrm>
            <a:off x="3392488" y="4551363"/>
            <a:ext cx="215900" cy="1828800"/>
          </a:xfrm>
          <a:prstGeom prst="rightBrace">
            <a:avLst>
              <a:gd name="adj1" fmla="val 7058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 flipV="1">
            <a:off x="3635375" y="4868863"/>
            <a:ext cx="4318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switch-case</a:t>
            </a:r>
            <a:r>
              <a:rPr lang="sr-Latn-CS" smtClean="0"/>
              <a:t> selekcija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2544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switch-case</a:t>
            </a:r>
            <a:r>
              <a:rPr lang="sr-Latn-CS" sz="2400" dirty="0" smtClean="0"/>
              <a:t> naredba ima sličnu funkciju kao </a:t>
            </a: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, pri čemu se navode sve moguće vrijednosti kontrolnog izraza (case-ovi).</a:t>
            </a:r>
            <a:endParaRPr lang="sr-Latn-CS" sz="2400" dirty="0"/>
          </a:p>
          <a:p>
            <a:pPr marL="361950" indent="-361950" eaLnBrk="1" hangingPunct="1">
              <a:spcBef>
                <a:spcPts val="1200"/>
              </a:spcBef>
              <a:spcAft>
                <a:spcPts val="600"/>
              </a:spcAft>
              <a:buNone/>
            </a:pPr>
            <a:r>
              <a:rPr lang="sr-Latn-CS" sz="2400" dirty="0" smtClean="0"/>
              <a:t>	switch</a:t>
            </a:r>
            <a:r>
              <a:rPr lang="en-US" sz="2400" dirty="0" smtClean="0"/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cj</a:t>
            </a:r>
            <a:r>
              <a:rPr lang="sr-Latn-ME" sz="2400" dirty="0" smtClean="0">
                <a:solidFill>
                  <a:srgbClr val="FF0000"/>
                </a:solidFill>
              </a:rPr>
              <a:t>el</a:t>
            </a:r>
            <a:r>
              <a:rPr lang="en-US" sz="2400" dirty="0" smtClean="0">
                <a:solidFill>
                  <a:srgbClr val="FF0000"/>
                </a:solidFill>
              </a:rPr>
              <a:t>_</a:t>
            </a:r>
            <a:r>
              <a:rPr lang="en-US" sz="2400" dirty="0" err="1" smtClean="0">
                <a:solidFill>
                  <a:srgbClr val="FF0000"/>
                </a:solidFill>
              </a:rPr>
              <a:t>iz</a:t>
            </a:r>
            <a:r>
              <a:rPr lang="sr-Latn-ME" sz="2400" dirty="0" smtClean="0">
                <a:solidFill>
                  <a:srgbClr val="FF0000"/>
                </a:solidFill>
              </a:rPr>
              <a:t>r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>
                <a:solidFill>
                  <a:srgbClr val="3333CC"/>
                </a:solidFill>
              </a:rPr>
              <a:t>v1</a:t>
            </a:r>
            <a:r>
              <a:rPr lang="en-US" sz="2400" dirty="0" smtClean="0"/>
              <a:t>: </a:t>
            </a:r>
            <a:r>
              <a:rPr lang="en-US" sz="2400" dirty="0" err="1" smtClean="0">
                <a:solidFill>
                  <a:srgbClr val="3333CC"/>
                </a:solidFill>
              </a:rPr>
              <a:t>nar</a:t>
            </a:r>
            <a:r>
              <a:rPr lang="en-US" sz="2400" dirty="0" smtClean="0">
                <a:solidFill>
                  <a:srgbClr val="3333CC"/>
                </a:solidFill>
              </a:rPr>
              <a:t>. </a:t>
            </a:r>
            <a:r>
              <a:rPr lang="en-US" sz="2400" dirty="0" err="1" smtClean="0">
                <a:solidFill>
                  <a:srgbClr val="3333CC"/>
                </a:solidFill>
              </a:rPr>
              <a:t>ili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blok</a:t>
            </a:r>
            <a:r>
              <a:rPr lang="en-US" sz="2400" dirty="0" smtClean="0">
                <a:solidFill>
                  <a:srgbClr val="3333CC"/>
                </a:solidFill>
              </a:rPr>
              <a:t> 1</a:t>
            </a:r>
            <a:r>
              <a:rPr lang="en-US" sz="2400" dirty="0" smtClean="0"/>
              <a:t>;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v2</a:t>
            </a:r>
            <a:r>
              <a:rPr lang="en-US" sz="2400" dirty="0" smtClean="0"/>
              <a:t>: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nar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ili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blok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2</a:t>
            </a:r>
            <a:r>
              <a:rPr lang="en-US" sz="2400" dirty="0" smtClean="0"/>
              <a:t>;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...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err="1" smtClean="0"/>
              <a:t>vN</a:t>
            </a:r>
            <a:r>
              <a:rPr lang="en-US" sz="2400" dirty="0" smtClean="0"/>
              <a:t>: </a:t>
            </a:r>
            <a:r>
              <a:rPr lang="en-US" sz="2400" dirty="0" err="1" smtClean="0"/>
              <a:t>nar</a:t>
            </a:r>
            <a:r>
              <a:rPr lang="en-US" sz="2400" dirty="0" smtClean="0"/>
              <a:t>.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blok</a:t>
            </a:r>
            <a:r>
              <a:rPr lang="en-US" sz="2400" dirty="0" smtClean="0"/>
              <a:t> N;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accent1"/>
                </a:solidFill>
              </a:rPr>
              <a:t>default: </a:t>
            </a:r>
            <a:r>
              <a:rPr lang="en-US" sz="2400" dirty="0" err="1" smtClean="0">
                <a:solidFill>
                  <a:schemeClr val="accent1"/>
                </a:solidFill>
              </a:rPr>
              <a:t>nar</a:t>
            </a:r>
            <a:r>
              <a:rPr lang="en-US" sz="2400" dirty="0" smtClean="0">
                <a:solidFill>
                  <a:schemeClr val="accent1"/>
                </a:solidFill>
              </a:rPr>
              <a:t>. </a:t>
            </a:r>
            <a:r>
              <a:rPr lang="en-US" sz="2400" dirty="0" err="1" smtClean="0">
                <a:solidFill>
                  <a:schemeClr val="accent1"/>
                </a:solidFill>
              </a:rPr>
              <a:t>ili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blok</a:t>
            </a:r>
            <a:r>
              <a:rPr lang="en-US" sz="2400" dirty="0" smtClean="0">
                <a:solidFill>
                  <a:schemeClr val="accent1"/>
                </a:solidFill>
              </a:rPr>
              <a:t> Q;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508799" y="3232715"/>
            <a:ext cx="3497989" cy="28007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charset="0"/>
              </a:rPr>
              <a:t>Ako</a:t>
            </a:r>
            <a:r>
              <a:rPr lang="en-US" sz="2200" dirty="0">
                <a:latin typeface="Tahoma" charset="0"/>
              </a:rPr>
              <a:t> je </a:t>
            </a:r>
            <a:r>
              <a:rPr lang="en-US" sz="2200" dirty="0" err="1">
                <a:latin typeface="Tahoma" charset="0"/>
              </a:rPr>
              <a:t>cjelobrojni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izraz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Tahoma" charset="0"/>
              </a:rPr>
              <a:t>cjel_izr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 err="1" smtClean="0">
                <a:latin typeface="Tahoma" charset="0"/>
              </a:rPr>
              <a:t>jednak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charset="0"/>
              </a:rPr>
              <a:t>v1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izvr</a:t>
            </a:r>
            <a:r>
              <a:rPr lang="sr-Latn-CS" sz="2200" dirty="0">
                <a:latin typeface="Tahoma" charset="0"/>
              </a:rPr>
              <a:t>šava se </a:t>
            </a:r>
            <a:r>
              <a:rPr lang="sr-Latn-CS" sz="2200" dirty="0">
                <a:solidFill>
                  <a:srgbClr val="3333CC"/>
                </a:solidFill>
                <a:latin typeface="Tahoma" charset="0"/>
              </a:rPr>
              <a:t>nar. ili blok </a:t>
            </a:r>
            <a:r>
              <a:rPr lang="sr-Latn-CS" sz="2200" dirty="0" smtClean="0">
                <a:solidFill>
                  <a:srgbClr val="3333CC"/>
                </a:solidFill>
                <a:latin typeface="Tahoma" charset="0"/>
              </a:rPr>
              <a:t>1</a:t>
            </a:r>
            <a:r>
              <a:rPr lang="sr-Latn-CS" sz="2200" dirty="0" smtClean="0">
                <a:latin typeface="Tahoma" charset="0"/>
              </a:rPr>
              <a:t>, </a:t>
            </a:r>
            <a:r>
              <a:rPr lang="sr-Latn-CS" sz="2200" dirty="0">
                <a:latin typeface="Tahoma" charset="0"/>
              </a:rPr>
              <a:t>ako je </a:t>
            </a:r>
            <a:r>
              <a:rPr lang="sr-Latn-CS" sz="2200" dirty="0" smtClean="0">
                <a:latin typeface="Tahoma" charset="0"/>
              </a:rPr>
              <a:t>jednak </a:t>
            </a:r>
            <a:r>
              <a:rPr lang="sr-Latn-CS" sz="2200" dirty="0" smtClean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v2</a:t>
            </a:r>
            <a:r>
              <a:rPr lang="sr-Latn-CS" sz="2200" dirty="0" smtClean="0">
                <a:latin typeface="Tahoma" charset="0"/>
              </a:rPr>
              <a:t> izvršava se </a:t>
            </a: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nar. ili blok 2</a:t>
            </a:r>
            <a:r>
              <a:rPr lang="sr-Latn-CS" sz="2200" dirty="0">
                <a:latin typeface="Tahoma" charset="0"/>
              </a:rPr>
              <a:t> itd. Ako nije </a:t>
            </a:r>
            <a:r>
              <a:rPr lang="sr-Latn-CS" sz="2200" dirty="0" smtClean="0">
                <a:latin typeface="Tahoma" charset="0"/>
              </a:rPr>
              <a:t>jednaka nijednoj konstanti </a:t>
            </a:r>
            <a:r>
              <a:rPr lang="sr-Latn-CS" sz="2200" dirty="0">
                <a:latin typeface="Tahoma" charset="0"/>
              </a:rPr>
              <a:t>vi</a:t>
            </a:r>
            <a:r>
              <a:rPr lang="en-US" sz="2200" dirty="0">
                <a:latin typeface="Tahoma" charset="0"/>
              </a:rPr>
              <a:t>,</a:t>
            </a:r>
            <a:r>
              <a:rPr lang="sr-Latn-CS" sz="2200" dirty="0">
                <a:latin typeface="Tahoma" charset="0"/>
              </a:rPr>
              <a:t> i=1,...,N</a:t>
            </a:r>
            <a:r>
              <a:rPr lang="en-US" sz="2200" dirty="0" smtClean="0">
                <a:latin typeface="Tahoma" charset="0"/>
              </a:rPr>
              <a:t>,</a:t>
            </a:r>
            <a:r>
              <a:rPr lang="sr-Latn-CS" sz="2200" dirty="0" smtClean="0">
                <a:latin typeface="Tahoma" charset="0"/>
              </a:rPr>
              <a:t> izvršava </a:t>
            </a:r>
            <a:r>
              <a:rPr lang="sr-Latn-CS" sz="2200" dirty="0">
                <a:latin typeface="Tahoma" charset="0"/>
              </a:rPr>
              <a:t>se </a:t>
            </a:r>
            <a:r>
              <a:rPr lang="sr-Latn-CS" sz="2200" dirty="0">
                <a:solidFill>
                  <a:schemeClr val="accent1"/>
                </a:solidFill>
                <a:latin typeface="Tahoma" charset="0"/>
              </a:rPr>
              <a:t>default</a:t>
            </a:r>
            <a:r>
              <a:rPr lang="sr-Latn-CS" sz="2200" dirty="0">
                <a:latin typeface="Tahoma" charset="0"/>
              </a:rPr>
              <a:t> dio</a:t>
            </a:r>
            <a:r>
              <a:rPr lang="en-US" sz="2200" dirty="0" smtClean="0">
                <a:latin typeface="Tahoma" charset="0"/>
              </a:rPr>
              <a:t>.</a:t>
            </a:r>
            <a:endParaRPr lang="en-US" sz="2200" dirty="0">
              <a:latin typeface="Tahoma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39875" y="6372036"/>
            <a:ext cx="8425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Pored</a:t>
            </a:r>
            <a:r>
              <a:rPr lang="en-US" sz="18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izraza</a:t>
            </a:r>
            <a:r>
              <a:rPr lang="en-US" sz="1800" dirty="0">
                <a:latin typeface="Tahoma" charset="0"/>
              </a:rPr>
              <a:t> i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promjenljivih</a:t>
            </a:r>
            <a:r>
              <a:rPr lang="en-US" sz="1800" dirty="0">
                <a:latin typeface="Tahoma" charset="0"/>
              </a:rPr>
              <a:t>,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cjel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</a:rPr>
              <a:t>_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zr</a:t>
            </a:r>
            <a:r>
              <a:rPr lang="sr-Latn-CS" sz="1800" dirty="0" smtClean="0">
                <a:latin typeface="Tahoma" charset="0"/>
              </a:rPr>
              <a:t> </a:t>
            </a:r>
            <a:r>
              <a:rPr lang="sr-Latn-CS" sz="1800" dirty="0">
                <a:latin typeface="Tahoma" charset="0"/>
              </a:rPr>
              <a:t>mogu biti i karakteri</a:t>
            </a:r>
            <a:r>
              <a:rPr lang="en-US" sz="1800" dirty="0">
                <a:latin typeface="Tahoma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switch-case</a:t>
            </a:r>
            <a:r>
              <a:rPr lang="sr-Latn-CS" smtClean="0"/>
              <a:t> selekcija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53952"/>
            <a:ext cx="8784976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300" dirty="0" smtClean="0">
                <a:solidFill>
                  <a:srgbClr val="3333CC"/>
                </a:solidFill>
              </a:rPr>
              <a:t>d</a:t>
            </a:r>
            <a:r>
              <a:rPr lang="sr-Latn-CS" sz="2300" dirty="0" smtClean="0">
                <a:solidFill>
                  <a:srgbClr val="3333CC"/>
                </a:solidFill>
              </a:rPr>
              <a:t>efault</a:t>
            </a:r>
            <a:r>
              <a:rPr lang="sr-Latn-CS" sz="2300" dirty="0" smtClean="0"/>
              <a:t> dio se može izostaviti. Ako bi </a:t>
            </a:r>
            <a:r>
              <a:rPr lang="en-US" sz="2300" dirty="0" smtClean="0"/>
              <a:t>se </a:t>
            </a:r>
            <a:r>
              <a:rPr lang="en-US" sz="2300" dirty="0" err="1" smtClean="0"/>
              <a:t>izo</a:t>
            </a:r>
            <a:r>
              <a:rPr lang="sr-Latn-CS" sz="2300" dirty="0" smtClean="0"/>
              <a:t>stavio, a da ne postoji nijedan </a:t>
            </a:r>
            <a:r>
              <a:rPr lang="sr-Latn-CS" sz="2300" dirty="0" smtClean="0">
                <a:solidFill>
                  <a:srgbClr val="3333CC"/>
                </a:solidFill>
              </a:rPr>
              <a:t>case</a:t>
            </a:r>
            <a:r>
              <a:rPr lang="sr-Latn-CS" sz="2300" dirty="0" smtClean="0"/>
              <a:t> dio koji odgovara vrijednosti cjelobrojnog izraza, blok bi bio preskočen.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Ako se na kraju naredbe ili bloka naredbi preskoči ključna riječ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izvršio bi se blok naredbi u narednom case dijelu bez provjere uslova</a:t>
            </a:r>
            <a:r>
              <a:rPr lang="sr-Latn-CS" sz="2300" dirty="0" smtClean="0">
                <a:solidFill>
                  <a:srgbClr val="FF0000"/>
                </a:solidFill>
              </a:rPr>
              <a:t>!</a:t>
            </a:r>
            <a:r>
              <a:rPr lang="en-US" sz="2300" dirty="0" smtClean="0">
                <a:solidFill>
                  <a:srgbClr val="FF0000"/>
                </a:solidFill>
              </a:rPr>
              <a:t>!!</a:t>
            </a:r>
            <a:r>
              <a:rPr lang="sr-Latn-CS" sz="2300" b="1" dirty="0" smtClean="0">
                <a:solidFill>
                  <a:srgbClr val="FF0000"/>
                </a:solidFill>
              </a:rPr>
              <a:t> </a:t>
            </a:r>
            <a:r>
              <a:rPr lang="sr-Latn-CS" sz="2300" dirty="0" smtClean="0"/>
              <a:t>Ovakav način izvršavanja ovog bloka naziva se</a:t>
            </a:r>
            <a:r>
              <a:rPr lang="sr-Latn-CS" sz="2300" dirty="0" smtClean="0">
                <a:solidFill>
                  <a:srgbClr val="FF0000"/>
                </a:solidFill>
              </a:rPr>
              <a:t> propadanje.</a:t>
            </a:r>
            <a:endParaRPr lang="sr-Latn-CS" sz="23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Ovo ponekad </a:t>
            </a:r>
            <a:r>
              <a:rPr lang="en-US" sz="2300" dirty="0" err="1" smtClean="0"/>
              <a:t>mo</a:t>
            </a:r>
            <a:r>
              <a:rPr lang="sr-Latn-ME" sz="2300" dirty="0" smtClean="0"/>
              <a:t>že biti korisno</a:t>
            </a:r>
            <a:r>
              <a:rPr lang="en-US" sz="2300" dirty="0" smtClean="0"/>
              <a:t>,</a:t>
            </a:r>
            <a:r>
              <a:rPr lang="sr-Latn-CS" sz="2300" dirty="0" smtClean="0"/>
              <a:t> ali obično nije ono što se traži i da bi se nakon izvršenja traženog case-</a:t>
            </a:r>
            <a:r>
              <a:rPr lang="en-US" sz="2300" dirty="0" smtClean="0"/>
              <a:t>a</a:t>
            </a:r>
            <a:r>
              <a:rPr lang="sr-Latn-CS" sz="2300" dirty="0" smtClean="0"/>
              <a:t> izašlo iz </a:t>
            </a:r>
            <a:r>
              <a:rPr lang="sr-Latn-CS" sz="2300" dirty="0" smtClean="0">
                <a:solidFill>
                  <a:srgbClr val="3333CC"/>
                </a:solidFill>
              </a:rPr>
              <a:t>switch-case</a:t>
            </a:r>
            <a:r>
              <a:rPr lang="sr-Latn-CS" sz="2300" dirty="0" smtClean="0"/>
              <a:t> bloka treba obavezno postaviti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naredbu.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300" dirty="0" smtClean="0">
                <a:solidFill>
                  <a:srgbClr val="3333CC"/>
                </a:solidFill>
              </a:rPr>
              <a:t>d</a:t>
            </a:r>
            <a:r>
              <a:rPr lang="sr-Latn-CS" sz="2300" dirty="0" smtClean="0">
                <a:solidFill>
                  <a:srgbClr val="3333CC"/>
                </a:solidFill>
              </a:rPr>
              <a:t>efault</a:t>
            </a:r>
            <a:r>
              <a:rPr lang="sr-Latn-CS" sz="2300" dirty="0" smtClean="0"/>
              <a:t> dio ne mora biti na kraju bloka</a:t>
            </a:r>
            <a:r>
              <a:rPr lang="en-US" sz="2300" dirty="0" smtClean="0"/>
              <a:t> (</a:t>
            </a:r>
            <a:r>
              <a:rPr lang="en-US" sz="2300" dirty="0" err="1" smtClean="0"/>
              <a:t>mo</a:t>
            </a:r>
            <a:r>
              <a:rPr lang="sr-Latn-CS" sz="2300" dirty="0" smtClean="0"/>
              <a:t>že čak i na početku</a:t>
            </a:r>
            <a:r>
              <a:rPr lang="en-US" sz="2300" dirty="0" smtClean="0"/>
              <a:t>),</a:t>
            </a:r>
            <a:r>
              <a:rPr lang="sr-Latn-CS" sz="2300" dirty="0" smtClean="0"/>
              <a:t> ali ga onda mora pratiti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ako se želi izbjeći propadanje.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while</a:t>
            </a:r>
            <a:r>
              <a:rPr lang="sr-Latn-CS" smtClean="0"/>
              <a:t> </a:t>
            </a:r>
            <a:r>
              <a:rPr lang="en-US" smtClean="0"/>
              <a:t>ciklus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712968" cy="44196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sr-Latn-CS" sz="2400" dirty="0" smtClean="0"/>
              <a:t>Oblik </a:t>
            </a: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</a:t>
            </a:r>
            <a:r>
              <a:rPr lang="en-US" sz="2400" dirty="0" err="1" smtClean="0"/>
              <a:t>ciklus</a:t>
            </a:r>
            <a:r>
              <a:rPr lang="sr-Latn-CS" sz="2400" dirty="0" smtClean="0"/>
              <a:t>a je sličan </a:t>
            </a:r>
            <a:r>
              <a:rPr lang="en-US" sz="2400" dirty="0" smtClean="0">
                <a:solidFill>
                  <a:srgbClr val="FF0000"/>
                </a:solidFill>
              </a:rPr>
              <a:t>while</a:t>
            </a:r>
            <a:r>
              <a:rPr lang="en-US" sz="2400" dirty="0" smtClean="0"/>
              <a:t> </a:t>
            </a:r>
            <a:r>
              <a:rPr lang="en-US" sz="2400" dirty="0" err="1" smtClean="0"/>
              <a:t>ciklusu</a:t>
            </a:r>
            <a:r>
              <a:rPr lang="en-US" sz="2400" dirty="0" smtClean="0"/>
              <a:t> </a:t>
            </a:r>
            <a:r>
              <a:rPr lang="sr-Latn-CS" sz="2400" dirty="0" smtClean="0"/>
              <a:t>u MATLAB-u.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/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naredbe ili blok naredbi;</a:t>
            </a:r>
            <a:endParaRPr lang="en-US" sz="2400" dirty="0"/>
          </a:p>
          <a:p>
            <a:pPr marL="354013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sr-Latn-CS" sz="2400" dirty="0" smtClean="0"/>
              <a:t>Ako je logički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tačan (različit od nule) izvršava se naredba ili blok naredbi.</a:t>
            </a:r>
          </a:p>
          <a:p>
            <a:pPr eaLnBrk="1" hangingPunct="1">
              <a:spcBef>
                <a:spcPts val="600"/>
              </a:spcBef>
            </a:pPr>
            <a:r>
              <a:rPr lang="en-US" sz="2400" dirty="0" smtClean="0"/>
              <a:t>O</a:t>
            </a:r>
            <a:r>
              <a:rPr lang="sr-Latn-CS" sz="2400" dirty="0" smtClean="0"/>
              <a:t>blik</a:t>
            </a:r>
            <a:r>
              <a:rPr lang="en-US" sz="2400" dirty="0"/>
              <a:t> 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while(uslov) ;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dirty="0" smtClean="0"/>
              <a:t>je </a:t>
            </a:r>
            <a:r>
              <a:rPr lang="sr-Latn-CS" sz="2400" dirty="0" smtClean="0">
                <a:solidFill>
                  <a:srgbClr val="FF0000"/>
                </a:solidFill>
              </a:rPr>
              <a:t>sintaksno ispravan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>
                <a:solidFill>
                  <a:srgbClr val="FF0000"/>
                </a:solidFill>
              </a:rPr>
              <a:t> ali logički</a:t>
            </a:r>
            <a:r>
              <a:rPr lang="sr-Latn-CS" sz="2400" dirty="0" smtClean="0"/>
              <a:t> vjerovatno </a:t>
            </a:r>
            <a:r>
              <a:rPr lang="sr-Latn-CS" sz="2400" dirty="0" smtClean="0">
                <a:solidFill>
                  <a:srgbClr val="FF0000"/>
                </a:solidFill>
              </a:rPr>
              <a:t>nije</a:t>
            </a:r>
            <a:r>
              <a:rPr lang="en-US" sz="2400" dirty="0" smtClean="0"/>
              <a:t>, </a:t>
            </a:r>
            <a:r>
              <a:rPr lang="sr-Latn-CS" sz="2400" dirty="0" smtClean="0"/>
              <a:t>jer ako je uslov tačan izvršiće se prazna naredba</a:t>
            </a:r>
            <a:r>
              <a:rPr lang="en-US" sz="2400" dirty="0" smtClean="0"/>
              <a:t>,</a:t>
            </a:r>
            <a:r>
              <a:rPr lang="sr-Latn-CS" sz="2400" dirty="0" smtClean="0"/>
              <a:t> odnosno neće se dogoditi ništa</a:t>
            </a:r>
            <a:r>
              <a:rPr lang="en-US" sz="2400" dirty="0" smtClean="0"/>
              <a:t>, </a:t>
            </a:r>
            <a:r>
              <a:rPr lang="sr-Latn-CS" sz="2400" dirty="0" smtClean="0"/>
              <a:t>što vjerovatno nije bio cilj programera.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do-while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96461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sr-Latn-CS" sz="2400" smtClean="0"/>
              <a:t>Drugi tip ciklusa je </a:t>
            </a:r>
            <a:r>
              <a:rPr lang="sr-Latn-CS" sz="2400" smtClean="0">
                <a:solidFill>
                  <a:srgbClr val="FF0000"/>
                </a:solidFill>
              </a:rPr>
              <a:t>do-while</a:t>
            </a:r>
            <a:r>
              <a:rPr lang="sr-Latn-CS" sz="2400" smtClean="0"/>
              <a:t> koji ima sintaksu: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do</a:t>
            </a: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>
                <a:solidFill>
                  <a:schemeClr val="accent1"/>
                </a:solidFill>
              </a:rPr>
              <a:t>	naredba ili blok naredbi;</a:t>
            </a:r>
            <a:br>
              <a:rPr lang="sr-Latn-CS" sz="2400" smtClean="0">
                <a:solidFill>
                  <a:schemeClr val="accent1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while </a:t>
            </a:r>
            <a:r>
              <a:rPr lang="sr-Latn-CS" sz="2400" smtClean="0"/>
              <a:t>(</a:t>
            </a:r>
            <a:r>
              <a:rPr lang="sr-Latn-CS" sz="2400" smtClean="0">
                <a:solidFill>
                  <a:srgbClr val="3333CC"/>
                </a:solidFill>
              </a:rPr>
              <a:t>uslov</a:t>
            </a:r>
            <a:r>
              <a:rPr lang="sr-Latn-CS" sz="240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>
                <a:solidFill>
                  <a:schemeClr val="accent1"/>
                </a:solidFill>
              </a:rPr>
              <a:t>naredba ili blok naredbi</a:t>
            </a:r>
            <a:r>
              <a:rPr lang="sr-Latn-CS" sz="2400" smtClean="0"/>
              <a:t> se izvršavaju dok je logički </a:t>
            </a:r>
            <a:r>
              <a:rPr lang="sr-Latn-CS" sz="2400" smtClean="0">
                <a:solidFill>
                  <a:srgbClr val="3333CC"/>
                </a:solidFill>
              </a:rPr>
              <a:t>uslov</a:t>
            </a:r>
            <a:r>
              <a:rPr lang="sr-Latn-CS" sz="2400" smtClean="0"/>
              <a:t> ispunjen (različit od nule).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Osnovna razlika u odnosu na </a:t>
            </a:r>
            <a:r>
              <a:rPr lang="sr-Latn-CS" sz="2400" smtClean="0">
                <a:solidFill>
                  <a:srgbClr val="FF0000"/>
                </a:solidFill>
              </a:rPr>
              <a:t>while</a:t>
            </a:r>
            <a:r>
              <a:rPr lang="sr-Latn-CS" sz="2400" smtClean="0"/>
              <a:t> ciklus je ta što se ovaj ciklus izvršava barem jednom, tj. tek nakon prvog prolaska kroz tijelo ciklusa provjerava se ispravnost logičkog uslova.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Obratite pažnju da se </a:t>
            </a:r>
            <a:r>
              <a:rPr lang="sr-Latn-CS" sz="2400" smtClean="0">
                <a:solidFill>
                  <a:srgbClr val="FF0000"/>
                </a:solidFill>
              </a:rPr>
              <a:t>do-while</a:t>
            </a:r>
            <a:r>
              <a:rPr lang="sr-Latn-CS" sz="2400" smtClean="0"/>
              <a:t> blok tretira kao jedna naredba, pa se mora završiti sa </a:t>
            </a:r>
            <a:r>
              <a:rPr lang="sr-Latn-CS" sz="2400" b="1" smtClean="0">
                <a:solidFill>
                  <a:srgbClr val="FF0000"/>
                </a:solidFill>
              </a:rPr>
              <a:t>;</a:t>
            </a:r>
            <a:r>
              <a:rPr lang="sr-Latn-CS" sz="2400" smtClean="0"/>
              <a:t>  jer se ne završava sa naredbom iz bloka (koja se uvijek završava sa </a:t>
            </a:r>
            <a:r>
              <a:rPr lang="sr-Latn-CS" sz="2400" b="1" smtClean="0">
                <a:solidFill>
                  <a:srgbClr val="FF0000"/>
                </a:solidFill>
              </a:rPr>
              <a:t>;</a:t>
            </a:r>
            <a:r>
              <a:rPr lang="sr-Latn-CS" sz="2400" smtClean="0"/>
              <a:t>) ili sa vitičastom zagradom.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496944" cy="4114800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 ciklus se znatno razlikuje od onog u MATLAB-u, iako ima istu namjenu – izvršavanje bloka naredbi tačno određen broj puta.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Oblik </a:t>
            </a:r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 ciklusa je:</a:t>
            </a:r>
            <a:endParaRPr lang="en-US" sz="2400" dirty="0" smtClean="0"/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izraz1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1"/>
                </a:solidFill>
              </a:rPr>
              <a:t>izraz2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hlink"/>
                </a:solidFill>
              </a:rPr>
              <a:t>	naredba ili blok naredbi;</a:t>
            </a:r>
            <a:endParaRPr lang="en-US" sz="2400" dirty="0" smtClean="0">
              <a:solidFill>
                <a:schemeClr val="hlink"/>
              </a:solidFill>
            </a:endParaRPr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izraz1</a:t>
            </a:r>
            <a:r>
              <a:rPr lang="sr-Latn-CS" sz="2400" dirty="0" smtClean="0"/>
              <a:t> služi za postavljanje početne vrijednosti brojača u ciklusu,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 opisuje što se sa brojačem dešava u okviru ciklusa, tj. način na koji se on mijenja. </a:t>
            </a:r>
            <a:r>
              <a:rPr lang="sr-Latn-CS" sz="2400" dirty="0" smtClean="0">
                <a:solidFill>
                  <a:schemeClr val="hlink"/>
                </a:solidFill>
              </a:rPr>
              <a:t>Naredba ili blok naredbi</a:t>
            </a:r>
            <a:r>
              <a:rPr lang="sr-Latn-CS" sz="2400" dirty="0" smtClean="0"/>
              <a:t> se izvršava sve dok je </a:t>
            </a:r>
            <a:r>
              <a:rPr lang="sr-Latn-CS" sz="2400" dirty="0" smtClean="0">
                <a:solidFill>
                  <a:schemeClr val="accent1"/>
                </a:solidFill>
              </a:rPr>
              <a:t>izraz2</a:t>
            </a:r>
            <a:r>
              <a:rPr lang="sr-Latn-CS" sz="2400" dirty="0" smtClean="0"/>
              <a:t> ispunjen.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Funkcije</a:t>
            </a:r>
            <a:r>
              <a:rPr lang="sr-Latn-CS" smtClean="0"/>
              <a:t> </a:t>
            </a:r>
            <a:r>
              <a:rPr lang="sr-Latn-CS" smtClean="0">
                <a:solidFill>
                  <a:srgbClr val="3333CC"/>
                </a:solidFill>
              </a:rPr>
              <a:t>printf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686800" cy="41148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smtClean="0"/>
              <a:t>Dvije </a:t>
            </a:r>
            <a:r>
              <a:rPr lang="en-US" sz="2400" smtClean="0"/>
              <a:t>funkcije </a:t>
            </a:r>
            <a:r>
              <a:rPr lang="sr-Latn-CS" sz="2400" smtClean="0"/>
              <a:t>bez kojih je teško zamisliti početak rada u programskom jeziku</a:t>
            </a:r>
            <a:r>
              <a:rPr lang="en-US" sz="2400" smtClean="0"/>
              <a:t> </a:t>
            </a:r>
            <a:r>
              <a:rPr lang="sr-Latn-CS" sz="2400" smtClean="0"/>
              <a:t>C</a:t>
            </a:r>
            <a:r>
              <a:rPr lang="en-US" sz="2400" smtClean="0"/>
              <a:t>:</a:t>
            </a:r>
            <a:endParaRPr lang="sr-Latn-CS" sz="2400" smtClean="0"/>
          </a:p>
          <a:p>
            <a:pPr lvl="1" eaLnBrk="1" hangingPunct="1">
              <a:defRPr/>
            </a:pPr>
            <a:r>
              <a:rPr lang="sr-Latn-CS" sz="2000" smtClean="0">
                <a:solidFill>
                  <a:srgbClr val="3333CC"/>
                </a:solidFill>
              </a:rPr>
              <a:t>scanf</a:t>
            </a:r>
            <a:r>
              <a:rPr lang="sr-Latn-CS" sz="2000" smtClean="0"/>
              <a:t> (za unos podataka sa tastature) i</a:t>
            </a:r>
          </a:p>
          <a:p>
            <a:pPr lvl="1" eaLnBrk="1" hangingPunct="1">
              <a:defRPr/>
            </a:pPr>
            <a:r>
              <a:rPr lang="sr-Latn-CS" sz="2000" smtClean="0">
                <a:solidFill>
                  <a:srgbClr val="3333CC"/>
                </a:solidFill>
              </a:rPr>
              <a:t>printf</a:t>
            </a:r>
            <a:r>
              <a:rPr lang="sr-Latn-CS" sz="2000" smtClean="0"/>
              <a:t> (za </a:t>
            </a:r>
            <a:r>
              <a:rPr lang="en-US" sz="2000" smtClean="0"/>
              <a:t>prikaz </a:t>
            </a:r>
            <a:r>
              <a:rPr lang="sr-Latn-CS" sz="2000" smtClean="0"/>
              <a:t>rezultata na monitoru)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400" smtClean="0"/>
              <a:t>	nijesu dio osnovne definicije jezika C. Da bi se sa njima radilo mora se uključiti programska biblioteka </a:t>
            </a:r>
            <a:r>
              <a:rPr lang="sr-Latn-CS" sz="2400" smtClean="0">
                <a:solidFill>
                  <a:srgbClr val="FF0000"/>
                </a:solidFill>
              </a:rPr>
              <a:t>stdio.h</a:t>
            </a:r>
            <a:r>
              <a:rPr lang="sr-Latn-CS" sz="2400" smtClean="0"/>
              <a:t> </a:t>
            </a:r>
            <a:r>
              <a:rPr lang="sr-Latn-CS" sz="1600" b="1" smtClean="0"/>
              <a:t>(može  se dogodi</a:t>
            </a:r>
            <a:r>
              <a:rPr lang="en-US" sz="1600" b="1" smtClean="0"/>
              <a:t>ti</a:t>
            </a:r>
            <a:r>
              <a:rPr lang="sr-Latn-CS" sz="1600" b="1" smtClean="0"/>
              <a:t> da kompajler radi i ako ova biblioteka nije uključena)</a:t>
            </a:r>
            <a:r>
              <a:rPr lang="sr-Latn-CS" sz="2400" smtClean="0"/>
              <a:t>. 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sr-Latn-CS" sz="2400" smtClean="0"/>
              <a:t>Biblioteka se uključuje </a:t>
            </a:r>
            <a:r>
              <a:rPr lang="sr-Latn-CS" sz="2400" smtClean="0">
                <a:solidFill>
                  <a:srgbClr val="FF0000"/>
                </a:solidFill>
              </a:rPr>
              <a:t>pretprocesorskom naredbom</a:t>
            </a:r>
            <a:r>
              <a:rPr lang="sr-Latn-CS" sz="2400" smtClean="0"/>
              <a:t>:</a:t>
            </a:r>
          </a:p>
          <a:p>
            <a:pPr marL="354013" indent="0" eaLnBrk="1" hangingPunct="1">
              <a:buFont typeface="Wingdings" pitchFamily="2" charset="2"/>
              <a:buNone/>
              <a:defRPr/>
            </a:pPr>
            <a:r>
              <a:rPr lang="sr-Latn-CS" sz="2400" b="1" smtClean="0">
                <a:solidFill>
                  <a:srgbClr val="FF0000"/>
                </a:solidFill>
              </a:rPr>
              <a:t>#</a:t>
            </a:r>
            <a:r>
              <a:rPr lang="sr-Latn-CS" sz="2400" b="1" smtClean="0"/>
              <a:t>include </a:t>
            </a:r>
            <a:r>
              <a:rPr lang="en-US" sz="2400" b="1" smtClean="0"/>
              <a:t>&lt;stdio.h&gt;</a:t>
            </a:r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685800" y="5867400"/>
            <a:ext cx="304800" cy="609600"/>
          </a:xfrm>
          <a:custGeom>
            <a:avLst/>
            <a:gdLst>
              <a:gd name="T0" fmla="*/ 0 w 1344"/>
              <a:gd name="T1" fmla="*/ 0 h 432"/>
              <a:gd name="T2" fmla="*/ 0 w 1344"/>
              <a:gd name="T3" fmla="*/ 860213333 h 432"/>
              <a:gd name="T4" fmla="*/ 69124286 w 1344"/>
              <a:gd name="T5" fmla="*/ 860213333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32">
                <a:moveTo>
                  <a:pt x="0" y="0"/>
                </a:moveTo>
                <a:lnTo>
                  <a:pt x="0" y="432"/>
                </a:lnTo>
                <a:lnTo>
                  <a:pt x="1344" y="43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971550" y="6161088"/>
            <a:ext cx="81724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S</a:t>
            </a:r>
            <a:r>
              <a:rPr lang="en-US" sz="1600" b="1">
                <a:latin typeface="Tahoma" charset="0"/>
              </a:rPr>
              <a:t>ve pretprocesorske naredbe po</a:t>
            </a:r>
            <a:r>
              <a:rPr lang="sr-Latn-CS" sz="1600" b="1">
                <a:latin typeface="Tahoma" charset="0"/>
              </a:rPr>
              <a:t>činju ovim simbolom</a:t>
            </a:r>
            <a:r>
              <a:rPr lang="en-US" sz="1600" b="1">
                <a:latin typeface="Tahoma" charset="0"/>
              </a:rPr>
              <a:t>,</a:t>
            </a:r>
            <a:r>
              <a:rPr lang="sr-Latn-CS" sz="1600" b="1">
                <a:latin typeface="Tahoma" charset="0"/>
              </a:rPr>
              <a:t> pa se ponekad nazivaju </a:t>
            </a:r>
            <a:r>
              <a:rPr lang="sr-Latn-CS" sz="1600" b="1">
                <a:solidFill>
                  <a:srgbClr val="00B050"/>
                </a:solidFill>
                <a:latin typeface="Tahoma" charset="0"/>
              </a:rPr>
              <a:t>tarabama</a:t>
            </a:r>
            <a:r>
              <a:rPr lang="sr-Latn-CS" sz="1600" b="1">
                <a:latin typeface="Tahoma" charset="0"/>
              </a:rPr>
              <a:t>. U posljednje vrijeme ovaj simbol se i kod nas naziva </a:t>
            </a:r>
            <a:r>
              <a:rPr lang="sr-Latn-RS" sz="1600" b="1">
                <a:solidFill>
                  <a:srgbClr val="00B050"/>
                </a:solidFill>
                <a:latin typeface="Tahoma" charset="0"/>
              </a:rPr>
              <a:t>š</a:t>
            </a:r>
            <a:r>
              <a:rPr lang="sr-Latn-CS" sz="1600" b="1">
                <a:solidFill>
                  <a:srgbClr val="00B050"/>
                </a:solidFill>
                <a:latin typeface="Tahoma" charset="0"/>
              </a:rPr>
              <a:t>arp simbol</a:t>
            </a:r>
            <a:r>
              <a:rPr lang="en-US" sz="1600" b="1">
                <a:latin typeface="Tahoma" charset="0"/>
              </a:rPr>
              <a:t>.</a:t>
            </a: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3733800" y="5486400"/>
            <a:ext cx="5410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Kompajler izvršava pretprocesorske naredbe prije bilo koje druge naredbe u programu.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6024" y="2277046"/>
            <a:ext cx="8750472" cy="432030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Primjer:</a:t>
            </a: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    for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;</a:t>
            </a:r>
            <a:r>
              <a:rPr lang="sr-Latn-CS" sz="2400" dirty="0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&lt;5</a:t>
            </a:r>
            <a:r>
              <a:rPr lang="sr-Latn-CS" sz="2400" dirty="0" smtClean="0"/>
              <a:t>;</a:t>
            </a:r>
            <a:r>
              <a:rPr lang="en-US" sz="2400" dirty="0" smtClean="0">
                <a:solidFill>
                  <a:schemeClr val="accent2"/>
                </a:solidFill>
              </a:rPr>
              <a:t>i++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hlink"/>
                </a:solidFill>
              </a:rPr>
              <a:t>	naredba ili blok naredbi;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dirty="0" smtClean="0"/>
              <a:t>	</a:t>
            </a:r>
            <a:r>
              <a:rPr lang="en-US" sz="2400" dirty="0" err="1" smtClean="0"/>
              <a:t>Prvi</a:t>
            </a:r>
            <a:r>
              <a:rPr lang="en-US" sz="2400" dirty="0" smtClean="0"/>
              <a:t> put se </a:t>
            </a:r>
            <a:r>
              <a:rPr lang="sr-Latn-CS" sz="2400" dirty="0" smtClean="0"/>
              <a:t>ciklus</a:t>
            </a:r>
            <a:r>
              <a:rPr lang="en-US" sz="2400" dirty="0" smtClean="0"/>
              <a:t> </a:t>
            </a:r>
            <a:r>
              <a:rPr lang="en-US" sz="2400" dirty="0" err="1" smtClean="0"/>
              <a:t>izvr</a:t>
            </a:r>
            <a:r>
              <a:rPr lang="sr-Latn-CS" sz="2400" dirty="0" smtClean="0"/>
              <a:t>šava za vrijednost brojača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nakon čega se brojač inkrementira i ciklus se izvršava za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 Kada brojač dostigne vrijednost </a:t>
            </a:r>
            <a:r>
              <a:rPr lang="sr-Latn-CS" sz="2400" dirty="0" smtClean="0">
                <a:solidFill>
                  <a:srgbClr val="FF0000"/>
                </a:solidFill>
              </a:rPr>
              <a:t>i=5</a:t>
            </a:r>
            <a:r>
              <a:rPr lang="sr-Latn-CS" sz="2400" dirty="0" smtClean="0"/>
              <a:t> logički uslov nije ispunjen i izvršavanje ciklusa se prekida. Dakle, ovaj ciklus se izvršava 5 puta za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2400" dirty="0" smtClean="0"/>
              <a:t>Ciklusi se mogu ugnježdavati, sadržati druge cikluse i obrnuto. Pravilo je: </a:t>
            </a:r>
            <a:r>
              <a:rPr lang="sr-Latn-CS" sz="2400" dirty="0" smtClean="0">
                <a:solidFill>
                  <a:srgbClr val="FF0000"/>
                </a:solidFill>
              </a:rPr>
              <a:t>prvo se zatvara unutrašnja petlja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>
                <a:solidFill>
                  <a:srgbClr val="FF0000"/>
                </a:solidFill>
              </a:rPr>
              <a:t> zatim </a:t>
            </a:r>
            <a:r>
              <a:rPr lang="sr-Latn-CS" sz="2400" dirty="0">
                <a:solidFill>
                  <a:srgbClr val="FF0000"/>
                </a:solidFill>
              </a:rPr>
              <a:t>spoljašnja </a:t>
            </a:r>
            <a:r>
              <a:rPr lang="sr-Latn-CS" sz="2400" dirty="0"/>
              <a:t>(kao u MATLAB-u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76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Primjer ugnježdenog ciklusa:</a:t>
            </a:r>
            <a:br>
              <a:rPr lang="sr-Latn-CS" sz="2400" smtClean="0"/>
            </a:br>
            <a:endParaRPr lang="en-US" sz="240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62000" y="2590800"/>
            <a:ext cx="3886200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sr-Latn-CS" dirty="0">
                <a:latin typeface="Tahoma" charset="0"/>
              </a:rPr>
              <a:t>S=0;</a:t>
            </a:r>
            <a:br>
              <a:rPr lang="sr-Latn-CS" dirty="0">
                <a:latin typeface="Tahoma" charset="0"/>
              </a:rPr>
            </a:br>
            <a:r>
              <a:rPr lang="sr-Latn-CS" dirty="0">
                <a:latin typeface="Tahoma" charset="0"/>
              </a:rPr>
              <a:t>for(i=0;i</a:t>
            </a:r>
            <a:r>
              <a:rPr lang="en-US" dirty="0">
                <a:latin typeface="Tahoma" charset="0"/>
              </a:rPr>
              <a:t>&lt;6;i++)</a:t>
            </a:r>
            <a:br>
              <a:rPr lang="en-US" dirty="0">
                <a:latin typeface="Tahoma" charset="0"/>
              </a:rPr>
            </a:br>
            <a:r>
              <a:rPr lang="en-US" dirty="0">
                <a:latin typeface="Tahoma" charset="0"/>
              </a:rPr>
              <a:t>	</a:t>
            </a:r>
            <a:r>
              <a:rPr lang="en-US" dirty="0" smtClean="0">
                <a:latin typeface="Tahoma" charset="0"/>
              </a:rPr>
              <a:t>for(j=1;j&lt;</a:t>
            </a:r>
            <a:r>
              <a:rPr lang="sr-Latn-ME" dirty="0" smtClean="0">
                <a:latin typeface="Tahoma" charset="0"/>
              </a:rPr>
              <a:t>5</a:t>
            </a:r>
            <a:r>
              <a:rPr lang="en-US" dirty="0" smtClean="0">
                <a:latin typeface="Tahoma" charset="0"/>
              </a:rPr>
              <a:t>;j</a:t>
            </a:r>
            <a:r>
              <a:rPr lang="en-US" dirty="0">
                <a:latin typeface="Tahoma" charset="0"/>
              </a:rPr>
              <a:t>+=2)</a:t>
            </a:r>
            <a:br>
              <a:rPr lang="en-US" dirty="0">
                <a:latin typeface="Tahoma" charset="0"/>
              </a:rPr>
            </a:br>
            <a:r>
              <a:rPr lang="en-US" dirty="0">
                <a:latin typeface="Tahoma" charset="0"/>
              </a:rPr>
              <a:t>		S+=</a:t>
            </a:r>
            <a:r>
              <a:rPr lang="en-US" dirty="0" err="1">
                <a:latin typeface="Tahoma" charset="0"/>
              </a:rPr>
              <a:t>i+j</a:t>
            </a:r>
            <a:r>
              <a:rPr lang="en-US" dirty="0">
                <a:latin typeface="Tahoma" charset="0"/>
              </a:rPr>
              <a:t>;</a:t>
            </a:r>
            <a:endParaRPr lang="en-US" dirty="0"/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4724400" y="2590800"/>
            <a:ext cx="228600" cy="1524000"/>
          </a:xfrm>
          <a:prstGeom prst="righ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105400" y="2924944"/>
            <a:ext cx="381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Koliko iznosi </a:t>
            </a:r>
            <a:r>
              <a:rPr lang="sr-Latn-CS">
                <a:solidFill>
                  <a:srgbClr val="FF0000"/>
                </a:solidFill>
                <a:latin typeface="Tahoma" charset="0"/>
              </a:rPr>
              <a:t>S</a:t>
            </a:r>
            <a:r>
              <a:rPr lang="sr-Latn-CS">
                <a:latin typeface="Tahoma" charset="0"/>
              </a:rPr>
              <a:t> nakon ovih naredbi?</a:t>
            </a:r>
            <a:endParaRPr lang="en-US">
              <a:latin typeface="Tahoma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57200" y="4495800"/>
            <a:ext cx="7848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Pogledajmo sljedeći oblik ciklusa:</a:t>
            </a:r>
            <a:br>
              <a:rPr lang="sr-Latn-CS">
                <a:latin typeface="Tahoma" charset="0"/>
              </a:rPr>
            </a:br>
            <a:r>
              <a:rPr lang="en-US">
                <a:latin typeface="Tahoma" charset="0"/>
              </a:rPr>
              <a:t>	</a:t>
            </a:r>
            <a:r>
              <a:rPr lang="sr-Latn-CS">
                <a:latin typeface="Tahoma" charset="0"/>
              </a:rPr>
              <a:t>for(i=0,j=0; i</a:t>
            </a:r>
            <a:r>
              <a:rPr lang="en-US">
                <a:latin typeface="Tahoma" charset="0"/>
              </a:rPr>
              <a:t>&lt;10;</a:t>
            </a:r>
            <a:r>
              <a:rPr lang="sr-Latn-CS">
                <a:latin typeface="Tahoma" charset="0"/>
              </a:rPr>
              <a:t> </a:t>
            </a:r>
            <a:r>
              <a:rPr lang="en-US">
                <a:latin typeface="Tahoma" charset="0"/>
              </a:rPr>
              <a:t>i++,j++)</a:t>
            </a:r>
          </a:p>
        </p:txBody>
      </p:sp>
      <p:sp>
        <p:nvSpPr>
          <p:cNvPr id="23560" name="Freeform 9"/>
          <p:cNvSpPr>
            <a:spLocks/>
          </p:cNvSpPr>
          <p:nvPr/>
        </p:nvSpPr>
        <p:spPr bwMode="auto">
          <a:xfrm>
            <a:off x="1676400" y="5257800"/>
            <a:ext cx="1143000" cy="609600"/>
          </a:xfrm>
          <a:custGeom>
            <a:avLst/>
            <a:gdLst>
              <a:gd name="T0" fmla="*/ 0 w 720"/>
              <a:gd name="T1" fmla="*/ 0 h 384"/>
              <a:gd name="T2" fmla="*/ 483870000 w 720"/>
              <a:gd name="T3" fmla="*/ 967740000 h 384"/>
              <a:gd name="T4" fmla="*/ 1814512500 w 720"/>
              <a:gd name="T5" fmla="*/ 967740000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384">
                <a:moveTo>
                  <a:pt x="0" y="0"/>
                </a:moveTo>
                <a:lnTo>
                  <a:pt x="192" y="384"/>
                </a:lnTo>
                <a:lnTo>
                  <a:pt x="720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2819400" y="5562600"/>
            <a:ext cx="49530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N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a zgodan na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čin smo inicijalizovali dva brojača i svaki od njih inkrementiramo u prolazu petlje. Zapamtite da ovo nije ugnježdena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,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 već jednostruka petlja.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Beskonačni ciklusi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458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Ciklusi tipa:</a:t>
            </a:r>
            <a:endParaRPr lang="en-US" sz="2400" smtClean="0"/>
          </a:p>
          <a:p>
            <a:pPr marL="354013" indent="0" eaLnBrk="1" hangingPunct="1">
              <a:lnSpc>
                <a:spcPct val="90000"/>
              </a:lnSpc>
              <a:buNone/>
            </a:pPr>
            <a:r>
              <a:rPr lang="sr-Latn-CS" sz="2400" smtClean="0">
                <a:solidFill>
                  <a:srgbClr val="FF0000"/>
                </a:solidFill>
              </a:rPr>
              <a:t>while(1)</a:t>
            </a:r>
            <a:r>
              <a:rPr lang="sr-Latn-CS" sz="2400" smtClean="0"/>
              <a:t>  </a:t>
            </a:r>
            <a:r>
              <a:rPr lang="en-US" sz="2400" smtClean="0"/>
              <a:t>{/*neke naredbe*/}</a:t>
            </a:r>
            <a:br>
              <a:rPr lang="en-US" sz="2400" smtClean="0"/>
            </a:br>
            <a:r>
              <a:rPr lang="en-US" sz="2400" smtClean="0"/>
              <a:t>ili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for(izraz1; ;izraz3)</a:t>
            </a:r>
            <a:r>
              <a:rPr lang="en-US" sz="2400" smtClean="0"/>
              <a:t> {/*neke naredbe*/}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smtClean="0"/>
              <a:t>	</a:t>
            </a:r>
            <a:r>
              <a:rPr lang="en-US" sz="2400" smtClean="0"/>
              <a:t>na</a:t>
            </a:r>
            <a:r>
              <a:rPr lang="sr-Latn-CS" sz="2400" smtClean="0"/>
              <a:t>z</a:t>
            </a:r>
            <a:r>
              <a:rPr lang="en-US" sz="2400" smtClean="0"/>
              <a:t>ivaju se </a:t>
            </a:r>
            <a:r>
              <a:rPr lang="en-US" sz="2400" b="1" smtClean="0">
                <a:solidFill>
                  <a:srgbClr val="FF0000"/>
                </a:solidFill>
              </a:rPr>
              <a:t>beskona</a:t>
            </a:r>
            <a:r>
              <a:rPr lang="sr-Latn-CS" sz="2400" b="1" smtClean="0">
                <a:solidFill>
                  <a:srgbClr val="FF0000"/>
                </a:solidFill>
              </a:rPr>
              <a:t>č</a:t>
            </a:r>
            <a:r>
              <a:rPr lang="en-US" sz="2400" b="1" smtClean="0">
                <a:solidFill>
                  <a:srgbClr val="FF0000"/>
                </a:solidFill>
              </a:rPr>
              <a:t>nim</a:t>
            </a:r>
            <a:r>
              <a:rPr lang="en-US" sz="2400" smtClean="0"/>
              <a:t>.</a:t>
            </a:r>
            <a:r>
              <a:rPr lang="sr-Latn-CS" sz="24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Sintaksno su ispravni (kompajler će ih prihvatiti)</a:t>
            </a:r>
            <a:r>
              <a:rPr lang="en-US" sz="2400" smtClean="0"/>
              <a:t>,</a:t>
            </a:r>
            <a:r>
              <a:rPr lang="sr-Latn-CS" sz="2400" smtClean="0"/>
              <a:t> ali su najčešće logički neispravni.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</a:t>
            </a:r>
            <a:r>
              <a:rPr lang="en-US" sz="2400" smtClean="0"/>
              <a:t>,</a:t>
            </a:r>
            <a:r>
              <a:rPr lang="sr-Latn-CS" sz="2400" smtClean="0"/>
              <a:t> ipak</a:t>
            </a:r>
            <a:r>
              <a:rPr lang="en-US" sz="2400" smtClean="0"/>
              <a:t>,</a:t>
            </a:r>
            <a:r>
              <a:rPr lang="sr-Latn-CS" sz="2400" smtClean="0"/>
              <a:t> situacije kada se ovakvi ciklusi koriste, a najčešće je to u rad</a:t>
            </a:r>
            <a:r>
              <a:rPr lang="en-US" sz="2400" smtClean="0"/>
              <a:t>u</a:t>
            </a:r>
            <a:r>
              <a:rPr lang="sr-Latn-CS" sz="2400" smtClean="0"/>
              <a:t> sa hardverom</a:t>
            </a:r>
            <a:r>
              <a:rPr lang="en-US" sz="2400" smtClean="0"/>
              <a:t>,</a:t>
            </a:r>
            <a:r>
              <a:rPr lang="sr-Latn-CS" sz="2400" smtClean="0"/>
              <a:t> a posebno perifernim uređajima</a:t>
            </a:r>
            <a:r>
              <a:rPr lang="en-US" sz="2400" smtClean="0"/>
              <a:t>,</a:t>
            </a:r>
            <a:r>
              <a:rPr lang="sr-Latn-CS" sz="2400" smtClean="0"/>
              <a:t> što izlazi van okvira kursa.</a:t>
            </a:r>
            <a:endParaRPr lang="en-US" sz="2400" smtClean="0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1905000" y="3505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2057400" y="3505200"/>
            <a:ext cx="3048000" cy="457200"/>
          </a:xfrm>
          <a:custGeom>
            <a:avLst/>
            <a:gdLst>
              <a:gd name="T0" fmla="*/ 0 w 1920"/>
              <a:gd name="T1" fmla="*/ 0 h 288"/>
              <a:gd name="T2" fmla="*/ 362902500 w 1920"/>
              <a:gd name="T3" fmla="*/ 725805000 h 288"/>
              <a:gd name="T4" fmla="*/ 2147483647 w 1920"/>
              <a:gd name="T5" fmla="*/ 725805000 h 288"/>
              <a:gd name="T6" fmla="*/ 2147483647 w 1920"/>
              <a:gd name="T7" fmla="*/ 362902500 h 288"/>
              <a:gd name="T8" fmla="*/ 2147483647 w 1920"/>
              <a:gd name="T9" fmla="*/ 362902500 h 2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288">
                <a:moveTo>
                  <a:pt x="0" y="0"/>
                </a:moveTo>
                <a:lnTo>
                  <a:pt x="144" y="288"/>
                </a:lnTo>
                <a:lnTo>
                  <a:pt x="1344" y="288"/>
                </a:lnTo>
                <a:lnTo>
                  <a:pt x="1344" y="144"/>
                </a:lnTo>
                <a:lnTo>
                  <a:pt x="1920" y="1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410200" y="3581400"/>
            <a:ext cx="2438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charset="0"/>
              </a:rPr>
              <a:t>nema uslova koji provjerava ispravnost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085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Naredbe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, </a:t>
            </a:r>
            <a:r>
              <a:rPr lang="sr-Latn-CS" smtClean="0">
                <a:solidFill>
                  <a:srgbClr val="FF0000"/>
                </a:solidFill>
              </a:rPr>
              <a:t>break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2160984"/>
            <a:ext cx="9144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 prekida tekuće izvršavanje u ciklusu </a:t>
            </a:r>
            <a:r>
              <a:rPr lang="sr-Latn-CS" sz="1600" b="1" dirty="0" smtClean="0"/>
              <a:t>(ponekad se kaže </a:t>
            </a:r>
            <a:r>
              <a:rPr lang="sr-Latn-CS" sz="1600" b="1" dirty="0" smtClean="0">
                <a:solidFill>
                  <a:srgbClr val="FF0000"/>
                </a:solidFill>
              </a:rPr>
              <a:t>tekuću iteraciju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 i počinje novo </a:t>
            </a:r>
            <a:r>
              <a:rPr lang="en-US" sz="2400" dirty="0" err="1" smtClean="0"/>
              <a:t>iz</a:t>
            </a:r>
            <a:r>
              <a:rPr lang="sr-Latn-CS" sz="2400" dirty="0" smtClean="0"/>
              <a:t>vršavanje (naredna naredba nakon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 je, recimo, provjera da li je zadovoljen logički uslov u </a:t>
            </a:r>
            <a:r>
              <a:rPr lang="sr-Latn-CS" sz="2400" dirty="0" smtClean="0">
                <a:solidFill>
                  <a:srgbClr val="3333CC"/>
                </a:solidFill>
              </a:rPr>
              <a:t>while</a:t>
            </a:r>
            <a:r>
              <a:rPr lang="sr-Latn-CS" sz="2400" dirty="0" smtClean="0"/>
              <a:t> ili </a:t>
            </a:r>
            <a:r>
              <a:rPr lang="sr-Latn-CS" sz="2400" dirty="0" smtClean="0">
                <a:solidFill>
                  <a:srgbClr val="3333CC"/>
                </a:solidFill>
              </a:rPr>
              <a:t>for</a:t>
            </a:r>
            <a:r>
              <a:rPr lang="sr-Latn-CS" sz="2400" dirty="0" smtClean="0"/>
              <a:t> dijelu).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prekida tekući ciklus i naredna naredba je prva nakon tekućeg ciklusa pri čemu, ukoliko imamo slučaj ugnježdenih petlji i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se nalazi u unutrašnjoj, onda se sa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izlazi samo iz unutrašnje petlje, a ne i iz spoljašnje.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</a:t>
            </a:r>
            <a:r>
              <a:rPr lang="sr-Latn-CS" sz="2400" dirty="0" smtClean="0">
                <a:solidFill>
                  <a:srgbClr val="FF0000"/>
                </a:solidFill>
              </a:rPr>
              <a:t>goto</a:t>
            </a:r>
            <a:r>
              <a:rPr lang="sr-Latn-CS" sz="2400" dirty="0" smtClean="0"/>
              <a:t> ima</a:t>
            </a:r>
            <a:r>
              <a:rPr lang="en-US" sz="2400" dirty="0" smtClean="0"/>
              <a:t> </a:t>
            </a:r>
            <a:r>
              <a:rPr lang="en-US" sz="2400" dirty="0" err="1" smtClean="0"/>
              <a:t>sintaksu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goto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labela</a:t>
            </a:r>
            <a:r>
              <a:rPr lang="en-US" sz="2400" dirty="0" smtClean="0"/>
              <a:t>; </a:t>
            </a:r>
            <a:r>
              <a:rPr lang="en-US" sz="2000" dirty="0" smtClean="0">
                <a:solidFill>
                  <a:srgbClr val="00B050"/>
                </a:solidFill>
              </a:rPr>
              <a:t>/</a:t>
            </a:r>
            <a:r>
              <a:rPr lang="sr-Latn-ME" sz="2000" dirty="0" smtClean="0">
                <a:solidFill>
                  <a:srgbClr val="00B050"/>
                </a:solidFill>
              </a:rPr>
              <a:t>/</a:t>
            </a:r>
            <a:r>
              <a:rPr lang="en-US" sz="2000" dirty="0" err="1" smtClean="0">
                <a:solidFill>
                  <a:srgbClr val="00B050"/>
                </a:solidFill>
              </a:rPr>
              <a:t>labela</a:t>
            </a:r>
            <a:r>
              <a:rPr lang="en-US" sz="2000" dirty="0" smtClean="0">
                <a:solidFill>
                  <a:srgbClr val="00B050"/>
                </a:solidFill>
              </a:rPr>
              <a:t> je </a:t>
            </a:r>
            <a:r>
              <a:rPr lang="en-US" sz="2000" dirty="0" err="1" smtClean="0">
                <a:solidFill>
                  <a:srgbClr val="00B050"/>
                </a:solidFill>
              </a:rPr>
              <a:t>ispravno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deklarisano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ime</a:t>
            </a:r>
            <a:r>
              <a:rPr lang="en-US" sz="2000" dirty="0" smtClean="0">
                <a:solidFill>
                  <a:srgbClr val="00B050"/>
                </a:solidFill>
              </a:rPr>
              <a:t> u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ea typeface="+mn-ea"/>
                <a:cs typeface="+mn-cs"/>
              </a:rPr>
              <a:t>program</a:t>
            </a:r>
            <a:r>
              <a:rPr lang="sr-Latn-ME" sz="2000" dirty="0" smtClean="0">
                <a:solidFill>
                  <a:srgbClr val="00B050"/>
                </a:solidFill>
                <a:ea typeface="+mn-ea"/>
                <a:cs typeface="+mn-cs"/>
              </a:rPr>
              <a:t>u</a:t>
            </a:r>
            <a:endParaRPr lang="en-US" sz="2000" dirty="0">
              <a:solidFill>
                <a:srgbClr val="00B050"/>
              </a:solidFill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Naredna</a:t>
            </a:r>
            <a:r>
              <a:rPr lang="en-US" sz="2400" dirty="0" smtClean="0"/>
              <a:t> </a:t>
            </a:r>
            <a:r>
              <a:rPr lang="en-US" sz="2400" dirty="0" err="1" smtClean="0"/>
              <a:t>naredba</a:t>
            </a:r>
            <a:r>
              <a:rPr lang="en-US" sz="2400" dirty="0" smtClean="0"/>
              <a:t> </a:t>
            </a:r>
            <a:r>
              <a:rPr lang="sr-Latn-CS" sz="2400" dirty="0" smtClean="0"/>
              <a:t>koja se izvršava </a:t>
            </a:r>
            <a:r>
              <a:rPr lang="en-US" sz="2400" dirty="0" err="1" smtClean="0"/>
              <a:t>nakon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goto</a:t>
            </a:r>
            <a:r>
              <a:rPr lang="en-US" sz="2400" dirty="0" smtClean="0"/>
              <a:t> je o</a:t>
            </a:r>
            <a:r>
              <a:rPr lang="sr-Latn-CS" sz="2400" dirty="0" smtClean="0"/>
              <a:t>značena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labela:</a:t>
            </a:r>
            <a:r>
              <a:rPr lang="sr-Latn-CS" sz="2400" dirty="0" smtClean="0"/>
              <a:t> naredba;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5436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Već smo vidjeli da se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sintaksno mora koristiti u C-u kod </a:t>
            </a:r>
            <a:r>
              <a:rPr lang="sr-Latn-CS" sz="2400" dirty="0" smtClean="0">
                <a:solidFill>
                  <a:srgbClr val="3333CC"/>
                </a:solidFill>
              </a:rPr>
              <a:t>switch-case</a:t>
            </a:r>
            <a:r>
              <a:rPr lang="sr-Latn-CS" sz="2400" dirty="0" smtClean="0"/>
              <a:t> kombinacije.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Još 1966. Bohm i Jacopini su dokazali da se svi </a:t>
            </a:r>
            <a:r>
              <a:rPr lang="sr-Latn-CS" sz="2400" dirty="0" smtClean="0">
                <a:solidFill>
                  <a:srgbClr val="FF0000"/>
                </a:solidFill>
              </a:rPr>
              <a:t>algoritamski rješivi problemi</a:t>
            </a:r>
            <a:r>
              <a:rPr lang="sr-Latn-CS" sz="2400" dirty="0" smtClean="0"/>
              <a:t> mogu riješiti pomoću </a:t>
            </a:r>
            <a:r>
              <a:rPr lang="sr-Latn-CS" sz="2400" dirty="0" smtClean="0">
                <a:solidFill>
                  <a:srgbClr val="3333CC"/>
                </a:solidFill>
              </a:rPr>
              <a:t>sekvenci, ciklusa i selekcija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To je postao standard naredbi za kontrolu toka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Programerska praksa pokazuje da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programi koji se pišu sa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goto</a:t>
            </a:r>
            <a:r>
              <a:rPr lang="sr-Latn-CS" sz="2400" dirty="0" smtClean="0"/>
              <a:t> veoma teški za održavanje (kasnije korišćenje i prepravljanje).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Stoga se preporučuje izbjegavanje ovih naredbi kad god je to moguće! </a:t>
            </a:r>
            <a:r>
              <a:rPr lang="sr-Latn-CS" sz="2400" dirty="0" smtClean="0">
                <a:solidFill>
                  <a:srgbClr val="FF0000"/>
                </a:solidFill>
              </a:rPr>
              <a:t>Posebno se ne preporučuje korišćenje naredbe goto!!!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Pokazivači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205459"/>
            <a:ext cx="8839200" cy="4247877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Prvi složeni (izvedeni) tip podataka kojeg uvodimo je </a:t>
            </a:r>
            <a:r>
              <a:rPr lang="sr-Latn-CS" sz="2400" dirty="0" smtClean="0">
                <a:solidFill>
                  <a:srgbClr val="FF0000"/>
                </a:solidFill>
              </a:rPr>
              <a:t>pokazivač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3333CC"/>
                </a:solidFill>
              </a:rPr>
              <a:t>pointer</a:t>
            </a:r>
            <a:r>
              <a:rPr lang="sr-Latn-CS" sz="2400" dirty="0" smtClean="0"/>
              <a:t>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je veoma moćan, ali često i veoma nerazumljiv koncept.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Moramo pokušati da ga bolje objasnimo, a vi morate uložiti nemali trud da ga shvatite</a:t>
            </a:r>
            <a:r>
              <a:rPr lang="en-US" sz="2400" dirty="0" smtClean="0"/>
              <a:t> :-) 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Komplikacije sa pokazivačima će se nastaviti kad god, od sada pa do kraja kursa, uvedemo bilo koji novi pojam.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Trend u programiranju je da se pokazivači </a:t>
            </a:r>
            <a:r>
              <a:rPr lang="sr-Latn-CS" sz="2400" dirty="0"/>
              <a:t>izbjegnu </a:t>
            </a:r>
            <a:r>
              <a:rPr lang="sr-Latn-CS" sz="2400" dirty="0" smtClean="0"/>
              <a:t>kad god je to moguće, ali to nije moguće u programskom jeziku C, niti u aplikacijama koje rade sa hardverskim uređajima.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Pokazivači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23" y="2191971"/>
            <a:ext cx="8856984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Pokazivač se deklariše kao:</a:t>
            </a:r>
            <a:br>
              <a:rPr lang="sr-Latn-CS" sz="2400" dirty="0" smtClean="0"/>
            </a:br>
            <a:r>
              <a:rPr lang="sr-Latn-CS" sz="2400" b="1" dirty="0" smtClean="0">
                <a:solidFill>
                  <a:srgbClr val="3333CC"/>
                </a:solidFill>
              </a:rPr>
              <a:t>int *y;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Zvjezdica ispred imena promjenljive </a:t>
            </a:r>
            <a:r>
              <a:rPr lang="sr-Latn-CS" sz="2400" b="1" dirty="0" smtClean="0">
                <a:solidFill>
                  <a:srgbClr val="3333CC"/>
                </a:solidFill>
              </a:rPr>
              <a:t>y</a:t>
            </a:r>
            <a:r>
              <a:rPr lang="sr-Latn-CS" sz="2400" dirty="0" smtClean="0"/>
              <a:t> je </a:t>
            </a:r>
            <a:r>
              <a:rPr lang="en-US" sz="2400" dirty="0" err="1" smtClean="0"/>
              <a:t>oznaka</a:t>
            </a:r>
            <a:r>
              <a:rPr lang="sr-Latn-CS" sz="2400" dirty="0" smtClean="0"/>
              <a:t> da je u pitanju pokazivač, u ovom slučaju </a:t>
            </a:r>
            <a:r>
              <a:rPr lang="sr-Latn-CS" sz="2400" b="1" dirty="0" smtClean="0">
                <a:solidFill>
                  <a:srgbClr val="3333CC"/>
                </a:solidFill>
              </a:rPr>
              <a:t>pokazivač na cijeli broj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Pokazivač je zapravo </a:t>
            </a:r>
            <a:r>
              <a:rPr lang="sr-Latn-CS" sz="2400" b="1" dirty="0" smtClean="0"/>
              <a:t>adresa </a:t>
            </a:r>
            <a:r>
              <a:rPr lang="sr-Latn-CS" sz="2400" dirty="0"/>
              <a:t>(prvog bajta)</a:t>
            </a:r>
            <a:r>
              <a:rPr lang="sr-Latn-CS" sz="1600" dirty="0" smtClean="0"/>
              <a:t> </a:t>
            </a:r>
            <a:r>
              <a:rPr lang="sr-Latn-CS" sz="2400" dirty="0" smtClean="0"/>
              <a:t>neke promjenljive u memoriji računara.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b="1" dirty="0" smtClean="0"/>
              <a:t>int x, *y;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Sada možemo postaviti </a:t>
            </a:r>
            <a:r>
              <a:rPr lang="sr-Latn-CS" sz="2400" b="1" dirty="0" smtClean="0">
                <a:solidFill>
                  <a:srgbClr val="FF0000"/>
                </a:solidFill>
              </a:rPr>
              <a:t>y=&amp;x</a:t>
            </a:r>
            <a:r>
              <a:rPr lang="sr-Latn-CS" sz="2400" dirty="0" smtClean="0"/>
              <a:t>, gdje je </a:t>
            </a:r>
            <a:r>
              <a:rPr lang="sr-Latn-CS" sz="2400" b="1" dirty="0" smtClean="0">
                <a:solidFill>
                  <a:srgbClr val="FF0000"/>
                </a:solidFill>
              </a:rPr>
              <a:t>&amp;</a:t>
            </a:r>
            <a:r>
              <a:rPr lang="sr-Latn-CS" sz="2400" dirty="0" smtClean="0"/>
              <a:t> već uvedeni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adresa od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Znači, u promjenljivoj </a:t>
            </a:r>
            <a:r>
              <a:rPr lang="sr-Latn-CS" sz="2400" b="1" dirty="0" smtClean="0">
                <a:solidFill>
                  <a:srgbClr val="FF0000"/>
                </a:solidFill>
              </a:rPr>
              <a:t>y</a:t>
            </a:r>
            <a:r>
              <a:rPr lang="sr-Latn-CS" sz="2400" dirty="0" smtClean="0"/>
              <a:t> se sada čuva adresa promjenljive </a:t>
            </a:r>
            <a:r>
              <a:rPr lang="sr-Latn-CS" sz="2400" b="1" dirty="0" smtClean="0">
                <a:solidFill>
                  <a:srgbClr val="FF0000"/>
                </a:solidFill>
              </a:rPr>
              <a:t>x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9700" name="Freeform 4"/>
          <p:cNvSpPr>
            <a:spLocks/>
          </p:cNvSpPr>
          <p:nvPr/>
        </p:nvSpPr>
        <p:spPr bwMode="auto">
          <a:xfrm>
            <a:off x="3396960" y="5589240"/>
            <a:ext cx="2583160" cy="238472"/>
          </a:xfrm>
          <a:custGeom>
            <a:avLst/>
            <a:gdLst>
              <a:gd name="T0" fmla="*/ 2147483647 w 1728"/>
              <a:gd name="T1" fmla="*/ 0 h 192"/>
              <a:gd name="T2" fmla="*/ 2147483647 w 1728"/>
              <a:gd name="T3" fmla="*/ 483870000 h 192"/>
              <a:gd name="T4" fmla="*/ 0 w 1728"/>
              <a:gd name="T5" fmla="*/ 48387000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28" h="192">
                <a:moveTo>
                  <a:pt x="1728" y="0"/>
                </a:moveTo>
                <a:lnTo>
                  <a:pt x="1632" y="192"/>
                </a:lnTo>
                <a:lnTo>
                  <a:pt x="0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Pokazivači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712" y="2093168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Preko pokazivača </a:t>
            </a:r>
            <a:r>
              <a:rPr lang="sr-Latn-CS" sz="2400" b="1" dirty="0" smtClean="0"/>
              <a:t>y</a:t>
            </a:r>
            <a:r>
              <a:rPr lang="sr-Latn-CS" sz="2400" dirty="0" smtClean="0"/>
              <a:t> se sada može pristupiti podatku koji se nalazi na adresi </a:t>
            </a:r>
            <a:r>
              <a:rPr lang="sr-Latn-CS" sz="2400" b="1" dirty="0" smtClean="0"/>
              <a:t>y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b="1" dirty="0" smtClean="0"/>
              <a:t>*y=20;</a:t>
            </a:r>
            <a:br>
              <a:rPr lang="sr-Latn-CS" sz="2400" b="1" dirty="0" smtClean="0"/>
            </a:br>
            <a:r>
              <a:rPr lang="sr-Latn-CS" sz="2400" dirty="0" smtClean="0"/>
              <a:t>Upiši broj </a:t>
            </a:r>
            <a:r>
              <a:rPr lang="sr-Latn-CS" sz="2400" b="1" dirty="0" smtClean="0"/>
              <a:t>20</a:t>
            </a:r>
            <a:r>
              <a:rPr lang="sr-Latn-CS" sz="2400" dirty="0" smtClean="0"/>
              <a:t> na memorijsk</a:t>
            </a:r>
            <a:r>
              <a:rPr lang="en-US" sz="2400" dirty="0" smtClean="0"/>
              <a:t>u</a:t>
            </a:r>
            <a:r>
              <a:rPr lang="sr-Latn-CS" sz="2400" dirty="0" smtClean="0"/>
              <a:t> adres</a:t>
            </a:r>
            <a:r>
              <a:rPr lang="en-US" sz="2400" dirty="0" smtClean="0"/>
              <a:t>u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y</a:t>
            </a:r>
            <a:r>
              <a:rPr lang="sr-Latn-CS" sz="2400" dirty="0" smtClean="0"/>
              <a:t>, </a:t>
            </a:r>
            <a:r>
              <a:rPr lang="en-US" sz="2400" dirty="0" err="1" smtClean="0"/>
              <a:t>tj</a:t>
            </a:r>
            <a:r>
              <a:rPr lang="en-US" sz="2400" dirty="0" smtClean="0"/>
              <a:t>.</a:t>
            </a:r>
            <a:r>
              <a:rPr lang="sr-Latn-CS" sz="2400" dirty="0" smtClean="0"/>
              <a:t> u </a:t>
            </a:r>
            <a:r>
              <a:rPr lang="en-US" sz="2400" dirty="0" err="1" smtClean="0"/>
              <a:t>ovo</a:t>
            </a:r>
            <a:r>
              <a:rPr lang="sr-Latn-CS" sz="2400" dirty="0" smtClean="0"/>
              <a:t>m slučaju u promjenljivu </a:t>
            </a:r>
            <a:r>
              <a:rPr lang="sr-Latn-CS" sz="2400" b="1" dirty="0" smtClean="0"/>
              <a:t>x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Koncept vam vjerovatno još uvijek djeluje veoma apstraktno, ali sa njegovom neophodnošću ćemo se upoznati kasnije, posebno kad budemo radili funkcije i nizove.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Tokom rada pokazivač može da pokaže na drugu, proizvoljnu, promjenljivu.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“Dozvoljene” operacije sa pokazivačima su: poređenje, sabiranje sa konstantom, inkrementiranje i dekrementiranje. Značaj ovih operacija ćemo vidjeti kada budemo učili nizove.</a:t>
            </a:r>
            <a:endParaRPr lang="en-US" sz="2400" dirty="0" smtClean="0"/>
          </a:p>
        </p:txBody>
      </p:sp>
      <p:sp>
        <p:nvSpPr>
          <p:cNvPr id="30724" name="Freeform 4"/>
          <p:cNvSpPr>
            <a:spLocks/>
          </p:cNvSpPr>
          <p:nvPr/>
        </p:nvSpPr>
        <p:spPr bwMode="auto">
          <a:xfrm flipV="1">
            <a:off x="646112" y="2743200"/>
            <a:ext cx="2971800" cy="228600"/>
          </a:xfrm>
          <a:custGeom>
            <a:avLst/>
            <a:gdLst>
              <a:gd name="T0" fmla="*/ 0 w 1872"/>
              <a:gd name="T1" fmla="*/ 136088438 h 192"/>
              <a:gd name="T2" fmla="*/ 120967500 w 1872"/>
              <a:gd name="T3" fmla="*/ 272176875 h 192"/>
              <a:gd name="T4" fmla="*/ 2147483647 w 1872"/>
              <a:gd name="T5" fmla="*/ 272176875 h 192"/>
              <a:gd name="T6" fmla="*/ 2147483647 w 1872"/>
              <a:gd name="T7" fmla="*/ 0 h 1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72" h="192">
                <a:moveTo>
                  <a:pt x="0" y="96"/>
                </a:moveTo>
                <a:lnTo>
                  <a:pt x="48" y="192"/>
                </a:lnTo>
                <a:lnTo>
                  <a:pt x="1248" y="192"/>
                </a:lnTo>
                <a:lnTo>
                  <a:pt x="187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694112" y="2743200"/>
            <a:ext cx="548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b="1">
                <a:solidFill>
                  <a:srgbClr val="3333CC"/>
                </a:solidFill>
                <a:latin typeface="Tahoma" charset="0"/>
              </a:rPr>
              <a:t>uočite da je sada u pitanju unarni operator</a:t>
            </a:r>
            <a:endParaRPr lang="en-US" sz="1800" b="1">
              <a:solidFill>
                <a:srgbClr val="3333CC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pokazivača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032" y="2349624"/>
            <a:ext cx="8820472" cy="4103712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Pokazivačke promjenljive se mogu inicijalizovati i deklarisati baš kao i ostale promjenljive. 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int x;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int *y=&amp;x;</a:t>
            </a:r>
            <a:r>
              <a:rPr lang="sr-Latn-CS" sz="2400" dirty="0" smtClean="0"/>
              <a:t>		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//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moglo</a:t>
            </a:r>
            <a:r>
              <a:rPr lang="en-US" sz="2400" dirty="0" smtClean="0">
                <a:solidFill>
                  <a:srgbClr val="00B050"/>
                </a:solidFill>
              </a:rPr>
              <a:t> je i 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x,*y=&amp;x;</a:t>
            </a:r>
            <a:endParaRPr lang="sr-Latn-CS" sz="2400" dirty="0" smtClean="0">
              <a:solidFill>
                <a:srgbClr val="00B050"/>
              </a:solidFill>
            </a:endParaRP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Drugi primjer je:</a:t>
            </a:r>
            <a:endParaRPr lang="en-US" sz="2400" dirty="0" smtClean="0"/>
          </a:p>
          <a:p>
            <a:pPr marL="354013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int *y=NULL;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54013" indent="0" eaLnBrk="1" hangingPunct="1">
              <a:buNone/>
            </a:pPr>
            <a:r>
              <a:rPr lang="sr-Latn-CS" sz="2400" dirty="0" smtClean="0"/>
              <a:t>gdje je </a:t>
            </a:r>
            <a:r>
              <a:rPr lang="sr-Latn-CS" sz="2400" b="1" dirty="0" smtClean="0"/>
              <a:t>NULL</a:t>
            </a:r>
            <a:r>
              <a:rPr lang="sr-Latn-CS" sz="2400" dirty="0" smtClean="0"/>
              <a:t> simbolička konstanta definisana u zaglavlju (biblioteci)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, koja kaže da pokazivačka promjenljiva u datom trenutku ne pokazuje ni na jednu promjenljivu (alternativno se može pisati </a:t>
            </a:r>
            <a:r>
              <a:rPr lang="sr-Latn-CS" sz="2400" dirty="0" smtClean="0">
                <a:solidFill>
                  <a:srgbClr val="3333CC"/>
                </a:solidFill>
              </a:rPr>
              <a:t>int *y=0</a:t>
            </a:r>
            <a:r>
              <a:rPr lang="en-US" sz="2400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Inicijalizacija pokazivača - Značaj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1374" y="2152600"/>
            <a:ext cx="9067800" cy="458876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pokazivačka promjenljiva ne inicijalizuje, ona pokazuje na bilo koju adresu u memoriji, a to može biti i adresa podataka potrebnih za rad operativnog sistema i sistemskih programa, proizvoljnih promjenljivih našeg programa, pa, recimo, čak i adresa preko kojih se komunicira sa periferijama.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velikim programima možete incidentno koristiti ovu promjenljivu, što može dovesti do </a:t>
            </a:r>
            <a:r>
              <a:rPr lang="en-US" sz="2400" dirty="0" smtClean="0"/>
              <a:t>“</a:t>
            </a:r>
            <a:r>
              <a:rPr lang="sr-Latn-CS" sz="2400" dirty="0" smtClean="0"/>
              <a:t>pucanja</a:t>
            </a:r>
            <a:r>
              <a:rPr lang="en-US" sz="2400" dirty="0" smtClean="0"/>
              <a:t>”</a:t>
            </a:r>
            <a:r>
              <a:rPr lang="sr-Latn-CS" sz="2400" dirty="0" smtClean="0"/>
              <a:t> programa.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je značaj inicijalizacije pokazivača veći nego inicijalizacije ostalih promjenljivih.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Grubo pravilo</a:t>
            </a:r>
            <a:r>
              <a:rPr lang="sr-Latn-CS" sz="2400" dirty="0" smtClean="0"/>
              <a:t>: ako pokazivač ne pokazuje na željenu promjenljivu </a:t>
            </a:r>
            <a:r>
              <a:rPr lang="en-US" sz="2400" dirty="0" err="1" smtClean="0"/>
              <a:t>tokom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zvršenja </a:t>
            </a:r>
            <a:r>
              <a:rPr lang="sr-Latn-CS" sz="2400" dirty="0" smtClean="0"/>
              <a:t>programa, vratiti ga na NULL.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3657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 pretprocesoru ćemo kasnije reći znatno više.</a:t>
            </a:r>
          </a:p>
          <a:p>
            <a:pPr eaLnBrk="1" hangingPunct="1"/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se može javiti u dva oblika. Prvi je jednostavniji: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printf("neki tekst u navodnicima sa specijalnim karakterima </a:t>
            </a:r>
            <a:r>
              <a:rPr lang="en-US" sz="2000" dirty="0" smtClean="0">
                <a:solidFill>
                  <a:srgbClr val="3333CC"/>
                </a:solidFill>
              </a:rPr>
              <a:t>\n</a:t>
            </a:r>
            <a:r>
              <a:rPr lang="sr-Latn-CS" sz="2000" dirty="0">
                <a:solidFill>
                  <a:srgbClr val="FF0000"/>
                </a:solidFill>
              </a:rPr>
              <a:t>"</a:t>
            </a:r>
            <a:r>
              <a:rPr lang="en-US" sz="2000" dirty="0" smtClean="0">
                <a:solidFill>
                  <a:srgbClr val="FF0000"/>
                </a:solidFill>
              </a:rPr>
              <a:t>);</a:t>
            </a:r>
          </a:p>
          <a:p>
            <a:pPr lvl="1" eaLnBrk="1" hangingPunct="1"/>
            <a:endParaRPr lang="en-US" sz="2000" dirty="0" smtClean="0">
              <a:solidFill>
                <a:srgbClr val="FF0000"/>
              </a:solidFill>
            </a:endParaRPr>
          </a:p>
          <a:p>
            <a:pPr lvl="1" eaLnBrk="1" hangingPunct="1"/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sz="2400" dirty="0" smtClean="0"/>
              <a:t>Drugi oblik je znatno značajniji:</a:t>
            </a:r>
          </a:p>
          <a:p>
            <a:pPr lvl="1" eaLnBrk="1" hangingPunct="1"/>
            <a:r>
              <a:rPr lang="sr-Latn-CS" sz="2000" dirty="0" smtClean="0"/>
              <a:t>printf</a:t>
            </a:r>
            <a:r>
              <a:rPr lang="sr-Latn-CS" sz="2000" dirty="0"/>
              <a:t>("</a:t>
            </a:r>
            <a:r>
              <a:rPr lang="sr-Latn-CS" sz="2000" dirty="0" smtClean="0">
                <a:solidFill>
                  <a:srgbClr val="FF0000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chemeClr val="accent1"/>
                </a:solidFill>
              </a:rPr>
              <a:t>%e</a:t>
            </a:r>
            <a:r>
              <a:rPr lang="sr-Latn-CS" sz="2000" dirty="0" smtClean="0"/>
              <a:t> tekst </a:t>
            </a:r>
            <a:r>
              <a:rPr lang="sr-Latn-CS" sz="2000" dirty="0" smtClean="0">
                <a:solidFill>
                  <a:schemeClr val="hlink"/>
                </a:solidFill>
              </a:rPr>
              <a:t>%c</a:t>
            </a:r>
            <a:r>
              <a:rPr lang="en-US" sz="2000" dirty="0" smtClean="0"/>
              <a:t>\n</a:t>
            </a:r>
            <a:r>
              <a:rPr lang="sr-Latn-CS" sz="2000" dirty="0"/>
              <a:t>"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rgbClr val="FF0000"/>
                </a:solidFill>
              </a:rPr>
              <a:t>x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60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accent1"/>
                </a:solidFill>
              </a:rPr>
              <a:t>y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hlink"/>
                </a:solidFill>
              </a:rPr>
              <a:t>z</a:t>
            </a:r>
            <a:r>
              <a:rPr lang="en-US" sz="2000" dirty="0" smtClean="0"/>
              <a:t>);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1371600" y="3810000"/>
            <a:ext cx="716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1371600" y="3810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81000" y="4114800"/>
            <a:ext cx="7162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P</a:t>
            </a:r>
            <a:r>
              <a:rPr lang="en-US" sz="1600" b="1">
                <a:latin typeface="Tahoma" charset="0"/>
              </a:rPr>
              <a:t>oruka bi bila od</a:t>
            </a:r>
            <a:r>
              <a:rPr lang="sr-Latn-CS" sz="1600" b="1">
                <a:latin typeface="Tahoma" charset="0"/>
              </a:rPr>
              <a:t>š</a:t>
            </a:r>
            <a:r>
              <a:rPr lang="en-US" sz="1600" b="1">
                <a:latin typeface="Tahoma" charset="0"/>
              </a:rPr>
              <a:t>tampana na ekr</a:t>
            </a:r>
            <a:r>
              <a:rPr lang="sr-Latn-CS" sz="1600" b="1">
                <a:latin typeface="Tahoma" charset="0"/>
              </a:rPr>
              <a:t>anu u datom obliku.</a:t>
            </a:r>
            <a:endParaRPr lang="en-US" sz="1600" b="1">
              <a:latin typeface="Tahoma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28600" y="5622751"/>
            <a:ext cx="8534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 smtClean="0">
                <a:latin typeface="Tahoma" charset="0"/>
              </a:rPr>
              <a:t>Funkcija printf </a:t>
            </a:r>
            <a:r>
              <a:rPr lang="en-US" sz="1800" b="1">
                <a:latin typeface="Tahoma" charset="0"/>
              </a:rPr>
              <a:t>u ovom obliku </a:t>
            </a:r>
            <a:r>
              <a:rPr lang="sr-Latn-CS" sz="1800" b="1">
                <a:latin typeface="Tahoma" charset="0"/>
              </a:rPr>
              <a:t>štampa string koji joj je prvi argument‚ ali ono što je iza procenata mijenja se redom sa argumentima koji slijede. Tako se umjesto 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%d</a:t>
            </a:r>
            <a:r>
              <a:rPr lang="sr-Latn-CS" sz="1800" b="1">
                <a:latin typeface="Tahoma" charset="0"/>
              </a:rPr>
              <a:t> štampa promjenljiva 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x</a:t>
            </a:r>
            <a:r>
              <a:rPr lang="sr-Latn-CS" sz="1800" b="1">
                <a:latin typeface="Tahoma" charset="0"/>
              </a:rPr>
              <a:t> i to kao cjelobrojna (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%d </a:t>
            </a:r>
            <a:r>
              <a:rPr lang="sr-Latn-CS" sz="1800" b="1">
                <a:latin typeface="Tahoma" charset="0"/>
              </a:rPr>
              <a:t>znači štampaj kao cjelobrojnu promjenljivu).</a:t>
            </a:r>
            <a:endParaRPr lang="en-US" sz="1800" b="1">
              <a:latin typeface="Tahoma" charset="0"/>
            </a:endParaRPr>
          </a:p>
        </p:txBody>
      </p:sp>
      <p:sp>
        <p:nvSpPr>
          <p:cNvPr id="5128" name="AutoShape 8"/>
          <p:cNvSpPr>
            <a:spLocks/>
          </p:cNvSpPr>
          <p:nvPr/>
        </p:nvSpPr>
        <p:spPr bwMode="auto">
          <a:xfrm rot="-5400000">
            <a:off x="3352800" y="4038600"/>
            <a:ext cx="304800" cy="2590800"/>
          </a:xfrm>
          <a:prstGeom prst="leftBrace">
            <a:avLst>
              <a:gd name="adj1" fmla="val 70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>
            <a:off x="3505200" y="5486400"/>
            <a:ext cx="2057400" cy="228600"/>
          </a:xfrm>
          <a:custGeom>
            <a:avLst/>
            <a:gdLst>
              <a:gd name="T0" fmla="*/ 0 w 1296"/>
              <a:gd name="T1" fmla="*/ 0 h 192"/>
              <a:gd name="T2" fmla="*/ 0 w 1296"/>
              <a:gd name="T3" fmla="*/ 136088438 h 192"/>
              <a:gd name="T4" fmla="*/ 2147483647 w 1296"/>
              <a:gd name="T5" fmla="*/ 136088438 h 192"/>
              <a:gd name="T6" fmla="*/ 2147483647 w 1296"/>
              <a:gd name="T7" fmla="*/ 272176875 h 1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6" h="192">
                <a:moveTo>
                  <a:pt x="0" y="0"/>
                </a:moveTo>
                <a:lnTo>
                  <a:pt x="0" y="96"/>
                </a:lnTo>
                <a:lnTo>
                  <a:pt x="1296" y="96"/>
                </a:lnTo>
                <a:lnTo>
                  <a:pt x="1296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8077200" y="3733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1" name="Freeform 11"/>
          <p:cNvSpPr>
            <a:spLocks/>
          </p:cNvSpPr>
          <p:nvPr/>
        </p:nvSpPr>
        <p:spPr bwMode="auto">
          <a:xfrm>
            <a:off x="6629400" y="3733800"/>
            <a:ext cx="1600200" cy="838200"/>
          </a:xfrm>
          <a:custGeom>
            <a:avLst/>
            <a:gdLst>
              <a:gd name="T0" fmla="*/ 2147483647 w 1008"/>
              <a:gd name="T1" fmla="*/ 0 h 528"/>
              <a:gd name="T2" fmla="*/ 2147483647 w 1008"/>
              <a:gd name="T3" fmla="*/ 604837500 h 528"/>
              <a:gd name="T4" fmla="*/ 0 w 1008"/>
              <a:gd name="T5" fmla="*/ 604837500 h 528"/>
              <a:gd name="T6" fmla="*/ 0 w 1008"/>
              <a:gd name="T7" fmla="*/ 1330642500 h 528"/>
              <a:gd name="T8" fmla="*/ 483870000 w 1008"/>
              <a:gd name="T9" fmla="*/ 1330642500 h 5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8" h="528">
                <a:moveTo>
                  <a:pt x="1008" y="0"/>
                </a:moveTo>
                <a:lnTo>
                  <a:pt x="1008" y="240"/>
                </a:lnTo>
                <a:lnTo>
                  <a:pt x="0" y="240"/>
                </a:lnTo>
                <a:lnTo>
                  <a:pt x="0" y="528"/>
                </a:lnTo>
                <a:lnTo>
                  <a:pt x="192" y="52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934200" y="4267200"/>
            <a:ext cx="2209800" cy="830263"/>
          </a:xfrm>
          <a:prstGeom prst="rect">
            <a:avLst/>
          </a:prstGeom>
          <a:noFill/>
          <a:ln w="9525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Znak za novi red je čest element </a:t>
            </a:r>
            <a:r>
              <a:rPr lang="en-US" sz="1600" b="1" smtClean="0">
                <a:solidFill>
                  <a:srgbClr val="3333CC"/>
                </a:solidFill>
                <a:latin typeface="Tahoma" charset="0"/>
              </a:rPr>
              <a:t>funkcije </a:t>
            </a:r>
            <a:r>
              <a:rPr lang="sr-Latn-CS" sz="1600" b="1" smtClean="0">
                <a:solidFill>
                  <a:srgbClr val="3333CC"/>
                </a:solidFill>
                <a:latin typeface="Tahoma" charset="0"/>
              </a:rPr>
              <a:t>printf</a:t>
            </a: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.</a:t>
            </a:r>
            <a:endParaRPr lang="en-US" sz="1600" b="1">
              <a:solidFill>
                <a:srgbClr val="3333CC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784976" cy="43917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Očekuje se da broj argumenta nakon stringa u </a:t>
            </a:r>
            <a:r>
              <a:rPr lang="en-US" sz="2400" dirty="0" err="1" smtClean="0"/>
              <a:t>funkciji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bude jednak broju “procenata” unutar stringa.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Ti argumenti mogu biti </a:t>
            </a:r>
            <a:r>
              <a:rPr lang="sr-Latn-CS" sz="2400" dirty="0" smtClean="0">
                <a:solidFill>
                  <a:schemeClr val="accent1"/>
                </a:solidFill>
              </a:rPr>
              <a:t>promjenljive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izrazi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konstante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chemeClr val="accent2"/>
                </a:solidFill>
              </a:rPr>
              <a:t>pozivi funkcija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CS" sz="2400" dirty="0" smtClean="0"/>
              <a:t>Procentualne oznake imaju sljedeće značenje (navodimo samo neke važnije):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%d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FF0000"/>
                </a:solidFill>
              </a:rPr>
              <a:t>%i</a:t>
            </a:r>
            <a:r>
              <a:rPr lang="sr-Latn-CS" sz="2000" dirty="0" smtClean="0"/>
              <a:t> cijeli brojevi</a:t>
            </a:r>
            <a:r>
              <a:rPr lang="en-US" sz="2000" dirty="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>
                <a:solidFill>
                  <a:srgbClr val="FF0000"/>
                </a:solidFill>
              </a:rPr>
              <a:t>%bd</a:t>
            </a:r>
            <a:r>
              <a:rPr lang="sr-Latn-CS" sz="2000" dirty="0"/>
              <a:t> cijeli broj sa </a:t>
            </a:r>
            <a:r>
              <a:rPr lang="sr-Latn-CS" sz="2000" dirty="0">
                <a:solidFill>
                  <a:srgbClr val="FF0000"/>
                </a:solidFill>
              </a:rPr>
              <a:t>b</a:t>
            </a:r>
            <a:r>
              <a:rPr lang="sr-Latn-CS" sz="2000" dirty="0"/>
              <a:t> cifara</a:t>
            </a:r>
            <a:r>
              <a:rPr lang="en-US" sz="2000" dirty="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>
                <a:solidFill>
                  <a:srgbClr val="FF0000"/>
                </a:solidFill>
              </a:rPr>
              <a:t>%o</a:t>
            </a:r>
            <a:r>
              <a:rPr lang="sr-Latn-CS" sz="2000" dirty="0"/>
              <a:t> oktalni zapis cijelog broja</a:t>
            </a:r>
            <a:r>
              <a:rPr lang="en-US" sz="2000" dirty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</a:t>
            </a:r>
            <a:r>
              <a:rPr lang="sr-Latn-CS" sz="2000" dirty="0">
                <a:solidFill>
                  <a:srgbClr val="FF0000"/>
                </a:solidFill>
              </a:rPr>
              <a:t>x</a:t>
            </a:r>
            <a:r>
              <a:rPr lang="sr-Latn-CS" sz="2000" dirty="0"/>
              <a:t> heksadecimalni zapis cijelog </a:t>
            </a:r>
            <a:r>
              <a:rPr lang="sr-Latn-CS" sz="2000" dirty="0" smtClean="0"/>
              <a:t>broja</a:t>
            </a:r>
            <a:r>
              <a:rPr lang="en-US" sz="2000" dirty="0" smtClean="0"/>
              <a:t>,</a:t>
            </a:r>
            <a:endParaRPr lang="sr-Latn-CS" sz="2000" dirty="0"/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</a:t>
            </a:r>
            <a:r>
              <a:rPr lang="sr-Latn-CS" sz="2000" dirty="0">
                <a:solidFill>
                  <a:srgbClr val="FF0000"/>
                </a:solidFill>
              </a:rPr>
              <a:t>f</a:t>
            </a:r>
            <a:r>
              <a:rPr lang="sr-Latn-CS" sz="2000" dirty="0"/>
              <a:t> realni brojevi</a:t>
            </a:r>
            <a:r>
              <a:rPr lang="en-US" sz="2000" dirty="0"/>
              <a:t>,</a:t>
            </a:r>
            <a:endParaRPr lang="sr-Latn-CS" sz="2000" dirty="0"/>
          </a:p>
          <a:p>
            <a:pPr lvl="1" eaLnBrk="1" hangingPunct="1">
              <a:lnSpc>
                <a:spcPct val="90000"/>
              </a:lnSpc>
            </a:pPr>
            <a:r>
              <a:rPr lang="sr-Latn-CS" sz="2000" dirty="0">
                <a:solidFill>
                  <a:srgbClr val="FF0000"/>
                </a:solidFill>
              </a:rPr>
              <a:t>%a.bf</a:t>
            </a:r>
            <a:r>
              <a:rPr lang="sr-Latn-CS" sz="2000" dirty="0"/>
              <a:t> realni broj sa </a:t>
            </a:r>
            <a:r>
              <a:rPr lang="sr-Latn-CS" sz="2000" dirty="0">
                <a:solidFill>
                  <a:srgbClr val="FF0000"/>
                </a:solidFill>
              </a:rPr>
              <a:t>a</a:t>
            </a:r>
            <a:r>
              <a:rPr lang="sr-Latn-CS" sz="2000" dirty="0"/>
              <a:t> pozicija i </a:t>
            </a:r>
            <a:r>
              <a:rPr lang="sr-Latn-CS" sz="2000" dirty="0">
                <a:solidFill>
                  <a:srgbClr val="FF0000"/>
                </a:solidFill>
              </a:rPr>
              <a:t>b</a:t>
            </a:r>
            <a:r>
              <a:rPr lang="sr-Latn-CS" sz="2000" dirty="0"/>
              <a:t> decimalnih mjesta, podrazumjeva se </a:t>
            </a:r>
            <a:r>
              <a:rPr lang="en-US" sz="2000" dirty="0">
                <a:solidFill>
                  <a:srgbClr val="FF0000"/>
                </a:solidFill>
              </a:rPr>
              <a:t>a&gt;b</a:t>
            </a:r>
            <a:r>
              <a:rPr lang="en-US" sz="2000" dirty="0"/>
              <a:t> (</a:t>
            </a:r>
            <a:r>
              <a:rPr lang="en-US" sz="2000" dirty="0" err="1"/>
              <a:t>pozicije</a:t>
            </a:r>
            <a:r>
              <a:rPr lang="en-US" sz="2000" dirty="0"/>
              <a:t> </a:t>
            </a:r>
            <a:r>
              <a:rPr lang="en-US" sz="2000" dirty="0" err="1"/>
              <a:t>uklju</a:t>
            </a:r>
            <a:r>
              <a:rPr lang="sr-Latn-CS" sz="2000" dirty="0"/>
              <a:t>čuju predznak, tačku i sve cifre</a:t>
            </a:r>
            <a:r>
              <a:rPr lang="sr-Latn-CS" sz="2000" dirty="0" smtClean="0"/>
              <a:t>)</a:t>
            </a:r>
            <a:r>
              <a:rPr lang="en-US" sz="2000" dirty="0"/>
              <a:t>,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</a:t>
            </a:r>
            <a:r>
              <a:rPr lang="sr-Latn-CS" smtClean="0"/>
              <a:t>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8074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Nastavljamo sa značenjem procenata: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%e</a:t>
            </a:r>
            <a:r>
              <a:rPr lang="sr-Latn-CS" sz="2000" dirty="0" smtClean="0"/>
              <a:t> eksponencijalni zapis realnih brojeva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%g</a:t>
            </a:r>
            <a:r>
              <a:rPr lang="sr-Latn-CS" sz="2000" dirty="0" smtClean="0"/>
              <a:t> realni brojevi u kompaktnom zapisu (završne nule nisu uključene i ne prikazuje se decimalna tačka kod cijelih brojeva)</a:t>
            </a:r>
            <a:r>
              <a:rPr lang="en-US" sz="2000" dirty="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>
                <a:solidFill>
                  <a:srgbClr val="FF0000"/>
                </a:solidFill>
              </a:rPr>
              <a:t>%s</a:t>
            </a:r>
            <a:r>
              <a:rPr lang="sr-Latn-CS" sz="2000" dirty="0"/>
              <a:t> stringovi</a:t>
            </a:r>
            <a:r>
              <a:rPr lang="en-US" sz="2000" dirty="0"/>
              <a:t>,</a:t>
            </a:r>
            <a:endParaRPr lang="sr-Latn-C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%p</a:t>
            </a:r>
            <a:r>
              <a:rPr lang="sr-Latn-CS" sz="2000" dirty="0" smtClean="0"/>
              <a:t> pokazivač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Rekli smo da argument </a:t>
            </a:r>
            <a:r>
              <a:rPr lang="en-US" sz="2300" dirty="0" err="1" smtClean="0"/>
              <a:t>funkcije</a:t>
            </a:r>
            <a:r>
              <a:rPr lang="en-US" sz="2300" dirty="0" smtClean="0"/>
              <a:t> </a:t>
            </a:r>
            <a:r>
              <a:rPr lang="sr-Latn-CS" sz="2300" dirty="0" smtClean="0"/>
              <a:t>može biti izraz. Na primjer:</a:t>
            </a:r>
            <a:br>
              <a:rPr lang="sr-Latn-CS" sz="2300" dirty="0" smtClean="0"/>
            </a:br>
            <a:r>
              <a:rPr lang="sr-Latn-CS" sz="2300" dirty="0" smtClean="0">
                <a:solidFill>
                  <a:srgbClr val="3333CC"/>
                </a:solidFill>
              </a:rPr>
              <a:t>printf</a:t>
            </a:r>
            <a:r>
              <a:rPr lang="sr-Latn-CS" sz="2300" dirty="0">
                <a:solidFill>
                  <a:srgbClr val="3333CC"/>
                </a:solidFill>
              </a:rPr>
              <a:t>("%</a:t>
            </a:r>
            <a:r>
              <a:rPr lang="sr-Latn-CS" sz="2300" dirty="0" smtClean="0">
                <a:solidFill>
                  <a:srgbClr val="3333CC"/>
                </a:solidFill>
              </a:rPr>
              <a:t>d</a:t>
            </a:r>
            <a:r>
              <a:rPr lang="en-US" sz="2300" dirty="0" smtClean="0">
                <a:solidFill>
                  <a:srgbClr val="3333CC"/>
                </a:solidFill>
              </a:rPr>
              <a:t>\n</a:t>
            </a:r>
            <a:r>
              <a:rPr lang="sr-Latn-CS" sz="2300" dirty="0">
                <a:solidFill>
                  <a:srgbClr val="3333CC"/>
                </a:solidFill>
              </a:rPr>
              <a:t>"</a:t>
            </a:r>
            <a:r>
              <a:rPr lang="en-US" sz="2300" dirty="0" smtClean="0">
                <a:solidFill>
                  <a:srgbClr val="3333CC"/>
                </a:solidFill>
              </a:rPr>
              <a:t>,</a:t>
            </a:r>
            <a:r>
              <a:rPr lang="sr-Latn-ME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j++</a:t>
            </a:r>
            <a:r>
              <a:rPr lang="en-US" sz="2300" dirty="0" smtClean="0">
                <a:solidFill>
                  <a:srgbClr val="3333CC"/>
                </a:solidFill>
              </a:rPr>
              <a:t>);</a:t>
            </a:r>
            <a:r>
              <a:rPr lang="en-US" sz="2300" dirty="0" smtClean="0"/>
              <a:t> </a:t>
            </a:r>
            <a:r>
              <a:rPr lang="en-US" sz="2300" dirty="0" smtClean="0">
                <a:solidFill>
                  <a:srgbClr val="00B050"/>
                </a:solidFill>
              </a:rPr>
              <a:t>/</a:t>
            </a:r>
            <a:r>
              <a:rPr lang="en-US" sz="2300" dirty="0">
                <a:solidFill>
                  <a:srgbClr val="00B050"/>
                </a:solidFill>
              </a:rPr>
              <a:t>/</a:t>
            </a:r>
            <a:r>
              <a:rPr lang="sr-Latn-ME" sz="2300" dirty="0" smtClean="0">
                <a:solidFill>
                  <a:srgbClr val="00B050"/>
                </a:solidFill>
              </a:rPr>
              <a:t> </a:t>
            </a:r>
            <a:r>
              <a:rPr lang="sr-Latn-CS" sz="2300" dirty="0" smtClean="0">
                <a:solidFill>
                  <a:srgbClr val="00B050"/>
                </a:solidFill>
              </a:rPr>
              <a:t>štampa </a:t>
            </a:r>
            <a:r>
              <a:rPr lang="sr-Latn-CS" sz="2300" dirty="0" smtClean="0">
                <a:solidFill>
                  <a:srgbClr val="00B050"/>
                </a:solidFill>
              </a:rPr>
              <a:t>j, a zatim uvećava</a:t>
            </a:r>
            <a:r>
              <a:rPr lang="en-US" sz="2300" dirty="0" smtClean="0">
                <a:solidFill>
                  <a:srgbClr val="00B050"/>
                </a:solidFill>
              </a:rPr>
              <a:t> j</a:t>
            </a:r>
            <a:r>
              <a:rPr lang="sr-Latn-CS" sz="2300" dirty="0" smtClean="0">
                <a:solidFill>
                  <a:srgbClr val="00B050"/>
                </a:solidFill>
              </a:rPr>
              <a:t> za </a:t>
            </a:r>
            <a:r>
              <a:rPr lang="sr-Latn-CS" sz="2300" dirty="0" smtClean="0">
                <a:solidFill>
                  <a:srgbClr val="00B050"/>
                </a:solidFill>
              </a:rPr>
              <a:t>1</a:t>
            </a:r>
            <a:endParaRPr lang="sr-Latn-CS" sz="2300" dirty="0" smtClean="0">
              <a:solidFill>
                <a:srgbClr val="00B05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300" dirty="0" smtClean="0">
                <a:solidFill>
                  <a:srgbClr val="FF0000"/>
                </a:solidFill>
              </a:rPr>
              <a:t>Prilikom upotrebe izraza kao argumenata oprez!</a:t>
            </a:r>
            <a:r>
              <a:rPr lang="sr-Latn-CS" sz="2300" dirty="0" smtClean="0"/>
              <a:t> Na primjer:</a:t>
            </a:r>
            <a:br>
              <a:rPr lang="sr-Latn-CS" sz="2300" dirty="0" smtClean="0"/>
            </a:br>
            <a:r>
              <a:rPr lang="sr-Latn-CS" sz="2300" dirty="0" smtClean="0">
                <a:solidFill>
                  <a:srgbClr val="3333CC"/>
                </a:solidFill>
              </a:rPr>
              <a:t>j=1;</a:t>
            </a:r>
            <a:br>
              <a:rPr lang="sr-Latn-CS" sz="2300" dirty="0" smtClean="0">
                <a:solidFill>
                  <a:srgbClr val="3333CC"/>
                </a:solidFill>
              </a:rPr>
            </a:br>
            <a:r>
              <a:rPr lang="sr-Latn-CS" sz="2300" dirty="0" smtClean="0">
                <a:solidFill>
                  <a:srgbClr val="3333CC"/>
                </a:solidFill>
              </a:rPr>
              <a:t>printf</a:t>
            </a:r>
            <a:r>
              <a:rPr lang="sr-Latn-CS" sz="2300" dirty="0">
                <a:solidFill>
                  <a:srgbClr val="3333CC"/>
                </a:solidFill>
              </a:rPr>
              <a:t>("%</a:t>
            </a:r>
            <a:r>
              <a:rPr lang="sr-Latn-CS" sz="2300" dirty="0" smtClean="0">
                <a:solidFill>
                  <a:srgbClr val="3333CC"/>
                </a:solidFill>
              </a:rPr>
              <a:t>d %d</a:t>
            </a:r>
            <a:r>
              <a:rPr lang="en-US" sz="2300" dirty="0" smtClean="0">
                <a:solidFill>
                  <a:srgbClr val="3333CC"/>
                </a:solidFill>
              </a:rPr>
              <a:t>\n</a:t>
            </a:r>
            <a:r>
              <a:rPr lang="sr-Latn-CS" sz="2300" dirty="0">
                <a:solidFill>
                  <a:srgbClr val="3333CC"/>
                </a:solidFill>
              </a:rPr>
              <a:t>"</a:t>
            </a:r>
            <a:r>
              <a:rPr lang="en-US" sz="2300" dirty="0" smtClean="0">
                <a:solidFill>
                  <a:srgbClr val="3333CC"/>
                </a:solidFill>
              </a:rPr>
              <a:t>,</a:t>
            </a:r>
            <a:r>
              <a:rPr lang="sr-Latn-ME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smtClean="0">
                <a:solidFill>
                  <a:srgbClr val="3333CC"/>
                </a:solidFill>
              </a:rPr>
              <a:t>j,</a:t>
            </a:r>
            <a:r>
              <a:rPr lang="sr-Latn-ME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j++</a:t>
            </a:r>
            <a:r>
              <a:rPr lang="en-US" sz="2300" dirty="0" smtClean="0">
                <a:solidFill>
                  <a:srgbClr val="3333CC"/>
                </a:solidFill>
              </a:rPr>
              <a:t>); </a:t>
            </a:r>
            <a:r>
              <a:rPr lang="en-US" sz="2300" dirty="0" smtClean="0">
                <a:solidFill>
                  <a:srgbClr val="00B050"/>
                </a:solidFill>
              </a:rPr>
              <a:t>//</a:t>
            </a:r>
            <a:r>
              <a:rPr lang="sr-Latn-ME" sz="2300" dirty="0" smtClean="0">
                <a:solidFill>
                  <a:srgbClr val="00B050"/>
                </a:solidFill>
              </a:rPr>
              <a:t> </a:t>
            </a:r>
            <a:r>
              <a:rPr lang="sr-Latn-CS" sz="2300" dirty="0" smtClean="0">
                <a:solidFill>
                  <a:srgbClr val="00B050"/>
                </a:solidFill>
              </a:rPr>
              <a:t>štampa </a:t>
            </a:r>
            <a:r>
              <a:rPr lang="en-US" sz="2300" dirty="0">
                <a:solidFill>
                  <a:srgbClr val="00B050"/>
                </a:solidFill>
              </a:rPr>
              <a:t>2</a:t>
            </a:r>
            <a:r>
              <a:rPr lang="sr-Latn-CS" sz="2300" dirty="0">
                <a:solidFill>
                  <a:srgbClr val="00B050"/>
                </a:solidFill>
              </a:rPr>
              <a:t> </a:t>
            </a:r>
            <a:r>
              <a:rPr lang="en-US" sz="2300" dirty="0">
                <a:solidFill>
                  <a:srgbClr val="00B050"/>
                </a:solidFill>
              </a:rPr>
              <a:t>pa </a:t>
            </a:r>
            <a:r>
              <a:rPr lang="en-US" sz="2300" dirty="0" smtClean="0">
                <a:solidFill>
                  <a:srgbClr val="00B050"/>
                </a:solidFill>
              </a:rPr>
              <a:t>1</a:t>
            </a:r>
            <a:endParaRPr lang="en-US" sz="2300" dirty="0">
              <a:solidFill>
                <a:srgbClr val="00B050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1520" y="6165304"/>
            <a:ext cx="878453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 </a:t>
            </a:r>
            <a:r>
              <a:rPr lang="en-US" sz="1800" dirty="0" err="1">
                <a:latin typeface="Tahoma" charset="0"/>
              </a:rPr>
              <a:t>pravilu</a:t>
            </a:r>
            <a:r>
              <a:rPr lang="sr-Latn-CS" sz="1800" dirty="0">
                <a:latin typeface="Tahoma" charset="0"/>
              </a:rPr>
              <a:t>,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prvo</a:t>
            </a:r>
            <a:r>
              <a:rPr lang="en-US" sz="1800" dirty="0">
                <a:latin typeface="Tahoma" charset="0"/>
              </a:rPr>
              <a:t> se </a:t>
            </a:r>
            <a:r>
              <a:rPr lang="en-US" sz="1800" dirty="0" err="1">
                <a:latin typeface="Tahoma" charset="0"/>
              </a:rPr>
              <a:t>predaje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drugi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smtClean="0">
                <a:latin typeface="Tahoma" charset="0"/>
              </a:rPr>
              <a:t>argument</a:t>
            </a:r>
            <a:r>
              <a:rPr lang="sr-Latn-ME" sz="1800" dirty="0" smtClean="0">
                <a:latin typeface="Tahoma" charset="0"/>
              </a:rPr>
              <a:t> (</a:t>
            </a:r>
            <a:r>
              <a:rPr lang="sr-Latn-ME" sz="1800" dirty="0">
                <a:solidFill>
                  <a:srgbClr val="FF0000"/>
                </a:solidFill>
                <a:latin typeface="Tahoma" charset="0"/>
              </a:rPr>
              <a:t>j++</a:t>
            </a:r>
            <a:r>
              <a:rPr lang="sr-Latn-ME" sz="1800" dirty="0" smtClean="0">
                <a:latin typeface="Tahoma" charset="0"/>
              </a:rPr>
              <a:t>)</a:t>
            </a:r>
            <a:r>
              <a:rPr lang="en-US" sz="1800" dirty="0" smtClean="0">
                <a:latin typeface="Tahoma" charset="0"/>
              </a:rPr>
              <a:t>, </a:t>
            </a:r>
            <a:r>
              <a:rPr lang="en-US" sz="1800" dirty="0" err="1">
                <a:latin typeface="Tahoma" charset="0"/>
              </a:rPr>
              <a:t>kod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njega</a:t>
            </a:r>
            <a:r>
              <a:rPr lang="en-US" sz="1800" dirty="0">
                <a:latin typeface="Tahoma" charset="0"/>
              </a:rPr>
              <a:t> do</a:t>
            </a:r>
            <a:r>
              <a:rPr lang="sr-Latn-CS" sz="1800" dirty="0">
                <a:latin typeface="Tahoma" charset="0"/>
              </a:rPr>
              <a:t>đe do uvećavanja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800" dirty="0">
                <a:latin typeface="Tahoma" charset="0"/>
              </a:rPr>
              <a:t> i tek se onda preda prvi argument. </a:t>
            </a:r>
            <a:endParaRPr lang="en-US" sz="18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0504"/>
            <a:ext cx="850309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, koja se koristi za unos podataka sa tastature, ima sljedeću sintaksu:</a:t>
            </a:r>
            <a:endParaRPr lang="sr-Latn-CS" sz="2400" dirty="0"/>
          </a:p>
          <a:p>
            <a:pPr marL="361950" indent="0" eaLnBrk="1" hangingPunct="1">
              <a:spcBef>
                <a:spcPts val="900"/>
              </a:spcBef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/>
              <a:t>("%c%d", </a:t>
            </a:r>
            <a:r>
              <a:rPr lang="sr-Latn-CS" sz="2400" dirty="0" smtClean="0">
                <a:solidFill>
                  <a:srgbClr val="FF0000"/>
                </a:solidFill>
              </a:rPr>
              <a:t>&amp;ch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&amp;</a:t>
            </a:r>
            <a:r>
              <a:rPr lang="sr-Latn-CS" sz="2400" dirty="0">
                <a:solidFill>
                  <a:srgbClr val="FF0000"/>
                </a:solidFill>
              </a:rPr>
              <a:t>cj</a:t>
            </a:r>
            <a:r>
              <a:rPr lang="sr-Latn-CS" sz="2400" dirty="0" smtClean="0"/>
              <a:t>);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1870200" y="3276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Freeform 5"/>
          <p:cNvSpPr>
            <a:spLocks/>
          </p:cNvSpPr>
          <p:nvPr/>
        </p:nvSpPr>
        <p:spPr bwMode="auto">
          <a:xfrm>
            <a:off x="2133600" y="3276600"/>
            <a:ext cx="228600" cy="457200"/>
          </a:xfrm>
          <a:custGeom>
            <a:avLst/>
            <a:gdLst>
              <a:gd name="T0" fmla="*/ 362902500 w 144"/>
              <a:gd name="T1" fmla="*/ 0 h 288"/>
              <a:gd name="T2" fmla="*/ 362902500 w 144"/>
              <a:gd name="T3" fmla="*/ 725805000 h 288"/>
              <a:gd name="T4" fmla="*/ 0 w 144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4" h="288">
                <a:moveTo>
                  <a:pt x="144" y="0"/>
                </a:moveTo>
                <a:lnTo>
                  <a:pt x="144" y="288"/>
                </a:lnTo>
                <a:lnTo>
                  <a:pt x="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28600" y="3429000"/>
            <a:ext cx="2133600" cy="1923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Specijalni simboli koji označavaju kojeg su tipa promjenljive koje se učitavaju. U ovom slučaju: karakter i cijeli broj.</a:t>
            </a:r>
            <a:endParaRPr lang="en-US" sz="1700" dirty="0">
              <a:latin typeface="Tahoma" charset="0"/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258864" y="3285226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3563664" y="3285226"/>
            <a:ext cx="457200" cy="304800"/>
          </a:xfrm>
          <a:custGeom>
            <a:avLst/>
            <a:gdLst>
              <a:gd name="T0" fmla="*/ 0 w 288"/>
              <a:gd name="T1" fmla="*/ 0 h 192"/>
              <a:gd name="T2" fmla="*/ 0 w 288"/>
              <a:gd name="T3" fmla="*/ 483870000 h 192"/>
              <a:gd name="T4" fmla="*/ 725805000 w 288"/>
              <a:gd name="T5" fmla="*/ 48387000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192">
                <a:moveTo>
                  <a:pt x="0" y="0"/>
                </a:move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962400" y="3429000"/>
            <a:ext cx="4953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>
                <a:solidFill>
                  <a:srgbClr val="3333CC"/>
                </a:solidFill>
                <a:latin typeface="Tahoma" charset="0"/>
              </a:rPr>
              <a:t>&amp;ch</a:t>
            </a:r>
            <a:r>
              <a:rPr lang="sr-Latn-CS" sz="1700">
                <a:latin typeface="Tahoma" charset="0"/>
              </a:rPr>
              <a:t> i </a:t>
            </a:r>
            <a:r>
              <a:rPr lang="sr-Latn-CS" sz="1700">
                <a:solidFill>
                  <a:srgbClr val="3333CC"/>
                </a:solidFill>
                <a:latin typeface="Tahoma" charset="0"/>
              </a:rPr>
              <a:t>&amp;cj</a:t>
            </a:r>
            <a:r>
              <a:rPr lang="sr-Latn-CS" sz="1700">
                <a:latin typeface="Tahoma" charset="0"/>
              </a:rPr>
              <a:t> označavaju adrese promjenljivih </a:t>
            </a:r>
            <a:r>
              <a:rPr lang="sr-Latn-CS" sz="1700">
                <a:solidFill>
                  <a:srgbClr val="3333CC"/>
                </a:solidFill>
                <a:latin typeface="Tahoma" charset="0"/>
              </a:rPr>
              <a:t>ch</a:t>
            </a:r>
            <a:r>
              <a:rPr lang="sr-Latn-CS" sz="1700">
                <a:latin typeface="Tahoma" charset="0"/>
              </a:rPr>
              <a:t> i </a:t>
            </a:r>
            <a:r>
              <a:rPr lang="sr-Latn-CS" sz="1700">
                <a:solidFill>
                  <a:srgbClr val="3333CC"/>
                </a:solidFill>
                <a:latin typeface="Tahoma" charset="0"/>
              </a:rPr>
              <a:t>cj</a:t>
            </a:r>
            <a:r>
              <a:rPr lang="sr-Latn-CS" sz="1700">
                <a:latin typeface="Tahoma" charset="0"/>
              </a:rPr>
              <a:t>, a ono što se unese sa tastature smjesti na adresu ovih promjenljivih</a:t>
            </a:r>
            <a:r>
              <a:rPr lang="en-US" sz="1700">
                <a:latin typeface="Tahoma" charset="0"/>
              </a:rPr>
              <a:t>.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362200" y="4495800"/>
            <a:ext cx="6553200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Podrazumjeva se da je broj </a:t>
            </a:r>
            <a:r>
              <a:rPr lang="sr-Latn-CS" sz="1700" dirty="0" smtClean="0">
                <a:latin typeface="Tahoma" charset="0"/>
              </a:rPr>
              <a:t>procenata </a:t>
            </a:r>
            <a:r>
              <a:rPr lang="sr-Latn-CS" sz="1700" dirty="0">
                <a:latin typeface="Tahoma" charset="0"/>
              </a:rPr>
              <a:t>jednak broju </a:t>
            </a:r>
            <a:r>
              <a:rPr lang="sr-Latn-CS" sz="1700" dirty="0" smtClean="0">
                <a:latin typeface="Tahoma" charset="0"/>
              </a:rPr>
              <a:t>adresa. </a:t>
            </a:r>
            <a:r>
              <a:rPr lang="sr-Latn-CS" sz="1700" dirty="0">
                <a:latin typeface="Tahoma" charset="0"/>
              </a:rPr>
              <a:t>Podrazumjeva se da su </a:t>
            </a:r>
            <a:r>
              <a:rPr lang="sr-Latn-CS" sz="1700" dirty="0" smtClean="0">
                <a:latin typeface="Tahoma" charset="0"/>
              </a:rPr>
              <a:t>procenti </a:t>
            </a:r>
            <a:r>
              <a:rPr lang="sr-Latn-CS" sz="1700" dirty="0">
                <a:latin typeface="Tahoma" charset="0"/>
              </a:rPr>
              <a:t>na pravilan način upareni sa tipovima promjenljivih koji se učitavaju. Ako ova dva “podrazumjevanja” nijesu ispunjena program vam i dalje može raditi, ali što će zapravo raditi i kakve će promjenljive učitati to nije sigurno. U svakom slučaju je bolje da vam program “pukne” na početku izvršavanja nego da završi sa izvršavanjem i produkuje besmislene rezultate.</a:t>
            </a:r>
            <a:endParaRPr lang="en-US" sz="17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/>
              <a:t>scanf i unos podataka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66528"/>
            <a:ext cx="87137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scanf čeka da unesete potreban broj podatak</a:t>
            </a:r>
            <a:r>
              <a:rPr lang="en-US" sz="2400" dirty="0" smtClean="0"/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zanemaruje bjeline i učitava samo podatke do unosa potrebnog broja podataka i pritiska na </a:t>
            </a:r>
            <a:r>
              <a:rPr lang="sr-Latn-CS" sz="2400" dirty="0" smtClean="0">
                <a:solidFill>
                  <a:srgbClr val="3333CC"/>
                </a:solidFill>
              </a:rPr>
              <a:t>Enter </a:t>
            </a:r>
            <a:r>
              <a:rPr lang="sr-Latn-CS" sz="2400" dirty="0" smtClean="0"/>
              <a:t>taster.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se očekuje unos 2 podatka, a vi unesete 1 i pritisnete Enter, neće se nastaviti dalje izvršavanje programa, već će</a:t>
            </a:r>
            <a:r>
              <a:rPr lang="en-US" sz="2400" dirty="0" smtClean="0"/>
              <a:t> s</a:t>
            </a:r>
            <a:r>
              <a:rPr lang="sr-Latn-CS" sz="2400" dirty="0" smtClean="0"/>
              <a:t>e i dalje čekati na dodatni podatak.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Što se dešava ako unesete tri podatka</a:t>
            </a:r>
            <a:r>
              <a:rPr lang="en-US" sz="2400" dirty="0" smtClean="0"/>
              <a:t>,</a:t>
            </a:r>
            <a:r>
              <a:rPr lang="sr-Latn-CS" sz="2400" dirty="0" smtClean="0"/>
              <a:t> a traže se dva? Prva dva podatka se iskoriste</a:t>
            </a:r>
            <a:r>
              <a:rPr lang="en-US" sz="2400" dirty="0" smtClean="0"/>
              <a:t>,</a:t>
            </a:r>
            <a:r>
              <a:rPr lang="sr-Latn-CS" sz="2400" dirty="0" smtClean="0"/>
              <a:t> dok se treći čuva u memoriji koja se zove </a:t>
            </a:r>
            <a:r>
              <a:rPr lang="sr-Latn-CS" sz="2400" b="1" dirty="0" smtClean="0"/>
              <a:t>bafer</a:t>
            </a:r>
            <a:r>
              <a:rPr lang="sr-Latn-CS" sz="2400" dirty="0" smtClean="0"/>
              <a:t> i </a:t>
            </a:r>
            <a:r>
              <a:rPr lang="en-US" sz="2400" dirty="0" err="1" smtClean="0"/>
              <a:t>taj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</a:t>
            </a:r>
            <a:r>
              <a:rPr lang="en-US" sz="2400" dirty="0" smtClean="0"/>
              <a:t> je </a:t>
            </a:r>
            <a:r>
              <a:rPr lang="sr-Latn-CS" sz="2400" dirty="0" smtClean="0"/>
              <a:t>spreman da bude iskorišćen za naredni unos.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Scanf - primjer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950"/>
            <a:ext cx="86106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scanf</a:t>
            </a:r>
            <a:r>
              <a:rPr lang="sr-Latn-CS" sz="2400" dirty="0"/>
              <a:t>("%</a:t>
            </a:r>
            <a:r>
              <a:rPr lang="sr-Latn-CS" sz="2400" dirty="0" smtClean="0"/>
              <a:t>d %</a:t>
            </a:r>
            <a:r>
              <a:rPr lang="sr-Latn-CS" sz="2400" dirty="0"/>
              <a:t>d",&amp;</a:t>
            </a:r>
            <a:r>
              <a:rPr lang="sr-Latn-CS" sz="2400" dirty="0" smtClean="0"/>
              <a:t>a,&amp;b);	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/</a:t>
            </a:r>
            <a:r>
              <a:rPr lang="sr-Latn-ME" sz="2000" dirty="0" smtClean="0">
                <a:solidFill>
                  <a:srgbClr val="00B050"/>
                </a:solidFill>
              </a:rPr>
              <a:t>/ </a:t>
            </a:r>
            <a:r>
              <a:rPr lang="en-US" sz="2000" dirty="0" err="1" smtClean="0">
                <a:solidFill>
                  <a:srgbClr val="00B050"/>
                </a:solidFill>
              </a:rPr>
              <a:t>ako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unesete</a:t>
            </a:r>
            <a:r>
              <a:rPr lang="en-US" sz="2000" dirty="0" smtClean="0">
                <a:solidFill>
                  <a:srgbClr val="00B050"/>
                </a:solidFill>
              </a:rPr>
              <a:t> 2 3 </a:t>
            </a:r>
            <a:r>
              <a:rPr lang="en-US" sz="2000" dirty="0" smtClean="0">
                <a:solidFill>
                  <a:srgbClr val="00B050"/>
                </a:solidFill>
              </a:rPr>
              <a:t>4</a:t>
            </a:r>
            <a:r>
              <a:rPr lang="en-US" sz="2000" dirty="0" smtClean="0">
                <a:solidFill>
                  <a:srgbClr val="00B050"/>
                </a:solidFill>
              </a:rPr>
              <a:t/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en-US" sz="2400" dirty="0" smtClean="0"/>
              <a:t>...				</a:t>
            </a:r>
            <a:r>
              <a:rPr lang="sr-Latn-ME" sz="24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2 </a:t>
            </a:r>
            <a:r>
              <a:rPr lang="en-US" sz="2000" dirty="0" err="1">
                <a:solidFill>
                  <a:srgbClr val="00B050"/>
                </a:solidFill>
              </a:rPr>
              <a:t>i</a:t>
            </a:r>
            <a:r>
              <a:rPr lang="en-US" sz="2000" dirty="0">
                <a:solidFill>
                  <a:srgbClr val="00B050"/>
                </a:solidFill>
              </a:rPr>
              <a:t> 3 se </a:t>
            </a:r>
            <a:r>
              <a:rPr lang="en-US" sz="2000" dirty="0" err="1">
                <a:solidFill>
                  <a:srgbClr val="00B050"/>
                </a:solidFill>
              </a:rPr>
              <a:t>dodjeljuju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promjenljivim</a:t>
            </a:r>
            <a:r>
              <a:rPr lang="en-US" sz="2000" dirty="0">
                <a:solidFill>
                  <a:srgbClr val="00B050"/>
                </a:solidFill>
              </a:rPr>
              <a:t> a </a:t>
            </a:r>
            <a:r>
              <a:rPr lang="en-US" sz="2000" dirty="0" err="1">
                <a:solidFill>
                  <a:srgbClr val="00B050"/>
                </a:solidFill>
              </a:rPr>
              <a:t>i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b</a:t>
            </a:r>
            <a:endParaRPr lang="en-US" sz="2000" dirty="0">
              <a:solidFill>
                <a:srgbClr val="00B050"/>
              </a:solidFill>
            </a:endParaRPr>
          </a:p>
          <a:p>
            <a:pPr eaLnBrk="1" hangingPunct="1"/>
            <a:r>
              <a:rPr lang="en-US" sz="2400" dirty="0" err="1" smtClean="0"/>
              <a:t>scanf</a:t>
            </a:r>
            <a:r>
              <a:rPr lang="en-US" sz="2400" dirty="0" smtClean="0"/>
              <a:t>(</a:t>
            </a:r>
            <a:r>
              <a:rPr lang="sr-Latn-CS" sz="2400" dirty="0"/>
              <a:t>"</a:t>
            </a:r>
            <a:r>
              <a:rPr lang="en-US" sz="2400" dirty="0" smtClean="0"/>
              <a:t>%d</a:t>
            </a:r>
            <a:r>
              <a:rPr lang="sr-Latn-CS" sz="2400" dirty="0"/>
              <a:t>"</a:t>
            </a:r>
            <a:r>
              <a:rPr lang="en-US" sz="2400" dirty="0" smtClean="0"/>
              <a:t>,&amp;c);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sada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>
                <a:solidFill>
                  <a:srgbClr val="00B050"/>
                </a:solidFill>
              </a:rPr>
              <a:t>će nam se učiniti da je ova </a:t>
            </a:r>
            <a:r>
              <a:rPr lang="sr-Latn-CS" sz="2000" dirty="0" smtClean="0">
                <a:solidFill>
                  <a:srgbClr val="00B050"/>
                </a:solidFill>
              </a:rPr>
              <a:t>naredba</a:t>
            </a:r>
            <a:r>
              <a:rPr lang="en-US" sz="2000" dirty="0">
                <a:solidFill>
                  <a:srgbClr val="00B050"/>
                </a:solidFill>
              </a:rPr>
              <a:t>		</a:t>
            </a:r>
            <a:r>
              <a:rPr lang="en-US" sz="2000" dirty="0" smtClean="0">
                <a:solidFill>
                  <a:srgbClr val="00B050"/>
                </a:solidFill>
              </a:rPr>
              <a:t>	</a:t>
            </a:r>
            <a:r>
              <a:rPr lang="sr-Latn-ME" sz="2000" dirty="0" smtClean="0">
                <a:solidFill>
                  <a:srgbClr val="00B050"/>
                </a:solidFill>
              </a:rPr>
              <a:t>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preskočena</a:t>
            </a:r>
            <a:r>
              <a:rPr lang="sr-Latn-CS" sz="2000" dirty="0">
                <a:solidFill>
                  <a:srgbClr val="00B050"/>
                </a:solidFill>
              </a:rPr>
              <a:t>, a zapravo je zaostalo </a:t>
            </a:r>
            <a:r>
              <a:rPr lang="sr-Latn-CS" sz="2000" dirty="0" smtClean="0">
                <a:solidFill>
                  <a:srgbClr val="00B050"/>
                </a:solidFill>
              </a:rPr>
              <a:t>4</a:t>
            </a:r>
            <a:r>
              <a:rPr lang="en-US" sz="2000" dirty="0">
                <a:solidFill>
                  <a:srgbClr val="00B050"/>
                </a:solidFill>
              </a:rPr>
              <a:t>			</a:t>
            </a:r>
            <a:r>
              <a:rPr lang="sr-Latn-ME" sz="2000" dirty="0" smtClean="0">
                <a:solidFill>
                  <a:srgbClr val="00B050"/>
                </a:solidFill>
              </a:rPr>
              <a:t>	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iskorišćeno </a:t>
            </a:r>
            <a:r>
              <a:rPr lang="sr-Latn-CS" sz="2000" dirty="0">
                <a:solidFill>
                  <a:srgbClr val="00B050"/>
                </a:solidFill>
              </a:rPr>
              <a:t>i smješteno u </a:t>
            </a:r>
            <a:r>
              <a:rPr lang="sr-Latn-CS" sz="2000" dirty="0" smtClean="0">
                <a:solidFill>
                  <a:srgbClr val="00B050"/>
                </a:solidFill>
              </a:rPr>
              <a:t>c</a:t>
            </a:r>
            <a:endParaRPr lang="en-US" sz="2000" dirty="0">
              <a:solidFill>
                <a:srgbClr val="00B050"/>
              </a:solidFill>
            </a:endParaRP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2400" dirty="0" err="1" smtClean="0"/>
              <a:t>Postoji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čin da se ovakav rad izbjegne</a:t>
            </a:r>
            <a:r>
              <a:rPr lang="en-US" sz="2400" dirty="0" smtClean="0"/>
              <a:t>,</a:t>
            </a:r>
            <a:r>
              <a:rPr lang="sr-Latn-CS" sz="2400" dirty="0" smtClean="0"/>
              <a:t> ali o tom potom.</a:t>
            </a:r>
          </a:p>
          <a:p>
            <a:pPr eaLnBrk="1" hangingPunct="1">
              <a:spcAft>
                <a:spcPts val="600"/>
              </a:spcAft>
            </a:pPr>
            <a:r>
              <a:rPr lang="sr-Latn-CS" sz="2400" dirty="0" smtClean="0"/>
              <a:t>Prije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se često postavlja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koja objašnjava korisniku koji se podatak od njega očekuje:</a:t>
            </a:r>
            <a:endParaRPr lang="en-US" sz="2400" dirty="0" smtClean="0"/>
          </a:p>
          <a:p>
            <a:pPr marL="354013" indent="0" eaLnBrk="1" hangingPunct="1"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>
                <a:solidFill>
                  <a:srgbClr val="3333CC"/>
                </a:solidFill>
              </a:rPr>
              <a:t>("Unesite </a:t>
            </a:r>
            <a:r>
              <a:rPr lang="sr-Latn-CS" sz="2400" dirty="0" smtClean="0">
                <a:solidFill>
                  <a:srgbClr val="3333CC"/>
                </a:solidFill>
              </a:rPr>
              <a:t>cijeli broj N:</a:t>
            </a:r>
            <a:r>
              <a:rPr lang="en-US" sz="2400" dirty="0" smtClean="0">
                <a:solidFill>
                  <a:srgbClr val="3333CC"/>
                </a:solidFill>
              </a:rPr>
              <a:t>\n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en-US" sz="2400" dirty="0" smtClean="0">
                <a:solidFill>
                  <a:srgbClr val="3333CC"/>
                </a:solidFill>
              </a:rPr>
              <a:t>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scanf</a:t>
            </a:r>
            <a:r>
              <a:rPr lang="en-US" sz="2400" dirty="0">
                <a:solidFill>
                  <a:srgbClr val="FF0000"/>
                </a:solidFill>
              </a:rPr>
              <a:t>("%</a:t>
            </a:r>
            <a:r>
              <a:rPr lang="en-US" sz="2400" dirty="0" err="1">
                <a:solidFill>
                  <a:srgbClr val="FF0000"/>
                </a:solidFill>
              </a:rPr>
              <a:t>d",&amp;</a:t>
            </a:r>
            <a:r>
              <a:rPr lang="en-US" sz="2400" dirty="0" err="1" smtClean="0">
                <a:solidFill>
                  <a:srgbClr val="FF0000"/>
                </a:solidFill>
              </a:rPr>
              <a:t>N</a:t>
            </a:r>
            <a:r>
              <a:rPr lang="en-US" sz="2400" dirty="0" smtClean="0">
                <a:solidFill>
                  <a:srgbClr val="FF0000"/>
                </a:solidFill>
              </a:rPr>
              <a:t>);</a:t>
            </a:r>
            <a:endParaRPr lang="sr-Latn-C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Struktura programa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9624"/>
            <a:ext cx="8668072" cy="3959696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Program u C-u se </a:t>
            </a:r>
            <a:r>
              <a:rPr lang="en-US" sz="2400" dirty="0" err="1" smtClean="0"/>
              <a:t>sastoji</a:t>
            </a:r>
            <a:r>
              <a:rPr lang="en-US" sz="2400" dirty="0" smtClean="0"/>
              <a:t> od:</a:t>
            </a:r>
          </a:p>
          <a:p>
            <a:pPr lvl="1" eaLnBrk="1" hangingPunct="1"/>
            <a:r>
              <a:rPr lang="en-US" sz="2000" dirty="0" err="1" smtClean="0"/>
              <a:t>pretprocesora</a:t>
            </a:r>
            <a:r>
              <a:rPr lang="en-US" sz="2000" dirty="0" smtClean="0"/>
              <a:t> (</a:t>
            </a:r>
            <a:r>
              <a:rPr lang="en-US" sz="2000" dirty="0" err="1" smtClean="0"/>
              <a:t>taraba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sr-Latn-CS" sz="2000" dirty="0" smtClean="0"/>
              <a:t>deklaracija promjenljivih i funkcija</a:t>
            </a:r>
            <a:r>
              <a:rPr lang="en-US" sz="2000" dirty="0" smtClean="0"/>
              <a:t>,</a:t>
            </a:r>
            <a:r>
              <a:rPr lang="sr-Latn-CS" sz="2000" dirty="0" smtClean="0"/>
              <a:t> i</a:t>
            </a:r>
          </a:p>
          <a:p>
            <a:pPr lvl="1" eaLnBrk="1" hangingPunct="1"/>
            <a:r>
              <a:rPr lang="sr-Latn-CS" sz="2000" dirty="0" smtClean="0"/>
              <a:t>funkcija.</a:t>
            </a:r>
          </a:p>
          <a:p>
            <a:pPr eaLnBrk="1" hangingPunct="1"/>
            <a:r>
              <a:rPr lang="sr-Latn-CS" sz="2400" dirty="0" smtClean="0"/>
              <a:t>Pretprocesorske naredbe počinju sa </a:t>
            </a: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dirty="0" smtClean="0"/>
              <a:t> i svaka se nalazi u posebnom redu. Ove naredbe (direktive) važe do kraja teksta programa i kompajler ih izvršava prije bilo koje druge naredbe.</a:t>
            </a:r>
          </a:p>
          <a:p>
            <a:pPr eaLnBrk="1" hangingPunct="1"/>
            <a:r>
              <a:rPr lang="sr-Latn-CS" sz="2400" dirty="0" smtClean="0"/>
              <a:t>Izvršavanje programa startuje od glavnog programa (funkcije </a:t>
            </a:r>
            <a:r>
              <a:rPr lang="sr-Latn-CS" sz="2400" b="1" dirty="0" smtClean="0"/>
              <a:t>main</a:t>
            </a:r>
            <a:r>
              <a:rPr lang="sr-Latn-CS" sz="24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15798</TotalTime>
  <Words>1838</Words>
  <Application>Microsoft Office PowerPoint</Application>
  <PresentationFormat>On-screen Show (4:3)</PresentationFormat>
  <Paragraphs>206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Calibri</vt:lpstr>
      <vt:lpstr>Tahoma</vt:lpstr>
      <vt:lpstr>Times New Roman</vt:lpstr>
      <vt:lpstr>Wingdings</vt:lpstr>
      <vt:lpstr>Citrus</vt:lpstr>
      <vt:lpstr>Programiranje I</vt:lpstr>
      <vt:lpstr>Funkcije printf i scanf</vt:lpstr>
      <vt:lpstr>Funkcija printf</vt:lpstr>
      <vt:lpstr>Funkcija printf</vt:lpstr>
      <vt:lpstr>Funkcija printf</vt:lpstr>
      <vt:lpstr>Funkcija scanf</vt:lpstr>
      <vt:lpstr>Funkcija scanf i unos podataka</vt:lpstr>
      <vt:lpstr>Scanf - primjer</vt:lpstr>
      <vt:lpstr>Struktura programa</vt:lpstr>
      <vt:lpstr>Oblik funkcije u C-u</vt:lpstr>
      <vt:lpstr>Pregled naredbi u C-u</vt:lpstr>
      <vt:lpstr>Pridruživanje</vt:lpstr>
      <vt:lpstr>Uslovno izvršavanje if</vt:lpstr>
      <vt:lpstr>if varijante</vt:lpstr>
      <vt:lpstr>switch-case selekcija</vt:lpstr>
      <vt:lpstr>switch-case selekcija</vt:lpstr>
      <vt:lpstr>while ciklus</vt:lpstr>
      <vt:lpstr>do-while ciklus</vt:lpstr>
      <vt:lpstr>for ciklus</vt:lpstr>
      <vt:lpstr>for ciklus</vt:lpstr>
      <vt:lpstr>for ciklus</vt:lpstr>
      <vt:lpstr>Beskonačni ciklusi</vt:lpstr>
      <vt:lpstr>Naredbe continue, break i goto</vt:lpstr>
      <vt:lpstr>Upotreba continue i goto</vt:lpstr>
      <vt:lpstr>Pokazivači</vt:lpstr>
      <vt:lpstr>Pokazivači</vt:lpstr>
      <vt:lpstr>Pokazivači</vt:lpstr>
      <vt:lpstr>Inicijalizacija pokazivača</vt:lpstr>
      <vt:lpstr>Inicijalizacija pokazivača - Značaj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299</cp:revision>
  <dcterms:created xsi:type="dcterms:W3CDTF">2004-08-23T07:37:27Z</dcterms:created>
  <dcterms:modified xsi:type="dcterms:W3CDTF">2020-11-16T14:42:17Z</dcterms:modified>
</cp:coreProperties>
</file>