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87" r:id="rId23"/>
    <p:sldId id="276" r:id="rId24"/>
    <p:sldId id="279" r:id="rId25"/>
    <p:sldId id="280" r:id="rId26"/>
    <p:sldId id="281" r:id="rId27"/>
    <p:sldId id="282" r:id="rId28"/>
    <p:sldId id="283" r:id="rId29"/>
    <p:sldId id="284" r:id="rId30"/>
    <p:sldId id="286" r:id="rId31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99"/>
    <a:srgbClr val="FF00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81" autoAdjust="0"/>
    <p:restoredTop sz="86396" autoAdjust="0"/>
  </p:normalViewPr>
  <p:slideViewPr>
    <p:cSldViewPr showGuides="1">
      <p:cViewPr varScale="1">
        <p:scale>
          <a:sx n="78" d="100"/>
          <a:sy n="78" d="100"/>
        </p:scale>
        <p:origin x="1407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705DE425-2C47-4A70-85E0-D50B438F4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01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14C4B-AA68-49D3-9ACA-149254B6397F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6E41F-7854-435C-BC4F-30C66B1BA7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3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70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909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175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01E3D-40D7-495E-A791-E072DB044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0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3C9C0-FE02-4719-8F99-6CAC9725B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5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41EC-20E7-46E9-8910-CC0C7A3F0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5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49DBB-82B2-4D79-B2B4-A88D8FE77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5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6C466-B815-43FE-A523-970656552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1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95F71-9366-4823-B2A7-CAC48507D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5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F0121-0C79-4A32-8293-C19996E1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8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028B5-9EB9-4D3E-9BA7-81947444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AA-F4AE-4270-A151-02E5031A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7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4167D-FFC2-4895-96BF-73322185D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0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C246-CC70-47A6-8402-4EAC8FA52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6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BD60122-3054-4061-B840-F2E94B0AA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promjenljivih i </a:t>
            </a:r>
          </a:p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Skra</a:t>
            </a:r>
            <a:r>
              <a:rPr lang="sr-Latn-CS" smtClean="0"/>
              <a:t>ćena notacija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410544"/>
            <a:ext cx="8686800" cy="375476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programiranju su česte operacije tipa: </a:t>
            </a:r>
            <a:r>
              <a:rPr lang="sr-Latn-CS" sz="2400" b="1" dirty="0" smtClean="0">
                <a:solidFill>
                  <a:srgbClr val="FF0000"/>
                </a:solidFill>
              </a:rPr>
              <a:t>a=a+b;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operacije ovog tipa u C-u </a:t>
            </a:r>
            <a:r>
              <a:rPr lang="en-US" sz="2400" dirty="0" err="1" smtClean="0"/>
              <a:t>su</a:t>
            </a:r>
            <a:r>
              <a:rPr lang="sr-Latn-CS" sz="2400" dirty="0" smtClean="0"/>
              <a:t> uveden</a:t>
            </a:r>
            <a:r>
              <a:rPr lang="en-US" sz="2400" dirty="0" smtClean="0"/>
              <a:t>e</a:t>
            </a:r>
            <a:r>
              <a:rPr lang="sr-Latn-CS" sz="2400" dirty="0" smtClean="0"/>
              <a:t> skraćen</a:t>
            </a:r>
            <a:r>
              <a:rPr lang="en-US" sz="2400" dirty="0" smtClean="0"/>
              <a:t>e</a:t>
            </a:r>
            <a:r>
              <a:rPr lang="sr-Latn-CS" sz="2400" dirty="0" smtClean="0"/>
              <a:t> notacij</a:t>
            </a:r>
            <a:r>
              <a:rPr lang="en-US" sz="2400" dirty="0" smtClean="0"/>
              <a:t>e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a+=b;	a-=b;		a*=b;	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/=b;		a%=b;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koje</a:t>
            </a:r>
            <a:r>
              <a:rPr lang="en-US" sz="2400" dirty="0" smtClean="0"/>
              <a:t> </a:t>
            </a:r>
            <a:r>
              <a:rPr lang="sr-Latn-CS" sz="2400" dirty="0" smtClean="0"/>
              <a:t>znače redom: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a=a+b;	a=a-b;	a=a*b;	a=a</a:t>
            </a:r>
            <a:r>
              <a:rPr lang="en-US" sz="2400" dirty="0" smtClean="0">
                <a:solidFill>
                  <a:srgbClr val="3333CC"/>
                </a:solidFill>
              </a:rPr>
              <a:t>/b;	a=</a:t>
            </a:r>
            <a:r>
              <a:rPr lang="en-US" sz="2400" dirty="0" err="1" smtClean="0">
                <a:solidFill>
                  <a:srgbClr val="3333CC"/>
                </a:solidFill>
              </a:rPr>
              <a:t>a%b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Već ste (nadamo se) uočili znak </a:t>
            </a:r>
            <a:r>
              <a:rPr lang="sr-Latn-CS" sz="2400" b="1" dirty="0" smtClean="0"/>
              <a:t>;</a:t>
            </a:r>
            <a:r>
              <a:rPr lang="sr-Latn-CS" sz="2400" dirty="0" smtClean="0"/>
              <a:t> koji stoji na kraju svake od naredbi i znači kraj naredbe.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Ovdje se ne završava bogats</a:t>
            </a:r>
            <a:r>
              <a:rPr lang="en-US" sz="2400" dirty="0" smtClean="0"/>
              <a:t>t</a:t>
            </a:r>
            <a:r>
              <a:rPr lang="sr-Latn-CS" sz="2400" dirty="0" smtClean="0"/>
              <a:t>vo operatora koje je bilo nekarakteristično za programske jezike prije C-a.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12968" cy="41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programskim jezicima se često </a:t>
            </a:r>
            <a:r>
              <a:rPr lang="en-US" sz="2400" dirty="0" err="1" smtClean="0"/>
              <a:t>i</a:t>
            </a:r>
            <a:r>
              <a:rPr lang="sr-Latn-CS" sz="2400" dirty="0" smtClean="0"/>
              <a:t>zvršava naredba tipa </a:t>
            </a:r>
            <a:r>
              <a:rPr lang="sr-Latn-CS" sz="2400" b="1" dirty="0" smtClean="0">
                <a:solidFill>
                  <a:srgbClr val="3333CC"/>
                </a:solidFill>
              </a:rPr>
              <a:t>i=i+1;</a:t>
            </a:r>
            <a:r>
              <a:rPr lang="sr-Latn-CS" sz="2400" dirty="0" smtClean="0"/>
              <a:t> kojom se promjenljiva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uvećava za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. Ovo se naziva </a:t>
            </a:r>
            <a:r>
              <a:rPr lang="sr-Latn-CS" sz="2400" dirty="0" smtClean="0">
                <a:solidFill>
                  <a:srgbClr val="3333CC"/>
                </a:solidFill>
              </a:rPr>
              <a:t>inkrementiranje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obavljanje ove operacije potrebno je nekoliko instrukcija: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smiještanje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 u registar računara;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generisanje konstante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u drugom registru;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sabiranje i privremeno memorisanje rezultata;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kopiranje rezultata iz registra u memoriju na promjenljivu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se podsjetite kursa OR1, svi procesori, pa čak i korišćeni primitivni model procesora, imaju instrukciju koja inkrementira (povećava vrijednost za 1).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929563" cy="45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CS" sz="2400" dirty="0" smtClean="0"/>
              <a:t>Stoga, C</a:t>
            </a:r>
            <a:r>
              <a:rPr lang="en-US" sz="2400" dirty="0" smtClean="0"/>
              <a:t>,</a:t>
            </a:r>
            <a:r>
              <a:rPr lang="sr-Latn-CS" sz="2400" dirty="0" smtClean="0"/>
              <a:t> kao jezik koji ima dobru komunikaciju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ima operator koji direktno poziva </a:t>
            </a:r>
            <a:r>
              <a:rPr lang="en-US" sz="2400" dirty="0" err="1" smtClean="0"/>
              <a:t>procesorsku</a:t>
            </a:r>
            <a:r>
              <a:rPr lang="en-US" sz="2400" dirty="0" smtClean="0"/>
              <a:t> </a:t>
            </a:r>
            <a:r>
              <a:rPr lang="sr-Latn-CS" sz="2400" dirty="0" smtClean="0"/>
              <a:t>instrukciju za inkrementiranje. </a:t>
            </a:r>
            <a:r>
              <a:rPr lang="en-US" sz="2400" dirty="0" err="1" smtClean="0"/>
              <a:t>Postoje</a:t>
            </a:r>
            <a:r>
              <a:rPr lang="en-US" sz="2400" dirty="0" smtClean="0"/>
              <a:t> </a:t>
            </a:r>
            <a:r>
              <a:rPr lang="sr-Latn-ME" sz="2400" dirty="0" smtClean="0"/>
              <a:t>2 </a:t>
            </a:r>
            <a:r>
              <a:rPr lang="en-US" sz="2400" dirty="0" err="1" smtClean="0"/>
              <a:t>varijante</a:t>
            </a:r>
            <a:r>
              <a:rPr lang="en-US" sz="2400" dirty="0" smtClean="0"/>
              <a:t> </a:t>
            </a:r>
            <a:r>
              <a:rPr lang="sr-Latn-CS" sz="2400" dirty="0" smtClean="0"/>
              <a:t>operator</a:t>
            </a:r>
            <a:r>
              <a:rPr lang="en-US" sz="2400" dirty="0" smtClean="0"/>
              <a:t>a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k++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</a:t>
            </a:r>
            <a:r>
              <a:rPr lang="sr-Latn-CS" sz="1600" b="1" dirty="0" smtClean="0">
                <a:solidFill>
                  <a:srgbClr val="3333CC"/>
                </a:solidFill>
              </a:rPr>
              <a:t>postfiksna varijanta</a:t>
            </a:r>
            <a:r>
              <a:rPr lang="sr-Latn-CS" sz="1600" b="1" dirty="0" smtClean="0"/>
              <a:t> koja znači prvo upotrijebi </a:t>
            </a:r>
            <a:r>
              <a:rPr lang="sr-Latn-CS" sz="1600" b="1" dirty="0" smtClean="0">
                <a:solidFill>
                  <a:srgbClr val="FF0000"/>
                </a:solidFill>
              </a:rPr>
              <a:t>k</a:t>
            </a:r>
            <a:r>
              <a:rPr lang="sr-Latn-CS" sz="1600" b="1" dirty="0" smtClean="0"/>
              <a:t> </a:t>
            </a:r>
            <a:r>
              <a:rPr lang="en-US" sz="1600" b="1" dirty="0" smtClean="0"/>
              <a:t>u </a:t>
            </a:r>
            <a:r>
              <a:rPr lang="en-US" sz="1600" b="1" dirty="0" err="1" smtClean="0"/>
              <a:t>izrazu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gdje</a:t>
            </a:r>
            <a:r>
              <a:rPr lang="en-US" sz="1600" b="1" dirty="0" smtClean="0"/>
              <a:t> se </a:t>
            </a:r>
            <a:r>
              <a:rPr lang="en-US" sz="1600" b="1" dirty="0" err="1" smtClean="0"/>
              <a:t>nalazi</a:t>
            </a:r>
            <a:r>
              <a:rPr lang="en-US" sz="1600" b="1" dirty="0" smtClean="0"/>
              <a:t>, </a:t>
            </a:r>
            <a:r>
              <a:rPr lang="sr-Latn-CS" sz="1600" b="1" dirty="0" smtClean="0"/>
              <a:t>a zatim ga uvećaj za 1) i</a:t>
            </a:r>
            <a:endParaRPr lang="en-US" sz="1600" b="1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++k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</a:t>
            </a:r>
            <a:r>
              <a:rPr lang="sr-Latn-CS" sz="1600" b="1" dirty="0" smtClean="0">
                <a:solidFill>
                  <a:srgbClr val="3333CC"/>
                </a:solidFill>
              </a:rPr>
              <a:t>prefiksna varijanta</a:t>
            </a:r>
            <a:r>
              <a:rPr lang="sr-Latn-CS" sz="1600" b="1" dirty="0" smtClean="0"/>
              <a:t> koja znači prvo povećaj za 1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a zatim ga upotrijebi</a:t>
            </a:r>
            <a:r>
              <a:rPr lang="en-US" sz="1600" b="1" dirty="0" smtClean="0"/>
              <a:t> u </a:t>
            </a:r>
            <a:r>
              <a:rPr lang="en-US" sz="1600" b="1" dirty="0" err="1" smtClean="0"/>
              <a:t>izrazu</a:t>
            </a:r>
            <a:r>
              <a:rPr lang="sr-Latn-CS" sz="1600" b="1" dirty="0" smtClean="0"/>
              <a:t>).</a:t>
            </a:r>
            <a:endParaRPr lang="sr-Latn-CS" sz="1600" b="1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   </a:t>
            </a:r>
            <a:r>
              <a:rPr lang="en-US" sz="2400" dirty="0" smtClean="0"/>
              <a:t>	</a:t>
            </a: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j=k++;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</a:t>
            </a:r>
            <a:r>
              <a:rPr lang="en-US" sz="2400" dirty="0" err="1" smtClean="0"/>
              <a:t>i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j=0</a:t>
            </a:r>
            <a:r>
              <a:rPr lang="sr-Latn-CS" sz="2400" dirty="0" smtClean="0"/>
              <a:t>, dok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j=++k;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j=1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Postoji operator </a:t>
            </a:r>
            <a:r>
              <a:rPr lang="sr-Latn-CS" sz="2400" dirty="0" smtClean="0">
                <a:solidFill>
                  <a:srgbClr val="3333CC"/>
                </a:solidFill>
              </a:rPr>
              <a:t>--</a:t>
            </a:r>
            <a:r>
              <a:rPr lang="sr-Latn-CS" sz="2400" dirty="0" smtClean="0"/>
              <a:t>, opet u dvije varijante, </a:t>
            </a:r>
            <a:r>
              <a:rPr lang="sr-Latn-CS" sz="2400" dirty="0" smtClean="0">
                <a:solidFill>
                  <a:srgbClr val="3333CC"/>
                </a:solidFill>
              </a:rPr>
              <a:t>k--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--k</a:t>
            </a:r>
            <a:r>
              <a:rPr lang="sr-Latn-CS" sz="2400" dirty="0" smtClean="0"/>
              <a:t>, koji služi za </a:t>
            </a:r>
            <a:r>
              <a:rPr lang="sr-Latn-CS" sz="2400" dirty="0" smtClean="0">
                <a:solidFill>
                  <a:srgbClr val="FF0000"/>
                </a:solidFill>
              </a:rPr>
              <a:t>dekrementiranje</a:t>
            </a:r>
            <a:r>
              <a:rPr lang="sr-Latn-CS" sz="2400" dirty="0" smtClean="0"/>
              <a:t> (umanjivanje za 1) sa istim principom kao kod inkrementiranja.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operacija poređenja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49760"/>
            <a:ext cx="8503096" cy="4419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Operatori operacija poređenja su: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&gt;=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sr-Latn-CS" sz="2000" dirty="0" smtClean="0"/>
              <a:t>),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&lt;=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!=</a:t>
            </a:r>
            <a:r>
              <a:rPr lang="en-US" sz="2000" dirty="0" smtClean="0"/>
              <a:t> (</a:t>
            </a:r>
            <a:r>
              <a:rPr lang="en-US" sz="2000" dirty="0" err="1" smtClean="0"/>
              <a:t>nije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; </a:t>
            </a:r>
            <a:r>
              <a:rPr lang="en-US" sz="2000" dirty="0" err="1" smtClean="0"/>
              <a:t>uo</a:t>
            </a:r>
            <a:r>
              <a:rPr lang="sr-Latn-CS" sz="2000" dirty="0" smtClean="0"/>
              <a:t>čite razliku u odnosu na MATLAB) i</a:t>
            </a:r>
          </a:p>
          <a:p>
            <a:pPr lvl="1" eaLnBrk="1" hangingPunct="1"/>
            <a:r>
              <a:rPr lang="sr-Latn-CS" sz="2000" b="1" dirty="0">
                <a:solidFill>
                  <a:srgbClr val="FF0000"/>
                </a:solidFill>
              </a:rPr>
              <a:t>==</a:t>
            </a:r>
            <a:r>
              <a:rPr lang="sr-Latn-CS" sz="2000" dirty="0" smtClean="0"/>
              <a:t> (jednako; uočite razliku u odnosu na operator pridruživanja).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Ako je </a:t>
            </a:r>
            <a:r>
              <a:rPr lang="en-US" sz="2400" dirty="0" smtClean="0"/>
              <a:t>pore</a:t>
            </a:r>
            <a:r>
              <a:rPr lang="sr-Latn-CS" sz="2400" dirty="0" smtClean="0"/>
              <a:t>đenje zadovoljeno rezultat je 1</a:t>
            </a:r>
            <a:r>
              <a:rPr lang="en-US" sz="2400" dirty="0" smtClean="0"/>
              <a:t>,</a:t>
            </a:r>
            <a:r>
              <a:rPr lang="sr-Latn-CS" sz="2400" dirty="0" smtClean="0"/>
              <a:t> a ako nije 0. 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Kao logičku istinu programski jezik C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či svaku vrijednost različitu od nule!</a:t>
            </a:r>
            <a:endParaRPr lang="en-US" sz="24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222304" y="3015357"/>
            <a:ext cx="3310136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FF0000"/>
                </a:solidFill>
                <a:latin typeface="Tahoma" charset="0"/>
              </a:rPr>
              <a:t>Aritmetičke operacije imaju veći prioritet od logičkih.</a:t>
            </a:r>
            <a:endParaRPr lang="en-US" sz="2000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logičkih operacija</a:t>
            </a:r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89248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Operatori logičkih operacija u C-u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!</a:t>
            </a:r>
            <a:r>
              <a:rPr lang="sr-Latn-CS" sz="2000" dirty="0" smtClean="0"/>
              <a:t> je operator negacije (od izraza različitog od 0 daje </a:t>
            </a:r>
            <a:r>
              <a:rPr lang="en-US" sz="2000" dirty="0" smtClean="0"/>
              <a:t>0</a:t>
            </a:r>
            <a:r>
              <a:rPr lang="sr-Latn-ME" sz="2000" dirty="0" smtClean="0"/>
              <a:t>,</a:t>
            </a:r>
            <a:r>
              <a:rPr lang="sr-Latn-CS" sz="2000" dirty="0" smtClean="0"/>
              <a:t> i od 0 daje 1),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&amp;&amp;</a:t>
            </a:r>
            <a:r>
              <a:rPr lang="sr-Latn-CS" sz="2000" dirty="0" smtClean="0"/>
              <a:t> logička operacija AND – I,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||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čka operacija OR – ILI.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skraćene verzije operatora tipa </a:t>
            </a:r>
            <a:r>
              <a:rPr lang="sr-Latn-CS" sz="2400" b="1" dirty="0" smtClean="0">
                <a:solidFill>
                  <a:srgbClr val="3333CC"/>
                </a:solidFill>
              </a:rPr>
              <a:t>&amp;&amp;=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Logički izraz </a:t>
            </a:r>
            <a:r>
              <a:rPr lang="sr-Latn-C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>
                <a:solidFill>
                  <a:srgbClr val="3333CC"/>
                </a:solidFill>
              </a:rPr>
              <a:t>||0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se </a:t>
            </a:r>
            <a:r>
              <a:rPr lang="en-U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/>
              <a:t> </a:t>
            </a:r>
            <a:r>
              <a:rPr lang="en-US" sz="2000" dirty="0" err="1" smtClean="0"/>
              <a:t>tuma</a:t>
            </a:r>
            <a:r>
              <a:rPr lang="sr-Latn-CS" sz="2000" dirty="0" smtClean="0"/>
              <a:t>či kao logička istina.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Kod upotrebe logičkih operatora u složenim izrazima oprez!!!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sr-Latn-CS" sz="2000" dirty="0" smtClean="0">
                <a:solidFill>
                  <a:srgbClr val="3333CC"/>
                </a:solidFill>
              </a:rPr>
              <a:t>int i=2,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j;</a:t>
            </a:r>
            <a:r>
              <a:rPr lang="en-US" sz="2000" dirty="0" smtClean="0">
                <a:solidFill>
                  <a:srgbClr val="3333CC"/>
                </a:solidFill>
              </a:rPr>
              <a:t/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=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(2</a:t>
            </a:r>
            <a:r>
              <a:rPr lang="en-US" sz="2000" dirty="0" smtClean="0">
                <a:solidFill>
                  <a:srgbClr val="3333CC"/>
                </a:solidFill>
              </a:rPr>
              <a:t> || 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en-US" sz="2000" dirty="0" smtClean="0">
                <a:solidFill>
                  <a:srgbClr val="3333CC"/>
                </a:solidFill>
              </a:rPr>
              <a:t>++);</a:t>
            </a:r>
          </a:p>
          <a:p>
            <a:pPr marL="715963" lvl="1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err="1" smtClean="0"/>
              <a:t>Nakon</a:t>
            </a:r>
            <a:r>
              <a:rPr lang="en-US" sz="2000" dirty="0" smtClean="0"/>
              <a:t> </a:t>
            </a:r>
            <a:r>
              <a:rPr lang="en-US" sz="2000" dirty="0" err="1" smtClean="0"/>
              <a:t>ove</a:t>
            </a:r>
            <a:r>
              <a:rPr lang="en-US" sz="2000" dirty="0" smtClean="0"/>
              <a:t> </a:t>
            </a:r>
            <a:r>
              <a:rPr lang="en-US" sz="2000" dirty="0" err="1" smtClean="0"/>
              <a:t>dvije</a:t>
            </a:r>
            <a:r>
              <a:rPr lang="en-US" sz="2000" dirty="0" smtClean="0"/>
              <a:t> </a:t>
            </a:r>
            <a:r>
              <a:rPr lang="en-US" sz="2000" dirty="0" err="1" smtClean="0"/>
              <a:t>naredbe</a:t>
            </a:r>
            <a:r>
              <a:rPr lang="en-US" sz="2000" dirty="0" smtClean="0"/>
              <a:t> </a:t>
            </a:r>
            <a:r>
              <a:rPr lang="sr-Latn-CS" sz="2000" dirty="0" smtClean="0"/>
              <a:t>je </a:t>
            </a:r>
            <a:r>
              <a:rPr lang="en-US" sz="2000" dirty="0" smtClean="0">
                <a:solidFill>
                  <a:schemeClr val="accent1"/>
                </a:solidFill>
              </a:rPr>
              <a:t>j=</a:t>
            </a:r>
            <a:r>
              <a:rPr lang="sr-Latn-CS" sz="2000" dirty="0" smtClean="0">
                <a:solidFill>
                  <a:schemeClr val="accent1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i</a:t>
            </a:r>
            <a:r>
              <a:rPr lang="en-US" sz="2000" dirty="0" smtClean="0">
                <a:solidFill>
                  <a:schemeClr val="accent1"/>
                </a:solidFill>
              </a:rPr>
              <a:t>=2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</a:t>
            </a:r>
            <a:r>
              <a:rPr lang="en-US" sz="2000" dirty="0" err="1" smtClean="0"/>
              <a:t>prilikom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sr-Latn-CS" sz="2000" dirty="0" smtClean="0"/>
              <a:t>vršavanja naredbi se u ovom slučaju prvo pogleda prvi dio logičkog izraza i kako je on ispunjen logički izraz je sigurno tačan (operacija ILI je tačna kad je bilo koji od operanada tačan). Tako se u ovom slučaju uopšte ne izvršava drugi dio operacije, tj. </a:t>
            </a:r>
            <a:r>
              <a:rPr lang="sr-Latn-CS" sz="2000" dirty="0" smtClean="0">
                <a:solidFill>
                  <a:schemeClr val="accent1"/>
                </a:solidFill>
              </a:rPr>
              <a:t>i++</a:t>
            </a:r>
            <a:r>
              <a:rPr lang="sr-Latn-CS" sz="2000" dirty="0" smtClean="0"/>
              <a:t> se ne izvršava, pa </a:t>
            </a:r>
            <a:r>
              <a:rPr lang="sr-Latn-CS" sz="2000" dirty="0" smtClean="0">
                <a:solidFill>
                  <a:schemeClr val="accent1"/>
                </a:solidFill>
              </a:rPr>
              <a:t>i</a:t>
            </a:r>
            <a:r>
              <a:rPr lang="sr-Latn-CS" sz="2000" dirty="0" smtClean="0"/>
              <a:t> ostaje </a:t>
            </a:r>
            <a:r>
              <a:rPr lang="sr-Latn-CS" sz="2000" dirty="0" smtClean="0">
                <a:solidFill>
                  <a:schemeClr val="accent1"/>
                </a:solidFill>
              </a:rPr>
              <a:t>i=2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Ternarni operator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38388"/>
            <a:ext cx="8287072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U programskom jeziku C postoji ternarni (koji ima tri operanda)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?: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uslov ? izraz1 : izraz2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CS" sz="2400" dirty="0" smtClean="0"/>
              <a:t>Ako je logički </a:t>
            </a:r>
            <a:r>
              <a:rPr lang="sr-Latn-CS" sz="2400" b="1" dirty="0" smtClean="0">
                <a:solidFill>
                  <a:srgbClr val="FF0000"/>
                </a:solidFill>
              </a:rPr>
              <a:t>uslov</a:t>
            </a:r>
            <a:r>
              <a:rPr lang="sr-Latn-CS" sz="2400" dirty="0" smtClean="0"/>
              <a:t> tačan izvršava se </a:t>
            </a:r>
            <a:r>
              <a:rPr lang="sr-Latn-CS" sz="2400" b="1" dirty="0" smtClean="0">
                <a:solidFill>
                  <a:srgbClr val="FF0000"/>
                </a:solidFill>
              </a:rPr>
              <a:t>izraz1</a:t>
            </a:r>
            <a:r>
              <a:rPr lang="sr-Latn-CS" sz="2400" dirty="0" smtClean="0"/>
              <a:t>, a ako nije </a:t>
            </a:r>
            <a:r>
              <a:rPr lang="sr-Latn-CS" sz="2400" b="1" dirty="0" smtClean="0">
                <a:solidFill>
                  <a:srgbClr val="FF0000"/>
                </a:solidFill>
              </a:rPr>
              <a:t>izraz2</a:t>
            </a:r>
            <a:r>
              <a:rPr lang="sr-Latn-CS" sz="2400" dirty="0" smtClean="0"/>
              <a:t>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a=(j</a:t>
            </a:r>
            <a:r>
              <a:rPr lang="en-US" sz="2400" dirty="0" smtClean="0">
                <a:solidFill>
                  <a:srgbClr val="FF0000"/>
                </a:solidFill>
              </a:rPr>
              <a:t>&gt;2)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(j+2)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(j-2);</a:t>
            </a:r>
            <a:endParaRPr lang="en-US" sz="2400" dirty="0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err="1" smtClean="0"/>
              <a:t>Ako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3333CC"/>
                </a:solidFill>
              </a:rPr>
              <a:t>j&gt;2</a:t>
            </a:r>
            <a:r>
              <a:rPr lang="en-US" sz="2400" dirty="0" smtClean="0"/>
              <a:t> </a:t>
            </a:r>
            <a:r>
              <a:rPr lang="sr-Latn-CS" sz="2400" dirty="0" smtClean="0"/>
              <a:t>izvršava se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a=j+2</a:t>
            </a:r>
            <a:r>
              <a:rPr lang="sr-Latn-CS" sz="2400" dirty="0" smtClean="0"/>
              <a:t>,</a:t>
            </a:r>
            <a:r>
              <a:rPr lang="en-US" sz="2400" dirty="0" smtClean="0"/>
              <a:t> a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a=j-2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Operacije sa bitovima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71296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Programski jezik C posjeduje</a:t>
            </a:r>
            <a:r>
              <a:rPr lang="sr-Latn-CS" sz="2400" smtClean="0"/>
              <a:t>,</a:t>
            </a:r>
            <a:r>
              <a:rPr lang="en-US" sz="2400" smtClean="0"/>
              <a:t> </a:t>
            </a:r>
            <a:r>
              <a:rPr lang="sr-Latn-CS" sz="2400" smtClean="0"/>
              <a:t>kao snažan koncept, operacije za direktan rad sa bitovima, što je značajno u brojnim slučajevima pristupa hardveru.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 dvije grupe operatora za rad na nivou bitova: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/>
              <a:t>logičke operacije nad bitovima:</a:t>
            </a:r>
            <a:r>
              <a:rPr lang="sr-Latn-CS" sz="2000" smtClean="0">
                <a:solidFill>
                  <a:srgbClr val="FF0000"/>
                </a:solidFill>
              </a:rPr>
              <a:t> </a:t>
            </a:r>
            <a:r>
              <a:rPr lang="sr-Latn-CS" sz="2000" b="1" smtClean="0">
                <a:solidFill>
                  <a:srgbClr val="FF0000"/>
                </a:solidFill>
              </a:rPr>
              <a:t>~</a:t>
            </a:r>
            <a:r>
              <a:rPr lang="sr-Latn-CS" sz="2000" smtClean="0"/>
              <a:t> negacija po bitovima, npr. </a:t>
            </a:r>
            <a:r>
              <a:rPr lang="sr-Latn-CS" sz="2000" b="1" smtClean="0">
                <a:solidFill>
                  <a:srgbClr val="FF0000"/>
                </a:solidFill>
              </a:rPr>
              <a:t>~i</a:t>
            </a:r>
            <a:r>
              <a:rPr lang="sr-Latn-CS" sz="2000" smtClean="0"/>
              <a:t> znači gdje je u binarnom zapisu </a:t>
            </a:r>
            <a:r>
              <a:rPr lang="sr-Latn-CS" sz="2000" b="1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bila nula postavlja jedan i obratno, </a:t>
            </a:r>
            <a:r>
              <a:rPr lang="sr-Latn-CS" sz="2000" b="1" smtClean="0">
                <a:solidFill>
                  <a:srgbClr val="FF0000"/>
                </a:solidFill>
              </a:rPr>
              <a:t>a&amp;b</a:t>
            </a:r>
            <a:r>
              <a:rPr lang="sr-Latn-CS" sz="2000" smtClean="0"/>
              <a:t> logička operacija </a:t>
            </a:r>
            <a:r>
              <a:rPr lang="sr-Latn-CS" sz="2000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nad bitovima (</a:t>
            </a:r>
            <a:r>
              <a:rPr lang="sr-Latn-CS" sz="2000" smtClean="0">
                <a:solidFill>
                  <a:srgbClr val="3333CC"/>
                </a:solidFill>
              </a:rPr>
              <a:t>rezultat ima 1 na onim mjestima gdje je 1 upisano i u a i u b</a:t>
            </a:r>
            <a:r>
              <a:rPr lang="sr-Latn-CS" sz="2000" smtClean="0"/>
              <a:t>),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|b</a:t>
            </a:r>
            <a:r>
              <a:rPr lang="en-US" sz="2000" smtClean="0"/>
              <a:t> logi</a:t>
            </a:r>
            <a:r>
              <a:rPr lang="sr-Latn-CS" sz="2000" smtClean="0"/>
              <a:t>čko ILI nad bitovima,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^b</a:t>
            </a:r>
            <a:r>
              <a:rPr lang="en-US" sz="2000" smtClean="0"/>
              <a:t> eks</a:t>
            </a:r>
            <a:r>
              <a:rPr lang="sr-Latn-CS" sz="2000" smtClean="0"/>
              <a:t>k</a:t>
            </a:r>
            <a:r>
              <a:rPr lang="en-US" sz="2000" smtClean="0"/>
              <a:t>luzivno ILI </a:t>
            </a:r>
            <a:r>
              <a:rPr lang="sr-Latn-CS" sz="2000" smtClean="0"/>
              <a:t>nad</a:t>
            </a:r>
            <a:r>
              <a:rPr lang="en-US" sz="2000" smtClean="0"/>
              <a:t> bitovima.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operacije pomjeranja:</a:t>
            </a:r>
            <a:r>
              <a:rPr lang="en-US" sz="2000" smtClean="0"/>
              <a:t> </a:t>
            </a:r>
            <a:r>
              <a:rPr lang="en-US" sz="2000" b="1" smtClean="0">
                <a:solidFill>
                  <a:srgbClr val="FF0000"/>
                </a:solidFill>
              </a:rPr>
              <a:t>i&lt;&lt;k</a:t>
            </a:r>
            <a:r>
              <a:rPr lang="en-US" sz="2000" smtClean="0"/>
              <a:t> </a:t>
            </a:r>
            <a:r>
              <a:rPr lang="sr-Latn-CS" sz="2000" smtClean="0"/>
              <a:t>znači pomjeranje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bita </a:t>
            </a:r>
            <a:r>
              <a:rPr lang="sr-Latn-CS" sz="2000" smtClean="0">
                <a:solidFill>
                  <a:srgbClr val="3333CC"/>
                </a:solidFill>
              </a:rPr>
              <a:t>s desna</a:t>
            </a:r>
            <a:r>
              <a:rPr lang="sr-Latn-CS" sz="2000" smtClean="0"/>
              <a:t>, a na upražnjena mjesta se upisuju nule,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en-US" sz="2000" smtClean="0">
                <a:solidFill>
                  <a:srgbClr val="3333CC"/>
                </a:solidFill>
              </a:rPr>
              <a:t>&gt;&gt;k</a:t>
            </a:r>
            <a:r>
              <a:rPr lang="en-US" sz="2000" smtClean="0"/>
              <a:t> je pomjeranje 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en-US" sz="2000" smtClean="0"/>
              <a:t> </a:t>
            </a:r>
            <a:r>
              <a:rPr lang="en-US" sz="2000" smtClean="0">
                <a:solidFill>
                  <a:srgbClr val="3333CC"/>
                </a:solidFill>
              </a:rPr>
              <a:t>s lijeva</a:t>
            </a:r>
            <a:r>
              <a:rPr lang="en-US" sz="2000" smtClean="0"/>
              <a:t> za </a:t>
            </a:r>
            <a:r>
              <a:rPr lang="en-US" sz="2000" smtClean="0">
                <a:solidFill>
                  <a:srgbClr val="3333CC"/>
                </a:solidFill>
              </a:rPr>
              <a:t>k</a:t>
            </a:r>
            <a:r>
              <a:rPr lang="en-US" sz="2000" smtClean="0"/>
              <a:t> mjesta.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Za sve operatore koji rade sa bitovima </a:t>
            </a:r>
            <a:r>
              <a:rPr lang="en-US" sz="2000" smtClean="0">
                <a:solidFill>
                  <a:srgbClr val="3333CC"/>
                </a:solidFill>
              </a:rPr>
              <a:t>osim unarnog</a:t>
            </a:r>
            <a:r>
              <a:rPr lang="en-US" sz="2000" smtClean="0"/>
              <a:t> (negacije po bitovima) mogu se uvesti skra</a:t>
            </a:r>
            <a:r>
              <a:rPr lang="sr-Latn-CS" sz="2000" smtClean="0"/>
              <a:t>ć</a:t>
            </a:r>
            <a:r>
              <a:rPr lang="en-US" sz="2000" smtClean="0"/>
              <a:t>ene o</a:t>
            </a:r>
            <a:r>
              <a:rPr lang="sr-Latn-CS" sz="2000" smtClean="0"/>
              <a:t>z</a:t>
            </a:r>
            <a:r>
              <a:rPr lang="en-US" sz="2000" smtClean="0"/>
              <a:t>nake tipa </a:t>
            </a:r>
            <a:r>
              <a:rPr lang="en-US" sz="2000" b="1" smtClean="0">
                <a:solidFill>
                  <a:srgbClr val="FF0000"/>
                </a:solidFill>
              </a:rPr>
              <a:t>&amp;=</a:t>
            </a:r>
            <a:r>
              <a:rPr lang="en-US" sz="2000" smtClean="0"/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koma </a:t>
            </a:r>
            <a:r>
              <a:rPr lang="sr-Latn-CS" smtClean="0">
                <a:solidFill>
                  <a:srgbClr val="FF0000"/>
                </a:solidFill>
              </a:rPr>
              <a:t>,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71048" cy="4114800"/>
          </a:xfrm>
        </p:spPr>
        <p:txBody>
          <a:bodyPr/>
          <a:lstStyle/>
          <a:p>
            <a:pPr eaLnBrk="1" hangingPunct="1"/>
            <a:r>
              <a:rPr lang="sr-Latn-CS" sz="2200" smtClean="0"/>
              <a:t>Posljednji operator koji će za sada biti uveden je operator koma (odnosno zarez) koji se koristi za nabrajanje izraza, a rezultat operacije je vrijednost izraza koji je krajnje desno.</a:t>
            </a:r>
            <a:br>
              <a:rPr lang="sr-Latn-CS" sz="2200" smtClean="0"/>
            </a:br>
            <a:r>
              <a:rPr lang="sr-Latn-CS" sz="2200" smtClean="0"/>
              <a:t>N</a:t>
            </a:r>
            <a:r>
              <a:rPr lang="en-US" sz="2200" smtClean="0"/>
              <a:t>a </a:t>
            </a:r>
            <a:r>
              <a:rPr lang="sr-Latn-CS" sz="2200" smtClean="0"/>
              <a:t>pr</a:t>
            </a:r>
            <a:r>
              <a:rPr lang="en-US" sz="2200" smtClean="0"/>
              <a:t>imjer,</a:t>
            </a:r>
            <a:r>
              <a:rPr lang="sr-Latn-CS" sz="2200" smtClean="0"/>
              <a:t> </a:t>
            </a:r>
            <a:r>
              <a:rPr lang="sr-Latn-CS" sz="2200" b="1" smtClean="0">
                <a:solidFill>
                  <a:srgbClr val="FF0000"/>
                </a:solidFill>
              </a:rPr>
              <a:t>i=(j=2,3)</a:t>
            </a:r>
            <a:r>
              <a:rPr lang="sr-Latn-CS" sz="2200" smtClean="0"/>
              <a:t> će postaviti </a:t>
            </a:r>
            <a:r>
              <a:rPr lang="sr-Latn-CS" sz="2200" b="1" smtClean="0">
                <a:solidFill>
                  <a:srgbClr val="FF0000"/>
                </a:solidFill>
              </a:rPr>
              <a:t>j</a:t>
            </a:r>
            <a:r>
              <a:rPr lang="sr-Latn-CS" sz="2200" smtClean="0"/>
              <a:t> na </a:t>
            </a:r>
            <a:r>
              <a:rPr lang="sr-Latn-CS" sz="2200" b="1" smtClean="0">
                <a:solidFill>
                  <a:srgbClr val="FF0000"/>
                </a:solidFill>
              </a:rPr>
              <a:t>2</a:t>
            </a:r>
            <a:r>
              <a:rPr lang="sr-Latn-CS" sz="2200" smtClean="0"/>
              <a:t>, a zatim će </a:t>
            </a:r>
            <a:r>
              <a:rPr lang="sr-Latn-CS" sz="2200" b="1" smtClean="0">
                <a:solidFill>
                  <a:srgbClr val="FF0000"/>
                </a:solidFill>
              </a:rPr>
              <a:t>3</a:t>
            </a:r>
            <a:r>
              <a:rPr lang="sr-Latn-CS" sz="2200" smtClean="0"/>
              <a:t> pridružiti promjenljivoj </a:t>
            </a:r>
            <a:r>
              <a:rPr lang="sr-Latn-CS" sz="2200" b="1" smtClean="0">
                <a:solidFill>
                  <a:srgbClr val="FF0000"/>
                </a:solidFill>
              </a:rPr>
              <a:t>i</a:t>
            </a:r>
            <a:r>
              <a:rPr lang="sr-Latn-CS" sz="2200" smtClean="0"/>
              <a:t>.</a:t>
            </a:r>
          </a:p>
          <a:p>
            <a:pPr eaLnBrk="1" hangingPunct="1"/>
            <a:endParaRPr lang="sr-Latn-CS" sz="2200" smtClean="0"/>
          </a:p>
          <a:p>
            <a:pPr eaLnBrk="1" hangingPunct="1"/>
            <a:r>
              <a:rPr lang="sr-Latn-CS" sz="2200" smtClean="0"/>
              <a:t>Sada prelazimo na realni broj kao tip podataka.</a:t>
            </a:r>
          </a:p>
          <a:p>
            <a:pPr eaLnBrk="1" hangingPunct="1"/>
            <a:r>
              <a:rPr lang="sr-Latn-CS" sz="2200" smtClean="0"/>
              <a:t>Gotovo sve operacije koje se obavljaju nad cijelim brojevima se i ovdje mogu primijeniti (problem postoji kod ostatka, poređenja tipa </a:t>
            </a:r>
            <a:r>
              <a:rPr lang="sr-Latn-CS" sz="2200" b="1" smtClean="0"/>
              <a:t>a==1</a:t>
            </a:r>
            <a:r>
              <a:rPr lang="sr-Latn-CS" sz="2200" smtClean="0"/>
              <a:t> zbog načina zapisa realnih brojeva, kao i kod operacija sa bitovima, inkrementiranja, dekrementiranja, a postoji i niz drugih specifičnosti).</a:t>
            </a:r>
            <a:endParaRPr lang="en-US" sz="22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float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2856"/>
            <a:ext cx="8640960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Realni brojevi se deklarišu kao </a:t>
            </a:r>
            <a:r>
              <a:rPr lang="sr-Latn-CS" sz="2400" b="1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(kratki memorijski zapis) ili kao </a:t>
            </a:r>
            <a:r>
              <a:rPr lang="sr-Latn-CS" sz="2400" b="1" dirty="0" smtClean="0">
                <a:solidFill>
                  <a:srgbClr val="FF0000"/>
                </a:solidFill>
              </a:rPr>
              <a:t>double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(dugi memorijski zapis).</a:t>
            </a:r>
          </a:p>
          <a:p>
            <a:pPr eaLnBrk="1" hangingPunct="1">
              <a:spcBef>
                <a:spcPts val="0"/>
              </a:spcBef>
            </a:pPr>
            <a:r>
              <a:rPr lang="sr-Latn-CS" sz="2400" dirty="0"/>
              <a:t>Kod modernih računara, binarna reprezentacija realnih brojeva u pokretnim zarezu je </a:t>
            </a:r>
            <a:r>
              <a:rPr lang="sr-Latn-CS" sz="2400" dirty="0" smtClean="0"/>
              <a:t>u </a:t>
            </a:r>
            <a:r>
              <a:rPr lang="sr-Latn-CS" sz="2400" dirty="0"/>
              <a:t>skladu sa IEEE 754 </a:t>
            </a:r>
            <a:r>
              <a:rPr lang="sr-Latn-CS" sz="2400" dirty="0" smtClean="0"/>
              <a:t>standardom, po kome se </a:t>
            </a:r>
            <a:r>
              <a:rPr lang="sr-Latn-CS" sz="2400" dirty="0"/>
              <a:t>brojevi </a:t>
            </a:r>
            <a:r>
              <a:rPr lang="sr-Latn-CS" sz="2400" dirty="0" smtClean="0"/>
              <a:t>opisuju </a:t>
            </a:r>
            <a:r>
              <a:rPr lang="sr-Latn-CS" sz="2400" dirty="0"/>
              <a:t>sa tri cijela </a:t>
            </a:r>
            <a:r>
              <a:rPr lang="sr-Latn-CS" sz="2400" dirty="0" smtClean="0"/>
              <a:t>broja: </a:t>
            </a:r>
            <a:r>
              <a:rPr lang="sr-Latn-CS" sz="2400" b="1" dirty="0" smtClean="0"/>
              <a:t>znakom </a:t>
            </a:r>
            <a:r>
              <a:rPr lang="sr-Latn-CS" sz="2400" b="1" dirty="0"/>
              <a:t>s</a:t>
            </a:r>
            <a:r>
              <a:rPr lang="sr-Latn-CS" sz="2400" dirty="0"/>
              <a:t> (jedan bit), </a:t>
            </a:r>
            <a:r>
              <a:rPr lang="sr-Latn-CS" sz="2400" b="1" dirty="0"/>
              <a:t>mantisom c</a:t>
            </a:r>
            <a:r>
              <a:rPr lang="sr-Latn-CS" sz="2400" dirty="0"/>
              <a:t> (ili koeficijentom) i </a:t>
            </a:r>
            <a:r>
              <a:rPr lang="sr-Latn-CS" sz="2400" b="1" dirty="0"/>
              <a:t>eksponentom q</a:t>
            </a:r>
            <a:r>
              <a:rPr lang="sr-Latn-CS" sz="2400" dirty="0"/>
              <a:t>. Broj ima </a:t>
            </a:r>
            <a:r>
              <a:rPr lang="sr-Latn-CS" sz="2400" dirty="0" smtClean="0"/>
              <a:t>vrijednost</a:t>
            </a:r>
          </a:p>
          <a:p>
            <a:pPr marL="0" indent="0" algn="ctr" eaLnBrk="1" hangingPunct="1">
              <a:spcBef>
                <a:spcPts val="600"/>
              </a:spcBef>
              <a:buNone/>
            </a:pPr>
            <a:r>
              <a:rPr lang="en-US" sz="2600" dirty="0"/>
              <a:t>(−1)</a:t>
            </a:r>
            <a:r>
              <a:rPr lang="en-US" sz="2600" baseline="30000" dirty="0"/>
              <a:t>s</a:t>
            </a:r>
            <a:r>
              <a:rPr lang="en-US" sz="2600" dirty="0"/>
              <a:t> × c × 2</a:t>
            </a:r>
            <a:r>
              <a:rPr lang="en-US" sz="2600" baseline="30000" dirty="0"/>
              <a:t>q</a:t>
            </a:r>
            <a:endParaRPr lang="sr-Latn-CS" sz="2600" dirty="0" smtClean="0"/>
          </a:p>
          <a:p>
            <a:pPr eaLnBrk="1" hangingPunct="1">
              <a:spcBef>
                <a:spcPts val="0"/>
              </a:spcBef>
            </a:pPr>
            <a:endParaRPr lang="sr-Latn-CS" sz="2400" dirty="0" smtClean="0"/>
          </a:p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Ako se operacije izvršavaju nad podacima različitim po tipu izvršava se konverzija tipa podataka, koja će biti objašnjena nakon što bude objašnjen tip podataka </a:t>
            </a:r>
            <a:r>
              <a:rPr lang="sr-Latn-CS" sz="2400" b="1" dirty="0" smtClean="0">
                <a:solidFill>
                  <a:srgbClr val="FF0000"/>
                </a:solidFill>
              </a:rPr>
              <a:t>char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char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Tip podataka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predstavlja karakter i zapisuje se u memoriji kao cijeli broj koji zauzima 1 bajt i koji se tumači na osnovu ASCII tabele. Ovako deklarisani podaci su zapravo cijeli brojevi u intervalu </a:t>
            </a:r>
            <a:r>
              <a:rPr lang="sr-Latn-CS" sz="2200" b="1" smtClean="0">
                <a:solidFill>
                  <a:srgbClr val="FF0000"/>
                </a:solidFill>
              </a:rPr>
              <a:t>–128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127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promjenljive kao </a:t>
            </a:r>
            <a:r>
              <a:rPr lang="sr-Latn-CS" sz="2200" b="1" smtClean="0">
                <a:solidFill>
                  <a:srgbClr val="FF0000"/>
                </a:solidFill>
              </a:rPr>
              <a:t>unsigned char</a:t>
            </a:r>
            <a:r>
              <a:rPr lang="sr-Latn-CS" sz="2200" smtClean="0"/>
              <a:t> domen je od </a:t>
            </a:r>
            <a:r>
              <a:rPr lang="sr-Latn-CS" sz="2200" b="1" smtClean="0">
                <a:solidFill>
                  <a:srgbClr val="FF0000"/>
                </a:solidFill>
              </a:rPr>
              <a:t>0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255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promjenljivu tipa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i dodjeljujemo joj konstantan karakter to moramo uraditi navođenjem unutar apostrofa:</a:t>
            </a:r>
            <a:br>
              <a:rPr lang="sr-Latn-CS" sz="2200" smtClean="0"/>
            </a:br>
            <a:r>
              <a:rPr lang="sr-Latn-CS" sz="2200" b="1" smtClean="0">
                <a:solidFill>
                  <a:srgbClr val="FF0000"/>
                </a:solidFill>
              </a:rPr>
              <a:t>char a;</a:t>
            </a:r>
            <a:br>
              <a:rPr lang="sr-Latn-CS" sz="2200" b="1" smtClean="0">
                <a:solidFill>
                  <a:srgbClr val="FF0000"/>
                </a:solidFill>
              </a:rPr>
            </a:br>
            <a:r>
              <a:rPr lang="sr-Latn-CS" sz="2200" b="1" smtClean="0">
                <a:solidFill>
                  <a:srgbClr val="FF0000"/>
                </a:solidFill>
              </a:rPr>
              <a:t>a=</a:t>
            </a:r>
            <a:r>
              <a:rPr lang="en-US" sz="2200" b="1" smtClean="0">
                <a:solidFill>
                  <a:srgbClr val="FF0000"/>
                </a:solidFill>
              </a:rPr>
              <a:t>‘c’;</a:t>
            </a:r>
          </a:p>
        </p:txBody>
      </p:sp>
      <p:sp>
        <p:nvSpPr>
          <p:cNvPr id="22532" name="Freeform 4"/>
          <p:cNvSpPr>
            <a:spLocks/>
          </p:cNvSpPr>
          <p:nvPr/>
        </p:nvSpPr>
        <p:spPr bwMode="auto">
          <a:xfrm>
            <a:off x="827584" y="6005666"/>
            <a:ext cx="2476500" cy="257175"/>
          </a:xfrm>
          <a:custGeom>
            <a:avLst/>
            <a:gdLst>
              <a:gd name="T0" fmla="*/ 0 w 1560"/>
              <a:gd name="T1" fmla="*/ 408265313 h 162"/>
              <a:gd name="T2" fmla="*/ 2147483647 w 1560"/>
              <a:gd name="T3" fmla="*/ 398184688 h 162"/>
              <a:gd name="T4" fmla="*/ 2147483647 w 1560"/>
              <a:gd name="T5" fmla="*/ 0 h 1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60" h="162">
                <a:moveTo>
                  <a:pt x="0" y="162"/>
                </a:moveTo>
                <a:cubicBezTo>
                  <a:pt x="1001" y="150"/>
                  <a:pt x="567" y="158"/>
                  <a:pt x="1278" y="158"/>
                </a:cubicBezTo>
                <a:lnTo>
                  <a:pt x="15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55268" y="5843860"/>
            <a:ext cx="4341068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700">
                <a:latin typeface="Tahoma" charset="0"/>
              </a:rPr>
              <a:t>Podsjetite se i ostalih varijanti preko oktalnog ASCII koda, heksadecimalnog koda</a:t>
            </a:r>
            <a:r>
              <a:rPr lang="sr-Latn-CS" sz="1700">
                <a:latin typeface="Tahoma" charset="0"/>
              </a:rPr>
              <a:t>,</a:t>
            </a:r>
            <a:r>
              <a:rPr lang="en-US" sz="1700">
                <a:latin typeface="Tahoma" charset="0"/>
              </a:rPr>
              <a:t> </a:t>
            </a:r>
            <a:r>
              <a:rPr lang="sr-Latn-CS" sz="1700">
                <a:latin typeface="Tahoma" charset="0"/>
              </a:rPr>
              <a:t>kao </a:t>
            </a:r>
            <a:r>
              <a:rPr lang="en-US" sz="1700">
                <a:latin typeface="Tahoma" charset="0"/>
              </a:rPr>
              <a:t>i zadavanja specijalnih simbola</a:t>
            </a:r>
            <a:r>
              <a:rPr lang="sr-Latn-CS" sz="1700">
                <a:latin typeface="Tahoma" charset="0"/>
              </a:rPr>
              <a:t>.</a:t>
            </a:r>
            <a:endParaRPr lang="en-US" sz="1700">
              <a:latin typeface="Tahoma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Tipovi podataka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080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Sve promjenljive se u C-u moraju eksplicitno deklarisati prije upotrebe.</a:t>
            </a:r>
          </a:p>
          <a:p>
            <a:pPr eaLnBrk="1" hangingPunct="1"/>
            <a:r>
              <a:rPr lang="sr-Latn-CS" sz="2400" dirty="0" smtClean="0"/>
              <a:t>Ovaj korak je neophodan kako bi omogućili zauzimanje memorije za promjenljive.</a:t>
            </a:r>
          </a:p>
          <a:p>
            <a:pPr eaLnBrk="1" hangingPunct="1"/>
            <a:r>
              <a:rPr lang="sr-Latn-CS" sz="2400" dirty="0" smtClean="0"/>
              <a:t>Sve promjenljive pripadaju jednom od </a:t>
            </a:r>
            <a:r>
              <a:rPr lang="sr-Latn-CS" sz="2400" dirty="0" smtClean="0">
                <a:solidFill>
                  <a:srgbClr val="FF0000"/>
                </a:solidFill>
              </a:rPr>
              <a:t>10 tipova podataka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Osnovni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) tipovi podataka:</a:t>
            </a:r>
          </a:p>
          <a:p>
            <a:pPr lvl="1" eaLnBrk="1" hangingPunct="1"/>
            <a:r>
              <a:rPr lang="en-US" sz="2000" dirty="0" smtClean="0"/>
              <a:t>c</a:t>
            </a:r>
            <a:r>
              <a:rPr lang="sr-Latn-CS" sz="2000" dirty="0" smtClean="0"/>
              <a:t>ijeli broj (int)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r</a:t>
            </a:r>
            <a:r>
              <a:rPr lang="sr-Latn-CS" sz="2000" dirty="0" smtClean="0"/>
              <a:t>ealni broj (float ili double)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k</a:t>
            </a:r>
            <a:r>
              <a:rPr lang="sr-Latn-CS" sz="2000" dirty="0" smtClean="0"/>
              <a:t>arakter (char)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“Zgodne” osobine ASCII tabele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7616"/>
            <a:ext cx="8142288" cy="3671664"/>
          </a:xfrm>
        </p:spPr>
        <p:txBody>
          <a:bodyPr/>
          <a:lstStyle/>
          <a:p>
            <a:pPr eaLnBrk="1" hangingPunct="1"/>
            <a:r>
              <a:rPr lang="en-US" sz="2400" smtClean="0"/>
              <a:t>ASCII </a:t>
            </a:r>
            <a:r>
              <a:rPr lang="sr-Latn-CS" sz="2400" smtClean="0"/>
              <a:t>zapis (kao i drugi zapisi koji su u upotrebi) ima nekoliko zgodnih osobina.</a:t>
            </a:r>
          </a:p>
          <a:p>
            <a:pPr lvl="1" eaLnBrk="1" hangingPunct="1"/>
            <a:r>
              <a:rPr lang="sr-Latn-CS" sz="2000" smtClean="0"/>
              <a:t>mala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velika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cifre su poređane jedna za drugom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0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9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smtClean="0"/>
              <a:t>Stoga nam nije bitan međusoban odnos malih i velikih slova i cifara, kao ni </a:t>
            </a:r>
            <a:r>
              <a:rPr lang="en-US" sz="2400" smtClean="0"/>
              <a:t>ASCII </a:t>
            </a:r>
            <a:r>
              <a:rPr lang="sr-Latn-CS" sz="2400" smtClean="0"/>
              <a:t>kod pojedinih karaktera.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Operacije kod karaktera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21632"/>
            <a:ext cx="8640960" cy="3743672"/>
          </a:xfrm>
        </p:spPr>
        <p:txBody>
          <a:bodyPr lIns="36000" rIns="36000"/>
          <a:lstStyle/>
          <a:p>
            <a:pPr eaLnBrk="1" hangingPunct="1"/>
            <a:r>
              <a:rPr lang="sr-Latn-CS" sz="2400" dirty="0" smtClean="0"/>
              <a:t>Zbog prethodno opisanih “zgodnih” osobina, nad karakterima se mogu provoditi, na prvi pogled, neočekivane operacije </a:t>
            </a:r>
            <a:r>
              <a:rPr lang="sr-Latn-CS" sz="1600" b="1" dirty="0" smtClean="0"/>
              <a:t>(</a:t>
            </a:r>
            <a:r>
              <a:rPr lang="sr-Latn-RS" sz="1600" b="1" dirty="0" smtClean="0"/>
              <a:t>što</a:t>
            </a:r>
            <a:r>
              <a:rPr lang="sr-Latn-CS" sz="1600" b="1" dirty="0" smtClean="0"/>
              <a:t> slučaj u mnogim programskim jezicima)</a:t>
            </a:r>
            <a:r>
              <a:rPr lang="sr-Latn-CS" sz="2400" dirty="0" smtClean="0"/>
              <a:t>:</a:t>
            </a:r>
          </a:p>
          <a:p>
            <a:pPr lvl="1" eaLnBrk="1" hangingPunct="1">
              <a:spcBef>
                <a:spcPts val="1200"/>
              </a:spcBef>
            </a:pPr>
            <a:r>
              <a:rPr lang="sr-Latn-CS" sz="2000" dirty="0" smtClean="0">
                <a:solidFill>
                  <a:srgbClr val="FF0000"/>
                </a:solidFill>
              </a:rPr>
              <a:t>Aritmetičke operacije.</a:t>
            </a:r>
            <a:r>
              <a:rPr lang="sr-Latn-CS" sz="2000" dirty="0" smtClean="0"/>
              <a:t> N</a:t>
            </a:r>
            <a:r>
              <a:rPr lang="en-US" sz="2000" dirty="0" smtClean="0"/>
              <a:t>a </a:t>
            </a:r>
            <a:r>
              <a:rPr lang="sr-Latn-CS" sz="2000" dirty="0" smtClean="0"/>
              <a:t>pr</a:t>
            </a:r>
            <a:r>
              <a:rPr lang="en-US" sz="2000" dirty="0" err="1" smtClean="0"/>
              <a:t>imjer</a:t>
            </a:r>
            <a:r>
              <a:rPr lang="en-US" sz="2000" dirty="0" smtClean="0"/>
              <a:t>,</a:t>
            </a:r>
            <a:r>
              <a:rPr lang="sr-Latn-CS" sz="2000" dirty="0" smtClean="0"/>
              <a:t> sabiranje </a:t>
            </a:r>
            <a:r>
              <a:rPr lang="sr-Latn-CS" sz="2000" b="1" dirty="0" smtClean="0"/>
              <a:t>A=</a:t>
            </a:r>
            <a:r>
              <a:rPr lang="en-US" sz="2000" b="1" dirty="0" smtClean="0"/>
              <a:t>‘a’+1;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b="1" dirty="0" smtClean="0"/>
              <a:t>A=‘b’</a:t>
            </a:r>
            <a:r>
              <a:rPr lang="en-US" sz="2000" dirty="0" smtClean="0"/>
              <a:t>. </a:t>
            </a:r>
            <a:r>
              <a:rPr lang="sr-Latn-CS" sz="2000" dirty="0" smtClean="0"/>
              <a:t>Zbog čega? Naravno, neke operacije nemaju baš previše smisla, ali nijesu zabranjene</a:t>
            </a:r>
            <a:r>
              <a:rPr lang="en-US" sz="2000" dirty="0" smtClean="0"/>
              <a:t>, </a:t>
            </a:r>
            <a:r>
              <a:rPr lang="en-US" sz="2000" dirty="0" err="1" smtClean="0"/>
              <a:t>npr</a:t>
            </a:r>
            <a:r>
              <a:rPr lang="en-US" sz="2000" dirty="0" smtClean="0"/>
              <a:t>. 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B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=</a:t>
            </a:r>
            <a:r>
              <a:rPr lang="en-US" sz="2000" dirty="0" smtClean="0">
                <a:solidFill>
                  <a:srgbClr val="00B050"/>
                </a:solidFill>
              </a:rPr>
              <a:t> ‘a’ * ’0’</a:t>
            </a:r>
            <a:r>
              <a:rPr lang="en-US" sz="2000" dirty="0" smtClean="0"/>
              <a:t>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000" dirty="0" err="1" smtClean="0">
                <a:solidFill>
                  <a:srgbClr val="3333CC"/>
                </a:solidFill>
              </a:rPr>
              <a:t>Operacije</a:t>
            </a:r>
            <a:r>
              <a:rPr lang="en-US" sz="2000" dirty="0" smtClean="0">
                <a:solidFill>
                  <a:srgbClr val="3333CC"/>
                </a:solidFill>
              </a:rPr>
              <a:t> pore</a:t>
            </a:r>
            <a:r>
              <a:rPr lang="sr-Latn-CS" sz="2000" dirty="0" smtClean="0">
                <a:solidFill>
                  <a:srgbClr val="3333CC"/>
                </a:solidFill>
              </a:rPr>
              <a:t>đenja.</a:t>
            </a:r>
            <a:r>
              <a:rPr lang="sr-Latn-CS" sz="2000" dirty="0" smtClean="0"/>
              <a:t> Naravno, ima smisla porediti samo karaktere koji pripadaju istoj grupi (međusobno poređenje malih slova), ali nije zabranjeno, ali ni previše smisleno, poređenje karaktera iz različitih grupa.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Elementarni tipovi podataka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323528" y="2245952"/>
          <a:ext cx="8712968" cy="4423408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3368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0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212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 smtClean="0">
                          <a:effectLst/>
                        </a:rPr>
                        <a:t>Tip </a:t>
                      </a:r>
                      <a:r>
                        <a:rPr lang="sr-Latn-ME" sz="1800" b="1" dirty="0">
                          <a:effectLst/>
                        </a:rPr>
                        <a:t>promjenljive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Broj bajtova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Opseg vrijednosti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char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-128 ÷ 127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char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255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short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short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 ili 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 ili</a:t>
                      </a:r>
                      <a:endParaRPr lang="en-GB" sz="1800">
                        <a:effectLst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long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long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4 294 967 295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-9 223 372 036 854 775 808 ÷ </a:t>
                      </a:r>
                      <a:b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9 223 372 036 854 775 807</a:t>
                      </a:r>
                      <a:endParaRPr lang="en-GB" sz="180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unsigned 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0 ÷ 18 446 744 073 709 551 615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79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float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-3,4028e+38 ÷ 3,4028e+38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double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-1,7977e+308 ÷ 1,7977e+308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7180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94520"/>
            <a:ext cx="8503096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Prirodno</a:t>
            </a:r>
            <a:r>
              <a:rPr lang="en-US" sz="2400" smtClean="0"/>
              <a:t> </a:t>
            </a:r>
            <a:r>
              <a:rPr lang="sr-Latn-CS" sz="2400" smtClean="0"/>
              <a:t>je očekivati da u operacijama učestvuju podaci različitih tipova. U programskom jeziku C postoje specifična pravila koja određuju ponašanje u tom slučaju. Da bi ih objasnili</a:t>
            </a:r>
            <a:r>
              <a:rPr lang="en-US" sz="2400" smtClean="0"/>
              <a:t>,</a:t>
            </a:r>
            <a:r>
              <a:rPr lang="sr-Latn-CS" sz="2400" smtClean="0"/>
              <a:t> uvedimo 4 promjenljive:</a:t>
            </a:r>
          </a:p>
          <a:p>
            <a:pPr lvl="1" eaLnBrk="1" hangingPunct="1"/>
            <a:r>
              <a:rPr lang="sr-Latn-CS" sz="2000" smtClean="0"/>
              <a:t>cjelobrojne </a:t>
            </a:r>
            <a:r>
              <a:rPr lang="sr-Latn-CS" sz="2000" smtClean="0">
                <a:solidFill>
                  <a:srgbClr val="FF0000"/>
                </a:solidFill>
              </a:rPr>
              <a:t>iA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FF0000"/>
                </a:solidFill>
              </a:rPr>
              <a:t>iB</a:t>
            </a:r>
            <a:r>
              <a:rPr lang="sr-Latn-CS" sz="2000" smtClean="0"/>
              <a:t> </a:t>
            </a:r>
            <a:r>
              <a:rPr lang="sr-Latn-CS" sz="1600" b="1" smtClean="0"/>
              <a:t>(pojedine firme forsiraju svoje programere da koriste neka od pravila koja određuju kod imenovanja, k</a:t>
            </a:r>
            <a:r>
              <a:rPr lang="en-US" sz="1600" b="1" smtClean="0"/>
              <a:t>a</a:t>
            </a:r>
            <a:r>
              <a:rPr lang="sr-Latn-CS" sz="1600" b="1" smtClean="0"/>
              <a:t>o što je ovdje uzeto da sa</a:t>
            </a:r>
            <a:r>
              <a:rPr lang="sr-Latn-CS" sz="1600" b="1" smtClean="0">
                <a:solidFill>
                  <a:srgbClr val="FF0000"/>
                </a:solidFill>
              </a:rPr>
              <a:t> i</a:t>
            </a:r>
            <a:r>
              <a:rPr lang="sr-Latn-CS" sz="1600" b="1" smtClean="0"/>
              <a:t> počinju cjelobrojne, a sa </a:t>
            </a:r>
            <a:r>
              <a:rPr lang="sr-Latn-CS" sz="1600" b="1" smtClean="0">
                <a:solidFill>
                  <a:srgbClr val="3333CC"/>
                </a:solidFill>
              </a:rPr>
              <a:t>f</a:t>
            </a:r>
            <a:r>
              <a:rPr lang="sr-Latn-CS" sz="1600" b="1" smtClean="0"/>
              <a:t> realne promjenljive),</a:t>
            </a:r>
          </a:p>
          <a:p>
            <a:pPr lvl="1" eaLnBrk="1" hangingPunct="1"/>
            <a:r>
              <a:rPr lang="sr-Latn-CS" sz="2000" smtClean="0"/>
              <a:t>realne promjenljive </a:t>
            </a:r>
            <a:r>
              <a:rPr lang="sr-Latn-CS" sz="2000" smtClean="0">
                <a:solidFill>
                  <a:srgbClr val="3333CC"/>
                </a:solidFill>
              </a:rPr>
              <a:t>fA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fB</a:t>
            </a:r>
            <a:r>
              <a:rPr lang="sr-Latn-CS" sz="2000" smtClean="0"/>
              <a:t>.</a:t>
            </a:r>
          </a:p>
          <a:p>
            <a:pPr eaLnBrk="1" hangingPunct="1"/>
            <a:r>
              <a:rPr lang="sr-Latn-CS" sz="2400" smtClean="0"/>
              <a:t>Neka su vrijednosti </a:t>
            </a:r>
            <a:r>
              <a:rPr lang="sr-Latn-CS" sz="2400" smtClean="0">
                <a:solidFill>
                  <a:srgbClr val="FF0000"/>
                </a:solidFill>
              </a:rPr>
              <a:t>iA=4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iB=3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fA=2.1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fB=1.7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775" cy="4114800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fA=iA+iB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fA=7</a:t>
            </a:r>
            <a:r>
              <a:rPr lang="sr-Latn-CS" sz="2400" dirty="0" smtClean="0"/>
              <a:t>, što je očekivano.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fA=iA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en-US" sz="2400" dirty="0" err="1" smtClean="0">
                <a:solidFill>
                  <a:srgbClr val="FF0000"/>
                </a:solidFill>
              </a:rPr>
              <a:t>iB</a:t>
            </a:r>
            <a:r>
              <a:rPr lang="en-US" sz="2400" dirty="0" smtClean="0"/>
              <a:t> </a:t>
            </a:r>
            <a:r>
              <a:rPr lang="en-US" sz="2400" dirty="0" err="1" smtClean="0"/>
              <a:t>daje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fA</a:t>
            </a:r>
            <a:r>
              <a:rPr lang="en-US" sz="2400" dirty="0" smtClean="0">
                <a:solidFill>
                  <a:srgbClr val="FF0000"/>
                </a:solidFill>
              </a:rPr>
              <a:t>=1</a:t>
            </a:r>
            <a:r>
              <a:rPr lang="sr-Latn-CS" sz="2400" dirty="0" smtClean="0"/>
              <a:t>, </a:t>
            </a:r>
            <a:r>
              <a:rPr lang="en-US" sz="2400" dirty="0" err="1" smtClean="0"/>
              <a:t>jer</a:t>
            </a:r>
            <a:r>
              <a:rPr lang="en-US" sz="2400" dirty="0" smtClean="0"/>
              <a:t> je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rezultat</a:t>
            </a:r>
            <a:r>
              <a:rPr lang="en-US" sz="2400" dirty="0" smtClean="0"/>
              <a:t> </a:t>
            </a:r>
            <a:r>
              <a:rPr lang="en-US" sz="2400" dirty="0" err="1" smtClean="0"/>
              <a:t>ostavljeno</a:t>
            </a:r>
            <a:r>
              <a:rPr lang="en-US" sz="2400" dirty="0" smtClean="0"/>
              <a:t> </a:t>
            </a:r>
            <a:r>
              <a:rPr lang="en-US" sz="2400" dirty="0" err="1" smtClean="0"/>
              <a:t>mjesta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cijeli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(</a:t>
            </a:r>
            <a:r>
              <a:rPr lang="en-US" sz="2400" dirty="0" err="1" smtClean="0"/>
              <a:t>jer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oba</a:t>
            </a:r>
            <a:r>
              <a:rPr lang="en-US" sz="2400" dirty="0" smtClean="0"/>
              <a:t> </a:t>
            </a:r>
            <a:r>
              <a:rPr lang="en-US" sz="2400" dirty="0" err="1" smtClean="0"/>
              <a:t>operanda</a:t>
            </a:r>
            <a:r>
              <a:rPr lang="en-US" sz="2400" dirty="0" smtClean="0"/>
              <a:t> </a:t>
            </a:r>
            <a:r>
              <a:rPr lang="en-US" sz="2400" dirty="0" err="1" smtClean="0"/>
              <a:t>cijeli</a:t>
            </a:r>
            <a:r>
              <a:rPr lang="en-US" sz="2400" dirty="0" smtClean="0"/>
              <a:t> </a:t>
            </a:r>
            <a:r>
              <a:rPr lang="en-US" sz="2400" dirty="0" err="1" smtClean="0"/>
              <a:t>brojevi</a:t>
            </a:r>
            <a:r>
              <a:rPr lang="sr-Latn-CS" sz="2400" dirty="0" smtClean="0"/>
              <a:t>) i dolazi do odsjecanja necjelobr</a:t>
            </a:r>
            <a:r>
              <a:rPr lang="en-US" sz="2400" dirty="0" smtClean="0"/>
              <a:t>o</a:t>
            </a:r>
            <a:r>
              <a:rPr lang="sr-Latn-CS" sz="2400" dirty="0" smtClean="0"/>
              <a:t>jnog dijela.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iA=fA+fB</a:t>
            </a:r>
            <a:r>
              <a:rPr lang="sr-Latn-CS" sz="2400" dirty="0" smtClean="0"/>
              <a:t> daje rezultat </a:t>
            </a:r>
            <a:r>
              <a:rPr lang="sr-Latn-CS" sz="2400" dirty="0" smtClean="0">
                <a:solidFill>
                  <a:srgbClr val="FF0000"/>
                </a:solidFill>
              </a:rPr>
              <a:t>iA=3</a:t>
            </a:r>
            <a:r>
              <a:rPr lang="sr-Latn-CS" sz="2400" dirty="0" smtClean="0"/>
              <a:t>. Obavi operaciju kao za realne brojeve, ali prilikom prebacivanja rezultata u cjelobrojnu promjenljivu dolazi do odsjecanja necjelobrojnog dijela.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5608"/>
            <a:ext cx="8568952" cy="431973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fB=fA+iA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fB=6.1</a:t>
            </a:r>
            <a:r>
              <a:rPr lang="sr-Latn-CS" sz="2400" dirty="0" smtClean="0"/>
              <a:t>. Računar “podesi” da je rezultat “komplikovanijeg” tipa od dva različita tipa operanada. To je u ovom slučaju tip podataka 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>
                <a:solidFill>
                  <a:srgbClr val="FF0000"/>
                </a:solidFill>
              </a:rPr>
              <a:t>iB=fA+iA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iB=6</a:t>
            </a:r>
            <a:r>
              <a:rPr lang="sr-Latn-CS" sz="2400" dirty="0" smtClean="0"/>
              <a:t>. Sami protumačite zbog čega.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U operacijama u kojima učestvuju operandi različitih tipova prilikom smještanja promjenljivih u regist</a:t>
            </a:r>
            <a:r>
              <a:rPr lang="en-US" sz="2400" dirty="0" smtClean="0"/>
              <a:t>a</a:t>
            </a:r>
            <a:r>
              <a:rPr lang="sr-Latn-CS" sz="2400" dirty="0" smtClean="0"/>
              <a:t>r vrši se </a:t>
            </a: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podataka</a:t>
            </a:r>
            <a:r>
              <a:rPr lang="sr-Latn-CS" sz="2400" dirty="0" smtClean="0"/>
              <a:t>, odnosno već prilikom kopiranja promjenljivih u registrima se podešava prostor za sve njih u skladu sa “naj</a:t>
            </a:r>
            <a:r>
              <a:rPr lang="en-US" sz="2400" dirty="0" err="1" smtClean="0"/>
              <a:t>zahtijevnijom</a:t>
            </a:r>
            <a:r>
              <a:rPr lang="sr-Latn-CS" sz="2400" dirty="0" smtClean="0"/>
              <a:t>” promjenljivom koja učestvuje u operaciji.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Implicitna konverzija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496944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je ona koja </a:t>
            </a:r>
            <a:r>
              <a:rPr lang="en-US" sz="2400" dirty="0" smtClean="0"/>
              <a:t>se </a:t>
            </a:r>
            <a:r>
              <a:rPr lang="sr-Latn-CS" sz="2400" dirty="0" smtClean="0"/>
              <a:t>na osnovu određenih pravila obavlja nezavisno od korisnika.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Pravila za konverziju kod operacija u kojima učestvuju operandi različitog tipa su: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cs typeface="Times New Roman" charset="0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unsigned 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signed char</a:t>
            </a:r>
            <a:r>
              <a:rPr lang="hr-HR" sz="2000" dirty="0" smtClean="0">
                <a:cs typeface="Times New Roman" charset="0"/>
              </a:rPr>
              <a:t> i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short int</a:t>
            </a:r>
            <a:r>
              <a:rPr lang="hr-HR" sz="2000" dirty="0" smtClean="0">
                <a:cs typeface="Times New Roman" charset="0"/>
              </a:rPr>
              <a:t> se pretvaraju u </a:t>
            </a:r>
            <a:r>
              <a:rPr lang="hr-HR" sz="2000" dirty="0" smtClean="0">
                <a:solidFill>
                  <a:srgbClr val="3333CC"/>
                </a:solidFill>
                <a:cs typeface="Times New Roman" charset="0"/>
              </a:rPr>
              <a:t>int</a:t>
            </a:r>
            <a:r>
              <a:rPr lang="hr-HR" sz="2000" dirty="0" smtClean="0">
                <a:cs typeface="Times New Roman" charset="0"/>
              </a:rPr>
              <a:t>.</a:t>
            </a:r>
            <a:endParaRPr lang="hr-HR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ea typeface="Arial Unicode MS" pitchFamily="34" charset="-128"/>
                <a:cs typeface="Arial Unicode MS" pitchFamily="34" charset="-128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unsigned </a:t>
            </a:r>
            <a:r>
              <a:rPr lang="hr-HR" altLang="ja-JP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short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 se pretvaraju u </a:t>
            </a:r>
            <a:r>
              <a:rPr lang="hr-HR" altLang="ja-JP" sz="2000" dirty="0" smtClean="0">
                <a:solidFill>
                  <a:srgbClr val="3333CC"/>
                </a:solidFill>
                <a:ea typeface="Arial Unicode MS" pitchFamily="34" charset="-128"/>
                <a:cs typeface="Arial Unicode MS" pitchFamily="34" charset="-128"/>
              </a:rPr>
              <a:t>unsigned int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.</a:t>
            </a:r>
            <a:endParaRPr lang="hr-HR" altLang="ja-JP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altLang="ja-JP" sz="2000" dirty="0" smtClean="0">
                <a:ea typeface="ＭＳ 明朝" charset="-128"/>
              </a:rPr>
              <a:t>Tip podatka koji zauzima manji memorijski prostor se pretvara u onaj koji zauzima ve</a:t>
            </a:r>
            <a:r>
              <a:rPr lang="hr-HR" altLang="ja-JP" sz="2000" dirty="0" smtClean="0"/>
              <a:t>ć</a:t>
            </a:r>
            <a:r>
              <a:rPr lang="hr-HR" altLang="ja-JP" sz="2000" dirty="0" smtClean="0">
                <a:ea typeface="ＭＳ 明朝" charset="-128"/>
              </a:rPr>
              <a:t>i. Na primjer, prilikom operacija u kojima u</a:t>
            </a:r>
            <a:r>
              <a:rPr lang="hr-HR" altLang="ja-JP" sz="2000" dirty="0" smtClean="0"/>
              <a:t>č</a:t>
            </a:r>
            <a:r>
              <a:rPr lang="hr-HR" altLang="ja-JP" sz="2000" dirty="0" smtClean="0">
                <a:ea typeface="ＭＳ 明朝" charset="-128"/>
              </a:rPr>
              <a:t>estvuju cijeli i realni brojevi dolazi do konverzije promjenljive tipa </a:t>
            </a:r>
            <a:r>
              <a:rPr lang="hr-HR" altLang="ja-JP" sz="2000" dirty="0" smtClean="0">
                <a:solidFill>
                  <a:srgbClr val="FF0000"/>
                </a:solidFill>
                <a:ea typeface="ＭＳ 明朝" charset="-128"/>
              </a:rPr>
              <a:t>int</a:t>
            </a:r>
            <a:r>
              <a:rPr lang="hr-HR" altLang="ja-JP" sz="2000" dirty="0" smtClean="0">
                <a:ea typeface="ＭＳ 明朝" charset="-128"/>
              </a:rPr>
              <a:t> u tip </a:t>
            </a:r>
            <a:r>
              <a:rPr lang="hr-HR" altLang="ja-JP" sz="2000" dirty="0" smtClean="0">
                <a:solidFill>
                  <a:srgbClr val="3333CC"/>
                </a:solidFill>
                <a:ea typeface="ＭＳ 明朝" charset="-128"/>
              </a:rPr>
              <a:t>float</a:t>
            </a:r>
            <a:r>
              <a:rPr lang="sr-Latn-CS" altLang="ja-JP" sz="2000" dirty="0" smtClean="0"/>
              <a:t>.</a:t>
            </a:r>
            <a:endParaRPr lang="en-US" altLang="ja-JP" sz="2000" dirty="0" smtClean="0">
              <a:ea typeface="ＭＳ Ｐゴシック" charset="-128"/>
            </a:endParaRPr>
          </a:p>
          <a:p>
            <a:pPr lvl="1" algn="just" eaLnBrk="1" hangingPunct="1">
              <a:lnSpc>
                <a:spcPct val="90000"/>
              </a:lnSpc>
            </a:pPr>
            <a:endParaRPr lang="en-US" sz="2000" b="1" dirty="0" smtClean="0"/>
          </a:p>
          <a:p>
            <a:pPr lvl="1" eaLnBrk="1" hangingPunct="1">
              <a:lnSpc>
                <a:spcPct val="90000"/>
              </a:lnSpc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Konverzija prilikom poziva 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495800"/>
          </a:xfrm>
        </p:spPr>
        <p:txBody>
          <a:bodyPr/>
          <a:lstStyle/>
          <a:p>
            <a:pPr eaLnBrk="1" hangingPunct="1"/>
            <a:r>
              <a:rPr lang="sr-Latn-CS" sz="2000" smtClean="0"/>
              <a:t>Argumenti funkcija u C-u moraju imati najavljene tipove.</a:t>
            </a:r>
          </a:p>
          <a:p>
            <a:pPr eaLnBrk="1" hangingPunct="1"/>
            <a:r>
              <a:rPr lang="sr-Latn-CS" sz="2000" smtClean="0"/>
              <a:t>Ako se proslijedi argument koji je različitog tipa od onog koji se očekuje doći će do konverzije podataka.</a:t>
            </a:r>
          </a:p>
          <a:p>
            <a:pPr eaLnBrk="1" hangingPunct="1"/>
            <a:r>
              <a:rPr lang="sr-Latn-CS" sz="2000" smtClean="0"/>
              <a:t>Ako se očekuje argument koji je “većeg” tipa nego onaj koji je proslijeđen, </a:t>
            </a:r>
            <a:r>
              <a:rPr lang="en-US" sz="2000" smtClean="0"/>
              <a:t>proslij</a:t>
            </a:r>
            <a:r>
              <a:rPr lang="sr-Latn-CS" sz="2000" smtClean="0"/>
              <a:t>eđ</a:t>
            </a:r>
            <a:r>
              <a:rPr lang="en-US" sz="2000" smtClean="0"/>
              <a:t>eni podatak</a:t>
            </a:r>
            <a:r>
              <a:rPr lang="sr-Latn-CS" sz="2000" smtClean="0"/>
              <a:t> se konvertuje u “veći” tip.</a:t>
            </a:r>
          </a:p>
          <a:p>
            <a:pPr eaLnBrk="1" hangingPunct="1"/>
            <a:r>
              <a:rPr lang="sr-Latn-CS" sz="2000" smtClean="0"/>
              <a:t>Ako se očekuje argument nekog tipa, a bude proslijeđen argument “većeg” tipa, prilikom korišćenja u funkciji koristi se samo dio informacija iz argumenta.</a:t>
            </a:r>
          </a:p>
          <a:p>
            <a:pPr eaLnBrk="1" hangingPunct="1"/>
            <a:r>
              <a:rPr lang="sr-Latn-CS" sz="2000" smtClean="0"/>
              <a:t>U slučaju nesaglasnosti tipova argumenata kod funkcija može doći do čudnih grešaka u programu, jer je C relativno nekorektan i pokušava da izvrši svaku dozvoljenu konverziju podataka.</a:t>
            </a:r>
          </a:p>
          <a:p>
            <a:pPr eaLnBrk="1" hangingPunct="1"/>
            <a:r>
              <a:rPr lang="sr-Latn-CS" sz="2000" smtClean="0"/>
              <a:t>O ovome više riječi kada se budu učile funkcije.</a:t>
            </a:r>
            <a:endParaRPr lang="en-US" sz="20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560"/>
            <a:ext cx="828707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Programski jezik C dozvoljava korisniku da sam podešava konverziju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Korisnička konverzija podataka se naziva </a:t>
            </a:r>
            <a:r>
              <a:rPr lang="sr-Latn-CS" sz="2400" dirty="0" smtClean="0">
                <a:solidFill>
                  <a:srgbClr val="3333CC"/>
                </a:solidFill>
              </a:rPr>
              <a:t>eksplicitnom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Preporučuje se korisniku da kad god je potrebno izvrši eksplicitnu konverziju!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Za eksplicitnu konverziju se koristi </a:t>
            </a:r>
            <a:r>
              <a:rPr lang="sr-Latn-CS" sz="2400" dirty="0" smtClean="0">
                <a:solidFill>
                  <a:srgbClr val="3333CC"/>
                </a:solidFill>
              </a:rPr>
              <a:t>cast</a:t>
            </a:r>
            <a:r>
              <a:rPr lang="sr-Latn-CS" sz="2400" dirty="0" smtClean="0"/>
              <a:t> operator. Oblik ovog operatora je: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00B050"/>
                </a:solidFill>
              </a:rPr>
              <a:t>(tip_promjenljive)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sr-Latn-CS" sz="2400" dirty="0" smtClean="0"/>
              <a:t>U operaciji gdje se koristi ovakav iskaz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  <a:r>
              <a:rPr lang="sr-Latn-CS" sz="2400" dirty="0" smtClean="0"/>
              <a:t> će se tretirati kao da je tipa </a:t>
            </a:r>
            <a:r>
              <a:rPr lang="sr-Latn-CS" sz="2400" dirty="0" smtClean="0">
                <a:solidFill>
                  <a:srgbClr val="3333CC"/>
                </a:solidFill>
              </a:rPr>
              <a:t>tip_promjenljive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827584" y="5373216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991336" y="5122688"/>
            <a:ext cx="3810000" cy="533400"/>
          </a:xfrm>
          <a:custGeom>
            <a:avLst/>
            <a:gdLst>
              <a:gd name="T0" fmla="*/ 0 w 2400"/>
              <a:gd name="T1" fmla="*/ 362902500 h 336"/>
              <a:gd name="T2" fmla="*/ 0 w 2400"/>
              <a:gd name="T3" fmla="*/ 846772500 h 336"/>
              <a:gd name="T4" fmla="*/ 2147483647 w 2400"/>
              <a:gd name="T5" fmla="*/ 846772500 h 336"/>
              <a:gd name="T6" fmla="*/ 2147483647 w 2400"/>
              <a:gd name="T7" fmla="*/ 0 h 336"/>
              <a:gd name="T8" fmla="*/ 2147483647 w 24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0" h="336">
                <a:moveTo>
                  <a:pt x="0" y="144"/>
                </a:moveTo>
                <a:lnTo>
                  <a:pt x="0" y="336"/>
                </a:lnTo>
                <a:lnTo>
                  <a:pt x="2064" y="336"/>
                </a:lnTo>
                <a:lnTo>
                  <a:pt x="2064" y="0"/>
                </a:lnTo>
                <a:lnTo>
                  <a:pt x="24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49580" y="4860534"/>
            <a:ext cx="199231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cast operator</a:t>
            </a:r>
            <a:endParaRPr lang="en-US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 - primjer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84976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neka je </a:t>
            </a:r>
            <a:r>
              <a:rPr lang="sr-Latn-CS" sz="2400" smtClean="0">
                <a:solidFill>
                  <a:srgbClr val="FF0000"/>
                </a:solidFill>
              </a:rPr>
              <a:t>fA</a:t>
            </a:r>
            <a:r>
              <a:rPr lang="sr-Latn-CS" sz="2400" smtClean="0"/>
              <a:t> realna promjenljiv</a:t>
            </a:r>
            <a:r>
              <a:rPr lang="en-US" sz="2400" smtClean="0"/>
              <a:t>a</a:t>
            </a:r>
            <a:r>
              <a:rPr lang="sr-Latn-CS" sz="2400" smtClean="0"/>
              <a:t> (tipa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) i neka su </a:t>
            </a:r>
            <a:r>
              <a:rPr lang="sr-Latn-CS" sz="2400" smtClean="0">
                <a:solidFill>
                  <a:srgbClr val="3333CC"/>
                </a:solidFill>
              </a:rPr>
              <a:t>iA=5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iB=2</a:t>
            </a:r>
            <a:r>
              <a:rPr lang="sr-Latn-CS" sz="2400" smtClean="0"/>
              <a:t> cjelobrojne promjenljive. Sada operacija: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fA=(float)iA</a:t>
            </a:r>
            <a:r>
              <a:rPr lang="en-US" sz="2400" smtClean="0">
                <a:solidFill>
                  <a:srgbClr val="3333CC"/>
                </a:solidFill>
              </a:rPr>
              <a:t>/</a:t>
            </a:r>
            <a:r>
              <a:rPr lang="sr-Latn-CS" sz="2400" smtClean="0">
                <a:solidFill>
                  <a:srgbClr val="3333CC"/>
                </a:solidFill>
              </a:rPr>
              <a:t>iB</a:t>
            </a:r>
            <a:r>
              <a:rPr lang="sr-Latn-CS" sz="2400" smtClean="0"/>
              <a:t> daje “korektan” rezultat </a:t>
            </a:r>
            <a:r>
              <a:rPr lang="en-US" sz="2400" smtClean="0">
                <a:solidFill>
                  <a:srgbClr val="FF0000"/>
                </a:solidFill>
              </a:rPr>
              <a:t>fA=2.5</a:t>
            </a:r>
            <a:r>
              <a:rPr lang="en-US" sz="2400" smtClean="0"/>
              <a:t>, jer se sada promjenljiva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tretira kao da je tipa </a:t>
            </a:r>
            <a:r>
              <a:rPr lang="en-US" sz="2400" smtClean="0">
                <a:solidFill>
                  <a:srgbClr val="FF0000"/>
                </a:solidFill>
              </a:rPr>
              <a:t>float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>
                <a:solidFill>
                  <a:srgbClr val="FF0000"/>
                </a:solidFill>
              </a:rPr>
              <a:t>Napomena</a:t>
            </a:r>
            <a:r>
              <a:rPr lang="sr-Latn-CS" sz="2400" smtClean="0">
                <a:solidFill>
                  <a:srgbClr val="FF0000"/>
                </a:solidFill>
              </a:rPr>
              <a:t>:</a:t>
            </a:r>
            <a:r>
              <a:rPr lang="en-US" sz="2400" smtClean="0"/>
              <a:t> </a:t>
            </a:r>
            <a:r>
              <a:rPr lang="sr-Latn-CS" sz="2400" smtClean="0"/>
              <a:t>P</a:t>
            </a:r>
            <a:r>
              <a:rPr lang="en-US" sz="2400" smtClean="0"/>
              <a:t>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nije promjenila tip u prethodnom izrazu</a:t>
            </a:r>
            <a:r>
              <a:rPr lang="sr-Latn-CS" sz="2400" smtClean="0"/>
              <a:t>,</a:t>
            </a:r>
            <a:r>
              <a:rPr lang="en-US" sz="2400" smtClean="0"/>
              <a:t> ve</a:t>
            </a:r>
            <a:r>
              <a:rPr lang="sr-Latn-CS" sz="2400" smtClean="0"/>
              <a:t>ć procesor koristi realni broj koji ima vrijednost cjelobrojne promjenljive </a:t>
            </a:r>
            <a:r>
              <a:rPr lang="sr-Latn-CS" sz="2400" smtClean="0">
                <a:solidFill>
                  <a:srgbClr val="3333CC"/>
                </a:solidFill>
              </a:rPr>
              <a:t>iA</a:t>
            </a:r>
            <a:r>
              <a:rPr lang="sr-Latn-CS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Ako je </a:t>
            </a:r>
            <a:r>
              <a:rPr lang="en-US" sz="2400" smtClean="0">
                <a:solidFill>
                  <a:srgbClr val="3333CC"/>
                </a:solidFill>
              </a:rPr>
              <a:t>fB=3.4</a:t>
            </a:r>
            <a:r>
              <a:rPr lang="en-US" sz="2400" smtClean="0"/>
              <a:t> i tipa </a:t>
            </a:r>
            <a:r>
              <a:rPr lang="en-US" sz="2400" smtClean="0">
                <a:solidFill>
                  <a:srgbClr val="3333CC"/>
                </a:solidFill>
              </a:rPr>
              <a:t>float</a:t>
            </a:r>
            <a:r>
              <a:rPr lang="en-US" sz="2400" smtClean="0"/>
              <a:t> tada rezultat operacije:</a:t>
            </a:r>
            <a:br>
              <a:rPr lang="en-US" sz="2400" smtClean="0"/>
            </a:br>
            <a:r>
              <a:rPr lang="en-US" sz="2400" smtClean="0">
                <a:solidFill>
                  <a:srgbClr val="3333CC"/>
                </a:solidFill>
              </a:rPr>
              <a:t>fA=(int)fB+iA</a:t>
            </a:r>
            <a:r>
              <a:rPr lang="en-US" sz="2400" smtClean="0"/>
              <a:t> je </a:t>
            </a:r>
            <a:r>
              <a:rPr lang="en-US" sz="2400" smtClean="0">
                <a:solidFill>
                  <a:srgbClr val="FF0000"/>
                </a:solidFill>
              </a:rPr>
              <a:t>fA=8</a:t>
            </a:r>
            <a:r>
              <a:rPr lang="sr-Latn-CS" sz="2400" smtClean="0"/>
              <a:t>, </a:t>
            </a:r>
            <a:r>
              <a:rPr lang="en-US" sz="2400" smtClean="0"/>
              <a:t>jer se vr</a:t>
            </a:r>
            <a:r>
              <a:rPr lang="sr-Latn-CS" sz="2400" smtClean="0"/>
              <a:t>ši tretiranje prvog argumenta kao da je u pitanju cjelobrojna promjenljiva.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Preporučujem</a:t>
            </a:r>
            <a:r>
              <a:rPr lang="en-US" sz="2400" smtClean="0"/>
              <a:t>o</a:t>
            </a:r>
            <a:r>
              <a:rPr lang="sr-Latn-CS" sz="2400" smtClean="0"/>
              <a:t> vam korišćenje ekplicitne konverzije kad god može doći do konverzije podataka.</a:t>
            </a:r>
            <a:endParaRPr lang="en-US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550" y="2173288"/>
            <a:ext cx="8229600" cy="44958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Složeni ili izvedeni tipovi podataka su:</a:t>
            </a:r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eodređeni tip (void)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p</a:t>
            </a:r>
            <a:r>
              <a:rPr lang="sr-Latn-CS" sz="1800" dirty="0" smtClean="0"/>
              <a:t>okazivač (pointer)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abrajanje (enumeracija)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iz (ponekad se zove </a:t>
            </a:r>
            <a:r>
              <a:rPr lang="sr-Latn-CS" sz="1800" dirty="0" smtClean="0">
                <a:solidFill>
                  <a:srgbClr val="3333CC"/>
                </a:solidFill>
              </a:rPr>
              <a:t>kolekcija </a:t>
            </a:r>
            <a:r>
              <a:rPr lang="sr-Latn-CS" sz="1800" dirty="0" smtClean="0"/>
              <a:t>ili</a:t>
            </a:r>
            <a:r>
              <a:rPr lang="sr-Latn-CS" sz="1800" dirty="0" smtClean="0">
                <a:solidFill>
                  <a:srgbClr val="3333CC"/>
                </a:solidFill>
              </a:rPr>
              <a:t> vektor</a:t>
            </a:r>
            <a:r>
              <a:rPr lang="en-US" sz="1800" dirty="0" smtClean="0"/>
              <a:t>;</a:t>
            </a:r>
            <a:r>
              <a:rPr lang="sr-Latn-CS" sz="1800" dirty="0" smtClean="0"/>
              <a:t> pod nizovima uključujemo i </a:t>
            </a:r>
            <a:r>
              <a:rPr lang="sr-Latn-CS" sz="1800" dirty="0" smtClean="0">
                <a:solidFill>
                  <a:srgbClr val="3333CC"/>
                </a:solidFill>
              </a:rPr>
              <a:t>višedimenzione nizove</a:t>
            </a:r>
            <a:r>
              <a:rPr lang="sr-Latn-CS" sz="1800" dirty="0" smtClean="0"/>
              <a:t>, odnosno </a:t>
            </a:r>
            <a:r>
              <a:rPr lang="sr-Latn-CS" sz="1800" dirty="0" smtClean="0">
                <a:solidFill>
                  <a:srgbClr val="3333CC"/>
                </a:solidFill>
              </a:rPr>
              <a:t>matrice</a:t>
            </a:r>
            <a:r>
              <a:rPr lang="sr-Latn-CS" sz="1800" dirty="0" smtClean="0"/>
              <a:t>, kao i </a:t>
            </a:r>
            <a:r>
              <a:rPr lang="sr-Latn-CS" sz="1800" dirty="0" smtClean="0">
                <a:solidFill>
                  <a:srgbClr val="3333CC"/>
                </a:solidFill>
              </a:rPr>
              <a:t>stringove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s</a:t>
            </a:r>
            <a:r>
              <a:rPr lang="sr-Latn-CS" sz="1800" dirty="0" smtClean="0"/>
              <a:t>truktura (</a:t>
            </a:r>
            <a:r>
              <a:rPr lang="sr-Latn-CS" sz="1800" dirty="0" smtClean="0">
                <a:solidFill>
                  <a:srgbClr val="3333CC"/>
                </a:solidFill>
              </a:rPr>
              <a:t>struct</a:t>
            </a:r>
            <a:r>
              <a:rPr lang="sr-Latn-CS" sz="1800" dirty="0" smtClean="0"/>
              <a:t>, a koriste se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sr-Latn-CS" sz="1800" dirty="0" smtClean="0"/>
              <a:t>pojmovi </a:t>
            </a:r>
            <a:r>
              <a:rPr lang="sr-Latn-CS" sz="1800" dirty="0" smtClean="0">
                <a:solidFill>
                  <a:srgbClr val="3333CC"/>
                </a:solidFill>
              </a:rPr>
              <a:t>slog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record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zapis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sr-Latn-CS" sz="1800" dirty="0" smtClean="0"/>
              <a:t>unija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f</a:t>
            </a:r>
            <a:r>
              <a:rPr lang="sr-Latn-CS" sz="1800" dirty="0" smtClean="0"/>
              <a:t>ajl</a:t>
            </a:r>
            <a:r>
              <a:rPr lang="en-US" sz="1800" dirty="0" smtClean="0"/>
              <a:t>.</a:t>
            </a:r>
            <a:endParaRPr lang="sr-Latn-CS" sz="1800" dirty="0" smtClean="0"/>
          </a:p>
          <a:p>
            <a:pPr eaLnBrk="1" hangingPunct="1"/>
            <a:r>
              <a:rPr lang="sr-Latn-CS" sz="2000" dirty="0" smtClean="0"/>
              <a:t>Pored ovoga, na osnovu struktura se mogu definisati i složeni linkovani tipovi podataka (</a:t>
            </a:r>
            <a:r>
              <a:rPr lang="sr-Latn-CS" sz="2000" dirty="0" smtClean="0">
                <a:solidFill>
                  <a:srgbClr val="3333CC"/>
                </a:solidFill>
              </a:rPr>
              <a:t>liste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grafovi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stabla</a:t>
            </a:r>
            <a:r>
              <a:rPr lang="sr-Latn-CS" sz="2000" dirty="0" smtClean="0"/>
              <a:t>).</a:t>
            </a:r>
          </a:p>
          <a:p>
            <a:pPr eaLnBrk="1" hangingPunct="1"/>
            <a:r>
              <a:rPr lang="sr-Latn-CS" sz="2000" dirty="0" smtClean="0"/>
              <a:t>Danas ćemo se upoznati sa osnovnim, a do kraja kursa i sa ostalim tipovima podataka.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</a:t>
            </a:r>
            <a:r>
              <a:rPr lang="sr-Latn-CS" smtClean="0">
                <a:solidFill>
                  <a:srgbClr val="FF0000"/>
                </a:solidFill>
              </a:rPr>
              <a:t>sizeof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4" y="2348880"/>
            <a:ext cx="8874571" cy="424815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su neke veličine, kao što je memorija koju zauzimaju promjenljive, mašinski zavisne.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Programe treba pisati tako da se izbjegne mašinska zavisnost.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elemenata koji tu pomaže je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/>
              <a:t> </a:t>
            </a:r>
            <a:r>
              <a:rPr lang="sr-Latn-CS" sz="1600" b="1" dirty="0">
                <a:solidFill>
                  <a:srgbClr val="FF6600"/>
                </a:solidFill>
              </a:rPr>
              <a:t>(</a:t>
            </a:r>
            <a:r>
              <a:rPr lang="sr-Latn-CS" sz="1600" b="1" dirty="0" smtClean="0">
                <a:solidFill>
                  <a:srgbClr val="FF6600"/>
                </a:solidFill>
              </a:rPr>
              <a:t>liči na funkciju ili naredbu, ali je, zapravo, operator</a:t>
            </a:r>
            <a:r>
              <a:rPr lang="sr-Latn-CS" sz="1600" b="1" dirty="0">
                <a:solidFill>
                  <a:srgbClr val="FF6600"/>
                </a:solidFill>
              </a:rPr>
              <a:t>)</a:t>
            </a:r>
            <a:r>
              <a:rPr lang="sr-Latn-CS" sz="2400" dirty="0" smtClean="0"/>
              <a:t> koji vraća broj bajtova koji neki memorijski objekat (promjenljiva) zauz</a:t>
            </a:r>
            <a:r>
              <a:rPr lang="en-US" sz="2400" dirty="0" err="1" smtClean="0"/>
              <a:t>ima</a:t>
            </a:r>
            <a:r>
              <a:rPr lang="sr-Latn-CS" sz="2400" dirty="0" smtClean="0"/>
              <a:t>. Može da izmjeri i koliko memorije zauzima tip podataka.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sizeof(int)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sizeof(long)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sizeof(i)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sizeof(60)</a:t>
            </a:r>
            <a:r>
              <a:rPr lang="sr-Latn-CS" sz="2400" dirty="0" smtClean="0"/>
              <a:t>, a može čak i zapis bez zagrada za operand, osim kada je operand tip podataka, tj. </a:t>
            </a:r>
            <a:r>
              <a:rPr lang="en-US" sz="2400" dirty="0" smtClean="0"/>
              <a:t>d</a:t>
            </a:r>
            <a:r>
              <a:rPr lang="sr-Latn-CS" sz="2400" dirty="0" smtClean="0"/>
              <a:t>ozv</a:t>
            </a:r>
            <a:r>
              <a:rPr lang="en-US" sz="2400" dirty="0" err="1" smtClean="0"/>
              <a:t>oljeno</a:t>
            </a:r>
            <a:r>
              <a:rPr lang="sr-Latn-CS" sz="2400" dirty="0" smtClean="0"/>
              <a:t> </a:t>
            </a:r>
            <a:r>
              <a:rPr lang="en-US" sz="2400" dirty="0" smtClean="0"/>
              <a:t>je </a:t>
            </a:r>
            <a:r>
              <a:rPr lang="sr-Latn-CS" sz="2400" b="1" dirty="0" smtClean="0">
                <a:solidFill>
                  <a:srgbClr val="FF0000"/>
                </a:solidFill>
              </a:rPr>
              <a:t>sizeof i</a:t>
            </a:r>
            <a:r>
              <a:rPr lang="sr-Latn-CS" sz="2400" dirty="0" smtClean="0"/>
              <a:t>,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ali</a:t>
            </a:r>
            <a:r>
              <a:rPr lang="en-US" sz="2400" dirty="0" smtClean="0"/>
              <a:t> ne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sizeof</a:t>
            </a:r>
            <a:r>
              <a:rPr lang="en-US" sz="2400" b="1" dirty="0" smtClean="0">
                <a:solidFill>
                  <a:srgbClr val="FF0000"/>
                </a:solidFill>
              </a:rPr>
              <a:t> int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22321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53952"/>
            <a:ext cx="8496944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se deklarišu prije bilo koje druge naredbe u programu.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Cijeli brojevi se najavljuju pomoću ključne riječi </a:t>
            </a:r>
            <a:r>
              <a:rPr lang="sr-Latn-CS" sz="2400" b="1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i varijante da se zatraži zauzimanje manje memorije za cijeli broj. Tada se promjenljiva deklariše kao </a:t>
            </a:r>
            <a:r>
              <a:rPr lang="sr-Latn-CS" sz="2400" b="1" dirty="0" smtClean="0">
                <a:solidFill>
                  <a:srgbClr val="FF0000"/>
                </a:solidFill>
              </a:rPr>
              <a:t>short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(dovoljno je postaviti </a:t>
            </a:r>
            <a:r>
              <a:rPr lang="sr-Latn-CS" sz="1600" b="1" dirty="0" smtClean="0">
                <a:solidFill>
                  <a:srgbClr val="3333CC"/>
                </a:solidFill>
              </a:rPr>
              <a:t>short</a:t>
            </a:r>
            <a:r>
              <a:rPr lang="sr-Latn-CS" sz="1600" b="1" dirty="0" smtClean="0"/>
              <a:t> jer se</a:t>
            </a:r>
            <a:r>
              <a:rPr lang="sr-Latn-CS" sz="1600" b="1" dirty="0" smtClean="0">
                <a:solidFill>
                  <a:srgbClr val="3333CC"/>
                </a:solidFill>
              </a:rPr>
              <a:t> int</a:t>
            </a:r>
            <a:r>
              <a:rPr lang="sr-Latn-CS" sz="1600" b="1" dirty="0" smtClean="0"/>
              <a:t> podrazumjeva)</a:t>
            </a:r>
            <a:r>
              <a:rPr lang="sr-Latn-CS" sz="2400" dirty="0" smtClean="0"/>
              <a:t>.</a:t>
            </a:r>
            <a:r>
              <a:rPr lang="en-US" sz="2400" dirty="0" smtClean="0"/>
              <a:t> </a:t>
            </a:r>
            <a:r>
              <a:rPr lang="en-US" sz="2400" dirty="0" err="1" smtClean="0"/>
              <a:t>Manje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memorije</a:t>
            </a:r>
            <a:r>
              <a:rPr lang="en-US" sz="2400" dirty="0" smtClean="0"/>
              <a:t> </a:t>
            </a:r>
            <a:r>
              <a:rPr lang="en-US" sz="2400" dirty="0" err="1" smtClean="0"/>
              <a:t>istovremeno</a:t>
            </a:r>
            <a:r>
              <a:rPr lang="en-US" sz="2400" dirty="0" smtClean="0"/>
              <a:t> </a:t>
            </a:r>
            <a:r>
              <a:rPr lang="en-US" sz="2400" dirty="0" err="1" smtClean="0"/>
              <a:t>podrazumijeva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manji</a:t>
            </a:r>
            <a:r>
              <a:rPr lang="en-US" sz="2400" dirty="0" smtClean="0"/>
              <a:t> </a:t>
            </a:r>
            <a:r>
              <a:rPr lang="en-US" sz="2400" dirty="0" err="1" smtClean="0"/>
              <a:t>opseg</a:t>
            </a:r>
            <a:r>
              <a:rPr lang="en-US" sz="2400" dirty="0" smtClean="0"/>
              <a:t> </a:t>
            </a:r>
            <a:r>
              <a:rPr lang="en-US" sz="2400" dirty="0" err="1" smtClean="0"/>
              <a:t>brojeva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se mo</a:t>
            </a:r>
            <a:r>
              <a:rPr lang="sr-Latn-CS" sz="2400" dirty="0" smtClean="0"/>
              <a:t>že dodijeliti datoj promjenljivoj.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“dugačke” cijele brojeve</a:t>
            </a:r>
            <a:r>
              <a:rPr lang="en-US" sz="2400" dirty="0" smtClean="0"/>
              <a:t>,</a:t>
            </a:r>
            <a:r>
              <a:rPr lang="sr-Latn-CS" sz="2400" dirty="0" smtClean="0"/>
              <a:t> koji zauzimaju više prostora u memoriji</a:t>
            </a:r>
            <a:r>
              <a:rPr lang="en-US" sz="2400" dirty="0" smtClean="0"/>
              <a:t>,</a:t>
            </a:r>
            <a:r>
              <a:rPr lang="sr-Latn-CS" sz="2400" dirty="0" smtClean="0"/>
              <a:t> koristi se deklaracija </a:t>
            </a:r>
            <a:r>
              <a:rPr lang="sr-Latn-CS" sz="2400" b="1" dirty="0" smtClean="0">
                <a:solidFill>
                  <a:srgbClr val="FF0000"/>
                </a:solidFill>
              </a:rPr>
              <a:t>long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(opet je dozvoljeno samo </a:t>
            </a:r>
            <a:r>
              <a:rPr lang="sr-Latn-CS" sz="1600" b="1" dirty="0" smtClean="0">
                <a:solidFill>
                  <a:srgbClr val="3333CC"/>
                </a:solidFill>
              </a:rPr>
              <a:t>long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 i modifikacije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013" y="2349624"/>
            <a:ext cx="8610600" cy="359965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Koliko je to manje ili više nije stvar programskog jezika C već kompajlera, hardvera i operativnog sistema.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P</a:t>
            </a:r>
            <a:r>
              <a:rPr lang="sr-Latn-CS" sz="2400" smtClean="0"/>
              <a:t>ored ovoga mogu se dodati i modifikatori </a:t>
            </a:r>
            <a:r>
              <a:rPr lang="sr-Latn-CS" sz="2400" b="1" smtClean="0">
                <a:solidFill>
                  <a:srgbClr val="FF0000"/>
                </a:solidFill>
              </a:rPr>
              <a:t>signed</a:t>
            </a:r>
            <a:r>
              <a:rPr lang="sr-Latn-CS" sz="2400" smtClean="0"/>
              <a:t> </a:t>
            </a:r>
            <a:r>
              <a:rPr lang="sr-Latn-CS" sz="1600" b="1" smtClean="0"/>
              <a:t>(može se uvijek izostaviti)</a:t>
            </a:r>
            <a:r>
              <a:rPr lang="sr-Latn-CS" sz="2400" smtClean="0"/>
              <a:t> i </a:t>
            </a: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koji se mogu kombinovati sa short i long.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znači da sadržaj memorije treba tumačiti kao cijeli broj koji ne može uzeti negativnu vrijednost (npr. umjesto da se brojevi tumače u domenu od </a:t>
            </a:r>
            <a:r>
              <a:rPr lang="sr-Latn-CS" sz="2400" b="1" smtClean="0">
                <a:solidFill>
                  <a:srgbClr val="FF0000"/>
                </a:solidFill>
              </a:rPr>
              <a:t>–2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b="1" smtClean="0">
                <a:solidFill>
                  <a:srgbClr val="FF0000"/>
                </a:solidFill>
              </a:rPr>
              <a:t>-1</a:t>
            </a:r>
            <a:r>
              <a:rPr lang="sr-Latn-CS" sz="2400" smtClean="0"/>
              <a:t> oni se tumače kao brojevi u domenu </a:t>
            </a:r>
            <a:r>
              <a:rPr lang="sr-Latn-CS" sz="2400" b="1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16</a:t>
            </a:r>
            <a:r>
              <a:rPr lang="sr-Latn-CS" sz="2400" b="1" smtClean="0">
                <a:solidFill>
                  <a:srgbClr val="FF0000"/>
                </a:solidFill>
              </a:rPr>
              <a:t>-1 </a:t>
            </a:r>
            <a:r>
              <a:rPr lang="en-US" sz="2400" smtClean="0"/>
              <a:t>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i inicijalizacija</a:t>
            </a:r>
            <a:endParaRPr lang="en-US" smtClean="0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533400" y="2286000"/>
            <a:ext cx="9906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  <a:endParaRPr lang="en-US">
              <a:latin typeface="Tahoma" charset="0"/>
            </a:endParaRPr>
          </a:p>
        </p:txBody>
      </p:sp>
      <p:sp>
        <p:nvSpPr>
          <p:cNvPr id="8196" name="Line 7"/>
          <p:cNvSpPr>
            <a:spLocks noChangeShapeType="1"/>
          </p:cNvSpPr>
          <p:nvPr/>
        </p:nvSpPr>
        <p:spPr bwMode="auto">
          <a:xfrm>
            <a:off x="1524000" y="2514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2483768" y="2204864"/>
            <a:ext cx="6588224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b="1" dirty="0" smtClean="0">
                <a:solidFill>
                  <a:srgbClr val="FF0000"/>
                </a:solidFill>
                <a:latin typeface="Tahoma" charset="0"/>
              </a:rPr>
              <a:t>Deklar</a:t>
            </a:r>
            <a:r>
              <a:rPr lang="en-US" sz="1700" b="1" dirty="0" err="1" smtClean="0">
                <a:solidFill>
                  <a:srgbClr val="FF0000"/>
                </a:solidFill>
                <a:latin typeface="Tahoma" charset="0"/>
              </a:rPr>
              <a:t>acija</a:t>
            </a:r>
            <a:r>
              <a:rPr lang="sr-Latn-CS" sz="1700" b="1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(</a:t>
            </a:r>
            <a:r>
              <a:rPr lang="sr-Latn-CS" sz="1700" dirty="0" smtClean="0">
                <a:latin typeface="Tahoma" charset="0"/>
              </a:rPr>
              <a:t>najav</a:t>
            </a:r>
            <a:r>
              <a:rPr lang="en-US" sz="1700" dirty="0" smtClean="0">
                <a:latin typeface="Tahoma" charset="0"/>
              </a:rPr>
              <a:t>a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za korišćenje</a:t>
            </a:r>
            <a:r>
              <a:rPr lang="en-US" sz="1700" dirty="0">
                <a:latin typeface="Tahoma" charset="0"/>
              </a:rPr>
              <a:t>,</a:t>
            </a:r>
            <a:r>
              <a:rPr lang="sr-Latn-CS" sz="1700" dirty="0">
                <a:latin typeface="Tahoma" charset="0"/>
              </a:rPr>
              <a:t> odnosno </a:t>
            </a:r>
            <a:r>
              <a:rPr lang="sr-Latn-CS" sz="1700" dirty="0" smtClean="0">
                <a:latin typeface="Tahoma" charset="0"/>
              </a:rPr>
              <a:t>zauz</a:t>
            </a:r>
            <a:r>
              <a:rPr lang="en-US" sz="1700" dirty="0" err="1" smtClean="0">
                <a:latin typeface="Tahoma" charset="0"/>
              </a:rPr>
              <a:t>imanje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prostor u memoriji) </a:t>
            </a:r>
            <a:r>
              <a:rPr lang="sr-Latn-CS" sz="1700" dirty="0" smtClean="0">
                <a:latin typeface="Tahoma" charset="0"/>
              </a:rPr>
              <a:t>cjelobrojn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latin typeface="Tahoma" charset="0"/>
              </a:rPr>
              <a:t> promjenljiv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 Ne znamo što se trenutno nalazi upisano u toj promjenljivoj jer to zavisi od prethodnog stanja u memoriji.</a:t>
            </a:r>
            <a:endParaRPr lang="en-US" sz="1700" dirty="0">
              <a:latin typeface="Tahoma" charset="0"/>
            </a:endParaRP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533400" y="3276600"/>
            <a:ext cx="9906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i=0;</a:t>
            </a:r>
            <a:endParaRPr lang="en-US">
              <a:latin typeface="Tahoma" charset="0"/>
            </a:endParaRPr>
          </a:p>
        </p:txBody>
      </p:sp>
      <p:sp>
        <p:nvSpPr>
          <p:cNvPr id="8199" name="Line 10"/>
          <p:cNvSpPr>
            <a:spLocks noChangeShapeType="1"/>
          </p:cNvSpPr>
          <p:nvPr/>
        </p:nvSpPr>
        <p:spPr bwMode="auto">
          <a:xfrm>
            <a:off x="1600200" y="3733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Text Box 11"/>
          <p:cNvSpPr txBox="1">
            <a:spLocks noChangeArrowheads="1"/>
          </p:cNvSpPr>
          <p:nvPr/>
        </p:nvSpPr>
        <p:spPr bwMode="auto">
          <a:xfrm>
            <a:off x="2743200" y="3505200"/>
            <a:ext cx="5715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Nakon deklaracije negdje u programu moramo postaviti neku početnu vrijednost promjenljive.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inicijalizacija</a:t>
            </a:r>
            <a:r>
              <a:rPr lang="sr-Latn-CS" sz="1700" dirty="0">
                <a:latin typeface="Tahoma" charset="0"/>
              </a:rPr>
              <a:t>. </a:t>
            </a:r>
            <a:endParaRPr lang="en-US" sz="1700" dirty="0">
              <a:latin typeface="Tahoma" charset="0"/>
            </a:endParaRPr>
          </a:p>
        </p:txBody>
      </p:sp>
      <p:sp>
        <p:nvSpPr>
          <p:cNvPr id="8201" name="Rectangle 12"/>
          <p:cNvSpPr>
            <a:spLocks noChangeArrowheads="1"/>
          </p:cNvSpPr>
          <p:nvPr/>
        </p:nvSpPr>
        <p:spPr bwMode="auto">
          <a:xfrm>
            <a:off x="381000" y="4572000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i=0;</a:t>
            </a:r>
          </a:p>
        </p:txBody>
      </p:sp>
      <p:sp>
        <p:nvSpPr>
          <p:cNvPr id="8202" name="Line 13"/>
          <p:cNvSpPr>
            <a:spLocks noChangeShapeType="1"/>
          </p:cNvSpPr>
          <p:nvPr/>
        </p:nvSpPr>
        <p:spPr bwMode="auto">
          <a:xfrm>
            <a:off x="1600200" y="4724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771800" y="4419600"/>
            <a:ext cx="57912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Programeri često vrše deklaraciju i inicijalizaciju zajedno kako bi izbjegli da im ijednog trenutka u promjenljivim budu upisane “besmislene” vrijednosti.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definicijom</a:t>
            </a:r>
            <a:r>
              <a:rPr lang="sr-Latn-CS" sz="1700" dirty="0">
                <a:latin typeface="Tahoma" charset="0"/>
              </a:rPr>
              <a:t> promjenljive.</a:t>
            </a:r>
            <a:endParaRPr lang="en-US" sz="1700" dirty="0">
              <a:latin typeface="Tahoma" charset="0"/>
            </a:endParaRPr>
          </a:p>
        </p:txBody>
      </p:sp>
      <p:sp>
        <p:nvSpPr>
          <p:cNvPr id="8204" name="Rectangle 15"/>
          <p:cNvSpPr>
            <a:spLocks noChangeArrowheads="1"/>
          </p:cNvSpPr>
          <p:nvPr/>
        </p:nvSpPr>
        <p:spPr bwMode="auto">
          <a:xfrm>
            <a:off x="228600" y="5638800"/>
            <a:ext cx="22098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i=7</a:t>
            </a:r>
            <a:r>
              <a:rPr lang="sr-Latn-CS" dirty="0" smtClean="0">
                <a:latin typeface="Tahoma" charset="0"/>
              </a:rPr>
              <a:t>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b=0,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c</a:t>
            </a:r>
            <a:r>
              <a:rPr lang="sr-Latn-CS" dirty="0">
                <a:latin typeface="Tahoma" charset="0"/>
              </a:rPr>
              <a:t>;</a:t>
            </a:r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>
            <a:off x="2438400" y="594928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3429000" y="5791200"/>
            <a:ext cx="5319713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Deklaracije i definicije se mogu kombinovati.</a:t>
            </a:r>
            <a:endParaRPr lang="en-US" sz="17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Deklaracija promjenljivih</a:t>
            </a:r>
            <a:endParaRPr lang="en-US" smtClean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304800" y="2133600"/>
            <a:ext cx="1524000" cy="76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int j=i+2;</a:t>
            </a:r>
            <a:endParaRPr lang="en-US">
              <a:latin typeface="Tahoma" charset="0"/>
            </a:endParaRP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2987824" y="2133600"/>
            <a:ext cx="16764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sr-Latn-CS" dirty="0" smtClean="0">
                <a:latin typeface="Tahoma" charset="0"/>
              </a:rPr>
              <a:t>, j=i+2</a:t>
            </a:r>
            <a:r>
              <a:rPr lang="sr-Latn-CS" dirty="0">
                <a:latin typeface="Tahoma" charset="0"/>
              </a:rPr>
              <a:t>;</a:t>
            </a:r>
            <a:endParaRPr lang="en-US" dirty="0">
              <a:latin typeface="Tahoma" charset="0"/>
            </a:endParaRPr>
          </a:p>
        </p:txBody>
      </p:sp>
      <p:sp>
        <p:nvSpPr>
          <p:cNvPr id="9221" name="Freeform 7"/>
          <p:cNvSpPr>
            <a:spLocks/>
          </p:cNvSpPr>
          <p:nvPr/>
        </p:nvSpPr>
        <p:spPr bwMode="auto">
          <a:xfrm>
            <a:off x="990600" y="2895600"/>
            <a:ext cx="4572000" cy="457200"/>
          </a:xfrm>
          <a:custGeom>
            <a:avLst/>
            <a:gdLst>
              <a:gd name="T0" fmla="*/ 0 w 2880"/>
              <a:gd name="T1" fmla="*/ 0 h 288"/>
              <a:gd name="T2" fmla="*/ 0 w 2880"/>
              <a:gd name="T3" fmla="*/ 725805000 h 288"/>
              <a:gd name="T4" fmla="*/ 2147483647 w 2880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0" h="288">
                <a:moveTo>
                  <a:pt x="0" y="0"/>
                </a:moveTo>
                <a:lnTo>
                  <a:pt x="0" y="288"/>
                </a:lnTo>
                <a:lnTo>
                  <a:pt x="288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2" name="Line 9"/>
          <p:cNvSpPr>
            <a:spLocks noChangeShapeType="1"/>
          </p:cNvSpPr>
          <p:nvPr/>
        </p:nvSpPr>
        <p:spPr bwMode="auto">
          <a:xfrm>
            <a:off x="3810000" y="2743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5791200" y="2971800"/>
            <a:ext cx="33528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Dozvoljeni, ali besmisleni oblici deklaracije. Razumno </a:t>
            </a:r>
            <a:r>
              <a:rPr lang="sr-Latn-CS" sz="1700" dirty="0" smtClean="0">
                <a:latin typeface="Tahoma" charset="0"/>
              </a:rPr>
              <a:t>je:</a:t>
            </a:r>
            <a:endParaRPr lang="en-US" sz="1700" dirty="0">
              <a:latin typeface="Tahoma" charset="0"/>
            </a:endParaRPr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7010400" y="3810000"/>
            <a:ext cx="1524000" cy="76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i=0;</a:t>
            </a:r>
          </a:p>
          <a:p>
            <a:pPr algn="just"/>
            <a:r>
              <a:rPr lang="sr-Latn-CS" dirty="0">
                <a:latin typeface="Tahoma" charset="0"/>
              </a:rPr>
              <a:t>int j=i+2;</a:t>
            </a:r>
            <a:endParaRPr lang="en-US" dirty="0">
              <a:latin typeface="Tahoma" charset="0"/>
            </a:endParaRPr>
          </a:p>
        </p:txBody>
      </p:sp>
      <p:sp>
        <p:nvSpPr>
          <p:cNvPr id="9225" name="Line 12"/>
          <p:cNvSpPr>
            <a:spLocks noChangeShapeType="1"/>
          </p:cNvSpPr>
          <p:nvPr/>
        </p:nvSpPr>
        <p:spPr bwMode="auto">
          <a:xfrm>
            <a:off x="7924800" y="3505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6" name="Rectangle 13"/>
          <p:cNvSpPr>
            <a:spLocks noChangeArrowheads="1"/>
          </p:cNvSpPr>
          <p:nvPr/>
        </p:nvSpPr>
        <p:spPr bwMode="auto">
          <a:xfrm>
            <a:off x="381000" y="4191000"/>
            <a:ext cx="1066800" cy="76200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j=i;</a:t>
            </a:r>
          </a:p>
          <a:p>
            <a:pPr algn="just"/>
            <a:r>
              <a:rPr lang="sr-Latn-CS">
                <a:latin typeface="Tahoma" charset="0"/>
              </a:rPr>
              <a:t>int i</a:t>
            </a:r>
            <a:r>
              <a:rPr lang="en-US">
                <a:latin typeface="Tahoma" charset="0"/>
              </a:rPr>
              <a:t>;</a:t>
            </a:r>
          </a:p>
        </p:txBody>
      </p:sp>
      <p:sp>
        <p:nvSpPr>
          <p:cNvPr id="9227" name="Freeform 14"/>
          <p:cNvSpPr>
            <a:spLocks/>
          </p:cNvSpPr>
          <p:nvPr/>
        </p:nvSpPr>
        <p:spPr bwMode="auto">
          <a:xfrm>
            <a:off x="1447800" y="3962400"/>
            <a:ext cx="1219200" cy="609600"/>
          </a:xfrm>
          <a:custGeom>
            <a:avLst/>
            <a:gdLst>
              <a:gd name="T0" fmla="*/ 0 w 768"/>
              <a:gd name="T1" fmla="*/ 967740000 h 384"/>
              <a:gd name="T2" fmla="*/ 967740000 w 768"/>
              <a:gd name="T3" fmla="*/ 967740000 h 384"/>
              <a:gd name="T4" fmla="*/ 967740000 w 768"/>
              <a:gd name="T5" fmla="*/ 0 h 384"/>
              <a:gd name="T6" fmla="*/ 1935480000 w 768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384">
                <a:moveTo>
                  <a:pt x="0" y="384"/>
                </a:moveTo>
                <a:lnTo>
                  <a:pt x="384" y="384"/>
                </a:lnTo>
                <a:lnTo>
                  <a:pt x="384" y="0"/>
                </a:lnTo>
                <a:lnTo>
                  <a:pt x="76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2627784" y="3775973"/>
            <a:ext cx="3556992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Nedozvoljen</a:t>
            </a:r>
            <a:r>
              <a:rPr lang="sr-Latn-CS" sz="1700" dirty="0">
                <a:latin typeface="Tahoma" charset="0"/>
              </a:rPr>
              <a:t> oblik deklaracije, jer u trenutku inicijalizacije promjenljive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700" dirty="0">
                <a:latin typeface="Tahoma" charset="0"/>
              </a:rPr>
              <a:t> ne postoji promjenljiva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</a:t>
            </a:r>
            <a:endParaRPr lang="en-US" sz="1700" dirty="0">
              <a:latin typeface="Tahoma" charset="0"/>
            </a:endParaRPr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250825" y="5383213"/>
            <a:ext cx="8893175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100" dirty="0">
                <a:latin typeface="Tahoma" charset="0"/>
              </a:rPr>
              <a:t>Nije dozvoljeno unutar istog bloka naredbi uvesti dva puta isto ime, tj. dva puta istu promjenljivu.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100" dirty="0">
                <a:latin typeface="Tahoma" charset="0"/>
              </a:rPr>
              <a:t>Blok naredbi je skup naredbi oivičen vitičastim </a:t>
            </a:r>
            <a:r>
              <a:rPr lang="sr-Latn-CS" sz="2100" dirty="0" smtClean="0">
                <a:latin typeface="Tahoma" charset="0"/>
              </a:rPr>
              <a:t>zagradama</a:t>
            </a:r>
            <a:r>
              <a:rPr lang="en-US" sz="2100" dirty="0" smtClean="0">
                <a:latin typeface="Tahoma" charset="0"/>
              </a:rPr>
              <a:t> </a:t>
            </a:r>
            <a:r>
              <a:rPr lang="en-US" sz="2100" b="1" dirty="0" smtClean="0">
                <a:solidFill>
                  <a:srgbClr val="FF0000"/>
                </a:solidFill>
                <a:latin typeface="Tahoma" charset="0"/>
              </a:rPr>
              <a:t>{ }</a:t>
            </a:r>
            <a:r>
              <a:rPr lang="sr-Latn-CS" sz="2100" dirty="0" smtClean="0">
                <a:latin typeface="Tahoma" charset="0"/>
              </a:rPr>
              <a:t>.</a:t>
            </a:r>
            <a:endParaRPr lang="en-US" sz="21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2856"/>
            <a:ext cx="8568952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C-u možemo saznati memorijsku lokaciju promjenljive pomoću operatora </a:t>
            </a:r>
            <a:r>
              <a:rPr lang="sr-Latn-CS" sz="2400" b="1" dirty="0" smtClean="0">
                <a:solidFill>
                  <a:srgbClr val="FF0000"/>
                </a:solidFill>
              </a:rPr>
              <a:t>&amp;</a:t>
            </a:r>
            <a:r>
              <a:rPr lang="en-US" sz="2400" dirty="0" smtClean="0"/>
              <a:t>, n</a:t>
            </a:r>
            <a:r>
              <a:rPr lang="sr-Latn-CS" sz="2400" dirty="0" smtClean="0"/>
              <a:t>pr. </a:t>
            </a:r>
            <a:r>
              <a:rPr lang="sr-Latn-CS" sz="2400" b="1" dirty="0" smtClean="0">
                <a:solidFill>
                  <a:srgbClr val="FF0000"/>
                </a:solidFill>
              </a:rPr>
              <a:t>&amp;i</a:t>
            </a:r>
            <a:r>
              <a:rPr lang="sr-Latn-CS" sz="2400" dirty="0" smtClean="0"/>
              <a:t>. Ovo je </a:t>
            </a:r>
            <a:r>
              <a:rPr lang="sr-Latn-CS" sz="2400" dirty="0" smtClean="0">
                <a:solidFill>
                  <a:srgbClr val="3333CC"/>
                </a:solidFill>
              </a:rPr>
              <a:t>unarni operator</a:t>
            </a:r>
            <a:r>
              <a:rPr lang="sr-Latn-CS" sz="2400" dirty="0" smtClean="0"/>
              <a:t> jer se primjenjuje nad jednom promjenljivom. Operacija se može primijeniti na sve tipove podataka.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Oznake </a:t>
            </a:r>
            <a:r>
              <a:rPr lang="sr-Latn-CS" sz="2400" b="1" dirty="0" smtClean="0">
                <a:solidFill>
                  <a:srgbClr val="3333CC"/>
                </a:solidFill>
              </a:rPr>
              <a:t>5</a:t>
            </a:r>
            <a:r>
              <a:rPr lang="sr-Latn-CS" sz="2400" dirty="0" smtClean="0"/>
              <a:t> osnovnih matematičkih operacija su: </a:t>
            </a:r>
            <a:br>
              <a:rPr lang="sr-Latn-CS" sz="24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+</a:t>
            </a:r>
            <a:r>
              <a:rPr lang="sr-Latn-CS" sz="2000" dirty="0" smtClean="0"/>
              <a:t> (sabiranje i pozitiv</a:t>
            </a:r>
            <a:r>
              <a:rPr lang="en-US" sz="2000" dirty="0" smtClean="0"/>
              <a:t>a</a:t>
            </a:r>
            <a:r>
              <a:rPr lang="sr-Latn-CS" sz="2000" dirty="0" smtClean="0"/>
              <a:t>n </a:t>
            </a:r>
            <a:r>
              <a:rPr lang="sr-Latn-CS" sz="2000" dirty="0" smtClean="0">
                <a:solidFill>
                  <a:schemeClr val="accent1"/>
                </a:solidFill>
              </a:rPr>
              <a:t>predznak</a:t>
            </a:r>
            <a:r>
              <a:rPr lang="sr-Latn-CS" sz="2000" dirty="0" smtClean="0"/>
              <a:t>,</a:t>
            </a:r>
            <a:r>
              <a:rPr lang="sr-Latn-CS" sz="2000" dirty="0" smtClean="0">
                <a:solidFill>
                  <a:schemeClr val="accent1"/>
                </a:solidFill>
              </a:rPr>
              <a:t> </a:t>
            </a:r>
            <a:r>
              <a:rPr lang="sr-Latn-CS" sz="2000" dirty="0" smtClean="0"/>
              <a:t>ali se kao predznak rijetko koristi), </a:t>
            </a:r>
            <a:br>
              <a:rPr lang="sr-Latn-CS" sz="20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-</a:t>
            </a:r>
            <a:r>
              <a:rPr lang="sr-Latn-CS" sz="2000" dirty="0" smtClean="0"/>
              <a:t> (oduzimanje i negativni</a:t>
            </a:r>
            <a:r>
              <a:rPr lang="sr-Latn-CS" sz="2000" dirty="0" smtClean="0">
                <a:solidFill>
                  <a:schemeClr val="accent1"/>
                </a:solidFill>
              </a:rPr>
              <a:t> predznak</a:t>
            </a:r>
            <a:r>
              <a:rPr lang="sr-Latn-CS" sz="2000" dirty="0" smtClean="0"/>
              <a:t>), </a:t>
            </a:r>
            <a:br>
              <a:rPr lang="sr-Latn-CS" sz="20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*</a:t>
            </a:r>
            <a:r>
              <a:rPr lang="sr-Latn-CS" sz="2000" dirty="0" smtClean="0"/>
              <a:t> (množenje), </a:t>
            </a:r>
            <a:br>
              <a:rPr lang="sr-Latn-CS" sz="2000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/</a:t>
            </a:r>
            <a:r>
              <a:rPr lang="en-US" sz="2000" dirty="0" smtClean="0"/>
              <a:t> (</a:t>
            </a:r>
            <a:r>
              <a:rPr lang="en-US" sz="2000" dirty="0" err="1" smtClean="0"/>
              <a:t>dijeljenje</a:t>
            </a:r>
            <a:r>
              <a:rPr lang="en-US" sz="2000" dirty="0" smtClean="0"/>
              <a:t>) </a:t>
            </a:r>
            <a:r>
              <a:rPr lang="en-US" sz="2000" dirty="0"/>
              <a:t>i </a:t>
            </a:r>
            <a:r>
              <a:rPr lang="sr-Latn-ME" sz="2000" dirty="0" smtClean="0"/>
              <a:t/>
            </a:r>
            <a:br>
              <a:rPr lang="sr-Latn-ME" sz="2000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%</a:t>
            </a:r>
            <a:r>
              <a:rPr lang="en-US" sz="2000" dirty="0" smtClean="0"/>
              <a:t> (</a:t>
            </a:r>
            <a:r>
              <a:rPr lang="en-US" sz="2000" dirty="0" err="1" smtClean="0"/>
              <a:t>ostatak</a:t>
            </a:r>
            <a:r>
              <a:rPr lang="en-US" sz="2000" dirty="0" smtClean="0"/>
              <a:t> </a:t>
            </a:r>
            <a:r>
              <a:rPr lang="en-US" sz="2000" dirty="0" err="1" smtClean="0"/>
              <a:t>pri</a:t>
            </a:r>
            <a:r>
              <a:rPr lang="en-US" sz="2000" dirty="0" smtClean="0"/>
              <a:t> </a:t>
            </a:r>
            <a:r>
              <a:rPr lang="en-US" sz="2000" dirty="0" err="1" smtClean="0"/>
              <a:t>dijeljenju</a:t>
            </a:r>
            <a:r>
              <a:rPr lang="en-US" sz="2000" dirty="0" smtClean="0"/>
              <a:t> – </a:t>
            </a:r>
            <a:r>
              <a:rPr lang="sr-Latn-ME" sz="2000" dirty="0" smtClean="0"/>
              <a:t>isključivo </a:t>
            </a:r>
            <a:r>
              <a:rPr lang="en-US" sz="2000" dirty="0" smtClean="0"/>
              <a:t>se </a:t>
            </a:r>
            <a:r>
              <a:rPr lang="en-US" sz="2000" dirty="0" err="1" smtClean="0"/>
              <a:t>primjenjuje</a:t>
            </a:r>
            <a:r>
              <a:rPr lang="en-US" sz="2000" dirty="0" smtClean="0"/>
              <a:t>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cijelih</a:t>
            </a:r>
            <a:r>
              <a:rPr lang="en-US" sz="2000" dirty="0" smtClean="0"/>
              <a:t> </a:t>
            </a:r>
            <a:r>
              <a:rPr lang="en-US" sz="2000" dirty="0" err="1" smtClean="0"/>
              <a:t>brojeva</a:t>
            </a:r>
            <a:r>
              <a:rPr lang="en-US" sz="2000" dirty="0" smtClean="0"/>
              <a:t>).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3451636" y="4471616"/>
            <a:ext cx="990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3684956" y="4797152"/>
            <a:ext cx="914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Freeform 6"/>
          <p:cNvSpPr>
            <a:spLocks/>
          </p:cNvSpPr>
          <p:nvPr/>
        </p:nvSpPr>
        <p:spPr bwMode="auto">
          <a:xfrm>
            <a:off x="3797164" y="4797153"/>
            <a:ext cx="355799" cy="1522512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133528" y="6084585"/>
            <a:ext cx="46210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predznak</a:t>
            </a:r>
            <a:r>
              <a:rPr lang="en-US" sz="1600" dirty="0">
                <a:latin typeface="Tahoma" charset="0"/>
              </a:rPr>
              <a:t> je </a:t>
            </a:r>
            <a:r>
              <a:rPr lang="en-US" sz="1600" dirty="0" err="1">
                <a:latin typeface="Tahoma" charset="0"/>
              </a:rPr>
              <a:t>unarni</a:t>
            </a:r>
            <a:r>
              <a:rPr lang="en-US" sz="1600" dirty="0">
                <a:latin typeface="Tahoma" charset="0"/>
              </a:rPr>
              <a:t> operator, </a:t>
            </a:r>
            <a:r>
              <a:rPr lang="en-US" sz="1600" dirty="0" err="1">
                <a:latin typeface="Tahoma" charset="0"/>
              </a:rPr>
              <a:t>dok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su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ostali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binarni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>
                <a:latin typeface="Tahoma" charset="0"/>
              </a:rPr>
              <a:t>(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primjenjuju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se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nad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dva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operanda</a:t>
            </a:r>
            <a:r>
              <a:rPr lang="en-US" sz="1600" dirty="0">
                <a:latin typeface="Tahoma" charset="0"/>
              </a:rPr>
              <a:t>)</a:t>
            </a: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600006" y="4471616"/>
            <a:ext cx="568824" cy="2053728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4267200"/>
            <a:ext cx="8359775" cy="23622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Prioritet operacija je kao u matematici: predznak, ostatak pri dijeljenju, množenje</a:t>
            </a:r>
            <a:r>
              <a:rPr lang="en-US" sz="2400" dirty="0" smtClean="0"/>
              <a:t>,</a:t>
            </a:r>
            <a:r>
              <a:rPr lang="sr-Latn-CS" sz="2400" dirty="0" smtClean="0"/>
              <a:t> dijeljenje, i na kraju sabiranje i oduzimanje.</a:t>
            </a:r>
          </a:p>
          <a:p>
            <a:pPr eaLnBrk="1" hangingPunct="1"/>
            <a:r>
              <a:rPr lang="sr-Latn-CS" sz="2400" dirty="0" smtClean="0"/>
              <a:t>Kad god postoji potreba ili dilema koriste se zagrade </a:t>
            </a:r>
            <a:r>
              <a:rPr lang="sr-Latn-CS" sz="2400" b="1" dirty="0" smtClean="0"/>
              <a:t>()</a:t>
            </a:r>
            <a:r>
              <a:rPr lang="sr-Latn-CS" sz="2400" dirty="0" smtClean="0"/>
              <a:t> za promjenu redosljeda izvršavanja operacija.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ME" sz="2400" dirty="0" smtClean="0"/>
              <a:t>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(a+b)*2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((c-d%e)*(b-d))</a:t>
            </a:r>
            <a:r>
              <a:rPr lang="en-US" sz="2400" dirty="0" smtClean="0">
                <a:solidFill>
                  <a:srgbClr val="FF0000"/>
                </a:solidFill>
              </a:rPr>
              <a:t>/2;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3400" y="2514600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smtClean="0">
                <a:latin typeface="Tahoma" charset="0"/>
              </a:rPr>
              <a:t>c=</a:t>
            </a:r>
            <a:r>
              <a:rPr lang="en-US" dirty="0" err="1" smtClean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en-US" dirty="0" err="1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en-US" dirty="0" err="1" smtClean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en-US" dirty="0">
                <a:latin typeface="Tahoma" charset="0"/>
              </a:rPr>
              <a:t>;</a:t>
            </a:r>
          </a:p>
        </p:txBody>
      </p:sp>
      <p:sp>
        <p:nvSpPr>
          <p:cNvPr id="12293" name="Freeform 5"/>
          <p:cNvSpPr>
            <a:spLocks/>
          </p:cNvSpPr>
          <p:nvPr/>
        </p:nvSpPr>
        <p:spPr bwMode="auto">
          <a:xfrm>
            <a:off x="1066800" y="2743200"/>
            <a:ext cx="1828800" cy="533400"/>
          </a:xfrm>
          <a:custGeom>
            <a:avLst/>
            <a:gdLst>
              <a:gd name="T0" fmla="*/ 0 w 1200"/>
              <a:gd name="T1" fmla="*/ 241935000 h 336"/>
              <a:gd name="T2" fmla="*/ 0 w 1200"/>
              <a:gd name="T3" fmla="*/ 846772500 h 336"/>
              <a:gd name="T4" fmla="*/ 1783738368 w 1200"/>
              <a:gd name="T5" fmla="*/ 846772500 h 336"/>
              <a:gd name="T6" fmla="*/ 1783738368 w 1200"/>
              <a:gd name="T7" fmla="*/ 0 h 336"/>
              <a:gd name="T8" fmla="*/ 2147483647 w 12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36">
                <a:moveTo>
                  <a:pt x="0" y="96"/>
                </a:moveTo>
                <a:lnTo>
                  <a:pt x="0" y="336"/>
                </a:lnTo>
                <a:lnTo>
                  <a:pt x="768" y="336"/>
                </a:lnTo>
                <a:lnTo>
                  <a:pt x="768" y="0"/>
                </a:lnTo>
                <a:lnTo>
                  <a:pt x="12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447800" y="2895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895600" y="2514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3333CC"/>
                </a:solidFill>
                <a:latin typeface="Tahoma" charset="0"/>
              </a:rPr>
              <a:t>operandi</a:t>
            </a:r>
          </a:p>
        </p:txBody>
      </p:sp>
      <p:sp>
        <p:nvSpPr>
          <p:cNvPr id="12296" name="Freeform 9"/>
          <p:cNvSpPr>
            <a:spLocks/>
          </p:cNvSpPr>
          <p:nvPr/>
        </p:nvSpPr>
        <p:spPr bwMode="auto">
          <a:xfrm>
            <a:off x="1252538" y="2271713"/>
            <a:ext cx="1447800" cy="381000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2667000" y="19812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Tahoma" charset="0"/>
              </a:rPr>
              <a:t>operator</a:t>
            </a:r>
            <a:r>
              <a:rPr lang="en-US">
                <a:latin typeface="Tahoma" charset="0"/>
              </a:rPr>
              <a:t> operacije sabiranja</a:t>
            </a:r>
          </a:p>
        </p:txBody>
      </p:sp>
      <p:sp>
        <p:nvSpPr>
          <p:cNvPr id="12298" name="Freeform 11"/>
          <p:cNvSpPr>
            <a:spLocks/>
          </p:cNvSpPr>
          <p:nvPr/>
        </p:nvSpPr>
        <p:spPr bwMode="auto">
          <a:xfrm>
            <a:off x="881063" y="2852738"/>
            <a:ext cx="3589337" cy="762000"/>
          </a:xfrm>
          <a:custGeom>
            <a:avLst/>
            <a:gdLst>
              <a:gd name="T0" fmla="*/ 0 w 2112"/>
              <a:gd name="T1" fmla="*/ 0 h 480"/>
              <a:gd name="T2" fmla="*/ 0 w 2112"/>
              <a:gd name="T3" fmla="*/ 1209675000 h 480"/>
              <a:gd name="T4" fmla="*/ 2147483647 w 2112"/>
              <a:gd name="T5" fmla="*/ 1209675000 h 480"/>
              <a:gd name="T6" fmla="*/ 2147483647 w 2112"/>
              <a:gd name="T7" fmla="*/ 604837500 h 480"/>
              <a:gd name="T8" fmla="*/ 2147483647 w 2112"/>
              <a:gd name="T9" fmla="*/ 604837500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2" h="480">
                <a:moveTo>
                  <a:pt x="0" y="0"/>
                </a:moveTo>
                <a:lnTo>
                  <a:pt x="0" y="480"/>
                </a:lnTo>
                <a:lnTo>
                  <a:pt x="1488" y="480"/>
                </a:lnTo>
                <a:lnTo>
                  <a:pt x="1488" y="240"/>
                </a:lnTo>
                <a:lnTo>
                  <a:pt x="2112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4499992" y="2852738"/>
            <a:ext cx="4572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Ako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ste</a:t>
            </a:r>
            <a:r>
              <a:rPr lang="en-US" sz="1600" dirty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z</a:t>
            </a:r>
            <a:r>
              <a:rPr lang="en-US" sz="1600" dirty="0" err="1">
                <a:latin typeface="Tahoma" charset="0"/>
              </a:rPr>
              <a:t>aboravili</a:t>
            </a:r>
            <a:r>
              <a:rPr lang="en-US" sz="1600" dirty="0">
                <a:latin typeface="Tahoma" charset="0"/>
              </a:rPr>
              <a:t>, </a:t>
            </a:r>
            <a:r>
              <a:rPr lang="en-US" sz="1600" dirty="0" err="1">
                <a:latin typeface="Tahoma" charset="0"/>
              </a:rPr>
              <a:t>ovo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nije</a:t>
            </a:r>
            <a:r>
              <a:rPr lang="en-US" sz="1600" dirty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matematičko jednako već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operator pridruživanja</a:t>
            </a:r>
            <a:r>
              <a:rPr lang="sr-Latn-CS" sz="1600" dirty="0">
                <a:latin typeface="Tahoma" charset="0"/>
              </a:rPr>
              <a:t> koji pridružuje rezultat sa desne strane onome što se nalazi na lijevoj strani znaka jednakosti.</a:t>
            </a:r>
            <a:endParaRPr lang="en-US" sz="1600" dirty="0">
              <a:latin typeface="Tahoma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10917</TotalTime>
  <Words>2579</Words>
  <Application>Microsoft Office PowerPoint</Application>
  <PresentationFormat>On-screen Show (4:3)</PresentationFormat>
  <Paragraphs>229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ＭＳ Ｐゴシック</vt:lpstr>
      <vt:lpstr>Arial Unicode MS</vt:lpstr>
      <vt:lpstr>Calibri</vt:lpstr>
      <vt:lpstr>ＭＳ 明朝</vt:lpstr>
      <vt:lpstr>Tahoma</vt:lpstr>
      <vt:lpstr>Times New Roman</vt:lpstr>
      <vt:lpstr>Wingdings</vt:lpstr>
      <vt:lpstr>Citrus</vt:lpstr>
      <vt:lpstr>Programiranje I</vt:lpstr>
      <vt:lpstr>Tipovi podataka</vt:lpstr>
      <vt:lpstr>Tipovi podataka</vt:lpstr>
      <vt:lpstr>Tip int</vt:lpstr>
      <vt:lpstr>Tip int i modifikacije</vt:lpstr>
      <vt:lpstr>Deklaracija i inicijalizacija</vt:lpstr>
      <vt:lpstr>Deklaracija promjenljivih</vt:lpstr>
      <vt:lpstr>Operacije – operatori - operandi</vt:lpstr>
      <vt:lpstr>Operacije – operatori - operandi</vt:lpstr>
      <vt:lpstr>Skraćena notacija</vt:lpstr>
      <vt:lpstr>Inkrementiranje i dekrementiranje</vt:lpstr>
      <vt:lpstr>Inkrementiranje i dekrementiranje</vt:lpstr>
      <vt:lpstr>Operatori operacija poređenja</vt:lpstr>
      <vt:lpstr>Operatori logičkih operacija</vt:lpstr>
      <vt:lpstr>Ternarni operator</vt:lpstr>
      <vt:lpstr>Operacije sa bitovima</vt:lpstr>
      <vt:lpstr>Operator koma ,</vt:lpstr>
      <vt:lpstr>Tip podataka float</vt:lpstr>
      <vt:lpstr>Tip podataka char</vt:lpstr>
      <vt:lpstr>“Zgodne” osobine ASCII tabele</vt:lpstr>
      <vt:lpstr>Operacije kod karaktera</vt:lpstr>
      <vt:lpstr>Elementarni tipovi podataka</vt:lpstr>
      <vt:lpstr>Konverzija podataka</vt:lpstr>
      <vt:lpstr>Konverzija podataka</vt:lpstr>
      <vt:lpstr>Konverzija podataka</vt:lpstr>
      <vt:lpstr>Implicitna konverzija</vt:lpstr>
      <vt:lpstr>Konverzija prilikom poziva funkcije</vt:lpstr>
      <vt:lpstr>Eksplicitna konverzija</vt:lpstr>
      <vt:lpstr>Eksplicitna konverzija - primjer</vt:lpstr>
      <vt:lpstr>Operator sizeof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251</cp:revision>
  <dcterms:created xsi:type="dcterms:W3CDTF">2004-08-23T07:37:27Z</dcterms:created>
  <dcterms:modified xsi:type="dcterms:W3CDTF">2020-10-07T09:24:06Z</dcterms:modified>
</cp:coreProperties>
</file>