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78" d="100"/>
          <a:sy n="78" d="100"/>
        </p:scale>
        <p:origin x="1407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  <a:endParaRPr lang="sr-Latn-CS" sz="2400" dirty="0"/>
          </a:p>
          <a:p>
            <a:pPr marL="354013" indent="0" eaLnBrk="1" hangingPunct="1">
              <a:lnSpc>
                <a:spcPct val="90000"/>
              </a:lnSpc>
              <a:spcAft>
                <a:spcPts val="1200"/>
              </a:spcAft>
              <a:buNone/>
              <a:tabLst>
                <a:tab pos="715963" algn="l"/>
                <a:tab pos="1077913" algn="l"/>
              </a:tabLst>
            </a:pPr>
            <a:r>
              <a:rPr lang="sr-Latn-CS" sz="2400" dirty="0" smtClean="0">
                <a:solidFill>
                  <a:schemeClr val="accent1"/>
                </a:solidFill>
              </a:rPr>
              <a:t>void duplo(int *a, int n)</a:t>
            </a:r>
            <a:r>
              <a:rPr lang="en-US" sz="2400" dirty="0" smtClean="0">
                <a:solidFill>
                  <a:schemeClr val="accent1"/>
                </a:solidFill>
              </a:rPr>
              <a:t>{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err="1" smtClean="0">
                <a:solidFill>
                  <a:schemeClr val="accent1"/>
                </a:solidFill>
              </a:rPr>
              <a:t>int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for(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=0;i&lt;</a:t>
            </a:r>
            <a:r>
              <a:rPr lang="en-US" sz="2400" dirty="0" err="1" smtClean="0">
                <a:solidFill>
                  <a:schemeClr val="accent1"/>
                </a:solidFill>
              </a:rPr>
              <a:t>n;i</a:t>
            </a:r>
            <a:r>
              <a:rPr lang="en-US" sz="2400" dirty="0" smtClean="0">
                <a:solidFill>
                  <a:schemeClr val="accent1"/>
                </a:solidFill>
              </a:rPr>
              <a:t>+=2)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a[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]*=2;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309740" y="2938299"/>
            <a:ext cx="451073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700" dirty="0" err="1">
                <a:latin typeface="Tahoma" pitchFamily="34" charset="0"/>
              </a:rPr>
              <a:t>Funkcija</a:t>
            </a:r>
            <a:r>
              <a:rPr lang="en-US" sz="1700" dirty="0">
                <a:latin typeface="Tahoma" pitchFamily="34" charset="0"/>
              </a:rPr>
              <a:t> je </a:t>
            </a:r>
            <a:r>
              <a:rPr lang="en-US" sz="1700" dirty="0" err="1">
                <a:latin typeface="Tahoma" pitchFamily="34" charset="0"/>
              </a:rPr>
              <a:t>deklarisana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kao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void </a:t>
            </a:r>
            <a:r>
              <a:rPr lang="en-US" sz="1700" dirty="0" err="1">
                <a:latin typeface="Tahoma" pitchFamily="34" charset="0"/>
              </a:rPr>
              <a:t>jer</a:t>
            </a:r>
            <a:r>
              <a:rPr lang="en-US" sz="1700" dirty="0">
                <a:latin typeface="Tahoma" pitchFamily="34" charset="0"/>
              </a:rPr>
              <a:t> ne </a:t>
            </a:r>
            <a:r>
              <a:rPr lang="en-US" sz="1700" dirty="0" err="1">
                <a:latin typeface="Tahoma" pitchFamily="34" charset="0"/>
              </a:rPr>
              <a:t>vra</a:t>
            </a:r>
            <a:r>
              <a:rPr lang="sr-Latn-CS" sz="1700" dirty="0">
                <a:latin typeface="Tahoma" pitchFamily="34" charset="0"/>
              </a:rPr>
              <a:t>ća </a:t>
            </a:r>
            <a:br>
              <a:rPr lang="sr-Latn-CS" sz="1700" dirty="0">
                <a:latin typeface="Tahoma" pitchFamily="34" charset="0"/>
              </a:rPr>
            </a:br>
            <a:r>
              <a:rPr lang="sr-Latn-CS" sz="1700" dirty="0">
                <a:latin typeface="Tahoma" pitchFamily="34" charset="0"/>
              </a:rPr>
              <a:t>rezultat, ali sve promjene koje se dogode na nizu se odražavaju i na argument </a:t>
            </a:r>
            <a:r>
              <a:rPr lang="en-US" sz="1700" dirty="0">
                <a:latin typeface="Tahoma" pitchFamily="34" charset="0"/>
              </a:rPr>
              <a:t>(</a:t>
            </a:r>
            <a:r>
              <a:rPr lang="en-US" sz="1700" dirty="0" err="1">
                <a:latin typeface="Tahoma" pitchFamily="34" charset="0"/>
              </a:rPr>
              <a:t>niz</a:t>
            </a:r>
            <a:r>
              <a:rPr lang="en-US" sz="1700" dirty="0">
                <a:latin typeface="Tahoma" pitchFamily="34" charset="0"/>
              </a:rPr>
              <a:t>)</a:t>
            </a:r>
            <a:r>
              <a:rPr lang="sr-Latn-CS" sz="1700" dirty="0">
                <a:latin typeface="Tahoma" pitchFamily="34" charset="0"/>
              </a:rPr>
              <a:t> u glavno</a:t>
            </a:r>
            <a:r>
              <a:rPr lang="en-US" sz="1700" dirty="0">
                <a:latin typeface="Tahoma" pitchFamily="34" charset="0"/>
              </a:rPr>
              <a:t>m</a:t>
            </a:r>
            <a:r>
              <a:rPr lang="sr-Latn-CS" sz="1700" dirty="0">
                <a:latin typeface="Tahoma" pitchFamily="34" charset="0"/>
              </a:rPr>
              <a:t> programu</a:t>
            </a:r>
            <a:r>
              <a:rPr lang="en-US" sz="1700" dirty="0" smtClean="0">
                <a:latin typeface="Tahoma" pitchFamily="34" charset="0"/>
              </a:rPr>
              <a:t>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b="1" dirty="0" smtClean="0"/>
              <a:t>Primjer.</a:t>
            </a:r>
            <a:r>
              <a:rPr lang="sr-Latn-CS" sz="2400" dirty="0" smtClean="0"/>
              <a:t> Napisati funkciju koja vraća maksimum i poziciju maksimuma niza. </a:t>
            </a:r>
            <a:r>
              <a:rPr lang="sr-Latn-ME" sz="2400" dirty="0" smtClean="0"/>
              <a:t>S</a:t>
            </a:r>
            <a:r>
              <a:rPr lang="en-US" sz="2400" dirty="0" err="1" smtClean="0"/>
              <a:t>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</a:p>
          <a:p>
            <a:pPr marL="361950" indent="0" eaLnBrk="1" hangingPunct="1"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int max(int *a,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 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*poz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m=a[0];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=0;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for(i=1;i&lt;</a:t>
            </a:r>
            <a:r>
              <a:rPr lang="en-US" sz="2400" dirty="0" err="1" smtClean="0">
                <a:solidFill>
                  <a:srgbClr val="FF0000"/>
                </a:solidFill>
              </a:rPr>
              <a:t>n;i</a:t>
            </a:r>
            <a:r>
              <a:rPr lang="en-US" sz="2400" dirty="0" smtClean="0">
                <a:solidFill>
                  <a:srgbClr val="FF0000"/>
                </a:solidFill>
              </a:rPr>
              <a:t>++)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if(a[i]&gt;m)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	{m=a[i]; 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=i;}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return m;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483254" y="3806292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4059318" y="3642918"/>
            <a:ext cx="1799090" cy="580238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815278" y="3430729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kod funkcije.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51112" y="59436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Funkcija se iz glavnog programa može pozvati kao: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a=max(x,n,&amp;p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dirty="0" smtClean="0">
                <a:latin typeface="Tahoma" pitchFamily="34" charset="0"/>
              </a:rPr>
              <a:t>. </a:t>
            </a:r>
            <a:r>
              <a:rPr lang="sr-Latn-CS" dirty="0">
                <a:solidFill>
                  <a:schemeClr val="accent2"/>
                </a:solidFill>
                <a:latin typeface="Tahoma" pitchFamily="34" charset="0"/>
              </a:rPr>
              <a:t>Što su sada x, n i p?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naglašavati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int </a:t>
            </a:r>
            <a:r>
              <a:rPr lang="en-US" sz="2400" dirty="0" err="1" smtClean="0"/>
              <a:t>duzina</a:t>
            </a:r>
            <a:r>
              <a:rPr lang="sr-Latn-ME" sz="2400" dirty="0" smtClean="0"/>
              <a:t>S</a:t>
            </a:r>
            <a:r>
              <a:rPr lang="en-US" sz="2400" dirty="0" err="1" smtClean="0"/>
              <a:t>tringa</a:t>
            </a:r>
            <a:r>
              <a:rPr lang="sr-Latn-CS" sz="2400" dirty="0" smtClean="0"/>
              <a:t>(char *s)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i=0;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	return i;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403648" y="5016902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5771" y="4800874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funkciji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Postoji, ipak, jedna sitna izmjena. Neka je u programu deklarisana matrica: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</a:t>
            </a:r>
            <a:r>
              <a:rPr lang="sr-Latn-CS" sz="2400" dirty="0"/>
              <a:t>N×M=2×2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Elementi matrice su alocirani na sljedeći način: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67000"/>
            <a:ext cx="523875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deklaracijom: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92950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505200" y="4365625"/>
            <a:ext cx="1427163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28799" y="5181600"/>
            <a:ext cx="331787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nizove od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kompajler zna je razmak između vrsta 4 podatka tipa float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764"/>
            <a:ext cx="8640960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200" b="1" dirty="0" smtClean="0">
                <a:solidFill>
                  <a:srgbClr val="FF0000"/>
                </a:solidFill>
              </a:rPr>
              <a:t>tip fun(</a:t>
            </a:r>
            <a:r>
              <a:rPr lang="sr-Latn-CS" sz="2200" b="1" dirty="0" smtClean="0">
                <a:solidFill>
                  <a:srgbClr val="3333CC"/>
                </a:solidFill>
              </a:rPr>
              <a:t>float (*a)</a:t>
            </a:r>
            <a:r>
              <a:rPr lang="en-US" sz="2200" b="1" dirty="0" smtClean="0">
                <a:solidFill>
                  <a:srgbClr val="3333CC"/>
                </a:solidFill>
              </a:rPr>
              <a:t>[4]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sr-Latn-CS" sz="2200" b="1" dirty="0" smtClean="0">
                <a:solidFill>
                  <a:srgbClr val="FF0000"/>
                </a:solidFill>
              </a:rPr>
              <a:t> int N, int M, </a:t>
            </a:r>
            <a:r>
              <a:rPr lang="en-US" sz="2200" b="1" dirty="0" smtClean="0">
                <a:solidFill>
                  <a:srgbClr val="FF0000"/>
                </a:solidFill>
              </a:rPr>
              <a:t>...)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200" b="1" dirty="0" smtClean="0">
                <a:solidFill>
                  <a:srgbClr val="FF0000"/>
                </a:solidFill>
              </a:rPr>
              <a:t>fun(a,2,2, ...)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čitamo kao funkciju koja vraća pokazivač na cijeli broj.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Kombinacija niz-pokazivač-funkcija dovodi do veoma komplikovanih deklaracija.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pravila koja se koriste kod nizova uvodi se dodatno pravilo: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Par </a:t>
            </a:r>
            <a:r>
              <a:rPr lang="en-US" sz="2000" smtClean="0"/>
              <a:t>[] ima isti prioritet kao par ().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Primjer. </a:t>
            </a:r>
            <a:r>
              <a:rPr lang="sr-Latn-CS" sz="1800" b="1" smtClean="0"/>
              <a:t>Zanemarimo za trenutak argumente funkcije</a:t>
            </a:r>
            <a:r>
              <a:rPr lang="sr-Latn-C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int (*f) ()</a:t>
            </a:r>
            <a:r>
              <a:rPr lang="en-US" sz="24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U prvom koraku elimini</a:t>
            </a:r>
            <a:r>
              <a:rPr lang="sr-Latn-CS" sz="2000" smtClean="0"/>
              <a:t>šemo desnu zagradu; dakle zaključujemo da je </a:t>
            </a:r>
            <a:r>
              <a:rPr lang="sr-Latn-CS" sz="2000" b="1" smtClean="0">
                <a:solidFill>
                  <a:srgbClr val="FF0000"/>
                </a:solidFill>
              </a:rPr>
              <a:t>*f</a:t>
            </a:r>
            <a:r>
              <a:rPr lang="sr-Latn-CS" sz="2000" smtClean="0"/>
              <a:t> funkcija koja vraća cijeli broj.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 drugom koraku eliminišemo </a:t>
            </a:r>
            <a:r>
              <a:rPr lang="sr-Latn-CS" sz="2000" b="1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dolazimo da toga da je </a:t>
            </a:r>
            <a:r>
              <a:rPr lang="sr-Latn-CS" sz="2000" b="1" smtClean="0">
                <a:solidFill>
                  <a:srgbClr val="FF0000"/>
                </a:solidFill>
              </a:rPr>
              <a:t>f</a:t>
            </a:r>
            <a:r>
              <a:rPr lang="sr-Latn-CS" sz="2000" smtClean="0"/>
              <a:t> pokazivač na cjelobrojnu funkciju, odnosno adresa cjelobrojne funkcije.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Pogledajte ostale primjere iz knjige.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elementi programa zauzimaju memoriju.</a:t>
            </a:r>
          </a:p>
          <a:p>
            <a:pPr eaLnBrk="1" hangingPunct="1"/>
            <a:r>
              <a:rPr lang="sr-Latn-CS" sz="2400" smtClean="0"/>
              <a:t>Tako i kod funkcije </a:t>
            </a:r>
            <a:r>
              <a:rPr lang="en-US" sz="2400" smtClean="0"/>
              <a:t>zauzima memoriju.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41148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4958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419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572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72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5181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24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memorija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495800" y="4267200"/>
            <a:ext cx="419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dio memorije koju zauzima funkcija</a:t>
            </a:r>
            <a:r>
              <a:rPr lang="sr-Latn-CS" sz="1600" b="1">
                <a:latin typeface="Tahoma" pitchFamily="34" charset="0"/>
              </a:rPr>
              <a:t>,</a:t>
            </a:r>
            <a:r>
              <a:rPr lang="en-US" sz="1600" b="1">
                <a:latin typeface="Tahoma" pitchFamily="34" charset="0"/>
              </a:rPr>
              <a:t> sa </a:t>
            </a:r>
            <a:r>
              <a:rPr lang="sr-Latn-CS" sz="1600" b="1">
                <a:latin typeface="Tahoma" pitchFamily="34" charset="0"/>
              </a:rPr>
              <a:t>njenim </a:t>
            </a:r>
            <a:r>
              <a:rPr lang="en-US" sz="1600" b="1">
                <a:latin typeface="Tahoma" pitchFamily="34" charset="0"/>
              </a:rPr>
              <a:t>pojedinim instrukcijama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52400" y="4010025"/>
            <a:ext cx="2743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prva instrukcija funkcije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572000" y="5299075"/>
            <a:ext cx="4572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promjenljivih</a:t>
            </a:r>
            <a:r>
              <a:rPr lang="en-US" sz="1400" b="1">
                <a:solidFill>
                  <a:srgbClr val="FF3300"/>
                </a:solidFill>
                <a:latin typeface="Tahoma" pitchFamily="34" charset="0"/>
              </a:rPr>
              <a:t> koji pokazuju na adresu prvog bajta u memoriji koju promjenljiva zauzima</a:t>
            </a: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!!!</a:t>
            </a:r>
            <a:endParaRPr lang="en-US" sz="1400" b="1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543425" y="337661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Adresa funkcije koja se zove </a:t>
            </a:r>
            <a:r>
              <a:rPr lang="sr-Latn-CS" sz="2400" b="1" smtClean="0">
                <a:solidFill>
                  <a:srgbClr val="FF3300"/>
                </a:solidFill>
              </a:rPr>
              <a:t>fun()</a:t>
            </a:r>
            <a:r>
              <a:rPr lang="sr-Latn-CS" sz="2400" smtClean="0"/>
              <a:t> je </a:t>
            </a:r>
            <a:r>
              <a:rPr lang="sr-Latn-CS" sz="2400" b="1" smtClean="0">
                <a:solidFill>
                  <a:srgbClr val="FF3300"/>
                </a:solidFill>
              </a:rPr>
              <a:t>&amp;fun</a:t>
            </a:r>
            <a:r>
              <a:rPr lang="sr-Latn-CS" sz="2400" smtClean="0"/>
              <a:t>, ali se može koristiti i samo </a:t>
            </a:r>
            <a:r>
              <a:rPr lang="sr-Latn-CS" sz="2400" b="1" smtClean="0">
                <a:solidFill>
                  <a:srgbClr val="FF3300"/>
                </a:solidFill>
              </a:rPr>
              <a:t>fun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Ovo je slično adresi niza, kod ko</a:t>
            </a:r>
            <a:r>
              <a:rPr lang="en-US" sz="2400" smtClean="0"/>
              <a:t>jeg</a:t>
            </a:r>
            <a:r>
              <a:rPr lang="sr-Latn-CS" sz="2400" smtClean="0"/>
              <a:t> je samo ime adresa </a:t>
            </a:r>
            <a:r>
              <a:rPr lang="sr-Latn-CS" sz="1600" b="1" smtClean="0"/>
              <a:t>(ponekad se kaže pristupna staza)</a:t>
            </a:r>
            <a:r>
              <a:rPr lang="sr-Latn-CS" sz="2400" smtClean="0"/>
              <a:t> za prvi element niza.</a:t>
            </a:r>
          </a:p>
          <a:p>
            <a:pPr eaLnBrk="1" hangingPunct="1"/>
            <a:r>
              <a:rPr lang="sr-Latn-CS" sz="240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smtClean="0"/>
              <a:t>Naime, ponekad je zgodno omogućiti jednoj funkciji da poziva više drugih funkcija u zavisnosti od situacije.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6638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koja ne vraća vrijednost može da se deklariše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 a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en-US" sz="2400" dirty="0" smtClean="0"/>
              <a:t>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 zapravo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će biti jasnije kada budemo učili dinamičku alokaciju memorije.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553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Zamislimo sljedeću situaciju. Napisali smo funkciju koja na osnovnu nekog sofisticiranog metoda računa integral funkcije </a:t>
            </a:r>
            <a:r>
              <a:rPr lang="sr-Latn-CS" sz="2400" b="1" smtClean="0"/>
              <a:t>sin(x)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smtClean="0"/>
              <a:t>cos(x)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Mala greška u našem početnom dizajnu dovodi do potrebe da prepravljamo sve funkcije, što je neprihvatljivo.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42288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sljedeći jednostavan problem (u svakom slučaju jednostavniji</a:t>
            </a:r>
            <a:r>
              <a:rPr lang="en-US" sz="2400" smtClean="0"/>
              <a:t> </a:t>
            </a:r>
            <a:r>
              <a:rPr lang="sr-Latn-CS" sz="2400" smtClean="0"/>
              <a:t>nego što je postavka problema o ko</a:t>
            </a:r>
            <a:r>
              <a:rPr lang="en-US" sz="2400" smtClean="0"/>
              <a:t>jem</a:t>
            </a:r>
            <a:r>
              <a:rPr lang="sr-Latn-CS" sz="2400" smtClean="0"/>
              <a:t> smo diskutovali).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Ž</a:t>
            </a:r>
            <a:r>
              <a:rPr lang="en-US" sz="2400" smtClean="0"/>
              <a:t>elimo</a:t>
            </a:r>
            <a:r>
              <a:rPr lang="sr-Latn-CS" sz="2400" smtClean="0"/>
              <a:t> da sumiramo niz:</a:t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>gdje je </a:t>
            </a:r>
            <a:r>
              <a:rPr lang="sr-Latn-CS" sz="2400" b="1" smtClean="0"/>
              <a:t>a</a:t>
            </a:r>
            <a:r>
              <a:rPr lang="en-US" sz="2400" b="1" smtClean="0"/>
              <a:t>[i], i=0,...,n-1</a:t>
            </a:r>
            <a:r>
              <a:rPr lang="en-US" sz="2400" smtClean="0"/>
              <a:t> dati niz</a:t>
            </a:r>
            <a:r>
              <a:rPr lang="sr-Latn-CS" sz="2400" smtClean="0"/>
              <a:t>,</a:t>
            </a:r>
            <a:r>
              <a:rPr lang="en-US" sz="2400" smtClean="0"/>
              <a:t> recimo</a:t>
            </a:r>
            <a:r>
              <a:rPr lang="sr-Latn-CS" sz="2400" smtClean="0"/>
              <a:t>,</a:t>
            </a:r>
            <a:r>
              <a:rPr lang="en-US" sz="2400" smtClean="0"/>
              <a:t> cijelih brojeva</a:t>
            </a:r>
            <a:r>
              <a:rPr lang="sr-Latn-CS" sz="2400" smtClean="0"/>
              <a:t>,</a:t>
            </a:r>
            <a:r>
              <a:rPr lang="en-US" sz="2400" smtClean="0"/>
              <a:t> a </a:t>
            </a:r>
            <a:r>
              <a:rPr lang="en-US" sz="2400" b="1" smtClean="0"/>
              <a:t>f()</a:t>
            </a:r>
            <a:r>
              <a:rPr lang="en-US" sz="2400" smtClean="0"/>
              <a:t> proizvoljna funkcija.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29000" y="3733800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2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2106613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sumafunkcija(int (*)(),int*,int);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linija(int);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kvadrat(int);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1000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main(){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a[5]={1,2,2,3,1};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b=sumafunkcija(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c=sumafunkcija(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printf("%d %d",b,c);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5450" y="3630613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linija(int n){ return 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kvadrat(int n) {return n*n;}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sumafunkcija(int (*r)(),int *a,int n){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i,s=0;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for(i=0;i&lt;n;i++)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     s+=r(a[i]);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return s;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21250" y="2259013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ocesor i prototipovi funkcij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464050" y="24114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921250" y="4697413"/>
            <a:ext cx="4114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glavni program sa po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ivima funkcije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 -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obratite pa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žnju na dio koji je podvučen i pokušajte da odgovorite na pitanje zašto rade ispravno obije varijante i zašto se nigdje ne naglašava da je podvučeni argument funkcija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5450" y="5916613"/>
            <a:ext cx="419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realizacija funkcija - obratite pažnju na funkciju sumafunkcija, a posebno na način sumiranja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</a:t>
            </a:r>
            <a:r>
              <a:rPr lang="sr-Latn-CS" smtClean="0">
                <a:solidFill>
                  <a:schemeClr val="accent1"/>
                </a:solidFill>
              </a:rPr>
              <a:t>main</a:t>
            </a: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- ima zaglavlje, tijelo funkcije koje 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operativni sistem.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Argumenti f-je 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61592"/>
            <a:ext cx="8784976" cy="37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sr-Latn-CS" sz="2400" dirty="0" smtClean="0"/>
              <a:t>argumenata. Međutim, ova funkcija može imati argumente. Ta dva argumenta su uvijek </a:t>
            </a:r>
            <a:r>
              <a:rPr lang="sr-Latn-CS" sz="2400" dirty="0" smtClean="0">
                <a:solidFill>
                  <a:srgbClr val="FF0000"/>
                </a:solidFill>
              </a:rPr>
              <a:t>cijeli broj</a:t>
            </a:r>
            <a:r>
              <a:rPr lang="sr-Latn-CS" sz="2400" dirty="0" smtClean="0"/>
              <a:t> 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 (niz stringova)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funkcija main ima argumente</a:t>
            </a:r>
            <a:r>
              <a:rPr lang="en-US" sz="2400" dirty="0" smtClean="0"/>
              <a:t>,</a:t>
            </a:r>
            <a:r>
              <a:rPr lang="sr-Latn-CS" sz="2400" dirty="0" smtClean="0"/>
              <a:t> onda se deklariše kao: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717550" algn="l"/>
              </a:tabLst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Postavlja</a:t>
            </a:r>
            <a:r>
              <a:rPr lang="sr-Latn-CS" sz="2400" dirty="0" smtClean="0"/>
              <a:t>ju</a:t>
            </a:r>
            <a:r>
              <a:rPr lang="en-US" sz="2400" dirty="0" smtClean="0"/>
              <a:t> se </a:t>
            </a:r>
            <a:r>
              <a:rPr lang="en-US" sz="2400" dirty="0" err="1" smtClean="0"/>
              <a:t>pitanja</a:t>
            </a:r>
            <a:r>
              <a:rPr lang="en-US" sz="2400" dirty="0" smtClean="0"/>
              <a:t> </a:t>
            </a:r>
            <a:r>
              <a:rPr lang="sr-Latn-CS" sz="2400" dirty="0" smtClean="0"/>
              <a:t>- što su ovi argumenti i ko ih zadaje (kod drugih funkcija argumente postavlja funkcija koja poziva datu funkciju)?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443664" cy="37436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 kod funkcij</a:t>
            </a:r>
            <a:r>
              <a:rPr lang="en-US" sz="2400" dirty="0" smtClean="0"/>
              <a:t>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argumente zadaje onaj ko je poziva, a to je, u ovom slučaju, operativni sistem.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napisan program</a:t>
            </a:r>
            <a:r>
              <a:rPr lang="en-US" sz="2400" dirty="0" smtClean="0"/>
              <a:t> se</a:t>
            </a:r>
            <a:r>
              <a:rPr lang="sr-Latn-CS" sz="2400" dirty="0" smtClean="0"/>
              <a:t>, kada je korektno preveden, nalazi u memoriji računara u vidu </a:t>
            </a:r>
            <a:r>
              <a:rPr lang="sr-Latn-CS" sz="2400" dirty="0" smtClean="0">
                <a:solidFill>
                  <a:srgbClr val="FF0000"/>
                </a:solidFill>
              </a:rPr>
              <a:t>EXE</a:t>
            </a:r>
            <a:r>
              <a:rPr lang="sr-Latn-CS" sz="2400" dirty="0" smtClean="0"/>
              <a:t> fajla, npr. </a:t>
            </a:r>
            <a:r>
              <a:rPr lang="sr-Latn-CS" sz="2400" dirty="0" smtClean="0">
                <a:solidFill>
                  <a:srgbClr val="FF0000"/>
                </a:solidFill>
              </a:rPr>
              <a:t>IME.EXE</a:t>
            </a:r>
            <a:r>
              <a:rPr lang="sr-Latn-CS" sz="2400" dirty="0" smtClean="0"/>
              <a:t>. Pozivanje </a:t>
            </a:r>
            <a:r>
              <a:rPr lang="en-US" sz="2400" dirty="0" smtClean="0"/>
              <a:t>se mo</a:t>
            </a:r>
            <a:r>
              <a:rPr lang="sr-Latn-CS" sz="2400" dirty="0" smtClean="0"/>
              <a:t>že obaviti samo navođenjem imena </a:t>
            </a:r>
            <a:r>
              <a:rPr lang="sr-Latn-CS" sz="2400" dirty="0" smtClean="0">
                <a:solidFill>
                  <a:srgbClr val="FF0000"/>
                </a:solidFill>
              </a:rPr>
              <a:t>IME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Zamislimo sada situaciju da 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IME Aa Bb Cc 11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64488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slučaju sa prethodnog slajda, 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IME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Aa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Bb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Cc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11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ime programa i dva stringa. Program vrši njihovo nadovezivanje i štampanje.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</a:t>
            </a:r>
            <a:r>
              <a:rPr lang="en-US" sz="2400" dirty="0" err="1" smtClean="0"/>
              <a:t>ime</a:t>
            </a:r>
            <a:r>
              <a:rPr lang="sr-Latn-CS" sz="2400" dirty="0" smtClean="0"/>
              <a:t> programa i niz cijelih brojeva. Potrebno je izvršiti štampanje ovog niza.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87240"/>
            <a:ext cx="8496944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Savremeni programski jezici dozvoljavaju da funkcija pozove samu sebe </a:t>
            </a:r>
            <a:r>
              <a:rPr lang="sr-Latn-CS" sz="1600" b="1" dirty="0" smtClean="0"/>
              <a:t>(ovo je osobina programskog jezika C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nije nekih starijih jezika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kao što je npr. FORTRAN)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n!=n*(n-1)!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09600" y="4340448"/>
            <a:ext cx="2743200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361950" algn="l"/>
              </a:tabLst>
            </a:pPr>
            <a:r>
              <a:rPr lang="sr-Latn-CS" sz="2000" dirty="0">
                <a:latin typeface="Tahoma" pitchFamily="34" charset="0"/>
              </a:rPr>
              <a:t>int fakt(int n)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return 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n*</a:t>
            </a:r>
            <a:r>
              <a:rPr lang="en-US" sz="2000" dirty="0" err="1">
                <a:latin typeface="Tahoma" pitchFamily="34" charset="0"/>
              </a:rPr>
              <a:t>fakt</a:t>
            </a:r>
            <a:r>
              <a:rPr lang="en-US" sz="2000" dirty="0">
                <a:latin typeface="Tahoma" pitchFamily="34" charset="0"/>
              </a:rPr>
              <a:t>(n-1);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05944" y="4268440"/>
            <a:ext cx="518653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latin typeface="Tahoma" pitchFamily="34" charset="0"/>
              </a:rPr>
              <a:t>Za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n=5</a:t>
            </a:r>
            <a:r>
              <a:rPr lang="en-US" sz="1800" dirty="0">
                <a:latin typeface="Tahoma" pitchFamily="34" charset="0"/>
              </a:rPr>
              <a:t>, </a:t>
            </a:r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rezultat 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5*fakt(4)</a:t>
            </a:r>
            <a:r>
              <a:rPr lang="sr-Latn-CS" sz="1800" dirty="0">
                <a:latin typeface="Tahoma" pitchFamily="34" charset="0"/>
              </a:rPr>
              <a:t>, poziva se funkcija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fakt(4)</a:t>
            </a:r>
            <a:r>
              <a:rPr lang="sr-Latn-CS" sz="1800" dirty="0">
                <a:latin typeface="Tahoma" pitchFamily="34" charset="0"/>
              </a:rPr>
              <a:t> koja vraća rezultat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4*fakt(3)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fakt(3)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3*fakt(2)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2*fakt(1)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fakt(1)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1*fakt(0)</a:t>
            </a:r>
            <a:r>
              <a:rPr lang="sr-Latn-CS" sz="1800" dirty="0" smtClean="0">
                <a:latin typeface="Tahoma" pitchFamily="34" charset="0"/>
              </a:rPr>
              <a:t>, 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fakt(0)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1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467544" y="6095037"/>
            <a:ext cx="864096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Podsjetite se priče o steku i alokacionom </a:t>
            </a:r>
            <a:r>
              <a:rPr lang="sr-Latn-CS" sz="1700" dirty="0" smtClean="0">
                <a:latin typeface="Tahoma" pitchFamily="34" charset="0"/>
              </a:rPr>
              <a:t>zapisu (prva prezentacija)</a:t>
            </a:r>
            <a:r>
              <a:rPr lang="en-US" sz="1700" dirty="0" smtClean="0">
                <a:latin typeface="Tahoma" pitchFamily="34" charset="0"/>
              </a:rPr>
              <a:t>. </a:t>
            </a:r>
            <a:r>
              <a:rPr lang="en-US" sz="1700" dirty="0" err="1">
                <a:latin typeface="Tahoma" pitchFamily="34" charset="0"/>
              </a:rPr>
              <a:t>Pretpostavimo</a:t>
            </a:r>
            <a:r>
              <a:rPr lang="en-US" sz="1700" dirty="0">
                <a:latin typeface="Tahoma" pitchFamily="34" charset="0"/>
              </a:rPr>
              <a:t> da </a:t>
            </a:r>
            <a:r>
              <a:rPr lang="en-US" sz="1700" dirty="0" err="1">
                <a:latin typeface="Tahoma" pitchFamily="34" charset="0"/>
              </a:rPr>
              <a:t>glavni</a:t>
            </a:r>
            <a:r>
              <a:rPr lang="en-US" sz="1700" dirty="0">
                <a:latin typeface="Tahoma" pitchFamily="34" charset="0"/>
              </a:rPr>
              <a:t> program </a:t>
            </a:r>
            <a:r>
              <a:rPr lang="en-US" sz="1700" dirty="0" err="1">
                <a:latin typeface="Tahoma" pitchFamily="34" charset="0"/>
              </a:rPr>
              <a:t>po</a:t>
            </a:r>
            <a:r>
              <a:rPr lang="sr-Latn-CS" sz="1700" dirty="0">
                <a:latin typeface="Tahoma" pitchFamily="34" charset="0"/>
              </a:rPr>
              <a:t>z</a:t>
            </a:r>
            <a:r>
              <a:rPr lang="en-US" sz="1700" dirty="0" err="1">
                <a:latin typeface="Tahoma" pitchFamily="34" charset="0"/>
              </a:rPr>
              <a:t>iva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fakt</a:t>
            </a:r>
            <a:r>
              <a:rPr lang="en-US" sz="1700" dirty="0">
                <a:latin typeface="Tahoma" pitchFamily="34" charset="0"/>
              </a:rPr>
              <a:t>(5), </a:t>
            </a:r>
            <a:r>
              <a:rPr lang="en-US" sz="1700" dirty="0" err="1">
                <a:latin typeface="Tahoma" pitchFamily="34" charset="0"/>
              </a:rPr>
              <a:t>tada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sr-Latn-CS" sz="1700" dirty="0">
                <a:latin typeface="Tahoma" pitchFamily="34" charset="0"/>
              </a:rPr>
              <a:t>će u jednom trenutku na steku biti 6 jedinica.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6024" y="2276872"/>
            <a:ext cx="8964488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Rekurzivna rješenja su veoma elegantna. Neki programerski problemi se veoma teško rješavaju bez korišćenja ovog postupka.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Rekurzija može biti memorijski zahtjevna (što se dešava prilikom poziva fakt(120)), ali i vremenski, jer operacije sa stekom i alokacionim zapisom traju neko vrijeme.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Stoga rekurzivno treba rješavati one probleme kod kojih je prirodno korisiti rekurzivni pristup (binarno pretraživanje, quick sort itd.).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FIB(1)=1, FIB(2)=1 i </a:t>
            </a:r>
            <a:br>
              <a:rPr lang="sr-Latn-CS" sz="2200" dirty="0" smtClean="0"/>
            </a:br>
            <a:r>
              <a:rPr lang="sr-Latn-CS" sz="2200" dirty="0" smtClean="0"/>
              <a:t>FIB(I)=FI</a:t>
            </a:r>
            <a:r>
              <a:rPr lang="en-US" sz="2200" dirty="0" smtClean="0"/>
              <a:t>B</a:t>
            </a:r>
            <a:r>
              <a:rPr lang="sr-Latn-CS" sz="2200" dirty="0" smtClean="0"/>
              <a:t>(I-1)+FIB(I-2) za I</a:t>
            </a:r>
            <a:r>
              <a:rPr lang="en-US" sz="2200" dirty="0" smtClean="0"/>
              <a:t>&gt;</a:t>
            </a:r>
            <a:r>
              <a:rPr lang="sr-Latn-ME" sz="2200" dirty="0" smtClean="0"/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alternativno iterativno rješenje.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8784976" cy="424802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Unutar funkcije se mogu deklarisati pomoćne promjenljive i to na njenom početku prije bilo koje drug</a:t>
            </a:r>
            <a:r>
              <a:rPr lang="en-US" sz="2400" dirty="0" smtClean="0"/>
              <a:t>e</a:t>
            </a:r>
            <a:r>
              <a:rPr lang="sr-Latn-CS" sz="2400" dirty="0" smtClean="0"/>
              <a:t> naredbe. Tako se funkcija </a:t>
            </a:r>
            <a:r>
              <a:rPr lang="sr-Latn-CS" sz="2400" dirty="0" smtClean="0">
                <a:solidFill>
                  <a:srgbClr val="FF0000"/>
                </a:solidFill>
              </a:rPr>
              <a:t>zbir1</a:t>
            </a:r>
            <a:r>
              <a:rPr lang="sr-Latn-CS" sz="2400" dirty="0" smtClean="0"/>
              <a:t> iz naših primjera mogla deklarisati kao: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int zbir1(int x,</a:t>
            </a:r>
            <a:r>
              <a:rPr lang="en-US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y)</a:t>
            </a:r>
            <a:r>
              <a:rPr lang="en-US" sz="2200" dirty="0" smtClean="0">
                <a:solidFill>
                  <a:srgbClr val="3333CC"/>
                </a:solidFill>
              </a:rPr>
              <a:t>{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en-US" sz="2200" dirty="0" err="1" smtClean="0">
                <a:solidFill>
                  <a:srgbClr val="3333CC"/>
                </a:solidFill>
              </a:rPr>
              <a:t>int</a:t>
            </a:r>
            <a:r>
              <a:rPr lang="en-US" sz="2200" dirty="0" smtClean="0">
                <a:solidFill>
                  <a:srgbClr val="3333CC"/>
                </a:solidFill>
              </a:rPr>
              <a:t> z=</a:t>
            </a:r>
            <a:r>
              <a:rPr lang="en-US" sz="2200" dirty="0" err="1" smtClean="0">
                <a:solidFill>
                  <a:srgbClr val="3333CC"/>
                </a:solidFill>
              </a:rPr>
              <a:t>x+y</a:t>
            </a:r>
            <a:r>
              <a:rPr lang="en-US" sz="2200" dirty="0" smtClean="0">
                <a:solidFill>
                  <a:srgbClr val="3333CC"/>
                </a:solidFill>
              </a:rPr>
              <a:t>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return z;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se završiti svojom posljednjom naredbom ili prekinuti sa </a:t>
            </a:r>
            <a:r>
              <a:rPr lang="sr-Latn-C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dirty="0" smtClean="0"/>
              <a:t>bez argumenta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491880" y="3883198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411760" y="4149080"/>
            <a:ext cx="1080120" cy="2518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62000" y="3657600"/>
            <a:ext cx="2369840" cy="1981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44" y="2133600"/>
            <a:ext cx="8640960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oni koji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one vrijednosti koje su joj prosli</a:t>
            </a:r>
            <a:r>
              <a:rPr lang="en-US" sz="2400" dirty="0" smtClean="0"/>
              <a:t>je</a:t>
            </a:r>
            <a:r>
              <a:rPr lang="sr-Latn-CS" sz="2400" dirty="0" smtClean="0"/>
              <a:t>đene iz programa ili drugih funkcija:</a:t>
            </a:r>
            <a:br>
              <a:rPr lang="sr-Latn-CS" sz="2400" dirty="0" smtClean="0"/>
            </a:br>
            <a:endParaRPr lang="en-US" sz="2400" dirty="0" smtClean="0"/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int main()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  <a:br>
              <a:rPr lang="en-US" sz="2400" dirty="0" smtClean="0"/>
            </a:br>
            <a:r>
              <a:rPr lang="en-US" sz="2400" dirty="0" smtClean="0"/>
              <a:t>   a=fun(</a:t>
            </a:r>
            <a:r>
              <a:rPr lang="en-US" sz="2400" dirty="0" smtClean="0">
                <a:solidFill>
                  <a:srgbClr val="3333CC"/>
                </a:solidFill>
              </a:rPr>
              <a:t>3, 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505200" y="3662276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int fun(</a:t>
            </a:r>
            <a:r>
              <a:rPr lang="en-US">
                <a:solidFill>
                  <a:srgbClr val="C00000"/>
                </a:solidFill>
                <a:latin typeface="Tahoma" pitchFamily="34" charset="0"/>
              </a:rPr>
              <a:t>int x, int y</a:t>
            </a:r>
            <a:r>
              <a:rPr lang="en-US">
                <a:latin typeface="Tahoma" pitchFamily="34" charset="0"/>
              </a:rPr>
              <a:t>){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...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02768" y="4800600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54968" y="4800600"/>
            <a:ext cx="1676400" cy="137160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60374" y="5186276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648200" y="4119476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05400" y="4119476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93552" y="6008270"/>
            <a:ext cx="18782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0928" y="5891038"/>
            <a:ext cx="5655568" cy="922338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sr-Latn-ME" sz="1800" dirty="0" smtClean="0">
                <a:solidFill>
                  <a:srgbClr val="0070C0"/>
                </a:solidFill>
                <a:latin typeface="Tahoma" pitchFamily="34" charset="0"/>
              </a:rPr>
              <a:t>funkciji</a:t>
            </a:r>
            <a:r>
              <a:rPr lang="en-U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ta promjena ni na koji način ne utiče na promjenljivu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 u glavnom programu 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86868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Da bismo osigurali provjeru poziva funkcije, tj. da se ne dozvoli </a:t>
            </a:r>
            <a:r>
              <a:rPr lang="sr-Latn-RS" sz="2400" smtClean="0"/>
              <a:t>poziv </a:t>
            </a:r>
            <a:r>
              <a:rPr lang="en-US" sz="2400" smtClean="0"/>
              <a:t>funkcij</a:t>
            </a:r>
            <a:r>
              <a:rPr lang="sr-Latn-RS" sz="2400" smtClean="0"/>
              <a:t>e</a:t>
            </a:r>
            <a:r>
              <a:rPr lang="en-US" sz="2400" smtClean="0"/>
              <a:t> sa neo</a:t>
            </a:r>
            <a:r>
              <a:rPr lang="sr-Latn-RS" sz="2400" smtClean="0"/>
              <a:t>čekivanim argumentima, prije definisanja funkcije (i prije funkcije </a:t>
            </a:r>
            <a:r>
              <a:rPr lang="sr-Latn-RS" sz="2400" b="1" smtClean="0"/>
              <a:t>main</a:t>
            </a:r>
            <a:r>
              <a:rPr lang="sr-Latn-RS" sz="2400" smtClean="0"/>
              <a:t>) se navodi </a:t>
            </a:r>
            <a:r>
              <a:rPr lang="sr-Latn-RS" sz="2400" smtClean="0">
                <a:solidFill>
                  <a:srgbClr val="FF0000"/>
                </a:solidFill>
              </a:rPr>
              <a:t>prototip funkcije</a:t>
            </a:r>
            <a:r>
              <a:rPr lang="sr-Latn-R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Prototip liči na zaglavlje, s tim što se ne moraju navoditi imena argumenata. Prototip se završava sa 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Primjer prototipa:</a:t>
            </a:r>
            <a:br>
              <a:rPr lang="sr-Latn-CS" sz="2400" smtClean="0"/>
            </a:br>
            <a:endParaRPr lang="en-US" sz="1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int zbir(int,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>
                <a:solidFill>
                  <a:srgbClr val="FF0000"/>
                </a:solidFill>
              </a:rPr>
              <a:t>int);		</a:t>
            </a:r>
            <a:r>
              <a:rPr lang="en-US" sz="2400" smtClean="0">
                <a:solidFill>
                  <a:srgbClr val="00B050"/>
                </a:solidFill>
              </a:rPr>
              <a:t>/*ponekad se imena argumenata*/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			/*navode samo da bi objasnila*/ 					/*zna</a:t>
            </a:r>
            <a:r>
              <a:rPr lang="sr-Latn-CS" sz="2400" smtClean="0">
                <a:solidFill>
                  <a:srgbClr val="00B050"/>
                </a:solidFill>
              </a:rPr>
              <a:t>čenja argumenata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#include &lt;stdio.h&gt;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smtClean="0">
                <a:solidFill>
                  <a:srgbClr val="3333CC"/>
                </a:solidFill>
              </a:rPr>
              <a:t>int fun(int);</a:t>
            </a:r>
            <a:endParaRPr lang="en-GB" sz="2200" b="1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main</a:t>
            </a:r>
            <a:r>
              <a:rPr lang="en-GB" sz="2200" smtClean="0">
                <a:solidFill>
                  <a:srgbClr val="FF0000"/>
                </a:solidFill>
              </a:rPr>
              <a:t>() {</a:t>
            </a: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>
                <a:solidFill>
                  <a:srgbClr val="FF0000"/>
                </a:solidFill>
              </a:rPr>
              <a:t>	</a:t>
            </a:r>
            <a:r>
              <a:rPr lang="en-GB" sz="2200" smtClean="0">
                <a:solidFill>
                  <a:srgbClr val="FF0000"/>
                </a:solidFill>
              </a:rPr>
              <a:t>printf("%d\n", </a:t>
            </a:r>
            <a:r>
              <a:rPr lang="en-GB" sz="2200" smtClean="0"/>
              <a:t>fun()</a:t>
            </a:r>
            <a:r>
              <a:rPr lang="en-GB" sz="220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    return </a:t>
            </a:r>
            <a:r>
              <a:rPr lang="en-GB" sz="220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fun(int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831450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989412" y="31700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491407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284077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</a:t>
            </a:r>
            <a:r>
              <a:rPr lang="sr-Latn-ME" sz="2400" dirty="0" smtClean="0"/>
              <a:t>funkciji</a:t>
            </a:r>
            <a:r>
              <a:rPr lang="sr-Latn-CS" sz="2400" dirty="0" smtClean="0"/>
              <a:t>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 - Primjer</a:t>
            </a:r>
            <a:endParaRPr lang="en-US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53616" y="2320280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en-US" sz="2200" dirty="0">
                <a:latin typeface="Tahoma" pitchFamily="34" charset="0"/>
              </a:rPr>
              <a:t>{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/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return (*x)+(*y);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62200" y="2057400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201988" y="2057400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0" y="2133600"/>
            <a:ext cx="342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ahoma" pitchFamily="34" charset="0"/>
              </a:rPr>
              <a:t>promjenljive x i y su pokaz</a:t>
            </a:r>
            <a:r>
              <a:rPr lang="sr-Latn-CS" sz="1600" b="1">
                <a:solidFill>
                  <a:schemeClr val="accent2"/>
                </a:solidFill>
                <a:latin typeface="Tahoma" pitchFamily="34" charset="0"/>
              </a:rPr>
              <a:t>ivači  - adrese</a:t>
            </a:r>
            <a:endParaRPr 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843808" y="28622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847758" y="3086212"/>
            <a:ext cx="2086243" cy="12588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029200" y="2819400"/>
            <a:ext cx="3810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x i y i dalje ostaju 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iste 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*x je ono što se nalazi na adresi x.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228600" y="4648200"/>
            <a:ext cx="6096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Iz glavnog programa se poziv </a:t>
            </a:r>
            <a:r>
              <a:rPr lang="sr-Latn-CS" dirty="0" smtClean="0">
                <a:latin typeface="Tahoma" pitchFamily="34" charset="0"/>
              </a:rPr>
              <a:t>obavlja:</a:t>
            </a:r>
            <a:r>
              <a:rPr lang="sr-Latn-CS" dirty="0">
                <a:latin typeface="Tahoma" pitchFamily="34" charset="0"/>
              </a:rPr>
              <a:t/>
            </a:r>
            <a:br>
              <a:rPr lang="sr-Latn-CS" dirty="0"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int x=1,y=2;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...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c=zbir(&amp;x,&amp;y);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279582" y="617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1680592" y="5715000"/>
            <a:ext cx="2819400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464050" y="548005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2000" b="1">
              <a:solidFill>
                <a:srgbClr val="00B05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Poziv po referenci – Tipična primjena</a:t>
            </a:r>
            <a:endParaRPr lang="en-US" sz="4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05769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nije tipičan kada se koristi poziv po referenci (odnosno njegova simulacija preko pokazivača).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br>
              <a:rPr lang="en-US" sz="2400" dirty="0" smtClean="0"/>
            </a:br>
            <a:r>
              <a:rPr lang="en-US" sz="2400" dirty="0" smtClean="0"/>
              <a:t>	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br>
              <a:rPr lang="en-US" sz="2400" dirty="0" smtClean="0"/>
            </a:br>
            <a:r>
              <a:rPr lang="en-US" sz="2400" dirty="0" smtClean="0"/>
              <a:t>		s+=a[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br>
              <a:rPr lang="en-US" sz="2400" dirty="0" smtClean="0"/>
            </a:br>
            <a:r>
              <a:rPr lang="en-US" sz="2400" dirty="0" smtClean="0"/>
              <a:t>	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53662" y="447573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91210" y="4318974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42062" y="3789040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potprogramu proslje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đujemo adresu niza, odnosno adresu njegovog prvog člana, kao i broj članova niza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gotovo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jedan ovakav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 funkcije)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51262" y="552259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179862" y="5522590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9712" y="6055990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32262" y="4484365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42062" y="5875015"/>
            <a:ext cx="3397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Tahoma" pitchFamily="34" charset="0"/>
              </a:rPr>
              <a:t>alternativna deklaracija kod nizova</a:t>
            </a:r>
            <a:r>
              <a:rPr lang="en-US" sz="1600">
                <a:latin typeface="Tahoma" pitchFamily="34" charset="0"/>
              </a:rPr>
              <a:t/>
            </a:r>
            <a:br>
              <a:rPr lang="en-US" sz="1600">
                <a:latin typeface="Tahoma" pitchFamily="34" charset="0"/>
              </a:rPr>
            </a:b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int sumaniza(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600" b="1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int </a:t>
            </a: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26398</TotalTime>
  <Words>2244</Words>
  <Application>Microsoft Office PowerPoint</Application>
  <PresentationFormat>On-screen Show (4:3)</PresentationFormat>
  <Paragraphs>212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- Upotreba</vt:lpstr>
      <vt:lpstr>Poziv po referenci</vt:lpstr>
      <vt:lpstr>Poziv po referenci - Primjer</vt:lpstr>
      <vt:lpstr>Poziv po referenci – Tipična primjena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Argumenti f-je main</vt:lpstr>
      <vt:lpstr>Argumenti f-je main</vt:lpstr>
      <vt:lpstr>Argumenti f-je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458</cp:revision>
  <dcterms:created xsi:type="dcterms:W3CDTF">2004-08-23T07:37:27Z</dcterms:created>
  <dcterms:modified xsi:type="dcterms:W3CDTF">2020-10-28T13:51:05Z</dcterms:modified>
</cp:coreProperties>
</file>