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ECC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81" autoAdjust="0"/>
    <p:restoredTop sz="95520" autoAdjust="0"/>
  </p:normalViewPr>
  <p:slideViewPr>
    <p:cSldViewPr showGuides="1">
      <p:cViewPr varScale="1">
        <p:scale>
          <a:sx n="91" d="100"/>
          <a:sy n="91" d="100"/>
        </p:scale>
        <p:origin x="103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583C9496-CA47-4B71-8F59-0A399BEB1D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5871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921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921 h 3840"/>
                <a:gd name="T8" fmla="*/ 0 w 1824"/>
                <a:gd name="T9" fmla="*/ 6921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CC6CF-1D12-41B5-812C-279018DA8D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661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8679E-5A33-4729-9048-F335FBDEF7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21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2E523-8C5B-4266-8F46-D9B0FB82D3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191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B95B3-4ECB-40E6-90E7-A0C6965F25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31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ECD6A-9CBE-42FC-A3A1-3048AC397C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314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DF4EC-E58D-455F-8B20-CACE0CF01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284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BDFED-109C-44A1-8908-88A2907C73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45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6C327-E534-4CE5-A073-DF6FD8C29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672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19C37-4EEC-422F-9D1C-ADCEDDE8C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728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A7E67-1895-4159-8056-F32A98A37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47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86674-E6FF-4EB2-B375-7ED1D5B780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90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410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51C44E8F-1F44-4039-9A61-E2800145A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124672"/>
            <a:ext cx="7239000" cy="1320552"/>
          </a:xfrm>
        </p:spPr>
        <p:txBody>
          <a:bodyPr/>
          <a:lstStyle/>
          <a:p>
            <a:pPr eaLnBrk="1" hangingPunct="1"/>
            <a:r>
              <a:rPr lang="sr-Latn-CS" dirty="0" smtClean="0"/>
              <a:t>Algoritmi za pretraživanje i sortiranje</a:t>
            </a:r>
          </a:p>
          <a:p>
            <a:pPr eaLnBrk="1" hangingPunct="1"/>
            <a:r>
              <a:rPr lang="sr-Latn-CS" dirty="0" smtClean="0"/>
              <a:t>Malo digresije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Metod ponovljenog minimuma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8063"/>
            <a:ext cx="8686800" cy="1438969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Obradićemo samo prva dva algoritma na predavanjima.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Kod metode </a:t>
            </a:r>
            <a:r>
              <a:rPr lang="sr-Latn-CS" sz="2400" dirty="0" smtClean="0">
                <a:solidFill>
                  <a:srgbClr val="FF0000"/>
                </a:solidFill>
              </a:rPr>
              <a:t>ponovljenog minimuma</a:t>
            </a:r>
            <a:r>
              <a:rPr lang="sr-Latn-CS" sz="2400" dirty="0" smtClean="0"/>
              <a:t>, poznate i pod nazivom </a:t>
            </a:r>
            <a:r>
              <a:rPr lang="sr-Latn-CS" sz="2400" dirty="0" smtClean="0">
                <a:solidFill>
                  <a:srgbClr val="FF0000"/>
                </a:solidFill>
              </a:rPr>
              <a:t>selection sort</a:t>
            </a:r>
            <a:r>
              <a:rPr lang="sr-Latn-CS" sz="2400" dirty="0" smtClean="0"/>
              <a:t>: 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79512" y="3501008"/>
            <a:ext cx="6408712" cy="312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kern="0" dirty="0" smtClean="0"/>
              <a:t>u prvom prolasku kroz niz se odredi minimum niza i on se postavi na prvo mjesto u nizu;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kern="0" dirty="0" smtClean="0"/>
              <a:t>u drugom prolasku se odredi minimum podniza od drugog do posljednjeg elementa i on se postavi na drugom mjesto u nizu;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kern="0" dirty="0" smtClean="0"/>
              <a:t>u trećem prolasku se odredi minimum podniza od trećeg do posljednjeg elementa i on se postavi na treće mjesto u nizu, itd.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398672"/>
            <a:ext cx="2409488" cy="3414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581025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Metod ponovljenog minimuma</a:t>
            </a:r>
            <a:endParaRPr lang="en-US" smtClean="0"/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467545" y="2204864"/>
            <a:ext cx="5328591" cy="44012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en-US" sz="2000" dirty="0" err="1">
                <a:latin typeface="Tahoma" charset="0"/>
                <a:cs typeface="Times New Roman" charset="0"/>
              </a:rPr>
              <a:t>int</a:t>
            </a:r>
            <a:r>
              <a:rPr lang="en-US" sz="2000" dirty="0">
                <a:latin typeface="Tahoma" charset="0"/>
                <a:cs typeface="Times New Roman" charset="0"/>
              </a:rPr>
              <a:t> main() {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</a:t>
            </a:r>
            <a:r>
              <a:rPr lang="en-US" sz="2000" dirty="0" err="1">
                <a:latin typeface="Tahoma" charset="0"/>
                <a:cs typeface="Times New Roman" charset="0"/>
              </a:rPr>
              <a:t>int</a:t>
            </a:r>
            <a:r>
              <a:rPr lang="en-US" sz="2000" dirty="0">
                <a:latin typeface="Tahoma" charset="0"/>
                <a:cs typeface="Times New Roman" charset="0"/>
              </a:rPr>
              <a:t> n, a[100], temp, 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, j, 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</a:t>
            </a:r>
            <a:r>
              <a:rPr lang="en-US" sz="2000" dirty="0" err="1">
                <a:latin typeface="Tahoma" charset="0"/>
                <a:cs typeface="Times New Roman" charset="0"/>
              </a:rPr>
              <a:t>scanf</a:t>
            </a:r>
            <a:r>
              <a:rPr lang="en-US" sz="2000" dirty="0">
                <a:latin typeface="Tahoma" charset="0"/>
                <a:cs typeface="Times New Roman" charset="0"/>
              </a:rPr>
              <a:t>("%</a:t>
            </a:r>
            <a:r>
              <a:rPr lang="en-US" sz="2000" dirty="0" err="1">
                <a:latin typeface="Tahoma" charset="0"/>
                <a:cs typeface="Times New Roman" charset="0"/>
              </a:rPr>
              <a:t>d",&amp;n</a:t>
            </a:r>
            <a:r>
              <a:rPr lang="en-US" sz="2000" dirty="0">
                <a:latin typeface="Tahoma" charset="0"/>
                <a:cs typeface="Times New Roman" charset="0"/>
              </a:rPr>
              <a:t>);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for(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=0;i&lt;</a:t>
            </a:r>
            <a:r>
              <a:rPr lang="en-US" sz="2000" dirty="0" err="1">
                <a:latin typeface="Tahoma" charset="0"/>
                <a:cs typeface="Times New Roman" charset="0"/>
              </a:rPr>
              <a:t>n;i</a:t>
            </a:r>
            <a:r>
              <a:rPr lang="en-US" sz="2000" dirty="0" smtClean="0">
                <a:latin typeface="Tahoma" charset="0"/>
                <a:cs typeface="Times New Roman" charset="0"/>
              </a:rPr>
              <a:t>++)  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scanf</a:t>
            </a:r>
            <a:r>
              <a:rPr lang="en-US" sz="2000" dirty="0">
                <a:latin typeface="Tahoma" charset="0"/>
                <a:cs typeface="Times New Roman" charset="0"/>
              </a:rPr>
              <a:t>("%d",</a:t>
            </a:r>
            <a:r>
              <a:rPr lang="en-US" sz="2000" dirty="0" err="1">
                <a:latin typeface="Tahoma" charset="0"/>
                <a:cs typeface="Times New Roman" charset="0"/>
              </a:rPr>
              <a:t>a+i</a:t>
            </a:r>
            <a:r>
              <a:rPr lang="en-US" sz="2000" dirty="0">
                <a:latin typeface="Tahoma" charset="0"/>
                <a:cs typeface="Times New Roman" charset="0"/>
              </a:rPr>
              <a:t>);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for(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=0;i&lt;n-1;i++){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 = 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for(j=i+1;j&lt;</a:t>
            </a:r>
            <a:r>
              <a:rPr lang="en-US" sz="2000" dirty="0" err="1">
                <a:latin typeface="Tahoma" charset="0"/>
                <a:cs typeface="Times New Roman" charset="0"/>
              </a:rPr>
              <a:t>n;j</a:t>
            </a:r>
            <a:r>
              <a:rPr lang="en-US" sz="2000" dirty="0">
                <a:latin typeface="Tahoma" charset="0"/>
                <a:cs typeface="Times New Roman" charset="0"/>
              </a:rPr>
              <a:t>++)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    </a:t>
            </a:r>
            <a:r>
              <a:rPr lang="en-US" sz="2000" dirty="0" smtClean="0">
                <a:latin typeface="Tahoma" charset="0"/>
                <a:cs typeface="Times New Roman" charset="0"/>
              </a:rPr>
              <a:t>if(</a:t>
            </a:r>
            <a:r>
              <a:rPr lang="en-US" sz="2000" dirty="0">
                <a:latin typeface="Tahoma" charset="0"/>
                <a:cs typeface="Times New Roman" charset="0"/>
              </a:rPr>
              <a:t>a</a:t>
            </a:r>
            <a:r>
              <a:rPr lang="en-US" sz="2000" dirty="0" smtClean="0">
                <a:latin typeface="Tahoma" charset="0"/>
                <a:cs typeface="Times New Roman" charset="0"/>
              </a:rPr>
              <a:t>[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]&gt;a[j</a:t>
            </a:r>
            <a:r>
              <a:rPr lang="en-US" sz="2000" dirty="0" smtClean="0">
                <a:latin typeface="Tahoma" charset="0"/>
                <a:cs typeface="Times New Roman" charset="0"/>
              </a:rPr>
              <a:t>])  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 = j</a:t>
            </a:r>
            <a:r>
              <a:rPr lang="en-US" sz="2000" dirty="0" smtClean="0">
                <a:latin typeface="Tahoma" charset="0"/>
                <a:cs typeface="Times New Roman" charset="0"/>
              </a:rPr>
              <a:t>;</a:t>
            </a:r>
            <a:endParaRPr lang="en-US" sz="2000" dirty="0">
              <a:latin typeface="Tahoma" charset="0"/>
              <a:cs typeface="Times New Roman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temp = a[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];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a[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] = a[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];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a[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] = temp;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}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for(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=0;i&lt;</a:t>
            </a:r>
            <a:r>
              <a:rPr lang="en-US" sz="2000" dirty="0" err="1">
                <a:latin typeface="Tahoma" charset="0"/>
                <a:cs typeface="Times New Roman" charset="0"/>
              </a:rPr>
              <a:t>n;i</a:t>
            </a:r>
            <a:r>
              <a:rPr lang="en-US" sz="2000" dirty="0" smtClean="0">
                <a:latin typeface="Tahoma" charset="0"/>
                <a:cs typeface="Times New Roman" charset="0"/>
              </a:rPr>
              <a:t>++)  </a:t>
            </a:r>
            <a:r>
              <a:rPr lang="en-US" sz="2000" dirty="0" err="1">
                <a:latin typeface="Tahoma" charset="0"/>
                <a:cs typeface="Times New Roman" charset="0"/>
              </a:rPr>
              <a:t>printf</a:t>
            </a:r>
            <a:r>
              <a:rPr lang="en-US" sz="2000" dirty="0">
                <a:latin typeface="Tahoma" charset="0"/>
                <a:cs typeface="Times New Roman" charset="0"/>
              </a:rPr>
              <a:t>("%d ", a[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]);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}</a:t>
            </a:r>
          </a:p>
        </p:txBody>
      </p:sp>
      <p:sp>
        <p:nvSpPr>
          <p:cNvPr id="13317" name="Line 6"/>
          <p:cNvSpPr>
            <a:spLocks noChangeShapeType="1"/>
          </p:cNvSpPr>
          <p:nvPr/>
        </p:nvSpPr>
        <p:spPr bwMode="auto">
          <a:xfrm flipV="1">
            <a:off x="3131840" y="3284984"/>
            <a:ext cx="3384376" cy="3600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8" name="Text Box 7"/>
          <p:cNvSpPr txBox="1">
            <a:spLocks noChangeArrowheads="1"/>
          </p:cNvSpPr>
          <p:nvPr/>
        </p:nvSpPr>
        <p:spPr bwMode="auto">
          <a:xfrm>
            <a:off x="6516216" y="2449686"/>
            <a:ext cx="230425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charset="0"/>
              </a:rPr>
              <a:t>i</a:t>
            </a:r>
            <a:r>
              <a:rPr lang="en-US" sz="1600" dirty="0">
                <a:latin typeface="Tahoma" charset="0"/>
              </a:rPr>
              <a:t>=0 je </a:t>
            </a:r>
            <a:r>
              <a:rPr lang="sr-Latn-RS" sz="1600" dirty="0">
                <a:latin typeface="Tahoma" charset="0"/>
              </a:rPr>
              <a:t>iteracija </a:t>
            </a:r>
            <a:r>
              <a:rPr lang="en-US" sz="1600" dirty="0" err="1">
                <a:latin typeface="Tahoma" charset="0"/>
              </a:rPr>
              <a:t>petlj</a:t>
            </a:r>
            <a:r>
              <a:rPr lang="sr-Latn-RS" sz="1600" dirty="0">
                <a:latin typeface="Tahoma" charset="0"/>
              </a:rPr>
              <a:t>e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za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odre</a:t>
            </a:r>
            <a:r>
              <a:rPr lang="sr-Latn-CS" sz="1600" dirty="0">
                <a:latin typeface="Tahoma" charset="0"/>
              </a:rPr>
              <a:t>đivanje </a:t>
            </a:r>
            <a:r>
              <a:rPr lang="sr-Latn-CS" sz="1600" dirty="0" smtClean="0">
                <a:latin typeface="Tahoma" charset="0"/>
              </a:rPr>
              <a:t>minimuma</a:t>
            </a:r>
            <a:r>
              <a:rPr lang="en-US" sz="1600" dirty="0" smtClean="0">
                <a:latin typeface="Tahoma" charset="0"/>
              </a:rPr>
              <a:t> </a:t>
            </a:r>
            <a:r>
              <a:rPr lang="sr-Latn-ME" sz="1600" dirty="0" smtClean="0">
                <a:latin typeface="Tahoma" charset="0"/>
              </a:rPr>
              <a:t>čitavog</a:t>
            </a:r>
            <a:r>
              <a:rPr lang="sr-Latn-CS" sz="1600" dirty="0" smtClean="0"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niza, </a:t>
            </a:r>
            <a:r>
              <a:rPr lang="sr-Latn-CS" sz="1600" dirty="0" smtClean="0">
                <a:latin typeface="Tahoma" charset="0"/>
              </a:rPr>
              <a:t>i=1 je iteracija </a:t>
            </a:r>
            <a:r>
              <a:rPr lang="sr-Latn-CS" sz="1600" dirty="0">
                <a:latin typeface="Tahoma" charset="0"/>
              </a:rPr>
              <a:t>za </a:t>
            </a:r>
            <a:r>
              <a:rPr lang="sr-Latn-CS" sz="1600" dirty="0" smtClean="0">
                <a:latin typeface="Tahoma" charset="0"/>
              </a:rPr>
              <a:t>podniz od drugog do posljednjeg elementa </a:t>
            </a:r>
            <a:r>
              <a:rPr lang="sr-Latn-CS" sz="1600" dirty="0">
                <a:latin typeface="Tahoma" charset="0"/>
              </a:rPr>
              <a:t>itd.</a:t>
            </a:r>
            <a:endParaRPr lang="en-US" sz="1600" dirty="0">
              <a:latin typeface="Tahoma" charset="0"/>
            </a:endParaRPr>
          </a:p>
        </p:txBody>
      </p:sp>
      <p:sp>
        <p:nvSpPr>
          <p:cNvPr id="13321" name="Line 10"/>
          <p:cNvSpPr>
            <a:spLocks noChangeShapeType="1"/>
          </p:cNvSpPr>
          <p:nvPr/>
        </p:nvSpPr>
        <p:spPr bwMode="auto">
          <a:xfrm flipV="1">
            <a:off x="3516114" y="4941167"/>
            <a:ext cx="2928094" cy="2281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22" name="Text Box 11"/>
          <p:cNvSpPr txBox="1">
            <a:spLocks noChangeArrowheads="1"/>
          </p:cNvSpPr>
          <p:nvPr/>
        </p:nvSpPr>
        <p:spPr bwMode="auto">
          <a:xfrm>
            <a:off x="6398962" y="4480322"/>
            <a:ext cx="248600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 smtClean="0">
                <a:latin typeface="Tahoma" charset="0"/>
              </a:rPr>
              <a:t>Postavljanje minimuma tekućeg podniza na pravu poziciju</a:t>
            </a:r>
            <a:endParaRPr lang="en-US" sz="1600" dirty="0">
              <a:latin typeface="Tahoma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1075358" y="4701192"/>
            <a:ext cx="2448272" cy="960056"/>
          </a:xfrm>
          <a:prstGeom prst="rect">
            <a:avLst/>
          </a:prstGeom>
          <a:solidFill>
            <a:schemeClr val="accent2">
              <a:lumMod val="75000"/>
              <a:alpha val="25882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Metod ponovljenog minimuma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8784976" cy="460851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Svi algoritmi za sortiranje posjeduju dio u kojem se mijenja pozicija članova niza tipa:</a:t>
            </a:r>
            <a:br>
              <a:rPr lang="sr-Latn-CS" sz="2400" dirty="0" smtClean="0"/>
            </a:br>
            <a:r>
              <a:rPr lang="en-US" sz="2400" dirty="0" smtClean="0">
                <a:solidFill>
                  <a:srgbClr val="FF0000"/>
                </a:solidFill>
                <a:cs typeface="Times New Roman" charset="0"/>
              </a:rPr>
              <a:t>temp=a[</a:t>
            </a:r>
            <a:r>
              <a:rPr lang="en-US" sz="2400" dirty="0" err="1" smtClean="0">
                <a:solidFill>
                  <a:srgbClr val="FF0000"/>
                </a:solidFill>
                <a:cs typeface="Times New Roman" charset="0"/>
              </a:rPr>
              <a:t>i</a:t>
            </a:r>
            <a:r>
              <a:rPr lang="en-US" sz="2400" dirty="0" smtClean="0">
                <a:solidFill>
                  <a:srgbClr val="FF0000"/>
                </a:solidFill>
                <a:cs typeface="Times New Roman" charset="0"/>
              </a:rPr>
              <a:t>];</a:t>
            </a:r>
            <a:r>
              <a:rPr lang="sr-Latn-CS" sz="2400" dirty="0" smtClean="0">
                <a:solidFill>
                  <a:srgbClr val="FF0000"/>
                </a:solidFill>
                <a:cs typeface="Times New Roman" charset="0"/>
              </a:rPr>
              <a:t> </a:t>
            </a:r>
            <a:r>
              <a:rPr lang="en-US" sz="2400" dirty="0" smtClean="0">
                <a:solidFill>
                  <a:srgbClr val="00B050"/>
                </a:solidFill>
                <a:cs typeface="Times New Roman" charset="0"/>
              </a:rPr>
              <a:t>a[</a:t>
            </a:r>
            <a:r>
              <a:rPr lang="en-US" sz="2400" dirty="0" err="1" smtClean="0">
                <a:solidFill>
                  <a:srgbClr val="00B050"/>
                </a:solidFill>
                <a:cs typeface="Times New Roman" charset="0"/>
              </a:rPr>
              <a:t>i</a:t>
            </a:r>
            <a:r>
              <a:rPr lang="en-US" sz="2400" dirty="0" smtClean="0">
                <a:solidFill>
                  <a:srgbClr val="00B050"/>
                </a:solidFill>
                <a:cs typeface="Times New Roman" charset="0"/>
              </a:rPr>
              <a:t>]=a[</a:t>
            </a:r>
            <a:r>
              <a:rPr lang="sr-Latn-ME" sz="2400" dirty="0" smtClean="0">
                <a:solidFill>
                  <a:srgbClr val="00B050"/>
                </a:solidFill>
                <a:cs typeface="Times New Roman" charset="0"/>
              </a:rPr>
              <a:t>ind_min</a:t>
            </a:r>
            <a:r>
              <a:rPr lang="en-US" sz="2400" dirty="0" smtClean="0">
                <a:solidFill>
                  <a:srgbClr val="00B050"/>
                </a:solidFill>
                <a:cs typeface="Times New Roman" charset="0"/>
              </a:rPr>
              <a:t>];</a:t>
            </a:r>
            <a:r>
              <a:rPr lang="sr-Latn-CS" sz="2400" dirty="0" smtClean="0">
                <a:solidFill>
                  <a:srgbClr val="00B050"/>
                </a:solidFill>
                <a:cs typeface="Times New Roman" charset="0"/>
              </a:rPr>
              <a:t>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a[</a:t>
            </a:r>
            <a:r>
              <a:rPr lang="sr-Latn-ME" sz="2400" dirty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ind_min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]=temp;</a:t>
            </a:r>
            <a:endParaRPr lang="sr-Latn-CS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Cilj ovog koraka je da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>
                <a:solidFill>
                  <a:srgbClr val="3333CC"/>
                </a:solidFill>
              </a:rPr>
              <a:t>[</a:t>
            </a:r>
            <a:r>
              <a:rPr lang="en-US" sz="2400" dirty="0" err="1" smtClean="0">
                <a:solidFill>
                  <a:srgbClr val="3333CC"/>
                </a:solidFill>
              </a:rPr>
              <a:t>i</a:t>
            </a:r>
            <a:r>
              <a:rPr lang="en-US" sz="2400" dirty="0" smtClean="0">
                <a:solidFill>
                  <a:srgbClr val="3333CC"/>
                </a:solidFill>
              </a:rPr>
              <a:t>]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a[</a:t>
            </a:r>
            <a:r>
              <a:rPr lang="sr-Latn-ME" sz="2400" dirty="0" smtClean="0">
                <a:solidFill>
                  <a:srgbClr val="3333CC"/>
                </a:solidFill>
              </a:rPr>
              <a:t>ind_min</a:t>
            </a:r>
            <a:r>
              <a:rPr lang="en-US" sz="2400" dirty="0" smtClean="0">
                <a:solidFill>
                  <a:srgbClr val="3333CC"/>
                </a:solidFill>
              </a:rPr>
              <a:t>]</a:t>
            </a:r>
            <a:r>
              <a:rPr lang="sr-Latn-CS" sz="2400" dirty="0" smtClean="0"/>
              <a:t> zamjene mjesta</a:t>
            </a:r>
            <a:r>
              <a:rPr lang="en-US" sz="2400" dirty="0" smtClean="0"/>
              <a:t>.</a:t>
            </a:r>
            <a:endParaRPr lang="sr-Latn-ME" sz="24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Koliko</a:t>
            </a:r>
            <a:r>
              <a:rPr lang="en-US" sz="2400" dirty="0" smtClean="0"/>
              <a:t> je </a:t>
            </a:r>
            <a:r>
              <a:rPr lang="en-US" sz="2400" dirty="0" err="1" smtClean="0"/>
              <a:t>operacija</a:t>
            </a:r>
            <a:r>
              <a:rPr lang="en-US" sz="2400" dirty="0" smtClean="0"/>
              <a:t> pore</a:t>
            </a:r>
            <a:r>
              <a:rPr lang="sr-Latn-CS" sz="2400" dirty="0" smtClean="0"/>
              <a:t>đ</a:t>
            </a:r>
            <a:r>
              <a:rPr lang="en-US" sz="2400" dirty="0" err="1" smtClean="0"/>
              <a:t>enja</a:t>
            </a:r>
            <a:r>
              <a:rPr lang="en-US" sz="2400" dirty="0" smtClean="0"/>
              <a:t> </a:t>
            </a:r>
            <a:r>
              <a:rPr lang="en-US" sz="2400" dirty="0" err="1" smtClean="0"/>
              <a:t>potrebno</a:t>
            </a:r>
            <a:r>
              <a:rPr lang="en-US" sz="2400" dirty="0" smtClean="0"/>
              <a:t> </a:t>
            </a:r>
            <a:r>
              <a:rPr lang="sr-Latn-CS" sz="2400" dirty="0" smtClean="0"/>
              <a:t>z</a:t>
            </a:r>
            <a:r>
              <a:rPr lang="en-US" sz="2400" dirty="0" smtClean="0"/>
              <a:t>a </a:t>
            </a:r>
            <a:r>
              <a:rPr lang="en-US" sz="2400" dirty="0" err="1" smtClean="0"/>
              <a:t>ovaj</a:t>
            </a:r>
            <a:r>
              <a:rPr lang="en-US" sz="2400" dirty="0" smtClean="0"/>
              <a:t> </a:t>
            </a:r>
            <a:r>
              <a:rPr lang="en-US" sz="2400" dirty="0" err="1" smtClean="0"/>
              <a:t>algoritam</a:t>
            </a:r>
            <a:r>
              <a:rPr lang="sr-Latn-CS" sz="2400" dirty="0" smtClean="0"/>
              <a:t>?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i=0 se poredi član sa indeksom i=0 sa ostalih n-1 članova (n-1 poređenj</a:t>
            </a:r>
            <a:r>
              <a:rPr lang="en-US" sz="2400" dirty="0" smtClean="0"/>
              <a:t>a</a:t>
            </a:r>
            <a:r>
              <a:rPr lang="sr-Latn-CS" sz="2400" dirty="0" smtClean="0"/>
              <a:t>), za naredni imamo n-2 poređenja itd.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/>
              <a:t>Kod ponovljenog minimuma potrebno je</a:t>
            </a:r>
            <a:r>
              <a:rPr lang="sr-Latn-CS" sz="2400" dirty="0" smtClean="0"/>
              <a:t>:</a:t>
            </a:r>
          </a:p>
          <a:p>
            <a:pPr marL="0" indent="0" algn="ctr"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sr-Latn-CS" sz="2400" dirty="0">
                <a:solidFill>
                  <a:srgbClr val="3333CC"/>
                </a:solidFill>
              </a:rPr>
              <a:t>(N-1)+(N-2)+(N-3)+...+3+2+1=N(N-1)</a:t>
            </a:r>
            <a:r>
              <a:rPr lang="en-US" sz="2400" dirty="0">
                <a:solidFill>
                  <a:srgbClr val="3333CC"/>
                </a:solidFill>
              </a:rPr>
              <a:t>/2</a:t>
            </a:r>
            <a:r>
              <a:rPr lang="en-US" sz="2400" dirty="0"/>
              <a:t> pore</a:t>
            </a:r>
            <a:r>
              <a:rPr lang="sr-Latn-CS" sz="2400" dirty="0"/>
              <a:t>đ</a:t>
            </a:r>
            <a:r>
              <a:rPr lang="en-US" sz="2400" dirty="0" err="1"/>
              <a:t>enja</a:t>
            </a:r>
            <a:r>
              <a:rPr lang="sr-Latn-CS" sz="2400" dirty="0" smtClean="0"/>
              <a:t>.</a:t>
            </a:r>
            <a:endParaRPr lang="sr-Latn-CS" sz="2400" dirty="0"/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/>
              <a:t>Problem kod metode ponovljenog mininuma je što se poređenja uvijek obavljaju, čak i kada je niz </a:t>
            </a:r>
            <a:r>
              <a:rPr lang="en-US" sz="2400" dirty="0"/>
              <a:t>u </a:t>
            </a:r>
            <a:r>
              <a:rPr lang="en-US" sz="2400" dirty="0" err="1"/>
              <a:t>startu</a:t>
            </a:r>
            <a:r>
              <a:rPr lang="en-US" sz="2400" dirty="0"/>
              <a:t> </a:t>
            </a:r>
            <a:r>
              <a:rPr lang="sr-Latn-CS" sz="2400" dirty="0"/>
              <a:t>sortiran</a:t>
            </a:r>
            <a:r>
              <a:rPr lang="sr-Latn-CS" sz="2400" dirty="0" smtClean="0"/>
              <a:t>.</a:t>
            </a:r>
            <a:endParaRPr lang="sr-Latn-C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Bubble sort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2856"/>
            <a:ext cx="6336704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Kao malo unaprijeđenje </a:t>
            </a:r>
            <a:r>
              <a:rPr lang="en-US" sz="2400" dirty="0" err="1" smtClean="0"/>
              <a:t>ponovljenog</a:t>
            </a:r>
            <a:r>
              <a:rPr lang="en-US" sz="2400" dirty="0" smtClean="0"/>
              <a:t> </a:t>
            </a:r>
            <a:r>
              <a:rPr lang="en-US" sz="2400" dirty="0" err="1" smtClean="0"/>
              <a:t>minimuma</a:t>
            </a:r>
            <a:r>
              <a:rPr lang="en-US" sz="2400" dirty="0" smtClean="0"/>
              <a:t>, </a:t>
            </a:r>
            <a:r>
              <a:rPr lang="sr-Latn-CS" sz="2400" dirty="0" smtClean="0"/>
              <a:t>koristi se </a:t>
            </a:r>
            <a:r>
              <a:rPr lang="sr-Latn-CS" sz="2400" dirty="0" smtClean="0">
                <a:solidFill>
                  <a:srgbClr val="FF0000"/>
                </a:solidFill>
              </a:rPr>
              <a:t>bubble sort</a:t>
            </a:r>
            <a:r>
              <a:rPr lang="sr-Latn-CS" sz="2400" dirty="0" smtClean="0"/>
              <a:t> algoritam koji vrši poređenje susjednih elemenata niza i ako naiđe na nesortiranost vrši zamjenu mjesta.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/>
              <a:t>U prvom prolazu se porede: prvi sa drugim, drugi sa trećim, ..., pretposljednji sa posljednjim.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/>
              <a:t>Nakon prvog prolaza posljednji element je maksimum.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/>
              <a:t>U narednom prolazu elementi se porede od prvog do pretposljednjeg</a:t>
            </a:r>
            <a:r>
              <a:rPr lang="sr-Latn-CS" sz="2400" dirty="0" smtClean="0"/>
              <a:t>.</a:t>
            </a:r>
            <a:endParaRPr lang="sr-Latn-CS" sz="24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93515" y="4077072"/>
            <a:ext cx="5674629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endParaRPr lang="en-US" sz="2400" kern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055653"/>
            <a:ext cx="2387824" cy="48023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Bubble sort algoritam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86800" cy="160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Ako se u bilo kom prolazu ne izvrši nijedna zamjena zaključujemo da je niz sortiran i da nema potrebe nastavljati dalju proceduru.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Ovdje dajemo samo dio koda koji sortira niz.</a:t>
            </a:r>
            <a:endParaRPr lang="en-US" sz="2400" smtClean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741040" y="3789040"/>
            <a:ext cx="7719392" cy="28623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for(</a:t>
            </a:r>
            <a:r>
              <a:rPr lang="en-US" sz="20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=n-1;i&gt;0;i--)</a:t>
            </a:r>
            <a:r>
              <a:rPr lang="sr-Latn-CS" sz="2000" dirty="0">
                <a:latin typeface="Tahoma" charset="0"/>
              </a:rPr>
              <a:t> 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{</a:t>
            </a:r>
            <a:endParaRPr lang="sr-Latn-CS" sz="2000" dirty="0">
              <a:latin typeface="Tahoma" charset="0"/>
            </a:endParaRPr>
          </a:p>
          <a:p>
            <a:pPr eaLnBrk="1" hangingPunct="1"/>
            <a:r>
              <a:rPr lang="en-US" sz="2000" dirty="0">
                <a:latin typeface="Tahoma" charset="0"/>
              </a:rPr>
              <a:t> </a:t>
            </a:r>
            <a:r>
              <a:rPr lang="en-US" sz="2000" dirty="0" smtClean="0">
                <a:latin typeface="Tahoma" charset="0"/>
              </a:rPr>
              <a:t>  </a:t>
            </a:r>
            <a:r>
              <a:rPr lang="sr-Latn-ME" sz="2000" dirty="0" smtClean="0">
                <a:latin typeface="Tahoma" charset="0"/>
              </a:rPr>
              <a:t> </a:t>
            </a:r>
            <a:r>
              <a:rPr lang="sr-Latn-ME" sz="2000" dirty="0">
                <a:latin typeface="Tahoma" charset="0"/>
                <a:ea typeface="Arial Unicode MS" pitchFamily="34" charset="-128"/>
              </a:rPr>
              <a:t>i</a:t>
            </a:r>
            <a:r>
              <a:rPr lang="en-US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nd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=1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; 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-US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sr-Latn-ME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/ i</a:t>
            </a:r>
            <a:r>
              <a:rPr lang="en-US" sz="2000" dirty="0" err="1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nd</a:t>
            </a:r>
            <a:r>
              <a:rPr lang="en-US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=1 </a:t>
            </a:r>
            <a:r>
              <a:rPr lang="en-US" sz="2000" dirty="0" err="1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nije</a:t>
            </a:r>
            <a:r>
              <a:rPr lang="en-US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 do</a:t>
            </a:r>
            <a:r>
              <a:rPr lang="hr-HR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šlo do promjene pozicije</a:t>
            </a:r>
            <a:r>
              <a:rPr lang="hr-HR" sz="2000" dirty="0">
                <a:solidFill>
                  <a:srgbClr val="3333CC"/>
                </a:solidFill>
                <a:latin typeface="Tahoma" charset="0"/>
              </a:rPr>
              <a:t>; </a:t>
            </a:r>
            <a:r>
              <a:rPr lang="hr-HR" sz="2000" dirty="0" smtClean="0">
                <a:solidFill>
                  <a:srgbClr val="3333CC"/>
                </a:solidFill>
                <a:latin typeface="Tahoma" charset="0"/>
              </a:rPr>
              <a:t>ind=0 </a:t>
            </a:r>
            <a:r>
              <a:rPr lang="hr-HR" sz="2000" dirty="0">
                <a:solidFill>
                  <a:srgbClr val="3333CC"/>
                </a:solidFill>
                <a:latin typeface="Tahoma" charset="0"/>
              </a:rPr>
              <a:t>jeste</a:t>
            </a:r>
            <a:r>
              <a:rPr lang="hr-HR" sz="2000" dirty="0" smtClean="0">
                <a:solidFill>
                  <a:srgbClr val="3333CC"/>
                </a:solidFill>
                <a:latin typeface="Tahoma" charset="0"/>
              </a:rPr>
              <a:t>.</a:t>
            </a:r>
            <a:r>
              <a:rPr lang="en-US" sz="2000" dirty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000" dirty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for(j=0;j&lt;</a:t>
            </a:r>
            <a:r>
              <a:rPr lang="en-US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i;j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++)</a:t>
            </a:r>
            <a:b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if(a[j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]&gt;a[j+1])</a:t>
            </a:r>
            <a:r>
              <a:rPr lang="sr-Latn-CS" sz="2000" dirty="0">
                <a:latin typeface="Tahoma" charset="0"/>
              </a:rPr>
              <a:t> 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{</a:t>
            </a:r>
            <a:endParaRPr lang="sr-Latn-CS" altLang="ja-JP" sz="2000" dirty="0">
              <a:latin typeface="Tahoma" charset="0"/>
            </a:endParaRPr>
          </a:p>
          <a:p>
            <a:pPr eaLnBrk="1" hangingPunct="1"/>
            <a:r>
              <a:rPr lang="en-US" altLang="ja-JP" sz="2000" dirty="0">
                <a:latin typeface="Tahoma" charset="0"/>
              </a:rPr>
              <a:t> </a:t>
            </a:r>
            <a:r>
              <a:rPr lang="en-US" altLang="ja-JP" sz="2000" dirty="0" smtClean="0">
                <a:latin typeface="Tahoma" charset="0"/>
              </a:rPr>
              <a:t>       </a:t>
            </a:r>
            <a:r>
              <a:rPr lang="sr-Latn-ME" altLang="ja-JP" sz="2000" dirty="0" smtClean="0">
                <a:latin typeface="Tahoma" charset="0"/>
              </a:rPr>
              <a:t>   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temp=a[j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];</a:t>
            </a:r>
            <a:r>
              <a:rPr lang="sr-Latn-CS" altLang="ja-JP" sz="2000" dirty="0">
                <a:latin typeface="Tahoma" charset="0"/>
              </a:rPr>
              <a:t> 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a[j]=a[j+1];</a:t>
            </a:r>
            <a:r>
              <a:rPr lang="sr-Latn-CS" altLang="ja-JP" sz="2000" dirty="0">
                <a:latin typeface="Tahoma" charset="0"/>
              </a:rPr>
              <a:t> 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a[j+1]=temp;</a:t>
            </a:r>
            <a:endParaRPr lang="sr-Latn-CS" altLang="ja-JP" sz="2000" dirty="0">
              <a:latin typeface="Tahoma" charset="0"/>
            </a:endParaRPr>
          </a:p>
          <a:p>
            <a:pPr eaLnBrk="1" hangingPunct="1"/>
            <a:r>
              <a:rPr lang="en-US" altLang="ja-JP" sz="2000" dirty="0">
                <a:latin typeface="Tahoma" charset="0"/>
              </a:rPr>
              <a:t> </a:t>
            </a:r>
            <a:r>
              <a:rPr lang="en-US" altLang="ja-JP" sz="2000" dirty="0" smtClean="0">
                <a:latin typeface="Tahoma" charset="0"/>
              </a:rPr>
              <a:t>        </a:t>
            </a:r>
            <a:r>
              <a:rPr lang="sr-Latn-ME" altLang="ja-JP" sz="2000" dirty="0" smtClean="0">
                <a:latin typeface="Tahoma" charset="0"/>
              </a:rPr>
              <a:t>  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de-D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nd=0</a:t>
            </a:r>
            <a:r>
              <a:rPr lang="de-DE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;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altLang="ja-JP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sr-Latn-ME" altLang="ja-JP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/ </a:t>
            </a:r>
            <a:r>
              <a:rPr lang="de-DE" altLang="ja-JP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Do</a:t>
            </a:r>
            <a:r>
              <a:rPr lang="hr-HR" altLang="ja-JP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šlo je do </a:t>
            </a:r>
            <a:r>
              <a:rPr lang="hr-HR" altLang="ja-JP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zamjene elemenata</a:t>
            </a:r>
            <a:r>
              <a:rPr lang="de-DE" altLang="ja-JP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de-DE" altLang="ja-JP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</a:br>
            <a:r>
              <a:rPr lang="de-DE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}</a:t>
            </a:r>
            <a:endParaRPr lang="en-US" altLang="ja-JP" sz="20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if(</a:t>
            </a:r>
            <a:r>
              <a:rPr lang="sr-Latn-ME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altLang="ja-JP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nd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break;</a:t>
            </a:r>
            <a:b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</a:b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}</a:t>
            </a:r>
            <a:endParaRPr lang="en-US" sz="20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Bubble sort algoritam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62225"/>
            <a:ext cx="8425184" cy="387508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Ključni element u algoritmu je indikator </a:t>
            </a:r>
            <a:r>
              <a:rPr lang="sr-Latn-CS" sz="2400" b="1" dirty="0"/>
              <a:t>i</a:t>
            </a:r>
            <a:r>
              <a:rPr lang="sr-Latn-CS" sz="2400" b="1" dirty="0" smtClean="0"/>
              <a:t>nd</a:t>
            </a:r>
            <a:r>
              <a:rPr lang="sr-Latn-CS" sz="2400" dirty="0" smtClean="0"/>
              <a:t> koji se u svakoj iteraciji postavlja na </a:t>
            </a:r>
            <a:r>
              <a:rPr lang="sr-Latn-CS" sz="2400" b="1" dirty="0" smtClean="0"/>
              <a:t>1</a:t>
            </a:r>
            <a:r>
              <a:rPr lang="sr-Latn-CS" sz="2400" dirty="0" smtClean="0"/>
              <a:t>. 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Jedina pozicija gdje se događa promjena ovog indikatora je u selekciji gdje se vrši zamjena mjesta članova niza.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Ako vrijednost indikatora </a:t>
            </a:r>
            <a:r>
              <a:rPr lang="sr-Latn-CS" sz="2400" b="1" dirty="0"/>
              <a:t>i</a:t>
            </a:r>
            <a:r>
              <a:rPr lang="sr-Latn-CS" sz="2400" b="1" dirty="0" smtClean="0"/>
              <a:t>nd</a:t>
            </a:r>
            <a:r>
              <a:rPr lang="sr-Latn-CS" sz="2400" dirty="0" smtClean="0"/>
              <a:t> do kraja petlje ostane </a:t>
            </a:r>
            <a:r>
              <a:rPr lang="sr-Latn-CS" sz="2400" b="1" dirty="0" smtClean="0"/>
              <a:t>1</a:t>
            </a:r>
            <a:r>
              <a:rPr lang="sr-Latn-CS" sz="2400" dirty="0" smtClean="0"/>
              <a:t> to ukazuje da je ostatak niza koji se trenutno ispituje sortiran i da nema potrebe za daljim poređenjima.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Ipak, u najgorem slučaju složenost ovog algoritma ostaje </a:t>
            </a:r>
            <a:r>
              <a:rPr lang="sr-Latn-CS" sz="2400" b="1" dirty="0" smtClean="0"/>
              <a:t>N(N-1)</a:t>
            </a:r>
            <a:r>
              <a:rPr lang="en-US" sz="2400" b="1" dirty="0" smtClean="0"/>
              <a:t>/2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Ostali algoritmi za sortiranje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2" y="2350864"/>
            <a:ext cx="8208143" cy="34544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Na </a:t>
            </a:r>
            <a:r>
              <a:rPr lang="en-US" sz="2400" dirty="0" err="1" smtClean="0"/>
              <a:t>vje</a:t>
            </a:r>
            <a:r>
              <a:rPr lang="sr-Latn-CS" sz="2400" dirty="0" smtClean="0"/>
              <a:t>žbama ćete se upoznati sa </a:t>
            </a:r>
            <a:r>
              <a:rPr lang="en-US" sz="2400" dirty="0" err="1" smtClean="0"/>
              <a:t>drugim</a:t>
            </a:r>
            <a:r>
              <a:rPr lang="en-US" sz="2400" dirty="0" smtClean="0"/>
              <a:t> </a:t>
            </a:r>
            <a:r>
              <a:rPr lang="sr-Latn-CS" sz="2400" dirty="0" smtClean="0"/>
              <a:t>algoritm</a:t>
            </a:r>
            <a:r>
              <a:rPr lang="en-US" sz="2400" dirty="0" err="1" smtClean="0"/>
              <a:t>im</a:t>
            </a:r>
            <a:r>
              <a:rPr lang="sr-Latn-CS" sz="2400" dirty="0" smtClean="0"/>
              <a:t>a sortiranja. Naravno, ovdje se ne završava priča o sortiranju.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Za samostalan rad! Kreirajte sve predmet</a:t>
            </a:r>
            <a:r>
              <a:rPr lang="en-US" sz="2400" dirty="0" smtClean="0"/>
              <a:t>n</a:t>
            </a:r>
            <a:r>
              <a:rPr lang="sr-Latn-CS" sz="2400" dirty="0" smtClean="0"/>
              <a:t>e algoritme sortiranja za sortiranje u nerastući redosljed (najčešće je dovoljno zamijeniti samo jedan operator. Koji?). Algoritme odraditi i kao program i kao funkcije.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Odradite varijante za sortiranje stringova.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typedef</a:t>
            </a:r>
            <a:endParaRPr lang="en-US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277616"/>
            <a:ext cx="8712646" cy="439174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Vidjeli smo da tipovi podataka u C-u mogu imati izuzetno dugačke nazive, npr. </a:t>
            </a:r>
            <a:r>
              <a:rPr lang="sr-Latn-CS" sz="2400" dirty="0" smtClean="0">
                <a:solidFill>
                  <a:srgbClr val="3333CC"/>
                </a:solidFill>
              </a:rPr>
              <a:t>unsigned short int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Naredbom </a:t>
            </a:r>
            <a:r>
              <a:rPr lang="sr-Latn-CS" sz="2400" dirty="0" smtClean="0">
                <a:solidFill>
                  <a:srgbClr val="FF0000"/>
                </a:solidFill>
              </a:rPr>
              <a:t>typedef</a:t>
            </a:r>
            <a:r>
              <a:rPr lang="sr-Latn-CS" sz="2400" dirty="0" smtClean="0"/>
              <a:t> se može izvršiti definisanje novog imena za postojeće tipove podataka. Na primjer: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typedef unsigned short int UISHORT;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Ovo se radi prije prvog korišćenja tipa, a najbolje van svih funkcija.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Od sada nadalje se promjenljive umjesto </a:t>
            </a:r>
            <a:r>
              <a:rPr lang="sr-Latn-CS" sz="2400" dirty="0" smtClean="0">
                <a:solidFill>
                  <a:srgbClr val="3333CC"/>
                </a:solidFill>
              </a:rPr>
              <a:t>unsigned short int</a:t>
            </a:r>
            <a:r>
              <a:rPr lang="sr-Latn-CS" sz="2400" dirty="0" smtClean="0"/>
              <a:t> mogu deklarisati kao: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UISHORT a,b;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/>
              <a:t>Ključnu riječ </a:t>
            </a:r>
            <a:r>
              <a:rPr lang="sr-Latn-CS" sz="2400" dirty="0">
                <a:solidFill>
                  <a:srgbClr val="FF0000"/>
                </a:solidFill>
              </a:rPr>
              <a:t>typedef</a:t>
            </a:r>
            <a:r>
              <a:rPr lang="sr-Latn-CS" sz="2400" dirty="0"/>
              <a:t> opravdano je koristiti kod struktura, ali o tom-potom.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Modifikator </a:t>
            </a:r>
            <a:r>
              <a:rPr lang="en-US" smtClean="0">
                <a:solidFill>
                  <a:srgbClr val="3333CC"/>
                </a:solidFill>
              </a:rPr>
              <a:t>const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2233613"/>
            <a:ext cx="8893175" cy="407511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“</a:t>
            </a:r>
            <a:r>
              <a:rPr lang="en-US" sz="2400" dirty="0" err="1" smtClean="0"/>
              <a:t>Promjenljiva</a:t>
            </a:r>
            <a:r>
              <a:rPr lang="en-US" sz="2400" dirty="0" smtClean="0"/>
              <a:t>” </a:t>
            </a:r>
            <a:r>
              <a:rPr lang="en-US" sz="2400" dirty="0" err="1" smtClean="0"/>
              <a:t>koja</a:t>
            </a:r>
            <a:r>
              <a:rPr lang="en-US" sz="2400" dirty="0" smtClean="0"/>
              <a:t> je </a:t>
            </a:r>
            <a:r>
              <a:rPr lang="en-US" sz="2400" dirty="0" err="1" smtClean="0"/>
              <a:t>deklarisana</a:t>
            </a:r>
            <a:r>
              <a:rPr lang="en-US" sz="2400" dirty="0" smtClean="0"/>
              <a:t> </a:t>
            </a:r>
            <a:r>
              <a:rPr lang="en-US" sz="2400" dirty="0" err="1" smtClean="0"/>
              <a:t>kao</a:t>
            </a:r>
            <a:r>
              <a:rPr lang="en-US" sz="2400" dirty="0" smtClean="0"/>
              <a:t>:</a:t>
            </a:r>
          </a:p>
          <a:p>
            <a:pPr marL="361950" indent="0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 err="1" smtClean="0">
                <a:solidFill>
                  <a:srgbClr val="3333CC"/>
                </a:solidFill>
              </a:rPr>
              <a:t>const</a:t>
            </a:r>
            <a:r>
              <a:rPr lang="en-US" sz="2400" dirty="0" smtClean="0"/>
              <a:t> </a:t>
            </a: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=0;</a:t>
            </a:r>
          </a:p>
          <a:p>
            <a:pPr marL="361950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 smtClean="0"/>
              <a:t>je </a:t>
            </a:r>
            <a:r>
              <a:rPr lang="en-US" sz="2400" dirty="0" err="1" smtClean="0"/>
              <a:t>konstanta</a:t>
            </a:r>
            <a:r>
              <a:rPr lang="en-US" sz="2400" dirty="0" smtClean="0"/>
              <a:t> </a:t>
            </a:r>
            <a:r>
              <a:rPr lang="sr-Latn-CS" sz="2400" dirty="0" smtClean="0"/>
              <a:t>čiji pokušaj promjene uzrokuje grešku.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Smisao ovog modifikatora je da zabrani promjenu ove konstante u programu.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Zamislimo sljedeći slučaj. Imamo promjenljivu </a:t>
            </a:r>
            <a:r>
              <a:rPr lang="sr-Latn-CS" sz="2400" dirty="0" smtClean="0">
                <a:solidFill>
                  <a:srgbClr val="FF0000"/>
                </a:solidFill>
              </a:rPr>
              <a:t>a=12.345</a:t>
            </a:r>
            <a:r>
              <a:rPr lang="sr-Latn-CS" sz="2400" dirty="0" smtClean="0"/>
              <a:t> koja nam ulazi u mnoštvo proračuna. Umjesto da je pišemo na svakom mjestu, možemo je deklarisati jednom, a kako je njen smisao da se nikad ne mijenja pogodno ju je deklarisati kao konstantu</a:t>
            </a:r>
            <a:r>
              <a:rPr lang="en-US" sz="2400" dirty="0" smtClean="0"/>
              <a:t>.</a:t>
            </a:r>
            <a:endParaRPr lang="sr-Latn-C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Konstantni pokazivači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9154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Sljedeće deklaracije:</a:t>
            </a:r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sr-Latn-CS" sz="2400" dirty="0" smtClean="0">
                <a:solidFill>
                  <a:srgbClr val="3333CC"/>
                </a:solidFill>
              </a:rPr>
              <a:t>const int *i;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int * const i;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const int * const i;</a:t>
            </a:r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sr-Latn-CS" sz="2400" dirty="0" smtClean="0"/>
              <a:t>deklarišu promjenljivu </a:t>
            </a:r>
            <a:r>
              <a:rPr lang="sr-Latn-CS" sz="2400" b="1" dirty="0" smtClean="0">
                <a:solidFill>
                  <a:srgbClr val="FF0000"/>
                </a:solidFill>
              </a:rPr>
              <a:t>i</a:t>
            </a:r>
            <a:r>
              <a:rPr lang="sr-Latn-CS" sz="2400" dirty="0" smtClean="0"/>
              <a:t> koja je pokazivač na cijeli broj, dok je </a:t>
            </a:r>
            <a:r>
              <a:rPr lang="sr-Latn-CS" sz="2400" b="1" dirty="0" smtClean="0">
                <a:solidFill>
                  <a:srgbClr val="3333CC"/>
                </a:solidFill>
              </a:rPr>
              <a:t>*i</a:t>
            </a:r>
            <a:r>
              <a:rPr lang="sr-Latn-CS" sz="2400" dirty="0" smtClean="0"/>
              <a:t> vrijednost te promjenljive.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dirty="0" smtClean="0"/>
              <a:t>Tumačenje ovih deklaracija se obavlja na sljedeći način.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z="2000" dirty="0" smtClean="0"/>
              <a:t>Prvo se uklone svi </a:t>
            </a:r>
            <a:r>
              <a:rPr lang="sr-Latn-CS" sz="2000" b="1" dirty="0" smtClean="0">
                <a:solidFill>
                  <a:srgbClr val="FF0000"/>
                </a:solidFill>
              </a:rPr>
              <a:t>const</a:t>
            </a:r>
            <a:r>
              <a:rPr lang="sr-Latn-CS" sz="2000" dirty="0" smtClean="0"/>
              <a:t> da bi se shvatilo što je promjenljiva koja se deklariše (u sva tri slučaju </a:t>
            </a:r>
            <a:r>
              <a:rPr lang="sr-Latn-CS" sz="2000" b="1" dirty="0" smtClean="0">
                <a:solidFill>
                  <a:srgbClr val="FF0000"/>
                </a:solidFill>
              </a:rPr>
              <a:t>i</a:t>
            </a:r>
            <a:r>
              <a:rPr lang="sr-Latn-CS" sz="2000" dirty="0" smtClean="0"/>
              <a:t> je pokazivač, a </a:t>
            </a:r>
            <a:r>
              <a:rPr lang="sr-Latn-CS" sz="2000" b="1" dirty="0" smtClean="0">
                <a:solidFill>
                  <a:srgbClr val="3333CC"/>
                </a:solidFill>
              </a:rPr>
              <a:t>*i</a:t>
            </a:r>
            <a:r>
              <a:rPr lang="sr-Latn-CS" sz="2000" dirty="0" smtClean="0"/>
              <a:t> je promjenljiva).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z="2000" dirty="0" smtClean="0"/>
              <a:t>Zatim se pogleda što je sa desne strane od modifikatora </a:t>
            </a:r>
            <a:r>
              <a:rPr lang="sr-Latn-CS" sz="2000" b="1" dirty="0" smtClean="0">
                <a:solidFill>
                  <a:srgbClr val="FF0000"/>
                </a:solidFill>
              </a:rPr>
              <a:t>const</a:t>
            </a:r>
            <a:r>
              <a:rPr lang="sr-Latn-CS" sz="2000" dirty="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z="2000" dirty="0" smtClean="0"/>
              <a:t>U prvom slučaju je konstantan cijeli broj, u drugom slučaju je konstantan pokazivač, dok su u trećem slučaju i promjenljiva i pokazivač konstantn</a:t>
            </a:r>
            <a:r>
              <a:rPr lang="en-US" sz="2000" dirty="0" smtClean="0"/>
              <a:t>i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Dokle smo stigli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71296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Do sada smo se upoznali sa materijom uglavnom u “rastućem smjeru”, od prostijih ka složenijim pojmovima i konceptima.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Tokom te priče dosta ne manje važnih detalja smo preskočili kako ne bi ovu </a:t>
            </a:r>
            <a:r>
              <a:rPr lang="en-US" sz="2400" dirty="0" smtClean="0"/>
              <a:t>(</a:t>
            </a:r>
            <a:r>
              <a:rPr lang="sr-Latn-CS" sz="2400" dirty="0" smtClean="0"/>
              <a:t>već dosta komplikovanu</a:t>
            </a:r>
            <a:r>
              <a:rPr lang="en-US" sz="2400" dirty="0"/>
              <a:t>)</a:t>
            </a:r>
            <a:r>
              <a:rPr lang="sr-Latn-CS" sz="2400" dirty="0" smtClean="0"/>
              <a:t> priču učinili još komplikovanijom.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Stoga ćemo iskoristiti ovu lekciju da sistematizujemo do sada izloženo gradivo, te da objasnimo pomoćne koncepte u programskom jeziku C.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Prije nego se uputimo u tom pravcu obradićemo algoritme za sortiranje i pretraživanje.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Konstantni argumenti funkcije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66528"/>
            <a:ext cx="8424936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Jedini način da se niz proslijedi kao argument funkcije je putem pokazivača.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Kad nešto proslijedimo putem pokazivača funkciji ne postoji zabrana da ta funkcija izmjeni promjenljivu na koju pokazivač pokazuje.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Često cilj nije izmjena argumenta funkcije (npr. stringa),</a:t>
            </a:r>
            <a:r>
              <a:rPr lang="en-US" sz="2400" dirty="0" smtClean="0"/>
              <a:t> </a:t>
            </a:r>
            <a:r>
              <a:rPr lang="en-US" sz="2400" dirty="0" err="1" smtClean="0"/>
              <a:t>ve</a:t>
            </a:r>
            <a:r>
              <a:rPr lang="sr-Latn-CS" sz="2400" dirty="0" smtClean="0"/>
              <a:t>ć određivanje neke karakteristike tog argumenta.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tom slučaju bi željeli da funkcija ne može da promjeni vrijednost argumenta.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Konstantni argumenti funkcije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6"/>
            <a:ext cx="8784976" cy="4608512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300" dirty="0" smtClean="0"/>
              <a:t>Takav argument funkcije se može deklarisati kao:</a:t>
            </a:r>
            <a:br>
              <a:rPr lang="sr-Latn-CS" sz="2300" dirty="0" smtClean="0"/>
            </a:br>
            <a:r>
              <a:rPr lang="sr-Latn-CS" sz="2300" dirty="0" smtClean="0">
                <a:solidFill>
                  <a:srgbClr val="FF0000"/>
                </a:solidFill>
              </a:rPr>
              <a:t>int</a:t>
            </a:r>
            <a:r>
              <a:rPr lang="en-US" sz="2300" dirty="0" smtClean="0">
                <a:solidFill>
                  <a:srgbClr val="FF0000"/>
                </a:solidFill>
              </a:rPr>
              <a:t> fun</a:t>
            </a:r>
            <a:r>
              <a:rPr lang="sr-Latn-CS" sz="2300" dirty="0" smtClean="0">
                <a:solidFill>
                  <a:srgbClr val="FF0000"/>
                </a:solidFill>
              </a:rPr>
              <a:t>(</a:t>
            </a:r>
            <a:r>
              <a:rPr lang="sr-Latn-CS" sz="2300" dirty="0" smtClean="0">
                <a:solidFill>
                  <a:srgbClr val="3333CC"/>
                </a:solidFill>
              </a:rPr>
              <a:t>const char *s</a:t>
            </a:r>
            <a:r>
              <a:rPr lang="sr-Latn-CS" sz="2300" dirty="0" smtClean="0">
                <a:solidFill>
                  <a:srgbClr val="FF0000"/>
                </a:solidFill>
              </a:rPr>
              <a:t>)</a:t>
            </a:r>
            <a:r>
              <a:rPr lang="en-US" sz="2300" dirty="0" smtClean="0">
                <a:solidFill>
                  <a:srgbClr val="FF0000"/>
                </a:solidFill>
              </a:rPr>
              <a:t> {}</a:t>
            </a:r>
            <a:endParaRPr lang="sr-Latn-CS" sz="2300" dirty="0" smtClean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300" dirty="0" smtClean="0"/>
              <a:t>Sada bi unutar tijela funkcije </a:t>
            </a:r>
            <a:r>
              <a:rPr lang="sr-Latn-CS" sz="2300" dirty="0" smtClean="0">
                <a:solidFill>
                  <a:srgbClr val="FF0000"/>
                </a:solidFill>
              </a:rPr>
              <a:t>s</a:t>
            </a:r>
            <a:r>
              <a:rPr lang="en-US" sz="2300" dirty="0" smtClean="0">
                <a:solidFill>
                  <a:srgbClr val="FF0000"/>
                </a:solidFill>
              </a:rPr>
              <a:t>[i</a:t>
            </a:r>
            <a:r>
              <a:rPr lang="en-US" sz="2300" dirty="0">
                <a:solidFill>
                  <a:srgbClr val="FF0000"/>
                </a:solidFill>
              </a:rPr>
              <a:t>]='A'</a:t>
            </a:r>
            <a:r>
              <a:rPr lang="en-US" sz="2300" dirty="0" smtClean="0"/>
              <a:t> </a:t>
            </a:r>
            <a:r>
              <a:rPr lang="en-US" sz="2300" dirty="0" err="1" smtClean="0"/>
              <a:t>dovelo</a:t>
            </a:r>
            <a:r>
              <a:rPr lang="en-US" sz="2300" dirty="0" smtClean="0"/>
              <a:t> do </a:t>
            </a:r>
            <a:r>
              <a:rPr lang="en-US" sz="2300" dirty="0" err="1" smtClean="0"/>
              <a:t>gre</a:t>
            </a:r>
            <a:r>
              <a:rPr lang="sr-Latn-CS" sz="2300" dirty="0" smtClean="0"/>
              <a:t>ške i prekida programa.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300" dirty="0" smtClean="0"/>
              <a:t>Postoje trikovi koji omogućavaju promjenu i kon</a:t>
            </a:r>
            <a:r>
              <a:rPr lang="en-US" sz="2300" dirty="0" smtClean="0"/>
              <a:t>s</a:t>
            </a:r>
            <a:r>
              <a:rPr lang="sr-Latn-CS" sz="2300" dirty="0" smtClean="0"/>
              <a:t>tant</a:t>
            </a:r>
            <a:r>
              <a:rPr lang="en-US" sz="2300" dirty="0" smtClean="0"/>
              <a:t>n</a:t>
            </a:r>
            <a:r>
              <a:rPr lang="sr-Latn-CS" sz="2300" dirty="0" smtClean="0"/>
              <a:t>ih promjenljivih, pokazivača, a i konstant</a:t>
            </a:r>
            <a:r>
              <a:rPr lang="en-US" sz="2300" dirty="0" smtClean="0"/>
              <a:t>n</a:t>
            </a:r>
            <a:r>
              <a:rPr lang="sr-Latn-CS" sz="2300" dirty="0" smtClean="0"/>
              <a:t>ih argumenata funkcije. Jedan ovakav trik je:</a:t>
            </a:r>
          </a:p>
          <a:p>
            <a:pPr marL="361950" indent="0" eaLnBrk="1" hangingPunct="1">
              <a:spcBef>
                <a:spcPct val="0"/>
              </a:spcBef>
              <a:spcAft>
                <a:spcPts val="0"/>
              </a:spcAft>
              <a:buNone/>
            </a:pPr>
            <a:r>
              <a:rPr lang="sr-Latn-CS" sz="2300" dirty="0">
                <a:solidFill>
                  <a:srgbClr val="FF0000"/>
                </a:solidFill>
              </a:rPr>
              <a:t>const int x=7;</a:t>
            </a:r>
          </a:p>
          <a:p>
            <a:pPr marL="36195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sr-Latn-CS" sz="2300" dirty="0" smtClean="0">
                <a:solidFill>
                  <a:srgbClr val="FF0000"/>
                </a:solidFill>
              </a:rPr>
              <a:t>*(</a:t>
            </a:r>
            <a:r>
              <a:rPr lang="sr-Latn-CS" sz="2300" dirty="0">
                <a:solidFill>
                  <a:srgbClr val="FF0000"/>
                </a:solidFill>
              </a:rPr>
              <a:t>int *)&amp;x = 66</a:t>
            </a:r>
            <a:r>
              <a:rPr lang="sr-Latn-CS" sz="2300" dirty="0" smtClean="0">
                <a:solidFill>
                  <a:srgbClr val="FF0000"/>
                </a:solidFill>
              </a:rPr>
              <a:t>;</a:t>
            </a:r>
            <a:endParaRPr lang="sr-Latn-CS" sz="230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300" dirty="0" smtClean="0"/>
              <a:t>Napominjemo da je cilj modifikatora </a:t>
            </a:r>
            <a:r>
              <a:rPr lang="sr-Latn-CS" sz="2300" b="1" dirty="0" smtClean="0">
                <a:solidFill>
                  <a:srgbClr val="FF0000"/>
                </a:solidFill>
              </a:rPr>
              <a:t>const</a:t>
            </a:r>
            <a:r>
              <a:rPr lang="sr-Latn-CS" sz="2300" dirty="0" smtClean="0"/>
              <a:t> da zabrani slučajno ugrožavanje konst</a:t>
            </a:r>
            <a:r>
              <a:rPr lang="en-US" sz="2300" dirty="0" smtClean="0"/>
              <a:t>a</a:t>
            </a:r>
            <a:r>
              <a:rPr lang="sr-Latn-CS" sz="2300" dirty="0" smtClean="0"/>
              <a:t>ntosti, a ne situacije da neko nasilnim putem ugrožava konstant</a:t>
            </a:r>
            <a:r>
              <a:rPr lang="en-US" sz="2300" dirty="0" smtClean="0"/>
              <a:t>n</a:t>
            </a:r>
            <a:r>
              <a:rPr lang="sr-Latn-CS" sz="2300" dirty="0" smtClean="0"/>
              <a:t>ost.</a:t>
            </a:r>
            <a:endParaRPr lang="en-US" sz="2300" dirty="0" smtClean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707904" y="4870901"/>
            <a:ext cx="446449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800" dirty="0" smtClean="0">
                <a:solidFill>
                  <a:srgbClr val="FF0000"/>
                </a:solidFill>
                <a:latin typeface="Tahoma" charset="0"/>
              </a:rPr>
              <a:t>Cast-ovanjem adrese dobijamo pokazivač za koji ne važi const ograničenje.</a:t>
            </a:r>
            <a:endParaRPr lang="en-US" sz="1800" dirty="0">
              <a:solidFill>
                <a:srgbClr val="FF0000"/>
              </a:solidFill>
              <a:latin typeface="Tahoma" charset="0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 flipV="1">
            <a:off x="2836607" y="5196437"/>
            <a:ext cx="87129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Pretprocesor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86136"/>
            <a:ext cx="8610600" cy="42672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Pretprocesor predstavlja dio kod</a:t>
            </a:r>
            <a:r>
              <a:rPr lang="en-US" sz="2400" dirty="0" smtClean="0"/>
              <a:t>a</a:t>
            </a:r>
            <a:r>
              <a:rPr lang="sr-Latn-CS" sz="2400" dirty="0" smtClean="0"/>
              <a:t> u programskom jeziku C kojem kompajler pristupa prije nego počne da procesira </a:t>
            </a:r>
            <a:r>
              <a:rPr lang="sr-Latn-CS" sz="1600" b="1" dirty="0" smtClean="0"/>
              <a:t>(odakle mu i naziv)</a:t>
            </a:r>
            <a:r>
              <a:rPr lang="sr-Latn-CS" sz="2400" dirty="0" smtClean="0"/>
              <a:t> glavninu koda.</a:t>
            </a:r>
          </a:p>
          <a:p>
            <a:pPr eaLnBrk="1" hangingPunct="1"/>
            <a:r>
              <a:rPr lang="sr-Latn-CS" sz="2400" dirty="0" smtClean="0"/>
              <a:t>Sve pretprocesorske naredbe (odomaćio se termin </a:t>
            </a:r>
            <a:r>
              <a:rPr lang="sr-Latn-CS" sz="2400" dirty="0" smtClean="0">
                <a:solidFill>
                  <a:srgbClr val="3333CC"/>
                </a:solidFill>
              </a:rPr>
              <a:t>direktive</a:t>
            </a:r>
            <a:r>
              <a:rPr lang="sr-Latn-CS" sz="2400" dirty="0" smtClean="0"/>
              <a:t> umjesto naredbe) počinju karakterom </a:t>
            </a:r>
            <a:r>
              <a:rPr lang="sr-Latn-CS" sz="2400" b="1" dirty="0" smtClean="0">
                <a:solidFill>
                  <a:srgbClr val="FF0000"/>
                </a:solidFill>
              </a:rPr>
              <a:t>#</a:t>
            </a:r>
            <a:r>
              <a:rPr lang="sr-Latn-CS" sz="2400" dirty="0" smtClean="0"/>
              <a:t>, pa se stoga često nazivaju tarabama.</a:t>
            </a:r>
          </a:p>
          <a:p>
            <a:pPr eaLnBrk="1" hangingPunct="1"/>
            <a:r>
              <a:rPr lang="sr-Latn-CS" sz="2400" dirty="0" smtClean="0"/>
              <a:t>Sa pretprocesorskom direktivom </a:t>
            </a:r>
            <a:r>
              <a:rPr lang="sr-Latn-CS" sz="2400" dirty="0" smtClean="0">
                <a:solidFill>
                  <a:srgbClr val="FF0000"/>
                </a:solidFill>
              </a:rPr>
              <a:t>#include</a:t>
            </a:r>
            <a:r>
              <a:rPr lang="sr-Latn-CS" sz="2400" dirty="0" smtClean="0"/>
              <a:t> smo se već djelimično upoznali. U obliku: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#include </a:t>
            </a:r>
            <a:r>
              <a:rPr lang="en-US" sz="2400" dirty="0" smtClean="0">
                <a:solidFill>
                  <a:srgbClr val="FF0000"/>
                </a:solidFill>
              </a:rPr>
              <a:t>&lt;</a:t>
            </a:r>
            <a:r>
              <a:rPr lang="en-US" sz="2400" dirty="0" err="1" smtClean="0">
                <a:solidFill>
                  <a:srgbClr val="FF0000"/>
                </a:solidFill>
              </a:rPr>
              <a:t>stdio.h</a:t>
            </a:r>
            <a:r>
              <a:rPr lang="en-US" sz="2400" dirty="0" smtClean="0">
                <a:solidFill>
                  <a:srgbClr val="FF0000"/>
                </a:solidFill>
              </a:rPr>
              <a:t>&gt;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/>
              <a:t>nam</a:t>
            </a:r>
            <a:r>
              <a:rPr lang="en-US" sz="2400" dirty="0" smtClean="0"/>
              <a:t> je </a:t>
            </a:r>
            <a:r>
              <a:rPr lang="en-US" sz="2400" dirty="0" err="1" smtClean="0"/>
              <a:t>slu</a:t>
            </a:r>
            <a:r>
              <a:rPr lang="sr-Latn-CS" sz="2400" dirty="0" smtClean="0"/>
              <a:t>žila da u </a:t>
            </a:r>
            <a:r>
              <a:rPr lang="en-US" sz="2400" dirty="0" err="1" smtClean="0"/>
              <a:t>programski</a:t>
            </a:r>
            <a:r>
              <a:rPr lang="en-US" sz="2400" dirty="0" smtClean="0"/>
              <a:t> </a:t>
            </a:r>
            <a:r>
              <a:rPr lang="sr-Latn-CS" sz="2400" dirty="0" smtClean="0"/>
              <a:t>kôd uključi</a:t>
            </a:r>
            <a:r>
              <a:rPr lang="en-US" sz="2400" dirty="0" smtClean="0"/>
              <a:t>mo</a:t>
            </a:r>
            <a:r>
              <a:rPr lang="sr-Latn-CS" sz="2400" dirty="0" smtClean="0"/>
              <a:t> sadržaj standardnih programskih biblioteka.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Pretprocesor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10966"/>
            <a:ext cx="8215313" cy="368233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500" dirty="0" smtClean="0"/>
              <a:t>Pretprocesorska direktiva </a:t>
            </a:r>
            <a:r>
              <a:rPr lang="sr-Latn-CS" sz="2500" dirty="0" smtClean="0">
                <a:solidFill>
                  <a:srgbClr val="3333CC"/>
                </a:solidFill>
              </a:rPr>
              <a:t>#include</a:t>
            </a:r>
            <a:r>
              <a:rPr lang="sr-Latn-CS" sz="2500" dirty="0" smtClean="0"/>
              <a:t> može da posluži za uključivanje u kôd funkcija koje smo mi ili neki drugi programeri kreirali. Sintaksa je tada nešto drugačija:</a:t>
            </a:r>
            <a:br>
              <a:rPr lang="sr-Latn-CS" sz="2500" dirty="0" smtClean="0"/>
            </a:br>
            <a:r>
              <a:rPr lang="sr-Latn-CS" sz="2500" dirty="0" smtClean="0">
                <a:solidFill>
                  <a:srgbClr val="FF0000"/>
                </a:solidFill>
              </a:rPr>
              <a:t>#include </a:t>
            </a:r>
            <a:r>
              <a:rPr lang="en-US" sz="2500" dirty="0">
                <a:solidFill>
                  <a:srgbClr val="FF0000"/>
                </a:solidFill>
              </a:rPr>
              <a:t>"</a:t>
            </a:r>
            <a:r>
              <a:rPr lang="en-US" sz="2500" dirty="0" err="1" smtClean="0">
                <a:solidFill>
                  <a:srgbClr val="FF0000"/>
                </a:solidFill>
              </a:rPr>
              <a:t>nase_fun.h</a:t>
            </a:r>
            <a:r>
              <a:rPr lang="en-US" sz="2500" dirty="0" smtClean="0">
                <a:solidFill>
                  <a:srgbClr val="FF0000"/>
                </a:solidFill>
              </a:rPr>
              <a:t>"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500" dirty="0" smtClean="0"/>
              <a:t>Najpoznatija pretprocesors</a:t>
            </a:r>
            <a:r>
              <a:rPr lang="en-US" sz="2500" dirty="0" smtClean="0"/>
              <a:t>k</a:t>
            </a:r>
            <a:r>
              <a:rPr lang="sr-Latn-CS" sz="2500" dirty="0" smtClean="0"/>
              <a:t>a direktiva je </a:t>
            </a:r>
            <a:r>
              <a:rPr lang="sr-Latn-CS" sz="2500" dirty="0" smtClean="0">
                <a:solidFill>
                  <a:srgbClr val="FF0000"/>
                </a:solidFill>
              </a:rPr>
              <a:t>#define</a:t>
            </a:r>
            <a:r>
              <a:rPr lang="sr-Latn-CS" sz="25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500" dirty="0" smtClean="0"/>
              <a:t>Na osnovu njene česte upotrebe lako se prepoznaju stari C programeri koji su prešli </a:t>
            </a:r>
            <a:r>
              <a:rPr lang="en-US" sz="2500" dirty="0" err="1" smtClean="0"/>
              <a:t>na</a:t>
            </a:r>
            <a:r>
              <a:rPr lang="sr-Latn-CS" sz="2500" dirty="0" smtClean="0"/>
              <a:t> druge progra</a:t>
            </a:r>
            <a:r>
              <a:rPr lang="en-US" sz="2500" dirty="0" smtClean="0"/>
              <a:t>m</a:t>
            </a:r>
            <a:r>
              <a:rPr lang="sr-Latn-CS" sz="2500" dirty="0" smtClean="0"/>
              <a:t>ske jezike.</a:t>
            </a:r>
            <a:endParaRPr lang="en-US" sz="2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#define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3600"/>
            <a:ext cx="8892480" cy="4463752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Tri osnovne primjene pretpr</a:t>
            </a:r>
            <a:r>
              <a:rPr lang="en-US" sz="2400" dirty="0" smtClean="0"/>
              <a:t>o</a:t>
            </a:r>
            <a:r>
              <a:rPr lang="sr-Latn-CS" sz="2400" dirty="0" smtClean="0"/>
              <a:t>cesorske direktive </a:t>
            </a:r>
            <a:r>
              <a:rPr lang="sr-Latn-CS" sz="2400" dirty="0" smtClean="0">
                <a:solidFill>
                  <a:srgbClr val="3333CC"/>
                </a:solidFill>
              </a:rPr>
              <a:t>#define</a:t>
            </a:r>
            <a:r>
              <a:rPr lang="sr-Latn-CS" sz="2400" dirty="0" smtClean="0"/>
              <a:t> su:</a:t>
            </a:r>
          </a:p>
          <a:p>
            <a:pPr lvl="1" eaLnBrk="1" hangingPunct="1">
              <a:lnSpc>
                <a:spcPct val="95000"/>
              </a:lnSpc>
            </a:pPr>
            <a:r>
              <a:rPr lang="sr-Latn-ME" sz="2000" dirty="0" smtClean="0"/>
              <a:t>m</a:t>
            </a:r>
            <a:r>
              <a:rPr lang="sr-Latn-CS" sz="2000" dirty="0" smtClean="0"/>
              <a:t>akro-zamjena</a:t>
            </a:r>
            <a:r>
              <a:rPr lang="en-US" sz="2000" dirty="0" smtClean="0"/>
              <a:t>,</a:t>
            </a:r>
            <a:endParaRPr lang="sr-Latn-CS" sz="2000" dirty="0" smtClean="0"/>
          </a:p>
          <a:p>
            <a:pPr lvl="1" eaLnBrk="1" hangingPunct="1">
              <a:lnSpc>
                <a:spcPct val="95000"/>
              </a:lnSpc>
            </a:pPr>
            <a:r>
              <a:rPr lang="sr-Latn-CS" sz="2000" dirty="0" smtClean="0"/>
              <a:t>makro-razvoj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endParaRPr lang="sr-Latn-CS" sz="2000" dirty="0" smtClean="0"/>
          </a:p>
          <a:p>
            <a:pPr lvl="1" eaLnBrk="1" hangingPunct="1">
              <a:lnSpc>
                <a:spcPct val="95000"/>
              </a:lnSpc>
            </a:pPr>
            <a:r>
              <a:rPr lang="sr-Latn-ME" sz="2000" dirty="0" smtClean="0"/>
              <a:t>m</a:t>
            </a:r>
            <a:r>
              <a:rPr lang="sr-Latn-CS" sz="2000" dirty="0" smtClean="0"/>
              <a:t>akro-definicija</a:t>
            </a:r>
            <a:r>
              <a:rPr lang="en-US" sz="2000" dirty="0" smtClean="0"/>
              <a:t>.</a:t>
            </a:r>
            <a:r>
              <a:rPr lang="sr-Latn-CS" sz="2000" dirty="0" smtClean="0"/>
              <a:t> 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Primjer </a:t>
            </a:r>
            <a:r>
              <a:rPr lang="sr-Latn-CS" sz="2400" dirty="0" smtClean="0">
                <a:solidFill>
                  <a:srgbClr val="3333CC"/>
                </a:solidFill>
              </a:rPr>
              <a:t>makro-zamjene</a:t>
            </a:r>
            <a:r>
              <a:rPr lang="sr-Latn-CS" sz="2400" dirty="0" smtClean="0"/>
              <a:t> </a:t>
            </a:r>
            <a:r>
              <a:rPr lang="sr-Latn-CS" sz="2400" dirty="0" smtClean="0"/>
              <a:t>je: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#define MAX 100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Pojavljivanje stringa </a:t>
            </a:r>
            <a:r>
              <a:rPr lang="sr-Latn-CS" sz="2400" dirty="0" smtClean="0">
                <a:solidFill>
                  <a:srgbClr val="FF0000"/>
                </a:solidFill>
              </a:rPr>
              <a:t>MAX </a:t>
            </a:r>
            <a:r>
              <a:rPr lang="sr-Latn-CS" sz="2400" dirty="0" smtClean="0"/>
              <a:t>se u tekstu programa, na primjer:</a:t>
            </a:r>
          </a:p>
          <a:p>
            <a:pPr marL="361950" indent="0" eaLnBrk="1" hangingPunct="1">
              <a:lnSpc>
                <a:spcPct val="95000"/>
              </a:lnSpc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sr-Latn-CS" sz="2400" dirty="0" smtClean="0">
                <a:solidFill>
                  <a:srgbClr val="FF0000"/>
                </a:solidFill>
              </a:rPr>
              <a:t>nt a</a:t>
            </a:r>
            <a:r>
              <a:rPr lang="en-US" sz="2400" dirty="0" smtClean="0">
                <a:solidFill>
                  <a:srgbClr val="FF0000"/>
                </a:solidFill>
              </a:rPr>
              <a:t>[MAX];</a:t>
            </a:r>
            <a:endParaRPr lang="sr-Latn-CS" sz="2400" dirty="0">
              <a:solidFill>
                <a:srgbClr val="FF0000"/>
              </a:solidFill>
            </a:endParaRPr>
          </a:p>
          <a:p>
            <a:pPr marL="361950" indent="0" eaLnBrk="1" hangingPunct="1">
              <a:lnSpc>
                <a:spcPct val="95000"/>
              </a:lnSpc>
              <a:buNone/>
            </a:pPr>
            <a:r>
              <a:rPr lang="sr-Latn-CS" sz="2400" dirty="0" smtClean="0"/>
              <a:t>mijenja sa stringom </a:t>
            </a:r>
            <a:r>
              <a:rPr lang="sr-Latn-CS" sz="2400" dirty="0" smtClean="0">
                <a:solidFill>
                  <a:srgbClr val="FF0000"/>
                </a:solidFill>
              </a:rPr>
              <a:t>100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Ovakav oblik je pogodan ako radimo sa nizovima i matricama sa istom maksimalnom dimenzijom. Promjena te dimenzije se obavlja na jednom mjest</a:t>
            </a:r>
            <a:r>
              <a:rPr lang="en-US" sz="2400" dirty="0" smtClean="0"/>
              <a:t>u</a:t>
            </a:r>
            <a:r>
              <a:rPr lang="sr-Latn-CS" sz="2400" dirty="0" smtClean="0"/>
              <a:t> pomoću </a:t>
            </a:r>
            <a:r>
              <a:rPr lang="sr-Latn-CS" sz="2400" dirty="0" smtClean="0"/>
              <a:t>makro-zamjene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#define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2856"/>
            <a:ext cx="8812088" cy="4536504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Pošto se </a:t>
            </a:r>
            <a:r>
              <a:rPr lang="sr-Latn-CS" sz="2400" dirty="0" smtClean="0"/>
              <a:t>makro-zamjena </a:t>
            </a:r>
            <a:r>
              <a:rPr lang="sr-Latn-CS" sz="2400" dirty="0" smtClean="0"/>
              <a:t>obavlja prije početka kompajliranja to ne postoji mogućnost za provjeru ispravnosti zamjenjenog teksta.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Kažemo da </a:t>
            </a:r>
            <a:r>
              <a:rPr lang="sr-Latn-CS" sz="2400" dirty="0" smtClean="0"/>
              <a:t>makro-</a:t>
            </a:r>
            <a:r>
              <a:rPr lang="en-US" sz="2400" dirty="0" err="1" smtClean="0"/>
              <a:t>zamjen</a:t>
            </a:r>
            <a:r>
              <a:rPr lang="sr-Latn-CS" sz="2400" dirty="0" smtClean="0"/>
              <a:t>a mijenja tekst “naslijepo”.</a:t>
            </a:r>
            <a:r>
              <a:rPr lang="en-US" sz="2400" dirty="0" smtClean="0"/>
              <a:t> </a:t>
            </a: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ako u tekstu programa piše </a:t>
            </a:r>
            <a:r>
              <a:rPr lang="sr-Latn-CS" sz="2400" dirty="0" smtClean="0">
                <a:solidFill>
                  <a:srgbClr val="FF0000"/>
                </a:solidFill>
              </a:rPr>
              <a:t>MAXMAX</a:t>
            </a:r>
            <a:r>
              <a:rPr lang="sr-Latn-CS" sz="2400" dirty="0" smtClean="0"/>
              <a:t> biće zamjenjeno sa </a:t>
            </a:r>
            <a:r>
              <a:rPr lang="sr-Latn-CS" sz="2400" dirty="0" smtClean="0">
                <a:solidFill>
                  <a:srgbClr val="FF0000"/>
                </a:solidFill>
              </a:rPr>
              <a:t>100100</a:t>
            </a:r>
            <a:r>
              <a:rPr lang="sr-Latn-CS" sz="2400" dirty="0" smtClean="0"/>
              <a:t> bez obzira da li je to ono što je korisnik želio.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Primjena </a:t>
            </a:r>
            <a:r>
              <a:rPr lang="sr-Latn-CS" sz="2400" dirty="0" smtClean="0">
                <a:solidFill>
                  <a:srgbClr val="3333CC"/>
                </a:solidFill>
              </a:rPr>
              <a:t>makro-razvoja</a:t>
            </a:r>
            <a:r>
              <a:rPr lang="sr-Latn-CS" sz="2400" dirty="0" smtClean="0"/>
              <a:t> </a:t>
            </a:r>
            <a:r>
              <a:rPr lang="sr-Latn-CS" sz="2400" dirty="0" smtClean="0"/>
              <a:t>je u kreiranju jednostavnih funkcija.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Naime</a:t>
            </a:r>
            <a:r>
              <a:rPr lang="en-US" sz="2400" dirty="0" smtClean="0"/>
              <a:t>,</a:t>
            </a:r>
            <a:r>
              <a:rPr lang="sr-Latn-CS" sz="2400" dirty="0" smtClean="0"/>
              <a:t> funkcija koja sabira dva broja je izuzetno jednostavna</a:t>
            </a:r>
            <a:r>
              <a:rPr lang="en-US" sz="2400" dirty="0" smtClean="0"/>
              <a:t>,</a:t>
            </a:r>
            <a:r>
              <a:rPr lang="sr-Latn-CS" sz="2400" dirty="0" smtClean="0"/>
              <a:t> ali operacije sa stekom i alokacionim zapisom čine da se vrijeme troši i</a:t>
            </a:r>
            <a:r>
              <a:rPr lang="en-US" sz="2400" dirty="0" smtClean="0"/>
              <a:t> </a:t>
            </a:r>
            <a:r>
              <a:rPr lang="sr-Latn-CS" sz="2400" dirty="0" smtClean="0"/>
              <a:t>na poziv ovakve funkcije.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#define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296" y="2133600"/>
            <a:ext cx="8839200" cy="446375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500" dirty="0" smtClean="0"/>
              <a:t>Umjesto da se piše funkcija koja sabira dva broja može se definisati </a:t>
            </a:r>
            <a:r>
              <a:rPr lang="sr-Latn-CS" sz="2500" dirty="0" smtClean="0"/>
              <a:t>makro-razvoj</a:t>
            </a:r>
            <a:r>
              <a:rPr lang="sr-Latn-CS" sz="2500" dirty="0" smtClean="0"/>
              <a:t>:</a:t>
            </a:r>
            <a:br>
              <a:rPr lang="sr-Latn-CS" sz="2500" dirty="0" smtClean="0"/>
            </a:br>
            <a:r>
              <a:rPr lang="sr-Latn-CS" sz="2500" dirty="0" smtClean="0">
                <a:solidFill>
                  <a:srgbClr val="FF0000"/>
                </a:solidFill>
              </a:rPr>
              <a:t>#define zbir(a,b) a+b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500" dirty="0" smtClean="0"/>
              <a:t>Sada je poziv </a:t>
            </a:r>
            <a:r>
              <a:rPr lang="sr-Latn-CS" sz="2500" dirty="0" smtClean="0">
                <a:solidFill>
                  <a:srgbClr val="FF0000"/>
                </a:solidFill>
              </a:rPr>
              <a:t>z=zbir(x,y);</a:t>
            </a:r>
            <a:r>
              <a:rPr lang="sr-Latn-CS" sz="2500" dirty="0" smtClean="0"/>
              <a:t> u glavnom programu ekvivalentan </a:t>
            </a:r>
            <a:r>
              <a:rPr lang="sr-Latn-CS" sz="2500" dirty="0" smtClean="0">
                <a:solidFill>
                  <a:srgbClr val="3333CC"/>
                </a:solidFill>
              </a:rPr>
              <a:t>z=x+y;</a:t>
            </a:r>
            <a:endParaRPr lang="sr-Latn-CS" sz="25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500" dirty="0" smtClean="0"/>
              <a:t>I </a:t>
            </a:r>
            <a:r>
              <a:rPr lang="sr-Latn-CS" sz="2500" dirty="0" smtClean="0"/>
              <a:t>makro-razvoj </a:t>
            </a:r>
            <a:r>
              <a:rPr lang="sr-Latn-CS" sz="2500" dirty="0" smtClean="0"/>
              <a:t>je promjena na slijepo. Tako </a:t>
            </a:r>
            <a:r>
              <a:rPr lang="sr-Latn-CS" sz="2500" dirty="0" smtClean="0">
                <a:solidFill>
                  <a:srgbClr val="FF0000"/>
                </a:solidFill>
              </a:rPr>
              <a:t>z=zbir(4,2)</a:t>
            </a:r>
            <a:r>
              <a:rPr lang="en-US" sz="2500" dirty="0" smtClean="0">
                <a:solidFill>
                  <a:srgbClr val="FF0000"/>
                </a:solidFill>
              </a:rPr>
              <a:t>/2;</a:t>
            </a:r>
            <a:r>
              <a:rPr lang="en-US" sz="2500" dirty="0" smtClean="0"/>
              <a:t> ne </a:t>
            </a:r>
            <a:r>
              <a:rPr lang="en-US" sz="2500" dirty="0" err="1" smtClean="0"/>
              <a:t>daje</a:t>
            </a:r>
            <a:r>
              <a:rPr lang="en-US" sz="2500" dirty="0" smtClean="0"/>
              <a:t> o</a:t>
            </a:r>
            <a:r>
              <a:rPr lang="sr-Latn-CS" sz="2500" dirty="0" smtClean="0"/>
              <a:t>čekivani rezultat </a:t>
            </a:r>
            <a:r>
              <a:rPr lang="sr-Latn-CS" sz="2500" dirty="0" smtClean="0">
                <a:solidFill>
                  <a:srgbClr val="3333CC"/>
                </a:solidFill>
              </a:rPr>
              <a:t>3</a:t>
            </a:r>
            <a:r>
              <a:rPr lang="sr-Latn-CS" sz="2500" dirty="0" smtClean="0"/>
              <a:t>, već je ekvivalentan: </a:t>
            </a:r>
            <a:r>
              <a:rPr lang="sr-Latn-CS" sz="2500" dirty="0" smtClean="0">
                <a:solidFill>
                  <a:srgbClr val="FF0000"/>
                </a:solidFill>
              </a:rPr>
              <a:t>z=4+2</a:t>
            </a:r>
            <a:r>
              <a:rPr lang="en-US" sz="2500" dirty="0" smtClean="0">
                <a:solidFill>
                  <a:srgbClr val="FF0000"/>
                </a:solidFill>
              </a:rPr>
              <a:t>/2;</a:t>
            </a:r>
            <a:endParaRPr lang="en-US" sz="25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500" dirty="0" smtClean="0"/>
              <a:t>Da bi se </a:t>
            </a:r>
            <a:r>
              <a:rPr lang="en-US" sz="2500" dirty="0" err="1" smtClean="0"/>
              <a:t>ovaj</a:t>
            </a:r>
            <a:r>
              <a:rPr lang="en-US" sz="2500" dirty="0" smtClean="0"/>
              <a:t> problem </a:t>
            </a:r>
            <a:r>
              <a:rPr lang="en-US" sz="2500" dirty="0" err="1" smtClean="0"/>
              <a:t>prevazi</a:t>
            </a:r>
            <a:r>
              <a:rPr lang="sr-Latn-CS" sz="2500" dirty="0" smtClean="0"/>
              <a:t>šao treba definisati </a:t>
            </a:r>
            <a:r>
              <a:rPr lang="sr-Latn-CS" sz="2500" dirty="0" smtClean="0"/>
              <a:t>makro-razvoj</a:t>
            </a:r>
            <a:r>
              <a:rPr lang="sr-Latn-CS" sz="2500" dirty="0" smtClean="0"/>
              <a:t>:</a:t>
            </a:r>
            <a:br>
              <a:rPr lang="sr-Latn-CS" sz="2500" dirty="0" smtClean="0"/>
            </a:br>
            <a:r>
              <a:rPr lang="sr-Latn-CS" sz="2500" dirty="0" smtClean="0">
                <a:solidFill>
                  <a:srgbClr val="FF0000"/>
                </a:solidFill>
              </a:rPr>
              <a:t>#define zbir(a,b) ((a)+(b))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endParaRPr lang="en-US" sz="2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#define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591872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#define može da posluži i za </a:t>
            </a:r>
            <a:r>
              <a:rPr lang="sr-Latn-CS" sz="2400" dirty="0" smtClean="0">
                <a:solidFill>
                  <a:srgbClr val="3333CC"/>
                </a:solidFill>
              </a:rPr>
              <a:t>makro-definiciju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#define MAK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Provjera da li je makro definisan se obavlja sa:</a:t>
            </a:r>
            <a:br>
              <a:rPr lang="sr-Latn-CS" sz="2400" dirty="0" smtClean="0"/>
            </a:br>
            <a:r>
              <a:rPr lang="sr-Latn-CS" sz="2400" dirty="0" smtClean="0"/>
              <a:t>#ifdef MAK</a:t>
            </a:r>
            <a:br>
              <a:rPr lang="sr-Latn-CS" sz="2400" dirty="0" smtClean="0"/>
            </a:br>
            <a:r>
              <a:rPr lang="sr-Latn-CS" sz="2400" dirty="0"/>
              <a:t> </a:t>
            </a:r>
            <a:r>
              <a:rPr lang="sr-Latn-CS" sz="2400" dirty="0" smtClean="0"/>
              <a:t>   neke direktive</a:t>
            </a:r>
            <a:br>
              <a:rPr lang="sr-Latn-CS" sz="2400" dirty="0" smtClean="0"/>
            </a:br>
            <a:r>
              <a:rPr lang="sr-Latn-CS" sz="2400" dirty="0" smtClean="0"/>
              <a:t>#endif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Alternativa je pretprocesorska direktiva: #if</a:t>
            </a:r>
            <a:r>
              <a:rPr lang="sr-Latn-CS" sz="2400" dirty="0" smtClean="0">
                <a:solidFill>
                  <a:srgbClr val="FF0000"/>
                </a:solidFill>
              </a:rPr>
              <a:t>n</a:t>
            </a:r>
            <a:r>
              <a:rPr lang="sr-Latn-CS" sz="2400" dirty="0" smtClean="0"/>
              <a:t>def MAK koja je zadovolj</a:t>
            </a:r>
            <a:r>
              <a:rPr lang="en-US" sz="2400" dirty="0" smtClean="0"/>
              <a:t>e</a:t>
            </a:r>
            <a:r>
              <a:rPr lang="sr-Latn-CS" sz="2400" dirty="0" smtClean="0"/>
              <a:t>na ako predmetni makro nije definisan.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Pored ovoga</a:t>
            </a:r>
            <a:r>
              <a:rPr lang="en-US" sz="2400" dirty="0" smtClean="0"/>
              <a:t>,</a:t>
            </a:r>
            <a:r>
              <a:rPr lang="sr-Latn-CS" sz="2400" dirty="0" smtClean="0"/>
              <a:t> postoji i klasični 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#if konstanti izraz</a:t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    </a:t>
            </a:r>
            <a:r>
              <a:rPr lang="sr-Latn-CS" sz="2400" dirty="0" smtClean="0"/>
              <a:t>blok</a:t>
            </a:r>
            <a:br>
              <a:rPr lang="sr-Latn-CS" sz="2400" dirty="0" smtClean="0"/>
            </a:br>
            <a:r>
              <a:rPr lang="sr-Latn-CS" sz="2400" dirty="0" smtClean="0"/>
              <a:t>#endif</a:t>
            </a:r>
            <a:endParaRPr lang="en-US" sz="2400" dirty="0" smtClean="0"/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>
            <a:off x="2445296" y="3454896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5" name="Freeform 5"/>
          <p:cNvSpPr>
            <a:spLocks/>
          </p:cNvSpPr>
          <p:nvPr/>
        </p:nvSpPr>
        <p:spPr bwMode="auto">
          <a:xfrm>
            <a:off x="1835696" y="3454896"/>
            <a:ext cx="1600200" cy="685304"/>
          </a:xfrm>
          <a:custGeom>
            <a:avLst/>
            <a:gdLst>
              <a:gd name="T0" fmla="*/ 0 w 1008"/>
              <a:gd name="T1" fmla="*/ 2147483647 h 528"/>
              <a:gd name="T2" fmla="*/ 2147483647 w 1008"/>
              <a:gd name="T3" fmla="*/ 2147483647 h 528"/>
              <a:gd name="T4" fmla="*/ 2147483647 w 1008"/>
              <a:gd name="T5" fmla="*/ 0 h 52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8" h="528">
                <a:moveTo>
                  <a:pt x="0" y="528"/>
                </a:moveTo>
                <a:lnTo>
                  <a:pt x="1008" y="528"/>
                </a:lnTo>
                <a:lnTo>
                  <a:pt x="100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436096" y="3326060"/>
            <a:ext cx="30480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 dirty="0">
                <a:latin typeface="Tahoma" charset="0"/>
              </a:rPr>
              <a:t>svaki if se kod pretprocesora završava sa #endif</a:t>
            </a:r>
            <a:r>
              <a:rPr lang="en-US" sz="1400" b="1" dirty="0">
                <a:latin typeface="Tahoma" charset="0"/>
              </a:rPr>
              <a:t>;</a:t>
            </a:r>
            <a:r>
              <a:rPr lang="sr-Latn-CS" sz="1400" b="1" dirty="0">
                <a:latin typeface="Tahoma" charset="0"/>
              </a:rPr>
              <a:t> un</a:t>
            </a:r>
            <a:r>
              <a:rPr lang="en-US" sz="1400" b="1" dirty="0" err="1">
                <a:latin typeface="Tahoma" charset="0"/>
              </a:rPr>
              <a:t>ut</a:t>
            </a:r>
            <a:r>
              <a:rPr lang="sr-Latn-CS" sz="1400" b="1" dirty="0">
                <a:latin typeface="Tahoma" charset="0"/>
              </a:rPr>
              <a:t>ar ovog bloka </a:t>
            </a:r>
            <a:r>
              <a:rPr lang="en-US" sz="1400" b="1" dirty="0">
                <a:latin typeface="Tahoma" charset="0"/>
              </a:rPr>
              <a:t>se </a:t>
            </a:r>
            <a:r>
              <a:rPr lang="sr-Latn-CS" sz="1400" b="1" dirty="0">
                <a:latin typeface="Tahoma" charset="0"/>
              </a:rPr>
              <a:t>mogu naći druge pretprocesorske direktive</a:t>
            </a:r>
            <a:endParaRPr lang="en-US" sz="1400" b="1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Uslovno izvršavanje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66528"/>
            <a:ext cx="8534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je konst</a:t>
            </a:r>
            <a:r>
              <a:rPr lang="en-US" sz="2400" dirty="0" smtClean="0"/>
              <a:t>a</a:t>
            </a:r>
            <a:r>
              <a:rPr lang="sr-Latn-CS" sz="2400" dirty="0" smtClean="0"/>
              <a:t>ntni izraz u </a:t>
            </a:r>
            <a:r>
              <a:rPr lang="sr-Latn-CS" sz="2400" dirty="0" smtClean="0">
                <a:solidFill>
                  <a:srgbClr val="FF0000"/>
                </a:solidFill>
              </a:rPr>
              <a:t>#if</a:t>
            </a:r>
            <a:r>
              <a:rPr lang="sr-Latn-CS" sz="2400" dirty="0" smtClean="0"/>
              <a:t> dijelu tačan izvršava se blok naredbi koji slijedi; mogu postojati i </a:t>
            </a:r>
            <a:r>
              <a:rPr lang="sr-Latn-CS" sz="2400" dirty="0" smtClean="0">
                <a:solidFill>
                  <a:srgbClr val="FF0000"/>
                </a:solidFill>
              </a:rPr>
              <a:t>#elif</a:t>
            </a:r>
            <a:r>
              <a:rPr lang="sr-Latn-CS" sz="2400" dirty="0" smtClean="0"/>
              <a:t> blokovi </a:t>
            </a:r>
            <a:r>
              <a:rPr lang="sr-Latn-CS" sz="1600" b="1" dirty="0" smtClean="0"/>
              <a:t>(umjesto else if)</a:t>
            </a:r>
            <a:r>
              <a:rPr lang="sr-Latn-CS" sz="2400" dirty="0" smtClean="0"/>
              <a:t> kao i </a:t>
            </a:r>
            <a:r>
              <a:rPr lang="sr-Latn-CS" sz="2400" dirty="0" smtClean="0">
                <a:solidFill>
                  <a:srgbClr val="FF0000"/>
                </a:solidFill>
              </a:rPr>
              <a:t>#else</a:t>
            </a:r>
            <a:r>
              <a:rPr lang="sr-Latn-CS" sz="2400" dirty="0" smtClean="0"/>
              <a:t> dio. I ovaj oblik se završava sa </a:t>
            </a:r>
            <a:r>
              <a:rPr lang="sr-Latn-CS" sz="2400" dirty="0" smtClean="0">
                <a:solidFill>
                  <a:srgbClr val="FF0000"/>
                </a:solidFill>
              </a:rPr>
              <a:t>#endif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Kada prestane potreba za makroom MAK njegovo važenje do kraja fajla se može ukinuti sa: </a:t>
            </a:r>
            <a:r>
              <a:rPr lang="sr-Latn-CS" sz="2400" dirty="0" smtClean="0">
                <a:solidFill>
                  <a:srgbClr val="FF0000"/>
                </a:solidFill>
              </a:rPr>
              <a:t>#undef MAK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Razlozi za korišćenje </a:t>
            </a:r>
            <a:r>
              <a:rPr lang="sr-Latn-CS" sz="2400" dirty="0" smtClean="0"/>
              <a:t>makro-definicije </a:t>
            </a:r>
            <a:r>
              <a:rPr lang="sr-Latn-CS" sz="2400" dirty="0" smtClean="0"/>
              <a:t>su u potrebi da se prilikom uključivanja više programskih biblioteka izbjegne višestruko najavljivanje iste funkcije što bi dovelo do prekida izvrš</a:t>
            </a:r>
            <a:r>
              <a:rPr lang="en-US" sz="2400" dirty="0" smtClean="0"/>
              <a:t>a</a:t>
            </a:r>
            <a:r>
              <a:rPr lang="sr-Latn-CS" sz="2400" dirty="0" smtClean="0"/>
              <a:t>vanja programa.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Značaj je kod rada sa velikim programskim paketima i mi, početnici u ovoj oblasti, nećemo ulaziti u te detalje.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Ostale direktive pretprocesora</a:t>
            </a:r>
            <a:endParaRPr lang="en-US" smtClean="0"/>
          </a:p>
        </p:txBody>
      </p:sp>
      <p:sp>
        <p:nvSpPr>
          <p:cNvPr id="32771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179512" y="2204864"/>
            <a:ext cx="5976664" cy="3815581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Ako se u pretprocesoru naiđe na naredbu:</a:t>
            </a:r>
            <a:br>
              <a:rPr lang="sr-Latn-CS" sz="2200" smtClean="0"/>
            </a:br>
            <a:r>
              <a:rPr lang="sr-Latn-CS" sz="2200" smtClean="0">
                <a:solidFill>
                  <a:srgbClr val="FF0000"/>
                </a:solidFill>
              </a:rPr>
              <a:t>#error string</a:t>
            </a:r>
            <a:r>
              <a:rPr lang="sr-Latn-CS" sz="2200" smtClean="0"/>
              <a:t/>
            </a:r>
            <a:br>
              <a:rPr lang="sr-Latn-CS" sz="2200" smtClean="0"/>
            </a:br>
            <a:r>
              <a:rPr lang="sr-Latn-CS" sz="2200" smtClean="0"/>
              <a:t>program se prekida i štampa se upozorenje dato </a:t>
            </a:r>
            <a:r>
              <a:rPr lang="sr-Latn-CS" sz="2200" smtClean="0">
                <a:solidFill>
                  <a:srgbClr val="3333CC"/>
                </a:solidFill>
              </a:rPr>
              <a:t>string</a:t>
            </a:r>
            <a:r>
              <a:rPr lang="sr-Latn-CS" sz="2200" smtClean="0"/>
              <a:t>-om.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Korišćenje direktive </a:t>
            </a:r>
            <a:r>
              <a:rPr lang="sr-Latn-CS" sz="2200" smtClean="0">
                <a:solidFill>
                  <a:srgbClr val="FF0000"/>
                </a:solidFill>
              </a:rPr>
              <a:t>#pragma</a:t>
            </a:r>
            <a:r>
              <a:rPr lang="sr-Latn-CS" sz="2200" smtClean="0"/>
              <a:t> je ostavljeno na diskreciju kompajleru i svaki kompajler joj daje drugo značenje.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Ovim nij</a:t>
            </a:r>
            <a:r>
              <a:rPr lang="en-US" sz="2200" smtClean="0"/>
              <a:t>e</a:t>
            </a:r>
            <a:r>
              <a:rPr lang="sr-Latn-CS" sz="2200" smtClean="0"/>
              <a:t>su iscrpljene opcije pretprocesora, ali za nas nije od posebnog značaja.</a:t>
            </a:r>
            <a:endParaRPr lang="en-US" sz="2200" smtClean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156176" y="2272804"/>
            <a:ext cx="2850780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#include&lt;</a:t>
            </a:r>
            <a:r>
              <a:rPr lang="en-US" sz="18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stdio.h</a:t>
            </a: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&gt; </a:t>
            </a: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#</a:t>
            </a:r>
            <a:r>
              <a:rPr lang="en-US" sz="18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ifndef</a:t>
            </a: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MAK</a:t>
            </a: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18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sz="1800" dirty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#error </a:t>
            </a:r>
            <a:r>
              <a:rPr lang="en-US" sz="1800" dirty="0" err="1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Nije</a:t>
            </a:r>
            <a:r>
              <a:rPr lang="en-US" sz="1800" dirty="0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definisan</a:t>
            </a:r>
            <a:r>
              <a:rPr lang="en-US" sz="1800" dirty="0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… </a:t>
            </a:r>
            <a:endParaRPr lang="en-US" sz="1800" dirty="0">
              <a:solidFill>
                <a:srgbClr val="FF0000"/>
              </a:solidFill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#else </a:t>
            </a:r>
          </a:p>
          <a:p>
            <a:pPr>
              <a:tabLst>
                <a:tab pos="354013" algn="l"/>
              </a:tabLst>
            </a:pP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sr-Latn-ME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int </a:t>
            </a: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main</a:t>
            </a: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(){ </a:t>
            </a: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	…</a:t>
            </a:r>
            <a:endParaRPr lang="en-US" sz="18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>
              <a:tabLst>
                <a:tab pos="354013" algn="l"/>
              </a:tabLst>
            </a:pP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	}</a:t>
            </a:r>
            <a:endParaRPr lang="en-US" sz="18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#</a:t>
            </a:r>
            <a:r>
              <a:rPr lang="en-US" sz="18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endif</a:t>
            </a: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Algoritmi za pretraživanje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1392" y="2266528"/>
            <a:ext cx="8431088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bazama podataka, u aplikacijama za obradu teksta, u brojnim inženjerskim algoritmima</a:t>
            </a:r>
            <a:r>
              <a:rPr lang="en-US" sz="2400" dirty="0" smtClean="0"/>
              <a:t>,</a:t>
            </a:r>
            <a:r>
              <a:rPr lang="sr-Latn-CS" sz="2400" dirty="0" smtClean="0"/>
              <a:t> koriste se algoritmi za pretraživanje i sortiranje.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Cilj algoritama za pretraživanje je </a:t>
            </a:r>
            <a:r>
              <a:rPr lang="en-US" sz="2400" dirty="0" err="1" smtClean="0"/>
              <a:t>naj</a:t>
            </a:r>
            <a:r>
              <a:rPr lang="sr-Latn-CS" sz="2400" dirty="0" smtClean="0"/>
              <a:t>češće da odrede da li u datom nizu</a:t>
            </a:r>
            <a:r>
              <a:rPr lang="en-US" sz="2400" dirty="0" smtClean="0"/>
              <a:t>/</a:t>
            </a:r>
            <a:r>
              <a:rPr lang="en-US" sz="2400" dirty="0" err="1" smtClean="0"/>
              <a:t>kolekciji</a:t>
            </a:r>
            <a:r>
              <a:rPr lang="sr-Latn-CS" sz="2400" dirty="0" smtClean="0"/>
              <a:t> postoji traženi podatak i da vrate </a:t>
            </a:r>
            <a:r>
              <a:rPr lang="en-US" sz="2400" dirty="0" err="1" smtClean="0"/>
              <a:t>njegovu</a:t>
            </a:r>
            <a:r>
              <a:rPr lang="en-US" sz="2400" dirty="0" smtClean="0"/>
              <a:t> </a:t>
            </a:r>
            <a:r>
              <a:rPr lang="sr-Latn-CS" sz="2400" dirty="0" smtClean="0"/>
              <a:t>poziciju (indeks).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Suštinski postoje dva različita algoritma za ovo: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3333CC"/>
                </a:solidFill>
              </a:rPr>
              <a:t>brute force algoritam</a:t>
            </a:r>
            <a:r>
              <a:rPr lang="sr-Latn-CS" sz="2000" dirty="0" smtClean="0"/>
              <a:t> i</a:t>
            </a:r>
          </a:p>
          <a:p>
            <a:pPr lvl="1"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000" dirty="0" smtClean="0">
                <a:solidFill>
                  <a:srgbClr val="FF0000"/>
                </a:solidFill>
              </a:rPr>
              <a:t>p</a:t>
            </a:r>
            <a:r>
              <a:rPr lang="sr-Latn-CS" sz="2000" dirty="0" smtClean="0">
                <a:solidFill>
                  <a:srgbClr val="FF0000"/>
                </a:solidFill>
              </a:rPr>
              <a:t>odjeli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sr-Latn-CS" sz="2000" dirty="0" smtClean="0">
                <a:solidFill>
                  <a:srgbClr val="FF0000"/>
                </a:solidFill>
              </a:rPr>
              <a:t>pa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sr-Latn-CS" sz="2000" dirty="0" smtClean="0">
                <a:solidFill>
                  <a:srgbClr val="FF0000"/>
                </a:solidFill>
              </a:rPr>
              <a:t>vladaj </a:t>
            </a:r>
            <a:r>
              <a:rPr lang="en-US" sz="2000" dirty="0" smtClean="0">
                <a:solidFill>
                  <a:srgbClr val="FF0000"/>
                </a:solidFill>
              </a:rPr>
              <a:t>(</a:t>
            </a:r>
            <a:r>
              <a:rPr lang="en-US" sz="2000" dirty="0" err="1" smtClean="0">
                <a:solidFill>
                  <a:srgbClr val="FF0000"/>
                </a:solidFill>
              </a:rPr>
              <a:t>divide&amp;conquer</a:t>
            </a:r>
            <a:r>
              <a:rPr lang="en-US" sz="2000" dirty="0" smtClean="0">
                <a:solidFill>
                  <a:srgbClr val="FF0000"/>
                </a:solidFill>
              </a:rPr>
              <a:t>) </a:t>
            </a:r>
            <a:r>
              <a:rPr lang="sr-Latn-CS" sz="2000" dirty="0" smtClean="0">
                <a:solidFill>
                  <a:srgbClr val="FF0000"/>
                </a:solidFill>
              </a:rPr>
              <a:t>algoritam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Brute force algoritam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534400" cy="1676400"/>
          </a:xfrm>
        </p:spPr>
        <p:txBody>
          <a:bodyPr/>
          <a:lstStyle/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Brute force algoritam</a:t>
            </a:r>
            <a:r>
              <a:rPr lang="sr-Latn-CS" sz="2400" smtClean="0"/>
              <a:t> provjerava svaki član niza redom.</a:t>
            </a:r>
          </a:p>
          <a:p>
            <a:pPr eaLnBrk="1" hangingPunct="1"/>
            <a:r>
              <a:rPr lang="sr-Latn-CS" sz="2400" smtClean="0"/>
              <a:t>Data je realizacija funkcije koja ima tri argumenta: pokazivač na niz, broj članova niza i broj koji se u nizu traži (funkcija vraća –1 ako </a:t>
            </a:r>
            <a:r>
              <a:rPr lang="en-US" sz="2400" smtClean="0"/>
              <a:t>ne p</a:t>
            </a:r>
            <a:r>
              <a:rPr lang="sr-Latn-RS" sz="2400" smtClean="0"/>
              <a:t>ronađe</a:t>
            </a:r>
            <a:r>
              <a:rPr lang="sr-Latn-CS" sz="2400" smtClean="0"/>
              <a:t> traženi element niza):</a:t>
            </a:r>
            <a:endParaRPr lang="en-US" sz="2400" smtClean="0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00063" y="4149725"/>
            <a:ext cx="4648200" cy="1930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>
                <a:latin typeface="Tahoma" charset="0"/>
              </a:rPr>
              <a:t>int brute_force(int *a,</a:t>
            </a:r>
            <a:r>
              <a:rPr lang="en-US" sz="2000">
                <a:latin typeface="Tahoma" charset="0"/>
              </a:rPr>
              <a:t> </a:t>
            </a:r>
            <a:r>
              <a:rPr lang="sr-Latn-CS" sz="2000">
                <a:latin typeface="Tahoma" charset="0"/>
              </a:rPr>
              <a:t>int n,</a:t>
            </a:r>
            <a:r>
              <a:rPr lang="en-US" sz="2000">
                <a:latin typeface="Tahoma" charset="0"/>
              </a:rPr>
              <a:t> </a:t>
            </a:r>
            <a:r>
              <a:rPr lang="sr-Latn-CS" sz="2000">
                <a:latin typeface="Tahoma" charset="0"/>
              </a:rPr>
              <a:t>int </a:t>
            </a:r>
            <a:r>
              <a:rPr lang="sr-Latn-CS" sz="2000" smtClean="0">
                <a:latin typeface="Tahoma" charset="0"/>
              </a:rPr>
              <a:t>x)</a:t>
            </a:r>
            <a:r>
              <a:rPr lang="en-US" sz="2000" smtClean="0">
                <a:latin typeface="Tahoma" charset="0"/>
              </a:rPr>
              <a:t> </a:t>
            </a:r>
            <a:r>
              <a:rPr lang="en-US" sz="2000">
                <a:latin typeface="Tahoma" charset="0"/>
              </a:rPr>
              <a:t>{</a:t>
            </a:r>
            <a:br>
              <a:rPr lang="en-US" sz="2000">
                <a:latin typeface="Tahoma" charset="0"/>
              </a:rPr>
            </a:br>
            <a:r>
              <a:rPr lang="sr-Latn-CS" sz="2000">
                <a:latin typeface="Tahoma" charset="0"/>
              </a:rPr>
              <a:t>	</a:t>
            </a:r>
            <a:r>
              <a:rPr lang="en-US" sz="2000">
                <a:latin typeface="Tahoma" charset="0"/>
              </a:rPr>
              <a:t>int i;</a:t>
            </a:r>
            <a:br>
              <a:rPr lang="en-US" sz="2000">
                <a:latin typeface="Tahoma" charset="0"/>
              </a:rPr>
            </a:br>
            <a:r>
              <a:rPr lang="en-US" sz="2000">
                <a:latin typeface="Tahoma" charset="0"/>
              </a:rPr>
              <a:t>	for(i=0;i&lt;n;i++)				if(a[i</a:t>
            </a:r>
            <a:r>
              <a:rPr lang="en-US" sz="2000" smtClean="0">
                <a:latin typeface="Tahoma" charset="0"/>
              </a:rPr>
              <a:t>]==</a:t>
            </a:r>
            <a:r>
              <a:rPr lang="sr-Latn-RS" sz="2000" smtClean="0">
                <a:latin typeface="Tahoma" charset="0"/>
              </a:rPr>
              <a:t>x</a:t>
            </a:r>
            <a:r>
              <a:rPr lang="en-US" sz="2000" smtClean="0">
                <a:latin typeface="Tahoma" charset="0"/>
              </a:rPr>
              <a:t>) </a:t>
            </a:r>
            <a:r>
              <a:rPr lang="en-US" sz="2000">
                <a:latin typeface="Tahoma" charset="0"/>
              </a:rPr>
              <a:t>return i;</a:t>
            </a:r>
            <a:br>
              <a:rPr lang="en-US" sz="2000">
                <a:latin typeface="Tahoma" charset="0"/>
              </a:rPr>
            </a:br>
            <a:r>
              <a:rPr lang="sr-Latn-CS" sz="2000">
                <a:latin typeface="Tahoma" charset="0"/>
              </a:rPr>
              <a:t>	</a:t>
            </a:r>
            <a:r>
              <a:rPr lang="en-US" sz="2000">
                <a:latin typeface="Tahoma" charset="0"/>
              </a:rPr>
              <a:t>return –1;</a:t>
            </a:r>
            <a:br>
              <a:rPr lang="en-US" sz="2000">
                <a:latin typeface="Tahoma" charset="0"/>
              </a:rPr>
            </a:br>
            <a:r>
              <a:rPr lang="en-US" sz="2000">
                <a:latin typeface="Tahoma" charset="0"/>
              </a:rPr>
              <a:t>}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257800" y="4038600"/>
            <a:ext cx="3657600" cy="242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>
                <a:latin typeface="Tahoma" charset="0"/>
              </a:rPr>
              <a:t>U </a:t>
            </a:r>
            <a:r>
              <a:rPr lang="sr-Latn-CS" sz="1800" b="1">
                <a:solidFill>
                  <a:srgbClr val="3333CC"/>
                </a:solidFill>
                <a:latin typeface="Tahoma" charset="0"/>
              </a:rPr>
              <a:t>najgorem slučaju</a:t>
            </a:r>
            <a:r>
              <a:rPr lang="sr-Latn-CS" sz="1800">
                <a:latin typeface="Tahoma" charset="0"/>
              </a:rPr>
              <a:t> vršimo </a:t>
            </a:r>
            <a:r>
              <a:rPr lang="sr-Latn-CS" sz="1800" b="1">
                <a:solidFill>
                  <a:srgbClr val="FF0000"/>
                </a:solidFill>
                <a:latin typeface="Tahoma" charset="0"/>
              </a:rPr>
              <a:t>n</a:t>
            </a:r>
            <a:r>
              <a:rPr lang="sr-Latn-CS" sz="1800">
                <a:latin typeface="Tahoma" charset="0"/>
              </a:rPr>
              <a:t> poređenja, a ako element postoji u nizu i ako je jednako vjerovatna bilo koja pozicija onda vršimo u </a:t>
            </a:r>
            <a:r>
              <a:rPr lang="sr-Latn-CS" sz="1800" b="1">
                <a:solidFill>
                  <a:srgbClr val="3333CC"/>
                </a:solidFill>
                <a:latin typeface="Tahoma" charset="0"/>
              </a:rPr>
              <a:t>prosjeku</a:t>
            </a:r>
            <a:r>
              <a:rPr lang="sr-Latn-CS" sz="1800">
                <a:latin typeface="Tahoma" charset="0"/>
              </a:rPr>
              <a:t> </a:t>
            </a:r>
            <a:r>
              <a:rPr lang="sr-Latn-CS" sz="1800" b="1">
                <a:solidFill>
                  <a:srgbClr val="FF0000"/>
                </a:solidFill>
                <a:latin typeface="Tahoma" charset="0"/>
              </a:rPr>
              <a:t>n</a:t>
            </a:r>
            <a:r>
              <a:rPr lang="en-US" sz="1800" b="1">
                <a:solidFill>
                  <a:srgbClr val="FF0000"/>
                </a:solidFill>
                <a:latin typeface="Tahoma" charset="0"/>
              </a:rPr>
              <a:t>/2</a:t>
            </a:r>
            <a:r>
              <a:rPr lang="en-US" sz="1800">
                <a:latin typeface="Tahoma" charset="0"/>
              </a:rPr>
              <a:t> pore</a:t>
            </a:r>
            <a:r>
              <a:rPr lang="sr-Latn-CS" sz="1800">
                <a:latin typeface="Tahoma" charset="0"/>
              </a:rPr>
              <a:t>đenja.</a:t>
            </a:r>
          </a:p>
          <a:p>
            <a:pPr eaLnBrk="1" hangingPunct="1">
              <a:spcBef>
                <a:spcPct val="50000"/>
              </a:spcBef>
            </a:pPr>
            <a:r>
              <a:rPr lang="sr-Latn-CS" sz="1800">
                <a:latin typeface="Tahoma" charset="0"/>
              </a:rPr>
              <a:t>Složenost algoritama se saopštava ili za najgori slučaj (češće) ili za prosječni (rjeđe).</a:t>
            </a:r>
            <a:endParaRPr lang="en-US" sz="180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“Podijeli pa vladaj” algoritam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266950"/>
            <a:ext cx="828675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Podijeli pa vladaj algoritam polazi od pretpostavke da je niz sortiran.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Pretpostavimo da je niz sortiran u neopadajuć</a:t>
            </a:r>
            <a:r>
              <a:rPr lang="en-US" sz="2400" smtClean="0"/>
              <a:t>i</a:t>
            </a:r>
            <a:r>
              <a:rPr lang="sr-Latn-CS" sz="2400" smtClean="0"/>
              <a:t> redosljed.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Ovaj algoritam </a:t>
            </a:r>
            <a:r>
              <a:rPr lang="en-US" sz="2400" smtClean="0"/>
              <a:t>prvo</a:t>
            </a:r>
            <a:r>
              <a:rPr lang="sr-Latn-CS" sz="2400" smtClean="0"/>
              <a:t> posmatra srednji član niza (član na sredini niza). Ako je taj član niza jednak broju koji se traži vraća se rezultat, a ako nije provjerava se da li je taj član veći od onog koji se traži</a:t>
            </a:r>
            <a:r>
              <a:rPr lang="en-US" sz="2400" smtClean="0"/>
              <a:t>.</a:t>
            </a:r>
            <a:r>
              <a:rPr lang="sr-Latn-CS" sz="2400" smtClean="0"/>
              <a:t> </a:t>
            </a:r>
            <a:r>
              <a:rPr lang="en-US" sz="2400" smtClean="0"/>
              <a:t>A</a:t>
            </a:r>
            <a:r>
              <a:rPr lang="sr-Latn-CS" sz="2400" smtClean="0"/>
              <a:t>ko jeste</a:t>
            </a:r>
            <a:r>
              <a:rPr lang="en-US" sz="2400" smtClean="0"/>
              <a:t>,</a:t>
            </a:r>
            <a:r>
              <a:rPr lang="sr-Latn-CS" sz="2400" smtClean="0"/>
              <a:t> to znači da se pretraživanje može lokalizovati na “donju” polovinu niza, a u suprotnom na “gornju”.</a:t>
            </a:r>
            <a:endParaRPr lang="en-US" sz="240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Ovakvo pretra</a:t>
            </a:r>
            <a:r>
              <a:rPr lang="sr-Latn-CS" sz="2400" smtClean="0"/>
              <a:t>živanje se još naziva </a:t>
            </a:r>
            <a:r>
              <a:rPr lang="sr-Latn-CS" sz="2400" smtClean="0">
                <a:solidFill>
                  <a:srgbClr val="FF0000"/>
                </a:solidFill>
              </a:rPr>
              <a:t>binarno pretraživanje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64096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Neka je niz: 1 3 6 10 15 21 28 36 45.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Neka je element koji se traži </a:t>
            </a:r>
            <a:r>
              <a:rPr lang="sr-Latn-CS" sz="2400" dirty="0" smtClean="0">
                <a:solidFill>
                  <a:srgbClr val="FF0000"/>
                </a:solidFill>
              </a:rPr>
              <a:t>28</a:t>
            </a:r>
            <a:r>
              <a:rPr lang="sr-Latn-CS" sz="2400" dirty="0" smtClean="0"/>
              <a:t>. Niz ima 9 članova i “srednji” (peti) je 15. Kako je traženi element veći od njega, pretraživanje se nastavlja, ali sada od </a:t>
            </a:r>
            <a:r>
              <a:rPr lang="sr-Latn-ME" sz="2400" dirty="0" smtClean="0"/>
              <a:t>šestog</a:t>
            </a:r>
            <a:r>
              <a:rPr lang="sr-Latn-CS" sz="2400" dirty="0" smtClean="0"/>
              <a:t> do </a:t>
            </a:r>
            <a:r>
              <a:rPr lang="sr-Latn-ME" sz="2400" dirty="0" smtClean="0"/>
              <a:t>devetog</a:t>
            </a:r>
            <a:r>
              <a:rPr lang="sr-Latn-CS" sz="2400" dirty="0" smtClean="0"/>
              <a:t> elementa niza. Sada se uzima srednji elemenat </a:t>
            </a:r>
            <a:r>
              <a:rPr lang="en-US" sz="2400" dirty="0" smtClean="0"/>
              <a:t>tog </a:t>
            </a:r>
            <a:r>
              <a:rPr lang="en-US" sz="2400" dirty="0" err="1" smtClean="0"/>
              <a:t>podni</a:t>
            </a:r>
            <a:r>
              <a:rPr lang="sr-Latn-CS" sz="2400" dirty="0" smtClean="0"/>
              <a:t>z</a:t>
            </a:r>
            <a:r>
              <a:rPr lang="en-US" sz="2400" dirty="0" smtClean="0"/>
              <a:t>a, </a:t>
            </a:r>
            <a:r>
              <a:rPr lang="sr-Latn-CS" sz="2400" dirty="0" smtClean="0"/>
              <a:t>to je (6+9)</a:t>
            </a:r>
            <a:r>
              <a:rPr lang="en-US" sz="2400" dirty="0" smtClean="0"/>
              <a:t>/2=7 u </a:t>
            </a:r>
            <a:r>
              <a:rPr lang="en-US" sz="2400" dirty="0" err="1" smtClean="0"/>
              <a:t>cjelobrojnim</a:t>
            </a:r>
            <a:r>
              <a:rPr lang="en-US" sz="2400" dirty="0" smtClean="0"/>
              <a:t> </a:t>
            </a:r>
            <a:r>
              <a:rPr lang="sr-Latn-CS" sz="2400" dirty="0" smtClean="0"/>
              <a:t>vrijednostima,</a:t>
            </a:r>
            <a:r>
              <a:rPr lang="en-US" sz="2400" dirty="0" smtClean="0"/>
              <a:t> </a:t>
            </a:r>
            <a:r>
              <a:rPr lang="sr-Latn-RS" sz="2400" dirty="0" smtClean="0"/>
              <a:t>i</a:t>
            </a:r>
            <a:r>
              <a:rPr lang="en-US" sz="2400" dirty="0" smtClean="0"/>
              <a:t> to je</a:t>
            </a:r>
            <a:r>
              <a:rPr lang="sr-Latn-RS" sz="2400" dirty="0" smtClean="0"/>
              <a:t> u ovom slučaju</a:t>
            </a:r>
            <a:r>
              <a:rPr lang="en-US" sz="2400" dirty="0" smtClean="0"/>
              <a:t> </a:t>
            </a:r>
            <a:r>
              <a:rPr lang="en-US" sz="2400" dirty="0" err="1" smtClean="0"/>
              <a:t>tra</a:t>
            </a:r>
            <a:r>
              <a:rPr lang="sr-Latn-CS" sz="2400" dirty="0" smtClean="0"/>
              <a:t>ž</a:t>
            </a:r>
            <a:r>
              <a:rPr lang="en-US" sz="2400" dirty="0" err="1" smtClean="0"/>
              <a:t>eni</a:t>
            </a:r>
            <a:r>
              <a:rPr lang="en-US" sz="2400" dirty="0" smtClean="0"/>
              <a:t> </a:t>
            </a:r>
            <a:r>
              <a:rPr lang="en-US" sz="2400" dirty="0" err="1" smtClean="0"/>
              <a:t>broj</a:t>
            </a:r>
            <a:r>
              <a:rPr lang="en-U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Koliko</a:t>
            </a:r>
            <a:r>
              <a:rPr lang="en-US" sz="2400" dirty="0" smtClean="0"/>
              <a:t> </a:t>
            </a:r>
            <a:r>
              <a:rPr lang="en-US" sz="2400" dirty="0" err="1" smtClean="0"/>
              <a:t>nam</a:t>
            </a:r>
            <a:r>
              <a:rPr lang="en-US" sz="2400" dirty="0" smtClean="0"/>
              <a:t> u </a:t>
            </a:r>
            <a:r>
              <a:rPr lang="en-US" sz="2400" dirty="0" err="1" smtClean="0"/>
              <a:t>ovom</a:t>
            </a:r>
            <a:r>
              <a:rPr lang="en-US" sz="2400" dirty="0" smtClean="0"/>
              <a:t> </a:t>
            </a:r>
            <a:r>
              <a:rPr lang="en-US" sz="2400" dirty="0" err="1" smtClean="0"/>
              <a:t>slu</a:t>
            </a:r>
            <a:r>
              <a:rPr lang="sr-Latn-CS" sz="2400" dirty="0" smtClean="0"/>
              <a:t>čaju treba pretraživanja u najgorem slučaju? Neka je to neki broj </a:t>
            </a:r>
            <a:r>
              <a:rPr lang="sr-Latn-CS" sz="2400" b="1" dirty="0" smtClean="0">
                <a:solidFill>
                  <a:srgbClr val="FF0000"/>
                </a:solidFill>
              </a:rPr>
              <a:t>f(N)</a:t>
            </a:r>
            <a:r>
              <a:rPr lang="sr-Latn-CS" sz="2400" dirty="0" smtClean="0"/>
              <a:t> poređenja, gdje je </a:t>
            </a:r>
            <a:r>
              <a:rPr lang="sr-Latn-CS" sz="2400" b="1" dirty="0" smtClean="0"/>
              <a:t>N</a:t>
            </a:r>
            <a:r>
              <a:rPr lang="sr-Latn-CS" sz="2400" dirty="0" smtClean="0"/>
              <a:t> dužina niza.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4000" smtClean="0"/>
              <a:t>Složenost </a:t>
            </a:r>
            <a:r>
              <a:rPr lang="sr-Latn-RS" sz="4000" smtClean="0"/>
              <a:t>binarnog pretraživanja</a:t>
            </a:r>
            <a:endParaRPr lang="en-US" sz="40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10544"/>
            <a:ext cx="8496944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Nakon jednog poređenja pretraživanje nastavljamo u jednom od podnizova od približno N</a:t>
            </a:r>
            <a:r>
              <a:rPr lang="en-US" sz="2400" dirty="0" smtClean="0"/>
              <a:t>/2 </a:t>
            </a:r>
            <a:r>
              <a:rPr lang="sr-Latn-CS" sz="2400" dirty="0" smtClean="0"/>
              <a:t>č</a:t>
            </a:r>
            <a:r>
              <a:rPr lang="en-US" sz="2400" dirty="0" err="1" smtClean="0"/>
              <a:t>lanova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Dakle, možemo zapisati: </a:t>
            </a:r>
            <a:r>
              <a:rPr lang="sr-Latn-CS" sz="2400" dirty="0" smtClean="0">
                <a:solidFill>
                  <a:srgbClr val="FF0000"/>
                </a:solidFill>
              </a:rPr>
              <a:t>f(N)=1+f(N</a:t>
            </a:r>
            <a:r>
              <a:rPr lang="en-US" sz="2400" dirty="0" smtClean="0">
                <a:solidFill>
                  <a:srgbClr val="FF0000"/>
                </a:solidFill>
              </a:rPr>
              <a:t>/2</a:t>
            </a:r>
            <a:r>
              <a:rPr lang="sr-Latn-CS" sz="2400" dirty="0" smtClean="0">
                <a:solidFill>
                  <a:srgbClr val="FF0000"/>
                </a:solidFill>
              </a:rPr>
              <a:t>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Funkcija koja zadovoljava ovu rekurziju je </a:t>
            </a:r>
            <a:r>
              <a:rPr lang="sr-Latn-CS" sz="2400" dirty="0" smtClean="0">
                <a:solidFill>
                  <a:srgbClr val="FF0000"/>
                </a:solidFill>
              </a:rPr>
              <a:t>f(N)=log</a:t>
            </a:r>
            <a:r>
              <a:rPr lang="sr-Latn-CS" sz="2400" baseline="-25000" dirty="0" smtClean="0">
                <a:solidFill>
                  <a:srgbClr val="FF0000"/>
                </a:solidFill>
              </a:rPr>
              <a:t>2</a:t>
            </a:r>
            <a:r>
              <a:rPr lang="sr-Latn-CS" sz="2400" dirty="0" smtClean="0">
                <a:solidFill>
                  <a:srgbClr val="FF0000"/>
                </a:solidFill>
              </a:rPr>
              <a:t>N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za N=1024 nam, u ovom algoritmu, treba u najgorem slučaju desetak poređenja, dok u prosječnom slučaju kod brute force algoritma treba 512.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Naravno, nešto smo platili time što algoritam radi samo ako je niz unaprijed sortiran.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Binarno pretraživanje - sami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388"/>
            <a:ext cx="8568952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Sami napišite program za algoritam binarnog pretraživanja.</a:t>
            </a:r>
          </a:p>
          <a:p>
            <a:pPr eaLnBrk="1" hangingPunct="1"/>
            <a:endParaRPr lang="sr-Latn-CS" sz="2400" smtClean="0"/>
          </a:p>
          <a:p>
            <a:pPr eaLnBrk="1" hangingPunct="1"/>
            <a:r>
              <a:rPr lang="sr-Latn-CS" sz="2400" smtClean="0"/>
              <a:t>Napišite i funkciju koja ga realizuje.</a:t>
            </a:r>
          </a:p>
          <a:p>
            <a:pPr eaLnBrk="1" hangingPunct="1"/>
            <a:endParaRPr lang="sr-Latn-CS" sz="2400" smtClean="0"/>
          </a:p>
          <a:p>
            <a:pPr eaLnBrk="1" hangingPunct="1"/>
            <a:r>
              <a:rPr lang="sr-Latn-CS" sz="2400" smtClean="0"/>
              <a:t>Sami odradite i slučaj niza sortiranog u opadajući redosljed.</a:t>
            </a:r>
          </a:p>
          <a:p>
            <a:pPr eaLnBrk="1" hangingPunct="1"/>
            <a:endParaRPr lang="sr-Latn-CS" sz="2400" smtClean="0"/>
          </a:p>
          <a:p>
            <a:pPr eaLnBrk="1" hangingPunct="1"/>
            <a:r>
              <a:rPr lang="sr-Latn-CS" sz="2400" smtClean="0"/>
              <a:t>Odradite obije varijante algoritama za pretraživanje ako se sprovode nad podacima stringovima.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Algoritmi za sortiranje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060575"/>
            <a:ext cx="8839200" cy="47244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Cilj algoritama za sortiranje je da od polaznog niza dobijemo niz sa elementima preuređenim tako da </a:t>
            </a:r>
            <a:r>
              <a:rPr lang="en-US" sz="2400" dirty="0" err="1" smtClean="0"/>
              <a:t>rastu</a:t>
            </a:r>
            <a:r>
              <a:rPr lang="en-US" sz="2400" dirty="0" smtClean="0"/>
              <a:t>, </a:t>
            </a:r>
            <a:r>
              <a:rPr lang="sr-Latn-CS" sz="2400" dirty="0" smtClean="0"/>
              <a:t>opadaju</a:t>
            </a:r>
            <a:r>
              <a:rPr lang="en-US" sz="2400" dirty="0" smtClean="0"/>
              <a:t>, ne </a:t>
            </a:r>
            <a:r>
              <a:rPr lang="en-US" sz="2400" dirty="0" err="1" smtClean="0"/>
              <a:t>rastu</a:t>
            </a:r>
            <a:r>
              <a:rPr lang="en-US" sz="2400" dirty="0" smtClean="0"/>
              <a:t> </a:t>
            </a:r>
            <a:r>
              <a:rPr lang="en-US" sz="2400" dirty="0" err="1" smtClean="0"/>
              <a:t>ili</a:t>
            </a:r>
            <a:r>
              <a:rPr lang="en-US" sz="2400" dirty="0" smtClean="0"/>
              <a:t> ne </a:t>
            </a:r>
            <a:r>
              <a:rPr lang="en-US" sz="2400" dirty="0" err="1" smtClean="0"/>
              <a:t>opadaju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FF0000"/>
                </a:solidFill>
              </a:rPr>
              <a:t>sortirani niz</a:t>
            </a:r>
            <a:r>
              <a:rPr lang="sr-Latn-CS" sz="2400" dirty="0" smtClean="0"/>
              <a:t>).</a:t>
            </a:r>
          </a:p>
          <a:p>
            <a:pPr eaLnBrk="1" hangingPunct="1"/>
            <a:r>
              <a:rPr lang="en-US" sz="2400" dirty="0" smtClean="0"/>
              <a:t>S</a:t>
            </a:r>
            <a:r>
              <a:rPr lang="sr-Latn-CS" sz="2400" dirty="0" smtClean="0"/>
              <a:t>ortira</a:t>
            </a:r>
            <a:r>
              <a:rPr lang="en-US" sz="2400" dirty="0" err="1" smtClean="0"/>
              <a:t>nje</a:t>
            </a:r>
            <a:r>
              <a:rPr lang="sr-Latn-CS" sz="2400" dirty="0" smtClean="0"/>
              <a:t> u neopadajući 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ner</a:t>
            </a:r>
            <a:r>
              <a:rPr lang="sr-Latn-RS" sz="2400" dirty="0" smtClean="0"/>
              <a:t>astući </a:t>
            </a:r>
            <a:r>
              <a:rPr lang="sr-Latn-CS" sz="2400" dirty="0" smtClean="0"/>
              <a:t>redosljed podrazumijeva da ima ponavljanja elemenata u nizu.</a:t>
            </a:r>
          </a:p>
          <a:p>
            <a:pPr eaLnBrk="1" hangingPunct="1"/>
            <a:r>
              <a:rPr lang="en-US" sz="2400" dirty="0" err="1" smtClean="0"/>
              <a:t>Mi</a:t>
            </a:r>
            <a:r>
              <a:rPr lang="en-US" sz="2400" dirty="0" smtClean="0"/>
              <a:t> </a:t>
            </a:r>
            <a:r>
              <a:rPr lang="sr-Latn-CS" sz="2400" dirty="0" smtClean="0"/>
              <a:t>ćemo</a:t>
            </a:r>
            <a:r>
              <a:rPr lang="en-US" sz="2400" dirty="0" smtClean="0"/>
              <a:t> </a:t>
            </a:r>
            <a:r>
              <a:rPr lang="sr-Latn-CS" sz="2400" dirty="0"/>
              <a:t>nizove </a:t>
            </a:r>
            <a:r>
              <a:rPr lang="sr-Latn-CS" sz="2400" dirty="0" smtClean="0"/>
              <a:t>sortirati u neopadajući redosljed (od najmanjeg ka najvećem, moguća ponavljanja).</a:t>
            </a:r>
          </a:p>
          <a:p>
            <a:pPr eaLnBrk="1" hangingPunct="1"/>
            <a:r>
              <a:rPr lang="sr-Latn-CS" sz="2400" dirty="0" smtClean="0"/>
              <a:t>Veliki broj algoritama je razvijen za ove namjene:</a:t>
            </a:r>
          </a:p>
          <a:p>
            <a:pPr lvl="1" eaLnBrk="1" hangingPunct="1"/>
            <a:r>
              <a:rPr lang="sr-Latn-CS" sz="2000" dirty="0" smtClean="0"/>
              <a:t>metod ponovljenog minimuma (selection sort),</a:t>
            </a:r>
          </a:p>
          <a:p>
            <a:pPr lvl="1" eaLnBrk="1" hangingPunct="1"/>
            <a:r>
              <a:rPr lang="sr-Latn-CS" sz="2000" dirty="0" smtClean="0"/>
              <a:t>bubble sort algoritam,</a:t>
            </a:r>
          </a:p>
          <a:p>
            <a:pPr lvl="1" eaLnBrk="1" hangingPunct="1"/>
            <a:r>
              <a:rPr lang="sr-Latn-CS" sz="2000" dirty="0" smtClean="0"/>
              <a:t>insertion sort algoritam,</a:t>
            </a:r>
          </a:p>
          <a:p>
            <a:pPr lvl="1" eaLnBrk="1" hangingPunct="1"/>
            <a:r>
              <a:rPr lang="sr-Latn-CS" sz="2000" dirty="0" smtClean="0"/>
              <a:t>quick sort algoritam, itd.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26590</TotalTime>
  <Words>1817</Words>
  <Application>Microsoft Office PowerPoint</Application>
  <PresentationFormat>On-screen Show (4:3)</PresentationFormat>
  <Paragraphs>189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 Unicode MS</vt:lpstr>
      <vt:lpstr>Tahoma</vt:lpstr>
      <vt:lpstr>Times New Roman</vt:lpstr>
      <vt:lpstr>Wingdings</vt:lpstr>
      <vt:lpstr>Citrus</vt:lpstr>
      <vt:lpstr>Programiranje I</vt:lpstr>
      <vt:lpstr>Dokle smo stigli</vt:lpstr>
      <vt:lpstr>Algoritmi za pretraživanje</vt:lpstr>
      <vt:lpstr>Brute force algoritam</vt:lpstr>
      <vt:lpstr>“Podijeli pa vladaj” algoritam</vt:lpstr>
      <vt:lpstr>Primjer</vt:lpstr>
      <vt:lpstr>Složenost binarnog pretraživanja</vt:lpstr>
      <vt:lpstr>Binarno pretraživanje - sami</vt:lpstr>
      <vt:lpstr>Algoritmi za sortiranje</vt:lpstr>
      <vt:lpstr>Metod ponovljenog minimuma</vt:lpstr>
      <vt:lpstr>Metod ponovljenog minimuma</vt:lpstr>
      <vt:lpstr>Metod ponovljenog minimuma</vt:lpstr>
      <vt:lpstr>Bubble sort</vt:lpstr>
      <vt:lpstr>Bubble sort algoritam</vt:lpstr>
      <vt:lpstr>Bubble sort algoritam</vt:lpstr>
      <vt:lpstr>Ostali algoritmi za sortiranje</vt:lpstr>
      <vt:lpstr>typedef</vt:lpstr>
      <vt:lpstr>Modifikator const</vt:lpstr>
      <vt:lpstr>Konstantni pokazivači</vt:lpstr>
      <vt:lpstr>Konstantni argumenti funkcije</vt:lpstr>
      <vt:lpstr>Konstantni argumenti funkcije</vt:lpstr>
      <vt:lpstr>Pretprocesor</vt:lpstr>
      <vt:lpstr>Pretprocesor</vt:lpstr>
      <vt:lpstr>#define</vt:lpstr>
      <vt:lpstr>#define</vt:lpstr>
      <vt:lpstr>#define</vt:lpstr>
      <vt:lpstr>#define</vt:lpstr>
      <vt:lpstr>Uslovno izvršavanje</vt:lpstr>
      <vt:lpstr>Ostale direktive pretprocesora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526</cp:revision>
  <dcterms:created xsi:type="dcterms:W3CDTF">2004-08-23T07:37:27Z</dcterms:created>
  <dcterms:modified xsi:type="dcterms:W3CDTF">2020-11-04T10:23:11Z</dcterms:modified>
</cp:coreProperties>
</file>