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256" r:id="rId2"/>
    <p:sldId id="381" r:id="rId3"/>
    <p:sldId id="382" r:id="rId4"/>
    <p:sldId id="385" r:id="rId5"/>
    <p:sldId id="386" r:id="rId6"/>
    <p:sldId id="387" r:id="rId7"/>
    <p:sldId id="334" r:id="rId8"/>
    <p:sldId id="388" r:id="rId9"/>
    <p:sldId id="390" r:id="rId10"/>
    <p:sldId id="356" r:id="rId11"/>
    <p:sldId id="357" r:id="rId12"/>
    <p:sldId id="358" r:id="rId13"/>
    <p:sldId id="359" r:id="rId14"/>
    <p:sldId id="335" r:id="rId15"/>
    <p:sldId id="360" r:id="rId16"/>
    <p:sldId id="361" r:id="rId17"/>
    <p:sldId id="362" r:id="rId18"/>
    <p:sldId id="363" r:id="rId19"/>
    <p:sldId id="364" r:id="rId20"/>
    <p:sldId id="391" r:id="rId21"/>
    <p:sldId id="365" r:id="rId22"/>
    <p:sldId id="366" r:id="rId23"/>
    <p:sldId id="367" r:id="rId24"/>
    <p:sldId id="368" r:id="rId25"/>
    <p:sldId id="370" r:id="rId26"/>
    <p:sldId id="372" r:id="rId27"/>
    <p:sldId id="369" r:id="rId28"/>
    <p:sldId id="373" r:id="rId29"/>
    <p:sldId id="374" r:id="rId30"/>
    <p:sldId id="392" r:id="rId31"/>
    <p:sldId id="393" r:id="rId32"/>
    <p:sldId id="375" r:id="rId33"/>
    <p:sldId id="376" r:id="rId34"/>
    <p:sldId id="377" r:id="rId35"/>
    <p:sldId id="394" r:id="rId36"/>
    <p:sldId id="395" r:id="rId37"/>
    <p:sldId id="378" r:id="rId38"/>
    <p:sldId id="379" r:id="rId39"/>
    <p:sldId id="380" r:id="rId40"/>
  </p:sldIdLst>
  <p:sldSz cx="9144000" cy="6858000" type="screen4x3"/>
  <p:notesSz cx="10234613" cy="70993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66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AF00"/>
    <a:srgbClr val="FF3300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810" autoAdjust="0"/>
    <p:restoredTop sz="90953" autoAdjust="0"/>
  </p:normalViewPr>
  <p:slideViewPr>
    <p:cSldViewPr showGuides="1">
      <p:cViewPr varScale="1">
        <p:scale>
          <a:sx n="129" d="100"/>
          <a:sy n="129" d="100"/>
        </p:scale>
        <p:origin x="648" y="120"/>
      </p:cViewPr>
      <p:guideLst>
        <p:guide orient="horz" pos="356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435475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4" tIns="49516" rIns="99034" bIns="49516" numCol="1" anchor="t" anchorCtr="0" compatLnSpc="1">
            <a:prstTxWarp prst="textNoShape">
              <a:avLst/>
            </a:prstTxWarp>
          </a:bodyPr>
          <a:lstStyle>
            <a:lvl1pPr defTabSz="990457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799138" y="0"/>
            <a:ext cx="4435475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4" tIns="49516" rIns="99034" bIns="49516" numCol="1" anchor="t" anchorCtr="0" compatLnSpc="1">
            <a:prstTxWarp prst="textNoShape">
              <a:avLst/>
            </a:prstTxWarp>
          </a:bodyPr>
          <a:lstStyle>
            <a:lvl1pPr algn="r" defTabSz="990457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743700"/>
            <a:ext cx="4435475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4" tIns="49516" rIns="99034" bIns="49516" numCol="1" anchor="b" anchorCtr="0" compatLnSpc="1">
            <a:prstTxWarp prst="textNoShape">
              <a:avLst/>
            </a:prstTxWarp>
          </a:bodyPr>
          <a:lstStyle>
            <a:lvl1pPr defTabSz="990457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799138" y="6743700"/>
            <a:ext cx="4435475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4" tIns="49516" rIns="99034" bIns="49516" numCol="1" anchor="b" anchorCtr="0" compatLnSpc="1">
            <a:prstTxWarp prst="textNoShape">
              <a:avLst/>
            </a:prstTxWarp>
          </a:bodyPr>
          <a:lstStyle>
            <a:lvl1pPr algn="r" defTabSz="990457">
              <a:defRPr sz="1300"/>
            </a:lvl1pPr>
          </a:lstStyle>
          <a:p>
            <a:pPr>
              <a:defRPr/>
            </a:pPr>
            <a:fld id="{E37FE003-12BA-4CC1-81A3-02EACEEF99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0026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435475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4" tIns="49516" rIns="99034" bIns="49516" numCol="1" anchor="t" anchorCtr="0" compatLnSpc="1">
            <a:prstTxWarp prst="textNoShape">
              <a:avLst/>
            </a:prstTxWarp>
          </a:bodyPr>
          <a:lstStyle>
            <a:lvl1pPr defTabSz="990457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795963" y="0"/>
            <a:ext cx="4437062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4" tIns="49516" rIns="99034" bIns="49516" numCol="1" anchor="t" anchorCtr="0" compatLnSpc="1">
            <a:prstTxWarp prst="textNoShape">
              <a:avLst/>
            </a:prstTxWarp>
          </a:bodyPr>
          <a:lstStyle>
            <a:lvl1pPr algn="r" defTabSz="990457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344863" y="533400"/>
            <a:ext cx="3544887" cy="26606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93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022350" y="3371850"/>
            <a:ext cx="8189913" cy="319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4" tIns="49516" rIns="99034" bIns="495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743700"/>
            <a:ext cx="4435475" cy="354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4" tIns="49516" rIns="99034" bIns="49516" numCol="1" anchor="b" anchorCtr="0" compatLnSpc="1">
            <a:prstTxWarp prst="textNoShape">
              <a:avLst/>
            </a:prstTxWarp>
          </a:bodyPr>
          <a:lstStyle>
            <a:lvl1pPr defTabSz="990457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795963" y="6743700"/>
            <a:ext cx="4437062" cy="354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4" tIns="49516" rIns="99034" bIns="49516" numCol="1" anchor="b" anchorCtr="0" compatLnSpc="1">
            <a:prstTxWarp prst="textNoShape">
              <a:avLst/>
            </a:prstTxWarp>
          </a:bodyPr>
          <a:lstStyle>
            <a:lvl1pPr algn="r" defTabSz="990457">
              <a:defRPr sz="1300"/>
            </a:lvl1pPr>
          </a:lstStyle>
          <a:p>
            <a:pPr>
              <a:defRPr/>
            </a:pPr>
            <a:fld id="{CD183FDC-86BE-4928-B32F-B8B207C407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4108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874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874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874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874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874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874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874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874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874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2AAA862-9881-4DEA-9229-F80F372DE39B}" type="slidenum">
              <a:rPr lang="en-US" sz="1300" smtClean="0"/>
              <a:pPr eaLnBrk="1" hangingPunct="1"/>
              <a:t>1</a:t>
            </a:fld>
            <a:endParaRPr lang="en-US" sz="1300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531821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10255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10255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0255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0255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0255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262CBC9-11C6-4DF9-A939-C30339525590}" type="slidenum">
              <a:rPr lang="en-US" sz="1300" smtClean="0"/>
              <a:pPr eaLnBrk="1" hangingPunct="1"/>
              <a:t>2</a:t>
            </a:fld>
            <a:endParaRPr lang="en-US" sz="1300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0635304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10255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10255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0255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0255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0255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7E38836F-CF03-4038-8409-419C89224A03}" type="slidenum">
              <a:rPr lang="en-US" sz="1300" smtClean="0"/>
              <a:pPr eaLnBrk="1" hangingPunct="1"/>
              <a:t>3</a:t>
            </a:fld>
            <a:endParaRPr lang="en-US" sz="1300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7040420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10255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10255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0255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0255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0255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F7DAB39-4FDF-4137-803C-28B59580A6DC}" type="slidenum">
              <a:rPr lang="en-US" sz="1300" smtClean="0"/>
              <a:pPr eaLnBrk="1" hangingPunct="1"/>
              <a:t>4</a:t>
            </a:fld>
            <a:endParaRPr lang="en-US" sz="1300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8180150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10255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10255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0255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0255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0255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BD407FB-DA7E-4CFD-8FB8-790D496D1C29}" type="slidenum">
              <a:rPr lang="en-US" sz="1300" smtClean="0"/>
              <a:pPr eaLnBrk="1" hangingPunct="1"/>
              <a:t>5</a:t>
            </a:fld>
            <a:endParaRPr lang="en-US" sz="1300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7263986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10255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10255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0255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0255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0255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BF6D08A-62CF-476F-929E-B1876872422D}" type="slidenum">
              <a:rPr lang="en-US" sz="1300" smtClean="0"/>
              <a:pPr eaLnBrk="1" hangingPunct="1"/>
              <a:t>6</a:t>
            </a:fld>
            <a:endParaRPr lang="en-US" sz="1300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0119994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10255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10255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0255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0255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0255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71041DA-C311-4906-B2BE-E4B94F73A41A}" type="slidenum">
              <a:rPr lang="en-US" sz="1300" smtClean="0"/>
              <a:pPr eaLnBrk="1" hangingPunct="1"/>
              <a:t>8</a:t>
            </a:fld>
            <a:endParaRPr lang="en-US" sz="1300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820463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10255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10255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0255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0255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0255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B0925DE-8564-4465-9CB2-D21440631939}" type="slidenum">
              <a:rPr lang="en-US" sz="1300" smtClean="0"/>
              <a:pPr eaLnBrk="1" hangingPunct="1"/>
              <a:t>9</a:t>
            </a:fld>
            <a:endParaRPr lang="en-US" sz="1300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3805333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627BAA-01CA-4961-9E07-E3CEFCF791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968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A15C1E-5C10-430B-B706-BACA4ED60C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589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F917D-CE3A-47C0-B197-886761CD30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3386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548272-DEFC-4FBD-AFAC-2C727130EE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300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449FD1-C50C-441C-A80D-82365CC23A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951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3F3BB2-437D-4FA5-A21E-C9DEE53362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209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ED769D-0CDA-4CBE-9473-C2A246221B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56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8DA818-7435-4869-9B1F-79DCF22155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374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EC9379-AA7E-4FC8-9E40-896C1C3323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426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76C90D-4B7C-4DDA-949F-F4D35E74FB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504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AB01C0-BAF1-42B1-AAC8-F1016FEA77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494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08E317-DE2C-4506-A7F1-AA55D0C395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861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3B10AA3-86A0-4050-AEDB-3EF46A03E4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765175"/>
            <a:ext cx="8424863" cy="1143000"/>
          </a:xfrm>
        </p:spPr>
        <p:txBody>
          <a:bodyPr/>
          <a:lstStyle/>
          <a:p>
            <a:pPr eaLnBrk="1" hangingPunct="1"/>
            <a:r>
              <a:rPr lang="en-US" sz="6000" b="1" smtClean="0"/>
              <a:t>Programiranje</a:t>
            </a:r>
            <a:endParaRPr lang="sr-Latn-CS" sz="6000" b="1" smtClean="0"/>
          </a:p>
        </p:txBody>
      </p:sp>
      <p:pic>
        <p:nvPicPr>
          <p:cNvPr id="2051" name="Picture 5" descr="http://1.bp.blogspot.com/-Ia6RFHWZ4xI/UNQ3XdL1ksI/AAAAAAAACOU/-meOUeMDhhk/s1600/computer+programmer+m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02"/>
          <a:stretch>
            <a:fillRect/>
          </a:stretch>
        </p:blipFill>
        <p:spPr bwMode="auto">
          <a:xfrm>
            <a:off x="2555875" y="2205038"/>
            <a:ext cx="4032250" cy="409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445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Osnovno o jeziku C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95388"/>
            <a:ext cx="8569325" cy="5402262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vi-VN" sz="2200" smtClean="0"/>
              <a:t>C programski jezik </a:t>
            </a:r>
            <a:r>
              <a:rPr lang="en-US" sz="2200" smtClean="0"/>
              <a:t>je</a:t>
            </a:r>
            <a:r>
              <a:rPr lang="vi-VN" sz="2200" smtClean="0"/>
              <a:t> proceduraln</a:t>
            </a:r>
            <a:r>
              <a:rPr lang="en-US" sz="2200" smtClean="0"/>
              <a:t>i</a:t>
            </a:r>
            <a:r>
              <a:rPr lang="vi-VN" sz="2200" smtClean="0"/>
              <a:t> programsk</a:t>
            </a:r>
            <a:r>
              <a:rPr lang="en-US" sz="2200" smtClean="0"/>
              <a:t>i</a:t>
            </a:r>
            <a:r>
              <a:rPr lang="vi-VN" sz="2200" smtClean="0"/>
              <a:t> jezik razvijen u ranim 70-im godinama 20. veka. </a:t>
            </a:r>
            <a:endParaRPr lang="en-US" sz="2200" smtClean="0"/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vi-VN" sz="2200" smtClean="0"/>
              <a:t>Autor </a:t>
            </a:r>
            <a:r>
              <a:rPr lang="en-US" sz="2200" smtClean="0"/>
              <a:t>C-a</a:t>
            </a:r>
            <a:r>
              <a:rPr lang="vi-VN" sz="2200" smtClean="0"/>
              <a:t> je </a:t>
            </a:r>
            <a:r>
              <a:rPr lang="vi-VN" sz="2200" b="1" smtClean="0">
                <a:solidFill>
                  <a:srgbClr val="FF0000"/>
                </a:solidFill>
              </a:rPr>
              <a:t>Dennis Ritchie</a:t>
            </a:r>
            <a:r>
              <a:rPr lang="vi-VN" sz="2200" smtClean="0"/>
              <a:t>, </a:t>
            </a:r>
            <a:r>
              <a:rPr lang="en-US" sz="2200" smtClean="0"/>
              <a:t>koji </a:t>
            </a:r>
            <a:r>
              <a:rPr lang="vi-VN" sz="2200" smtClean="0"/>
              <a:t>je stvorio ovaj programski jezik za </a:t>
            </a:r>
            <a:r>
              <a:rPr lang="en-US" sz="2200" smtClean="0"/>
              <a:t>programiranje</a:t>
            </a:r>
            <a:r>
              <a:rPr lang="vi-VN" sz="2200" smtClean="0"/>
              <a:t> sistemskih </a:t>
            </a:r>
            <a:r>
              <a:rPr lang="en-US" sz="2200" smtClean="0"/>
              <a:t>aplikacija</a:t>
            </a:r>
            <a:r>
              <a:rPr lang="vi-VN" sz="2200" smtClean="0"/>
              <a:t> i jezgr</a:t>
            </a:r>
            <a:r>
              <a:rPr lang="en-US" sz="2200" smtClean="0"/>
              <a:t>a</a:t>
            </a:r>
            <a:r>
              <a:rPr lang="vi-VN" sz="2200" smtClean="0"/>
              <a:t> operativnog sistema UNIX, koji je praktič</a:t>
            </a:r>
            <a:r>
              <a:rPr lang="en-US" sz="2200" smtClean="0"/>
              <a:t>no</a:t>
            </a:r>
            <a:r>
              <a:rPr lang="vi-VN" sz="2200" smtClean="0"/>
              <a:t> u </a:t>
            </a:r>
            <a:r>
              <a:rPr lang="en-US" sz="2200" smtClean="0"/>
              <a:t>potpunosti</a:t>
            </a:r>
            <a:r>
              <a:rPr lang="vi-VN" sz="2200" smtClean="0"/>
              <a:t> napisan u C-u.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vi-VN" sz="2200" smtClean="0"/>
              <a:t>Programski jezik C dosta se menjao tokom godina</a:t>
            </a:r>
            <a:r>
              <a:rPr lang="en-US" sz="2200" smtClean="0"/>
              <a:t>,</a:t>
            </a:r>
            <a:r>
              <a:rPr lang="vi-VN" sz="2200" smtClean="0"/>
              <a:t> te je u više navrata neformalno i formalno standardiz</a:t>
            </a:r>
            <a:r>
              <a:rPr lang="en-US" sz="2200" smtClean="0"/>
              <a:t>ov</a:t>
            </a:r>
            <a:r>
              <a:rPr lang="vi-VN" sz="2200" smtClean="0"/>
              <a:t>an. Prva važnija verzija poznata je pod nazivom "K&amp;R C" </a:t>
            </a:r>
            <a:r>
              <a:rPr lang="en-US" sz="2200" smtClean="0"/>
              <a:t>(K&amp;R</a:t>
            </a:r>
            <a:r>
              <a:rPr lang="vi-VN" sz="2200" smtClean="0"/>
              <a:t> </a:t>
            </a:r>
            <a:r>
              <a:rPr lang="en-US" sz="2200" smtClean="0"/>
              <a:t>je od</a:t>
            </a:r>
            <a:r>
              <a:rPr lang="vi-VN" sz="2200" smtClean="0"/>
              <a:t> prezimena dva autora najpoznatijeg C priručnika "</a:t>
            </a:r>
            <a:r>
              <a:rPr lang="vi-VN" sz="2200" i="1" smtClean="0"/>
              <a:t>The C Programming Language</a:t>
            </a:r>
            <a:r>
              <a:rPr lang="vi-VN" sz="2200" smtClean="0"/>
              <a:t>"</a:t>
            </a:r>
            <a:r>
              <a:rPr lang="en-US" sz="2200" smtClean="0"/>
              <a:t> -</a:t>
            </a:r>
            <a:r>
              <a:rPr lang="vi-VN" sz="2200" smtClean="0"/>
              <a:t> Brian Kernighan i Dennis Ritchie</a:t>
            </a:r>
            <a:r>
              <a:rPr lang="en-US" sz="2200" smtClean="0"/>
              <a:t>)</a:t>
            </a:r>
            <a:r>
              <a:rPr lang="vi-VN" sz="2200" smtClean="0"/>
              <a:t>.</a:t>
            </a:r>
            <a:endParaRPr lang="en-US" sz="2200" smtClean="0"/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vi-VN" sz="2200" smtClean="0"/>
              <a:t>Prvo izdanje </a:t>
            </a:r>
            <a:r>
              <a:rPr lang="en-US" sz="2200" smtClean="0"/>
              <a:t>je</a:t>
            </a:r>
            <a:r>
              <a:rPr lang="vi-VN" sz="2200" smtClean="0"/>
              <a:t> iz 1978. godine</a:t>
            </a:r>
            <a:r>
              <a:rPr lang="en-US" sz="2200" smtClean="0"/>
              <a:t>, drugo </a:t>
            </a:r>
            <a:r>
              <a:rPr lang="vi-VN" sz="2200" smtClean="0"/>
              <a:t>iz 1988. godine</a:t>
            </a:r>
            <a:r>
              <a:rPr lang="en-US" sz="2200" smtClean="0"/>
              <a:t>, i ono</a:t>
            </a:r>
            <a:r>
              <a:rPr lang="vi-VN" sz="2200" smtClean="0"/>
              <a:t> opisuje "ANSI C", standard kojeg je 1983. godine definirao američki nacionalni institut za standardizaciju, a koji je i danas najbolje podržan. </a:t>
            </a:r>
            <a:endParaRPr lang="en-US" sz="2200" smtClean="0"/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200" smtClean="0"/>
              <a:t>Trenutni </a:t>
            </a:r>
            <a:r>
              <a:rPr lang="vi-VN" sz="2200" smtClean="0"/>
              <a:t>standard </a:t>
            </a:r>
            <a:r>
              <a:rPr lang="en-US" sz="2200" smtClean="0"/>
              <a:t>jezika C je</a:t>
            </a:r>
            <a:r>
              <a:rPr lang="vi-VN" sz="2200" smtClean="0"/>
              <a:t> "C</a:t>
            </a:r>
            <a:r>
              <a:rPr lang="en-US" sz="2200" smtClean="0"/>
              <a:t>11</a:t>
            </a:r>
            <a:r>
              <a:rPr lang="vi-VN" sz="2200" smtClean="0"/>
              <a:t>" </a:t>
            </a:r>
            <a:r>
              <a:rPr lang="en-US" sz="2200" smtClean="0"/>
              <a:t>standard, odobren </a:t>
            </a:r>
            <a:r>
              <a:rPr lang="sr-Latn-RS" sz="2200" smtClean="0"/>
              <a:t>krajem</a:t>
            </a:r>
            <a:r>
              <a:rPr lang="en-US" sz="2200" smtClean="0"/>
              <a:t> 2011</a:t>
            </a:r>
            <a:r>
              <a:rPr lang="sl-SI" sz="2200" smtClean="0"/>
              <a:t>.</a:t>
            </a:r>
            <a:endParaRPr lang="en-US" sz="2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69875"/>
            <a:ext cx="8135938" cy="1143000"/>
          </a:xfrm>
        </p:spPr>
        <p:txBody>
          <a:bodyPr/>
          <a:lstStyle/>
          <a:p>
            <a:pPr eaLnBrk="1" hangingPunct="1"/>
            <a:r>
              <a:rPr lang="sr-Latn-RS" sz="4000" smtClean="0">
                <a:solidFill>
                  <a:schemeClr val="tx1"/>
                </a:solidFill>
              </a:rPr>
              <a:t>Šta je potrebno da se napiše program?</a:t>
            </a:r>
            <a:endParaRPr lang="en-US" sz="4000" smtClean="0">
              <a:solidFill>
                <a:schemeClr val="tx1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700213"/>
            <a:ext cx="8497887" cy="4392612"/>
          </a:xfrm>
        </p:spPr>
        <p:txBody>
          <a:bodyPr/>
          <a:lstStyle/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sr-Latn-RS" sz="2400" b="1" smtClean="0"/>
              <a:t>Poznavati programski jezik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sr-Latn-RS" sz="2400" b="1" smtClean="0"/>
              <a:t>Programski prevodilac</a:t>
            </a:r>
          </a:p>
          <a:p>
            <a:pPr marL="449263" indent="0" eaLnBrk="1" hangingPunct="1">
              <a:buFontTx/>
              <a:buNone/>
              <a:defRPr/>
            </a:pPr>
            <a:r>
              <a:rPr lang="sr-Latn-RS" sz="2400" smtClean="0"/>
              <a:t>Programski prevodilac je program koji omogućava da se program napisan u višem programskom jeziku (tzv. </a:t>
            </a:r>
            <a:r>
              <a:rPr lang="sr-Latn-RS" sz="2400" smtClean="0">
                <a:solidFill>
                  <a:srgbClr val="FF0000"/>
                </a:solidFill>
              </a:rPr>
              <a:t>izvorni kôd</a:t>
            </a:r>
            <a:r>
              <a:rPr lang="sr-Latn-RS" sz="2400" smtClean="0"/>
              <a:t>) prevede u jezik 0 i 1, razumljiv računaru (tzv. </a:t>
            </a:r>
            <a:r>
              <a:rPr lang="sr-Latn-RS" sz="2400" smtClean="0">
                <a:solidFill>
                  <a:srgbClr val="FF0000"/>
                </a:solidFill>
              </a:rPr>
              <a:t>mašinski kôd</a:t>
            </a:r>
            <a:r>
              <a:rPr lang="sr-Latn-RS" sz="2400" smtClean="0"/>
              <a:t>).</a:t>
            </a:r>
            <a:endParaRPr lang="sr-Latn-RS" sz="2400"/>
          </a:p>
          <a:p>
            <a:pPr marL="457200" indent="-457200" eaLnBrk="1" hangingPunct="1">
              <a:buFont typeface="+mj-lt"/>
              <a:buAutoNum type="arabicPeriod" startAt="3"/>
              <a:defRPr/>
            </a:pPr>
            <a:r>
              <a:rPr lang="sr-Latn-RS" sz="2400" b="1" smtClean="0"/>
              <a:t>Razvojno okruženje</a:t>
            </a:r>
            <a:endParaRPr lang="sr-Latn-RS" sz="2400" b="1"/>
          </a:p>
          <a:p>
            <a:pPr marL="449263" indent="0" eaLnBrk="1" hangingPunct="1">
              <a:buFontTx/>
              <a:buNone/>
              <a:defRPr/>
            </a:pPr>
            <a:r>
              <a:rPr lang="sr-Latn-RS" sz="2400" smtClean="0"/>
              <a:t>Razvojno okruženje je program namenjen pisanju, editovanju i ispravljanju grešaka (debug-ovanje). Postoje </a:t>
            </a:r>
            <a:r>
              <a:rPr lang="sr-Latn-RS" sz="2400" smtClean="0">
                <a:solidFill>
                  <a:srgbClr val="FF0000"/>
                </a:solidFill>
              </a:rPr>
              <a:t>integrisana razvojna okruženja</a:t>
            </a:r>
            <a:r>
              <a:rPr lang="sr-Latn-RS" sz="2400" smtClean="0"/>
              <a:t> (eng. integrated development environment - IDE) koja omogućavaju i testiranje programa, tj. koja uključuju programski prevodilac.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98438"/>
            <a:ext cx="8135938" cy="1143000"/>
          </a:xfrm>
        </p:spPr>
        <p:txBody>
          <a:bodyPr/>
          <a:lstStyle/>
          <a:p>
            <a:pPr eaLnBrk="1" hangingPunct="1"/>
            <a:r>
              <a:rPr lang="sr-Latn-RS" sz="4000" smtClean="0">
                <a:solidFill>
                  <a:schemeClr val="tx1"/>
                </a:solidFill>
              </a:rPr>
              <a:t>Programski prevodioci - Interpreteri</a:t>
            </a:r>
            <a:endParaRPr lang="en-US" sz="4000" smtClean="0">
              <a:solidFill>
                <a:schemeClr val="tx1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12875"/>
            <a:ext cx="8569325" cy="5184775"/>
          </a:xfrm>
        </p:spPr>
        <p:txBody>
          <a:bodyPr/>
          <a:lstStyle/>
          <a:p>
            <a:pPr eaLnBrk="1" hangingPunct="1"/>
            <a:r>
              <a:rPr lang="sr-Latn-RS" sz="2400" smtClean="0"/>
              <a:t>Programski prevodioci se još nazivaju </a:t>
            </a:r>
            <a:r>
              <a:rPr lang="vi-VN" sz="2400" smtClean="0">
                <a:solidFill>
                  <a:srgbClr val="FF0000"/>
                </a:solidFill>
              </a:rPr>
              <a:t>translatori</a:t>
            </a:r>
            <a:r>
              <a:rPr lang="vi-VN" sz="2400" smtClean="0"/>
              <a:t>.</a:t>
            </a:r>
          </a:p>
          <a:p>
            <a:pPr eaLnBrk="1" hangingPunct="1"/>
            <a:r>
              <a:rPr lang="vi-VN" sz="2400" smtClean="0"/>
              <a:t>Dve osnovne grupe translatora su </a:t>
            </a:r>
            <a:r>
              <a:rPr lang="vi-VN" sz="2400" b="1" smtClean="0">
                <a:solidFill>
                  <a:srgbClr val="FF0000"/>
                </a:solidFill>
              </a:rPr>
              <a:t>interpreteri</a:t>
            </a:r>
            <a:r>
              <a:rPr lang="sr-Latn-RS" sz="2400" smtClean="0"/>
              <a:t> i </a:t>
            </a:r>
            <a:r>
              <a:rPr lang="vi-VN" sz="2400" b="1" smtClean="0">
                <a:solidFill>
                  <a:srgbClr val="FF0000"/>
                </a:solidFill>
              </a:rPr>
              <a:t>kompajleri</a:t>
            </a:r>
            <a:r>
              <a:rPr lang="sr-Latn-RS" sz="2400" smtClean="0"/>
              <a:t>.</a:t>
            </a:r>
          </a:p>
          <a:p>
            <a:pPr eaLnBrk="1" hangingPunct="1"/>
            <a:r>
              <a:rPr lang="vi-VN" sz="2400" smtClean="0"/>
              <a:t>Interpreteri prolaze kroz izvorni k</a:t>
            </a:r>
            <a:r>
              <a:rPr lang="sr-Latn-RS" sz="2400" smtClean="0"/>
              <a:t>ô</a:t>
            </a:r>
            <a:r>
              <a:rPr lang="vi-VN" sz="2400" smtClean="0"/>
              <a:t>d naredbu po naredbu, vrše prepoznavanje naredbe i pozivaju dio koda intepretera koji tumači tu naredbu.</a:t>
            </a:r>
          </a:p>
          <a:p>
            <a:pPr eaLnBrk="1" hangingPunct="1"/>
            <a:r>
              <a:rPr lang="sr-Latn-RS" sz="2400" smtClean="0"/>
              <a:t>Prednosti i</a:t>
            </a:r>
            <a:r>
              <a:rPr lang="vi-VN" sz="2400" smtClean="0"/>
              <a:t>nterpreter</a:t>
            </a:r>
            <a:r>
              <a:rPr lang="sr-Latn-RS" sz="2400" smtClean="0"/>
              <a:t>a:</a:t>
            </a:r>
          </a:p>
          <a:p>
            <a:pPr lvl="1" eaLnBrk="1" hangingPunct="1">
              <a:spcBef>
                <a:spcPct val="0"/>
              </a:spcBef>
            </a:pPr>
            <a:r>
              <a:rPr lang="vi-VN" sz="2100" smtClean="0">
                <a:solidFill>
                  <a:srgbClr val="00B050"/>
                </a:solidFill>
              </a:rPr>
              <a:t>relativno</a:t>
            </a:r>
            <a:r>
              <a:rPr lang="sr-Latn-RS" sz="2100" smtClean="0">
                <a:solidFill>
                  <a:srgbClr val="00B050"/>
                </a:solidFill>
              </a:rPr>
              <a:t> su</a:t>
            </a:r>
            <a:r>
              <a:rPr lang="vi-VN" sz="2100" smtClean="0">
                <a:solidFill>
                  <a:srgbClr val="00B050"/>
                </a:solidFill>
              </a:rPr>
              <a:t> jednostavni, </a:t>
            </a:r>
            <a:endParaRPr lang="sr-Latn-RS" sz="2100" smtClean="0">
              <a:solidFill>
                <a:srgbClr val="00B050"/>
              </a:solidFill>
            </a:endParaRPr>
          </a:p>
          <a:p>
            <a:pPr lvl="1" eaLnBrk="1" hangingPunct="1">
              <a:spcBef>
                <a:spcPct val="0"/>
              </a:spcBef>
            </a:pPr>
            <a:r>
              <a:rPr lang="vi-VN" sz="2100" smtClean="0">
                <a:solidFill>
                  <a:srgbClr val="00B050"/>
                </a:solidFill>
              </a:rPr>
              <a:t>ne stvaraju izvršne verzije programa na računaru</a:t>
            </a:r>
            <a:r>
              <a:rPr lang="sr-Latn-RS" sz="2100" smtClean="0">
                <a:solidFill>
                  <a:srgbClr val="00B050"/>
                </a:solidFill>
              </a:rPr>
              <a:t>,</a:t>
            </a:r>
            <a:r>
              <a:rPr lang="vi-VN" sz="2100" smtClean="0">
                <a:solidFill>
                  <a:srgbClr val="00B050"/>
                </a:solidFill>
              </a:rPr>
              <a:t> pa štede memoriju.</a:t>
            </a:r>
          </a:p>
          <a:p>
            <a:pPr eaLnBrk="1" hangingPunct="1"/>
            <a:r>
              <a:rPr lang="vi-VN" sz="2400" smtClean="0"/>
              <a:t>Mane </a:t>
            </a:r>
            <a:r>
              <a:rPr lang="sr-Latn-RS" sz="2400" smtClean="0"/>
              <a:t>i</a:t>
            </a:r>
            <a:r>
              <a:rPr lang="vi-VN" sz="2400" smtClean="0"/>
              <a:t>nterpreter</a:t>
            </a:r>
            <a:r>
              <a:rPr lang="sr-Latn-RS" sz="2400" smtClean="0"/>
              <a:t>a: </a:t>
            </a:r>
          </a:p>
          <a:p>
            <a:pPr lvl="1" eaLnBrk="1" hangingPunct="1">
              <a:spcBef>
                <a:spcPct val="0"/>
              </a:spcBef>
            </a:pPr>
            <a:r>
              <a:rPr lang="vi-VN" sz="2100" smtClean="0">
                <a:solidFill>
                  <a:srgbClr val="FF0000"/>
                </a:solidFill>
              </a:rPr>
              <a:t>sporost, </a:t>
            </a:r>
            <a:endParaRPr lang="sr-Latn-RS" sz="2100" smtClean="0">
              <a:solidFill>
                <a:srgbClr val="FF0000"/>
              </a:solidFill>
            </a:endParaRPr>
          </a:p>
          <a:p>
            <a:pPr lvl="1" eaLnBrk="1" hangingPunct="1">
              <a:spcBef>
                <a:spcPct val="0"/>
              </a:spcBef>
            </a:pPr>
            <a:r>
              <a:rPr lang="vi-VN" sz="2100" smtClean="0">
                <a:solidFill>
                  <a:srgbClr val="FF0000"/>
                </a:solidFill>
              </a:rPr>
              <a:t>program </a:t>
            </a:r>
            <a:r>
              <a:rPr lang="sr-Latn-RS" sz="2100" smtClean="0">
                <a:solidFill>
                  <a:srgbClr val="FF0000"/>
                </a:solidFill>
              </a:rPr>
              <a:t>se </a:t>
            </a:r>
            <a:r>
              <a:rPr lang="vi-VN" sz="2100" smtClean="0">
                <a:solidFill>
                  <a:srgbClr val="FF0000"/>
                </a:solidFill>
              </a:rPr>
              <a:t>ne može tumačiti bez </a:t>
            </a:r>
            <a:r>
              <a:rPr lang="sr-Latn-RS" sz="2100" smtClean="0">
                <a:solidFill>
                  <a:srgbClr val="FF0000"/>
                </a:solidFill>
              </a:rPr>
              <a:t>interpretera</a:t>
            </a:r>
            <a:r>
              <a:rPr lang="vi-VN" sz="2100" smtClean="0">
                <a:solidFill>
                  <a:srgbClr val="FF0000"/>
                </a:solidFill>
              </a:rPr>
              <a:t>,</a:t>
            </a:r>
            <a:endParaRPr lang="sr-Latn-RS" sz="2100" smtClean="0">
              <a:solidFill>
                <a:srgbClr val="FF0000"/>
              </a:solidFill>
            </a:endParaRPr>
          </a:p>
          <a:p>
            <a:pPr lvl="1" eaLnBrk="1" hangingPunct="1">
              <a:spcBef>
                <a:spcPct val="0"/>
              </a:spcBef>
            </a:pPr>
            <a:r>
              <a:rPr lang="vi-VN" sz="2100" smtClean="0">
                <a:solidFill>
                  <a:srgbClr val="FF0000"/>
                </a:solidFill>
              </a:rPr>
              <a:t>ne postoji mogućnost sakrivanja sopstvene programerske veštine.</a:t>
            </a:r>
          </a:p>
          <a:p>
            <a:pPr eaLnBrk="1" hangingPunct="1"/>
            <a:r>
              <a:rPr lang="sr-Latn-RS" sz="2400" smtClean="0"/>
              <a:t>P</a:t>
            </a:r>
            <a:r>
              <a:rPr lang="vi-VN" sz="2400" smtClean="0"/>
              <a:t>oznati interpreter</a:t>
            </a:r>
            <a:r>
              <a:rPr lang="sr-Latn-RS" sz="2400" smtClean="0"/>
              <a:t>i</a:t>
            </a:r>
            <a:r>
              <a:rPr lang="vi-VN" sz="2400" smtClean="0"/>
              <a:t> </a:t>
            </a:r>
            <a:r>
              <a:rPr lang="sr-Latn-RS" sz="2400" smtClean="0"/>
              <a:t>su</a:t>
            </a:r>
            <a:r>
              <a:rPr lang="vi-VN" sz="2400" smtClean="0"/>
              <a:t> Basic</a:t>
            </a:r>
            <a:r>
              <a:rPr lang="sr-Latn-RS" sz="2400" smtClean="0"/>
              <a:t>, Java, MATLAB</a:t>
            </a:r>
            <a:r>
              <a:rPr lang="vi-VN" sz="240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4450"/>
            <a:ext cx="8135938" cy="1143000"/>
          </a:xfrm>
        </p:spPr>
        <p:txBody>
          <a:bodyPr/>
          <a:lstStyle/>
          <a:p>
            <a:pPr eaLnBrk="1" hangingPunct="1"/>
            <a:r>
              <a:rPr lang="sr-Latn-RS" sz="4000" smtClean="0">
                <a:solidFill>
                  <a:schemeClr val="tx1"/>
                </a:solidFill>
              </a:rPr>
              <a:t>Programski prevodioci - Kompajleri</a:t>
            </a:r>
            <a:endParaRPr lang="en-US" sz="4000" smtClean="0">
              <a:solidFill>
                <a:schemeClr val="tx1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96975"/>
            <a:ext cx="8713788" cy="5327650"/>
          </a:xfrm>
        </p:spPr>
        <p:txBody>
          <a:bodyPr/>
          <a:lstStyle/>
          <a:p>
            <a:pPr eaLnBrk="1" hangingPunct="1"/>
            <a:r>
              <a:rPr lang="sr-Latn-RS" sz="2400" smtClean="0"/>
              <a:t>Kompajeri prave izvršnu verziju programa (</a:t>
            </a:r>
            <a:r>
              <a:rPr lang="sr-Latn-RS" sz="2400" smtClean="0">
                <a:solidFill>
                  <a:srgbClr val="FF3300"/>
                </a:solidFill>
              </a:rPr>
              <a:t>.exe</a:t>
            </a:r>
            <a:r>
              <a:rPr lang="sr-Latn-RS" sz="2400" smtClean="0"/>
              <a:t> fajl), koji predstavlja samostalnu aplikaciju (može se izvršavati bez dodatnog softvera).</a:t>
            </a:r>
            <a:endParaRPr lang="vi-VN" sz="2400" smtClean="0"/>
          </a:p>
          <a:p>
            <a:pPr eaLnBrk="1" hangingPunct="1"/>
            <a:r>
              <a:rPr lang="vi-VN" sz="2400" smtClean="0"/>
              <a:t>Kompajliranje je znatno složenije</a:t>
            </a:r>
            <a:r>
              <a:rPr lang="sr-Latn-RS" sz="2400" smtClean="0"/>
              <a:t> od interpretiranja.</a:t>
            </a:r>
            <a:endParaRPr lang="vi-VN" sz="2400" smtClean="0"/>
          </a:p>
          <a:p>
            <a:pPr eaLnBrk="1" hangingPunct="1"/>
            <a:r>
              <a:rPr lang="vi-VN" sz="2400" smtClean="0"/>
              <a:t>Prednosti kompajlera</a:t>
            </a:r>
            <a:r>
              <a:rPr lang="sr-Latn-RS" sz="2400" smtClean="0"/>
              <a:t>:</a:t>
            </a:r>
          </a:p>
          <a:p>
            <a:pPr lvl="1" eaLnBrk="1" hangingPunct="1">
              <a:spcBef>
                <a:spcPct val="0"/>
              </a:spcBef>
            </a:pPr>
            <a:r>
              <a:rPr lang="vi-VN" sz="2100" smtClean="0">
                <a:solidFill>
                  <a:srgbClr val="00B050"/>
                </a:solidFill>
              </a:rPr>
              <a:t>brzina izvršavanja, </a:t>
            </a:r>
            <a:endParaRPr lang="sr-Latn-RS" sz="2100" smtClean="0">
              <a:solidFill>
                <a:srgbClr val="00B050"/>
              </a:solidFill>
            </a:endParaRPr>
          </a:p>
          <a:p>
            <a:pPr lvl="1" eaLnBrk="1" hangingPunct="1">
              <a:spcBef>
                <a:spcPct val="0"/>
              </a:spcBef>
            </a:pPr>
            <a:r>
              <a:rPr lang="vi-VN" sz="2100" smtClean="0">
                <a:solidFill>
                  <a:srgbClr val="00B050"/>
                </a:solidFill>
              </a:rPr>
              <a:t>sakrivanje programerske veštine, </a:t>
            </a:r>
            <a:endParaRPr lang="sr-Latn-RS" sz="2100" smtClean="0">
              <a:solidFill>
                <a:srgbClr val="00B050"/>
              </a:solidFill>
            </a:endParaRPr>
          </a:p>
          <a:p>
            <a:pPr lvl="1" eaLnBrk="1" hangingPunct="1">
              <a:spcBef>
                <a:spcPct val="0"/>
              </a:spcBef>
            </a:pPr>
            <a:r>
              <a:rPr lang="vi-VN" sz="2100" smtClean="0">
                <a:solidFill>
                  <a:srgbClr val="00B050"/>
                </a:solidFill>
              </a:rPr>
              <a:t>finalni produkt je samostalan bez potrebe za isporučivanjem programa za tumačenje (kompajliranje).</a:t>
            </a:r>
          </a:p>
          <a:p>
            <a:pPr eaLnBrk="1" hangingPunct="1"/>
            <a:r>
              <a:rPr lang="sr-Latn-RS" sz="2400" smtClean="0"/>
              <a:t>M</a:t>
            </a:r>
            <a:r>
              <a:rPr lang="vi-VN" sz="2400" smtClean="0"/>
              <a:t>ana kompajlera</a:t>
            </a:r>
            <a:r>
              <a:rPr lang="sr-Latn-RS" sz="2400" smtClean="0"/>
              <a:t> </a:t>
            </a:r>
            <a:r>
              <a:rPr lang="vi-VN" sz="2400" smtClean="0"/>
              <a:t>je </a:t>
            </a:r>
            <a:r>
              <a:rPr lang="vi-VN" sz="2400" smtClean="0">
                <a:solidFill>
                  <a:srgbClr val="FF0000"/>
                </a:solidFill>
              </a:rPr>
              <a:t>složenost</a:t>
            </a:r>
            <a:r>
              <a:rPr lang="vi-VN" sz="2400" smtClean="0"/>
              <a:t>.</a:t>
            </a:r>
            <a:r>
              <a:rPr lang="sr-Latn-RS" sz="2400" smtClean="0"/>
              <a:t> Kompajleri su skupi programi, kreiranje jednog kompajlera je vrlo složen proces. Detaljno izučavanje procesa kompajliranja po pravilu zahteva poseban kurs.</a:t>
            </a:r>
          </a:p>
          <a:p>
            <a:pPr eaLnBrk="1" hangingPunct="1"/>
            <a:r>
              <a:rPr lang="sr-Latn-RS" sz="2400" smtClean="0"/>
              <a:t>Jezici čiji se programi kompajliraju su C, C++, Fortran, Pascal, Visual Basic.</a:t>
            </a:r>
            <a:endParaRPr lang="vi-VN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1143000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Razvojno okruženje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68450"/>
            <a:ext cx="7999413" cy="3373438"/>
          </a:xfrm>
        </p:spPr>
        <p:txBody>
          <a:bodyPr/>
          <a:lstStyle/>
          <a:p>
            <a:pPr eaLnBrk="1" hangingPunct="1">
              <a:defRPr/>
            </a:pPr>
            <a:r>
              <a:rPr lang="sl-SI" sz="2400" smtClean="0"/>
              <a:t>Na Internetu postoji mnoštvo razvojnih okruženja za programiranje na bilo kom jeziku.</a:t>
            </a:r>
          </a:p>
          <a:p>
            <a:pPr eaLnBrk="1" hangingPunct="1">
              <a:defRPr/>
            </a:pPr>
            <a:r>
              <a:rPr lang="sl-SI" sz="2400" smtClean="0"/>
              <a:t>Veliki broj okruženja je besplatan.</a:t>
            </a:r>
          </a:p>
          <a:p>
            <a:pPr eaLnBrk="1" hangingPunct="1">
              <a:defRPr/>
            </a:pPr>
            <a:r>
              <a:rPr lang="sl-SI" sz="2400" smtClean="0"/>
              <a:t>Za programski jezik C, mi ćemo koristiti </a:t>
            </a:r>
            <a:r>
              <a:rPr lang="sl-SI" sz="2400" b="1" smtClean="0">
                <a:solidFill>
                  <a:srgbClr val="FF0000"/>
                </a:solidFill>
              </a:rPr>
              <a:t>Code::Blocks</a:t>
            </a:r>
            <a:r>
              <a:rPr lang="sl-SI" sz="2400" smtClean="0"/>
              <a:t>, </a:t>
            </a:r>
            <a:r>
              <a:rPr lang="en-US" sz="2400" smtClean="0"/>
              <a:t>freeware, </a:t>
            </a:r>
            <a:r>
              <a:rPr lang="sl-SI" sz="2400" smtClean="0"/>
              <a:t>koji se može download-ovati sa linka</a:t>
            </a:r>
          </a:p>
          <a:p>
            <a:pPr marL="0" indent="0" eaLnBrk="1" hangingPunct="1">
              <a:buFontTx/>
              <a:buNone/>
              <a:tabLst>
                <a:tab pos="361950" algn="l"/>
              </a:tabLst>
              <a:defRPr/>
            </a:pPr>
            <a:r>
              <a:rPr lang="sr-Latn-RS" sz="2400"/>
              <a:t>	</a:t>
            </a:r>
            <a:r>
              <a:rPr lang="en-US" sz="2400" smtClean="0">
                <a:solidFill>
                  <a:srgbClr val="008080"/>
                </a:solidFill>
              </a:rPr>
              <a:t>http://www.codeblocks.org/downloads</a:t>
            </a:r>
            <a:endParaRPr lang="sr-Latn-RS" sz="2400" smtClean="0">
              <a:solidFill>
                <a:srgbClr val="008080"/>
              </a:solidFill>
            </a:endParaRPr>
          </a:p>
          <a:p>
            <a:pPr marL="361950" indent="0" eaLnBrk="1" hangingPunct="1">
              <a:buFontTx/>
              <a:buNone/>
              <a:tabLst>
                <a:tab pos="361950" algn="l"/>
              </a:tabLst>
              <a:defRPr/>
            </a:pPr>
            <a:r>
              <a:rPr lang="sr-Latn-RS" sz="2400" smtClean="0"/>
              <a:t>(odabrati </a:t>
            </a:r>
            <a:r>
              <a:rPr lang="sr-Latn-RS" sz="2400" smtClean="0">
                <a:solidFill>
                  <a:srgbClr val="0070C0"/>
                </a:solidFill>
              </a:rPr>
              <a:t>Download the binary release </a:t>
            </a:r>
            <a:r>
              <a:rPr lang="sr-Latn-RS" sz="2400"/>
              <a:t>i odgovarajući operativni sistem</a:t>
            </a:r>
            <a:r>
              <a:rPr lang="sr-Latn-RS" sz="2400" smtClean="0"/>
              <a:t>)</a:t>
            </a: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1143000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Prvi C program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63" y="1720850"/>
            <a:ext cx="6415087" cy="3587750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400" smtClean="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sl-SI" sz="24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400" smtClean="0">
                <a:latin typeface="Consolas" pitchFamily="49" charset="0"/>
                <a:cs typeface="Consolas" pitchFamily="49" charset="0"/>
              </a:rPr>
              <a:t>int main()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40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400" smtClean="0">
                <a:latin typeface="Consolas" pitchFamily="49" charset="0"/>
                <a:cs typeface="Consolas" pitchFamily="49" charset="0"/>
              </a:rPr>
              <a:t>    printf("Prvi C program.\n");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400" smtClean="0">
                <a:latin typeface="Consolas" pitchFamily="49" charset="0"/>
                <a:cs typeface="Consolas" pitchFamily="49" charset="0"/>
              </a:rPr>
              <a:t>    printf("Jeste lak, al' dobro.");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400" smtClean="0">
                <a:latin typeface="Consolas" pitchFamily="49" charset="0"/>
                <a:cs typeface="Consolas" pitchFamily="49" charset="0"/>
              </a:rPr>
              <a:t>    return 0;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40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4783138" y="5486400"/>
            <a:ext cx="11572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00B0F0"/>
                </a:solidFill>
                <a:latin typeface="+mn-lt"/>
              </a:rPr>
              <a:t>Štampa</a:t>
            </a:r>
            <a:endParaRPr lang="en-US" dirty="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6389" name="Straight Arrow Connector 9"/>
          <p:cNvCxnSpPr>
            <a:cxnSpLocks noChangeShapeType="1"/>
          </p:cNvCxnSpPr>
          <p:nvPr/>
        </p:nvCxnSpPr>
        <p:spPr bwMode="auto">
          <a:xfrm flipH="1">
            <a:off x="4254500" y="5761038"/>
            <a:ext cx="528638" cy="92075"/>
          </a:xfrm>
          <a:prstGeom prst="straightConnector1">
            <a:avLst/>
          </a:prstGeom>
          <a:noFill/>
          <a:ln w="9525" algn="ctr">
            <a:solidFill>
              <a:srgbClr val="00B0F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390" name="Rectangle 19"/>
          <p:cNvSpPr>
            <a:spLocks noChangeArrowheads="1"/>
          </p:cNvSpPr>
          <p:nvPr/>
        </p:nvSpPr>
        <p:spPr bwMode="auto">
          <a:xfrm>
            <a:off x="468313" y="5478463"/>
            <a:ext cx="3768725" cy="830262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l-SI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Prvi C program.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l-SI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Jeste lak, al' dobro.</a:t>
            </a:r>
            <a:endParaRPr lang="en-US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1143000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Prvi C program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2588" y="1844675"/>
            <a:ext cx="6415087" cy="3587750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400" smtClean="0">
                <a:solidFill>
                  <a:schemeClr val="accent2"/>
                </a:solidFill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sl-SI" sz="24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400" smtClean="0">
                <a:latin typeface="Consolas" pitchFamily="49" charset="0"/>
                <a:cs typeface="Consolas" pitchFamily="49" charset="0"/>
              </a:rPr>
              <a:t>int </a:t>
            </a:r>
            <a:r>
              <a:rPr lang="sl-SI" sz="2400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main()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40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400" smtClean="0">
                <a:latin typeface="Consolas" pitchFamily="49" charset="0"/>
                <a:cs typeface="Consolas" pitchFamily="49" charset="0"/>
              </a:rPr>
              <a:t>    </a:t>
            </a:r>
            <a:r>
              <a:rPr lang="sl-SI" sz="2400" b="1" smtClean="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printf</a:t>
            </a:r>
            <a:r>
              <a:rPr lang="sl-SI" sz="240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sl-SI" sz="240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"Prvi C program</a:t>
            </a:r>
            <a:r>
              <a:rPr lang="sl-SI" sz="2400" smtClean="0">
                <a:solidFill>
                  <a:srgbClr val="E6AF00"/>
                </a:solidFill>
                <a:latin typeface="Consolas" pitchFamily="49" charset="0"/>
                <a:cs typeface="Consolas" pitchFamily="49" charset="0"/>
              </a:rPr>
              <a:t>\n</a:t>
            </a:r>
            <a:r>
              <a:rPr lang="sl-SI" sz="240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"</a:t>
            </a:r>
            <a:r>
              <a:rPr lang="sl-SI" sz="2400" smtClean="0">
                <a:latin typeface="Consolas" pitchFamily="49" charset="0"/>
                <a:cs typeface="Consolas" pitchFamily="49" charset="0"/>
              </a:rPr>
              <a:t>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400" smtClean="0">
                <a:latin typeface="Consolas" pitchFamily="49" charset="0"/>
                <a:cs typeface="Consolas" pitchFamily="49" charset="0"/>
              </a:rPr>
              <a:t>    </a:t>
            </a:r>
            <a:r>
              <a:rPr lang="sl-SI" sz="2400" b="1" smtClean="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printf</a:t>
            </a:r>
            <a:r>
              <a:rPr lang="sl-SI" sz="240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sl-SI" sz="240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"Jeste lak, 'al dobro."</a:t>
            </a:r>
            <a:r>
              <a:rPr lang="sl-SI" sz="2400" smtClean="0">
                <a:latin typeface="Consolas" pitchFamily="49" charset="0"/>
                <a:cs typeface="Consolas" pitchFamily="49" charset="0"/>
              </a:rPr>
              <a:t>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400" smtClean="0">
                <a:latin typeface="Consolas" pitchFamily="49" charset="0"/>
                <a:cs typeface="Consolas" pitchFamily="49" charset="0"/>
              </a:rPr>
              <a:t>    </a:t>
            </a:r>
            <a:r>
              <a:rPr lang="sl-SI" sz="2400" smtClean="0">
                <a:solidFill>
                  <a:srgbClr val="C00000"/>
                </a:solidFill>
                <a:latin typeface="Consolas" pitchFamily="49" charset="0"/>
                <a:cs typeface="Consolas" pitchFamily="49" charset="0"/>
              </a:rPr>
              <a:t>return 0;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40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525963" y="1844675"/>
            <a:ext cx="31178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chemeClr val="accent2"/>
                </a:solidFill>
                <a:latin typeface="+mn-lt"/>
              </a:rPr>
              <a:t>Uključivanje b</a:t>
            </a:r>
            <a:r>
              <a:rPr lang="en-US">
                <a:solidFill>
                  <a:schemeClr val="accent2"/>
                </a:solidFill>
                <a:latin typeface="+mn-lt"/>
              </a:rPr>
              <a:t>ibliotek</a:t>
            </a:r>
            <a:r>
              <a:rPr lang="sr-Latn-RS">
                <a:solidFill>
                  <a:schemeClr val="accent2"/>
                </a:solidFill>
                <a:latin typeface="+mn-lt"/>
              </a:rPr>
              <a:t>e</a:t>
            </a:r>
            <a:endParaRPr lang="en-US" dirty="0">
              <a:solidFill>
                <a:schemeClr val="accent2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7413" name="Straight Arrow Connector 6"/>
          <p:cNvCxnSpPr>
            <a:cxnSpLocks noChangeShapeType="1"/>
          </p:cNvCxnSpPr>
          <p:nvPr/>
        </p:nvCxnSpPr>
        <p:spPr bwMode="auto">
          <a:xfrm flipH="1">
            <a:off x="3590925" y="2074863"/>
            <a:ext cx="935038" cy="0"/>
          </a:xfrm>
          <a:prstGeom prst="straightConnector1">
            <a:avLst/>
          </a:prstGeom>
          <a:noFill/>
          <a:ln w="9525" algn="ctr">
            <a:solidFill>
              <a:srgbClr val="3333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582863" y="2293938"/>
            <a:ext cx="50609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800">
                <a:solidFill>
                  <a:srgbClr val="FF0000"/>
                </a:solidFill>
                <a:latin typeface="+mn-lt"/>
              </a:rPr>
              <a:t>Glavna funkcija, od nje kre</a:t>
            </a:r>
            <a:r>
              <a:rPr lang="sr-Latn-RS" sz="1800">
                <a:solidFill>
                  <a:srgbClr val="FF0000"/>
                </a:solidFill>
                <a:latin typeface="+mn-lt"/>
              </a:rPr>
              <a:t>ć</a:t>
            </a:r>
            <a:r>
              <a:rPr lang="en-US" sz="1800">
                <a:solidFill>
                  <a:srgbClr val="FF0000"/>
                </a:solidFill>
                <a:latin typeface="+mn-lt"/>
              </a:rPr>
              <a:t>e</a:t>
            </a:r>
            <a:r>
              <a:rPr lang="sr-Latn-RS" sz="1800">
                <a:solidFill>
                  <a:srgbClr val="FF0000"/>
                </a:solidFill>
                <a:latin typeface="+mn-lt"/>
              </a:rPr>
              <a:t> izvršavanje programa</a:t>
            </a:r>
            <a:endParaRPr lang="en-US" sz="1800" dirty="0">
              <a:solidFill>
                <a:srgbClr val="FF000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7415" name="Straight Arrow Connector 6"/>
          <p:cNvCxnSpPr>
            <a:cxnSpLocks noChangeShapeType="1"/>
          </p:cNvCxnSpPr>
          <p:nvPr/>
        </p:nvCxnSpPr>
        <p:spPr bwMode="auto">
          <a:xfrm flipH="1">
            <a:off x="1776413" y="2517775"/>
            <a:ext cx="806450" cy="158750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6045200" y="4767263"/>
            <a:ext cx="28082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800">
                <a:solidFill>
                  <a:srgbClr val="00B050"/>
                </a:solidFill>
                <a:latin typeface="+mn-lt"/>
              </a:rPr>
              <a:t>Tekst (string) koji se štampa</a:t>
            </a:r>
            <a:endParaRPr lang="en-US" sz="1800" dirty="0">
              <a:solidFill>
                <a:srgbClr val="00B05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7417" name="Straight Arrow Connector 6"/>
          <p:cNvCxnSpPr>
            <a:cxnSpLocks noChangeShapeType="1"/>
          </p:cNvCxnSpPr>
          <p:nvPr/>
        </p:nvCxnSpPr>
        <p:spPr bwMode="auto">
          <a:xfrm flipH="1" flipV="1">
            <a:off x="3806825" y="4056063"/>
            <a:ext cx="2273300" cy="835025"/>
          </a:xfrm>
          <a:prstGeom prst="straightConnector1">
            <a:avLst/>
          </a:prstGeom>
          <a:noFill/>
          <a:ln w="9525" algn="ctr">
            <a:solidFill>
              <a:srgbClr val="00B05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2654300" y="5432425"/>
            <a:ext cx="43211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800">
                <a:solidFill>
                  <a:srgbClr val="C00000"/>
                </a:solidFill>
                <a:latin typeface="+mn-lt"/>
              </a:rPr>
              <a:t>Vraćanje vrednosti. Može i bez ovog koraka.</a:t>
            </a:r>
            <a:endParaRPr lang="en-US" sz="1800" dirty="0">
              <a:solidFill>
                <a:srgbClr val="C0000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7419" name="Straight Arrow Connector 6"/>
          <p:cNvCxnSpPr>
            <a:cxnSpLocks noChangeShapeType="1"/>
            <a:stCxn id="17411" idx="2"/>
          </p:cNvCxnSpPr>
          <p:nvPr/>
        </p:nvCxnSpPr>
        <p:spPr bwMode="auto">
          <a:xfrm flipH="1" flipV="1">
            <a:off x="2006600" y="4473575"/>
            <a:ext cx="1584325" cy="958850"/>
          </a:xfrm>
          <a:prstGeom prst="straightConnector1">
            <a:avLst/>
          </a:prstGeom>
          <a:noFill/>
          <a:ln w="9525" algn="ctr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61913" y="6127750"/>
            <a:ext cx="27352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800">
                <a:solidFill>
                  <a:srgbClr val="00B0F0"/>
                </a:solidFill>
                <a:latin typeface="+mn-lt"/>
              </a:rPr>
              <a:t>printf funkcija štampa tekst</a:t>
            </a:r>
            <a:endParaRPr lang="en-US" sz="1800" dirty="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7421" name="Straight Arrow Connector 6"/>
          <p:cNvCxnSpPr>
            <a:cxnSpLocks noChangeShapeType="1"/>
          </p:cNvCxnSpPr>
          <p:nvPr/>
        </p:nvCxnSpPr>
        <p:spPr bwMode="auto">
          <a:xfrm flipV="1">
            <a:off x="493713" y="4056063"/>
            <a:ext cx="654050" cy="2071687"/>
          </a:xfrm>
          <a:prstGeom prst="straightConnector1">
            <a:avLst/>
          </a:prstGeom>
          <a:noFill/>
          <a:ln w="9525" algn="ctr">
            <a:solidFill>
              <a:srgbClr val="00B0F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3949700" y="2687638"/>
            <a:ext cx="25304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800">
                <a:solidFill>
                  <a:srgbClr val="E6AF00"/>
                </a:solidFill>
                <a:latin typeface="+mn-lt"/>
              </a:rPr>
              <a:t>\n je p</a:t>
            </a:r>
            <a:r>
              <a:rPr lang="sr-Latn-RS" sz="1800">
                <a:solidFill>
                  <a:srgbClr val="E6AF00"/>
                </a:solidFill>
                <a:latin typeface="+mn-lt"/>
              </a:rPr>
              <a:t>relazak u novi red</a:t>
            </a:r>
            <a:endParaRPr lang="en-US" sz="1800" dirty="0">
              <a:solidFill>
                <a:srgbClr val="E6AF0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7423" name="Straight Arrow Connector 6"/>
          <p:cNvCxnSpPr>
            <a:cxnSpLocks noChangeShapeType="1"/>
          </p:cNvCxnSpPr>
          <p:nvPr/>
        </p:nvCxnSpPr>
        <p:spPr bwMode="auto">
          <a:xfrm>
            <a:off x="5113338" y="3055938"/>
            <a:ext cx="0" cy="360362"/>
          </a:xfrm>
          <a:prstGeom prst="straightConnector1">
            <a:avLst/>
          </a:prstGeom>
          <a:noFill/>
          <a:ln w="9525" algn="ctr">
            <a:solidFill>
              <a:srgbClr val="E6AF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" name="Straight Arrow Connector 3"/>
          <p:cNvCxnSpPr/>
          <p:nvPr/>
        </p:nvCxnSpPr>
        <p:spPr>
          <a:xfrm flipH="1">
            <a:off x="5678488" y="3236913"/>
            <a:ext cx="1296987" cy="3238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6478588" y="3236913"/>
            <a:ext cx="496887" cy="6477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6943725" y="2924175"/>
            <a:ext cx="2092325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700">
                <a:latin typeface="+mn-lt"/>
              </a:rPr>
              <a:t>Naredbe se moraju</a:t>
            </a:r>
            <a:r>
              <a:rPr lang="sr-Latn-RS" sz="1700">
                <a:latin typeface="+mn-lt"/>
              </a:rPr>
              <a:t> završiti tačkom-zarez</a:t>
            </a:r>
            <a:endParaRPr lang="en-US" sz="1700" dirty="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1143000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Drugi C program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557338"/>
            <a:ext cx="8535987" cy="3587750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200" smtClean="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sl-SI" sz="22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200" smtClean="0">
                <a:latin typeface="Consolas" pitchFamily="49" charset="0"/>
                <a:cs typeface="Consolas" pitchFamily="49" charset="0"/>
              </a:rPr>
              <a:t>int main()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20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pl-PL" sz="2200" smtClean="0">
                <a:latin typeface="Consolas" pitchFamily="49" charset="0"/>
                <a:cs typeface="Consolas" pitchFamily="49" charset="0"/>
              </a:rPr>
              <a:t>    int broj1, broj2, zbir;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pl-PL" sz="2200" smtClean="0">
                <a:latin typeface="Consolas" pitchFamily="49" charset="0"/>
                <a:cs typeface="Consolas" pitchFamily="49" charset="0"/>
              </a:rPr>
              <a:t>    broj1 = 7;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pl-PL" sz="2200" smtClean="0">
                <a:latin typeface="Consolas" pitchFamily="49" charset="0"/>
                <a:cs typeface="Consolas" pitchFamily="49" charset="0"/>
              </a:rPr>
              <a:t>    broj2 = 5;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pl-PL" sz="2200" smtClean="0">
                <a:latin typeface="Consolas" pitchFamily="49" charset="0"/>
                <a:cs typeface="Consolas" pitchFamily="49" charset="0"/>
              </a:rPr>
              <a:t>    zbir = broj1 + broj2;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pl-PL" sz="2200" smtClean="0">
                <a:latin typeface="Consolas" pitchFamily="49" charset="0"/>
                <a:cs typeface="Consolas" pitchFamily="49" charset="0"/>
              </a:rPr>
              <a:t>    printf("Zbir %d i %d je %d",broj1,broj2,zbir);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20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4783138" y="5486400"/>
            <a:ext cx="11572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00B0F0"/>
                </a:solidFill>
                <a:latin typeface="+mn-lt"/>
              </a:rPr>
              <a:t>Štampa</a:t>
            </a:r>
            <a:endParaRPr lang="en-US" dirty="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8437" name="Straight Arrow Connector 9"/>
          <p:cNvCxnSpPr>
            <a:cxnSpLocks noChangeShapeType="1"/>
          </p:cNvCxnSpPr>
          <p:nvPr/>
        </p:nvCxnSpPr>
        <p:spPr bwMode="auto">
          <a:xfrm flipH="1">
            <a:off x="4254500" y="5761038"/>
            <a:ext cx="528638" cy="92075"/>
          </a:xfrm>
          <a:prstGeom prst="straightConnector1">
            <a:avLst/>
          </a:prstGeom>
          <a:noFill/>
          <a:ln w="9525" algn="ctr">
            <a:solidFill>
              <a:srgbClr val="00B0F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438" name="Rectangle 19"/>
          <p:cNvSpPr>
            <a:spLocks noChangeArrowheads="1"/>
          </p:cNvSpPr>
          <p:nvPr/>
        </p:nvSpPr>
        <p:spPr bwMode="auto">
          <a:xfrm>
            <a:off x="468313" y="5662613"/>
            <a:ext cx="3768725" cy="461962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Zbir 7 i 5 je 12</a:t>
            </a:r>
            <a:endParaRPr lang="en-US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1143000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Drugi C program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887538"/>
            <a:ext cx="8535987" cy="3587750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200" smtClean="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sl-SI" sz="22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200" smtClean="0">
                <a:latin typeface="Consolas" pitchFamily="49" charset="0"/>
                <a:cs typeface="Consolas" pitchFamily="49" charset="0"/>
              </a:rPr>
              <a:t>int main()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20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pl-PL" sz="2200" smtClean="0">
                <a:latin typeface="Consolas" pitchFamily="49" charset="0"/>
                <a:cs typeface="Consolas" pitchFamily="49" charset="0"/>
              </a:rPr>
              <a:t>    </a:t>
            </a:r>
            <a:r>
              <a:rPr lang="pl-PL" sz="220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int broj1, broj2, zbir;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pl-PL" sz="2200" smtClean="0">
                <a:latin typeface="Consolas" pitchFamily="49" charset="0"/>
                <a:cs typeface="Consolas" pitchFamily="49" charset="0"/>
              </a:rPr>
              <a:t>    broj1 = 7;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pl-PL" sz="2200" smtClean="0">
                <a:latin typeface="Consolas" pitchFamily="49" charset="0"/>
                <a:cs typeface="Consolas" pitchFamily="49" charset="0"/>
              </a:rPr>
              <a:t>    broj2 = 5;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pl-PL" sz="2200" smtClean="0">
                <a:latin typeface="Consolas" pitchFamily="49" charset="0"/>
                <a:cs typeface="Consolas" pitchFamily="49" charset="0"/>
              </a:rPr>
              <a:t>    zbir = broj1 + broj2;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pl-PL" sz="2200" smtClean="0">
                <a:latin typeface="Consolas" pitchFamily="49" charset="0"/>
                <a:cs typeface="Consolas" pitchFamily="49" charset="0"/>
              </a:rPr>
              <a:t>    printf("Zbir </a:t>
            </a:r>
            <a:r>
              <a:rPr lang="pl-PL" sz="2200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%d</a:t>
            </a:r>
            <a:r>
              <a:rPr lang="pl-PL" sz="2200" smtClean="0">
                <a:latin typeface="Consolas" pitchFamily="49" charset="0"/>
                <a:cs typeface="Consolas" pitchFamily="49" charset="0"/>
              </a:rPr>
              <a:t> i </a:t>
            </a:r>
            <a:r>
              <a:rPr lang="pl-PL" sz="2200" b="1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%d</a:t>
            </a:r>
            <a:r>
              <a:rPr lang="pl-PL" sz="2200" smtClean="0">
                <a:latin typeface="Consolas" pitchFamily="49" charset="0"/>
                <a:cs typeface="Consolas" pitchFamily="49" charset="0"/>
              </a:rPr>
              <a:t> je </a:t>
            </a:r>
            <a:r>
              <a:rPr lang="pl-PL" sz="2200" b="1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%d</a:t>
            </a:r>
            <a:r>
              <a:rPr lang="pl-PL" sz="2200" smtClean="0">
                <a:latin typeface="Consolas" pitchFamily="49" charset="0"/>
                <a:cs typeface="Consolas" pitchFamily="49" charset="0"/>
              </a:rPr>
              <a:t>",</a:t>
            </a:r>
            <a:r>
              <a:rPr lang="pl-PL" sz="2200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broj1</a:t>
            </a:r>
            <a:r>
              <a:rPr lang="pl-PL" sz="2200" smtClean="0">
                <a:latin typeface="Consolas" pitchFamily="49" charset="0"/>
                <a:cs typeface="Consolas" pitchFamily="49" charset="0"/>
              </a:rPr>
              <a:t>,</a:t>
            </a:r>
            <a:r>
              <a:rPr lang="pl-PL" sz="2200" b="1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broj2</a:t>
            </a:r>
            <a:r>
              <a:rPr lang="pl-PL" sz="2200" smtClean="0">
                <a:latin typeface="Consolas" pitchFamily="49" charset="0"/>
                <a:cs typeface="Consolas" pitchFamily="49" charset="0"/>
              </a:rPr>
              <a:t>,</a:t>
            </a:r>
            <a:r>
              <a:rPr lang="pl-PL" sz="2200" b="1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zbir</a:t>
            </a:r>
            <a:r>
              <a:rPr lang="pl-PL" sz="2200" smtClean="0">
                <a:latin typeface="Consolas" pitchFamily="49" charset="0"/>
                <a:cs typeface="Consolas" pitchFamily="49" charset="0"/>
              </a:rPr>
              <a:t>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20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987675" y="2508250"/>
            <a:ext cx="25304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800">
                <a:solidFill>
                  <a:srgbClr val="FF0000"/>
                </a:solidFill>
                <a:latin typeface="+mn-lt"/>
              </a:rPr>
              <a:t>Deklaracija promenljivih</a:t>
            </a:r>
            <a:endParaRPr lang="en-US" sz="1800" dirty="0">
              <a:solidFill>
                <a:srgbClr val="FF000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9461" name="Straight Arrow Connector 6"/>
          <p:cNvCxnSpPr>
            <a:cxnSpLocks noChangeShapeType="1"/>
          </p:cNvCxnSpPr>
          <p:nvPr/>
        </p:nvCxnSpPr>
        <p:spPr bwMode="auto">
          <a:xfrm flipH="1">
            <a:off x="2339975" y="2811463"/>
            <a:ext cx="806450" cy="442912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462" name="Straight Arrow Connector 6"/>
          <p:cNvCxnSpPr>
            <a:cxnSpLocks noChangeShapeType="1"/>
          </p:cNvCxnSpPr>
          <p:nvPr/>
        </p:nvCxnSpPr>
        <p:spPr bwMode="auto">
          <a:xfrm flipH="1">
            <a:off x="2951163" y="2811463"/>
            <a:ext cx="195262" cy="508000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463" name="Straight Arrow Connector 6"/>
          <p:cNvCxnSpPr>
            <a:cxnSpLocks noChangeShapeType="1"/>
          </p:cNvCxnSpPr>
          <p:nvPr/>
        </p:nvCxnSpPr>
        <p:spPr bwMode="auto">
          <a:xfrm>
            <a:off x="3146425" y="2811463"/>
            <a:ext cx="704850" cy="508000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Straight Connector 8"/>
          <p:cNvCxnSpPr/>
          <p:nvPr/>
        </p:nvCxnSpPr>
        <p:spPr>
          <a:xfrm>
            <a:off x="3121025" y="4972050"/>
            <a:ext cx="273050" cy="0"/>
          </a:xfrm>
          <a:prstGeom prst="line">
            <a:avLst/>
          </a:prstGeom>
          <a:ln w="1270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5478463" y="4972050"/>
            <a:ext cx="649287" cy="3175"/>
          </a:xfrm>
          <a:prstGeom prst="line">
            <a:avLst/>
          </a:prstGeom>
          <a:ln w="1270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4473575" y="5026025"/>
            <a:ext cx="1241425" cy="682625"/>
          </a:xfrm>
          <a:prstGeom prst="straightConnector1">
            <a:avLst/>
          </a:prstGeom>
          <a:ln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 flipV="1">
            <a:off x="3248025" y="5026025"/>
            <a:ext cx="1225550" cy="682625"/>
          </a:xfrm>
          <a:prstGeom prst="straightConnector1">
            <a:avLst/>
          </a:prstGeom>
          <a:ln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5275263" y="5003800"/>
            <a:ext cx="1241425" cy="682625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4049713" y="5003800"/>
            <a:ext cx="1225550" cy="682625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3898900" y="4954588"/>
            <a:ext cx="273050" cy="0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6400800" y="4954588"/>
            <a:ext cx="647700" cy="3175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6189663" y="5000625"/>
            <a:ext cx="1243012" cy="682625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 flipV="1">
            <a:off x="4965700" y="5000625"/>
            <a:ext cx="1223963" cy="682625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4813300" y="4951413"/>
            <a:ext cx="274638" cy="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7264400" y="4951413"/>
            <a:ext cx="649288" cy="3175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>
            <a:spLocks noChangeArrowheads="1"/>
          </p:cNvSpPr>
          <p:nvPr/>
        </p:nvSpPr>
        <p:spPr bwMode="auto">
          <a:xfrm>
            <a:off x="3924300" y="5630863"/>
            <a:ext cx="27908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>
                <a:latin typeface="+mn-lt"/>
              </a:rPr>
              <a:t>Uparivanje vrednosti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98438"/>
            <a:ext cx="7772400" cy="1143000"/>
          </a:xfrm>
        </p:spPr>
        <p:txBody>
          <a:bodyPr/>
          <a:lstStyle/>
          <a:p>
            <a:pPr eaLnBrk="1" hangingPunct="1"/>
            <a:r>
              <a:rPr lang="sr-Latn-RS" smtClean="0">
                <a:solidFill>
                  <a:schemeClr val="tx1"/>
                </a:solidFill>
              </a:rPr>
              <a:t>Deklaracija promenljivih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13315" name="Rectangle 3"/>
          <p:cNvSpPr txBox="1">
            <a:spLocks noChangeArrowheads="1"/>
          </p:cNvSpPr>
          <p:nvPr/>
        </p:nvSpPr>
        <p:spPr bwMode="auto">
          <a:xfrm>
            <a:off x="395288" y="1458913"/>
            <a:ext cx="8569325" cy="5138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r>
              <a:rPr lang="sl-SI" b="1" smtClean="0"/>
              <a:t>Deklaracija</a:t>
            </a:r>
            <a:r>
              <a:rPr lang="sl-SI" smtClean="0"/>
              <a:t> predstavlja navođenje imena i tipova promenljivih korišćenih u programu.</a:t>
            </a:r>
          </a:p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r>
              <a:rPr lang="sl-SI" smtClean="0"/>
              <a:t>Ime promenljive može sadržati mala i velika slova, cifre i karakter podvlaka _ (eng. underscore), i ne sme počinjati cifrom.</a:t>
            </a:r>
          </a:p>
          <a:p>
            <a:pPr marL="0" indent="0" eaLnBrk="1" hangingPunct="1">
              <a:spcBef>
                <a:spcPct val="20000"/>
              </a:spcBef>
              <a:tabLst>
                <a:tab pos="361950" algn="l"/>
              </a:tabLst>
              <a:defRPr/>
            </a:pPr>
            <a:r>
              <a:rPr lang="sl-SI" smtClean="0"/>
              <a:t>	</a:t>
            </a:r>
            <a:r>
              <a:rPr lang="sl-SI" u="sng" smtClean="0"/>
              <a:t>Dozvoljena imena</a:t>
            </a:r>
            <a:r>
              <a:rPr lang="sl-SI" smtClean="0"/>
              <a:t>		 </a:t>
            </a:r>
            <a:r>
              <a:rPr lang="sl-SI" u="sng" smtClean="0"/>
              <a:t>Nedozvoljena imena</a:t>
            </a:r>
            <a:endParaRPr lang="sl-SI" sz="2000" b="1" u="sng" smtClean="0">
              <a:solidFill>
                <a:srgbClr val="00B050"/>
              </a:solidFill>
            </a:endParaRPr>
          </a:p>
          <a:p>
            <a:pPr marL="1077913" indent="0" eaLnBrk="1" hangingPunct="1">
              <a:spcBef>
                <a:spcPts val="0"/>
              </a:spcBef>
              <a:tabLst>
                <a:tab pos="4838700" algn="l"/>
              </a:tabLst>
              <a:defRPr/>
            </a:pPr>
            <a:r>
              <a:rPr lang="sl-SI" sz="2100" b="1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aa	</a:t>
            </a:r>
            <a:r>
              <a:rPr lang="sl-SI" sz="2100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1a</a:t>
            </a:r>
            <a:endParaRPr lang="sl-SI" sz="2100" b="1" smtClean="0">
              <a:solidFill>
                <a:srgbClr val="00B050"/>
              </a:solidFill>
              <a:latin typeface="Consolas" pitchFamily="49" charset="0"/>
              <a:cs typeface="Consolas" pitchFamily="49" charset="0"/>
            </a:endParaRPr>
          </a:p>
          <a:p>
            <a:pPr marL="1077913" indent="0" eaLnBrk="1" hangingPunct="1">
              <a:spcBef>
                <a:spcPts val="0"/>
              </a:spcBef>
              <a:tabLst>
                <a:tab pos="4838700" algn="l"/>
              </a:tabLst>
              <a:defRPr/>
            </a:pPr>
            <a:r>
              <a:rPr lang="sl-SI" sz="2100" b="1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a1 	</a:t>
            </a:r>
            <a:r>
              <a:rPr lang="sl-SI" sz="2100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a&amp;a</a:t>
            </a:r>
            <a:endParaRPr lang="sl-SI" sz="2100" b="1" smtClean="0">
              <a:solidFill>
                <a:srgbClr val="00B050"/>
              </a:solidFill>
              <a:latin typeface="Consolas" pitchFamily="49" charset="0"/>
              <a:cs typeface="Consolas" pitchFamily="49" charset="0"/>
            </a:endParaRPr>
          </a:p>
          <a:p>
            <a:pPr marL="1077913" indent="0" eaLnBrk="1" hangingPunct="1">
              <a:spcBef>
                <a:spcPts val="0"/>
              </a:spcBef>
              <a:tabLst>
                <a:tab pos="4838700" algn="l"/>
              </a:tabLst>
              <a:defRPr/>
            </a:pPr>
            <a:r>
              <a:rPr lang="sl-SI" sz="2100" b="1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a_b	</a:t>
            </a:r>
            <a:r>
              <a:rPr lang="sl-SI" sz="2100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a b</a:t>
            </a:r>
            <a:endParaRPr lang="sl-SI" sz="2100" b="1" smtClean="0">
              <a:solidFill>
                <a:srgbClr val="00B050"/>
              </a:solidFill>
              <a:latin typeface="Consolas" pitchFamily="49" charset="0"/>
              <a:cs typeface="Consolas" pitchFamily="49" charset="0"/>
            </a:endParaRPr>
          </a:p>
          <a:p>
            <a:pPr marL="1077913" indent="0" eaLnBrk="1" hangingPunct="1">
              <a:spcBef>
                <a:spcPts val="0"/>
              </a:spcBef>
              <a:tabLst>
                <a:tab pos="4838700" algn="l"/>
              </a:tabLst>
              <a:defRPr/>
            </a:pPr>
            <a:r>
              <a:rPr lang="sl-SI" sz="2100" b="1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Marko	</a:t>
            </a:r>
            <a:r>
              <a:rPr lang="sl-SI" sz="2100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printf</a:t>
            </a:r>
            <a:endParaRPr lang="sl-SI" sz="2100" b="1" smtClean="0">
              <a:solidFill>
                <a:srgbClr val="00B050"/>
              </a:solidFill>
              <a:latin typeface="Consolas" pitchFamily="49" charset="0"/>
              <a:cs typeface="Consolas" pitchFamily="49" charset="0"/>
            </a:endParaRPr>
          </a:p>
          <a:p>
            <a:pPr eaLnBrk="1" hangingPunct="1">
              <a:spcBef>
                <a:spcPts val="1800"/>
              </a:spcBef>
              <a:buFontTx/>
              <a:buChar char="•"/>
              <a:defRPr/>
            </a:pPr>
            <a:r>
              <a:rPr lang="sr-Latn-RS" smtClean="0"/>
              <a:t>Jezik C pravi razliku između malih i velikih slova (eng. case-sensitive). Tako, </a:t>
            </a:r>
            <a:r>
              <a:rPr lang="sr-Latn-RS" b="1" smtClean="0">
                <a:latin typeface="Consolas" pitchFamily="49" charset="0"/>
                <a:cs typeface="Consolas" pitchFamily="49" charset="0"/>
              </a:rPr>
              <a:t>aa</a:t>
            </a:r>
            <a:r>
              <a:rPr lang="sr-Latn-RS" smtClean="0"/>
              <a:t>, </a:t>
            </a:r>
            <a:r>
              <a:rPr lang="sr-Latn-RS" b="1">
                <a:latin typeface="Consolas" pitchFamily="49" charset="0"/>
                <a:cs typeface="Consolas" pitchFamily="49" charset="0"/>
              </a:rPr>
              <a:t>aA</a:t>
            </a:r>
            <a:r>
              <a:rPr lang="sr-Latn-RS" smtClean="0"/>
              <a:t>, </a:t>
            </a:r>
            <a:r>
              <a:rPr lang="sr-Latn-RS" b="1">
                <a:latin typeface="Consolas" pitchFamily="49" charset="0"/>
                <a:cs typeface="Consolas" pitchFamily="49" charset="0"/>
              </a:rPr>
              <a:t>Aa</a:t>
            </a:r>
            <a:r>
              <a:rPr lang="sr-Latn-RS" smtClean="0"/>
              <a:t> i </a:t>
            </a:r>
            <a:r>
              <a:rPr lang="sr-Latn-RS" b="1">
                <a:latin typeface="Consolas" pitchFamily="49" charset="0"/>
                <a:cs typeface="Consolas" pitchFamily="49" charset="0"/>
              </a:rPr>
              <a:t>AA</a:t>
            </a:r>
            <a:r>
              <a:rPr lang="sr-Latn-RS" smtClean="0"/>
              <a:t> nisu iste promenljive.</a:t>
            </a:r>
          </a:p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r>
              <a:rPr lang="sr-Latn-RS" smtClean="0"/>
              <a:t>Deklaracijom se zauzima prostor u memoriji za promenljive.</a:t>
            </a:r>
          </a:p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r>
              <a:rPr lang="sr-Latn-RS" smtClean="0">
                <a:solidFill>
                  <a:srgbClr val="FF0000"/>
                </a:solidFill>
              </a:rPr>
              <a:t>Vrednost promenljive nakon deklaracije je nepoznata!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365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Osnovni podaci</a:t>
            </a:r>
            <a:r>
              <a:rPr lang="en-US" sz="3600" smtClean="0"/>
              <a:t> - osoblje</a:t>
            </a:r>
          </a:p>
        </p:txBody>
      </p:sp>
      <p:sp>
        <p:nvSpPr>
          <p:cNvPr id="3075" name="Rectangle 3"/>
          <p:cNvSpPr txBox="1">
            <a:spLocks noChangeArrowheads="1"/>
          </p:cNvSpPr>
          <p:nvPr/>
        </p:nvSpPr>
        <p:spPr bwMode="auto">
          <a:xfrm>
            <a:off x="357188" y="1984375"/>
            <a:ext cx="7786687" cy="401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>
            <a:lvl1pPr marL="239713" indent="-23971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u="sng" dirty="0"/>
              <a:t>Predavač</a:t>
            </a:r>
            <a:r>
              <a:rPr lang="en-US" dirty="0"/>
              <a:t>:	</a:t>
            </a:r>
            <a:r>
              <a:rPr lang="en-US" b="1" dirty="0">
                <a:solidFill>
                  <a:srgbClr val="FF0000"/>
                </a:solidFill>
              </a:rPr>
              <a:t>Prof</a:t>
            </a:r>
            <a:r>
              <a:rPr lang="sr-Latn-CS" b="1" dirty="0">
                <a:solidFill>
                  <a:srgbClr val="FF0000"/>
                </a:solidFill>
              </a:rPr>
              <a:t>. dr Slobodan Đukanović</a:t>
            </a:r>
          </a:p>
          <a:p>
            <a:pPr eaLnBrk="1" hangingPunct="1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b="1" dirty="0">
                <a:solidFill>
                  <a:srgbClr val="FF0000"/>
                </a:solidFill>
              </a:rPr>
              <a:t>	</a:t>
            </a:r>
            <a:r>
              <a:rPr lang="sr-Latn-CS" b="1" dirty="0"/>
              <a:t>		</a:t>
            </a:r>
            <a:r>
              <a:rPr lang="sr-Latn-CS" dirty="0"/>
              <a:t>mail</a:t>
            </a:r>
            <a:r>
              <a:rPr lang="en-US" dirty="0"/>
              <a:t>:</a:t>
            </a:r>
            <a:r>
              <a:rPr lang="sr-Latn-CS" b="1" dirty="0"/>
              <a:t> </a:t>
            </a:r>
            <a:r>
              <a:rPr lang="sr-Latn-CS" b="1" dirty="0">
                <a:solidFill>
                  <a:srgbClr val="006400"/>
                </a:solidFill>
              </a:rPr>
              <a:t>slobdj</a:t>
            </a:r>
            <a:r>
              <a:rPr lang="en-US" b="1" dirty="0">
                <a:solidFill>
                  <a:srgbClr val="006400"/>
                </a:solidFill>
              </a:rPr>
              <a:t>@ac.me</a:t>
            </a:r>
            <a:endParaRPr lang="sr-Latn-CS" b="1" dirty="0">
              <a:solidFill>
                <a:srgbClr val="006400"/>
              </a:solidFill>
            </a:endParaRPr>
          </a:p>
          <a:p>
            <a:pPr eaLnBrk="1" hangingPunct="1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b="1" dirty="0">
                <a:solidFill>
                  <a:srgbClr val="006400"/>
                </a:solidFill>
              </a:rPr>
              <a:t>			</a:t>
            </a:r>
            <a:r>
              <a:rPr lang="sr-Latn-CS" dirty="0"/>
              <a:t>konsultacije:</a:t>
            </a:r>
            <a:r>
              <a:rPr lang="sr-Latn-CS" b="1" dirty="0">
                <a:solidFill>
                  <a:srgbClr val="006400"/>
                </a:solidFill>
              </a:rPr>
              <a:t> </a:t>
            </a:r>
            <a:r>
              <a:rPr lang="sr-Latn-CS" b="1" dirty="0">
                <a:solidFill>
                  <a:srgbClr val="CC6600"/>
                </a:solidFill>
              </a:rPr>
              <a:t>kabinet </a:t>
            </a:r>
            <a:r>
              <a:rPr lang="sr-Latn-CS" b="1" dirty="0" smtClean="0">
                <a:solidFill>
                  <a:srgbClr val="CC6600"/>
                </a:solidFill>
              </a:rPr>
              <a:t>322, </a:t>
            </a:r>
            <a:r>
              <a:rPr lang="sr-Latn-RS" b="1" dirty="0">
                <a:solidFill>
                  <a:srgbClr val="CC6600"/>
                </a:solidFill>
              </a:rPr>
              <a:t>utorak 13-15h</a:t>
            </a:r>
            <a:endParaRPr lang="sr-Latn-CS" b="1" dirty="0">
              <a:solidFill>
                <a:srgbClr val="CC6600"/>
              </a:solidFill>
            </a:endParaRPr>
          </a:p>
          <a:p>
            <a:pPr eaLnBrk="1" hangingPunct="1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</a:pPr>
            <a:endParaRPr lang="en-US" u="sng" dirty="0"/>
          </a:p>
          <a:p>
            <a:pPr eaLnBrk="1" hangingPunct="1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u="sng" dirty="0"/>
              <a:t>S</a:t>
            </a:r>
            <a:r>
              <a:rPr lang="en-US" u="sng" dirty="0" err="1"/>
              <a:t>aradnik</a:t>
            </a:r>
            <a:r>
              <a:rPr lang="en-US" dirty="0"/>
              <a:t>:	</a:t>
            </a:r>
            <a:r>
              <a:rPr lang="sr-Latn-CS" b="1" dirty="0">
                <a:solidFill>
                  <a:srgbClr val="FF0000"/>
                </a:solidFill>
              </a:rPr>
              <a:t>M</a:t>
            </a:r>
            <a:r>
              <a:rPr lang="en-US" b="1" dirty="0" err="1">
                <a:solidFill>
                  <a:srgbClr val="FF0000"/>
                </a:solidFill>
              </a:rPr>
              <a:t>Sc</a:t>
            </a:r>
            <a:r>
              <a:rPr lang="sr-Latn-CS" b="1" dirty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Nikola </a:t>
            </a:r>
            <a:r>
              <a:rPr lang="en-US" b="1" dirty="0" err="1">
                <a:solidFill>
                  <a:srgbClr val="FF0000"/>
                </a:solidFill>
              </a:rPr>
              <a:t>Bulatovi</a:t>
            </a:r>
            <a:r>
              <a:rPr lang="sr-Latn-RS" b="1" dirty="0">
                <a:solidFill>
                  <a:srgbClr val="FF0000"/>
                </a:solidFill>
              </a:rPr>
              <a:t>ć</a:t>
            </a:r>
            <a:endParaRPr lang="sr-Latn-CS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b="1" dirty="0">
                <a:solidFill>
                  <a:srgbClr val="FF0000"/>
                </a:solidFill>
              </a:rPr>
              <a:t>	</a:t>
            </a:r>
            <a:r>
              <a:rPr lang="sr-Latn-CS" b="1" dirty="0"/>
              <a:t>		</a:t>
            </a:r>
            <a:r>
              <a:rPr lang="sr-Latn-CS" dirty="0"/>
              <a:t>mail</a:t>
            </a:r>
            <a:r>
              <a:rPr lang="en-US" dirty="0"/>
              <a:t>:</a:t>
            </a:r>
            <a:r>
              <a:rPr lang="sr-Latn-CS" b="1" dirty="0"/>
              <a:t> </a:t>
            </a:r>
            <a:r>
              <a:rPr lang="en-US" b="1" dirty="0">
                <a:solidFill>
                  <a:srgbClr val="006400"/>
                </a:solidFill>
              </a:rPr>
              <a:t>nbulatovic@ac.me</a:t>
            </a:r>
            <a:endParaRPr lang="sr-Latn-CS" b="1" dirty="0">
              <a:solidFill>
                <a:srgbClr val="006400"/>
              </a:solidFill>
            </a:endParaRPr>
          </a:p>
          <a:p>
            <a:pPr eaLnBrk="1" hangingPunct="1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dirty="0"/>
              <a:t>			konsultacije:</a:t>
            </a:r>
            <a:r>
              <a:rPr lang="sr-Latn-CS" b="1" dirty="0">
                <a:solidFill>
                  <a:srgbClr val="006400"/>
                </a:solidFill>
              </a:rPr>
              <a:t> </a:t>
            </a:r>
            <a:r>
              <a:rPr lang="sr-Latn-CS" b="1" dirty="0">
                <a:solidFill>
                  <a:srgbClr val="CC6600"/>
                </a:solidFill>
              </a:rPr>
              <a:t>po dogovoru</a:t>
            </a:r>
            <a:endParaRPr lang="en-US" b="1" dirty="0">
              <a:solidFill>
                <a:srgbClr val="CC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1143000"/>
          </a:xfrm>
        </p:spPr>
        <p:txBody>
          <a:bodyPr/>
          <a:lstStyle/>
          <a:p>
            <a:pPr eaLnBrk="1" hangingPunct="1"/>
            <a:r>
              <a:rPr lang="sr-Latn-RS" smtClean="0">
                <a:solidFill>
                  <a:schemeClr val="tx1"/>
                </a:solidFill>
              </a:rPr>
              <a:t>Ključne reči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21507" name="Rectangle 3"/>
          <p:cNvSpPr txBox="1">
            <a:spLocks noChangeArrowheads="1"/>
          </p:cNvSpPr>
          <p:nvPr/>
        </p:nvSpPr>
        <p:spPr bwMode="auto">
          <a:xfrm>
            <a:off x="468313" y="1557338"/>
            <a:ext cx="8424862" cy="2087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sl-SI" b="1"/>
              <a:t>Ključne reči</a:t>
            </a:r>
            <a:r>
              <a:rPr lang="sl-SI"/>
              <a:t> su rezervisane reči koje koristi programski jezik C.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sl-SI"/>
              <a:t>Pomoću ključnih reči se predstavljaju programske strukture (grananja, ciklusi), tipovi promenljivih, jezički operatori itd.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sl-SI">
                <a:solidFill>
                  <a:srgbClr val="FF0000"/>
                </a:solidFill>
              </a:rPr>
              <a:t>Ključna reč ne može biti ime promenljive!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sl-SI"/>
              <a:t>Spisak ključnih reči je dat ispod.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484438" y="4014788"/>
          <a:ext cx="4248150" cy="2438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43862"/>
                <a:gridCol w="1043862"/>
                <a:gridCol w="1043862"/>
                <a:gridCol w="1116564"/>
              </a:tblGrid>
              <a:tr h="1441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auto</a:t>
                      </a:r>
                      <a:endParaRPr lang="en-GB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double</a:t>
                      </a:r>
                      <a:endParaRPr lang="en-GB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int</a:t>
                      </a:r>
                      <a:endParaRPr lang="en-GB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struct</a:t>
                      </a:r>
                      <a:endParaRPr lang="en-GB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</a:tr>
              <a:tr h="1441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break</a:t>
                      </a:r>
                      <a:endParaRPr lang="en-GB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else</a:t>
                      </a:r>
                      <a:endParaRPr lang="en-GB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long</a:t>
                      </a:r>
                      <a:endParaRPr lang="en-GB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switch</a:t>
                      </a:r>
                      <a:endParaRPr lang="en-GB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</a:tr>
              <a:tr h="1441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case</a:t>
                      </a:r>
                      <a:endParaRPr lang="en-GB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enum</a:t>
                      </a:r>
                      <a:endParaRPr lang="en-GB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register</a:t>
                      </a:r>
                      <a:endParaRPr lang="en-GB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typedef</a:t>
                      </a:r>
                      <a:endParaRPr lang="en-GB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</a:tr>
              <a:tr h="1441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char</a:t>
                      </a:r>
                      <a:endParaRPr lang="en-GB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extern</a:t>
                      </a:r>
                      <a:endParaRPr lang="en-GB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return</a:t>
                      </a:r>
                      <a:endParaRPr lang="en-GB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union</a:t>
                      </a:r>
                      <a:endParaRPr lang="en-GB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</a:tr>
              <a:tr h="1441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const</a:t>
                      </a:r>
                      <a:endParaRPr lang="en-GB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float</a:t>
                      </a:r>
                      <a:endParaRPr lang="en-GB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short</a:t>
                      </a:r>
                      <a:endParaRPr lang="en-GB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unsigned</a:t>
                      </a:r>
                      <a:endParaRPr lang="en-GB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</a:tr>
              <a:tr h="1441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continue</a:t>
                      </a:r>
                      <a:endParaRPr lang="en-GB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for</a:t>
                      </a:r>
                      <a:endParaRPr lang="en-GB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signed</a:t>
                      </a:r>
                      <a:endParaRPr lang="en-GB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void</a:t>
                      </a:r>
                      <a:endParaRPr lang="en-GB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</a:tr>
              <a:tr h="1441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default</a:t>
                      </a:r>
                      <a:endParaRPr lang="en-GB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goto</a:t>
                      </a:r>
                      <a:endParaRPr lang="en-GB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sizeof</a:t>
                      </a:r>
                      <a:endParaRPr lang="en-GB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volatile</a:t>
                      </a:r>
                      <a:endParaRPr lang="en-GB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</a:tr>
              <a:tr h="1441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do</a:t>
                      </a:r>
                      <a:endParaRPr lang="en-GB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if</a:t>
                      </a:r>
                      <a:endParaRPr lang="en-GB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static</a:t>
                      </a:r>
                      <a:endParaRPr lang="en-GB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while</a:t>
                      </a:r>
                      <a:endParaRPr lang="en-GB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333375"/>
            <a:ext cx="7772400" cy="1143000"/>
          </a:xfrm>
        </p:spPr>
        <p:txBody>
          <a:bodyPr/>
          <a:lstStyle/>
          <a:p>
            <a:pPr eaLnBrk="1" hangingPunct="1"/>
            <a:r>
              <a:rPr lang="sr-Latn-RS" smtClean="0">
                <a:solidFill>
                  <a:schemeClr val="tx1"/>
                </a:solidFill>
              </a:rPr>
              <a:t>Tipovi promenljivih</a:t>
            </a:r>
            <a:endParaRPr lang="en-US" smtClean="0">
              <a:solidFill>
                <a:schemeClr val="tx1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403350" y="2133600"/>
          <a:ext cx="6461125" cy="283381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87983"/>
                <a:gridCol w="1253018"/>
                <a:gridCol w="3520124"/>
              </a:tblGrid>
              <a:tr h="2743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TIP</a:t>
                      </a:r>
                      <a:endParaRPr lang="en-GB" sz="1800" b="1">
                        <a:effectLst/>
                        <a:latin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BAJTOVA</a:t>
                      </a:r>
                      <a:endParaRPr lang="en-GB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OPSEG</a:t>
                      </a:r>
                      <a:endParaRPr lang="en-GB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</a:tr>
              <a:tr h="3656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CS" sz="1800" b="1" kern="1200">
                          <a:solidFill>
                            <a:srgbClr val="0070C0"/>
                          </a:solidFill>
                          <a:effectLst/>
                          <a:latin typeface="Consolas" pitchFamily="49" charset="0"/>
                          <a:ea typeface="+mn-ea"/>
                          <a:cs typeface="Consolas" pitchFamily="49" charset="0"/>
                        </a:rPr>
                        <a:t>char</a:t>
                      </a:r>
                      <a:endParaRPr lang="en-GB" sz="1800" b="1" kern="1200">
                        <a:solidFill>
                          <a:srgbClr val="0070C0"/>
                        </a:solidFill>
                        <a:effectLst/>
                        <a:latin typeface="Consolas" pitchFamily="49" charset="0"/>
                        <a:ea typeface="+mn-ea"/>
                        <a:cs typeface="Consolas" pitchFamily="49" charset="0"/>
                      </a:endParaRPr>
                    </a:p>
                  </a:txBody>
                  <a:tcPr marL="91448" marR="91448" marT="45661" marB="4566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800">
                          <a:effectLst/>
                        </a:rPr>
                        <a:t>1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448" marR="91448" marT="45661" marB="45661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CS" sz="1800" smtClean="0">
                          <a:effectLst/>
                        </a:rPr>
                        <a:t>–128 do 127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448" marR="91448" marT="45661" marB="45661"/>
                </a:tc>
              </a:tr>
              <a:tr h="3656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CS" sz="1800">
                          <a:effectLst/>
                          <a:latin typeface="Consolas" pitchFamily="49" charset="0"/>
                          <a:cs typeface="Consolas" pitchFamily="49" charset="0"/>
                        </a:rPr>
                        <a:t>short int</a:t>
                      </a:r>
                      <a:endParaRPr lang="en-GB" sz="1800">
                        <a:effectLst/>
                        <a:latin typeface="Consolas" pitchFamily="49" charset="0"/>
                        <a:ea typeface="Times New Roman"/>
                        <a:cs typeface="Consolas" pitchFamily="49" charset="0"/>
                      </a:endParaRPr>
                    </a:p>
                  </a:txBody>
                  <a:tcPr marL="91448" marR="91448" marT="45661" marB="4566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800">
                          <a:effectLst/>
                        </a:rPr>
                        <a:t>2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448" marR="91448" marT="45661" marB="45661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CS" sz="1800">
                          <a:effectLst/>
                        </a:rPr>
                        <a:t>–32,768 </a:t>
                      </a:r>
                      <a:r>
                        <a:rPr lang="sr-Latn-CS" sz="1800" smtClean="0">
                          <a:effectLst/>
                        </a:rPr>
                        <a:t> do  </a:t>
                      </a:r>
                      <a:r>
                        <a:rPr lang="sr-Latn-CS" sz="1800">
                          <a:effectLst/>
                        </a:rPr>
                        <a:t>32,767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448" marR="91448" marT="45661" marB="45661" anchor="b"/>
                </a:tc>
              </a:tr>
              <a:tr h="3656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CS" sz="1800">
                          <a:effectLst/>
                          <a:latin typeface="Consolas" pitchFamily="49" charset="0"/>
                          <a:cs typeface="Consolas" pitchFamily="49" charset="0"/>
                        </a:rPr>
                        <a:t>long int</a:t>
                      </a:r>
                      <a:endParaRPr lang="en-GB" sz="1800">
                        <a:effectLst/>
                        <a:latin typeface="Consolas" pitchFamily="49" charset="0"/>
                        <a:ea typeface="Times New Roman"/>
                        <a:cs typeface="Consolas" pitchFamily="49" charset="0"/>
                      </a:endParaRPr>
                    </a:p>
                  </a:txBody>
                  <a:tcPr marL="91448" marR="91448" marT="45661" marB="4566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800">
                          <a:effectLst/>
                        </a:rPr>
                        <a:t>4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448" marR="91448" marT="45661" marB="45661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CS" sz="1800">
                          <a:effectLst/>
                        </a:rPr>
                        <a:t>–2,147,483,648 </a:t>
                      </a:r>
                      <a:r>
                        <a:rPr lang="sr-Latn-CS" sz="1800" smtClean="0">
                          <a:effectLst/>
                        </a:rPr>
                        <a:t> do  2,147,483,647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448" marR="91448" marT="45661" marB="45661"/>
                </a:tc>
              </a:tr>
              <a:tr h="3656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CS" sz="1800" b="1" smtClean="0">
                          <a:solidFill>
                            <a:srgbClr val="0070C0"/>
                          </a:solidFill>
                          <a:effectLst/>
                          <a:latin typeface="Consolas" pitchFamily="49" charset="0"/>
                          <a:cs typeface="Consolas" pitchFamily="49" charset="0"/>
                        </a:rPr>
                        <a:t>int</a:t>
                      </a:r>
                      <a:endParaRPr lang="en-GB" sz="1800" b="1" smtClean="0">
                        <a:solidFill>
                          <a:srgbClr val="0070C0"/>
                        </a:solidFill>
                        <a:effectLst/>
                        <a:latin typeface="Consolas" pitchFamily="49" charset="0"/>
                        <a:ea typeface="Times New Roman"/>
                        <a:cs typeface="Consolas" pitchFamily="49" charset="0"/>
                      </a:endParaRPr>
                    </a:p>
                  </a:txBody>
                  <a:tcPr marL="91448" marR="91448" marT="45661" marB="45661"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CS" sz="1800" smtClean="0">
                          <a:solidFill>
                            <a:schemeClr val="tx1"/>
                          </a:solidFill>
                          <a:effectLst/>
                        </a:rPr>
                        <a:t>2 ili 4, zavisno od</a:t>
                      </a:r>
                      <a:r>
                        <a:rPr lang="sr-Latn-CS" sz="1800" baseline="0" smtClean="0">
                          <a:solidFill>
                            <a:schemeClr val="tx1"/>
                          </a:solidFill>
                          <a:effectLst/>
                        </a:rPr>
                        <a:t> implementacije</a:t>
                      </a:r>
                    </a:p>
                  </a:txBody>
                  <a:tcPr marL="91448" marR="91448" marT="45661" marB="45661"/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656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CS" sz="1800" b="1">
                          <a:solidFill>
                            <a:srgbClr val="0070C0"/>
                          </a:solidFill>
                          <a:effectLst/>
                          <a:latin typeface="Consolas" pitchFamily="49" charset="0"/>
                          <a:cs typeface="Consolas" pitchFamily="49" charset="0"/>
                        </a:rPr>
                        <a:t>float</a:t>
                      </a:r>
                      <a:endParaRPr lang="en-GB" sz="1800" b="1">
                        <a:solidFill>
                          <a:srgbClr val="0070C0"/>
                        </a:solidFill>
                        <a:effectLst/>
                        <a:latin typeface="Consolas" pitchFamily="49" charset="0"/>
                        <a:ea typeface="Times New Roman"/>
                        <a:cs typeface="Consolas" pitchFamily="49" charset="0"/>
                      </a:endParaRPr>
                    </a:p>
                  </a:txBody>
                  <a:tcPr marL="91448" marR="91448" marT="45661" marB="4566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800" smtClean="0">
                          <a:effectLst/>
                        </a:rPr>
                        <a:t>4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448" marR="91448" marT="45661" marB="45661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CS" sz="1800">
                          <a:effectLst/>
                        </a:rPr>
                        <a:t>+/– </a:t>
                      </a:r>
                      <a:r>
                        <a:rPr lang="sr-Latn-CS" sz="1800" smtClean="0">
                          <a:effectLst/>
                        </a:rPr>
                        <a:t>3.4×10</a:t>
                      </a:r>
                      <a:r>
                        <a:rPr lang="sr-Latn-CS" sz="1800" baseline="30000" smtClean="0">
                          <a:effectLst/>
                        </a:rPr>
                        <a:t>–38</a:t>
                      </a:r>
                      <a:r>
                        <a:rPr lang="sr-Latn-CS" sz="1800" smtClean="0">
                          <a:effectLst/>
                        </a:rPr>
                        <a:t>   do   +/–3.4×10</a:t>
                      </a:r>
                      <a:r>
                        <a:rPr lang="sr-Latn-CS" sz="1800" baseline="30000" smtClean="0">
                          <a:effectLst/>
                        </a:rPr>
                        <a:t>+38</a:t>
                      </a:r>
                      <a:endParaRPr lang="en-GB" sz="1800" baseline="30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448" marR="91448" marT="45661" marB="45661"/>
                </a:tc>
              </a:tr>
              <a:tr h="3656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CS" sz="1800" b="1" smtClean="0">
                          <a:solidFill>
                            <a:srgbClr val="0070C0"/>
                          </a:solidFill>
                          <a:effectLst/>
                          <a:latin typeface="Consolas" pitchFamily="49" charset="0"/>
                          <a:cs typeface="Consolas" pitchFamily="49" charset="0"/>
                        </a:rPr>
                        <a:t>double</a:t>
                      </a:r>
                      <a:endParaRPr lang="en-GB" sz="1800" b="1">
                        <a:solidFill>
                          <a:srgbClr val="0070C0"/>
                        </a:solidFill>
                        <a:effectLst/>
                        <a:latin typeface="Consolas" pitchFamily="49" charset="0"/>
                        <a:ea typeface="Times New Roman"/>
                        <a:cs typeface="Consolas" pitchFamily="49" charset="0"/>
                      </a:endParaRPr>
                    </a:p>
                  </a:txBody>
                  <a:tcPr marL="91448" marR="91448" marT="45661" marB="4566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800" smtClean="0">
                          <a:effectLst/>
                        </a:rPr>
                        <a:t>8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448" marR="91448" marT="45661" marB="45661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CS" sz="1800">
                          <a:effectLst/>
                        </a:rPr>
                        <a:t>+/– </a:t>
                      </a:r>
                      <a:r>
                        <a:rPr lang="sr-Latn-CS" sz="1800" smtClean="0">
                          <a:effectLst/>
                        </a:rPr>
                        <a:t>1.7×10</a:t>
                      </a:r>
                      <a:r>
                        <a:rPr lang="sr-Latn-CS" sz="1800" baseline="30000" smtClean="0">
                          <a:effectLst/>
                        </a:rPr>
                        <a:t>–308</a:t>
                      </a:r>
                      <a:r>
                        <a:rPr lang="sr-Latn-CS" sz="1800" smtClean="0">
                          <a:effectLst/>
                        </a:rPr>
                        <a:t>   do   +/–1.7×10</a:t>
                      </a:r>
                      <a:r>
                        <a:rPr lang="sr-Latn-CS" sz="1800" baseline="30000" smtClean="0">
                          <a:effectLst/>
                        </a:rPr>
                        <a:t>+308</a:t>
                      </a:r>
                      <a:endParaRPr lang="en-GB" sz="1800" baseline="30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448" marR="91448" marT="45661" marB="45661"/>
                </a:tc>
              </a:tr>
              <a:tr h="3656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CS" sz="1800">
                          <a:effectLst/>
                          <a:latin typeface="Consolas" pitchFamily="49" charset="0"/>
                          <a:cs typeface="Consolas" pitchFamily="49" charset="0"/>
                        </a:rPr>
                        <a:t>long double</a:t>
                      </a:r>
                      <a:endParaRPr lang="en-GB" sz="1800">
                        <a:effectLst/>
                        <a:latin typeface="Consolas" pitchFamily="49" charset="0"/>
                        <a:ea typeface="Times New Roman"/>
                        <a:cs typeface="Consolas" pitchFamily="49" charset="0"/>
                      </a:endParaRPr>
                    </a:p>
                  </a:txBody>
                  <a:tcPr marL="91448" marR="91448" marT="45661" marB="4566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800" smtClean="0">
                          <a:effectLst/>
                        </a:rPr>
                        <a:t>10, 12, 16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448" marR="91448" marT="45661" marB="45661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800" baseline="30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448" marR="91448" marT="45661" marB="45661"/>
                </a:tc>
              </a:tr>
            </a:tbl>
          </a:graphicData>
        </a:graphic>
      </p:graphicFrame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23850" y="5589588"/>
            <a:ext cx="82804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latin typeface="+mn-lt"/>
              </a:rPr>
              <a:t>Mi ćemo najviše raditi sa tipovima </a:t>
            </a:r>
            <a:r>
              <a:rPr lang="sr-Latn-RS" b="1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int</a:t>
            </a:r>
            <a:r>
              <a:rPr lang="sr-Latn-RS">
                <a:latin typeface="+mn-lt"/>
              </a:rPr>
              <a:t>, </a:t>
            </a:r>
            <a:r>
              <a:rPr lang="sr-Latn-RS" b="1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float</a:t>
            </a:r>
            <a:r>
              <a:rPr lang="sr-Latn-RS">
                <a:latin typeface="+mn-lt"/>
              </a:rPr>
              <a:t>, </a:t>
            </a:r>
            <a:r>
              <a:rPr lang="sr-Latn-RS" b="1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double</a:t>
            </a:r>
            <a:r>
              <a:rPr lang="sr-Latn-RS">
                <a:latin typeface="+mn-lt"/>
              </a:rPr>
              <a:t> i </a:t>
            </a:r>
            <a:r>
              <a:rPr lang="sr-Latn-RS" b="1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char</a:t>
            </a:r>
            <a:r>
              <a:rPr lang="sr-Latn-RS">
                <a:latin typeface="+mn-lt"/>
              </a:rPr>
              <a:t>.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333375"/>
            <a:ext cx="8642350" cy="1143000"/>
          </a:xfrm>
        </p:spPr>
        <p:txBody>
          <a:bodyPr/>
          <a:lstStyle/>
          <a:p>
            <a:pPr eaLnBrk="1" hangingPunct="1"/>
            <a:r>
              <a:rPr lang="sr-Latn-RS" sz="4200" smtClean="0">
                <a:solidFill>
                  <a:schemeClr val="tx1"/>
                </a:solidFill>
              </a:rPr>
              <a:t>Inicijalizacija i definicija promenljivih</a:t>
            </a:r>
            <a:endParaRPr lang="en-US" sz="4200" smtClean="0">
              <a:solidFill>
                <a:schemeClr val="tx1"/>
              </a:solidFill>
            </a:endParaRPr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611188" y="1700213"/>
            <a:ext cx="8281987" cy="3960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defRPr/>
            </a:pPr>
            <a:r>
              <a:rPr lang="sl-SI" sz="2500" b="1">
                <a:solidFill>
                  <a:srgbClr val="FF0000"/>
                </a:solidFill>
              </a:rPr>
              <a:t>Inicijalizacija</a:t>
            </a:r>
            <a:r>
              <a:rPr lang="sl-SI" sz="2500" smtClean="0"/>
              <a:t> je davanje početnih vrednosti promenljivim.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361950" algn="l"/>
              </a:tabLst>
              <a:defRPr/>
            </a:pPr>
            <a:r>
              <a:rPr lang="pl-PL" sz="2500" smtClean="0">
                <a:latin typeface="Consolas" pitchFamily="49" charset="0"/>
                <a:cs typeface="Consolas" pitchFamily="49" charset="0"/>
              </a:rPr>
              <a:t>	</a:t>
            </a:r>
            <a:r>
              <a:rPr lang="pl-PL" sz="2500" smtClean="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broj1 = 7;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361950" algn="l"/>
              </a:tabLst>
              <a:defRPr/>
            </a:pPr>
            <a:r>
              <a:rPr lang="pl-PL" sz="2500" smtClean="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  broj2 = 5;</a:t>
            </a:r>
            <a:endParaRPr lang="sl-SI" sz="2500" smtClean="0">
              <a:solidFill>
                <a:srgbClr val="00B0F0"/>
              </a:solidFill>
            </a:endParaRPr>
          </a:p>
          <a:p>
            <a:pPr eaLnBrk="1" hangingPunct="1">
              <a:spcBef>
                <a:spcPts val="1200"/>
              </a:spcBef>
              <a:defRPr/>
            </a:pPr>
            <a:r>
              <a:rPr lang="sr-Latn-RS" sz="2500" smtClean="0"/>
              <a:t>Inicijalizacija se mogla izvršiti i tokom deklaracije na sledeći način: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361950" algn="l"/>
              </a:tabLst>
              <a:defRPr/>
            </a:pPr>
            <a:r>
              <a:rPr lang="pl-PL" sz="250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	</a:t>
            </a:r>
            <a:r>
              <a:rPr lang="pl-PL" sz="25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int broj1 = 7, broj2 = 5;</a:t>
            </a:r>
            <a:endParaRPr lang="sr-Latn-RS" sz="250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  <a:p>
            <a:pPr eaLnBrk="1" hangingPunct="1">
              <a:spcBef>
                <a:spcPts val="1200"/>
              </a:spcBef>
              <a:defRPr/>
            </a:pPr>
            <a:r>
              <a:rPr lang="sr-Latn-RS" sz="2500" smtClean="0"/>
              <a:t>Ovo se naziva </a:t>
            </a:r>
            <a:r>
              <a:rPr lang="sr-Latn-RS" sz="2500" b="1" smtClean="0">
                <a:solidFill>
                  <a:srgbClr val="FF0000"/>
                </a:solidFill>
              </a:rPr>
              <a:t>definicijom</a:t>
            </a:r>
            <a:r>
              <a:rPr lang="sr-Latn-RS" sz="2500" smtClean="0"/>
              <a:t> promenljivih.</a:t>
            </a:r>
            <a:endParaRPr lang="sr-Latn-RS" sz="2500"/>
          </a:p>
          <a:p>
            <a:pPr marL="361950" indent="0" eaLnBrk="1" hangingPunct="1">
              <a:buFontTx/>
              <a:buNone/>
              <a:defRPr/>
            </a:pPr>
            <a:r>
              <a:rPr lang="sr-Latn-RS" sz="2500" b="1" smtClean="0">
                <a:solidFill>
                  <a:srgbClr val="00B050"/>
                </a:solidFill>
              </a:rPr>
              <a:t>Definicija = Deklaracija + Inicijalizacija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333375"/>
            <a:ext cx="8642350" cy="1143000"/>
          </a:xfrm>
        </p:spPr>
        <p:txBody>
          <a:bodyPr/>
          <a:lstStyle/>
          <a:p>
            <a:pPr eaLnBrk="1" hangingPunct="1"/>
            <a:r>
              <a:rPr lang="sr-Latn-RS" sz="4200" smtClean="0">
                <a:solidFill>
                  <a:schemeClr val="tx1"/>
                </a:solidFill>
              </a:rPr>
              <a:t>Funkcija printf</a:t>
            </a:r>
            <a:endParaRPr lang="en-US" sz="4200" smtClean="0">
              <a:solidFill>
                <a:schemeClr val="tx1"/>
              </a:solidFill>
            </a:endParaRPr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323850" y="1412875"/>
            <a:ext cx="8712200" cy="51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defRPr/>
            </a:pPr>
            <a:r>
              <a:rPr lang="sl-SI" sz="2400" b="1" smtClean="0">
                <a:solidFill>
                  <a:srgbClr val="FF0000"/>
                </a:solidFill>
              </a:rPr>
              <a:t>printf</a:t>
            </a:r>
            <a:r>
              <a:rPr lang="sl-SI" sz="2400"/>
              <a:t> je </a:t>
            </a:r>
            <a:r>
              <a:rPr lang="sl-SI" sz="2400" smtClean="0"/>
              <a:t>funkcija koja štampa formatirani tekst na ekranu.</a:t>
            </a:r>
          </a:p>
          <a:p>
            <a:pPr eaLnBrk="1" hangingPunct="1">
              <a:defRPr/>
            </a:pPr>
            <a:r>
              <a:rPr lang="sl-SI" sz="2400" smtClean="0">
                <a:solidFill>
                  <a:srgbClr val="00B0F0"/>
                </a:solidFill>
              </a:rPr>
              <a:t>Šta je formatirani tekst? </a:t>
            </a:r>
            <a:r>
              <a:rPr lang="sl-SI" sz="2400" smtClean="0"/>
              <a:t>To je tekst koji može da se menja (formatira)</a:t>
            </a:r>
            <a:r>
              <a:rPr lang="sr-Latn-RS" sz="2400" smtClean="0"/>
              <a:t>.</a:t>
            </a:r>
          </a:p>
          <a:p>
            <a:pPr eaLnBrk="1" hangingPunct="1">
              <a:defRPr/>
            </a:pPr>
            <a:r>
              <a:rPr lang="sr-Latn-RS" sz="2400" smtClean="0">
                <a:solidFill>
                  <a:srgbClr val="00B0F0"/>
                </a:solidFill>
              </a:rPr>
              <a:t>Kako se formatirani tekst menja? </a:t>
            </a:r>
            <a:r>
              <a:rPr lang="sr-Latn-RS" sz="2400" smtClean="0"/>
              <a:t>Koristeći </a:t>
            </a:r>
            <a:r>
              <a:rPr lang="sr-Latn-RS" sz="2400" b="1">
                <a:solidFill>
                  <a:srgbClr val="FF0000"/>
                </a:solidFill>
              </a:rPr>
              <a:t>specifikatore formata</a:t>
            </a:r>
            <a:r>
              <a:rPr lang="sr-Latn-RS" sz="2400"/>
              <a:t>, koji počinju karakterom </a:t>
            </a:r>
            <a:r>
              <a:rPr lang="sr-Latn-RS" sz="2400" smtClean="0"/>
              <a:t>%.</a:t>
            </a:r>
          </a:p>
          <a:p>
            <a:pPr eaLnBrk="1" hangingPunct="1">
              <a:tabLst>
                <a:tab pos="361950" algn="l"/>
              </a:tabLst>
              <a:defRPr/>
            </a:pPr>
            <a:r>
              <a:rPr lang="sr-Latn-RS" sz="2400" smtClean="0"/>
              <a:t>U našem slučaju se koristi specifikator </a:t>
            </a:r>
            <a:r>
              <a:rPr lang="sr-Latn-RS" sz="2400" b="1" smtClean="0">
                <a:solidFill>
                  <a:srgbClr val="FF0000"/>
                </a:solidFill>
              </a:rPr>
              <a:t>%d</a:t>
            </a:r>
            <a:r>
              <a:rPr lang="sr-Latn-RS" sz="2400" smtClean="0"/>
              <a:t>, koji znači da će vrednost koja se upisuje na to mesto biti celobrojna.</a:t>
            </a:r>
            <a:endParaRPr lang="pl-PL" sz="24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ts val="1800"/>
              </a:spcBef>
              <a:spcAft>
                <a:spcPts val="600"/>
              </a:spcAft>
              <a:buFontTx/>
              <a:buNone/>
              <a:tabLst>
                <a:tab pos="361950" algn="l"/>
              </a:tabLst>
              <a:defRPr/>
            </a:pPr>
            <a:r>
              <a:rPr lang="pl-PL" sz="2200" smtClean="0">
                <a:latin typeface="Consolas" pitchFamily="49" charset="0"/>
                <a:cs typeface="Consolas" pitchFamily="49" charset="0"/>
              </a:rPr>
              <a:t>	printf</a:t>
            </a:r>
            <a:r>
              <a:rPr lang="pl-PL" sz="2200">
                <a:latin typeface="Consolas" pitchFamily="49" charset="0"/>
                <a:cs typeface="Consolas" pitchFamily="49" charset="0"/>
              </a:rPr>
              <a:t>("Zbir </a:t>
            </a:r>
            <a:r>
              <a:rPr lang="pl-PL" sz="22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%d</a:t>
            </a:r>
            <a:r>
              <a:rPr lang="pl-PL" sz="2200">
                <a:latin typeface="Consolas" pitchFamily="49" charset="0"/>
                <a:cs typeface="Consolas" pitchFamily="49" charset="0"/>
              </a:rPr>
              <a:t> i </a:t>
            </a:r>
            <a:r>
              <a:rPr lang="pl-PL" sz="2200" b="1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%d</a:t>
            </a:r>
            <a:r>
              <a:rPr lang="pl-PL" sz="2200">
                <a:latin typeface="Consolas" pitchFamily="49" charset="0"/>
                <a:cs typeface="Consolas" pitchFamily="49" charset="0"/>
              </a:rPr>
              <a:t> je </a:t>
            </a:r>
            <a:r>
              <a:rPr lang="pl-PL" sz="2200" b="1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%d</a:t>
            </a:r>
            <a:r>
              <a:rPr lang="pl-PL" sz="2200">
                <a:latin typeface="Consolas" pitchFamily="49" charset="0"/>
                <a:cs typeface="Consolas" pitchFamily="49" charset="0"/>
              </a:rPr>
              <a:t>",</a:t>
            </a:r>
            <a:r>
              <a:rPr lang="pl-PL" sz="22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broj1</a:t>
            </a:r>
            <a:r>
              <a:rPr lang="pl-PL" sz="2200">
                <a:latin typeface="Consolas" pitchFamily="49" charset="0"/>
                <a:cs typeface="Consolas" pitchFamily="49" charset="0"/>
              </a:rPr>
              <a:t>,</a:t>
            </a:r>
            <a:r>
              <a:rPr lang="pl-PL" sz="2200" b="1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broj2</a:t>
            </a:r>
            <a:r>
              <a:rPr lang="pl-PL" sz="2200">
                <a:latin typeface="Consolas" pitchFamily="49" charset="0"/>
                <a:cs typeface="Consolas" pitchFamily="49" charset="0"/>
              </a:rPr>
              <a:t>,</a:t>
            </a:r>
            <a:r>
              <a:rPr lang="pl-PL" sz="2200" b="1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zbir</a:t>
            </a:r>
            <a:r>
              <a:rPr lang="pl-PL" sz="2200" smtClean="0">
                <a:latin typeface="Consolas" pitchFamily="49" charset="0"/>
                <a:cs typeface="Consolas" pitchFamily="49" charset="0"/>
              </a:rPr>
              <a:t>);</a:t>
            </a:r>
          </a:p>
          <a:p>
            <a:pPr eaLnBrk="1" hangingPunct="1">
              <a:spcBef>
                <a:spcPts val="0"/>
              </a:spcBef>
              <a:tabLst>
                <a:tab pos="361950" algn="l"/>
              </a:tabLst>
              <a:defRPr/>
            </a:pPr>
            <a:r>
              <a:rPr lang="sr-Latn-RS" sz="2400" smtClean="0"/>
              <a:t>Prilikom štampanja se prvi </a:t>
            </a:r>
            <a:r>
              <a:rPr lang="sr-Latn-RS" sz="2400" smtClean="0">
                <a:solidFill>
                  <a:srgbClr val="FF0000"/>
                </a:solidFill>
              </a:rPr>
              <a:t>%d</a:t>
            </a:r>
            <a:r>
              <a:rPr lang="sr-Latn-RS" sz="2400" smtClean="0"/>
              <a:t> zameni vrednošću promenljive </a:t>
            </a:r>
            <a:r>
              <a:rPr lang="sr-Latn-RS" sz="2400" smtClean="0">
                <a:solidFill>
                  <a:srgbClr val="FF0000"/>
                </a:solidFill>
              </a:rPr>
              <a:t>broj1</a:t>
            </a:r>
            <a:r>
              <a:rPr lang="sr-Latn-RS" sz="2400" smtClean="0"/>
              <a:t>, drugi </a:t>
            </a:r>
            <a:r>
              <a:rPr lang="sr-Latn-RS" sz="2400">
                <a:solidFill>
                  <a:srgbClr val="0070C0"/>
                </a:solidFill>
              </a:rPr>
              <a:t>%d</a:t>
            </a:r>
            <a:r>
              <a:rPr lang="sr-Latn-RS" sz="2400"/>
              <a:t> zameni vrednošću promenljive </a:t>
            </a:r>
            <a:r>
              <a:rPr lang="sr-Latn-RS" sz="2400" smtClean="0">
                <a:solidFill>
                  <a:srgbClr val="0070C0"/>
                </a:solidFill>
              </a:rPr>
              <a:t>broj2</a:t>
            </a:r>
            <a:r>
              <a:rPr lang="sr-Latn-RS" sz="2400" smtClean="0"/>
              <a:t>, i treći </a:t>
            </a:r>
            <a:r>
              <a:rPr lang="sr-Latn-RS" sz="2400" smtClean="0">
                <a:solidFill>
                  <a:srgbClr val="00B050"/>
                </a:solidFill>
              </a:rPr>
              <a:t>%d</a:t>
            </a:r>
            <a:r>
              <a:rPr lang="sr-Latn-RS" sz="2400" smtClean="0"/>
              <a:t> vrednošću </a:t>
            </a:r>
            <a:r>
              <a:rPr lang="sr-Latn-RS" sz="2400"/>
              <a:t>promenljive </a:t>
            </a:r>
            <a:r>
              <a:rPr lang="sr-Latn-RS" sz="2400" smtClean="0">
                <a:solidFill>
                  <a:srgbClr val="00B050"/>
                </a:solidFill>
              </a:rPr>
              <a:t>broj3</a:t>
            </a:r>
            <a:r>
              <a:rPr lang="sr-Latn-RS" sz="2400" smtClean="0"/>
              <a:t>.</a:t>
            </a:r>
          </a:p>
          <a:p>
            <a:pPr eaLnBrk="1" hangingPunct="1">
              <a:spcBef>
                <a:spcPts val="600"/>
              </a:spcBef>
              <a:tabLst>
                <a:tab pos="361950" algn="l"/>
              </a:tabLst>
              <a:defRPr/>
            </a:pPr>
            <a:r>
              <a:rPr lang="sr-Latn-RS" sz="2400"/>
              <a:t>Koliko </a:t>
            </a:r>
            <a:r>
              <a:rPr lang="sr-Latn-RS" sz="2400" smtClean="0"/>
              <a:t>ima %d toliko treba da bude izraza nakon </a:t>
            </a:r>
            <a:r>
              <a:rPr lang="pl-PL" sz="2400">
                <a:latin typeface="Consolas" pitchFamily="49" charset="0"/>
                <a:cs typeface="Consolas" pitchFamily="49" charset="0"/>
              </a:rPr>
              <a:t>"</a:t>
            </a:r>
            <a:r>
              <a:rPr lang="pl-PL" sz="2400" smtClean="0">
                <a:latin typeface="Consolas" pitchFamily="49" charset="0"/>
                <a:cs typeface="Consolas" pitchFamily="49" charset="0"/>
              </a:rPr>
              <a:t>..."</a:t>
            </a:r>
            <a:r>
              <a:rPr lang="sr-Latn-RS" sz="2400" smtClean="0"/>
              <a:t> u printf.</a:t>
            </a:r>
            <a:endParaRPr lang="sr-Latn-R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333375"/>
            <a:ext cx="8642350" cy="1143000"/>
          </a:xfrm>
        </p:spPr>
        <p:txBody>
          <a:bodyPr/>
          <a:lstStyle/>
          <a:p>
            <a:pPr eaLnBrk="1" hangingPunct="1"/>
            <a:r>
              <a:rPr lang="en-US" sz="4200" smtClean="0">
                <a:solidFill>
                  <a:schemeClr val="tx1"/>
                </a:solidFill>
              </a:rPr>
              <a:t>S</a:t>
            </a:r>
            <a:r>
              <a:rPr lang="sr-Latn-RS" sz="4200" smtClean="0">
                <a:solidFill>
                  <a:schemeClr val="tx1"/>
                </a:solidFill>
              </a:rPr>
              <a:t>pecifikator</a:t>
            </a:r>
            <a:r>
              <a:rPr lang="en-US" sz="4200" smtClean="0">
                <a:solidFill>
                  <a:schemeClr val="tx1"/>
                </a:solidFill>
              </a:rPr>
              <a:t>i</a:t>
            </a:r>
            <a:r>
              <a:rPr lang="sr-Latn-RS" sz="4200" smtClean="0">
                <a:solidFill>
                  <a:schemeClr val="tx1"/>
                </a:solidFill>
              </a:rPr>
              <a:t> formata</a:t>
            </a:r>
            <a:endParaRPr lang="en-US" sz="4200" smtClean="0">
              <a:solidFill>
                <a:schemeClr val="tx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555875" y="2636838"/>
          <a:ext cx="4687888" cy="1905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05803"/>
                <a:gridCol w="2582085"/>
              </a:tblGrid>
              <a:tr h="2438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500" b="1" smtClean="0">
                          <a:effectLst/>
                        </a:rPr>
                        <a:t>Spec. formata</a:t>
                      </a:r>
                      <a:endParaRPr lang="en-GB" sz="2500" b="1">
                        <a:effectLst/>
                        <a:latin typeface="Times New Roman"/>
                      </a:endParaRPr>
                    </a:p>
                  </a:txBody>
                  <a:tcPr marL="68584" marR="6858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500" b="1" smtClean="0">
                          <a:effectLst/>
                        </a:rPr>
                        <a:t>Tip</a:t>
                      </a:r>
                      <a:endParaRPr lang="en-GB" sz="25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4" marR="68584" marT="0" marB="0"/>
                </a:tc>
              </a:tr>
              <a:tr h="2438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500" smtClean="0">
                          <a:effectLst/>
                          <a:latin typeface="Consolas" pitchFamily="49" charset="0"/>
                          <a:cs typeface="Consolas" pitchFamily="49" charset="0"/>
                        </a:rPr>
                        <a:t>%d</a:t>
                      </a:r>
                      <a:endParaRPr lang="en-GB" sz="2500">
                        <a:effectLst/>
                        <a:latin typeface="Consolas" pitchFamily="49" charset="0"/>
                        <a:ea typeface="Times New Roman"/>
                        <a:cs typeface="Consolas" pitchFamily="49" charset="0"/>
                      </a:endParaRPr>
                    </a:p>
                  </a:txBody>
                  <a:tcPr marL="68584" marR="68584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500" kern="1200" smtClean="0">
                          <a:solidFill>
                            <a:schemeClr val="dk1"/>
                          </a:solidFill>
                          <a:effectLst/>
                          <a:latin typeface="Consolas" pitchFamily="49" charset="0"/>
                          <a:ea typeface="+mn-ea"/>
                          <a:cs typeface="Consolas" pitchFamily="49" charset="0"/>
                        </a:rPr>
                        <a:t>int</a:t>
                      </a:r>
                      <a:endParaRPr lang="en-GB" sz="2500" kern="1200">
                        <a:solidFill>
                          <a:schemeClr val="dk1"/>
                        </a:solidFill>
                        <a:effectLst/>
                        <a:latin typeface="Consolas" pitchFamily="49" charset="0"/>
                        <a:ea typeface="+mn-ea"/>
                        <a:cs typeface="Consolas" pitchFamily="49" charset="0"/>
                      </a:endParaRPr>
                    </a:p>
                  </a:txBody>
                  <a:tcPr marL="68584" marR="68584" marT="0" marB="0"/>
                </a:tc>
              </a:tr>
              <a:tr h="2438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500" smtClean="0">
                          <a:effectLst/>
                          <a:latin typeface="Consolas" pitchFamily="49" charset="0"/>
                          <a:cs typeface="Consolas" pitchFamily="49" charset="0"/>
                        </a:rPr>
                        <a:t>%f</a:t>
                      </a:r>
                      <a:endParaRPr lang="en-GB" sz="2500">
                        <a:effectLst/>
                        <a:latin typeface="Consolas" pitchFamily="49" charset="0"/>
                        <a:ea typeface="Times New Roman"/>
                        <a:cs typeface="Consolas" pitchFamily="49" charset="0"/>
                      </a:endParaRPr>
                    </a:p>
                  </a:txBody>
                  <a:tcPr marL="68584" marR="68584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500" kern="1200" smtClean="0">
                          <a:solidFill>
                            <a:schemeClr val="dk1"/>
                          </a:solidFill>
                          <a:effectLst/>
                          <a:latin typeface="Consolas" pitchFamily="49" charset="0"/>
                          <a:ea typeface="+mn-ea"/>
                          <a:cs typeface="Consolas" pitchFamily="49" charset="0"/>
                        </a:rPr>
                        <a:t>float</a:t>
                      </a:r>
                      <a:endParaRPr lang="en-GB" sz="2500" kern="1200">
                        <a:solidFill>
                          <a:schemeClr val="dk1"/>
                        </a:solidFill>
                        <a:effectLst/>
                        <a:latin typeface="Consolas" pitchFamily="49" charset="0"/>
                        <a:ea typeface="+mn-ea"/>
                        <a:cs typeface="Consolas" pitchFamily="49" charset="0"/>
                      </a:endParaRPr>
                    </a:p>
                  </a:txBody>
                  <a:tcPr marL="68584" marR="68584" marT="0" marB="0"/>
                </a:tc>
              </a:tr>
              <a:tr h="2438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500" smtClean="0">
                          <a:effectLst/>
                          <a:latin typeface="Consolas" pitchFamily="49" charset="0"/>
                          <a:cs typeface="Consolas" pitchFamily="49" charset="0"/>
                        </a:rPr>
                        <a:t>%</a:t>
                      </a:r>
                      <a:r>
                        <a:rPr lang="sr-Latn-RS" sz="2500" smtClean="0">
                          <a:solidFill>
                            <a:srgbClr val="FF0000"/>
                          </a:solidFill>
                          <a:effectLst/>
                          <a:latin typeface="Consolas" pitchFamily="49" charset="0"/>
                          <a:cs typeface="Consolas" pitchFamily="49" charset="0"/>
                        </a:rPr>
                        <a:t>l</a:t>
                      </a:r>
                      <a:r>
                        <a:rPr lang="en-US" sz="2500" smtClean="0">
                          <a:effectLst/>
                          <a:latin typeface="Consolas" pitchFamily="49" charset="0"/>
                          <a:cs typeface="Consolas" pitchFamily="49" charset="0"/>
                        </a:rPr>
                        <a:t>f</a:t>
                      </a:r>
                      <a:endParaRPr lang="en-GB" sz="2500">
                        <a:effectLst/>
                        <a:latin typeface="Consolas" pitchFamily="49" charset="0"/>
                        <a:ea typeface="Times New Roman"/>
                        <a:cs typeface="Consolas" pitchFamily="49" charset="0"/>
                      </a:endParaRPr>
                    </a:p>
                  </a:txBody>
                  <a:tcPr marL="68584" marR="68584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500" kern="1200" smtClean="0">
                          <a:solidFill>
                            <a:schemeClr val="dk1"/>
                          </a:solidFill>
                          <a:effectLst/>
                          <a:latin typeface="Consolas" pitchFamily="49" charset="0"/>
                          <a:ea typeface="+mn-ea"/>
                          <a:cs typeface="Consolas" pitchFamily="49" charset="0"/>
                        </a:rPr>
                        <a:t>double</a:t>
                      </a:r>
                      <a:endParaRPr lang="en-GB" sz="2500" kern="1200">
                        <a:solidFill>
                          <a:schemeClr val="dk1"/>
                        </a:solidFill>
                        <a:effectLst/>
                        <a:latin typeface="Consolas" pitchFamily="49" charset="0"/>
                        <a:ea typeface="+mn-ea"/>
                        <a:cs typeface="Consolas" pitchFamily="49" charset="0"/>
                      </a:endParaRPr>
                    </a:p>
                  </a:txBody>
                  <a:tcPr marL="68584" marR="68584" marT="0" marB="0"/>
                </a:tc>
              </a:tr>
              <a:tr h="2438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500" smtClean="0">
                          <a:effectLst/>
                          <a:latin typeface="Consolas" pitchFamily="49" charset="0"/>
                          <a:cs typeface="Consolas" pitchFamily="49" charset="0"/>
                        </a:rPr>
                        <a:t>%c</a:t>
                      </a:r>
                      <a:endParaRPr lang="en-GB" sz="2500">
                        <a:effectLst/>
                        <a:latin typeface="Consolas" pitchFamily="49" charset="0"/>
                        <a:ea typeface="Times New Roman"/>
                        <a:cs typeface="Consolas" pitchFamily="49" charset="0"/>
                      </a:endParaRPr>
                    </a:p>
                  </a:txBody>
                  <a:tcPr marL="68584" marR="68584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500" kern="1200" smtClean="0">
                          <a:solidFill>
                            <a:schemeClr val="dk1"/>
                          </a:solidFill>
                          <a:effectLst/>
                          <a:latin typeface="Consolas" pitchFamily="49" charset="0"/>
                          <a:ea typeface="+mn-ea"/>
                          <a:cs typeface="Consolas" pitchFamily="49" charset="0"/>
                        </a:rPr>
                        <a:t>char</a:t>
                      </a:r>
                      <a:endParaRPr lang="en-GB" sz="2500" kern="1200">
                        <a:solidFill>
                          <a:schemeClr val="dk1"/>
                        </a:solidFill>
                        <a:effectLst/>
                        <a:latin typeface="Consolas" pitchFamily="49" charset="0"/>
                        <a:ea typeface="+mn-ea"/>
                        <a:cs typeface="Consolas" pitchFamily="49" charset="0"/>
                      </a:endParaRPr>
                    </a:p>
                  </a:txBody>
                  <a:tcPr marL="68584" marR="68584" marT="0" marB="0"/>
                </a:tc>
              </a:tr>
            </a:tbl>
          </a:graphicData>
        </a:graphic>
      </p:graphicFrame>
      <p:sp>
        <p:nvSpPr>
          <p:cNvPr id="25623" name="Rectangle 3"/>
          <p:cNvSpPr txBox="1">
            <a:spLocks noChangeArrowheads="1"/>
          </p:cNvSpPr>
          <p:nvPr/>
        </p:nvSpPr>
        <p:spPr bwMode="auto">
          <a:xfrm>
            <a:off x="323850" y="1628775"/>
            <a:ext cx="87122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/>
              <a:t>Naj</a:t>
            </a:r>
            <a:r>
              <a:rPr lang="sr-Latn-RS"/>
              <a:t>češće korišćeni specifikatori formata su dati u tabeli ispod.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1143000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Treći C program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563688"/>
            <a:ext cx="8535987" cy="3233737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200" smtClean="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sl-SI" sz="22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200" smtClean="0">
                <a:latin typeface="Consolas" pitchFamily="49" charset="0"/>
                <a:cs typeface="Consolas" pitchFamily="49" charset="0"/>
              </a:rPr>
              <a:t>int main()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20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200" smtClean="0">
                <a:latin typeface="Consolas" pitchFamily="49" charset="0"/>
                <a:cs typeface="Consolas" pitchFamily="49" charset="0"/>
              </a:rPr>
              <a:t>    float a, b;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200" smtClean="0">
                <a:latin typeface="Consolas" pitchFamily="49" charset="0"/>
                <a:cs typeface="Consolas" pitchFamily="49" charset="0"/>
              </a:rPr>
              <a:t>    printf("Uneti dva realna broja: ");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200" smtClean="0">
                <a:latin typeface="Consolas" pitchFamily="49" charset="0"/>
                <a:cs typeface="Consolas" pitchFamily="49" charset="0"/>
              </a:rPr>
              <a:t>    scanf("%f %f",&amp;a,&amp;b);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200" smtClean="0">
                <a:latin typeface="Consolas" pitchFamily="49" charset="0"/>
                <a:cs typeface="Consolas" pitchFamily="49" charset="0"/>
              </a:rPr>
              <a:t>    printf("Kolicnik brojeva %f i %f je %f",a,b,</a:t>
            </a:r>
            <a:r>
              <a:rPr lang="sl-SI" sz="220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a/b</a:t>
            </a:r>
            <a:r>
              <a:rPr lang="sl-SI" sz="2200" smtClean="0">
                <a:latin typeface="Consolas" pitchFamily="49" charset="0"/>
                <a:cs typeface="Consolas" pitchFamily="49" charset="0"/>
              </a:rPr>
              <a:t>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20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7667625" y="4652963"/>
            <a:ext cx="11572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00B0F0"/>
                </a:solidFill>
                <a:latin typeface="+mn-lt"/>
              </a:rPr>
              <a:t>Štampa</a:t>
            </a:r>
            <a:endParaRPr lang="en-US" dirty="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26629" name="Straight Arrow Connector 9"/>
          <p:cNvCxnSpPr>
            <a:cxnSpLocks noChangeShapeType="1"/>
          </p:cNvCxnSpPr>
          <p:nvPr/>
        </p:nvCxnSpPr>
        <p:spPr bwMode="auto">
          <a:xfrm flipH="1">
            <a:off x="7235825" y="4927600"/>
            <a:ext cx="431800" cy="365125"/>
          </a:xfrm>
          <a:prstGeom prst="straightConnector1">
            <a:avLst/>
          </a:prstGeom>
          <a:noFill/>
          <a:ln w="9525" algn="ctr">
            <a:solidFill>
              <a:srgbClr val="00B0F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630" name="Rectangle 19"/>
          <p:cNvSpPr>
            <a:spLocks noChangeArrowheads="1"/>
          </p:cNvSpPr>
          <p:nvPr/>
        </p:nvSpPr>
        <p:spPr bwMode="auto">
          <a:xfrm>
            <a:off x="468313" y="5292725"/>
            <a:ext cx="8356600" cy="1201738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Uneti dva realna broja: 3.21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5.47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Kolicnik brojeva 3.210000 i 5.470000 je 0.586837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1143000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Treći C program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563688"/>
            <a:ext cx="8535987" cy="3587750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200" smtClean="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sl-SI" sz="22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200" smtClean="0">
                <a:latin typeface="Consolas" pitchFamily="49" charset="0"/>
                <a:cs typeface="Consolas" pitchFamily="49" charset="0"/>
              </a:rPr>
              <a:t>int main()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20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200" smtClean="0">
                <a:latin typeface="Consolas" pitchFamily="49" charset="0"/>
                <a:cs typeface="Consolas" pitchFamily="49" charset="0"/>
              </a:rPr>
              <a:t>    float a, b;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200" smtClean="0">
                <a:latin typeface="Consolas" pitchFamily="49" charset="0"/>
                <a:cs typeface="Consolas" pitchFamily="49" charset="0"/>
              </a:rPr>
              <a:t>    printf("Uneti dva realna broja: ");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200" smtClean="0">
                <a:latin typeface="Consolas" pitchFamily="49" charset="0"/>
                <a:cs typeface="Consolas" pitchFamily="49" charset="0"/>
              </a:rPr>
              <a:t>    scanf("%f %f",&amp;a,&amp;b);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200" smtClean="0">
                <a:latin typeface="Consolas" pitchFamily="49" charset="0"/>
                <a:cs typeface="Consolas" pitchFamily="49" charset="0"/>
              </a:rPr>
              <a:t>    printf("Kolicnik brojeva %f i %f je %f",a,b,</a:t>
            </a:r>
            <a:r>
              <a:rPr lang="sl-SI" sz="220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a/b</a:t>
            </a:r>
            <a:r>
              <a:rPr lang="sl-SI" sz="2200" smtClean="0">
                <a:latin typeface="Consolas" pitchFamily="49" charset="0"/>
                <a:cs typeface="Consolas" pitchFamily="49" charset="0"/>
              </a:rPr>
              <a:t>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20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7010400" y="2636838"/>
            <a:ext cx="2159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800">
                <a:solidFill>
                  <a:srgbClr val="FF0000"/>
                </a:solidFill>
                <a:latin typeface="+mn-lt"/>
              </a:rPr>
              <a:t>Argument može biti proizvoljan izraz</a:t>
            </a:r>
            <a:endParaRPr lang="en-US" sz="1800" dirty="0">
              <a:solidFill>
                <a:srgbClr val="FF000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27653" name="Straight Arrow Connector 6"/>
          <p:cNvCxnSpPr>
            <a:cxnSpLocks noChangeShapeType="1"/>
          </p:cNvCxnSpPr>
          <p:nvPr/>
        </p:nvCxnSpPr>
        <p:spPr bwMode="auto">
          <a:xfrm>
            <a:off x="8101013" y="3357563"/>
            <a:ext cx="0" cy="576262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654" name="Rectangle 2"/>
          <p:cNvSpPr>
            <a:spLocks noChangeArrowheads="1"/>
          </p:cNvSpPr>
          <p:nvPr/>
        </p:nvSpPr>
        <p:spPr bwMode="auto">
          <a:xfrm>
            <a:off x="1825625" y="5419725"/>
            <a:ext cx="37528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sl-SI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scanf("%f %f",</a:t>
            </a:r>
            <a:r>
              <a:rPr lang="sl-SI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&amp;a</a:t>
            </a:r>
            <a:r>
              <a:rPr lang="sl-SI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,</a:t>
            </a:r>
            <a:r>
              <a:rPr lang="sl-SI" b="1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&amp;b</a:t>
            </a:r>
            <a:r>
              <a:rPr lang="sl-SI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);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4932363" y="5770563"/>
            <a:ext cx="1223962" cy="682625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6073775" y="6300788"/>
            <a:ext cx="23145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800">
                <a:solidFill>
                  <a:srgbClr val="00B050"/>
                </a:solidFill>
                <a:latin typeface="+mn-lt"/>
              </a:rPr>
              <a:t>Adresa promenljive b</a:t>
            </a:r>
            <a:endParaRPr lang="en-US" sz="1800" dirty="0">
              <a:solidFill>
                <a:srgbClr val="00B050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2041525" y="6284913"/>
            <a:ext cx="23145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800">
                <a:solidFill>
                  <a:srgbClr val="FF0000"/>
                </a:solidFill>
                <a:latin typeface="+mn-lt"/>
              </a:rPr>
              <a:t>Adresa promenljive a</a:t>
            </a:r>
            <a:endParaRPr lang="en-US" sz="1800" dirty="0">
              <a:solidFill>
                <a:srgbClr val="FF000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3192463" y="5802313"/>
            <a:ext cx="1163637" cy="554037"/>
          </a:xfrm>
          <a:prstGeom prst="straightConnector1">
            <a:avLst/>
          </a:prstGeom>
          <a:ln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3341688" y="4772025"/>
            <a:ext cx="41354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00B0F0"/>
                </a:solidFill>
                <a:latin typeface="+mn-lt"/>
              </a:rPr>
              <a:t>Funkcija scanf učitava podatke</a:t>
            </a:r>
            <a:endParaRPr lang="en-US" dirty="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2401888" y="5113338"/>
            <a:ext cx="1008062" cy="450850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1143000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Operacije sa celim brojevima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557338"/>
            <a:ext cx="8535987" cy="3167062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200" smtClean="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sl-SI" sz="22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200" smtClean="0">
                <a:latin typeface="Consolas" pitchFamily="49" charset="0"/>
                <a:cs typeface="Consolas" pitchFamily="49" charset="0"/>
              </a:rPr>
              <a:t>int main()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20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200" smtClean="0">
                <a:latin typeface="Consolas" pitchFamily="49" charset="0"/>
                <a:cs typeface="Consolas" pitchFamily="49" charset="0"/>
              </a:rPr>
              <a:t>    int a = 12, b = 8;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200" smtClean="0">
                <a:latin typeface="Consolas" pitchFamily="49" charset="0"/>
                <a:cs typeface="Consolas" pitchFamily="49" charset="0"/>
              </a:rPr>
              <a:t>    float c;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200" smtClean="0">
                <a:latin typeface="Consolas" pitchFamily="49" charset="0"/>
                <a:cs typeface="Consolas" pitchFamily="49" charset="0"/>
              </a:rPr>
              <a:t>    c = a/b;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200" smtClean="0">
                <a:latin typeface="Consolas" pitchFamily="49" charset="0"/>
                <a:cs typeface="Consolas" pitchFamily="49" charset="0"/>
              </a:rPr>
              <a:t>    printf("Kolicnik brojeva %d i %d je %f",a,b,c);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220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5508625" y="4365625"/>
            <a:ext cx="35274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00B0F0"/>
                </a:solidFill>
                <a:latin typeface="+mn-lt"/>
              </a:rPr>
              <a:t>Štampa: </a:t>
            </a:r>
            <a:r>
              <a:rPr lang="sr-Latn-RS">
                <a:solidFill>
                  <a:srgbClr val="FF3300"/>
                </a:solidFill>
                <a:latin typeface="+mn-lt"/>
              </a:rPr>
              <a:t>Pogrešan rezultat!</a:t>
            </a:r>
            <a:endParaRPr lang="en-US" dirty="0">
              <a:solidFill>
                <a:srgbClr val="FF330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28677" name="Straight Arrow Connector 9"/>
          <p:cNvCxnSpPr>
            <a:cxnSpLocks noChangeShapeType="1"/>
          </p:cNvCxnSpPr>
          <p:nvPr/>
        </p:nvCxnSpPr>
        <p:spPr bwMode="auto">
          <a:xfrm flipH="1">
            <a:off x="5588000" y="4740275"/>
            <a:ext cx="265113" cy="449263"/>
          </a:xfrm>
          <a:prstGeom prst="straightConnector1">
            <a:avLst/>
          </a:prstGeom>
          <a:noFill/>
          <a:ln w="9525" algn="ctr">
            <a:solidFill>
              <a:srgbClr val="00B0F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678" name="Rectangle 19"/>
          <p:cNvSpPr>
            <a:spLocks noChangeArrowheads="1"/>
          </p:cNvSpPr>
          <p:nvPr/>
        </p:nvSpPr>
        <p:spPr bwMode="auto">
          <a:xfrm>
            <a:off x="468313" y="5053013"/>
            <a:ext cx="5111750" cy="400050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0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Kolicnik brojeva 12 i 8 je 1.000000</a:t>
            </a:r>
            <a:endParaRPr lang="en-US" sz="200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28679" name="Rectangle 3"/>
          <p:cNvSpPr txBox="1">
            <a:spLocks noChangeArrowheads="1"/>
          </p:cNvSpPr>
          <p:nvPr/>
        </p:nvSpPr>
        <p:spPr bwMode="auto">
          <a:xfrm>
            <a:off x="250825" y="5805488"/>
            <a:ext cx="8785225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sr-Latn-RS" sz="2200"/>
              <a:t>Dolazi do gubitka tačnosti (odbacivanja decimalnog dela) pri izračunavanju </a:t>
            </a:r>
            <a:r>
              <a:rPr lang="sr-Latn-RS" sz="2200" b="1">
                <a:solidFill>
                  <a:srgbClr val="FF3300"/>
                </a:solidFill>
                <a:latin typeface="Consolas" pitchFamily="49" charset="0"/>
                <a:cs typeface="Consolas" pitchFamily="49" charset="0"/>
              </a:rPr>
              <a:t>a/b</a:t>
            </a:r>
            <a:r>
              <a:rPr lang="sr-Latn-RS" sz="2200"/>
              <a:t> jer su obe promenljive celobrojne, pa je i količnik celobrojan!!!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1143000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Aritmetički operatori u C-u</a:t>
            </a:r>
            <a:endParaRPr lang="en-US" smtClean="0">
              <a:solidFill>
                <a:schemeClr val="tx1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276600" y="1541463"/>
          <a:ext cx="2798763" cy="24638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71421"/>
                <a:gridCol w="1427342"/>
              </a:tblGrid>
              <a:tr h="43196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RS" sz="2400" b="1" kern="1200" smtClean="0">
                          <a:effectLst/>
                        </a:rPr>
                        <a:t>Operator</a:t>
                      </a:r>
                      <a:endParaRPr lang="en-GB" sz="2400" b="1" kern="120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8781" marR="3878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RS" sz="2400" b="1" kern="1200" smtClean="0">
                          <a:effectLst/>
                        </a:rPr>
                        <a:t>Operacija</a:t>
                      </a:r>
                      <a:endParaRPr lang="en-GB" sz="2400" b="1" kern="120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8781" marR="38781" marT="0" marB="0" anchor="ctr" horzOverflow="overflow"/>
                </a:tc>
              </a:tr>
              <a:tr h="43196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400" b="1" kern="1200" smtClean="0">
                          <a:solidFill>
                            <a:srgbClr val="FF0000"/>
                          </a:solidFill>
                          <a:effectLst/>
                          <a:latin typeface="Consolas" pitchFamily="49" charset="0"/>
                          <a:cs typeface="Consolas" pitchFamily="49" charset="0"/>
                        </a:rPr>
                        <a:t>+</a:t>
                      </a:r>
                      <a:endParaRPr lang="sr-Latn-CS" sz="2400" b="1" kern="1200" smtClean="0">
                        <a:solidFill>
                          <a:srgbClr val="FF0000"/>
                        </a:solidFill>
                        <a:effectLst/>
                        <a:latin typeface="Consolas" pitchFamily="49" charset="0"/>
                        <a:ea typeface="+mn-ea"/>
                        <a:cs typeface="Consolas" pitchFamily="49" charset="0"/>
                      </a:endParaRPr>
                    </a:p>
                  </a:txBody>
                  <a:tcPr marL="68588" marR="68588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400" kern="1200" smtClean="0">
                          <a:effectLst/>
                          <a:latin typeface="+mj-lt"/>
                          <a:cs typeface="Consolas" pitchFamily="49" charset="0"/>
                        </a:rPr>
                        <a:t>Sabiranje</a:t>
                      </a:r>
                      <a:endParaRPr lang="sr-Latn-CS" sz="2400" kern="1200" smtClean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Consolas" pitchFamily="49" charset="0"/>
                      </a:endParaRPr>
                    </a:p>
                  </a:txBody>
                  <a:tcPr marL="68588" marR="68588" marT="0" marB="0" anchor="ctr" horzOverflow="overflow"/>
                </a:tc>
              </a:tr>
              <a:tr h="3795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400" b="1" kern="1200" smtClean="0">
                          <a:solidFill>
                            <a:srgbClr val="FF0000"/>
                          </a:solidFill>
                          <a:effectLst/>
                          <a:latin typeface="Consolas" pitchFamily="49" charset="0"/>
                          <a:cs typeface="Consolas" pitchFamily="49" charset="0"/>
                        </a:rPr>
                        <a:t>–</a:t>
                      </a:r>
                      <a:endParaRPr lang="sr-Latn-CS" sz="2400" b="1" kern="1200" smtClean="0">
                        <a:solidFill>
                          <a:srgbClr val="FF0000"/>
                        </a:solidFill>
                        <a:effectLst/>
                        <a:latin typeface="Consolas" pitchFamily="49" charset="0"/>
                        <a:ea typeface="+mn-ea"/>
                        <a:cs typeface="Consolas" pitchFamily="49" charset="0"/>
                      </a:endParaRPr>
                    </a:p>
                  </a:txBody>
                  <a:tcPr marL="68588" marR="68588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400" kern="1200" smtClean="0">
                          <a:effectLst/>
                          <a:latin typeface="+mj-lt"/>
                          <a:cs typeface="Consolas" pitchFamily="49" charset="0"/>
                        </a:rPr>
                        <a:t>Negacija</a:t>
                      </a:r>
                      <a:endParaRPr lang="sr-Latn-CS" sz="2400" kern="1200" smtClean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Consolas" pitchFamily="49" charset="0"/>
                      </a:endParaRPr>
                    </a:p>
                  </a:txBody>
                  <a:tcPr marL="68588" marR="68588" marT="0" marB="0" anchor="ctr" horzOverflow="overflow"/>
                </a:tc>
              </a:tr>
              <a:tr h="3795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400" b="1" kern="1200" smtClean="0">
                          <a:solidFill>
                            <a:srgbClr val="FF0000"/>
                          </a:solidFill>
                          <a:effectLst/>
                          <a:latin typeface="Consolas" pitchFamily="49" charset="0"/>
                          <a:cs typeface="Consolas" pitchFamily="49" charset="0"/>
                        </a:rPr>
                        <a:t>*</a:t>
                      </a:r>
                      <a:endParaRPr lang="sr-Latn-CS" sz="2400" b="1" kern="1200" smtClean="0">
                        <a:solidFill>
                          <a:srgbClr val="FF0000"/>
                        </a:solidFill>
                        <a:effectLst/>
                        <a:latin typeface="Consolas" pitchFamily="49" charset="0"/>
                        <a:ea typeface="+mn-ea"/>
                        <a:cs typeface="Consolas" pitchFamily="49" charset="0"/>
                      </a:endParaRPr>
                    </a:p>
                  </a:txBody>
                  <a:tcPr marL="68588" marR="68588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400" kern="1200" smtClean="0">
                          <a:effectLst/>
                          <a:latin typeface="+mj-lt"/>
                          <a:cs typeface="Consolas" pitchFamily="49" charset="0"/>
                        </a:rPr>
                        <a:t>Množenje</a:t>
                      </a:r>
                      <a:endParaRPr lang="sr-Latn-CS" sz="2400" kern="1200" smtClean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Consolas" pitchFamily="49" charset="0"/>
                      </a:endParaRPr>
                    </a:p>
                  </a:txBody>
                  <a:tcPr marL="68588" marR="68588" marT="0" marB="0" anchor="ctr" horzOverflow="overflow"/>
                </a:tc>
              </a:tr>
              <a:tr h="4748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400" b="1" kern="1200" smtClean="0">
                          <a:solidFill>
                            <a:srgbClr val="FF0000"/>
                          </a:solidFill>
                          <a:effectLst/>
                          <a:latin typeface="Consolas" pitchFamily="49" charset="0"/>
                          <a:cs typeface="Consolas" pitchFamily="49" charset="0"/>
                        </a:rPr>
                        <a:t>/</a:t>
                      </a:r>
                      <a:endParaRPr lang="sr-Latn-CS" sz="2400" b="1" kern="1200" smtClean="0">
                        <a:solidFill>
                          <a:srgbClr val="FF0000"/>
                        </a:solidFill>
                        <a:effectLst/>
                        <a:latin typeface="Consolas" pitchFamily="49" charset="0"/>
                        <a:ea typeface="+mn-ea"/>
                        <a:cs typeface="Consolas" pitchFamily="49" charset="0"/>
                      </a:endParaRPr>
                    </a:p>
                  </a:txBody>
                  <a:tcPr marL="68588" marR="68588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400" kern="1200" smtClean="0">
                          <a:effectLst/>
                          <a:latin typeface="+mj-lt"/>
                          <a:cs typeface="Consolas" pitchFamily="49" charset="0"/>
                        </a:rPr>
                        <a:t>Deljenje</a:t>
                      </a:r>
                      <a:endParaRPr lang="sr-Latn-CS" sz="2400" kern="1200" smtClean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Consolas" pitchFamily="49" charset="0"/>
                      </a:endParaRPr>
                    </a:p>
                  </a:txBody>
                  <a:tcPr marL="68588" marR="68588" marT="0" marB="0" anchor="ctr" horzOverflow="overflow"/>
                </a:tc>
              </a:tr>
              <a:tr h="3659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400" b="1" kern="1200" smtClean="0">
                          <a:solidFill>
                            <a:srgbClr val="FF0000"/>
                          </a:solidFill>
                          <a:effectLst/>
                          <a:latin typeface="Consolas" pitchFamily="49" charset="0"/>
                          <a:cs typeface="Consolas" pitchFamily="49" charset="0"/>
                        </a:rPr>
                        <a:t>%</a:t>
                      </a:r>
                      <a:endParaRPr lang="sr-Latn-CS" sz="2400" b="1" kern="1200" smtClean="0">
                        <a:solidFill>
                          <a:srgbClr val="FF0000"/>
                        </a:solidFill>
                        <a:effectLst/>
                        <a:latin typeface="Consolas" pitchFamily="49" charset="0"/>
                        <a:ea typeface="+mn-ea"/>
                        <a:cs typeface="Consolas" pitchFamily="49" charset="0"/>
                      </a:endParaRPr>
                    </a:p>
                  </a:txBody>
                  <a:tcPr marL="68588" marR="68588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400" kern="1200" smtClean="0">
                          <a:effectLst/>
                          <a:latin typeface="+mj-lt"/>
                          <a:cs typeface="Consolas" pitchFamily="49" charset="0"/>
                        </a:rPr>
                        <a:t>Modulo</a:t>
                      </a:r>
                      <a:endParaRPr lang="sr-Latn-CS" sz="2400" kern="1200" smtClean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Consolas" pitchFamily="49" charset="0"/>
                      </a:endParaRPr>
                    </a:p>
                  </a:txBody>
                  <a:tcPr marL="68588" marR="68588" marT="0" marB="0" anchor="ctr" horzOverflow="overflow"/>
                </a:tc>
              </a:tr>
            </a:tbl>
          </a:graphicData>
        </a:graphic>
      </p:graphicFrame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254000" y="4422775"/>
            <a:ext cx="8501063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>
              <a:spcBef>
                <a:spcPts val="0"/>
              </a:spcBef>
              <a:buClr>
                <a:schemeClr val="tx1"/>
              </a:buClr>
              <a:buSzPct val="75000"/>
              <a:buFont typeface="Arial" pitchFamily="34" charset="0"/>
              <a:buChar char="•"/>
              <a:tabLst>
                <a:tab pos="361950" algn="l"/>
              </a:tabLst>
              <a:defRPr/>
            </a:pPr>
            <a:r>
              <a:rPr lang="sr-Latn-CS" dirty="0">
                <a:latin typeface="+mn-lt"/>
              </a:rPr>
              <a:t>Operator</a:t>
            </a:r>
            <a:r>
              <a:rPr lang="sr-Latn-CS" dirty="0">
                <a:cs typeface="Times New Roman" pitchFamily="18" charset="0"/>
              </a:rPr>
              <a:t> dodele vrednosti </a:t>
            </a:r>
            <a:r>
              <a:rPr lang="en-US" dirty="0">
                <a:cs typeface="Times New Roman" pitchFamily="18" charset="0"/>
              </a:rPr>
              <a:t>je </a:t>
            </a:r>
            <a:r>
              <a:rPr lang="sr-Latn-CS" dirty="0">
                <a:latin typeface="Consolas" pitchFamily="49" charset="0"/>
                <a:cs typeface="Consolas" pitchFamily="49" charset="0"/>
              </a:rPr>
              <a:t>=</a:t>
            </a:r>
            <a:endParaRPr lang="en-US" dirty="0">
              <a:latin typeface="+mn-lt"/>
            </a:endParaRPr>
          </a:p>
          <a:p>
            <a:pPr marL="342900" indent="-342900" eaLnBrk="0" hangingPunct="0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Arial" pitchFamily="34" charset="0"/>
              <a:buChar char="•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>
                <a:cs typeface="Times New Roman" pitchFamily="18" charset="0"/>
              </a:rPr>
              <a:t>I</a:t>
            </a:r>
            <a:r>
              <a:rPr lang="sr-Latn-CS">
                <a:cs typeface="Times New Roman" pitchFamily="18" charset="0"/>
              </a:rPr>
              <a:t>zraz tipa </a:t>
            </a:r>
            <a:endParaRPr lang="sr-Latn-CS">
              <a:latin typeface="+mn-lt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>
                <a:solidFill>
                  <a:srgbClr val="3333CC"/>
                </a:solidFill>
                <a:latin typeface="+mn-lt"/>
              </a:rPr>
              <a:t>   </a:t>
            </a:r>
            <a:r>
              <a:rPr lang="sr-Latn-RS">
                <a:solidFill>
                  <a:srgbClr val="3333CC"/>
                </a:solidFill>
                <a:latin typeface="+mn-lt"/>
              </a:rPr>
              <a:t>  </a:t>
            </a:r>
            <a:r>
              <a:rPr lang="sr-Latn-CS">
                <a:latin typeface="Consolas" pitchFamily="49" charset="0"/>
                <a:cs typeface="Consolas" pitchFamily="49" charset="0"/>
              </a:rPr>
              <a:t>2.3 = X;</a:t>
            </a:r>
            <a:endParaRPr lang="en-GB">
              <a:latin typeface="Consolas" pitchFamily="49" charset="0"/>
              <a:cs typeface="Consolas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GB">
                <a:cs typeface="Times New Roman" pitchFamily="18" charset="0"/>
              </a:rPr>
              <a:t>   </a:t>
            </a:r>
            <a:r>
              <a:rPr lang="sr-Latn-RS">
                <a:cs typeface="Times New Roman" pitchFamily="18" charset="0"/>
              </a:rPr>
              <a:t>  </a:t>
            </a:r>
            <a:r>
              <a:rPr lang="en-GB">
                <a:cs typeface="Times New Roman" pitchFamily="18" charset="0"/>
              </a:rPr>
              <a:t>nije </a:t>
            </a:r>
            <a:r>
              <a:rPr lang="en-GB" dirty="0" err="1">
                <a:cs typeface="Times New Roman" pitchFamily="18" charset="0"/>
              </a:rPr>
              <a:t>dozvoljen</a:t>
            </a:r>
            <a:r>
              <a:rPr lang="en-GB" dirty="0">
                <a:cs typeface="Times New Roman" pitchFamily="18" charset="0"/>
              </a:rPr>
              <a:t> </a:t>
            </a:r>
            <a:r>
              <a:rPr lang="en-GB" dirty="0" err="1">
                <a:cs typeface="Times New Roman" pitchFamily="18" charset="0"/>
              </a:rPr>
              <a:t>jer</a:t>
            </a:r>
            <a:r>
              <a:rPr lang="en-GB" dirty="0">
                <a:cs typeface="Times New Roman" pitchFamily="18" charset="0"/>
              </a:rPr>
              <a:t> se u </a:t>
            </a:r>
            <a:r>
              <a:rPr lang="en-GB" dirty="0" err="1">
                <a:cs typeface="Times New Roman" pitchFamily="18" charset="0"/>
              </a:rPr>
              <a:t>konstantu</a:t>
            </a:r>
            <a:r>
              <a:rPr lang="en-GB" dirty="0">
                <a:cs typeface="Times New Roman" pitchFamily="18" charset="0"/>
              </a:rPr>
              <a:t> ne </a:t>
            </a:r>
            <a:r>
              <a:rPr lang="en-GB" dirty="0" err="1">
                <a:cs typeface="Times New Roman" pitchFamily="18" charset="0"/>
              </a:rPr>
              <a:t>može</a:t>
            </a:r>
            <a:r>
              <a:rPr lang="en-GB" dirty="0">
                <a:cs typeface="Times New Roman" pitchFamily="18" charset="0"/>
              </a:rPr>
              <a:t> </a:t>
            </a:r>
            <a:r>
              <a:rPr lang="en-GB" dirty="0" err="1">
                <a:cs typeface="Times New Roman" pitchFamily="18" charset="0"/>
              </a:rPr>
              <a:t>upisati</a:t>
            </a:r>
            <a:r>
              <a:rPr lang="en-GB" dirty="0">
                <a:cs typeface="Times New Roman" pitchFamily="18" charset="0"/>
              </a:rPr>
              <a:t> </a:t>
            </a:r>
            <a:r>
              <a:rPr lang="en-GB" err="1">
                <a:cs typeface="Times New Roman" pitchFamily="18" charset="0"/>
              </a:rPr>
              <a:t>vrednost</a:t>
            </a:r>
            <a:r>
              <a:rPr lang="en-GB">
                <a:cs typeface="Times New Roman" pitchFamily="18" charset="0"/>
              </a:rPr>
              <a:t>.</a:t>
            </a:r>
            <a:endParaRPr lang="sr-Latn-RS">
              <a:cs typeface="Times New Roman" pitchFamily="18" charset="0"/>
            </a:endParaRPr>
          </a:p>
          <a:p>
            <a:pPr marL="342900" indent="-342900" eaLnBrk="0" hangingPunct="0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Arial" pitchFamily="34" charset="0"/>
              <a:buChar char="•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>
                <a:latin typeface="+mn-lt"/>
              </a:rPr>
              <a:t>Dozvoljeno je </a:t>
            </a:r>
            <a:r>
              <a:rPr lang="sr-Latn-CS">
                <a:latin typeface="Consolas" pitchFamily="49" charset="0"/>
                <a:cs typeface="Consolas" pitchFamily="49" charset="0"/>
              </a:rPr>
              <a:t>x = y = z = 0;</a:t>
            </a:r>
            <a:endParaRPr lang="sr-Latn-CS" dirty="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1143000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Logički i operatori poređenja</a:t>
            </a:r>
            <a:endParaRPr lang="en-US" smtClean="0">
              <a:solidFill>
                <a:schemeClr val="tx1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684213" y="1989138"/>
          <a:ext cx="3262312" cy="15478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55532"/>
                <a:gridCol w="2106780"/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RS" sz="2000" b="1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Operator</a:t>
                      </a:r>
                      <a:endParaRPr lang="en-GB" sz="2000" b="1" kern="120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8776" marR="38776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RS" sz="2000" b="1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Operacija</a:t>
                      </a:r>
                      <a:endParaRPr lang="en-GB" sz="2000" b="1" kern="120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8776" marR="38776" marT="0" marB="0" anchor="ctr" horzOverflow="overflow"/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2000" b="1" kern="1200" smtClean="0">
                          <a:solidFill>
                            <a:srgbClr val="FF0000"/>
                          </a:solidFill>
                          <a:effectLst/>
                          <a:latin typeface="Consolas" pitchFamily="49" charset="0"/>
                          <a:ea typeface="+mn-ea"/>
                          <a:cs typeface="Consolas" pitchFamily="49" charset="0"/>
                        </a:rPr>
                        <a:t>&amp;&amp;</a:t>
                      </a:r>
                    </a:p>
                  </a:txBody>
                  <a:tcPr marL="68581" marR="68581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Logičko I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/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2000" b="1" kern="1200" smtClean="0">
                          <a:solidFill>
                            <a:srgbClr val="FF0000"/>
                          </a:solidFill>
                          <a:effectLst/>
                          <a:latin typeface="Consolas" pitchFamily="49" charset="0"/>
                          <a:ea typeface="+mn-ea"/>
                          <a:cs typeface="Consolas" pitchFamily="49" charset="0"/>
                        </a:rPr>
                        <a:t>||</a:t>
                      </a:r>
                    </a:p>
                  </a:txBody>
                  <a:tcPr marL="68581" marR="68581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Logičko ILI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2000" b="1" kern="1200" smtClean="0">
                          <a:solidFill>
                            <a:srgbClr val="FF0000"/>
                          </a:solidFill>
                          <a:effectLst/>
                          <a:latin typeface="Consolas" pitchFamily="49" charset="0"/>
                          <a:ea typeface="+mn-ea"/>
                          <a:cs typeface="Consolas" pitchFamily="49" charset="0"/>
                        </a:rPr>
                        <a:t>!</a:t>
                      </a:r>
                    </a:p>
                  </a:txBody>
                  <a:tcPr marL="68581" marR="68581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Logička negacija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/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4572000" y="1989138"/>
          <a:ext cx="3671888" cy="28432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00606"/>
                <a:gridCol w="2371282"/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RS" sz="2000" b="1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Operator</a:t>
                      </a:r>
                      <a:endParaRPr lang="en-GB" sz="2000" b="1" kern="120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8771" marR="38771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RS" sz="2000" b="1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Operacija</a:t>
                      </a:r>
                      <a:endParaRPr lang="en-GB" sz="2000" b="1" kern="120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8771" marR="38771" marT="0" marB="0" anchor="ctr" horzOverflow="overflow"/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000" b="1" kern="1200" smtClean="0">
                          <a:solidFill>
                            <a:srgbClr val="FF0000"/>
                          </a:solidFill>
                          <a:effectLst/>
                          <a:latin typeface="Consolas" pitchFamily="49" charset="0"/>
                          <a:ea typeface="+mn-ea"/>
                          <a:cs typeface="Consolas" pitchFamily="49" charset="0"/>
                        </a:rPr>
                        <a:t>&gt;</a:t>
                      </a:r>
                      <a:endParaRPr lang="en-GB" sz="2000" b="1" kern="1200" smtClean="0">
                        <a:solidFill>
                          <a:srgbClr val="FF0000"/>
                        </a:solidFill>
                        <a:effectLst/>
                        <a:latin typeface="Consolas" pitchFamily="49" charset="0"/>
                        <a:ea typeface="+mn-ea"/>
                        <a:cs typeface="Consolas" pitchFamily="49" charset="0"/>
                      </a:endParaRPr>
                    </a:p>
                  </a:txBody>
                  <a:tcPr marL="68571" marR="68571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</a:t>
                      </a:r>
                      <a:r>
                        <a:rPr kumimoji="0" lang="sr-Latn-RS" sz="200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će od</a:t>
                      </a:r>
                      <a:endParaRPr kumimoji="0" lang="en-GB" sz="2000" u="none" strike="noStrike" kern="1200" cap="none" normalizeH="0" baseline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71" marR="68571" marT="0" marB="0" horzOverflow="overflow"/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000" b="1" kern="1200" smtClean="0">
                          <a:solidFill>
                            <a:srgbClr val="FF0000"/>
                          </a:solidFill>
                          <a:effectLst/>
                          <a:latin typeface="Consolas" pitchFamily="49" charset="0"/>
                          <a:ea typeface="+mn-ea"/>
                          <a:cs typeface="Consolas" pitchFamily="49" charset="0"/>
                        </a:rPr>
                        <a:t>&gt;=</a:t>
                      </a:r>
                      <a:endParaRPr lang="en-GB" sz="2000" b="1" kern="1200" smtClean="0">
                        <a:solidFill>
                          <a:srgbClr val="FF0000"/>
                        </a:solidFill>
                        <a:effectLst/>
                        <a:latin typeface="Consolas" pitchFamily="49" charset="0"/>
                        <a:ea typeface="+mn-ea"/>
                        <a:cs typeface="Consolas" pitchFamily="49" charset="0"/>
                      </a:endParaRPr>
                    </a:p>
                  </a:txBody>
                  <a:tcPr marL="68571" marR="68571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RS" sz="200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Veće od ili jednako</a:t>
                      </a:r>
                      <a:endParaRPr kumimoji="0" lang="en-GB" sz="2000" u="none" strike="noStrike" kern="1200" cap="none" normalizeH="0" baseline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71" marR="68571" marT="0" marB="0" horzOverflow="overflow"/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000" b="1" kern="1200" smtClean="0">
                          <a:solidFill>
                            <a:srgbClr val="FF0000"/>
                          </a:solidFill>
                          <a:effectLst/>
                          <a:latin typeface="Consolas" pitchFamily="49" charset="0"/>
                          <a:ea typeface="+mn-ea"/>
                          <a:cs typeface="Consolas" pitchFamily="49" charset="0"/>
                        </a:rPr>
                        <a:t>&lt;</a:t>
                      </a:r>
                      <a:endParaRPr lang="en-GB" sz="2000" b="1" kern="1200" smtClean="0">
                        <a:solidFill>
                          <a:srgbClr val="FF0000"/>
                        </a:solidFill>
                        <a:effectLst/>
                        <a:latin typeface="Consolas" pitchFamily="49" charset="0"/>
                        <a:ea typeface="+mn-ea"/>
                        <a:cs typeface="Consolas" pitchFamily="49" charset="0"/>
                      </a:endParaRPr>
                    </a:p>
                  </a:txBody>
                  <a:tcPr marL="68571" marR="68571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RS" sz="200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Manje od</a:t>
                      </a:r>
                      <a:endParaRPr kumimoji="0" lang="en-GB" sz="2000" u="none" strike="noStrike" kern="1200" cap="none" normalizeH="0" baseline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71" marR="68571" marT="0" marB="0" horzOverflow="overflow"/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2000" b="1" kern="1200" smtClean="0">
                          <a:solidFill>
                            <a:srgbClr val="FF0000"/>
                          </a:solidFill>
                          <a:effectLst/>
                          <a:latin typeface="Consolas" pitchFamily="49" charset="0"/>
                          <a:ea typeface="+mn-ea"/>
                          <a:cs typeface="Consolas" pitchFamily="49" charset="0"/>
                        </a:rPr>
                        <a:t>&lt;=</a:t>
                      </a:r>
                    </a:p>
                  </a:txBody>
                  <a:tcPr marL="68571" marR="68571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RS" sz="200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Manje od ili jednako</a:t>
                      </a:r>
                      <a:endParaRPr kumimoji="0" lang="en-GB" sz="2000" u="none" strike="noStrike" kern="1200" cap="none" normalizeH="0" baseline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71" marR="68571" marT="0" marB="0" horzOverflow="overflow"/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2000" b="1" kern="1200" smtClean="0">
                          <a:solidFill>
                            <a:srgbClr val="FF0000"/>
                          </a:solidFill>
                          <a:effectLst/>
                          <a:latin typeface="Consolas" pitchFamily="49" charset="0"/>
                          <a:ea typeface="+mn-ea"/>
                          <a:cs typeface="Consolas" pitchFamily="49" charset="0"/>
                        </a:rPr>
                        <a:t>==</a:t>
                      </a:r>
                    </a:p>
                  </a:txBody>
                  <a:tcPr marL="68571" marR="68571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Provera jednakosti</a:t>
                      </a:r>
                      <a:endParaRPr kumimoji="0" lang="en-GB" sz="2000" u="none" strike="noStrike" kern="1200" cap="none" normalizeH="0" baseline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71" marR="68571" marT="0" marB="0" horzOverflow="overflow"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2000" b="1" kern="1200" smtClean="0">
                          <a:solidFill>
                            <a:srgbClr val="FF0000"/>
                          </a:solidFill>
                          <a:effectLst/>
                          <a:latin typeface="Consolas" pitchFamily="49" charset="0"/>
                          <a:ea typeface="+mn-ea"/>
                          <a:cs typeface="Consolas" pitchFamily="49" charset="0"/>
                        </a:rPr>
                        <a:t>!=</a:t>
                      </a:r>
                    </a:p>
                  </a:txBody>
                  <a:tcPr marL="68571" marR="68571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Provera nejednakosti</a:t>
                      </a:r>
                      <a:endParaRPr kumimoji="0" lang="en-GB" sz="2000" u="none" strike="noStrike" kern="1200" cap="none" normalizeH="0" baseline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71" marR="68571" marT="0" marB="0"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Provera znanja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989138"/>
            <a:ext cx="8569325" cy="3743325"/>
          </a:xfrm>
        </p:spPr>
        <p:txBody>
          <a:bodyPr/>
          <a:lstStyle/>
          <a:p>
            <a:pPr eaLnBrk="1" hangingPunct="1">
              <a:defRPr/>
            </a:pPr>
            <a:r>
              <a:rPr lang="sr-Latn-CS" dirty="0" smtClean="0"/>
              <a:t>Načini proveravanja znanja:</a:t>
            </a:r>
          </a:p>
          <a:p>
            <a:pPr lvl="1" eaLnBrk="1" hangingPunct="1">
              <a:defRPr/>
            </a:pPr>
            <a:r>
              <a:rPr lang="sr-Latn-CS" dirty="0" smtClean="0">
                <a:solidFill>
                  <a:srgbClr val="0070C0"/>
                </a:solidFill>
              </a:rPr>
              <a:t>Domaći zadaci: </a:t>
            </a:r>
            <a:r>
              <a:rPr lang="sr-Latn-CS" b="1" dirty="0">
                <a:solidFill>
                  <a:srgbClr val="0070C0"/>
                </a:solidFill>
              </a:rPr>
              <a:t>5</a:t>
            </a:r>
            <a:r>
              <a:rPr lang="sr-Latn-CS" dirty="0" smtClean="0">
                <a:solidFill>
                  <a:srgbClr val="0070C0"/>
                </a:solidFill>
              </a:rPr>
              <a:t> poena</a:t>
            </a:r>
          </a:p>
          <a:p>
            <a:pPr lvl="1" eaLnBrk="1" hangingPunct="1">
              <a:defRPr/>
            </a:pPr>
            <a:r>
              <a:rPr lang="sr-Latn-CS" dirty="0" smtClean="0">
                <a:solidFill>
                  <a:srgbClr val="00B050"/>
                </a:solidFill>
              </a:rPr>
              <a:t>Prisustva: </a:t>
            </a:r>
            <a:r>
              <a:rPr lang="sr-Latn-CS" b="1" dirty="0" smtClean="0">
                <a:solidFill>
                  <a:srgbClr val="00B050"/>
                </a:solidFill>
              </a:rPr>
              <a:t>5</a:t>
            </a:r>
            <a:r>
              <a:rPr lang="sr-Latn-CS" dirty="0" smtClean="0">
                <a:solidFill>
                  <a:srgbClr val="00B050"/>
                </a:solidFill>
              </a:rPr>
              <a:t> poena</a:t>
            </a:r>
          </a:p>
          <a:p>
            <a:pPr lvl="1" eaLnBrk="1" hangingPunct="1">
              <a:defRPr/>
            </a:pPr>
            <a:r>
              <a:rPr lang="sr-Latn-CS" dirty="0" smtClean="0">
                <a:solidFill>
                  <a:srgbClr val="FF0000"/>
                </a:solidFill>
              </a:rPr>
              <a:t>Kolokvijumi: </a:t>
            </a:r>
            <a:r>
              <a:rPr lang="sr-Latn-CS" b="1" dirty="0" smtClean="0">
                <a:solidFill>
                  <a:srgbClr val="FF0000"/>
                </a:solidFill>
              </a:rPr>
              <a:t>2×25</a:t>
            </a:r>
            <a:r>
              <a:rPr lang="sr-Latn-CS" dirty="0" smtClean="0">
                <a:solidFill>
                  <a:srgbClr val="FF0000"/>
                </a:solidFill>
              </a:rPr>
              <a:t> poena</a:t>
            </a:r>
          </a:p>
          <a:p>
            <a:pPr lvl="1" eaLnBrk="1" hangingPunct="1">
              <a:defRPr/>
            </a:pPr>
            <a:r>
              <a:rPr lang="sr-Latn-CS" dirty="0" smtClean="0">
                <a:solidFill>
                  <a:schemeClr val="accent2">
                    <a:lumMod val="75000"/>
                  </a:schemeClr>
                </a:solidFill>
              </a:rPr>
              <a:t>Završni ispit: </a:t>
            </a:r>
            <a:r>
              <a:rPr lang="sr-Latn-CS" b="1" dirty="0" smtClean="0">
                <a:solidFill>
                  <a:schemeClr val="accent2">
                    <a:lumMod val="75000"/>
                  </a:schemeClr>
                </a:solidFill>
              </a:rPr>
              <a:t>40</a:t>
            </a:r>
            <a:r>
              <a:rPr lang="sr-Latn-CS" dirty="0" smtClean="0">
                <a:solidFill>
                  <a:schemeClr val="accent2">
                    <a:lumMod val="75000"/>
                  </a:schemeClr>
                </a:solidFill>
              </a:rPr>
              <a:t> poena</a:t>
            </a:r>
          </a:p>
          <a:p>
            <a:pPr eaLnBrk="1" hangingPunct="1">
              <a:defRPr/>
            </a:pPr>
            <a:r>
              <a:rPr lang="sr-Latn-CS" dirty="0" smtClean="0"/>
              <a:t>Ispit je položen sa </a:t>
            </a:r>
            <a:r>
              <a:rPr lang="sr-Latn-CS" dirty="0" smtClean="0"/>
              <a:t>50+ </a:t>
            </a:r>
            <a:r>
              <a:rPr lang="sr-Latn-CS" dirty="0" smtClean="0"/>
              <a:t>poena u ukupnom zbiru.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5888"/>
            <a:ext cx="7772400" cy="1143000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Logički i operatori poređenja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50825" y="1485900"/>
            <a:ext cx="8569325" cy="511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smtClean="0"/>
              <a:t>Rezultat logi</a:t>
            </a:r>
            <a:r>
              <a:rPr lang="sr-Latn-RS" smtClean="0"/>
              <a:t>čkih i operacija poređenja je </a:t>
            </a:r>
            <a:r>
              <a:rPr lang="sr-Latn-RS" b="1" u="sng" smtClean="0"/>
              <a:t>ceo broj</a:t>
            </a:r>
            <a:r>
              <a:rPr lang="sr-Latn-RS" b="1" smtClean="0"/>
              <a:t> </a:t>
            </a:r>
            <a:r>
              <a:rPr lang="sr-Latn-RS" smtClean="0"/>
              <a:t>i to:</a:t>
            </a:r>
          </a:p>
          <a:p>
            <a:pPr lvl="1" eaLnBrk="1" hangingPunct="1">
              <a:spcBef>
                <a:spcPts val="0"/>
              </a:spcBef>
              <a:buFontTx/>
              <a:buChar char="•"/>
              <a:defRPr/>
            </a:pPr>
            <a:r>
              <a:rPr lang="sr-Latn-RS" b="1" smtClean="0">
                <a:solidFill>
                  <a:srgbClr val="FF0000"/>
                </a:solidFill>
              </a:rPr>
              <a:t>0</a:t>
            </a:r>
            <a:r>
              <a:rPr lang="sr-Latn-RS" smtClean="0">
                <a:solidFill>
                  <a:srgbClr val="FF0000"/>
                </a:solidFill>
              </a:rPr>
              <a:t> ako uslov nije ispunjen</a:t>
            </a:r>
          </a:p>
          <a:p>
            <a:pPr lvl="1" eaLnBrk="1" hangingPunct="1">
              <a:spcBef>
                <a:spcPts val="0"/>
              </a:spcBef>
              <a:buFontTx/>
              <a:buChar char="•"/>
              <a:defRPr/>
            </a:pPr>
            <a:r>
              <a:rPr lang="sr-Latn-RS" b="1" smtClean="0">
                <a:solidFill>
                  <a:srgbClr val="00B050"/>
                </a:solidFill>
              </a:rPr>
              <a:t>1</a:t>
            </a:r>
            <a:r>
              <a:rPr lang="sr-Latn-RS" smtClean="0">
                <a:solidFill>
                  <a:srgbClr val="00B050"/>
                </a:solidFill>
              </a:rPr>
              <a:t> </a:t>
            </a:r>
            <a:r>
              <a:rPr lang="sr-Latn-RS">
                <a:solidFill>
                  <a:srgbClr val="00B050"/>
                </a:solidFill>
              </a:rPr>
              <a:t>ako </a:t>
            </a:r>
            <a:r>
              <a:rPr lang="sr-Latn-RS" smtClean="0">
                <a:solidFill>
                  <a:srgbClr val="00B050"/>
                </a:solidFill>
              </a:rPr>
              <a:t>je uslov ispunjen</a:t>
            </a:r>
            <a:endParaRPr lang="sr-Latn-RS">
              <a:solidFill>
                <a:srgbClr val="00B050"/>
              </a:solidFill>
            </a:endParaRPr>
          </a:p>
          <a:p>
            <a:pPr marL="342900" lvl="1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sr-Latn-RS" smtClean="0"/>
              <a:t>Na primer, ako je X = 5, onda će izrazi</a:t>
            </a:r>
          </a:p>
          <a:p>
            <a:pPr marL="361950" lvl="1" indent="0" eaLnBrk="1" hangingPunct="1">
              <a:spcBef>
                <a:spcPts val="0"/>
              </a:spcBef>
              <a:defRPr/>
            </a:pPr>
            <a:r>
              <a:rPr lang="sr-Latn-RS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X </a:t>
            </a:r>
            <a:r>
              <a:rPr lang="sr-Latn-RS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==</a:t>
            </a:r>
            <a:r>
              <a:rPr lang="en-US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sr-Latn-RS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5</a:t>
            </a:r>
          </a:p>
          <a:p>
            <a:pPr marL="361950" lvl="1" indent="0" eaLnBrk="1" hangingPunct="1">
              <a:spcBef>
                <a:spcPts val="0"/>
              </a:spcBef>
              <a:defRPr/>
            </a:pPr>
            <a:r>
              <a:rPr lang="sr-Latn-RS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X != 7</a:t>
            </a:r>
          </a:p>
          <a:p>
            <a:pPr marL="361950" lvl="1" indent="0" eaLnBrk="1" hangingPunct="1">
              <a:spcBef>
                <a:spcPts val="0"/>
              </a:spcBef>
              <a:defRPr/>
            </a:pPr>
            <a:r>
              <a:rPr lang="sr-Latn-RS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X </a:t>
            </a:r>
            <a:r>
              <a:rPr lang="en-US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&gt; 0</a:t>
            </a:r>
          </a:p>
          <a:p>
            <a:pPr marL="361950" lvl="1" indent="0" eaLnBrk="1" hangingPunct="1">
              <a:spcBef>
                <a:spcPts val="0"/>
              </a:spcBef>
              <a:defRPr/>
            </a:pPr>
            <a:r>
              <a:rPr lang="sr-Latn-RS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X </a:t>
            </a:r>
            <a:r>
              <a:rPr lang="en-US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&gt; </a:t>
            </a:r>
            <a:r>
              <a:rPr lang="en-US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3 &amp;&amp; X &lt; 7</a:t>
            </a:r>
          </a:p>
          <a:p>
            <a:pPr marL="361950" lvl="1" indent="0" eaLnBrk="1" hangingPunct="1">
              <a:spcBef>
                <a:spcPct val="20000"/>
              </a:spcBef>
              <a:defRPr/>
            </a:pPr>
            <a:r>
              <a:rPr lang="en-US" smtClean="0"/>
              <a:t>imati vrednost </a:t>
            </a:r>
            <a:r>
              <a:rPr lang="en-US" b="1" smtClean="0">
                <a:solidFill>
                  <a:srgbClr val="00B050"/>
                </a:solidFill>
              </a:rPr>
              <a:t>1</a:t>
            </a:r>
            <a:r>
              <a:rPr lang="en-US" smtClean="0"/>
              <a:t>, dok </a:t>
            </a:r>
            <a:r>
              <a:rPr lang="sr-Latn-RS" smtClean="0"/>
              <a:t>će izrazi</a:t>
            </a:r>
          </a:p>
          <a:p>
            <a:pPr marL="361950" lvl="1" indent="0" eaLnBrk="1" hangingPunct="1">
              <a:spcBef>
                <a:spcPts val="0"/>
              </a:spcBef>
              <a:defRPr/>
            </a:pPr>
            <a:r>
              <a:rPr lang="sr-Latn-RS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X </a:t>
            </a:r>
            <a:r>
              <a:rPr lang="sr-Latn-RS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==</a:t>
            </a:r>
            <a:r>
              <a:rPr lang="en-US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0</a:t>
            </a:r>
          </a:p>
          <a:p>
            <a:pPr marL="361950" lvl="1" indent="0" eaLnBrk="1" hangingPunct="1">
              <a:spcBef>
                <a:spcPts val="0"/>
              </a:spcBef>
              <a:defRPr/>
            </a:pPr>
            <a:r>
              <a:rPr lang="sr-Latn-RS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X != 5</a:t>
            </a:r>
          </a:p>
          <a:p>
            <a:pPr marL="361950" lvl="1" indent="0" eaLnBrk="1" hangingPunct="1">
              <a:spcBef>
                <a:spcPts val="0"/>
              </a:spcBef>
              <a:defRPr/>
            </a:pPr>
            <a:r>
              <a:rPr lang="en-US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X </a:t>
            </a:r>
            <a:r>
              <a:rPr lang="en-US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&gt;</a:t>
            </a:r>
            <a:r>
              <a:rPr lang="en-US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10</a:t>
            </a:r>
          </a:p>
          <a:p>
            <a:pPr marL="361950" lvl="1" indent="0" eaLnBrk="1" hangingPunct="1">
              <a:spcBef>
                <a:spcPct val="20000"/>
              </a:spcBef>
              <a:defRPr/>
            </a:pPr>
            <a:r>
              <a:rPr lang="en-US" smtClean="0"/>
              <a:t>imati </a:t>
            </a:r>
            <a:r>
              <a:rPr lang="en-US"/>
              <a:t>vrednost </a:t>
            </a:r>
            <a:r>
              <a:rPr lang="sr-Latn-RS" b="1" smtClean="0">
                <a:solidFill>
                  <a:srgbClr val="FF0000"/>
                </a:solidFill>
              </a:rPr>
              <a:t>0</a:t>
            </a:r>
            <a:r>
              <a:rPr lang="sr-Latn-RS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5888"/>
            <a:ext cx="7772400" cy="1143000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Logički i operatori poređenja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50825" y="1485900"/>
            <a:ext cx="8569325" cy="388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r>
              <a:rPr lang="sr-Latn-RS" smtClean="0"/>
              <a:t>L</a:t>
            </a:r>
            <a:r>
              <a:rPr lang="en-US" smtClean="0"/>
              <a:t>ogi</a:t>
            </a:r>
            <a:r>
              <a:rPr lang="sr-Latn-RS" smtClean="0"/>
              <a:t>čkom istinom se tumači svaki izraz čija je vrednost različita od 0, dok se izraz čija je vrednost jednaka 0 tumači ka</a:t>
            </a:r>
            <a:r>
              <a:rPr lang="en-US" smtClean="0"/>
              <a:t>o</a:t>
            </a:r>
            <a:r>
              <a:rPr lang="sr-Latn-RS" smtClean="0"/>
              <a:t> logička neistina.</a:t>
            </a:r>
            <a:endParaRPr lang="sr-Latn-RS" b="1">
              <a:solidFill>
                <a:srgbClr val="FF0000"/>
              </a:solidFill>
            </a:endParaRPr>
          </a:p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r>
              <a:rPr lang="sr-Latn-RS" smtClean="0"/>
              <a:t>Na primer, izraz </a:t>
            </a:r>
          </a:p>
          <a:p>
            <a:pPr marL="361950" lvl="1" indent="0" eaLnBrk="1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sr-Latn-RS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5 &amp;&amp;</a:t>
            </a:r>
            <a:r>
              <a:rPr lang="en-US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sr-Latn-RS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10</a:t>
            </a:r>
          </a:p>
          <a:p>
            <a:pPr marL="361950" lvl="1" indent="0" eaLnBrk="1" hangingPunct="1">
              <a:spcBef>
                <a:spcPts val="0"/>
              </a:spcBef>
              <a:defRPr/>
            </a:pPr>
            <a:r>
              <a:rPr lang="en-US" smtClean="0"/>
              <a:t>imati vrednost </a:t>
            </a:r>
            <a:r>
              <a:rPr lang="en-US" b="1" smtClean="0">
                <a:solidFill>
                  <a:srgbClr val="00B050"/>
                </a:solidFill>
              </a:rPr>
              <a:t>1</a:t>
            </a:r>
            <a:r>
              <a:rPr lang="en-US" smtClean="0"/>
              <a:t>, </a:t>
            </a:r>
            <a:r>
              <a:rPr lang="sr-Latn-RS" smtClean="0"/>
              <a:t>jer se brojevi 5 i 10 tumače kao logička istina.</a:t>
            </a:r>
          </a:p>
          <a:p>
            <a:pPr marL="342900" lvl="1" indent="-342900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sr-Latn-RS" smtClean="0"/>
              <a:t>Sa druge strane, izraz</a:t>
            </a:r>
            <a:endParaRPr lang="sr-Latn-RS"/>
          </a:p>
          <a:p>
            <a:pPr marL="361950" lvl="1" indent="0" eaLnBrk="1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sr-Latn-RS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0 &amp;&amp;</a:t>
            </a:r>
            <a:r>
              <a:rPr lang="en-US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sr-Latn-RS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5</a:t>
            </a:r>
            <a:endParaRPr lang="en-US">
              <a:solidFill>
                <a:srgbClr val="00B050"/>
              </a:solidFill>
              <a:latin typeface="Consolas" pitchFamily="49" charset="0"/>
              <a:cs typeface="Consolas" pitchFamily="49" charset="0"/>
            </a:endParaRPr>
          </a:p>
          <a:p>
            <a:pPr marL="361950" lvl="1" indent="0" eaLnBrk="1" hangingPunct="1">
              <a:spcBef>
                <a:spcPts val="0"/>
              </a:spcBef>
              <a:defRPr/>
            </a:pPr>
            <a:r>
              <a:rPr lang="en-US" smtClean="0"/>
              <a:t>imati </a:t>
            </a:r>
            <a:r>
              <a:rPr lang="en-US"/>
              <a:t>vrednost </a:t>
            </a:r>
            <a:r>
              <a:rPr lang="sr-Latn-RS" b="1" smtClean="0">
                <a:solidFill>
                  <a:srgbClr val="FF0000"/>
                </a:solidFill>
              </a:rPr>
              <a:t>0</a:t>
            </a:r>
            <a:r>
              <a:rPr lang="sr-Latn-RS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1143000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Kombinovani operatori dodele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68313" y="1701800"/>
            <a:ext cx="7559675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179388" indent="-161925" eaLnBrk="0" hangingPunct="0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Arial" pitchFamily="34" charset="0"/>
              <a:buChar char="•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500">
                <a:cs typeface="Times New Roman" pitchFamily="18" charset="0"/>
              </a:rPr>
              <a:t>I</a:t>
            </a:r>
            <a:r>
              <a:rPr lang="sr-Latn-CS" sz="2500">
                <a:cs typeface="Times New Roman" pitchFamily="18" charset="0"/>
              </a:rPr>
              <a:t>zraz</a:t>
            </a:r>
            <a:endParaRPr lang="sr-Latn-CS" sz="2500">
              <a:latin typeface="+mn-lt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500">
                <a:latin typeface="Consolas" pitchFamily="49" charset="0"/>
                <a:cs typeface="Consolas" pitchFamily="49" charset="0"/>
              </a:rPr>
              <a:t>	</a:t>
            </a:r>
            <a:r>
              <a:rPr lang="en-US" sz="2500">
                <a:latin typeface="Consolas" pitchFamily="49" charset="0"/>
                <a:cs typeface="Consolas" pitchFamily="49" charset="0"/>
              </a:rPr>
              <a:t>x = x + </a:t>
            </a:r>
            <a:r>
              <a:rPr lang="sr-Latn-CS" sz="2500">
                <a:latin typeface="Consolas" pitchFamily="49" charset="0"/>
                <a:cs typeface="Consolas" pitchFamily="49" charset="0"/>
              </a:rPr>
              <a:t>2</a:t>
            </a:r>
            <a:endParaRPr lang="en-GB" sz="2500">
              <a:latin typeface="Consolas" pitchFamily="49" charset="0"/>
              <a:cs typeface="Consolas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GB" sz="2500">
                <a:cs typeface="Times New Roman" pitchFamily="18" charset="0"/>
              </a:rPr>
              <a:t>   se mo</a:t>
            </a:r>
            <a:r>
              <a:rPr lang="sr-Latn-RS" sz="2500">
                <a:cs typeface="Times New Roman" pitchFamily="18" charset="0"/>
              </a:rPr>
              <a:t>že skratiti sa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500">
                <a:latin typeface="Consolas" pitchFamily="49" charset="0"/>
                <a:cs typeface="Consolas" pitchFamily="49" charset="0"/>
              </a:rPr>
              <a:t>	</a:t>
            </a:r>
            <a:r>
              <a:rPr lang="en-US" sz="2500">
                <a:latin typeface="Consolas" pitchFamily="49" charset="0"/>
                <a:cs typeface="Consolas" pitchFamily="49" charset="0"/>
              </a:rPr>
              <a:t>x </a:t>
            </a:r>
            <a:r>
              <a:rPr lang="sr-Latn-RS" sz="25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+</a:t>
            </a:r>
            <a:r>
              <a:rPr lang="en-US" sz="25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=</a:t>
            </a:r>
            <a:r>
              <a:rPr lang="en-US" sz="2500">
                <a:latin typeface="Consolas" pitchFamily="49" charset="0"/>
                <a:cs typeface="Consolas" pitchFamily="49" charset="0"/>
              </a:rPr>
              <a:t> </a:t>
            </a:r>
            <a:r>
              <a:rPr lang="sr-Latn-CS" sz="2500">
                <a:latin typeface="Consolas" pitchFamily="49" charset="0"/>
                <a:cs typeface="Consolas" pitchFamily="49" charset="0"/>
              </a:rPr>
              <a:t>2</a:t>
            </a:r>
            <a:endParaRPr lang="sr-Latn-RS" sz="2500">
              <a:cs typeface="Times New Roman" pitchFamily="18" charset="0"/>
            </a:endParaRPr>
          </a:p>
          <a:p>
            <a:pPr marL="179388" indent="-161925" eaLnBrk="0" hangingPunct="0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Arial" pitchFamily="34" charset="0"/>
              <a:buChar char="•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500">
                <a:latin typeface="+mn-lt"/>
              </a:rPr>
              <a:t>Na isti način: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500">
                <a:latin typeface="Consolas" pitchFamily="49" charset="0"/>
                <a:cs typeface="Consolas" pitchFamily="49" charset="0"/>
              </a:rPr>
              <a:t>	</a:t>
            </a:r>
            <a:r>
              <a:rPr lang="en-US" sz="2500">
                <a:latin typeface="Consolas" pitchFamily="49" charset="0"/>
                <a:cs typeface="Consolas" pitchFamily="49" charset="0"/>
              </a:rPr>
              <a:t>x = x </a:t>
            </a:r>
            <a:r>
              <a:rPr lang="sr-Latn-RS" sz="2500">
                <a:latin typeface="Consolas" pitchFamily="49" charset="0"/>
                <a:cs typeface="Consolas" pitchFamily="49" charset="0"/>
              </a:rPr>
              <a:t>-</a:t>
            </a:r>
            <a:r>
              <a:rPr lang="en-US" sz="2500">
                <a:latin typeface="Consolas" pitchFamily="49" charset="0"/>
                <a:cs typeface="Consolas" pitchFamily="49" charset="0"/>
              </a:rPr>
              <a:t> </a:t>
            </a:r>
            <a:r>
              <a:rPr lang="sr-Latn-CS" sz="2500">
                <a:latin typeface="Consolas" pitchFamily="49" charset="0"/>
                <a:cs typeface="Consolas" pitchFamily="49" charset="0"/>
              </a:rPr>
              <a:t>2 </a:t>
            </a:r>
            <a:r>
              <a:rPr lang="en-GB" sz="2500">
                <a:cs typeface="Times New Roman" pitchFamily="18" charset="0"/>
              </a:rPr>
              <a:t>se mo</a:t>
            </a:r>
            <a:r>
              <a:rPr lang="sr-Latn-RS" sz="2500">
                <a:cs typeface="Times New Roman" pitchFamily="18" charset="0"/>
              </a:rPr>
              <a:t>že skratiti sa </a:t>
            </a:r>
            <a:r>
              <a:rPr lang="en-US" sz="2500">
                <a:latin typeface="Consolas" pitchFamily="49" charset="0"/>
                <a:cs typeface="Consolas" pitchFamily="49" charset="0"/>
              </a:rPr>
              <a:t>x </a:t>
            </a:r>
            <a:r>
              <a:rPr lang="sr-Latn-RS" sz="25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-</a:t>
            </a:r>
            <a:r>
              <a:rPr lang="en-US" sz="25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=</a:t>
            </a:r>
            <a:r>
              <a:rPr lang="en-US" sz="2500">
                <a:latin typeface="Consolas" pitchFamily="49" charset="0"/>
                <a:cs typeface="Consolas" pitchFamily="49" charset="0"/>
              </a:rPr>
              <a:t> </a:t>
            </a:r>
            <a:r>
              <a:rPr lang="sr-Latn-CS" sz="2500">
                <a:latin typeface="Consolas" pitchFamily="49" charset="0"/>
                <a:cs typeface="Consolas" pitchFamily="49" charset="0"/>
              </a:rPr>
              <a:t>2</a:t>
            </a:r>
            <a:endParaRPr lang="sr-Latn-RS" sz="2500">
              <a:cs typeface="Times New Roman" pitchFamily="18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500">
                <a:latin typeface="Consolas" pitchFamily="49" charset="0"/>
                <a:cs typeface="Consolas" pitchFamily="49" charset="0"/>
              </a:rPr>
              <a:t>	</a:t>
            </a:r>
            <a:r>
              <a:rPr lang="en-US" sz="2500">
                <a:latin typeface="Consolas" pitchFamily="49" charset="0"/>
                <a:cs typeface="Consolas" pitchFamily="49" charset="0"/>
              </a:rPr>
              <a:t>x = x </a:t>
            </a:r>
            <a:r>
              <a:rPr lang="sr-Latn-RS" sz="2500">
                <a:latin typeface="Consolas" pitchFamily="49" charset="0"/>
                <a:cs typeface="Consolas" pitchFamily="49" charset="0"/>
              </a:rPr>
              <a:t>*</a:t>
            </a:r>
            <a:r>
              <a:rPr lang="en-US" sz="2500">
                <a:latin typeface="Consolas" pitchFamily="49" charset="0"/>
                <a:cs typeface="Consolas" pitchFamily="49" charset="0"/>
              </a:rPr>
              <a:t> </a:t>
            </a:r>
            <a:r>
              <a:rPr lang="sr-Latn-CS" sz="2500">
                <a:latin typeface="Consolas" pitchFamily="49" charset="0"/>
                <a:cs typeface="Consolas" pitchFamily="49" charset="0"/>
              </a:rPr>
              <a:t>2 </a:t>
            </a:r>
            <a:r>
              <a:rPr lang="en-GB" sz="2500">
                <a:cs typeface="Times New Roman" pitchFamily="18" charset="0"/>
              </a:rPr>
              <a:t>se mo</a:t>
            </a:r>
            <a:r>
              <a:rPr lang="sr-Latn-RS" sz="2500">
                <a:cs typeface="Times New Roman" pitchFamily="18" charset="0"/>
              </a:rPr>
              <a:t>že skratiti sa </a:t>
            </a:r>
            <a:r>
              <a:rPr lang="en-US" sz="2500">
                <a:latin typeface="Consolas" pitchFamily="49" charset="0"/>
                <a:cs typeface="Consolas" pitchFamily="49" charset="0"/>
              </a:rPr>
              <a:t>x </a:t>
            </a:r>
            <a:r>
              <a:rPr lang="sr-Latn-RS" sz="25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*</a:t>
            </a:r>
            <a:r>
              <a:rPr lang="en-US" sz="25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=</a:t>
            </a:r>
            <a:r>
              <a:rPr lang="en-US" sz="2500">
                <a:latin typeface="Consolas" pitchFamily="49" charset="0"/>
                <a:cs typeface="Consolas" pitchFamily="49" charset="0"/>
              </a:rPr>
              <a:t> </a:t>
            </a:r>
            <a:r>
              <a:rPr lang="sr-Latn-CS" sz="2500">
                <a:latin typeface="Consolas" pitchFamily="49" charset="0"/>
                <a:cs typeface="Consolas" pitchFamily="49" charset="0"/>
              </a:rPr>
              <a:t>2</a:t>
            </a:r>
            <a:endParaRPr lang="sr-Latn-CS" sz="2500">
              <a:latin typeface="+mn-lt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500">
                <a:latin typeface="Consolas" pitchFamily="49" charset="0"/>
                <a:cs typeface="Consolas" pitchFamily="49" charset="0"/>
              </a:rPr>
              <a:t>	</a:t>
            </a:r>
            <a:r>
              <a:rPr lang="en-US" sz="2500">
                <a:latin typeface="Consolas" pitchFamily="49" charset="0"/>
                <a:cs typeface="Consolas" pitchFamily="49" charset="0"/>
              </a:rPr>
              <a:t>x = x </a:t>
            </a:r>
            <a:r>
              <a:rPr lang="sr-Latn-RS" sz="2500">
                <a:latin typeface="Consolas" pitchFamily="49" charset="0"/>
                <a:cs typeface="Consolas" pitchFamily="49" charset="0"/>
              </a:rPr>
              <a:t>/</a:t>
            </a:r>
            <a:r>
              <a:rPr lang="en-US" sz="2500">
                <a:latin typeface="Consolas" pitchFamily="49" charset="0"/>
                <a:cs typeface="Consolas" pitchFamily="49" charset="0"/>
              </a:rPr>
              <a:t> </a:t>
            </a:r>
            <a:r>
              <a:rPr lang="sr-Latn-CS" sz="2500">
                <a:latin typeface="Consolas" pitchFamily="49" charset="0"/>
                <a:cs typeface="Consolas" pitchFamily="49" charset="0"/>
              </a:rPr>
              <a:t>2 </a:t>
            </a:r>
            <a:r>
              <a:rPr lang="en-GB" sz="2500">
                <a:cs typeface="Times New Roman" pitchFamily="18" charset="0"/>
              </a:rPr>
              <a:t>se mo</a:t>
            </a:r>
            <a:r>
              <a:rPr lang="sr-Latn-RS" sz="2500">
                <a:cs typeface="Times New Roman" pitchFamily="18" charset="0"/>
              </a:rPr>
              <a:t>že skratiti sa </a:t>
            </a:r>
            <a:r>
              <a:rPr lang="en-US" sz="2500">
                <a:latin typeface="Consolas" pitchFamily="49" charset="0"/>
                <a:cs typeface="Consolas" pitchFamily="49" charset="0"/>
              </a:rPr>
              <a:t>x </a:t>
            </a:r>
            <a:r>
              <a:rPr lang="sr-Latn-RS" sz="25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/</a:t>
            </a:r>
            <a:r>
              <a:rPr lang="en-US" sz="25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=</a:t>
            </a:r>
            <a:r>
              <a:rPr lang="en-US" sz="2500">
                <a:latin typeface="Consolas" pitchFamily="49" charset="0"/>
                <a:cs typeface="Consolas" pitchFamily="49" charset="0"/>
              </a:rPr>
              <a:t> </a:t>
            </a:r>
            <a:r>
              <a:rPr lang="sr-Latn-CS" sz="2500">
                <a:latin typeface="Consolas" pitchFamily="49" charset="0"/>
                <a:cs typeface="Consolas" pitchFamily="49" charset="0"/>
              </a:rPr>
              <a:t>2</a:t>
            </a:r>
            <a:endParaRPr lang="sr-Latn-CS" sz="2500">
              <a:latin typeface="+mn-lt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500">
                <a:latin typeface="Consolas" pitchFamily="49" charset="0"/>
                <a:cs typeface="Consolas" pitchFamily="49" charset="0"/>
              </a:rPr>
              <a:t>	</a:t>
            </a:r>
            <a:r>
              <a:rPr lang="en-US" sz="2500">
                <a:latin typeface="Consolas" pitchFamily="49" charset="0"/>
                <a:cs typeface="Consolas" pitchFamily="49" charset="0"/>
              </a:rPr>
              <a:t>x = x </a:t>
            </a:r>
            <a:r>
              <a:rPr lang="sr-Latn-RS" sz="2500">
                <a:latin typeface="Consolas" pitchFamily="49" charset="0"/>
                <a:cs typeface="Consolas" pitchFamily="49" charset="0"/>
              </a:rPr>
              <a:t>%</a:t>
            </a:r>
            <a:r>
              <a:rPr lang="en-US" sz="2500">
                <a:latin typeface="Consolas" pitchFamily="49" charset="0"/>
                <a:cs typeface="Consolas" pitchFamily="49" charset="0"/>
              </a:rPr>
              <a:t> </a:t>
            </a:r>
            <a:r>
              <a:rPr lang="sr-Latn-CS" sz="2500">
                <a:latin typeface="Consolas" pitchFamily="49" charset="0"/>
                <a:cs typeface="Consolas" pitchFamily="49" charset="0"/>
              </a:rPr>
              <a:t>2 </a:t>
            </a:r>
            <a:r>
              <a:rPr lang="en-GB" sz="2500">
                <a:cs typeface="Times New Roman" pitchFamily="18" charset="0"/>
              </a:rPr>
              <a:t>se mo</a:t>
            </a:r>
            <a:r>
              <a:rPr lang="sr-Latn-RS" sz="2500">
                <a:cs typeface="Times New Roman" pitchFamily="18" charset="0"/>
              </a:rPr>
              <a:t>že skratiti sa </a:t>
            </a:r>
            <a:r>
              <a:rPr lang="en-US" sz="2500">
                <a:latin typeface="Consolas" pitchFamily="49" charset="0"/>
                <a:cs typeface="Consolas" pitchFamily="49" charset="0"/>
              </a:rPr>
              <a:t>x </a:t>
            </a:r>
            <a:r>
              <a:rPr lang="sr-Latn-RS" sz="25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%</a:t>
            </a:r>
            <a:r>
              <a:rPr lang="en-US" sz="25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=</a:t>
            </a:r>
            <a:r>
              <a:rPr lang="en-US" sz="2500">
                <a:latin typeface="Consolas" pitchFamily="49" charset="0"/>
                <a:cs typeface="Consolas" pitchFamily="49" charset="0"/>
              </a:rPr>
              <a:t> </a:t>
            </a:r>
            <a:r>
              <a:rPr lang="sr-Latn-CS" sz="2500">
                <a:latin typeface="Consolas" pitchFamily="49" charset="0"/>
                <a:cs typeface="Consolas" pitchFamily="49" charset="0"/>
              </a:rPr>
              <a:t>2</a:t>
            </a:r>
            <a:endParaRPr lang="sr-Latn-CS" sz="2500">
              <a:latin typeface="+mn-lt"/>
            </a:endParaRPr>
          </a:p>
          <a:p>
            <a:pPr marL="342900" indent="-342900" eaLnBrk="0" hangingPunct="0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Arial" pitchFamily="34" charset="0"/>
              <a:buChar char="•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endParaRPr lang="sr-Latn-CS" sz="250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7989887" cy="1143000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Operator inkrementiranja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23850" y="1412875"/>
            <a:ext cx="75596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179388" indent="-161925" eaLnBrk="0" hangingPunct="0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Arial" pitchFamily="34" charset="0"/>
              <a:buChar char="•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>
                <a:cs typeface="Times New Roman" pitchFamily="18" charset="0"/>
              </a:rPr>
              <a:t>I</a:t>
            </a:r>
            <a:r>
              <a:rPr lang="sr-Latn-CS">
                <a:cs typeface="Times New Roman" pitchFamily="18" charset="0"/>
              </a:rPr>
              <a:t>zraz</a:t>
            </a:r>
            <a:endParaRPr lang="sr-Latn-CS">
              <a:latin typeface="+mn-lt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latin typeface="Consolas" pitchFamily="49" charset="0"/>
                <a:cs typeface="Consolas" pitchFamily="49" charset="0"/>
              </a:rPr>
              <a:t>	</a:t>
            </a:r>
            <a:r>
              <a:rPr lang="en-US">
                <a:latin typeface="Consolas" pitchFamily="49" charset="0"/>
                <a:cs typeface="Consolas" pitchFamily="49" charset="0"/>
              </a:rPr>
              <a:t>x = x + </a:t>
            </a:r>
            <a:r>
              <a:rPr lang="sr-Latn-CS">
                <a:latin typeface="Consolas" pitchFamily="49" charset="0"/>
                <a:cs typeface="Consolas" pitchFamily="49" charset="0"/>
              </a:rPr>
              <a:t>1</a:t>
            </a:r>
            <a:endParaRPr lang="en-GB">
              <a:latin typeface="Consolas" pitchFamily="49" charset="0"/>
              <a:cs typeface="Consolas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GB">
                <a:cs typeface="Times New Roman" pitchFamily="18" charset="0"/>
              </a:rPr>
              <a:t>   se </a:t>
            </a:r>
            <a:r>
              <a:rPr lang="sr-Latn-RS">
                <a:cs typeface="Times New Roman" pitchFamily="18" charset="0"/>
              </a:rPr>
              <a:t>još </a:t>
            </a:r>
            <a:r>
              <a:rPr lang="en-GB">
                <a:cs typeface="Times New Roman" pitchFamily="18" charset="0"/>
              </a:rPr>
              <a:t>mo</a:t>
            </a:r>
            <a:r>
              <a:rPr lang="sr-Latn-RS">
                <a:cs typeface="Times New Roman" pitchFamily="18" charset="0"/>
              </a:rPr>
              <a:t>že napisati i kao </a:t>
            </a:r>
            <a:r>
              <a:rPr lang="en-US">
                <a:latin typeface="Consolas" pitchFamily="49" charset="0"/>
                <a:cs typeface="Consolas" pitchFamily="49" charset="0"/>
              </a:rPr>
              <a:t>x</a:t>
            </a:r>
            <a:r>
              <a:rPr lang="sr-Latn-RS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++</a:t>
            </a:r>
            <a:r>
              <a:rPr lang="sr-Latn-RS">
                <a:latin typeface="+mn-lt"/>
              </a:rPr>
              <a:t> ili</a:t>
            </a:r>
            <a:r>
              <a:rPr lang="sr-Latn-CS">
                <a:latin typeface="+mn-lt"/>
              </a:rPr>
              <a:t> </a:t>
            </a:r>
            <a:r>
              <a:rPr lang="sr-Latn-CS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++</a:t>
            </a:r>
            <a:r>
              <a:rPr lang="sr-Latn-CS">
                <a:latin typeface="Consolas" pitchFamily="49" charset="0"/>
                <a:cs typeface="Consolas" pitchFamily="49" charset="0"/>
              </a:rPr>
              <a:t>x</a:t>
            </a:r>
            <a:r>
              <a:rPr lang="sr-Latn-CS">
                <a:latin typeface="+mn-lt"/>
              </a:rPr>
              <a:t>.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900113" y="2995613"/>
            <a:ext cx="36385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3333CC"/>
                </a:solidFill>
                <a:latin typeface="+mn-lt"/>
              </a:rPr>
              <a:t>postfiksno inkrementiranje </a:t>
            </a:r>
            <a:r>
              <a:rPr lang="sr-Latn-RS">
                <a:latin typeface="+mn-lt"/>
              </a:rPr>
              <a:t>(uzmi staru vrednost </a:t>
            </a:r>
            <a:r>
              <a:rPr lang="sr-Latn-RS">
                <a:latin typeface="Consolas" pitchFamily="49" charset="0"/>
                <a:cs typeface="Consolas" pitchFamily="49" charset="0"/>
              </a:rPr>
              <a:t>x</a:t>
            </a:r>
            <a:r>
              <a:rPr lang="sr-Latn-RS">
                <a:latin typeface="+mn-lt"/>
              </a:rPr>
              <a:t> u izrazu, pa uvećaj </a:t>
            </a:r>
            <a:r>
              <a:rPr lang="sr-Latn-RS">
                <a:latin typeface="Consolas" pitchFamily="49" charset="0"/>
                <a:cs typeface="Consolas" pitchFamily="49" charset="0"/>
              </a:rPr>
              <a:t>x</a:t>
            </a:r>
            <a:r>
              <a:rPr lang="sr-Latn-RS">
                <a:latin typeface="+mn-lt"/>
              </a:rPr>
              <a:t>)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719638" y="2995613"/>
            <a:ext cx="36687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3333CC"/>
                </a:solidFill>
                <a:latin typeface="+mn-lt"/>
              </a:rPr>
              <a:t>prefiksno inkrementiranje </a:t>
            </a:r>
            <a:r>
              <a:rPr lang="sr-Latn-RS">
                <a:latin typeface="+mn-lt"/>
              </a:rPr>
              <a:t>(</a:t>
            </a:r>
            <a:r>
              <a:rPr lang="sr-Latn-RS"/>
              <a:t>uvećaj </a:t>
            </a:r>
            <a:r>
              <a:rPr lang="sr-Latn-RS">
                <a:latin typeface="Consolas" pitchFamily="49" charset="0"/>
                <a:cs typeface="Consolas" pitchFamily="49" charset="0"/>
              </a:rPr>
              <a:t>x</a:t>
            </a:r>
            <a:r>
              <a:rPr lang="sr-Latn-RS"/>
              <a:t>, pa </a:t>
            </a:r>
            <a:r>
              <a:rPr lang="sr-Latn-RS">
                <a:latin typeface="+mn-lt"/>
              </a:rPr>
              <a:t>uzmi novu vrednost </a:t>
            </a:r>
            <a:r>
              <a:rPr lang="sr-Latn-RS">
                <a:latin typeface="Consolas" pitchFamily="49" charset="0"/>
                <a:cs typeface="Consolas" pitchFamily="49" charset="0"/>
              </a:rPr>
              <a:t>x</a:t>
            </a:r>
            <a:r>
              <a:rPr lang="sr-Latn-RS">
                <a:latin typeface="+mn-lt"/>
              </a:rPr>
              <a:t> u izrazu)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3822700" y="2544763"/>
            <a:ext cx="484188" cy="3175"/>
          </a:xfrm>
          <a:prstGeom prst="line">
            <a:avLst/>
          </a:prstGeom>
          <a:ln w="12700">
            <a:solidFill>
              <a:srgbClr val="3333CC"/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4823" name="Straight Arrow Connector 8"/>
          <p:cNvCxnSpPr>
            <a:cxnSpLocks noChangeShapeType="1"/>
          </p:cNvCxnSpPr>
          <p:nvPr/>
        </p:nvCxnSpPr>
        <p:spPr bwMode="auto">
          <a:xfrm flipH="1">
            <a:off x="3140075" y="2544763"/>
            <a:ext cx="952500" cy="576262"/>
          </a:xfrm>
          <a:prstGeom prst="straightConnector1">
            <a:avLst/>
          </a:prstGeom>
          <a:noFill/>
          <a:ln w="9525" algn="ctr">
            <a:solidFill>
              <a:srgbClr val="3333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824" name="Straight Arrow Connector 15"/>
          <p:cNvCxnSpPr>
            <a:cxnSpLocks noChangeShapeType="1"/>
          </p:cNvCxnSpPr>
          <p:nvPr/>
        </p:nvCxnSpPr>
        <p:spPr bwMode="auto">
          <a:xfrm>
            <a:off x="4940300" y="2540000"/>
            <a:ext cx="855663" cy="581025"/>
          </a:xfrm>
          <a:prstGeom prst="straightConnector1">
            <a:avLst/>
          </a:prstGeom>
          <a:noFill/>
          <a:ln w="9525" algn="ctr">
            <a:solidFill>
              <a:srgbClr val="3333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Straight Connector 13"/>
          <p:cNvCxnSpPr/>
          <p:nvPr/>
        </p:nvCxnSpPr>
        <p:spPr bwMode="auto">
          <a:xfrm>
            <a:off x="4748213" y="2540000"/>
            <a:ext cx="484187" cy="3175"/>
          </a:xfrm>
          <a:prstGeom prst="line">
            <a:avLst/>
          </a:prstGeom>
          <a:ln w="12700">
            <a:solidFill>
              <a:srgbClr val="3333CC"/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395288" y="4576763"/>
            <a:ext cx="8064500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179388" indent="-161925" eaLnBrk="0" hangingPunct="0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Arial" pitchFamily="34" charset="0"/>
              <a:buChar char="•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cs typeface="Times New Roman" pitchFamily="18" charset="0"/>
              </a:rPr>
              <a:t>Posmatrajmo sledeće dve sekvence naredbi:</a:t>
            </a:r>
            <a:endParaRPr lang="sr-Latn-CS">
              <a:latin typeface="+mn-lt"/>
            </a:endParaRPr>
          </a:p>
          <a:p>
            <a:pPr eaLnBrk="0" hangingPunct="0">
              <a:tabLst>
                <a:tab pos="361950" algn="l"/>
                <a:tab pos="2424113" algn="l"/>
              </a:tabLst>
              <a:defRPr/>
            </a:pPr>
            <a:r>
              <a:rPr lang="sr-Latn-RS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	</a:t>
            </a:r>
            <a:r>
              <a:rPr lang="en-US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x = </a:t>
            </a:r>
            <a:r>
              <a:rPr lang="sr-Latn-CS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1;	</a:t>
            </a:r>
            <a:r>
              <a:rPr lang="sr-Latn-CS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x = 1;</a:t>
            </a:r>
          </a:p>
          <a:p>
            <a:pPr eaLnBrk="0" hangingPunct="0">
              <a:tabLst>
                <a:tab pos="361950" algn="l"/>
                <a:tab pos="2424113" algn="l"/>
              </a:tabLst>
              <a:defRPr/>
            </a:pPr>
            <a:r>
              <a:rPr lang="sr-Latn-CS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	y = x++;	</a:t>
            </a:r>
            <a:r>
              <a:rPr lang="sr-Latn-CS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y = ++x;</a:t>
            </a:r>
            <a:endParaRPr lang="en-GB">
              <a:solidFill>
                <a:srgbClr val="00B050"/>
              </a:solidFill>
              <a:latin typeface="Consolas" pitchFamily="49" charset="0"/>
              <a:cs typeface="Consolas" pitchFamily="49" charset="0"/>
            </a:endParaRPr>
          </a:p>
          <a:p>
            <a:pPr marL="179388" indent="-161925" eaLnBrk="0" hangingPunct="0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Arial" pitchFamily="34" charset="0"/>
              <a:buChar char="•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cs typeface="Times New Roman" pitchFamily="18" charset="0"/>
              </a:rPr>
              <a:t>Nakon prvog niza naredbi (crvene), </a:t>
            </a:r>
            <a:r>
              <a:rPr lang="sr-Latn-RS">
                <a:latin typeface="Consolas" pitchFamily="49" charset="0"/>
                <a:cs typeface="Consolas" pitchFamily="49" charset="0"/>
              </a:rPr>
              <a:t>y</a:t>
            </a:r>
            <a:r>
              <a:rPr lang="sr-Latn-RS">
                <a:cs typeface="Times New Roman" pitchFamily="18" charset="0"/>
              </a:rPr>
              <a:t> će imati vrednost 1, a nakon drugog (zelene) 2. U oba slučaja, </a:t>
            </a:r>
            <a:r>
              <a:rPr lang="sr-Latn-RS">
                <a:latin typeface="Consolas" pitchFamily="49" charset="0"/>
                <a:cs typeface="Consolas" pitchFamily="49" charset="0"/>
              </a:rPr>
              <a:t>x</a:t>
            </a:r>
            <a:r>
              <a:rPr lang="sr-Latn-RS">
                <a:cs typeface="Times New Roman" pitchFamily="18" charset="0"/>
              </a:rPr>
              <a:t> ima vrednost 2.</a:t>
            </a:r>
            <a:endParaRPr lang="sr-Latn-CS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7989887" cy="1143000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Operator dekrementiranja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23850" y="1412875"/>
            <a:ext cx="75596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179388" indent="-161925" eaLnBrk="0" hangingPunct="0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Arial" pitchFamily="34" charset="0"/>
              <a:buChar char="•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>
                <a:cs typeface="Times New Roman" pitchFamily="18" charset="0"/>
              </a:rPr>
              <a:t>I</a:t>
            </a:r>
            <a:r>
              <a:rPr lang="sr-Latn-CS">
                <a:cs typeface="Times New Roman" pitchFamily="18" charset="0"/>
              </a:rPr>
              <a:t>zraz</a:t>
            </a:r>
            <a:endParaRPr lang="sr-Latn-CS">
              <a:latin typeface="+mn-lt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latin typeface="Consolas" pitchFamily="49" charset="0"/>
                <a:cs typeface="Consolas" pitchFamily="49" charset="0"/>
              </a:rPr>
              <a:t>	</a:t>
            </a:r>
            <a:r>
              <a:rPr lang="en-US">
                <a:latin typeface="Consolas" pitchFamily="49" charset="0"/>
                <a:cs typeface="Consolas" pitchFamily="49" charset="0"/>
              </a:rPr>
              <a:t>x = x </a:t>
            </a:r>
            <a:r>
              <a:rPr lang="sr-Latn-RS">
                <a:latin typeface="Consolas" pitchFamily="49" charset="0"/>
                <a:cs typeface="Consolas" pitchFamily="49" charset="0"/>
              </a:rPr>
              <a:t>-</a:t>
            </a:r>
            <a:r>
              <a:rPr lang="en-US">
                <a:latin typeface="Consolas" pitchFamily="49" charset="0"/>
                <a:cs typeface="Consolas" pitchFamily="49" charset="0"/>
              </a:rPr>
              <a:t> </a:t>
            </a:r>
            <a:r>
              <a:rPr lang="sr-Latn-CS">
                <a:latin typeface="Consolas" pitchFamily="49" charset="0"/>
                <a:cs typeface="Consolas" pitchFamily="49" charset="0"/>
              </a:rPr>
              <a:t>1</a:t>
            </a:r>
            <a:endParaRPr lang="en-GB">
              <a:latin typeface="Consolas" pitchFamily="49" charset="0"/>
              <a:cs typeface="Consolas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GB">
                <a:cs typeface="Times New Roman" pitchFamily="18" charset="0"/>
              </a:rPr>
              <a:t>   se </a:t>
            </a:r>
            <a:r>
              <a:rPr lang="sr-Latn-RS">
                <a:cs typeface="Times New Roman" pitchFamily="18" charset="0"/>
              </a:rPr>
              <a:t>još </a:t>
            </a:r>
            <a:r>
              <a:rPr lang="en-GB">
                <a:cs typeface="Times New Roman" pitchFamily="18" charset="0"/>
              </a:rPr>
              <a:t>mo</a:t>
            </a:r>
            <a:r>
              <a:rPr lang="sr-Latn-RS">
                <a:cs typeface="Times New Roman" pitchFamily="18" charset="0"/>
              </a:rPr>
              <a:t>že napisati i kao </a:t>
            </a:r>
            <a:r>
              <a:rPr lang="en-US">
                <a:latin typeface="Consolas" pitchFamily="49" charset="0"/>
                <a:cs typeface="Consolas" pitchFamily="49" charset="0"/>
              </a:rPr>
              <a:t>x</a:t>
            </a:r>
            <a:r>
              <a:rPr lang="sr-Latn-RS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--</a:t>
            </a:r>
            <a:r>
              <a:rPr lang="sr-Latn-RS">
                <a:latin typeface="+mn-lt"/>
              </a:rPr>
              <a:t> ili</a:t>
            </a:r>
            <a:r>
              <a:rPr lang="sr-Latn-CS">
                <a:latin typeface="+mn-lt"/>
              </a:rPr>
              <a:t> </a:t>
            </a:r>
            <a:r>
              <a:rPr lang="sr-Latn-CS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--</a:t>
            </a:r>
            <a:r>
              <a:rPr lang="sr-Latn-CS">
                <a:latin typeface="Consolas" pitchFamily="49" charset="0"/>
                <a:cs typeface="Consolas" pitchFamily="49" charset="0"/>
              </a:rPr>
              <a:t>x</a:t>
            </a:r>
            <a:r>
              <a:rPr lang="sr-Latn-CS">
                <a:latin typeface="+mn-lt"/>
              </a:rPr>
              <a:t>.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900113" y="2995613"/>
            <a:ext cx="36385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3333CC"/>
                </a:solidFill>
                <a:latin typeface="+mn-lt"/>
              </a:rPr>
              <a:t>postfiksno dekrementiranje </a:t>
            </a:r>
            <a:r>
              <a:rPr lang="sr-Latn-RS">
                <a:latin typeface="+mn-lt"/>
              </a:rPr>
              <a:t>(uzmi staru vrednost </a:t>
            </a:r>
            <a:r>
              <a:rPr lang="sr-Latn-RS">
                <a:latin typeface="Consolas" pitchFamily="49" charset="0"/>
                <a:cs typeface="Consolas" pitchFamily="49" charset="0"/>
              </a:rPr>
              <a:t>x</a:t>
            </a:r>
            <a:r>
              <a:rPr lang="sr-Latn-RS">
                <a:latin typeface="+mn-lt"/>
              </a:rPr>
              <a:t> u izrazu, pa </a:t>
            </a:r>
            <a:r>
              <a:rPr lang="sr-Latn-RS"/>
              <a:t>smanji</a:t>
            </a:r>
            <a:r>
              <a:rPr lang="sr-Latn-RS">
                <a:latin typeface="+mn-lt"/>
              </a:rPr>
              <a:t> </a:t>
            </a:r>
            <a:r>
              <a:rPr lang="sr-Latn-RS">
                <a:latin typeface="Consolas" pitchFamily="49" charset="0"/>
                <a:cs typeface="Consolas" pitchFamily="49" charset="0"/>
              </a:rPr>
              <a:t>x</a:t>
            </a:r>
            <a:r>
              <a:rPr lang="sr-Latn-RS">
                <a:latin typeface="+mn-lt"/>
              </a:rPr>
              <a:t>)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719638" y="2995613"/>
            <a:ext cx="36687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3333CC"/>
                </a:solidFill>
                <a:latin typeface="+mn-lt"/>
              </a:rPr>
              <a:t>prefiksno dekrementiranje </a:t>
            </a:r>
            <a:r>
              <a:rPr lang="sr-Latn-RS">
                <a:latin typeface="+mn-lt"/>
              </a:rPr>
              <a:t>(</a:t>
            </a:r>
            <a:r>
              <a:rPr lang="sr-Latn-RS"/>
              <a:t>smanji </a:t>
            </a:r>
            <a:r>
              <a:rPr lang="sr-Latn-RS">
                <a:latin typeface="Consolas" pitchFamily="49" charset="0"/>
                <a:cs typeface="Consolas" pitchFamily="49" charset="0"/>
              </a:rPr>
              <a:t>x</a:t>
            </a:r>
            <a:r>
              <a:rPr lang="sr-Latn-RS"/>
              <a:t>, pa </a:t>
            </a:r>
            <a:r>
              <a:rPr lang="sr-Latn-RS">
                <a:latin typeface="+mn-lt"/>
              </a:rPr>
              <a:t>uzmi novu vrednost </a:t>
            </a:r>
            <a:r>
              <a:rPr lang="sr-Latn-RS">
                <a:latin typeface="Consolas" pitchFamily="49" charset="0"/>
                <a:cs typeface="Consolas" pitchFamily="49" charset="0"/>
              </a:rPr>
              <a:t>x</a:t>
            </a:r>
            <a:r>
              <a:rPr lang="sr-Latn-RS">
                <a:latin typeface="+mn-lt"/>
              </a:rPr>
              <a:t> u izrazu)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3822700" y="2544763"/>
            <a:ext cx="484188" cy="3175"/>
          </a:xfrm>
          <a:prstGeom prst="line">
            <a:avLst/>
          </a:prstGeom>
          <a:ln w="12700">
            <a:solidFill>
              <a:srgbClr val="3333CC"/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5847" name="Straight Arrow Connector 8"/>
          <p:cNvCxnSpPr>
            <a:cxnSpLocks noChangeShapeType="1"/>
          </p:cNvCxnSpPr>
          <p:nvPr/>
        </p:nvCxnSpPr>
        <p:spPr bwMode="auto">
          <a:xfrm flipH="1">
            <a:off x="3140075" y="2544763"/>
            <a:ext cx="952500" cy="576262"/>
          </a:xfrm>
          <a:prstGeom prst="straightConnector1">
            <a:avLst/>
          </a:prstGeom>
          <a:noFill/>
          <a:ln w="9525" algn="ctr">
            <a:solidFill>
              <a:srgbClr val="3333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48" name="Straight Arrow Connector 15"/>
          <p:cNvCxnSpPr>
            <a:cxnSpLocks noChangeShapeType="1"/>
          </p:cNvCxnSpPr>
          <p:nvPr/>
        </p:nvCxnSpPr>
        <p:spPr bwMode="auto">
          <a:xfrm>
            <a:off x="4940300" y="2540000"/>
            <a:ext cx="855663" cy="581025"/>
          </a:xfrm>
          <a:prstGeom prst="straightConnector1">
            <a:avLst/>
          </a:prstGeom>
          <a:noFill/>
          <a:ln w="9525" algn="ctr">
            <a:solidFill>
              <a:srgbClr val="3333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Straight Connector 13"/>
          <p:cNvCxnSpPr/>
          <p:nvPr/>
        </p:nvCxnSpPr>
        <p:spPr bwMode="auto">
          <a:xfrm>
            <a:off x="4748213" y="2540000"/>
            <a:ext cx="484187" cy="3175"/>
          </a:xfrm>
          <a:prstGeom prst="line">
            <a:avLst/>
          </a:prstGeom>
          <a:ln w="12700">
            <a:solidFill>
              <a:srgbClr val="3333CC"/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395288" y="4576763"/>
            <a:ext cx="8064500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179388" indent="-161925" eaLnBrk="0" hangingPunct="0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Arial" pitchFamily="34" charset="0"/>
              <a:buChar char="•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cs typeface="Times New Roman" pitchFamily="18" charset="0"/>
              </a:rPr>
              <a:t>Posmatrajmo sledeće dve sekvence naredbi:</a:t>
            </a:r>
            <a:endParaRPr lang="sr-Latn-CS">
              <a:latin typeface="+mn-lt"/>
            </a:endParaRPr>
          </a:p>
          <a:p>
            <a:pPr eaLnBrk="0" hangingPunct="0">
              <a:tabLst>
                <a:tab pos="361950" algn="l"/>
                <a:tab pos="3054350" algn="l"/>
              </a:tabLst>
              <a:defRPr/>
            </a:pPr>
            <a:r>
              <a:rPr lang="sr-Latn-RS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	</a:t>
            </a:r>
            <a:r>
              <a:rPr lang="en-US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x = </a:t>
            </a:r>
            <a:r>
              <a:rPr lang="sr-Latn-CS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5;	</a:t>
            </a:r>
            <a:r>
              <a:rPr lang="sr-Latn-CS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x = 5;</a:t>
            </a:r>
          </a:p>
          <a:p>
            <a:pPr eaLnBrk="0" hangingPunct="0">
              <a:tabLst>
                <a:tab pos="361950" algn="l"/>
                <a:tab pos="3054350" algn="l"/>
              </a:tabLst>
              <a:defRPr/>
            </a:pPr>
            <a:r>
              <a:rPr lang="sr-Latn-CS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	y = 3 + x--;	</a:t>
            </a:r>
            <a:r>
              <a:rPr lang="sr-Latn-CS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y = 3 + (--x);</a:t>
            </a:r>
            <a:endParaRPr lang="en-GB">
              <a:solidFill>
                <a:srgbClr val="00B050"/>
              </a:solidFill>
              <a:latin typeface="Consolas" pitchFamily="49" charset="0"/>
              <a:cs typeface="Consolas" pitchFamily="49" charset="0"/>
            </a:endParaRPr>
          </a:p>
          <a:p>
            <a:pPr marL="179388" indent="-161925" eaLnBrk="0" hangingPunct="0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Arial" pitchFamily="34" charset="0"/>
              <a:buChar char="•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cs typeface="Times New Roman" pitchFamily="18" charset="0"/>
              </a:rPr>
              <a:t>Nakon prvog niza naredbi (crvene), </a:t>
            </a:r>
            <a:r>
              <a:rPr lang="sr-Latn-RS">
                <a:latin typeface="Consolas" pitchFamily="49" charset="0"/>
                <a:cs typeface="Consolas" pitchFamily="49" charset="0"/>
              </a:rPr>
              <a:t>y</a:t>
            </a:r>
            <a:r>
              <a:rPr lang="sr-Latn-RS">
                <a:cs typeface="Times New Roman" pitchFamily="18" charset="0"/>
              </a:rPr>
              <a:t> će imati vrednost 8, a nakon drugog (zelene) 7. U oba slučaja, </a:t>
            </a:r>
            <a:r>
              <a:rPr lang="sr-Latn-RS">
                <a:latin typeface="Consolas" pitchFamily="49" charset="0"/>
                <a:cs typeface="Consolas" pitchFamily="49" charset="0"/>
              </a:rPr>
              <a:t>x</a:t>
            </a:r>
            <a:r>
              <a:rPr lang="sr-Latn-RS">
                <a:cs typeface="Times New Roman" pitchFamily="18" charset="0"/>
              </a:rPr>
              <a:t> ima vrednost 4.</a:t>
            </a:r>
            <a:endParaRPr lang="sr-Latn-CS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8207375" cy="1143000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Izvršavanje složenih logičkih izraza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68313" y="1422400"/>
            <a:ext cx="8424862" cy="524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179388" indent="-161925" eaLnBrk="0" hangingPunct="0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Arial" pitchFamily="34" charset="0"/>
              <a:buChar char="•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500">
                <a:cs typeface="Times New Roman" pitchFamily="18" charset="0"/>
              </a:rPr>
              <a:t>Kod složenog logičkog izraza</a:t>
            </a:r>
            <a:endParaRPr lang="sr-Latn-CS" sz="2500">
              <a:latin typeface="+mn-lt"/>
            </a:endParaRPr>
          </a:p>
          <a:p>
            <a:pPr eaLnBrk="0" hangingPunct="0">
              <a:spcBef>
                <a:spcPts val="1200"/>
              </a:spcBef>
              <a:spcAft>
                <a:spcPts val="1200"/>
              </a:spcAft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500">
                <a:latin typeface="Consolas" pitchFamily="49" charset="0"/>
                <a:cs typeface="Consolas" pitchFamily="49" charset="0"/>
              </a:rPr>
              <a:t>	A &amp;&amp; B &amp;&amp; C &amp;&amp; ...</a:t>
            </a:r>
            <a:endParaRPr lang="en-GB" sz="2500">
              <a:latin typeface="Consolas" pitchFamily="49" charset="0"/>
              <a:cs typeface="Consolas" pitchFamily="49" charset="0"/>
            </a:endParaRPr>
          </a:p>
          <a:p>
            <a:pPr marL="180975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500">
                <a:cs typeface="Times New Roman" pitchFamily="18" charset="0"/>
              </a:rPr>
              <a:t>pri čemu su </a:t>
            </a:r>
            <a:r>
              <a:rPr lang="sr-Latn-RS" sz="2500">
                <a:latin typeface="Consolas" pitchFamily="49" charset="0"/>
                <a:cs typeface="Consolas" pitchFamily="49" charset="0"/>
              </a:rPr>
              <a:t>A</a:t>
            </a:r>
            <a:r>
              <a:rPr lang="sr-Latn-RS" sz="2500">
                <a:cs typeface="Times New Roman" pitchFamily="18" charset="0"/>
              </a:rPr>
              <a:t>, </a:t>
            </a:r>
            <a:r>
              <a:rPr lang="sr-Latn-RS" sz="2500">
                <a:latin typeface="Consolas" pitchFamily="49" charset="0"/>
                <a:cs typeface="Consolas" pitchFamily="49" charset="0"/>
              </a:rPr>
              <a:t>B</a:t>
            </a:r>
            <a:r>
              <a:rPr lang="sr-Latn-RS" sz="2500">
                <a:cs typeface="Times New Roman" pitchFamily="18" charset="0"/>
              </a:rPr>
              <a:t>, </a:t>
            </a:r>
            <a:r>
              <a:rPr lang="sr-Latn-RS" sz="2500">
                <a:latin typeface="Consolas" pitchFamily="49" charset="0"/>
                <a:cs typeface="Consolas" pitchFamily="49" charset="0"/>
              </a:rPr>
              <a:t>C</a:t>
            </a:r>
            <a:r>
              <a:rPr lang="sr-Latn-RS" sz="2500">
                <a:cs typeface="Times New Roman" pitchFamily="18" charset="0"/>
              </a:rPr>
              <a:t>,..., elementarni logički izrazi ili poređenja, izvršavanje ide s leva na desno i </a:t>
            </a:r>
            <a:r>
              <a:rPr lang="sr-Latn-RS" sz="2500" b="1">
                <a:solidFill>
                  <a:srgbClr val="FF0000"/>
                </a:solidFill>
                <a:cs typeface="Times New Roman" pitchFamily="18" charset="0"/>
              </a:rPr>
              <a:t>prekida se</a:t>
            </a:r>
            <a:r>
              <a:rPr lang="sr-Latn-RS" sz="2500">
                <a:cs typeface="Times New Roman" pitchFamily="18" charset="0"/>
              </a:rPr>
              <a:t> kad se ustanovi konačna vrednost izraza</a:t>
            </a:r>
            <a:r>
              <a:rPr lang="en-US" sz="2500">
                <a:cs typeface="Times New Roman" pitchFamily="18" charset="0"/>
              </a:rPr>
              <a:t>, tj. </a:t>
            </a:r>
            <a:r>
              <a:rPr lang="sr-Latn-RS" sz="2500">
                <a:cs typeface="Times New Roman" pitchFamily="18" charset="0"/>
              </a:rPr>
              <a:t>čim neki izraz nije tačan.</a:t>
            </a:r>
          </a:p>
          <a:p>
            <a:pPr marL="179388" indent="-161925" eaLnBrk="0" hangingPunct="0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Arial" pitchFamily="34" charset="0"/>
              <a:buChar char="•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500">
                <a:solidFill>
                  <a:srgbClr val="FF0000"/>
                </a:solidFill>
                <a:latin typeface="+mn-lt"/>
              </a:rPr>
              <a:t>Kod logičke &amp;&amp; operacije, dovoljno je da jedan izraz bude netačan, da bi ceo izraz bio netačan.</a:t>
            </a:r>
            <a:endParaRPr lang="sr-Latn-CS" sz="2500">
              <a:solidFill>
                <a:srgbClr val="FF0000"/>
              </a:solidFill>
              <a:latin typeface="+mn-lt"/>
            </a:endParaRPr>
          </a:p>
          <a:p>
            <a:pPr marL="179388" indent="-161925" eaLnBrk="0" hangingPunct="0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Arial" pitchFamily="34" charset="0"/>
              <a:buChar char="•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500">
                <a:latin typeface="+mn-lt"/>
              </a:rPr>
              <a:t>Na primer, ako je </a:t>
            </a:r>
            <a:r>
              <a:rPr lang="sr-Latn-CS" sz="2500">
                <a:latin typeface="Consolas" pitchFamily="49" charset="0"/>
                <a:cs typeface="Consolas" pitchFamily="49" charset="0"/>
              </a:rPr>
              <a:t>X = 5</a:t>
            </a:r>
            <a:r>
              <a:rPr lang="sr-Latn-CS" sz="2500">
                <a:latin typeface="+mn-lt"/>
              </a:rPr>
              <a:t>, onda će </a:t>
            </a:r>
            <a:r>
              <a:rPr lang="sr-Latn-CS" sz="2500">
                <a:latin typeface="Consolas" pitchFamily="49" charset="0"/>
                <a:cs typeface="Consolas" pitchFamily="49" charset="0"/>
              </a:rPr>
              <a:t>X</a:t>
            </a:r>
            <a:r>
              <a:rPr lang="sr-Latn-CS" sz="2500">
                <a:latin typeface="+mn-lt"/>
              </a:rPr>
              <a:t> nakon izraza</a:t>
            </a:r>
          </a:p>
          <a:p>
            <a:pPr marL="17463" eaLnBrk="0" hangingPunct="0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500">
                <a:latin typeface="Consolas" pitchFamily="49" charset="0"/>
                <a:cs typeface="Consolas" pitchFamily="49" charset="0"/>
              </a:rPr>
              <a:t>	</a:t>
            </a:r>
            <a:r>
              <a:rPr lang="en-US" sz="2500">
                <a:latin typeface="Consolas" pitchFamily="49" charset="0"/>
                <a:cs typeface="Consolas" pitchFamily="49" charset="0"/>
              </a:rPr>
              <a:t>(</a:t>
            </a:r>
            <a:r>
              <a:rPr lang="sr-Latn-RS" sz="2500">
                <a:latin typeface="Consolas" pitchFamily="49" charset="0"/>
                <a:cs typeface="Consolas" pitchFamily="49" charset="0"/>
              </a:rPr>
              <a:t>X</a:t>
            </a:r>
            <a:r>
              <a:rPr lang="en-US" sz="2500">
                <a:latin typeface="Consolas" pitchFamily="49" charset="0"/>
                <a:cs typeface="Consolas" pitchFamily="49" charset="0"/>
              </a:rPr>
              <a:t> &lt; 3)</a:t>
            </a:r>
            <a:r>
              <a:rPr lang="sr-Latn-RS" sz="2500">
                <a:latin typeface="Consolas" pitchFamily="49" charset="0"/>
                <a:cs typeface="Consolas" pitchFamily="49" charset="0"/>
              </a:rPr>
              <a:t> &amp;&amp; </a:t>
            </a:r>
            <a:r>
              <a:rPr lang="en-US" sz="2500">
                <a:latin typeface="Consolas" pitchFamily="49" charset="0"/>
                <a:cs typeface="Consolas" pitchFamily="49" charset="0"/>
              </a:rPr>
              <a:t>X++</a:t>
            </a:r>
            <a:endParaRPr lang="en-GB" sz="2500">
              <a:latin typeface="Consolas" pitchFamily="49" charset="0"/>
              <a:cs typeface="Consolas" pitchFamily="49" charset="0"/>
            </a:endParaRPr>
          </a:p>
          <a:p>
            <a:pPr marL="180975" eaLnBrk="0" hangingPunct="0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500">
                <a:latin typeface="+mn-lt"/>
              </a:rPr>
              <a:t>imati vrednost 5, jer se </a:t>
            </a:r>
            <a:r>
              <a:rPr lang="en-US" sz="2500">
                <a:latin typeface="Consolas" pitchFamily="49" charset="0"/>
                <a:cs typeface="Consolas" pitchFamily="49" charset="0"/>
              </a:rPr>
              <a:t>X++</a:t>
            </a:r>
            <a:r>
              <a:rPr lang="en-US" sz="2500">
                <a:latin typeface="+mn-lt"/>
              </a:rPr>
              <a:t> ne</a:t>
            </a:r>
            <a:r>
              <a:rPr lang="sr-Latn-RS" sz="2500">
                <a:latin typeface="+mn-lt"/>
              </a:rPr>
              <a:t>ć</a:t>
            </a:r>
            <a:r>
              <a:rPr lang="en-US" sz="2500">
                <a:latin typeface="+mn-lt"/>
              </a:rPr>
              <a:t>e i</a:t>
            </a:r>
            <a:r>
              <a:rPr lang="sr-Latn-RS" sz="2500">
                <a:latin typeface="+mn-lt"/>
              </a:rPr>
              <a:t>zvršiti</a:t>
            </a:r>
            <a:r>
              <a:rPr lang="en-US" sz="2500">
                <a:latin typeface="+mn-lt"/>
              </a:rPr>
              <a:t> zato </a:t>
            </a:r>
            <a:r>
              <a:rPr lang="sr-Latn-RS" sz="2500">
                <a:latin typeface="+mn-lt"/>
              </a:rPr>
              <a:t>što uslov </a:t>
            </a:r>
            <a:r>
              <a:rPr lang="sr-Latn-RS" sz="2500">
                <a:latin typeface="Consolas" pitchFamily="49" charset="0"/>
                <a:cs typeface="Consolas" pitchFamily="49" charset="0"/>
              </a:rPr>
              <a:t>X</a:t>
            </a:r>
            <a:r>
              <a:rPr lang="en-US" sz="2500">
                <a:latin typeface="Consolas" pitchFamily="49" charset="0"/>
                <a:cs typeface="Consolas" pitchFamily="49" charset="0"/>
              </a:rPr>
              <a:t> &lt; 3</a:t>
            </a:r>
            <a:r>
              <a:rPr lang="sr-Latn-RS" sz="2500">
                <a:latin typeface="+mn-lt"/>
              </a:rPr>
              <a:t> nije ispunjen, pa nema svrhe proveravati ostale uslove.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8207375" cy="1143000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Izvršavanje složenih logičkih izraza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23850" y="1422400"/>
            <a:ext cx="8569325" cy="524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2000" rIns="72000" anchor="ctr">
            <a:spAutoFit/>
          </a:bodyPr>
          <a:lstStyle/>
          <a:p>
            <a:pPr marL="179388" indent="-161925" eaLnBrk="0" hangingPunct="0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Arial" pitchFamily="34" charset="0"/>
              <a:buChar char="•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500">
                <a:cs typeface="Times New Roman" pitchFamily="18" charset="0"/>
              </a:rPr>
              <a:t>Kod složenog logičkog izraza</a:t>
            </a:r>
            <a:endParaRPr lang="sr-Latn-CS" sz="2500">
              <a:latin typeface="+mn-lt"/>
            </a:endParaRPr>
          </a:p>
          <a:p>
            <a:pPr eaLnBrk="0" hangingPunct="0">
              <a:spcBef>
                <a:spcPts val="1200"/>
              </a:spcBef>
              <a:spcAft>
                <a:spcPts val="1200"/>
              </a:spcAft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500">
                <a:latin typeface="Consolas" pitchFamily="49" charset="0"/>
                <a:cs typeface="Consolas" pitchFamily="49" charset="0"/>
              </a:rPr>
              <a:t>	A </a:t>
            </a:r>
            <a:r>
              <a:rPr lang="en-US" sz="2500">
                <a:latin typeface="Consolas" pitchFamily="49" charset="0"/>
                <a:cs typeface="Consolas" pitchFamily="49" charset="0"/>
              </a:rPr>
              <a:t>||</a:t>
            </a:r>
            <a:r>
              <a:rPr lang="sr-Latn-RS" sz="2500">
                <a:latin typeface="Consolas" pitchFamily="49" charset="0"/>
                <a:cs typeface="Consolas" pitchFamily="49" charset="0"/>
              </a:rPr>
              <a:t> B </a:t>
            </a:r>
            <a:r>
              <a:rPr lang="en-US" sz="2500">
                <a:latin typeface="Consolas" pitchFamily="49" charset="0"/>
                <a:cs typeface="Consolas" pitchFamily="49" charset="0"/>
              </a:rPr>
              <a:t>||</a:t>
            </a:r>
            <a:r>
              <a:rPr lang="sr-Latn-RS" sz="2500">
                <a:latin typeface="Consolas" pitchFamily="49" charset="0"/>
                <a:cs typeface="Consolas" pitchFamily="49" charset="0"/>
              </a:rPr>
              <a:t> C </a:t>
            </a:r>
            <a:r>
              <a:rPr lang="en-US" sz="2500">
                <a:latin typeface="Consolas" pitchFamily="49" charset="0"/>
                <a:cs typeface="Consolas" pitchFamily="49" charset="0"/>
              </a:rPr>
              <a:t>||</a:t>
            </a:r>
            <a:r>
              <a:rPr lang="sr-Latn-RS" sz="2500">
                <a:latin typeface="Consolas" pitchFamily="49" charset="0"/>
                <a:cs typeface="Consolas" pitchFamily="49" charset="0"/>
              </a:rPr>
              <a:t> ...</a:t>
            </a:r>
            <a:endParaRPr lang="en-GB" sz="2500">
              <a:latin typeface="Consolas" pitchFamily="49" charset="0"/>
              <a:cs typeface="Consolas" pitchFamily="49" charset="0"/>
            </a:endParaRPr>
          </a:p>
          <a:p>
            <a:pPr marL="180975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500">
                <a:cs typeface="Times New Roman" pitchFamily="18" charset="0"/>
              </a:rPr>
              <a:t>pri čemu su </a:t>
            </a:r>
            <a:r>
              <a:rPr lang="sr-Latn-RS" sz="2500">
                <a:latin typeface="Consolas" pitchFamily="49" charset="0"/>
                <a:cs typeface="Consolas" pitchFamily="49" charset="0"/>
              </a:rPr>
              <a:t>A</a:t>
            </a:r>
            <a:r>
              <a:rPr lang="sr-Latn-RS" sz="2500">
                <a:cs typeface="Times New Roman" pitchFamily="18" charset="0"/>
              </a:rPr>
              <a:t>, </a:t>
            </a:r>
            <a:r>
              <a:rPr lang="sr-Latn-RS" sz="2500">
                <a:latin typeface="Consolas" pitchFamily="49" charset="0"/>
                <a:cs typeface="Consolas" pitchFamily="49" charset="0"/>
              </a:rPr>
              <a:t>B</a:t>
            </a:r>
            <a:r>
              <a:rPr lang="sr-Latn-RS" sz="2500">
                <a:cs typeface="Times New Roman" pitchFamily="18" charset="0"/>
              </a:rPr>
              <a:t>, </a:t>
            </a:r>
            <a:r>
              <a:rPr lang="sr-Latn-RS" sz="2500">
                <a:latin typeface="Consolas" pitchFamily="49" charset="0"/>
                <a:cs typeface="Consolas" pitchFamily="49" charset="0"/>
              </a:rPr>
              <a:t>C</a:t>
            </a:r>
            <a:r>
              <a:rPr lang="sr-Latn-RS" sz="2500">
                <a:cs typeface="Times New Roman" pitchFamily="18" charset="0"/>
              </a:rPr>
              <a:t>,..., elementarni logički izrazi ili poređenja, izvršavanje ide s leva na desno i </a:t>
            </a:r>
            <a:r>
              <a:rPr lang="sr-Latn-RS" sz="2500" b="1">
                <a:solidFill>
                  <a:srgbClr val="FF0000"/>
                </a:solidFill>
                <a:cs typeface="Times New Roman" pitchFamily="18" charset="0"/>
              </a:rPr>
              <a:t>prekida se</a:t>
            </a:r>
            <a:r>
              <a:rPr lang="sr-Latn-RS" sz="2500">
                <a:cs typeface="Times New Roman" pitchFamily="18" charset="0"/>
              </a:rPr>
              <a:t> kad se ustanovi konačna vrednost izraza, tj. čim se naiđe na tačan izraz.</a:t>
            </a:r>
          </a:p>
          <a:p>
            <a:pPr marL="179388" indent="-161925" eaLnBrk="0" hangingPunct="0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Arial" pitchFamily="34" charset="0"/>
              <a:buChar char="•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500">
                <a:solidFill>
                  <a:srgbClr val="FF0000"/>
                </a:solidFill>
                <a:latin typeface="+mn-lt"/>
              </a:rPr>
              <a:t>Kod logičke </a:t>
            </a:r>
            <a:r>
              <a:rPr lang="en-US" sz="25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||</a:t>
            </a:r>
            <a:r>
              <a:rPr lang="sr-Latn-RS" sz="2500">
                <a:solidFill>
                  <a:srgbClr val="FF0000"/>
                </a:solidFill>
                <a:latin typeface="+mn-lt"/>
              </a:rPr>
              <a:t> operacije, dovoljno je da jedan izraz bude tačan, da bi ceo izraz bio tačan.</a:t>
            </a:r>
            <a:endParaRPr lang="sr-Latn-CS" sz="2500">
              <a:solidFill>
                <a:srgbClr val="FF0000"/>
              </a:solidFill>
              <a:latin typeface="+mn-lt"/>
            </a:endParaRPr>
          </a:p>
          <a:p>
            <a:pPr marL="179388" indent="-161925" eaLnBrk="0" hangingPunct="0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Arial" pitchFamily="34" charset="0"/>
              <a:buChar char="•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500">
                <a:latin typeface="+mn-lt"/>
              </a:rPr>
              <a:t>Na primer, ako je </a:t>
            </a:r>
            <a:r>
              <a:rPr lang="sr-Latn-CS" sz="2500">
                <a:latin typeface="Consolas" pitchFamily="49" charset="0"/>
                <a:cs typeface="Consolas" pitchFamily="49" charset="0"/>
              </a:rPr>
              <a:t>X = 5</a:t>
            </a:r>
            <a:r>
              <a:rPr lang="sr-Latn-CS" sz="2500">
                <a:latin typeface="+mn-lt"/>
              </a:rPr>
              <a:t>, onda će </a:t>
            </a:r>
            <a:r>
              <a:rPr lang="sr-Latn-CS" sz="2500">
                <a:latin typeface="Consolas" pitchFamily="49" charset="0"/>
                <a:cs typeface="Consolas" pitchFamily="49" charset="0"/>
              </a:rPr>
              <a:t>X</a:t>
            </a:r>
            <a:r>
              <a:rPr lang="sr-Latn-CS" sz="2500">
                <a:latin typeface="+mn-lt"/>
              </a:rPr>
              <a:t> nakon izraza</a:t>
            </a:r>
          </a:p>
          <a:p>
            <a:pPr marL="17463" eaLnBrk="0" hangingPunct="0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500">
                <a:latin typeface="Consolas" pitchFamily="49" charset="0"/>
                <a:cs typeface="Consolas" pitchFamily="49" charset="0"/>
              </a:rPr>
              <a:t>	</a:t>
            </a:r>
            <a:r>
              <a:rPr lang="en-US" sz="2500">
                <a:latin typeface="Consolas" pitchFamily="49" charset="0"/>
                <a:cs typeface="Consolas" pitchFamily="49" charset="0"/>
              </a:rPr>
              <a:t>(</a:t>
            </a:r>
            <a:r>
              <a:rPr lang="sr-Latn-RS" sz="2500">
                <a:latin typeface="Consolas" pitchFamily="49" charset="0"/>
                <a:cs typeface="Consolas" pitchFamily="49" charset="0"/>
              </a:rPr>
              <a:t>X</a:t>
            </a:r>
            <a:r>
              <a:rPr lang="en-US" sz="2500">
                <a:latin typeface="Consolas" pitchFamily="49" charset="0"/>
                <a:cs typeface="Consolas" pitchFamily="49" charset="0"/>
              </a:rPr>
              <a:t> &gt; 3)</a:t>
            </a:r>
            <a:r>
              <a:rPr lang="sr-Latn-RS" sz="2500">
                <a:latin typeface="Consolas" pitchFamily="49" charset="0"/>
                <a:cs typeface="Consolas" pitchFamily="49" charset="0"/>
              </a:rPr>
              <a:t> </a:t>
            </a:r>
            <a:r>
              <a:rPr lang="en-US" sz="2500">
                <a:latin typeface="Consolas" pitchFamily="49" charset="0"/>
                <a:cs typeface="Consolas" pitchFamily="49" charset="0"/>
              </a:rPr>
              <a:t>||</a:t>
            </a:r>
            <a:r>
              <a:rPr lang="sr-Latn-RS" sz="2500">
                <a:latin typeface="Consolas" pitchFamily="49" charset="0"/>
                <a:cs typeface="Consolas" pitchFamily="49" charset="0"/>
              </a:rPr>
              <a:t> </a:t>
            </a:r>
            <a:r>
              <a:rPr lang="en-US" sz="2500">
                <a:latin typeface="Consolas" pitchFamily="49" charset="0"/>
                <a:cs typeface="Consolas" pitchFamily="49" charset="0"/>
              </a:rPr>
              <a:t>X++</a:t>
            </a:r>
            <a:endParaRPr lang="en-GB" sz="2500">
              <a:latin typeface="Consolas" pitchFamily="49" charset="0"/>
              <a:cs typeface="Consolas" pitchFamily="49" charset="0"/>
            </a:endParaRPr>
          </a:p>
          <a:p>
            <a:pPr marL="180975" eaLnBrk="0" hangingPunct="0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500">
                <a:latin typeface="+mn-lt"/>
              </a:rPr>
              <a:t>imati vrednost 5, jer se </a:t>
            </a:r>
            <a:r>
              <a:rPr lang="en-US" sz="2500">
                <a:latin typeface="Consolas" pitchFamily="49" charset="0"/>
                <a:cs typeface="Consolas" pitchFamily="49" charset="0"/>
              </a:rPr>
              <a:t>X++</a:t>
            </a:r>
            <a:r>
              <a:rPr lang="en-US" sz="2500">
                <a:latin typeface="+mn-lt"/>
              </a:rPr>
              <a:t> ne</a:t>
            </a:r>
            <a:r>
              <a:rPr lang="sr-Latn-RS" sz="2500">
                <a:latin typeface="+mn-lt"/>
              </a:rPr>
              <a:t>ć</a:t>
            </a:r>
            <a:r>
              <a:rPr lang="en-US" sz="2500">
                <a:latin typeface="+mn-lt"/>
              </a:rPr>
              <a:t>e i</a:t>
            </a:r>
            <a:r>
              <a:rPr lang="sr-Latn-RS" sz="2500">
                <a:latin typeface="+mn-lt"/>
              </a:rPr>
              <a:t>zvršiti</a:t>
            </a:r>
            <a:r>
              <a:rPr lang="en-US" sz="2500">
                <a:latin typeface="+mn-lt"/>
              </a:rPr>
              <a:t> zato </a:t>
            </a:r>
            <a:r>
              <a:rPr lang="sr-Latn-RS" sz="2500">
                <a:latin typeface="+mn-lt"/>
              </a:rPr>
              <a:t>što</a:t>
            </a:r>
            <a:r>
              <a:rPr lang="en-US" sz="2500">
                <a:latin typeface="+mn-lt"/>
              </a:rPr>
              <a:t> je</a:t>
            </a:r>
            <a:r>
              <a:rPr lang="sr-Latn-RS" sz="2500">
                <a:latin typeface="+mn-lt"/>
              </a:rPr>
              <a:t> uslov </a:t>
            </a:r>
            <a:r>
              <a:rPr lang="sr-Latn-RS" sz="2500">
                <a:latin typeface="Consolas" pitchFamily="49" charset="0"/>
                <a:cs typeface="Consolas" pitchFamily="49" charset="0"/>
              </a:rPr>
              <a:t>X</a:t>
            </a:r>
            <a:r>
              <a:rPr lang="en-US" sz="2500">
                <a:latin typeface="Consolas" pitchFamily="49" charset="0"/>
                <a:cs typeface="Consolas" pitchFamily="49" charset="0"/>
              </a:rPr>
              <a:t> &gt; 3</a:t>
            </a:r>
            <a:r>
              <a:rPr lang="sr-Latn-RS" sz="2500">
                <a:latin typeface="+mn-lt"/>
              </a:rPr>
              <a:t> ispunjen, pa nema svrhe proveravati ostale uslove.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44450"/>
            <a:ext cx="8280400" cy="1143000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Prvenstvo i asocijativnost operatora</a:t>
            </a:r>
            <a:endParaRPr lang="en-US" smtClean="0">
              <a:solidFill>
                <a:schemeClr val="tx1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051050" y="1074738"/>
          <a:ext cx="4957763" cy="564054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45991"/>
                <a:gridCol w="1807867"/>
                <a:gridCol w="1903905"/>
              </a:tblGrid>
              <a:tr h="2438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OPERATOR</a:t>
                      </a:r>
                      <a:endParaRPr lang="en-GB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156" marR="321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OPIS</a:t>
                      </a:r>
                      <a:endParaRPr lang="en-GB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156" marR="3215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ASOCIJATIVNOST</a:t>
                      </a:r>
                      <a:endParaRPr lang="en-GB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156" marR="32156" marT="0" marB="0"/>
                </a:tc>
              </a:tr>
              <a:tr h="7637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600" smtClean="0">
                          <a:effectLst/>
                          <a:latin typeface="Consolas" pitchFamily="49" charset="0"/>
                          <a:cs typeface="Consolas" pitchFamily="49" charset="0"/>
                        </a:rPr>
                        <a:t>++</a:t>
                      </a:r>
                      <a:endParaRPr lang="en-GB" sz="1600">
                        <a:effectLst/>
                        <a:latin typeface="Consolas" pitchFamily="49" charset="0"/>
                        <a:cs typeface="Consolas" pitchFamily="49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600">
                          <a:effectLst/>
                          <a:latin typeface="Consolas" pitchFamily="49" charset="0"/>
                          <a:cs typeface="Consolas" pitchFamily="49" charset="0"/>
                        </a:rPr>
                        <a:t>––</a:t>
                      </a:r>
                      <a:endParaRPr lang="en-GB" sz="1600">
                        <a:effectLst/>
                        <a:latin typeface="Consolas" pitchFamily="49" charset="0"/>
                        <a:cs typeface="Consolas" pitchFamily="49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600" smtClean="0">
                          <a:effectLst/>
                          <a:latin typeface="Consolas" pitchFamily="49" charset="0"/>
                          <a:cs typeface="Consolas" pitchFamily="49" charset="0"/>
                        </a:rPr>
                        <a:t>!</a:t>
                      </a:r>
                      <a:endParaRPr lang="en-GB" sz="1600">
                        <a:effectLst/>
                        <a:latin typeface="Consolas" pitchFamily="49" charset="0"/>
                        <a:cs typeface="Consolas" pitchFamily="49" charset="0"/>
                      </a:endParaRPr>
                    </a:p>
                  </a:txBody>
                  <a:tcPr marL="32156" marR="3215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smtClean="0">
                          <a:effectLst/>
                        </a:rPr>
                        <a:t>Inkrementiranje</a:t>
                      </a:r>
                      <a:endParaRPr lang="en-GB" sz="16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Dekrementiranje</a:t>
                      </a:r>
                      <a:endParaRPr lang="en-GB" sz="16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Logička </a:t>
                      </a:r>
                      <a:r>
                        <a:rPr lang="en-US" sz="1600" smtClean="0">
                          <a:effectLst/>
                        </a:rPr>
                        <a:t>negacija</a:t>
                      </a:r>
                      <a:endParaRPr lang="en-GB" sz="1600">
                        <a:effectLst/>
                      </a:endParaRPr>
                    </a:p>
                  </a:txBody>
                  <a:tcPr marL="32156" marR="3215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 desna na </a:t>
                      </a:r>
                      <a:r>
                        <a:rPr lang="en-US" sz="1600" smtClean="0">
                          <a:effectLst/>
                        </a:rPr>
                        <a:t>levo</a:t>
                      </a:r>
                      <a:endParaRPr lang="en-GB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156" marR="32156" marT="0" marB="0"/>
                </a:tc>
              </a:tr>
              <a:tr h="7314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onsolas" pitchFamily="49" charset="0"/>
                          <a:cs typeface="Consolas" pitchFamily="49" charset="0"/>
                        </a:rPr>
                        <a:t>*</a:t>
                      </a:r>
                      <a:endParaRPr lang="en-GB" sz="1600">
                        <a:effectLst/>
                        <a:latin typeface="Consolas" pitchFamily="49" charset="0"/>
                        <a:cs typeface="Consolas" pitchFamily="49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onsolas" pitchFamily="49" charset="0"/>
                          <a:cs typeface="Consolas" pitchFamily="49" charset="0"/>
                        </a:rPr>
                        <a:t>/</a:t>
                      </a:r>
                      <a:endParaRPr lang="en-GB" sz="1600">
                        <a:effectLst/>
                        <a:latin typeface="Consolas" pitchFamily="49" charset="0"/>
                        <a:cs typeface="Consolas" pitchFamily="49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onsolas" pitchFamily="49" charset="0"/>
                          <a:cs typeface="Consolas" pitchFamily="49" charset="0"/>
                        </a:rPr>
                        <a:t>%</a:t>
                      </a:r>
                      <a:endParaRPr lang="en-GB" sz="1600">
                        <a:effectLst/>
                        <a:latin typeface="Consolas" pitchFamily="49" charset="0"/>
                        <a:ea typeface="Times New Roman"/>
                        <a:cs typeface="Consolas" pitchFamily="49" charset="0"/>
                      </a:endParaRPr>
                    </a:p>
                  </a:txBody>
                  <a:tcPr marL="32156" marR="3215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Množenje</a:t>
                      </a:r>
                      <a:endParaRPr lang="en-GB" sz="16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smtClean="0">
                          <a:effectLst/>
                        </a:rPr>
                        <a:t>Del</a:t>
                      </a:r>
                      <a:r>
                        <a:rPr lang="sr-Latn-RS" sz="1600" smtClean="0">
                          <a:effectLst/>
                        </a:rPr>
                        <a:t>j</a:t>
                      </a:r>
                      <a:r>
                        <a:rPr lang="en-US" sz="1600" smtClean="0">
                          <a:effectLst/>
                        </a:rPr>
                        <a:t>enje</a:t>
                      </a:r>
                      <a:endParaRPr lang="en-GB" sz="16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Moduo (ostatak)</a:t>
                      </a:r>
                      <a:endParaRPr lang="en-GB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156" marR="3215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 </a:t>
                      </a:r>
                      <a:r>
                        <a:rPr lang="en-US" sz="1600" smtClean="0">
                          <a:effectLst/>
                        </a:rPr>
                        <a:t>leva </a:t>
                      </a:r>
                      <a:r>
                        <a:rPr lang="en-US" sz="1600">
                          <a:effectLst/>
                        </a:rPr>
                        <a:t>na desno</a:t>
                      </a:r>
                      <a:endParaRPr lang="en-GB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156" marR="32156" marT="0" marB="0"/>
                </a:tc>
              </a:tr>
              <a:tr h="4876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onsolas" pitchFamily="49" charset="0"/>
                          <a:cs typeface="Consolas" pitchFamily="49" charset="0"/>
                        </a:rPr>
                        <a:t>+</a:t>
                      </a:r>
                      <a:endParaRPr lang="en-GB" sz="1600">
                        <a:effectLst/>
                        <a:latin typeface="Consolas" pitchFamily="49" charset="0"/>
                        <a:cs typeface="Consolas" pitchFamily="49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onsolas" pitchFamily="49" charset="0"/>
                          <a:cs typeface="Consolas" pitchFamily="49" charset="0"/>
                        </a:rPr>
                        <a:t>-</a:t>
                      </a:r>
                      <a:endParaRPr lang="en-GB" sz="1600">
                        <a:effectLst/>
                        <a:latin typeface="Consolas" pitchFamily="49" charset="0"/>
                        <a:ea typeface="Times New Roman"/>
                        <a:cs typeface="Consolas" pitchFamily="49" charset="0"/>
                      </a:endParaRPr>
                    </a:p>
                  </a:txBody>
                  <a:tcPr marL="32156" marR="3215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Sabiranje</a:t>
                      </a:r>
                      <a:endParaRPr lang="en-GB" sz="16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Oduzimanje</a:t>
                      </a:r>
                      <a:endParaRPr lang="en-GB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156" marR="3215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 </a:t>
                      </a:r>
                      <a:r>
                        <a:rPr lang="en-US" sz="1600" smtClean="0">
                          <a:effectLst/>
                        </a:rPr>
                        <a:t>leva </a:t>
                      </a:r>
                      <a:r>
                        <a:rPr lang="en-US" sz="1600">
                          <a:effectLst/>
                        </a:rPr>
                        <a:t>na desno</a:t>
                      </a:r>
                      <a:endParaRPr lang="en-GB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156" marR="32156" marT="0" marB="0"/>
                </a:tc>
              </a:tr>
              <a:tr h="9753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onsolas" pitchFamily="49" charset="0"/>
                          <a:cs typeface="Consolas" pitchFamily="49" charset="0"/>
                        </a:rPr>
                        <a:t>&lt; </a:t>
                      </a:r>
                      <a:endParaRPr lang="en-GB" sz="1600">
                        <a:effectLst/>
                        <a:latin typeface="Consolas" pitchFamily="49" charset="0"/>
                        <a:cs typeface="Consolas" pitchFamily="49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onsolas" pitchFamily="49" charset="0"/>
                          <a:cs typeface="Consolas" pitchFamily="49" charset="0"/>
                        </a:rPr>
                        <a:t>&lt;=</a:t>
                      </a:r>
                      <a:endParaRPr lang="en-GB" sz="1600">
                        <a:effectLst/>
                        <a:latin typeface="Consolas" pitchFamily="49" charset="0"/>
                        <a:cs typeface="Consolas" pitchFamily="49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onsolas" pitchFamily="49" charset="0"/>
                          <a:cs typeface="Consolas" pitchFamily="49" charset="0"/>
                        </a:rPr>
                        <a:t>&gt; </a:t>
                      </a:r>
                      <a:endParaRPr lang="en-GB" sz="1600">
                        <a:effectLst/>
                        <a:latin typeface="Consolas" pitchFamily="49" charset="0"/>
                        <a:cs typeface="Consolas" pitchFamily="49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onsolas" pitchFamily="49" charset="0"/>
                          <a:cs typeface="Consolas" pitchFamily="49" charset="0"/>
                        </a:rPr>
                        <a:t>&gt;=</a:t>
                      </a:r>
                      <a:endParaRPr lang="en-GB" sz="1600">
                        <a:effectLst/>
                        <a:latin typeface="Consolas" pitchFamily="49" charset="0"/>
                        <a:ea typeface="Times New Roman"/>
                        <a:cs typeface="Consolas" pitchFamily="49" charset="0"/>
                      </a:endParaRPr>
                    </a:p>
                  </a:txBody>
                  <a:tcPr marL="32156" marR="3215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Manje od</a:t>
                      </a:r>
                      <a:endParaRPr lang="en-GB" sz="16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Manje od ili jednako</a:t>
                      </a:r>
                      <a:endParaRPr lang="en-GB" sz="16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Veće od</a:t>
                      </a:r>
                      <a:endParaRPr lang="en-GB" sz="16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Veće od ili jednako</a:t>
                      </a:r>
                      <a:endParaRPr lang="en-GB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156" marR="3215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 </a:t>
                      </a:r>
                      <a:r>
                        <a:rPr lang="en-US" sz="1600" smtClean="0">
                          <a:effectLst/>
                        </a:rPr>
                        <a:t>leva </a:t>
                      </a:r>
                      <a:r>
                        <a:rPr lang="en-US" sz="1600">
                          <a:effectLst/>
                        </a:rPr>
                        <a:t>na desno</a:t>
                      </a:r>
                      <a:endParaRPr lang="en-GB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156" marR="32156" marT="0" marB="0"/>
                </a:tc>
              </a:tr>
              <a:tr h="4876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onsolas" pitchFamily="49" charset="0"/>
                          <a:cs typeface="Consolas" pitchFamily="49" charset="0"/>
                        </a:rPr>
                        <a:t>==</a:t>
                      </a:r>
                      <a:endParaRPr lang="en-GB" sz="1600">
                        <a:effectLst/>
                        <a:latin typeface="Consolas" pitchFamily="49" charset="0"/>
                        <a:cs typeface="Consolas" pitchFamily="49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onsolas" pitchFamily="49" charset="0"/>
                          <a:cs typeface="Consolas" pitchFamily="49" charset="0"/>
                        </a:rPr>
                        <a:t>!=</a:t>
                      </a:r>
                      <a:endParaRPr lang="en-GB" sz="1600">
                        <a:effectLst/>
                        <a:latin typeface="Consolas" pitchFamily="49" charset="0"/>
                        <a:ea typeface="Times New Roman"/>
                        <a:cs typeface="Consolas" pitchFamily="49" charset="0"/>
                      </a:endParaRPr>
                    </a:p>
                  </a:txBody>
                  <a:tcPr marL="32156" marR="3215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Jednako</a:t>
                      </a:r>
                      <a:endParaRPr lang="en-GB" sz="16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Različito</a:t>
                      </a:r>
                      <a:endParaRPr lang="en-GB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156" marR="3215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 </a:t>
                      </a:r>
                      <a:r>
                        <a:rPr lang="en-US" sz="1600" smtClean="0">
                          <a:effectLst/>
                        </a:rPr>
                        <a:t>leva </a:t>
                      </a:r>
                      <a:r>
                        <a:rPr lang="en-US" sz="1600">
                          <a:effectLst/>
                        </a:rPr>
                        <a:t>na desno</a:t>
                      </a:r>
                      <a:endParaRPr lang="en-GB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156" marR="32156" marT="0" marB="0"/>
                </a:tc>
              </a:tr>
              <a:tr h="2438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onsolas" pitchFamily="49" charset="0"/>
                          <a:cs typeface="Consolas" pitchFamily="49" charset="0"/>
                        </a:rPr>
                        <a:t>&amp;&amp;</a:t>
                      </a:r>
                      <a:endParaRPr lang="en-GB" sz="1600">
                        <a:effectLst/>
                        <a:latin typeface="Consolas" pitchFamily="49" charset="0"/>
                        <a:ea typeface="Times New Roman"/>
                        <a:cs typeface="Consolas" pitchFamily="49" charset="0"/>
                      </a:endParaRPr>
                    </a:p>
                  </a:txBody>
                  <a:tcPr marL="32156" marR="3215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Logičko I</a:t>
                      </a:r>
                      <a:endParaRPr lang="en-GB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156" marR="3215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 </a:t>
                      </a:r>
                      <a:r>
                        <a:rPr lang="en-US" sz="1600" smtClean="0">
                          <a:effectLst/>
                        </a:rPr>
                        <a:t>leva </a:t>
                      </a:r>
                      <a:r>
                        <a:rPr lang="en-US" sz="1600">
                          <a:effectLst/>
                        </a:rPr>
                        <a:t>na desno</a:t>
                      </a:r>
                      <a:endParaRPr lang="en-GB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156" marR="32156" marT="0" marB="0"/>
                </a:tc>
              </a:tr>
              <a:tr h="2438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onsolas" pitchFamily="49" charset="0"/>
                          <a:cs typeface="Consolas" pitchFamily="49" charset="0"/>
                        </a:rPr>
                        <a:t>||</a:t>
                      </a:r>
                      <a:endParaRPr lang="en-GB" sz="1600">
                        <a:effectLst/>
                        <a:latin typeface="Consolas" pitchFamily="49" charset="0"/>
                        <a:ea typeface="Times New Roman"/>
                        <a:cs typeface="Consolas" pitchFamily="49" charset="0"/>
                      </a:endParaRPr>
                    </a:p>
                  </a:txBody>
                  <a:tcPr marL="32156" marR="3215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Logičko ILI</a:t>
                      </a:r>
                      <a:endParaRPr lang="en-GB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156" marR="3215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 </a:t>
                      </a:r>
                      <a:r>
                        <a:rPr lang="en-US" sz="1600" smtClean="0">
                          <a:effectLst/>
                        </a:rPr>
                        <a:t>leva </a:t>
                      </a:r>
                      <a:r>
                        <a:rPr lang="en-US" sz="1600">
                          <a:effectLst/>
                        </a:rPr>
                        <a:t>na desno</a:t>
                      </a:r>
                      <a:endParaRPr lang="en-GB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156" marR="32156" marT="0" marB="0"/>
                </a:tc>
              </a:tr>
              <a:tr h="14629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smtClean="0">
                          <a:effectLst/>
                          <a:latin typeface="Consolas" pitchFamily="49" charset="0"/>
                          <a:cs typeface="Consolas" pitchFamily="49" charset="0"/>
                        </a:rPr>
                        <a:t>=</a:t>
                      </a:r>
                      <a:endParaRPr lang="sr-Latn-RS" sz="1600" smtClean="0">
                        <a:effectLst/>
                        <a:latin typeface="Consolas" pitchFamily="49" charset="0"/>
                        <a:cs typeface="Consolas" pitchFamily="49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smtClean="0">
                          <a:effectLst/>
                          <a:latin typeface="Consolas" pitchFamily="49" charset="0"/>
                          <a:cs typeface="Consolas" pitchFamily="49" charset="0"/>
                        </a:rPr>
                        <a:t>+=</a:t>
                      </a:r>
                      <a:endParaRPr lang="en-GB" sz="1600">
                        <a:effectLst/>
                        <a:latin typeface="Consolas" pitchFamily="49" charset="0"/>
                        <a:cs typeface="Consolas" pitchFamily="49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onsolas" pitchFamily="49" charset="0"/>
                          <a:cs typeface="Consolas" pitchFamily="49" charset="0"/>
                        </a:rPr>
                        <a:t>-=</a:t>
                      </a:r>
                      <a:endParaRPr lang="en-GB" sz="1600">
                        <a:effectLst/>
                        <a:latin typeface="Consolas" pitchFamily="49" charset="0"/>
                        <a:cs typeface="Consolas" pitchFamily="49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onsolas" pitchFamily="49" charset="0"/>
                          <a:cs typeface="Consolas" pitchFamily="49" charset="0"/>
                        </a:rPr>
                        <a:t>*=</a:t>
                      </a:r>
                      <a:endParaRPr lang="en-GB" sz="1600">
                        <a:effectLst/>
                        <a:latin typeface="Consolas" pitchFamily="49" charset="0"/>
                        <a:cs typeface="Consolas" pitchFamily="49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onsolas" pitchFamily="49" charset="0"/>
                          <a:cs typeface="Consolas" pitchFamily="49" charset="0"/>
                        </a:rPr>
                        <a:t>/=</a:t>
                      </a:r>
                      <a:endParaRPr lang="en-GB" sz="1600">
                        <a:effectLst/>
                        <a:latin typeface="Consolas" pitchFamily="49" charset="0"/>
                        <a:cs typeface="Consolas" pitchFamily="49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smtClean="0">
                          <a:effectLst/>
                          <a:latin typeface="Consolas" pitchFamily="49" charset="0"/>
                          <a:cs typeface="Consolas" pitchFamily="49" charset="0"/>
                        </a:rPr>
                        <a:t>%=</a:t>
                      </a:r>
                      <a:endParaRPr lang="en-GB" sz="1600">
                        <a:effectLst/>
                        <a:latin typeface="Consolas" pitchFamily="49" charset="0"/>
                        <a:cs typeface="Consolas" pitchFamily="49" charset="0"/>
                      </a:endParaRPr>
                    </a:p>
                  </a:txBody>
                  <a:tcPr marL="32156" marR="3215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smtClean="0">
                          <a:effectLst/>
                        </a:rPr>
                        <a:t>Dodela vrednosti</a:t>
                      </a:r>
                      <a:endParaRPr lang="en-GB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156" marR="3215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 desna na </a:t>
                      </a:r>
                      <a:r>
                        <a:rPr lang="en-US" sz="1600" smtClean="0">
                          <a:effectLst/>
                        </a:rPr>
                        <a:t>levo</a:t>
                      </a:r>
                      <a:endParaRPr lang="en-GB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156" marR="32156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44450"/>
            <a:ext cx="8280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Zadaci</a:t>
            </a:r>
            <a:r>
              <a:rPr lang="sl-SI" smtClean="0">
                <a:solidFill>
                  <a:schemeClr val="tx1"/>
                </a:solidFill>
              </a:rPr>
              <a:t> za vežbu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288" y="1412875"/>
            <a:ext cx="8208962" cy="45243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+mj-lt"/>
              <a:buAutoNum type="arabicPeriod"/>
              <a:defRPr/>
            </a:pPr>
            <a:r>
              <a:rPr lang="en-GB"/>
              <a:t>Koju će vrednost imati realna promenljiva </a:t>
            </a:r>
            <a:r>
              <a:rPr lang="en-GB">
                <a:latin typeface="Consolas" pitchFamily="49" charset="0"/>
                <a:cs typeface="Consolas" pitchFamily="49" charset="0"/>
              </a:rPr>
              <a:t>B</a:t>
            </a:r>
            <a:r>
              <a:rPr lang="en-GB"/>
              <a:t> posle datog niza naredbi?</a:t>
            </a:r>
            <a:endParaRPr lang="sr-Latn-RS"/>
          </a:p>
          <a:p>
            <a:pPr marL="534988">
              <a:defRPr/>
            </a:pPr>
            <a:r>
              <a:rPr lang="en-GB">
                <a:latin typeface="Consolas" pitchFamily="49" charset="0"/>
                <a:cs typeface="Consolas" pitchFamily="49" charset="0"/>
              </a:rPr>
              <a:t>int A;</a:t>
            </a:r>
          </a:p>
          <a:p>
            <a:pPr marL="534988">
              <a:defRPr/>
            </a:pPr>
            <a:r>
              <a:rPr lang="en-GB">
                <a:latin typeface="Consolas" pitchFamily="49" charset="0"/>
                <a:cs typeface="Consolas" pitchFamily="49" charset="0"/>
              </a:rPr>
              <a:t>float B;</a:t>
            </a:r>
          </a:p>
          <a:p>
            <a:pPr marL="534988">
              <a:defRPr/>
            </a:pPr>
            <a:r>
              <a:rPr lang="en-GB">
                <a:latin typeface="Consolas" pitchFamily="49" charset="0"/>
                <a:cs typeface="Consolas" pitchFamily="49" charset="0"/>
              </a:rPr>
              <a:t>A</a:t>
            </a:r>
            <a:r>
              <a:rPr lang="sr-Latn-RS">
                <a:latin typeface="Consolas" pitchFamily="49" charset="0"/>
                <a:cs typeface="Consolas" pitchFamily="49" charset="0"/>
              </a:rPr>
              <a:t> </a:t>
            </a:r>
            <a:r>
              <a:rPr lang="en-GB">
                <a:latin typeface="Consolas" pitchFamily="49" charset="0"/>
                <a:cs typeface="Consolas" pitchFamily="49" charset="0"/>
              </a:rPr>
              <a:t>=</a:t>
            </a:r>
            <a:r>
              <a:rPr lang="sr-Latn-RS">
                <a:latin typeface="Consolas" pitchFamily="49" charset="0"/>
                <a:cs typeface="Consolas" pitchFamily="49" charset="0"/>
              </a:rPr>
              <a:t> </a:t>
            </a:r>
            <a:r>
              <a:rPr lang="en-GB">
                <a:latin typeface="Consolas" pitchFamily="49" charset="0"/>
                <a:cs typeface="Consolas" pitchFamily="49" charset="0"/>
              </a:rPr>
              <a:t>5;</a:t>
            </a:r>
          </a:p>
          <a:p>
            <a:pPr marL="534988">
              <a:defRPr/>
            </a:pPr>
            <a:r>
              <a:rPr lang="en-GB">
                <a:latin typeface="Consolas" pitchFamily="49" charset="0"/>
                <a:cs typeface="Consolas" pitchFamily="49" charset="0"/>
              </a:rPr>
              <a:t>B</a:t>
            </a:r>
            <a:r>
              <a:rPr lang="sr-Latn-RS">
                <a:latin typeface="Consolas" pitchFamily="49" charset="0"/>
                <a:cs typeface="Consolas" pitchFamily="49" charset="0"/>
              </a:rPr>
              <a:t> </a:t>
            </a:r>
            <a:r>
              <a:rPr lang="en-GB">
                <a:latin typeface="Consolas" pitchFamily="49" charset="0"/>
                <a:cs typeface="Consolas" pitchFamily="49" charset="0"/>
              </a:rPr>
              <a:t>=</a:t>
            </a:r>
            <a:r>
              <a:rPr lang="sr-Latn-RS">
                <a:latin typeface="Consolas" pitchFamily="49" charset="0"/>
                <a:cs typeface="Consolas" pitchFamily="49" charset="0"/>
              </a:rPr>
              <a:t> </a:t>
            </a:r>
            <a:r>
              <a:rPr lang="en-GB">
                <a:latin typeface="Consolas" pitchFamily="49" charset="0"/>
                <a:cs typeface="Consolas" pitchFamily="49" charset="0"/>
              </a:rPr>
              <a:t>5*A/7;</a:t>
            </a:r>
            <a:endParaRPr lang="sr-Latn-RS">
              <a:latin typeface="Consolas" pitchFamily="49" charset="0"/>
              <a:cs typeface="Consolas" pitchFamily="49" charset="0"/>
            </a:endParaRPr>
          </a:p>
          <a:p>
            <a:pPr>
              <a:defRPr/>
            </a:pPr>
            <a:endParaRPr lang="sr-Latn-RS">
              <a:latin typeface="Consolas" pitchFamily="49" charset="0"/>
              <a:cs typeface="Consolas" pitchFamily="49" charset="0"/>
            </a:endParaRPr>
          </a:p>
          <a:p>
            <a:pPr marL="457200" indent="-457200">
              <a:buFont typeface="+mj-lt"/>
              <a:buAutoNum type="arabicPeriod" startAt="2"/>
              <a:defRPr/>
            </a:pPr>
            <a:r>
              <a:rPr lang="sr-Latn-RS"/>
              <a:t>Koju će vrednost uzeti promenljive </a:t>
            </a:r>
            <a:r>
              <a:rPr lang="sr-Latn-RS">
                <a:latin typeface="Consolas" pitchFamily="49" charset="0"/>
                <a:cs typeface="Consolas" pitchFamily="49" charset="0"/>
              </a:rPr>
              <a:t>s1</a:t>
            </a:r>
            <a:r>
              <a:rPr lang="sr-Latn-RS"/>
              <a:t> i </a:t>
            </a:r>
            <a:r>
              <a:rPr lang="sr-Latn-RS">
                <a:latin typeface="Consolas" pitchFamily="49" charset="0"/>
                <a:cs typeface="Consolas" pitchFamily="49" charset="0"/>
              </a:rPr>
              <a:t>s2</a:t>
            </a:r>
            <a:r>
              <a:rPr lang="sr-Latn-RS"/>
              <a:t> nakon izvršenja svake od datih naredbi?</a:t>
            </a:r>
          </a:p>
          <a:p>
            <a:pPr marL="534988">
              <a:defRPr/>
            </a:pPr>
            <a:r>
              <a:rPr lang="en-US">
                <a:latin typeface="Consolas" pitchFamily="49" charset="0"/>
                <a:cs typeface="Consolas" pitchFamily="49" charset="0"/>
              </a:rPr>
              <a:t>int s1, s2;</a:t>
            </a:r>
            <a:endParaRPr lang="en-GB">
              <a:latin typeface="Consolas" pitchFamily="49" charset="0"/>
              <a:cs typeface="Consolas" pitchFamily="49" charset="0"/>
            </a:endParaRPr>
          </a:p>
          <a:p>
            <a:pPr marL="534988">
              <a:defRPr/>
            </a:pPr>
            <a:r>
              <a:rPr lang="sr-Latn-RS">
                <a:latin typeface="Consolas" pitchFamily="49" charset="0"/>
                <a:cs typeface="Consolas" pitchFamily="49" charset="0"/>
              </a:rPr>
              <a:t>s</a:t>
            </a:r>
            <a:r>
              <a:rPr lang="en-US">
                <a:latin typeface="Consolas" pitchFamily="49" charset="0"/>
                <a:cs typeface="Consolas" pitchFamily="49" charset="0"/>
              </a:rPr>
              <a:t>1</a:t>
            </a:r>
            <a:r>
              <a:rPr lang="sr-Latn-RS">
                <a:latin typeface="Consolas" pitchFamily="49" charset="0"/>
                <a:cs typeface="Consolas" pitchFamily="49" charset="0"/>
              </a:rPr>
              <a:t> </a:t>
            </a:r>
            <a:r>
              <a:rPr lang="en-US">
                <a:latin typeface="Consolas" pitchFamily="49" charset="0"/>
                <a:cs typeface="Consolas" pitchFamily="49" charset="0"/>
              </a:rPr>
              <a:t>=</a:t>
            </a:r>
            <a:r>
              <a:rPr lang="sr-Latn-RS">
                <a:latin typeface="Consolas" pitchFamily="49" charset="0"/>
                <a:cs typeface="Consolas" pitchFamily="49" charset="0"/>
              </a:rPr>
              <a:t> </a:t>
            </a:r>
            <a:r>
              <a:rPr lang="en-US">
                <a:latin typeface="Consolas" pitchFamily="49" charset="0"/>
                <a:cs typeface="Consolas" pitchFamily="49" charset="0"/>
              </a:rPr>
              <a:t>1;</a:t>
            </a:r>
            <a:endParaRPr lang="en-GB">
              <a:latin typeface="Consolas" pitchFamily="49" charset="0"/>
              <a:cs typeface="Consolas" pitchFamily="49" charset="0"/>
            </a:endParaRPr>
          </a:p>
          <a:p>
            <a:pPr marL="534988">
              <a:defRPr/>
            </a:pPr>
            <a:r>
              <a:rPr lang="sr-Latn-RS">
                <a:latin typeface="Consolas" pitchFamily="49" charset="0"/>
                <a:cs typeface="Consolas" pitchFamily="49" charset="0"/>
              </a:rPr>
              <a:t>s</a:t>
            </a:r>
            <a:r>
              <a:rPr lang="en-US">
                <a:latin typeface="Consolas" pitchFamily="49" charset="0"/>
                <a:cs typeface="Consolas" pitchFamily="49" charset="0"/>
              </a:rPr>
              <a:t>2</a:t>
            </a:r>
            <a:r>
              <a:rPr lang="sr-Latn-RS">
                <a:latin typeface="Consolas" pitchFamily="49" charset="0"/>
                <a:cs typeface="Consolas" pitchFamily="49" charset="0"/>
              </a:rPr>
              <a:t> </a:t>
            </a:r>
            <a:r>
              <a:rPr lang="en-US">
                <a:latin typeface="Consolas" pitchFamily="49" charset="0"/>
                <a:cs typeface="Consolas" pitchFamily="49" charset="0"/>
              </a:rPr>
              <a:t>=</a:t>
            </a:r>
            <a:r>
              <a:rPr lang="sr-Latn-RS">
                <a:latin typeface="Consolas" pitchFamily="49" charset="0"/>
                <a:cs typeface="Consolas" pitchFamily="49" charset="0"/>
              </a:rPr>
              <a:t> </a:t>
            </a:r>
            <a:r>
              <a:rPr lang="en-US">
                <a:latin typeface="Consolas" pitchFamily="49" charset="0"/>
                <a:cs typeface="Consolas" pitchFamily="49" charset="0"/>
              </a:rPr>
              <a:t>++s1</a:t>
            </a:r>
            <a:r>
              <a:rPr lang="sr-Latn-RS">
                <a:latin typeface="Consolas" pitchFamily="49" charset="0"/>
                <a:cs typeface="Consolas" pitchFamily="49" charset="0"/>
              </a:rPr>
              <a:t> </a:t>
            </a:r>
            <a:r>
              <a:rPr lang="en-US">
                <a:latin typeface="Consolas" pitchFamily="49" charset="0"/>
                <a:cs typeface="Consolas" pitchFamily="49" charset="0"/>
              </a:rPr>
              <a:t>+</a:t>
            </a:r>
            <a:r>
              <a:rPr lang="sr-Latn-RS">
                <a:latin typeface="Consolas" pitchFamily="49" charset="0"/>
                <a:cs typeface="Consolas" pitchFamily="49" charset="0"/>
              </a:rPr>
              <a:t> </a:t>
            </a:r>
            <a:r>
              <a:rPr lang="en-US">
                <a:latin typeface="Consolas" pitchFamily="49" charset="0"/>
                <a:cs typeface="Consolas" pitchFamily="49" charset="0"/>
              </a:rPr>
              <a:t>5;</a:t>
            </a:r>
            <a:endParaRPr lang="en-GB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44450"/>
            <a:ext cx="8280400" cy="1143000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Zadaci za vežbu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288" y="1412875"/>
            <a:ext cx="8208962" cy="34163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+mj-lt"/>
              <a:buAutoNum type="arabicPeriod" startAt="3"/>
              <a:defRPr/>
            </a:pPr>
            <a:r>
              <a:rPr lang="sr-Latn-RS"/>
              <a:t>Napisati C program koji učitava ceo broj N i štampa njegov kvadrat i kub.</a:t>
            </a:r>
          </a:p>
          <a:p>
            <a:pPr marL="457200" indent="-457200">
              <a:buFont typeface="+mj-lt"/>
              <a:buAutoNum type="arabicPeriod" startAt="3"/>
              <a:defRPr/>
            </a:pPr>
            <a:r>
              <a:rPr lang="sr-Latn-RS"/>
              <a:t>Napisati C program koji učitava realan broj X i štampa vrednost sledećeg izraza:</a:t>
            </a:r>
          </a:p>
          <a:p>
            <a:pPr marL="457200" indent="-457200">
              <a:buFont typeface="+mj-lt"/>
              <a:buAutoNum type="arabicPeriod" startAt="3"/>
              <a:defRPr/>
            </a:pPr>
            <a:endParaRPr lang="sr-Latn-RS"/>
          </a:p>
          <a:p>
            <a:pPr>
              <a:defRPr/>
            </a:pPr>
            <a:endParaRPr lang="sr-Latn-RS"/>
          </a:p>
          <a:p>
            <a:pPr>
              <a:defRPr/>
            </a:pPr>
            <a:endParaRPr lang="sr-Latn-RS"/>
          </a:p>
          <a:p>
            <a:pPr marL="457200" indent="-457200">
              <a:buFont typeface="+mj-lt"/>
              <a:buAutoNum type="arabicPeriod" startAt="3"/>
              <a:defRPr/>
            </a:pPr>
            <a:r>
              <a:rPr lang="sr-Latn-RS"/>
              <a:t>Napisati C program koji učitava dva cela broja X i Y, i štampa ostatak pri deljenju ta dva broja.</a:t>
            </a:r>
          </a:p>
        </p:txBody>
      </p:sp>
      <p:sp>
        <p:nvSpPr>
          <p:cNvPr id="4096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graphicFrame>
        <p:nvGraphicFramePr>
          <p:cNvPr id="40965" name="Object 3"/>
          <p:cNvGraphicFramePr>
            <a:graphicFrameLocks noChangeAspect="1"/>
          </p:cNvGraphicFramePr>
          <p:nvPr/>
        </p:nvGraphicFramePr>
        <p:xfrm>
          <a:off x="3276600" y="2924175"/>
          <a:ext cx="2247900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1" name="Equation" r:id="rId3" imgW="837836" imgH="291973" progId="Equation.DSMT4">
                  <p:embed/>
                </p:oleObj>
              </mc:Choice>
              <mc:Fallback>
                <p:oleObj name="Equation" r:id="rId3" imgW="837836" imgH="291973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2924175"/>
                        <a:ext cx="2247900" cy="792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Čovek i obrada podataka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844675"/>
            <a:ext cx="8642350" cy="4687888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sr-Latn-CS" sz="2600" smtClean="0"/>
              <a:t>Još u XIX veku, pa i ranije, uočeno je da ljudi uspešno obrađuju samo male količine informacija, a da su podložni raznim greškama kako se količina informacija povećava.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sr-Latn-CS" sz="2600" smtClean="0"/>
              <a:t>Stoga se došlo na ideju kreiranja nepogrešivih računskih mašina koje bi u zahtevnim obradama zamenile ljude.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sr-Latn-CS" sz="2600" smtClean="0"/>
              <a:t>Nacrti prvih takvih mašina su bili plod rada Bebidža (</a:t>
            </a:r>
            <a:r>
              <a:rPr lang="sr-Latn-CS" sz="2600" smtClean="0">
                <a:solidFill>
                  <a:srgbClr val="FF3300"/>
                </a:solidFill>
              </a:rPr>
              <a:t>Charles Babbage</a:t>
            </a:r>
            <a:r>
              <a:rPr lang="sr-Latn-CS" sz="2600" smtClean="0"/>
              <a:t>) i Paskala (</a:t>
            </a:r>
            <a:r>
              <a:rPr lang="sr-Latn-CS" sz="2600" smtClean="0">
                <a:solidFill>
                  <a:srgbClr val="FF3300"/>
                </a:solidFill>
              </a:rPr>
              <a:t>Blaise Pascal</a:t>
            </a:r>
            <a:r>
              <a:rPr lang="sr-Latn-CS" sz="2600" smtClean="0"/>
              <a:t>). (Paskal je napravio mehaničku mašinu za sabiranje i oduzimanje)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sr-Latn-CS" sz="2600" smtClean="0"/>
              <a:t>Revolucija u razvoju računskih mašina je omogućena pojavom poluprovodničkih elektronskih komponenti – tranzistora.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908050"/>
            <a:ext cx="7620000" cy="417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7" name="Rectangle 3"/>
          <p:cNvSpPr txBox="1">
            <a:spLocks noChangeArrowheads="1"/>
          </p:cNvSpPr>
          <p:nvPr/>
        </p:nvSpPr>
        <p:spPr bwMode="auto">
          <a:xfrm>
            <a:off x="1042988" y="5300663"/>
            <a:ext cx="7058025" cy="54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sr-Latn-CS"/>
              <a:t>Pascal-ova mehanička mašina za sabiranje i oduzimanje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Jezik računara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981200"/>
            <a:ext cx="8496300" cy="4114800"/>
          </a:xfrm>
        </p:spPr>
        <p:txBody>
          <a:bodyPr/>
          <a:lstStyle/>
          <a:p>
            <a:pPr eaLnBrk="1" hangingPunct="1"/>
            <a:r>
              <a:rPr lang="sr-Latn-CS" sz="2600" smtClean="0"/>
              <a:t>Savremeni elektronski računari rade na principu binarne logike sa alfabetom {</a:t>
            </a:r>
            <a:r>
              <a:rPr lang="sr-Latn-CS" sz="2600" b="1" smtClean="0"/>
              <a:t>0</a:t>
            </a:r>
            <a:r>
              <a:rPr lang="sr-Latn-CS" sz="2600" smtClean="0"/>
              <a:t>,</a:t>
            </a:r>
            <a:r>
              <a:rPr lang="sr-Latn-CS" sz="2600" b="1" smtClean="0"/>
              <a:t>1</a:t>
            </a:r>
            <a:r>
              <a:rPr lang="sr-Latn-CS" sz="2600" smtClean="0"/>
              <a:t>}.</a:t>
            </a:r>
          </a:p>
          <a:p>
            <a:pPr eaLnBrk="1" hangingPunct="1"/>
            <a:r>
              <a:rPr lang="sr-Latn-CS" sz="2600" smtClean="0"/>
              <a:t>Očigledno je veoma teško ljudsku logiku, zasnovanu na procedurama, pretvoriti u binarni zapis direktnim putem.</a:t>
            </a:r>
          </a:p>
          <a:p>
            <a:pPr eaLnBrk="1" hangingPunct="1"/>
            <a:r>
              <a:rPr lang="sr-Latn-CS" sz="2600" smtClean="0"/>
              <a:t>Poseban je problem što relativno prosta procedura zapisana binarno može da ima desetine hiljada, pa i milione bita, što je čini nemogućom za održavanje i prepravljanje.</a:t>
            </a:r>
          </a:p>
          <a:p>
            <a:pPr eaLnBrk="1" hangingPunct="1"/>
            <a:r>
              <a:rPr lang="sr-Latn-CS" sz="2600" smtClean="0"/>
              <a:t>Stoga su se razvili </a:t>
            </a:r>
            <a:r>
              <a:rPr lang="sr-Latn-CS" sz="2600" smtClean="0">
                <a:solidFill>
                  <a:srgbClr val="FF3300"/>
                </a:solidFill>
              </a:rPr>
              <a:t>programski jezici</a:t>
            </a:r>
            <a:r>
              <a:rPr lang="sr-Latn-CS" sz="2600" smtClean="0"/>
              <a:t> kao posrednici između jezika procedure i jezika koji razumeju računari.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445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Od </a:t>
            </a:r>
            <a:r>
              <a:rPr lang="sr-Latn-RS" smtClean="0">
                <a:solidFill>
                  <a:schemeClr val="tx1"/>
                </a:solidFill>
              </a:rPr>
              <a:t>čoveka do jedinica i nula</a:t>
            </a:r>
            <a:endParaRPr lang="en-US" smtClean="0">
              <a:solidFill>
                <a:schemeClr val="tx1"/>
              </a:solidFill>
            </a:endParaRPr>
          </a:p>
        </p:txBody>
      </p:sp>
      <p:pic>
        <p:nvPicPr>
          <p:cNvPr id="8195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9" r="-4279"/>
          <a:stretch>
            <a:fillRect/>
          </a:stretch>
        </p:blipFill>
        <p:spPr bwMode="auto">
          <a:xfrm>
            <a:off x="468313" y="2973388"/>
            <a:ext cx="169227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000" y="2919413"/>
            <a:ext cx="2670175" cy="267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loud Callout 5"/>
          <p:cNvSpPr/>
          <p:nvPr/>
        </p:nvSpPr>
        <p:spPr>
          <a:xfrm>
            <a:off x="1547813" y="1557338"/>
            <a:ext cx="1655762" cy="1295400"/>
          </a:xfrm>
          <a:prstGeom prst="cloud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198" name="TextBox 6"/>
          <p:cNvSpPr txBox="1">
            <a:spLocks noChangeArrowheads="1"/>
          </p:cNvSpPr>
          <p:nvPr/>
        </p:nvSpPr>
        <p:spPr bwMode="auto">
          <a:xfrm>
            <a:off x="1476375" y="1666875"/>
            <a:ext cx="17272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sr-Latn-RS" sz="2000"/>
              <a:t>Išao, bio, radio, €, facebook</a:t>
            </a:r>
            <a:endParaRPr lang="en-GB" sz="2000"/>
          </a:p>
        </p:txBody>
      </p:sp>
      <p:sp>
        <p:nvSpPr>
          <p:cNvPr id="24" name="Cloud Callout 23"/>
          <p:cNvSpPr/>
          <p:nvPr/>
        </p:nvSpPr>
        <p:spPr>
          <a:xfrm>
            <a:off x="6875463" y="1773238"/>
            <a:ext cx="1800225" cy="1408112"/>
          </a:xfrm>
          <a:prstGeom prst="cloud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200" name="TextBox 24"/>
          <p:cNvSpPr txBox="1">
            <a:spLocks noChangeArrowheads="1"/>
          </p:cNvSpPr>
          <p:nvPr/>
        </p:nvSpPr>
        <p:spPr bwMode="auto">
          <a:xfrm>
            <a:off x="7019925" y="1916113"/>
            <a:ext cx="151288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sr-Latn-RS" sz="2000"/>
              <a:t>010100100011101000100100100101</a:t>
            </a:r>
            <a:endParaRPr lang="en-GB" sz="2000"/>
          </a:p>
        </p:txBody>
      </p:sp>
      <p:sp>
        <p:nvSpPr>
          <p:cNvPr id="8" name="Rectangle 7"/>
          <p:cNvSpPr/>
          <p:nvPr/>
        </p:nvSpPr>
        <p:spPr>
          <a:xfrm>
            <a:off x="2887663" y="2973388"/>
            <a:ext cx="2659062" cy="290353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202" name="TextBox 8"/>
          <p:cNvSpPr txBox="1">
            <a:spLocks noChangeArrowheads="1"/>
          </p:cNvSpPr>
          <p:nvPr/>
        </p:nvSpPr>
        <p:spPr bwMode="auto">
          <a:xfrm>
            <a:off x="2928938" y="3290888"/>
            <a:ext cx="2579687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sr-Latn-RS" b="1"/>
              <a:t>Programski jezici</a:t>
            </a:r>
          </a:p>
          <a:p>
            <a:pPr eaLnBrk="1" hangingPunct="1"/>
            <a:r>
              <a:rPr lang="sr-Latn-RS">
                <a:solidFill>
                  <a:srgbClr val="FF0000"/>
                </a:solidFill>
              </a:rPr>
              <a:t>Viši:</a:t>
            </a:r>
            <a:r>
              <a:rPr lang="sr-Latn-RS">
                <a:solidFill>
                  <a:srgbClr val="00B050"/>
                </a:solidFill>
              </a:rPr>
              <a:t> C, C++, C#, Java, Matlab, Visual Basic.net...</a:t>
            </a:r>
          </a:p>
          <a:p>
            <a:pPr eaLnBrk="1" hangingPunct="1"/>
            <a:r>
              <a:rPr lang="sr-Latn-RS">
                <a:solidFill>
                  <a:srgbClr val="FF0000"/>
                </a:solidFill>
              </a:rPr>
              <a:t>Niži:</a:t>
            </a:r>
            <a:r>
              <a:rPr lang="sr-Latn-RS">
                <a:solidFill>
                  <a:srgbClr val="00B050"/>
                </a:solidFill>
              </a:rPr>
              <a:t> Asembler</a:t>
            </a:r>
            <a:endParaRPr lang="en-GB">
              <a:solidFill>
                <a:srgbClr val="00B050"/>
              </a:solidFill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2078038" y="3397250"/>
            <a:ext cx="792162" cy="1762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9" name="Right Arrow 28"/>
          <p:cNvSpPr/>
          <p:nvPr/>
        </p:nvSpPr>
        <p:spPr>
          <a:xfrm>
            <a:off x="5546725" y="3454400"/>
            <a:ext cx="792163" cy="1762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5888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Programski jezici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412875"/>
            <a:ext cx="8929687" cy="50403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sr-Latn-CS" sz="2400" b="1" smtClean="0">
                <a:solidFill>
                  <a:srgbClr val="E6AF00"/>
                </a:solidFill>
              </a:rPr>
              <a:t>Mašinski jezik</a:t>
            </a:r>
            <a:r>
              <a:rPr lang="sr-Latn-CS" sz="2400" smtClean="0"/>
              <a:t> je jezik koji razume procesor računara. Predstavlja binarnu reprezentaciju (0 i 1) procesorskih instrukcija.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400" b="1" smtClean="0">
                <a:solidFill>
                  <a:srgbClr val="FF0000"/>
                </a:solidFill>
              </a:rPr>
              <a:t>Asemblerski jezik</a:t>
            </a:r>
            <a:r>
              <a:rPr lang="sr-Latn-CS" sz="2400" smtClean="0"/>
              <a:t> je jezik instrukcija procesora, na primer:</a:t>
            </a:r>
          </a:p>
          <a:p>
            <a:pPr marL="361950" indent="0">
              <a:spcBef>
                <a:spcPts val="0"/>
              </a:spcBef>
              <a:buFontTx/>
              <a:buNone/>
              <a:tabLst>
                <a:tab pos="2778125" algn="l"/>
              </a:tabLst>
              <a:defRPr/>
            </a:pPr>
            <a:r>
              <a:rPr lang="hr-HR" sz="2200">
                <a:solidFill>
                  <a:srgbClr val="FF0000"/>
                </a:solidFill>
              </a:rPr>
              <a:t>ADD R1, R2, </a:t>
            </a:r>
            <a:r>
              <a:rPr lang="hr-HR" sz="2200" smtClean="0">
                <a:solidFill>
                  <a:srgbClr val="FF0000"/>
                </a:solidFill>
              </a:rPr>
              <a:t>R3	// saberi registre R2 i R3 i smesti zbir u R1</a:t>
            </a:r>
          </a:p>
          <a:p>
            <a:pPr marL="361950" indent="0">
              <a:spcBef>
                <a:spcPts val="0"/>
              </a:spcBef>
              <a:buFontTx/>
              <a:buNone/>
              <a:tabLst>
                <a:tab pos="2778125" algn="l"/>
              </a:tabLst>
              <a:defRPr/>
            </a:pPr>
            <a:r>
              <a:rPr lang="hr-HR" sz="2200" smtClean="0">
                <a:solidFill>
                  <a:srgbClr val="FF0000"/>
                </a:solidFill>
              </a:rPr>
              <a:t>MULT </a:t>
            </a:r>
            <a:r>
              <a:rPr lang="hr-HR" sz="2200">
                <a:solidFill>
                  <a:srgbClr val="FF0000"/>
                </a:solidFill>
              </a:rPr>
              <a:t>R1, R2, </a:t>
            </a:r>
            <a:r>
              <a:rPr lang="hr-HR" sz="2200" smtClean="0">
                <a:solidFill>
                  <a:srgbClr val="FF0000"/>
                </a:solidFill>
              </a:rPr>
              <a:t>R3 	// pomnoži registre R2 i R3 i smesti proizvod u R1</a:t>
            </a:r>
          </a:p>
          <a:p>
            <a:pPr marL="361950" indent="0">
              <a:spcBef>
                <a:spcPts val="0"/>
              </a:spcBef>
              <a:buFontTx/>
              <a:buNone/>
              <a:tabLst>
                <a:tab pos="2778125" algn="l"/>
              </a:tabLst>
              <a:defRPr/>
            </a:pPr>
            <a:r>
              <a:rPr lang="hr-HR" sz="2200" smtClean="0">
                <a:solidFill>
                  <a:srgbClr val="FF0000"/>
                </a:solidFill>
              </a:rPr>
              <a:t>LOAD </a:t>
            </a:r>
            <a:r>
              <a:rPr lang="hr-HR" sz="2200">
                <a:solidFill>
                  <a:srgbClr val="FF0000"/>
                </a:solidFill>
              </a:rPr>
              <a:t>R1, </a:t>
            </a:r>
            <a:r>
              <a:rPr lang="hr-HR" sz="2200" smtClean="0">
                <a:solidFill>
                  <a:srgbClr val="FF0000"/>
                </a:solidFill>
              </a:rPr>
              <a:t>A	// učitaj podatak sa mem. adrese A i smesti ga u R1</a:t>
            </a:r>
            <a:endParaRPr lang="sr-Latn-CS" sz="220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1800"/>
              </a:spcBef>
              <a:defRPr/>
            </a:pPr>
            <a:r>
              <a:rPr lang="sr-Latn-CS" sz="2400" smtClean="0"/>
              <a:t>Program napisan u </a:t>
            </a:r>
            <a:r>
              <a:rPr lang="en-US" sz="2400" b="1" smtClean="0">
                <a:solidFill>
                  <a:srgbClr val="0070C0"/>
                </a:solidFill>
              </a:rPr>
              <a:t>vi</a:t>
            </a:r>
            <a:r>
              <a:rPr lang="sr-Latn-RS" sz="2400" b="1" smtClean="0">
                <a:solidFill>
                  <a:srgbClr val="0070C0"/>
                </a:solidFill>
              </a:rPr>
              <a:t>š</a:t>
            </a:r>
            <a:r>
              <a:rPr lang="en-US" sz="2400" b="1" smtClean="0">
                <a:solidFill>
                  <a:srgbClr val="0070C0"/>
                </a:solidFill>
              </a:rPr>
              <a:t>em </a:t>
            </a:r>
            <a:r>
              <a:rPr lang="sr-Latn-CS" sz="2400" b="1" smtClean="0">
                <a:solidFill>
                  <a:srgbClr val="0070C0"/>
                </a:solidFill>
              </a:rPr>
              <a:t>programskom jeziku </a:t>
            </a:r>
            <a:r>
              <a:rPr lang="sr-Latn-CS" sz="2400" smtClean="0"/>
              <a:t>podseća na jednostavne direktive engleskog jezika, kombinovane sa preciznim matematičkim formulacijama.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tabLst>
                <a:tab pos="361950" algn="l"/>
                <a:tab pos="715963" algn="l"/>
                <a:tab pos="1077913" algn="l"/>
              </a:tabLst>
              <a:defRPr/>
            </a:pPr>
            <a:r>
              <a:rPr lang="en-US" sz="2400" smtClean="0"/>
              <a:t>	</a:t>
            </a:r>
            <a:r>
              <a:rPr lang="sr-Latn-CS" sz="2500" kern="120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while(I </a:t>
            </a:r>
            <a:r>
              <a:rPr lang="en-US" sz="2500" kern="120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&lt;</a:t>
            </a:r>
            <a:r>
              <a:rPr lang="sr-Latn-RS" sz="2500" kern="120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2500" kern="120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10</a:t>
            </a:r>
            <a:r>
              <a:rPr lang="sr-Latn-CS" sz="2500" kern="120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)</a:t>
            </a:r>
            <a:r>
              <a:rPr lang="en-US" sz="2500" kern="120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tabLst>
                <a:tab pos="361950" algn="l"/>
                <a:tab pos="715963" algn="l"/>
                <a:tab pos="1077913" algn="l"/>
              </a:tabLst>
              <a:defRPr/>
            </a:pPr>
            <a:r>
              <a:rPr lang="en-US" sz="2500" kern="120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		if(I</a:t>
            </a:r>
            <a:r>
              <a:rPr lang="sr-Latn-RS" sz="2500" kern="120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2500" kern="120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&gt;</a:t>
            </a:r>
            <a:r>
              <a:rPr lang="sr-Latn-RS" sz="2500" kern="120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2500" kern="120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2)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tabLst>
                <a:tab pos="361950" algn="l"/>
                <a:tab pos="715963" algn="l"/>
                <a:tab pos="1077913" algn="l"/>
              </a:tabLst>
              <a:defRPr/>
            </a:pPr>
            <a:r>
              <a:rPr lang="en-US" sz="2500" kern="120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			X = Y – 3;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tabLst>
                <a:tab pos="361950" algn="l"/>
                <a:tab pos="715963" algn="l"/>
                <a:tab pos="1077913" algn="l"/>
              </a:tabLst>
              <a:defRPr/>
            </a:pPr>
            <a:r>
              <a:rPr lang="en-US" sz="2500" kern="120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	}</a:t>
            </a:r>
          </a:p>
          <a:p>
            <a:pPr marL="457200" lvl="1" indent="0" eaLnBrk="1" hangingPunct="1">
              <a:lnSpc>
                <a:spcPct val="90000"/>
              </a:lnSpc>
              <a:buFontTx/>
              <a:buNone/>
              <a:defRPr/>
            </a:pPr>
            <a:r>
              <a:rPr lang="en-US" sz="2000"/>
              <a:t>	</a:t>
            </a:r>
            <a:r>
              <a:rPr lang="en-US" sz="2000" smtClean="0"/>
              <a:t>	</a:t>
            </a:r>
            <a:endParaRPr lang="sr-Latn-CS" sz="2000" smtClean="0"/>
          </a:p>
        </p:txBody>
      </p:sp>
      <p:pic>
        <p:nvPicPr>
          <p:cNvPr id="9220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4503738"/>
            <a:ext cx="3194050" cy="232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Algoritam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700213"/>
            <a:ext cx="5543550" cy="4176712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500" smtClean="0"/>
              <a:t>Pre pisanja programa u programskom jeziku treba osmisliti korake u rešavanju problema.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500" smtClean="0"/>
              <a:t>Ti koraci, za razliku od jezika procedure, moraju biti nedvosmisleni, jer računari mogu da izvršavaju samo nedvosmislene direktive.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500" b="1" smtClean="0"/>
              <a:t>Niz koraka koji vode ka rešenju nekog problema naziva se </a:t>
            </a:r>
            <a:r>
              <a:rPr lang="sr-Latn-CS" sz="2500" b="1" smtClean="0">
                <a:solidFill>
                  <a:srgbClr val="FF3300"/>
                </a:solidFill>
              </a:rPr>
              <a:t>algoritam</a:t>
            </a:r>
            <a:r>
              <a:rPr lang="sr-Latn-CS" sz="2500" b="1" smtClean="0"/>
              <a:t>.</a:t>
            </a:r>
          </a:p>
        </p:txBody>
      </p:sp>
      <p:pic>
        <p:nvPicPr>
          <p:cNvPr id="10244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2197100"/>
            <a:ext cx="3373438" cy="447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3373</TotalTime>
  <Words>2165</Words>
  <Application>Microsoft Office PowerPoint</Application>
  <PresentationFormat>On-screen Show (4:3)</PresentationFormat>
  <Paragraphs>470</Paragraphs>
  <Slides>39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6" baseType="lpstr">
      <vt:lpstr>Arial</vt:lpstr>
      <vt:lpstr>Calibri</vt:lpstr>
      <vt:lpstr>Consolas</vt:lpstr>
      <vt:lpstr>Times New Roman</vt:lpstr>
      <vt:lpstr>Wingdings</vt:lpstr>
      <vt:lpstr>Default Design</vt:lpstr>
      <vt:lpstr>Equation</vt:lpstr>
      <vt:lpstr>Programiranje</vt:lpstr>
      <vt:lpstr>Osnovni podaci - osoblje</vt:lpstr>
      <vt:lpstr>Provera znanja</vt:lpstr>
      <vt:lpstr>Čovek i obrada podataka</vt:lpstr>
      <vt:lpstr>PowerPoint Presentation</vt:lpstr>
      <vt:lpstr>Jezik računara</vt:lpstr>
      <vt:lpstr>Od čoveka do jedinica i nula</vt:lpstr>
      <vt:lpstr>Programski jezici</vt:lpstr>
      <vt:lpstr>Algoritam</vt:lpstr>
      <vt:lpstr>Osnovno o jeziku C</vt:lpstr>
      <vt:lpstr>Šta je potrebno da se napiše program?</vt:lpstr>
      <vt:lpstr>Programski prevodioci - Interpreteri</vt:lpstr>
      <vt:lpstr>Programski prevodioci - Kompajleri</vt:lpstr>
      <vt:lpstr>Razvojno okruženje</vt:lpstr>
      <vt:lpstr>Prvi C program</vt:lpstr>
      <vt:lpstr>Prvi C program</vt:lpstr>
      <vt:lpstr>Drugi C program</vt:lpstr>
      <vt:lpstr>Drugi C program</vt:lpstr>
      <vt:lpstr>Deklaracija promenljivih</vt:lpstr>
      <vt:lpstr>Ključne reči</vt:lpstr>
      <vt:lpstr>Tipovi promenljivih</vt:lpstr>
      <vt:lpstr>Inicijalizacija i definicija promenljivih</vt:lpstr>
      <vt:lpstr>Funkcija printf</vt:lpstr>
      <vt:lpstr>Specifikatori formata</vt:lpstr>
      <vt:lpstr>Treći C program</vt:lpstr>
      <vt:lpstr>Treći C program</vt:lpstr>
      <vt:lpstr>Operacije sa celim brojevima</vt:lpstr>
      <vt:lpstr>Aritmetički operatori u C-u</vt:lpstr>
      <vt:lpstr>Logički i operatori poređenja</vt:lpstr>
      <vt:lpstr>Logički i operatori poređenja</vt:lpstr>
      <vt:lpstr>Logički i operatori poređenja</vt:lpstr>
      <vt:lpstr>Kombinovani operatori dodele</vt:lpstr>
      <vt:lpstr>Operator inkrementiranja</vt:lpstr>
      <vt:lpstr>Operator dekrementiranja</vt:lpstr>
      <vt:lpstr>Izvršavanje složenih logičkih izraza</vt:lpstr>
      <vt:lpstr>Izvršavanje složenih logičkih izraza</vt:lpstr>
      <vt:lpstr>Prvenstvo i asocijativnost operatora</vt:lpstr>
      <vt:lpstr>Zadaci za vežbu</vt:lpstr>
      <vt:lpstr>Zadaci za vežbu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</dc:title>
  <dc:creator>Slobodan Djukanovic</dc:creator>
  <cp:lastModifiedBy>Slobodan</cp:lastModifiedBy>
  <cp:revision>394</cp:revision>
  <cp:lastPrinted>2013-03-05T14:20:17Z</cp:lastPrinted>
  <dcterms:created xsi:type="dcterms:W3CDTF">2004-11-03T06:24:07Z</dcterms:created>
  <dcterms:modified xsi:type="dcterms:W3CDTF">2018-02-12T10:58:47Z</dcterms:modified>
</cp:coreProperties>
</file>