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62" r:id="rId3"/>
    <p:sldId id="442" r:id="rId4"/>
    <p:sldId id="420" r:id="rId5"/>
    <p:sldId id="452" r:id="rId6"/>
    <p:sldId id="453" r:id="rId7"/>
    <p:sldId id="454" r:id="rId8"/>
    <p:sldId id="455" r:id="rId9"/>
    <p:sldId id="456" r:id="rId10"/>
    <p:sldId id="370" r:id="rId11"/>
    <p:sldId id="457" r:id="rId12"/>
    <p:sldId id="382" r:id="rId13"/>
    <p:sldId id="458" r:id="rId14"/>
    <p:sldId id="459" r:id="rId15"/>
    <p:sldId id="460" r:id="rId16"/>
    <p:sldId id="461" r:id="rId17"/>
    <p:sldId id="462" r:id="rId18"/>
    <p:sldId id="463" r:id="rId19"/>
    <p:sldId id="464" r:id="rId20"/>
    <p:sldId id="465" r:id="rId21"/>
    <p:sldId id="466" r:id="rId22"/>
    <p:sldId id="467" r:id="rId23"/>
    <p:sldId id="468" r:id="rId24"/>
    <p:sldId id="400" r:id="rId25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C5E2FF"/>
    <a:srgbClr val="A7D3FF"/>
    <a:srgbClr val="89C4FF"/>
    <a:srgbClr val="FF3300"/>
    <a:srgbClr val="FFDDDD"/>
    <a:srgbClr val="FFD1D1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10" autoAdjust="0"/>
    <p:restoredTop sz="90953" autoAdjust="0"/>
  </p:normalViewPr>
  <p:slideViewPr>
    <p:cSldViewPr showGuides="1">
      <p:cViewPr>
        <p:scale>
          <a:sx n="90" d="100"/>
          <a:sy n="90" d="100"/>
        </p:scale>
        <p:origin x="-1013" y="-259"/>
      </p:cViewPr>
      <p:guideLst>
        <p:guide orient="horz" pos="356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18A12CFF-79F5-45AD-AFDE-E5ECF1070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20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0863" y="0"/>
            <a:ext cx="4310062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1363" y="508000"/>
            <a:ext cx="3379787" cy="2533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11513"/>
            <a:ext cx="7954963" cy="30416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23025"/>
            <a:ext cx="4308475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defTabSz="954473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0863" y="6423025"/>
            <a:ext cx="4310062" cy="33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436" tIns="47717" rIns="95436" bIns="47717" numCol="1" anchor="b" anchorCtr="0" compatLnSpc="1">
            <a:prstTxWarp prst="textNoShape">
              <a:avLst/>
            </a:prstTxWarp>
          </a:bodyPr>
          <a:lstStyle>
            <a:lvl1pPr algn="r" defTabSz="954473">
              <a:defRPr sz="1300"/>
            </a:lvl1pPr>
          </a:lstStyle>
          <a:p>
            <a:pPr>
              <a:defRPr/>
            </a:pPr>
            <a:fld id="{501BCA29-8B21-459F-84BA-7C4953FA6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722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52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8DD80BE-B04C-4AAB-878F-3507ACED65F5}" type="slidenum">
              <a:rPr lang="en-US" sz="1300" smtClean="0"/>
              <a:pPr eaLnBrk="1" hangingPunct="1"/>
              <a:t>1</a:t>
            </a:fld>
            <a:endParaRPr lang="en-US" sz="13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E0FAD-3A88-44EE-9BB8-4A4197BDA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42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A2EC2-1B10-44AF-9455-5CF819DC7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46001-DAF8-4453-BE58-792F5EDB6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436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052F8-979B-44FF-92A9-866C84BAC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8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EC4B8-373E-4855-AF0C-9911CCB1EB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4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7C158-17A0-474B-9144-FDF236DFF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7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77D6D-A837-4352-BEFE-7AE390131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740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6669D-2428-4C6E-BC6D-4105E47B0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9F745-E992-498B-86D6-B40769D74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2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F6988-88E6-4A75-A119-36303B181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2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7D955-24F9-4FA1-8D68-DFE7A8DBE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2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C052B-4E45-43C0-A2C4-D6EB4F662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29F1EDE-776C-43A1-9F89-2F84875A3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4538"/>
            <a:ext cx="6400800" cy="720725"/>
          </a:xfrm>
        </p:spPr>
        <p:txBody>
          <a:bodyPr/>
          <a:lstStyle/>
          <a:p>
            <a:pPr eaLnBrk="1" hangingPunct="1"/>
            <a:r>
              <a:rPr lang="en-US" smtClean="0"/>
              <a:t>Funkcije</a:t>
            </a:r>
            <a:endParaRPr lang="sr-Latn-CS" smtClean="0"/>
          </a:p>
        </p:txBody>
      </p:sp>
      <p:sp>
        <p:nvSpPr>
          <p:cNvPr id="2051" name="Rectangle 4"/>
          <p:cNvSpPr>
            <a:spLocks noGrp="1" noChangeArrowheads="1"/>
          </p:cNvSpPr>
          <p:nvPr/>
        </p:nvSpPr>
        <p:spPr bwMode="auto">
          <a:xfrm>
            <a:off x="358775" y="1700213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6000" b="1" smtClean="0">
                <a:solidFill>
                  <a:schemeClr val="tx2"/>
                </a:solidFill>
              </a:rPr>
              <a:t>Programiranje</a:t>
            </a:r>
            <a:endParaRPr lang="sr-Latn-CS" sz="60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1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1719263"/>
            <a:ext cx="5111750" cy="5040312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float maks(float, float);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float x, y;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printf("Uneti dva realna broja: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scanf("%f%f", &amp;x, &amp;y);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printf("Veci broj je %f", </a:t>
            </a: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maks(x,y)</a:t>
            </a:r>
            <a:r>
              <a:rPr lang="sl-SI" sz="1700" smtClean="0">
                <a:latin typeface="Consolas" pitchFamily="49" charset="0"/>
                <a:cs typeface="Consolas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float maks(float a, float b)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if(a &gt; b)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return a;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else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return b;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1268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8856662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dva realna broja i određuje i štampa veći od ta dva broja. Za određivanje većeg broja kreirati funkciju </a:t>
            </a:r>
            <a:r>
              <a:rPr lang="en-US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maks</a:t>
            </a:r>
            <a:r>
              <a:rPr lang="en-US"/>
              <a:t>.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704013" y="5041900"/>
            <a:ext cx="1157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1270" name="Straight Arrow Connector 9"/>
          <p:cNvCxnSpPr>
            <a:cxnSpLocks noChangeShapeType="1"/>
          </p:cNvCxnSpPr>
          <p:nvPr/>
        </p:nvCxnSpPr>
        <p:spPr bwMode="auto">
          <a:xfrm flipH="1">
            <a:off x="7235825" y="5503863"/>
            <a:ext cx="26988" cy="373062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1" name="Rectangle 19"/>
          <p:cNvSpPr>
            <a:spLocks noChangeArrowheads="1"/>
          </p:cNvSpPr>
          <p:nvPr/>
        </p:nvSpPr>
        <p:spPr bwMode="auto">
          <a:xfrm>
            <a:off x="5508625" y="5876925"/>
            <a:ext cx="3455988" cy="87788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dva realna broja: 4.5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6.7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Veci broj je 6.700000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83238" y="3527425"/>
            <a:ext cx="3536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0000"/>
                </a:solidFill>
                <a:latin typeface="+mn-lt"/>
              </a:rPr>
              <a:t>Poziv funkcije </a:t>
            </a:r>
            <a:r>
              <a:rPr lang="sr-Latn-RS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maks</a:t>
            </a:r>
            <a:r>
              <a:rPr lang="sr-Latn-RS" sz="2000">
                <a:solidFill>
                  <a:srgbClr val="FF0000"/>
                </a:solidFill>
                <a:latin typeface="+mn-lt"/>
              </a:rPr>
              <a:t> se može naći u funkciji </a:t>
            </a:r>
            <a:r>
              <a:rPr lang="sr-Latn-RS" sz="20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printf</a:t>
            </a:r>
            <a:r>
              <a:rPr lang="sr-Latn-RS" sz="2000">
                <a:solidFill>
                  <a:srgbClr val="FF0000"/>
                </a:solidFill>
                <a:latin typeface="+mn-lt"/>
              </a:rPr>
              <a:t>.</a:t>
            </a:r>
            <a:endParaRPr lang="en-US" sz="2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1273" name="Straight Arrow Connector 9"/>
          <p:cNvCxnSpPr>
            <a:cxnSpLocks noChangeShapeType="1"/>
          </p:cNvCxnSpPr>
          <p:nvPr/>
        </p:nvCxnSpPr>
        <p:spPr bwMode="auto">
          <a:xfrm flipH="1">
            <a:off x="4506913" y="3770313"/>
            <a:ext cx="1103312" cy="328612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2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1719263"/>
            <a:ext cx="7859713" cy="5035550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suma(int);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int N;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printf("Uneti prirodan broj: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scanf("%d", 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printf("Suma prvih %d prirodnih brojeva je %d", N, suma(N));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suma(int N)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int suma = 0,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suma +=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return suma;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2292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8856662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ceo broj N i određuje i štampa sumu prvih N prirodnih brojeva. Za određivanje sume kreirati funkciju </a:t>
            </a:r>
            <a:r>
              <a:rPr lang="en-US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suma</a:t>
            </a:r>
            <a:r>
              <a:rPr lang="en-US"/>
              <a:t>.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704013" y="5186363"/>
            <a:ext cx="11572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2294" name="Straight Arrow Connector 9"/>
          <p:cNvCxnSpPr>
            <a:cxnSpLocks noChangeShapeType="1"/>
          </p:cNvCxnSpPr>
          <p:nvPr/>
        </p:nvCxnSpPr>
        <p:spPr bwMode="auto">
          <a:xfrm flipH="1">
            <a:off x="7235825" y="5648325"/>
            <a:ext cx="26988" cy="3730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5" name="Rectangle 19"/>
          <p:cNvSpPr>
            <a:spLocks noChangeArrowheads="1"/>
          </p:cNvSpPr>
          <p:nvPr/>
        </p:nvSpPr>
        <p:spPr bwMode="auto">
          <a:xfrm>
            <a:off x="4067175" y="6008688"/>
            <a:ext cx="4897438" cy="614362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prirodan broj: 34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Suma prvih 34 prirodnih brojeva je 561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7921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Funkcija i niz</a:t>
            </a:r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295275" y="1412875"/>
            <a:ext cx="8712200" cy="47529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Kad se niz (celih ili realnih brojeva) prosleđuje funkciji, potrebno je proslediti adresu niza (ime niza) i dužinu niza. Funkcija ne može da odredi dužinu, pa se mora proslediti i taj podatak.</a:t>
            </a:r>
            <a:endParaRPr lang="en-US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Na primer, </a:t>
            </a:r>
            <a:r>
              <a:rPr lang="sr-Latn-RS" smtClean="0">
                <a:latin typeface="+mj-lt"/>
              </a:rPr>
              <a:t>zaglavlje</a:t>
            </a:r>
            <a:r>
              <a:rPr lang="en-US" smtClean="0">
                <a:latin typeface="+mj-lt"/>
              </a:rPr>
              <a:t> celobrojne</a:t>
            </a:r>
            <a:r>
              <a:rPr lang="sr-Latn-RS" smtClean="0">
                <a:latin typeface="+mj-lt"/>
              </a:rPr>
              <a:t> funkcije 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fun</a:t>
            </a:r>
            <a:r>
              <a:rPr lang="en-US" smtClean="0">
                <a:latin typeface="+mj-lt"/>
              </a:rPr>
              <a:t> </a:t>
            </a:r>
            <a:r>
              <a:rPr lang="sr-Latn-RS" smtClean="0">
                <a:latin typeface="+mj-lt"/>
              </a:rPr>
              <a:t>koja za argumente ima </a:t>
            </a:r>
            <a:r>
              <a:rPr lang="en-US" smtClean="0">
                <a:latin typeface="+mj-lt"/>
              </a:rPr>
              <a:t>celobrojni </a:t>
            </a:r>
            <a:r>
              <a:rPr lang="sr-Latn-RS">
                <a:latin typeface="+mj-lt"/>
              </a:rPr>
              <a:t>niz X</a:t>
            </a:r>
            <a:r>
              <a:rPr lang="en-US">
                <a:latin typeface="+mj-lt"/>
              </a:rPr>
              <a:t> </a:t>
            </a:r>
            <a:r>
              <a:rPr lang="sr-Latn-RS">
                <a:latin typeface="+mj-lt"/>
              </a:rPr>
              <a:t>i njegovu </a:t>
            </a:r>
            <a:r>
              <a:rPr lang="en-US">
                <a:latin typeface="+mj-lt"/>
              </a:rPr>
              <a:t>du</a:t>
            </a:r>
            <a:r>
              <a:rPr lang="sr-Latn-RS">
                <a:latin typeface="+mj-lt"/>
              </a:rPr>
              <a:t>žinu N, </a:t>
            </a:r>
            <a:r>
              <a:rPr lang="en-US">
                <a:latin typeface="+mj-lt"/>
              </a:rPr>
              <a:t>treba da izgleda</a:t>
            </a:r>
            <a:r>
              <a:rPr lang="sr-Latn-RS">
                <a:latin typeface="+mj-lt"/>
              </a:rPr>
              <a:t>:</a:t>
            </a:r>
          </a:p>
          <a:p>
            <a:pPr marL="265113" indent="-265113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mtClean="0"/>
              <a:t>	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fun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 X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[], int 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N)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U funkciji se niz obrađuje na standardni način.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Pri pozivu ove funkcije, unutar zagrada se</a:t>
            </a:r>
            <a:r>
              <a:rPr lang="en-US" smtClean="0"/>
              <a:t>, kao argumenti,</a:t>
            </a:r>
            <a:r>
              <a:rPr lang="sr-Latn-RS" smtClean="0"/>
              <a:t> navod</a:t>
            </a:r>
            <a:r>
              <a:rPr lang="en-US" smtClean="0"/>
              <a:t>e</a:t>
            </a:r>
            <a:r>
              <a:rPr lang="sr-Latn-RS" smtClean="0"/>
              <a:t> ime niza i njegova dužina: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65113" algn="l"/>
              </a:tabLst>
              <a:defRPr/>
            </a:pPr>
            <a:r>
              <a:rPr lang="sr-Latn-RS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fun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(X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,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N)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3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2028825"/>
            <a:ext cx="5976938" cy="4751388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int parni(int [], int);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int main()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int X[30], N,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printf("Uneti duzinu i elemente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    scanf("%d", &amp;X[i]);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printf("Ima %d parnih elemenata.", parni(X,N));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int parni(int X[], int N)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int brPr = 0,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    if(X[i]%2 == 0) 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        brPr++;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return brPr;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88566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celobrojni niz X, dužine N, i određuje i štampa broj parnih elemenata niza. Broj parnih elemenata odrediti pomoću funkcije </a:t>
            </a:r>
            <a:r>
              <a:rPr lang="en-US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parni</a:t>
            </a:r>
            <a:r>
              <a:rPr lang="en-US"/>
              <a:t>.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289800" y="4191000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342" name="Straight Arrow Connector 9"/>
          <p:cNvCxnSpPr>
            <a:cxnSpLocks noChangeShapeType="1"/>
          </p:cNvCxnSpPr>
          <p:nvPr/>
        </p:nvCxnSpPr>
        <p:spPr bwMode="auto">
          <a:xfrm flipH="1">
            <a:off x="7821613" y="4611688"/>
            <a:ext cx="26987" cy="314325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Rectangle 19"/>
          <p:cNvSpPr>
            <a:spLocks noChangeArrowheads="1"/>
          </p:cNvSpPr>
          <p:nvPr/>
        </p:nvSpPr>
        <p:spPr bwMode="auto">
          <a:xfrm>
            <a:off x="5364163" y="4965700"/>
            <a:ext cx="3671887" cy="181610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i elemente niza: 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6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8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22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Ima 4 parnih elemenata.</a:t>
            </a:r>
            <a:endParaRPr lang="en-US" sz="16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3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8" y="1628775"/>
            <a:ext cx="5976937" cy="475297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int parni(int </a:t>
            </a:r>
            <a:r>
              <a:rPr lang="sl-SI" sz="16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[]</a:t>
            </a:r>
            <a:r>
              <a:rPr lang="sl-SI" sz="1600" smtClean="0">
                <a:latin typeface="Consolas" pitchFamily="49" charset="0"/>
                <a:cs typeface="Consolas" pitchFamily="49" charset="0"/>
              </a:rPr>
              <a:t>, int);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int main()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int X[30], N, </a:t>
            </a:r>
            <a:r>
              <a:rPr lang="sl-SI" sz="16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sl-SI" sz="160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printf("Uneti duzinu i elemente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scanf("%d", 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    scanf("%d", &amp;X[i]);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printf("Ima %d parnih elemenata.", parni(</a:t>
            </a:r>
            <a:r>
              <a:rPr lang="sl-SI" sz="16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sl-SI" sz="1600" smtClean="0">
                <a:latin typeface="Consolas" pitchFamily="49" charset="0"/>
                <a:cs typeface="Consolas" pitchFamily="49" charset="0"/>
              </a:rPr>
              <a:t>,</a:t>
            </a:r>
            <a:r>
              <a:rPr lang="sl-SI" sz="16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N</a:t>
            </a:r>
            <a:r>
              <a:rPr lang="sl-SI" sz="1600" smtClean="0">
                <a:latin typeface="Consolas" pitchFamily="49" charset="0"/>
                <a:cs typeface="Consolas" pitchFamily="49" charset="0"/>
              </a:rPr>
              <a:t>));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6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int parni(int X[], int N)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int brPr = 0, </a:t>
            </a:r>
            <a:r>
              <a:rPr lang="sl-SI" sz="16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sl-SI" sz="160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    if(X[i]%2 == 0) 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        brPr++;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return brPr;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35375" y="1042988"/>
            <a:ext cx="4465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FF0000"/>
                </a:solidFill>
                <a:latin typeface="+mn-lt"/>
              </a:rPr>
              <a:t>U prototipu funkcije, navodimo samo zagrade.</a:t>
            </a:r>
            <a:endParaRPr lang="en-US" sz="1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365" name="Straight Arrow Connector 9"/>
          <p:cNvCxnSpPr>
            <a:cxnSpLocks noChangeShapeType="1"/>
            <a:stCxn id="9" idx="1"/>
          </p:cNvCxnSpPr>
          <p:nvPr/>
        </p:nvCxnSpPr>
        <p:spPr bwMode="auto">
          <a:xfrm flipH="1">
            <a:off x="2124075" y="1228725"/>
            <a:ext cx="1511300" cy="46355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270625" y="3081338"/>
            <a:ext cx="27717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66CC"/>
                </a:solidFill>
                <a:latin typeface="+mn-lt"/>
              </a:rPr>
              <a:t>U pozivu funkcije, navodimo samo ime niza (bez zagrada!) i dužinu.</a:t>
            </a:r>
            <a:endParaRPr lang="en-US" sz="1800" dirty="0">
              <a:solidFill>
                <a:srgbClr val="0066CC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367" name="Straight Arrow Connector 9"/>
          <p:cNvCxnSpPr>
            <a:cxnSpLocks noChangeShapeType="1"/>
          </p:cNvCxnSpPr>
          <p:nvPr/>
        </p:nvCxnSpPr>
        <p:spPr bwMode="auto">
          <a:xfrm flipH="1">
            <a:off x="5495925" y="3308350"/>
            <a:ext cx="804863" cy="265113"/>
          </a:xfrm>
          <a:prstGeom prst="straightConnector1">
            <a:avLst/>
          </a:prstGeom>
          <a:noFill/>
          <a:ln w="9525" algn="ctr">
            <a:solidFill>
              <a:srgbClr val="0066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356100" y="4732338"/>
            <a:ext cx="4529138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B050"/>
                </a:solidFill>
                <a:latin typeface="+mn-lt"/>
              </a:rPr>
              <a:t>Promenljiva </a:t>
            </a:r>
            <a:r>
              <a:rPr lang="sr-Latn-RS" sz="18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 se našla u funkcij</a:t>
            </a:r>
            <a:r>
              <a:rPr lang="en-US" sz="1800">
                <a:solidFill>
                  <a:srgbClr val="00B050"/>
                </a:solidFill>
                <a:latin typeface="+mn-lt"/>
              </a:rPr>
              <a:t>ama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 </a:t>
            </a:r>
            <a:r>
              <a:rPr lang="sr-Latn-RS" sz="18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main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 i </a:t>
            </a:r>
            <a:r>
              <a:rPr lang="sr-Latn-RS" sz="18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parni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. Ovde ne dolazi do konflikta imena jer u datom trenutku samo jedna od ove dve funkcije može da se izvršava.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B050"/>
                </a:solidFill>
                <a:latin typeface="+mn-lt"/>
                <a:cs typeface="Consolas" pitchFamily="49" charset="0"/>
              </a:rPr>
              <a:t>Iako se isto zovu, ove dve promenljive nemaju nikakve veze jedna sa drugom.</a:t>
            </a:r>
            <a:endParaRPr lang="en-US" sz="1800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5369" name="Straight Arrow Connector 9"/>
          <p:cNvCxnSpPr>
            <a:cxnSpLocks noChangeShapeType="1"/>
          </p:cNvCxnSpPr>
          <p:nvPr/>
        </p:nvCxnSpPr>
        <p:spPr bwMode="auto">
          <a:xfrm flipH="1">
            <a:off x="2627313" y="4867275"/>
            <a:ext cx="1728787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0" name="Straight Arrow Connector 9"/>
          <p:cNvCxnSpPr>
            <a:cxnSpLocks noChangeShapeType="1"/>
          </p:cNvCxnSpPr>
          <p:nvPr/>
        </p:nvCxnSpPr>
        <p:spPr bwMode="auto">
          <a:xfrm flipH="1" flipV="1">
            <a:off x="2454275" y="2565400"/>
            <a:ext cx="1901825" cy="2301875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4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5184775" cy="3959225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0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void dupliraj(int [], int);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void stampaj(int [], int);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6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int X[30], N,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printf("Uneti duzinu i elemente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scanf("%d", 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    scanf("%d", &amp;X[i]);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6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dupliraj(X,N);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printf("Izmenjeni niz je:\n");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6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stampaj(X,N);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6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6388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88566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200" dirty="0" err="1"/>
              <a:t>Napisati</a:t>
            </a:r>
            <a:r>
              <a:rPr lang="en-US" sz="2200" dirty="0"/>
              <a:t> C program </a:t>
            </a:r>
            <a:r>
              <a:rPr lang="en-US" sz="2200" dirty="0" err="1"/>
              <a:t>koji</a:t>
            </a:r>
            <a:r>
              <a:rPr lang="en-US" sz="2200" dirty="0"/>
              <a:t> </a:t>
            </a:r>
            <a:r>
              <a:rPr lang="en-US" sz="2200" dirty="0" err="1"/>
              <a:t>učitava</a:t>
            </a:r>
            <a:r>
              <a:rPr lang="en-US" sz="2200" dirty="0"/>
              <a:t> </a:t>
            </a:r>
            <a:r>
              <a:rPr lang="en-US" sz="2200" dirty="0" err="1"/>
              <a:t>celobrojni</a:t>
            </a:r>
            <a:r>
              <a:rPr lang="en-US" sz="2200" dirty="0"/>
              <a:t> </a:t>
            </a:r>
            <a:r>
              <a:rPr lang="en-US" sz="2200" dirty="0" err="1"/>
              <a:t>niz</a:t>
            </a:r>
            <a:r>
              <a:rPr lang="en-US" sz="2200" dirty="0"/>
              <a:t> X, </a:t>
            </a:r>
            <a:r>
              <a:rPr lang="en-US" sz="2200" dirty="0" err="1"/>
              <a:t>dužine</a:t>
            </a:r>
            <a:r>
              <a:rPr lang="en-US" sz="2200" dirty="0"/>
              <a:t> N. </a:t>
            </a:r>
            <a:r>
              <a:rPr lang="en-US" sz="2200" dirty="0" err="1"/>
              <a:t>Pomoću</a:t>
            </a:r>
            <a:r>
              <a:rPr lang="en-US" sz="2200" dirty="0"/>
              <a:t> </a:t>
            </a:r>
            <a:r>
              <a:rPr lang="en-US" sz="2200" dirty="0" err="1"/>
              <a:t>funkcije</a:t>
            </a:r>
            <a:r>
              <a:rPr lang="en-US" sz="2200" dirty="0"/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dupliraj</a:t>
            </a:r>
            <a:r>
              <a:rPr lang="en-US" sz="2200" dirty="0" smtClean="0"/>
              <a:t> </a:t>
            </a:r>
            <a:r>
              <a:rPr lang="en-US" sz="2200" dirty="0" err="1"/>
              <a:t>duplirati</a:t>
            </a:r>
            <a:r>
              <a:rPr lang="en-US" sz="2200" dirty="0"/>
              <a:t> </a:t>
            </a:r>
            <a:r>
              <a:rPr lang="en-US" sz="2200" dirty="0" err="1"/>
              <a:t>svaki</a:t>
            </a:r>
            <a:r>
              <a:rPr lang="en-US" sz="2200" dirty="0"/>
              <a:t> element </a:t>
            </a:r>
            <a:r>
              <a:rPr lang="en-US" sz="2200" dirty="0" err="1"/>
              <a:t>niza</a:t>
            </a:r>
            <a:r>
              <a:rPr lang="en-US" sz="2200" dirty="0"/>
              <a:t>, a </a:t>
            </a:r>
            <a:r>
              <a:rPr lang="en-US" sz="2200" dirty="0" err="1"/>
              <a:t>nakon</a:t>
            </a:r>
            <a:r>
              <a:rPr lang="en-US" sz="2200" dirty="0"/>
              <a:t> toga </a:t>
            </a:r>
            <a:r>
              <a:rPr lang="en-US" sz="2200" dirty="0" err="1"/>
              <a:t>pomoću</a:t>
            </a:r>
            <a:r>
              <a:rPr lang="en-US" sz="2200" dirty="0"/>
              <a:t> </a:t>
            </a:r>
            <a:r>
              <a:rPr lang="en-US" sz="2200" dirty="0" err="1"/>
              <a:t>funkcije</a:t>
            </a:r>
            <a:r>
              <a:rPr lang="en-US" sz="2200" dirty="0"/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stampaj</a:t>
            </a:r>
            <a:r>
              <a:rPr lang="en-US" sz="2200" dirty="0" smtClean="0"/>
              <a:t> </a:t>
            </a:r>
            <a:r>
              <a:rPr lang="en-US" sz="2200" dirty="0" err="1"/>
              <a:t>štampati</a:t>
            </a:r>
            <a:r>
              <a:rPr lang="en-US" sz="2200" dirty="0"/>
              <a:t> </a:t>
            </a:r>
            <a:r>
              <a:rPr lang="en-US" sz="2200" dirty="0" err="1"/>
              <a:t>izmenjeni</a:t>
            </a:r>
            <a:r>
              <a:rPr lang="en-US" sz="2200" dirty="0"/>
              <a:t> </a:t>
            </a:r>
            <a:r>
              <a:rPr lang="en-US" sz="2200" dirty="0" err="1"/>
              <a:t>niz</a:t>
            </a:r>
            <a:r>
              <a:rPr lang="en-US" sz="2200" dirty="0"/>
              <a:t>.</a:t>
            </a:r>
            <a:endParaRPr lang="sl-SI" sz="22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59175" y="6261100"/>
            <a:ext cx="115728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200">
                <a:solidFill>
                  <a:srgbClr val="00B0F0"/>
                </a:solidFill>
                <a:latin typeface="+mn-lt"/>
              </a:rPr>
              <a:t>Štampa</a:t>
            </a:r>
            <a:endParaRPr lang="en-US" sz="2200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6390" name="Straight Arrow Connector 9"/>
          <p:cNvCxnSpPr>
            <a:cxnSpLocks noChangeShapeType="1"/>
          </p:cNvCxnSpPr>
          <p:nvPr/>
        </p:nvCxnSpPr>
        <p:spPr bwMode="auto">
          <a:xfrm flipV="1">
            <a:off x="4559300" y="6453188"/>
            <a:ext cx="328613" cy="46037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Rectangle 19"/>
          <p:cNvSpPr>
            <a:spLocks noChangeArrowheads="1"/>
          </p:cNvSpPr>
          <p:nvPr/>
        </p:nvSpPr>
        <p:spPr bwMode="auto">
          <a:xfrm>
            <a:off x="4932363" y="5661025"/>
            <a:ext cx="3671887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duzinu i elemente niza: 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4 1 2 7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Izmenjeni niz je: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6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8 2 4 14</a:t>
            </a:r>
            <a:endParaRPr lang="en-US" sz="16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6392" name="Rectangle 3"/>
          <p:cNvSpPr txBox="1">
            <a:spLocks noChangeArrowheads="1"/>
          </p:cNvSpPr>
          <p:nvPr/>
        </p:nvSpPr>
        <p:spPr bwMode="auto">
          <a:xfrm>
            <a:off x="5527675" y="2133600"/>
            <a:ext cx="3538538" cy="338455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void dupliraj(int X[], int N)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int i;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X[i] *= 2;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}</a:t>
            </a:r>
          </a:p>
          <a:p>
            <a:pPr eaLnBrk="1" hangingPunct="1"/>
            <a:endParaRPr lang="sl-SI" sz="16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void stampaj(int X[], int N)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int i;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        printf("%d ", X[i]);</a:t>
            </a:r>
          </a:p>
          <a:p>
            <a:pPr eaLnBrk="1" hangingPunct="1"/>
            <a:r>
              <a:rPr lang="sl-SI" sz="1600"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4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981075"/>
            <a:ext cx="5184775" cy="576103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int X[30], N,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printf("Uneti duzinu i elemente niza: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scanf("%d",&amp;N);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for(i=0;i&lt;N;i++)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    scanf("%d",&amp;X[i]);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5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dupliraj(X,N);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printf("Izmenjeni niz je:\n");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5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stampaj(X,N);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5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void dupliraj(int X[], int N)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int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    X[i] *= 2;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5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void stampaj(int X[], int N)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int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for(i = 0; i &lt; N;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    printf("%d ", X[i]);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50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518025" y="2708275"/>
            <a:ext cx="2963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FF0000"/>
                </a:solidFill>
                <a:latin typeface="+mn-lt"/>
              </a:rPr>
              <a:t>Pozivanje </a:t>
            </a:r>
            <a:r>
              <a:rPr lang="sr-Latn-RS" sz="18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void</a:t>
            </a:r>
            <a:r>
              <a:rPr lang="sr-Latn-RS" sz="1800">
                <a:solidFill>
                  <a:srgbClr val="FF0000"/>
                </a:solidFill>
                <a:latin typeface="+mn-lt"/>
              </a:rPr>
              <a:t> funkcije, bez vraćenog rezultata i znaka =</a:t>
            </a:r>
            <a:endParaRPr lang="en-US" sz="1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7413" name="Straight Arrow Connector 10"/>
          <p:cNvCxnSpPr>
            <a:cxnSpLocks noChangeShapeType="1"/>
          </p:cNvCxnSpPr>
          <p:nvPr/>
        </p:nvCxnSpPr>
        <p:spPr bwMode="auto">
          <a:xfrm flipH="1" flipV="1">
            <a:off x="2451100" y="2749550"/>
            <a:ext cx="2016125" cy="112713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4" name="Straight Arrow Connector 11"/>
          <p:cNvCxnSpPr>
            <a:cxnSpLocks noChangeShapeType="1"/>
          </p:cNvCxnSpPr>
          <p:nvPr/>
        </p:nvCxnSpPr>
        <p:spPr bwMode="auto">
          <a:xfrm flipH="1">
            <a:off x="2441575" y="2965450"/>
            <a:ext cx="2016125" cy="24765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859338" y="5367338"/>
            <a:ext cx="39862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void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 funkcije ne vraćaju rezultat, pa nema naredbe </a:t>
            </a:r>
            <a:r>
              <a:rPr lang="sr-Latn-RS" sz="18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return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. 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00B050"/>
                </a:solidFill>
                <a:latin typeface="+mn-lt"/>
              </a:rPr>
              <a:t>Ipak, moguće je na kraju </a:t>
            </a:r>
            <a:r>
              <a:rPr lang="sr-Latn-RS" sz="18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void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 funkcij</a:t>
            </a:r>
            <a:r>
              <a:rPr lang="en-US" sz="1800">
                <a:solidFill>
                  <a:srgbClr val="00B050"/>
                </a:solidFill>
                <a:latin typeface="+mn-lt"/>
              </a:rPr>
              <a:t>e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 staviti samo </a:t>
            </a:r>
            <a:r>
              <a:rPr lang="sr-Latn-RS" sz="18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return</a:t>
            </a:r>
            <a:r>
              <a:rPr lang="sr-Latn-RS" sz="1800">
                <a:solidFill>
                  <a:srgbClr val="00B050"/>
                </a:solidFill>
                <a:latin typeface="+mn-lt"/>
              </a:rPr>
              <a:t>, bez izraza.</a:t>
            </a:r>
          </a:p>
        </p:txBody>
      </p:sp>
      <p:cxnSp>
        <p:nvCxnSpPr>
          <p:cNvPr id="17416" name="Straight Arrow Connector 9"/>
          <p:cNvCxnSpPr>
            <a:cxnSpLocks noChangeShapeType="1"/>
          </p:cNvCxnSpPr>
          <p:nvPr/>
        </p:nvCxnSpPr>
        <p:spPr bwMode="auto">
          <a:xfrm flipH="1" flipV="1">
            <a:off x="2462213" y="4879975"/>
            <a:ext cx="2397125" cy="72390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7" name="Straight Arrow Connector 9"/>
          <p:cNvCxnSpPr>
            <a:cxnSpLocks noChangeShapeType="1"/>
          </p:cNvCxnSpPr>
          <p:nvPr/>
        </p:nvCxnSpPr>
        <p:spPr bwMode="auto">
          <a:xfrm flipH="1">
            <a:off x="3438525" y="5610225"/>
            <a:ext cx="1428750" cy="792163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7921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Funkcija i string</a:t>
            </a:r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295275" y="1412875"/>
            <a:ext cx="8712200" cy="47529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Kad se string prosleđuje funkciji, dovoljno je proslediti samo adresu stringa (ime stringa). Funkcija može da odredi kraj stringa na osnovu terminacionog karaktera.</a:t>
            </a:r>
            <a:endParaRPr lang="en-US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Na primer, </a:t>
            </a:r>
            <a:r>
              <a:rPr lang="sr-Latn-RS" smtClean="0">
                <a:latin typeface="+mj-lt"/>
              </a:rPr>
              <a:t>zaglavlje</a:t>
            </a:r>
            <a:r>
              <a:rPr lang="en-US" smtClean="0">
                <a:latin typeface="+mj-lt"/>
              </a:rPr>
              <a:t> celobrojne</a:t>
            </a:r>
            <a:r>
              <a:rPr lang="sr-Latn-RS" smtClean="0">
                <a:latin typeface="+mj-lt"/>
              </a:rPr>
              <a:t> funkcije </a:t>
            </a:r>
            <a:r>
              <a:rPr lang="en-US" smtClean="0">
                <a:latin typeface="+mj-lt"/>
                <a:cs typeface="Consolas" pitchFamily="49" charset="0"/>
              </a:rPr>
              <a:t>fun</a:t>
            </a:r>
            <a:r>
              <a:rPr lang="en-US" smtClean="0">
                <a:latin typeface="+mj-lt"/>
              </a:rPr>
              <a:t> </a:t>
            </a:r>
            <a:r>
              <a:rPr lang="sr-Latn-RS" smtClean="0">
                <a:latin typeface="+mj-lt"/>
              </a:rPr>
              <a:t>koja za argumente ima string S, </a:t>
            </a:r>
            <a:r>
              <a:rPr lang="en-US" smtClean="0">
                <a:latin typeface="+mj-lt"/>
              </a:rPr>
              <a:t>treba da izgleda</a:t>
            </a:r>
            <a:r>
              <a:rPr lang="sr-Latn-RS" smtClean="0">
                <a:latin typeface="+mj-lt"/>
              </a:rPr>
              <a:t>:</a:t>
            </a:r>
          </a:p>
          <a:p>
            <a:pPr marL="265113" indent="-265113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mtClean="0"/>
              <a:t>	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fun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(char S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[]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U funkciji se string obrađuje na standardni način.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/>
              <a:t>Pri pozivu ove funkcije, unutar zagrada se navodi ime stringa:</a:t>
            </a:r>
          </a:p>
          <a:p>
            <a:pPr marL="0" indent="0" eaLnBrk="1" hangingPunct="1">
              <a:spcAft>
                <a:spcPts val="1200"/>
              </a:spcAft>
              <a:buClr>
                <a:schemeClr val="tx1"/>
              </a:buClr>
              <a:buSzPct val="75000"/>
              <a:tabLst>
                <a:tab pos="265113" algn="l"/>
              </a:tabLst>
              <a:defRPr/>
            </a:pPr>
            <a:r>
              <a:rPr lang="sr-Latn-RS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fun</a:t>
            </a:r>
            <a:r>
              <a:rPr lang="sr-Latn-RS" smtClean="0">
                <a:latin typeface="Consolas" pitchFamily="49" charset="0"/>
                <a:cs typeface="Consolas" pitchFamily="49" charset="0"/>
              </a:rPr>
              <a:t>(S)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2174875"/>
            <a:ext cx="6973888" cy="4540250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malaSlova(char []);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main()</a:t>
            </a:r>
            <a:r>
              <a:rPr lang="en-US" sz="17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sl-SI" sz="17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char S[50];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printf("U stringu ima %d malih slova", malaSlova(S));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malaSlova(char T[])</a:t>
            </a:r>
            <a:r>
              <a:rPr lang="en-US" sz="170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sl-SI" sz="170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int i, broj = 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for(i = 0; T[i] != '\0';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if(T[i]&gt;='a' &amp;&amp; T[i]&lt;='z')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    broj++;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return broj;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8856662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string S i koji određuje i štampa koliko taj string ima malih slova. Za određivanje broja malih slova kreirati funkciju </a:t>
            </a:r>
            <a:r>
              <a:rPr lang="en-US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malaSlova</a:t>
            </a:r>
            <a:r>
              <a:rPr lang="en-US"/>
              <a:t>.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572375" y="50720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9462" name="Straight Arrow Connector 9"/>
          <p:cNvCxnSpPr>
            <a:cxnSpLocks noChangeShapeType="1"/>
          </p:cNvCxnSpPr>
          <p:nvPr/>
        </p:nvCxnSpPr>
        <p:spPr bwMode="auto">
          <a:xfrm flipH="1">
            <a:off x="8072438" y="5572125"/>
            <a:ext cx="26987" cy="3730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3" name="Rectangle 19"/>
          <p:cNvSpPr>
            <a:spLocks noChangeArrowheads="1"/>
          </p:cNvSpPr>
          <p:nvPr/>
        </p:nvSpPr>
        <p:spPr bwMode="auto">
          <a:xfrm>
            <a:off x="5508625" y="5956300"/>
            <a:ext cx="3455988" cy="61595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abc123de5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 stringu ima 5 malih slova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2214563"/>
            <a:ext cx="5116513" cy="4572000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void uVelika(char []);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main()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char S[50];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uVelika(S);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printf("Izmenjeni string je %s", S);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2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void uVelika(char T[])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int i;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for(i = 0; T[i] != '\0'; i++)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if(T[i]&gt;='a' &amp;&amp; T[i]&lt;='z')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        T[i] += 'A' - 'a';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79388" y="836613"/>
            <a:ext cx="8856662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/>
              <a:t>Napisati C program koji učitava string S i koji, koristeći funkciju </a:t>
            </a:r>
            <a:r>
              <a:rPr lang="en-US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uVelika</a:t>
            </a:r>
            <a:r>
              <a:rPr lang="en-US"/>
              <a:t>, svako malo slovo u stringu menja odgovarajućim velikim slovom. Odštampati izmenjeni string. </a:t>
            </a:r>
            <a:endParaRPr lang="sl-S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572375" y="50720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0486" name="Straight Arrow Connector 9"/>
          <p:cNvCxnSpPr>
            <a:cxnSpLocks noChangeShapeType="1"/>
          </p:cNvCxnSpPr>
          <p:nvPr/>
        </p:nvCxnSpPr>
        <p:spPr bwMode="auto">
          <a:xfrm flipH="1">
            <a:off x="8072438" y="5572125"/>
            <a:ext cx="26987" cy="3730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7" name="Rectangle 19"/>
          <p:cNvSpPr>
            <a:spLocks noChangeArrowheads="1"/>
          </p:cNvSpPr>
          <p:nvPr/>
        </p:nvSpPr>
        <p:spPr bwMode="auto">
          <a:xfrm>
            <a:off x="4929188" y="5956300"/>
            <a:ext cx="4035425" cy="61595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Trebinje2013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Izmenjeni string je TREBINJE2013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Pojam funkcije</a:t>
            </a:r>
          </a:p>
        </p:txBody>
      </p:sp>
      <p:sp>
        <p:nvSpPr>
          <p:cNvPr id="3075" name="Rectangle 3"/>
          <p:cNvSpPr txBox="1">
            <a:spLocks noChangeArrowheads="1"/>
          </p:cNvSpPr>
          <p:nvPr/>
        </p:nvSpPr>
        <p:spPr bwMode="auto">
          <a:xfrm>
            <a:off x="395288" y="1700213"/>
            <a:ext cx="8424862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Funkcija predstavlja programsku celinu koja izvršava određeni zadatak.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Funkcija može da ima ulazne podatke, i može da vrati rezultat svog izvršavanja onoj funkciji koja ju je pozvala.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Pomoću funkcija se složeni programski zadaci razbijaju na jednostavnije celine. Time se postiže veća jasnoća programa i olakšava se njegova modifikacija.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Dobro osmišljena funkcija obavlja jedan jasno definisan zadatak.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Korisnik dobro osmišljene funkcije ne mora poznavati detalje njene implementacije da bi je koristio.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4175" y="1857375"/>
            <a:ext cx="4902200" cy="4857750"/>
          </a:xfrm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#include &lt;string.h&gt;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5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int vrednost(char []);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5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int main()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char S[50];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printf("Vrednost je %d", vrednost(S));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5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int vrednost(char T[])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int i, broj = 0, duzina, stepen10 = 1;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duzina = strlen(T);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for(i = duzina-1; i &gt;= 0; i--)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    broj += (T[i]-'0')*stepen10;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    stepen10 *= 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    return broj;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5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1508" name="Rectangle 3"/>
          <p:cNvSpPr txBox="1">
            <a:spLocks noChangeArrowheads="1"/>
          </p:cNvSpPr>
          <p:nvPr/>
        </p:nvSpPr>
        <p:spPr bwMode="auto">
          <a:xfrm>
            <a:off x="179388" y="785813"/>
            <a:ext cx="885666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100"/>
              <a:t>Napisati C program koji učitava string S, koji predstavlja prirodan broj, i koji koristeći funkciju </a:t>
            </a:r>
            <a:r>
              <a:rPr lang="en-U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vrednost</a:t>
            </a:r>
            <a:r>
              <a:rPr lang="en-US" sz="2100"/>
              <a:t>, odre</a:t>
            </a:r>
            <a:r>
              <a:rPr lang="sr-Latn-ME" sz="2100"/>
              <a:t>đuje vrednost tog broja</a:t>
            </a:r>
            <a:r>
              <a:rPr lang="en-US" sz="2100"/>
              <a:t>. Odštampati </a:t>
            </a:r>
            <a:r>
              <a:rPr lang="sr-Latn-ME" sz="2100"/>
              <a:t>dobijenu vrednost</a:t>
            </a:r>
            <a:r>
              <a:rPr lang="en-US" sz="2100"/>
              <a:t>. </a:t>
            </a:r>
            <a:endParaRPr lang="sl-SI" sz="21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429500" y="5072063"/>
            <a:ext cx="1157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1510" name="Straight Arrow Connector 9"/>
          <p:cNvCxnSpPr>
            <a:cxnSpLocks noChangeShapeType="1"/>
          </p:cNvCxnSpPr>
          <p:nvPr/>
        </p:nvCxnSpPr>
        <p:spPr bwMode="auto">
          <a:xfrm flipH="1">
            <a:off x="7929563" y="5572125"/>
            <a:ext cx="26987" cy="3730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1" name="Rectangle 19"/>
          <p:cNvSpPr>
            <a:spLocks noChangeArrowheads="1"/>
          </p:cNvSpPr>
          <p:nvPr/>
        </p:nvSpPr>
        <p:spPr bwMode="auto">
          <a:xfrm>
            <a:off x="6143625" y="5956300"/>
            <a:ext cx="2571750" cy="61595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nl-N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string: 41098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nl-NL" sz="17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Vrednost je 41098</a:t>
            </a:r>
            <a:endParaRPr lang="en-US" sz="17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42938" y="4929188"/>
            <a:ext cx="4143375" cy="1071562"/>
          </a:xfrm>
          <a:prstGeom prst="rect">
            <a:avLst/>
          </a:prstGeom>
          <a:solidFill>
            <a:srgbClr val="C5E2FF"/>
          </a:solidFill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11238"/>
            <a:ext cx="5187950" cy="5643562"/>
          </a:xfrm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#include &lt;string.h&gt;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vrednost(char []);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main()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char S[50];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printf("Uneti string: ");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scanf("%s", S);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printf("Vrednost je %d", vrednost(S));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sl-SI" sz="1700" smtClean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int vrednost(char T[])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int i, broj = 0, duzina, stepen10 = 1;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duzina = strlen(T);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for(i = duzina-1; i &gt;= 0; i--) 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    broj += (T[i]-'0')*stepen10;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    stepen10 *= 10;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return broj;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Primer </a:t>
            </a:r>
            <a:r>
              <a:rPr lang="en-US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489450" y="1162050"/>
            <a:ext cx="42862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>
                <a:solidFill>
                  <a:srgbClr val="FF0000"/>
                </a:solidFill>
                <a:latin typeface="+mn-lt"/>
              </a:rPr>
              <a:t>Biblioteka koja sadrže korisne funkcije za rad sa stringovima. Jedna od funkcija je </a:t>
            </a:r>
            <a:r>
              <a:rPr lang="sr-Latn-RS" sz="18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strlen</a:t>
            </a:r>
            <a:r>
              <a:rPr lang="sr-Latn-RS" sz="1800">
                <a:solidFill>
                  <a:srgbClr val="FF0000"/>
                </a:solidFill>
                <a:latin typeface="+mn-lt"/>
              </a:rPr>
              <a:t>, koja vraća dužinu stringa.</a:t>
            </a:r>
            <a:endParaRPr lang="en-US" sz="18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22534" name="Straight Arrow Connector 10"/>
          <p:cNvCxnSpPr>
            <a:cxnSpLocks noChangeShapeType="1"/>
          </p:cNvCxnSpPr>
          <p:nvPr/>
        </p:nvCxnSpPr>
        <p:spPr bwMode="auto">
          <a:xfrm rot="10800000" flipV="1">
            <a:off x="2643188" y="1357313"/>
            <a:ext cx="1857375" cy="71437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5" name="Straight Arrow Connector 10"/>
          <p:cNvCxnSpPr>
            <a:cxnSpLocks noChangeShapeType="1"/>
          </p:cNvCxnSpPr>
          <p:nvPr/>
        </p:nvCxnSpPr>
        <p:spPr bwMode="auto">
          <a:xfrm rot="5400000">
            <a:off x="2272506" y="2334419"/>
            <a:ext cx="2674938" cy="2108200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5792788" y="4429125"/>
          <a:ext cx="2994024" cy="2214561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42626"/>
                <a:gridCol w="722368"/>
                <a:gridCol w="1143129"/>
                <a:gridCol w="785901"/>
              </a:tblGrid>
              <a:tr h="360376">
                <a:tc>
                  <a:txBody>
                    <a:bodyPr/>
                    <a:lstStyle/>
                    <a:p>
                      <a:pPr algn="ctr"/>
                      <a:r>
                        <a:rPr lang="sr-Latn-ME" sz="1600" b="1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i</a:t>
                      </a:r>
                      <a:endParaRPr lang="en-US" sz="1600" b="1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600" b="1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T[i]</a:t>
                      </a:r>
                      <a:endParaRPr lang="en-US" sz="1600" b="1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600" b="1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stepen10</a:t>
                      </a:r>
                      <a:endParaRPr lang="en-US" sz="1600" b="1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600" b="1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broj</a:t>
                      </a:r>
                      <a:endParaRPr lang="en-US" sz="1600" b="1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37">
                <a:tc>
                  <a:txBody>
                    <a:bodyPr/>
                    <a:lstStyle/>
                    <a:p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4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700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'8'</a:t>
                      </a:r>
                      <a:endParaRPr lang="en-US" sz="1700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1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8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37">
                <a:tc>
                  <a:txBody>
                    <a:bodyPr/>
                    <a:lstStyle/>
                    <a:p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3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700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'9'</a:t>
                      </a:r>
                      <a:endParaRPr lang="en-US" sz="1700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10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98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7">
                <a:tc>
                  <a:txBody>
                    <a:bodyPr/>
                    <a:lstStyle/>
                    <a:p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2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700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'0'</a:t>
                      </a:r>
                      <a:endParaRPr lang="en-US" sz="1700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100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98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7">
                <a:tc>
                  <a:txBody>
                    <a:bodyPr/>
                    <a:lstStyle/>
                    <a:p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1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700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'1'</a:t>
                      </a:r>
                      <a:endParaRPr lang="en-US" sz="1700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1000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1098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7">
                <a:tc>
                  <a:txBody>
                    <a:bodyPr/>
                    <a:lstStyle/>
                    <a:p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0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700" smtClean="0">
                          <a:solidFill>
                            <a:srgbClr val="0066CC"/>
                          </a:solidFill>
                          <a:latin typeface="Consolas" pitchFamily="49" charset="0"/>
                          <a:cs typeface="Consolas" pitchFamily="49" charset="0"/>
                        </a:rPr>
                        <a:t>'4'</a:t>
                      </a:r>
                      <a:endParaRPr lang="en-US" sz="1700">
                        <a:solidFill>
                          <a:srgbClr val="0066CC"/>
                        </a:solidFill>
                        <a:latin typeface="Consolas" pitchFamily="49" charset="0"/>
                        <a:cs typeface="Consolas" pitchFamily="49" charset="0"/>
                      </a:endParaRPr>
                    </a:p>
                  </a:txBody>
                  <a:tcPr marL="91450" marR="91450"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10000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ME" sz="1700" smtClean="0">
                          <a:solidFill>
                            <a:srgbClr val="0066CC"/>
                          </a:solidFill>
                        </a:rPr>
                        <a:t>41098</a:t>
                      </a:r>
                      <a:endParaRPr lang="en-US" sz="1700">
                        <a:solidFill>
                          <a:srgbClr val="0066CC"/>
                        </a:solidFill>
                      </a:endParaRPr>
                    </a:p>
                  </a:txBody>
                  <a:tcPr marL="91450" marR="91450"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73" name="Rectangle 19"/>
          <p:cNvSpPr>
            <a:spLocks noChangeArrowheads="1"/>
          </p:cNvSpPr>
          <p:nvPr/>
        </p:nvSpPr>
        <p:spPr bwMode="auto">
          <a:xfrm>
            <a:off x="6429375" y="4003675"/>
            <a:ext cx="1714500" cy="384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ME" sz="1900" b="1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T =</a:t>
            </a:r>
            <a:r>
              <a:rPr lang="nl-NL" sz="1900" b="1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sl-SI" sz="1900" b="1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nl-NL" sz="1900" b="1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41098</a:t>
            </a:r>
            <a:r>
              <a:rPr lang="sl-SI" sz="1900" b="1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"</a:t>
            </a:r>
            <a:endParaRPr lang="nl-NL" sz="1900" b="1">
              <a:solidFill>
                <a:srgbClr val="0066CC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857750" y="5214938"/>
            <a:ext cx="857250" cy="214312"/>
          </a:xfrm>
          <a:prstGeom prst="rightArrow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14313" y="1357313"/>
            <a:ext cx="8786812" cy="41433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+mn-lt"/>
              </a:rPr>
              <a:t>Biblioteka</a:t>
            </a:r>
            <a:r>
              <a:rPr lang="sr-Latn-RS" smtClean="0">
                <a:latin typeface="+mn-lt"/>
              </a:rPr>
              <a:t>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string.h</a:t>
            </a:r>
            <a:r>
              <a:rPr lang="sr-Latn-RS" smtClean="0">
                <a:latin typeface="+mn-lt"/>
              </a:rPr>
              <a:t> </a:t>
            </a:r>
            <a:r>
              <a:rPr lang="sr-Latn-ME" smtClean="0">
                <a:latin typeface="+mn-lt"/>
              </a:rPr>
              <a:t>sadrži korisne funkcije za rad sa stringovima</a:t>
            </a:r>
            <a:r>
              <a:rPr lang="sr-Latn-R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mtClean="0">
                <a:latin typeface="+mj-lt"/>
                <a:cs typeface="Consolas" pitchFamily="49" charset="0"/>
              </a:rPr>
              <a:t>Jedna on najčešće korišćenih je </a:t>
            </a:r>
            <a:r>
              <a:rPr lang="sr-Latn-R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strlen</a:t>
            </a:r>
            <a:r>
              <a:rPr lang="sr-Latn-RS" smtClean="0">
                <a:latin typeface="+mj-lt"/>
                <a:cs typeface="Consolas" pitchFamily="49" charset="0"/>
              </a:rPr>
              <a:t>, koja vraća dužinu stringa, tj. </a:t>
            </a:r>
            <a:r>
              <a:rPr lang="sr-Latn-ME" smtClean="0">
                <a:latin typeface="+mj-lt"/>
                <a:cs typeface="Consolas" pitchFamily="49" charset="0"/>
              </a:rPr>
              <a:t>b</a:t>
            </a:r>
            <a:r>
              <a:rPr lang="sr-Latn-RS" smtClean="0">
                <a:latin typeface="+mj-lt"/>
                <a:cs typeface="Consolas" pitchFamily="49" charset="0"/>
              </a:rPr>
              <a:t>roj karaktera stringa bez terminacionog karaktera</a:t>
            </a:r>
            <a:r>
              <a:rPr lang="sr-Latn-R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strcpy(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n-lt"/>
              </a:rPr>
              <a:t> kopira string 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smtClean="0">
                <a:latin typeface="+mn-lt"/>
              </a:rPr>
              <a:t> u string 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strcat(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n-lt"/>
              </a:rPr>
              <a:t> nadovezuje 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smtClean="0"/>
              <a:t> </a:t>
            </a:r>
            <a:r>
              <a:rPr lang="sr-Latn-ME" smtClean="0">
                <a:latin typeface="+mn-lt"/>
              </a:rPr>
              <a:t>na</a:t>
            </a:r>
            <a:r>
              <a:rPr lang="en-US" smtClean="0">
                <a:latin typeface="+mn-lt"/>
              </a:rPr>
              <a:t> string 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strcmp(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n-lt"/>
              </a:rPr>
              <a:t> poredi stringove </a:t>
            </a:r>
            <a:r>
              <a:rPr lang="sr-Latn-ME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sr-Latn-ME" smtClean="0">
                <a:latin typeface="+mn-lt"/>
              </a:rPr>
              <a:t> i </a:t>
            </a:r>
            <a:r>
              <a:rPr lang="sr-Latn-ME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str2</a:t>
            </a:r>
            <a:r>
              <a:rPr lang="en-US" smtClean="0">
                <a:latin typeface="+mn-lt"/>
              </a:rPr>
              <a:t>.</a:t>
            </a:r>
          </a:p>
          <a:p>
            <a:pPr lvl="1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smtClean="0">
                <a:latin typeface="+mn-lt"/>
              </a:rPr>
              <a:t>ako je </a:t>
            </a:r>
            <a:r>
              <a:rPr lang="sr-Latn-ME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&gt; </a:t>
            </a:r>
            <a:r>
              <a:rPr lang="sr-Latn-ME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</a:t>
            </a:r>
            <a:r>
              <a:rPr lang="en-US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000" smtClean="0">
                <a:latin typeface="+mn-lt"/>
              </a:rPr>
              <a:t>,</a:t>
            </a:r>
            <a:r>
              <a:rPr lang="en-US" sz="2000" b="1" smtClean="0">
                <a:solidFill>
                  <a:srgbClr val="0070C0"/>
                </a:solidFill>
                <a:latin typeface="+mn-lt"/>
                <a:cs typeface="Consolas" pitchFamily="49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</a:t>
            </a:r>
            <a:r>
              <a:rPr lang="en-US" sz="2000" b="1" smtClean="0">
                <a:solidFill>
                  <a:srgbClr val="0070C0"/>
                </a:solidFill>
                <a:latin typeface="+mn-lt"/>
                <a:cs typeface="Consolas" pitchFamily="49" charset="0"/>
              </a:rPr>
              <a:t> </a:t>
            </a:r>
            <a:r>
              <a:rPr lang="en-US" sz="2000" smtClean="0">
                <a:latin typeface="+mn-lt"/>
              </a:rPr>
              <a:t>vraća pozitivan broj;</a:t>
            </a:r>
          </a:p>
          <a:p>
            <a:pPr lvl="1" eaLnBrk="1" hangingPunct="1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smtClean="0">
                <a:latin typeface="+mn-lt"/>
              </a:rPr>
              <a:t>ako je </a:t>
            </a:r>
            <a:r>
              <a:rPr lang="sr-Latn-ME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&lt; </a:t>
            </a:r>
            <a:r>
              <a:rPr lang="sr-Latn-ME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</a:t>
            </a:r>
            <a:r>
              <a:rPr lang="en-US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000" smtClean="0"/>
              <a:t>,</a:t>
            </a:r>
            <a:r>
              <a:rPr lang="en-US" sz="2000" b="1" smtClean="0">
                <a:solidFill>
                  <a:srgbClr val="0070C0"/>
                </a:solidFill>
                <a:cs typeface="Consolas" pitchFamily="49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</a:t>
            </a:r>
            <a:r>
              <a:rPr lang="en-US" sz="2000" smtClean="0">
                <a:latin typeface="+mn-lt"/>
              </a:rPr>
              <a:t> vraća negativan broj; </a:t>
            </a:r>
          </a:p>
          <a:p>
            <a:pPr lvl="1"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smtClean="0">
                <a:latin typeface="+mn-lt"/>
              </a:rPr>
              <a:t>ako je </a:t>
            </a:r>
            <a:r>
              <a:rPr lang="sr-Latn-ME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str1</a:t>
            </a:r>
            <a:r>
              <a:rPr lang="en-US" sz="2000" b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sr-Latn-ME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str</a:t>
            </a:r>
            <a:r>
              <a:rPr lang="en-US" sz="2000" b="1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en-US" sz="2000" smtClean="0"/>
              <a:t>,</a:t>
            </a:r>
            <a:r>
              <a:rPr lang="en-US" sz="2000" b="1" smtClean="0">
                <a:solidFill>
                  <a:srgbClr val="0070C0"/>
                </a:solidFill>
                <a:cs typeface="Consolas" pitchFamily="49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strcmp</a:t>
            </a:r>
            <a:r>
              <a:rPr lang="en-US" sz="2000" smtClean="0">
                <a:latin typeface="+mn-lt"/>
              </a:rPr>
              <a:t> vraća 0.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Funkcije za rad sa stringovima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14313" y="1357313"/>
            <a:ext cx="8786812" cy="50006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mtClean="0">
                <a:latin typeface="+mn-lt"/>
              </a:rPr>
              <a:t>Biblioteka</a:t>
            </a:r>
            <a:r>
              <a:rPr lang="sr-Latn-RS" smtClean="0">
                <a:latin typeface="+mn-lt"/>
              </a:rPr>
              <a:t>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math.h</a:t>
            </a:r>
            <a:r>
              <a:rPr lang="sr-Latn-RS" smtClean="0">
                <a:latin typeface="+mn-lt"/>
              </a:rPr>
              <a:t> </a:t>
            </a:r>
            <a:r>
              <a:rPr lang="sr-Latn-ME" smtClean="0">
                <a:latin typeface="+mn-lt"/>
              </a:rPr>
              <a:t>sadrži korisne matematičke funkcije</a:t>
            </a:r>
            <a:r>
              <a:rPr lang="sr-Latn-R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qrt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n-lt"/>
              </a:rPr>
              <a:t> </a:t>
            </a:r>
            <a:r>
              <a:rPr lang="sr-Latn-ME" smtClean="0">
                <a:latin typeface="+mn-lt"/>
              </a:rPr>
              <a:t>vraća kvadratni koren broja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smtClean="0">
                <a:latin typeface="+mn-lt"/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j-lt"/>
              </a:rPr>
              <a:t> </a:t>
            </a:r>
            <a:r>
              <a:rPr lang="sr-Latn-ME" smtClean="0">
                <a:latin typeface="+mj-lt"/>
              </a:rPr>
              <a:t>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cos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sr-Latn-ME" smtClean="0"/>
              <a:t> </a:t>
            </a:r>
            <a:r>
              <a:rPr lang="sr-Latn-ME" smtClean="0">
                <a:latin typeface="+mj-lt"/>
              </a:rPr>
              <a:t>vraćaju sinus i kosinus broja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smtClean="0"/>
              <a:t>.</a:t>
            </a:r>
            <a:endParaRPr lang="sr-Latn-ME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/>
              <a:t> </a:t>
            </a:r>
            <a:r>
              <a:rPr lang="sr-Latn-ME" smtClean="0"/>
              <a:t>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acos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sr-Latn-ME" smtClean="0"/>
              <a:t> </a:t>
            </a:r>
            <a:r>
              <a:rPr lang="sr-Latn-ME" smtClean="0">
                <a:latin typeface="+mj-lt"/>
              </a:rPr>
              <a:t>vraćaju arkus sinus i arkus kosinus broja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tan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/>
              <a:t> </a:t>
            </a:r>
            <a:r>
              <a:rPr lang="sr-Latn-ME" smtClean="0"/>
              <a:t>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atan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sr-Latn-ME" smtClean="0"/>
              <a:t> </a:t>
            </a:r>
            <a:r>
              <a:rPr lang="sr-Latn-ME" smtClean="0">
                <a:latin typeface="+mj-lt"/>
              </a:rPr>
              <a:t>vraćaju tangens i arkus tangens broja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smtClean="0"/>
              <a:t>.</a:t>
            </a:r>
            <a:endParaRPr lang="sr-Latn-ME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pow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x,y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>
                <a:latin typeface="+mj-lt"/>
              </a:rPr>
              <a:t> </a:t>
            </a:r>
            <a:r>
              <a:rPr lang="sr-Latn-ME" smtClean="0">
                <a:latin typeface="+mj-lt"/>
              </a:rPr>
              <a:t>vraća vrednost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sr-Latn-ME" b="1" baseline="30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y</a:t>
            </a:r>
            <a:r>
              <a:rPr lang="en-US" smtClean="0"/>
              <a:t>.</a:t>
            </a:r>
            <a:endParaRPr lang="sr-Latn-ME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exp(x)</a:t>
            </a:r>
            <a:r>
              <a:rPr lang="sr-Latn-ME" smtClean="0"/>
              <a:t> 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exp2(x)</a:t>
            </a:r>
            <a:r>
              <a:rPr lang="sr-Latn-ME" smtClean="0">
                <a:latin typeface="+mj-lt"/>
              </a:rPr>
              <a:t> vraćaju vrednosti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</a:t>
            </a:r>
            <a:r>
              <a:rPr lang="sr-Latn-ME" b="1" baseline="30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sr-Latn-ME" smtClean="0"/>
              <a:t> </a:t>
            </a:r>
            <a:r>
              <a:rPr lang="sr-Latn-ME" smtClean="0">
                <a:latin typeface="+mj-lt"/>
              </a:rPr>
              <a:t>i</a:t>
            </a:r>
            <a:r>
              <a:rPr lang="sr-Latn-ME" smtClean="0"/>
              <a:t>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sr-Latn-ME" b="1" baseline="30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sr-Latn-ME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log(x)</a:t>
            </a:r>
            <a:r>
              <a:rPr lang="sr-Latn-ME" smtClean="0">
                <a:latin typeface="+mj-lt"/>
              </a:rPr>
              <a:t>,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log2(x)</a:t>
            </a:r>
            <a:r>
              <a:rPr lang="sr-Latn-ME" smtClean="0">
                <a:latin typeface="+mj-lt"/>
              </a:rPr>
              <a:t> 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log10(x)</a:t>
            </a:r>
            <a:r>
              <a:rPr lang="sr-Latn-ME" smtClean="0"/>
              <a:t> </a:t>
            </a:r>
            <a:r>
              <a:rPr lang="sr-Latn-ME" smtClean="0">
                <a:latin typeface="+mj-lt"/>
              </a:rPr>
              <a:t>vraćaju vrednosti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ln(x)</a:t>
            </a:r>
            <a:r>
              <a:rPr lang="sr-Latn-ME" smtClean="0">
                <a:latin typeface="+mj-lt"/>
              </a:rPr>
              <a:t>,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log</a:t>
            </a:r>
            <a:r>
              <a:rPr lang="sr-Latn-ME" b="1" baseline="-25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2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(x)</a:t>
            </a:r>
            <a:r>
              <a:rPr lang="sr-Latn-ME" smtClean="0">
                <a:latin typeface="+mj-lt"/>
              </a:rPr>
              <a:t> i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log</a:t>
            </a:r>
            <a:r>
              <a:rPr lang="sr-Latn-ME" b="1" baseline="-250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(x)</a:t>
            </a:r>
            <a:r>
              <a:rPr lang="sr-Latn-ME" smtClean="0">
                <a:latin typeface="+mj-lt"/>
              </a:rPr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ceil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/>
              <a:t> </a:t>
            </a:r>
            <a:r>
              <a:rPr lang="sr-Latn-ME" smtClean="0">
                <a:latin typeface="+mj-lt"/>
              </a:rPr>
              <a:t>vraća prvi celi broj veći od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smtClean="0"/>
              <a:t>.</a:t>
            </a:r>
            <a:endParaRPr lang="sr-Latn-ME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floor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mtClean="0"/>
              <a:t> </a:t>
            </a:r>
            <a:r>
              <a:rPr lang="sr-Latn-ME" smtClean="0">
                <a:latin typeface="+mj-lt"/>
              </a:rPr>
              <a:t>vraća prvi celi broj manji od </a:t>
            </a:r>
            <a:r>
              <a:rPr lang="sr-Latn-ME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  <a:r>
              <a:rPr lang="en-US" smtClean="0"/>
              <a:t>.</a:t>
            </a:r>
            <a:endParaRPr lang="sr-Latn-ME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pPr eaLnBrk="1" hangingPunct="1"/>
            <a:r>
              <a:rPr lang="sr-Latn-ME" smtClean="0">
                <a:solidFill>
                  <a:schemeClr val="tx1"/>
                </a:solidFill>
              </a:rPr>
              <a:t>Matematičke f</a:t>
            </a:r>
            <a:r>
              <a:rPr lang="en-US" smtClean="0">
                <a:solidFill>
                  <a:schemeClr val="tx1"/>
                </a:solidFill>
              </a:rPr>
              <a:t>unkcije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8763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Zadaci za vežbu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50300" cy="4303712"/>
          </a:xfrm>
        </p:spPr>
        <p:txBody>
          <a:bodyPr lIns="72000" rIns="72000"/>
          <a:lstStyle/>
          <a:p>
            <a:pPr marL="457200" indent="-457200"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500" smtClean="0">
                <a:latin typeface="+mj-lt"/>
              </a:rPr>
              <a:t>Napisati C program koji </a:t>
            </a:r>
            <a:r>
              <a:rPr lang="sr-Latn-RS" sz="2500" smtClean="0">
                <a:latin typeface="+mj-lt"/>
              </a:rPr>
              <a:t>učitava tri </a:t>
            </a:r>
            <a:r>
              <a:rPr lang="en-US" sz="2500" smtClean="0">
                <a:latin typeface="+mj-lt"/>
              </a:rPr>
              <a:t>cela</a:t>
            </a:r>
            <a:r>
              <a:rPr lang="sr-Latn-RS" sz="2500" smtClean="0">
                <a:latin typeface="+mj-lt"/>
              </a:rPr>
              <a:t> broja, </a:t>
            </a:r>
            <a:r>
              <a:rPr lang="sr-Latn-RS" sz="2500" b="1" smtClean="0">
                <a:latin typeface="+mj-lt"/>
                <a:cs typeface="Consolas" pitchFamily="49" charset="0"/>
              </a:rPr>
              <a:t>A</a:t>
            </a:r>
            <a:r>
              <a:rPr lang="sr-Latn-RS" sz="2500" smtClean="0">
                <a:latin typeface="+mj-lt"/>
                <a:cs typeface="Consolas" pitchFamily="49" charset="0"/>
              </a:rPr>
              <a:t>,</a:t>
            </a:r>
            <a:r>
              <a:rPr lang="sr-Latn-RS" sz="2500" smtClean="0">
                <a:latin typeface="+mj-lt"/>
              </a:rPr>
              <a:t> </a:t>
            </a:r>
            <a:r>
              <a:rPr lang="sr-Latn-RS" sz="2500" b="1" smtClean="0">
                <a:latin typeface="+mj-lt"/>
                <a:cs typeface="Consolas" pitchFamily="49" charset="0"/>
              </a:rPr>
              <a:t>B</a:t>
            </a:r>
            <a:r>
              <a:rPr lang="sr-Latn-RS" sz="2500" smtClean="0">
                <a:latin typeface="+mj-lt"/>
                <a:cs typeface="Consolas" pitchFamily="49" charset="0"/>
              </a:rPr>
              <a:t> i </a:t>
            </a:r>
            <a:r>
              <a:rPr lang="sr-Latn-RS" sz="2500" b="1" smtClean="0">
                <a:latin typeface="+mj-lt"/>
                <a:cs typeface="Consolas" pitchFamily="49" charset="0"/>
              </a:rPr>
              <a:t>C</a:t>
            </a:r>
            <a:r>
              <a:rPr lang="sr-Latn-RS" sz="2500" smtClean="0">
                <a:latin typeface="+mj-lt"/>
                <a:cs typeface="Consolas" pitchFamily="49" charset="0"/>
              </a:rPr>
              <a:t>, i koji štampa najveći od unesenih brojeva</a:t>
            </a:r>
            <a:r>
              <a:rPr lang="en-US" sz="2500" smtClean="0">
                <a:latin typeface="+mj-lt"/>
                <a:cs typeface="Consolas" pitchFamily="49" charset="0"/>
              </a:rPr>
              <a:t>. Najve</a:t>
            </a:r>
            <a:r>
              <a:rPr lang="sr-Latn-RS" sz="2500" smtClean="0">
                <a:latin typeface="+mj-lt"/>
                <a:cs typeface="Consolas" pitchFamily="49" charset="0"/>
              </a:rPr>
              <a:t>ći broj odrediti pomoću funkcije </a:t>
            </a:r>
            <a:r>
              <a:rPr lang="sr-Latn-RS" sz="2400" b="1" kern="1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maks3</a:t>
            </a:r>
            <a:r>
              <a:rPr lang="sr-Latn-RS" sz="2500" smtClean="0">
                <a:latin typeface="+mj-lt"/>
                <a:cs typeface="Consolas" pitchFamily="49" charset="0"/>
              </a:rPr>
              <a:t>.</a:t>
            </a:r>
            <a:endParaRPr lang="sl-SI" sz="2500" smtClean="0">
              <a:latin typeface="+mj-lt"/>
            </a:endParaRPr>
          </a:p>
          <a:p>
            <a:pPr marL="457200" indent="-457200"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500" smtClean="0">
                <a:latin typeface="+mj-lt"/>
              </a:rPr>
              <a:t>Napisati C program koji učitava </a:t>
            </a:r>
            <a:r>
              <a:rPr lang="sr-Latn-ME" sz="2500" smtClean="0">
                <a:latin typeface="+mj-lt"/>
              </a:rPr>
              <a:t>niz celih brojeva X, dužine N</a:t>
            </a:r>
            <a:r>
              <a:rPr lang="sr-Latn-RS" sz="2500" smtClean="0">
                <a:latin typeface="+mj-lt"/>
              </a:rPr>
              <a:t>, i koji određuje i štampa maksimum tog niza. Maksimum niza odrediti pomoću funkcije </a:t>
            </a:r>
            <a:r>
              <a:rPr lang="sr-Latn-RS" sz="2400" b="1" kern="1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maksNiza</a:t>
            </a:r>
            <a:r>
              <a:rPr lang="sr-Latn-RS" sz="2500" smtClean="0">
                <a:latin typeface="+mj-lt"/>
              </a:rPr>
              <a:t>.</a:t>
            </a:r>
            <a:endParaRPr lang="en-US" sz="2500" smtClean="0">
              <a:latin typeface="+mj-lt"/>
            </a:endParaRPr>
          </a:p>
          <a:p>
            <a:pPr marL="457200" indent="-457200" algn="just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500" smtClean="0"/>
              <a:t>Napisati C program koji učitava string S i koji, koristeći funkciju </a:t>
            </a:r>
            <a:r>
              <a:rPr lang="sr-Latn-ME" sz="25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zameni</a:t>
            </a:r>
            <a:r>
              <a:rPr lang="en-US" sz="2500" smtClean="0"/>
              <a:t>, svako malo slovo u stringu menja </a:t>
            </a:r>
            <a:r>
              <a:rPr lang="sr-Latn-ME" sz="2500" smtClean="0"/>
              <a:t>karakterom </a:t>
            </a:r>
            <a:r>
              <a:rPr lang="sl-SI" sz="25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'a'</a:t>
            </a:r>
            <a:r>
              <a:rPr lang="sr-Latn-ME" sz="2500" smtClean="0"/>
              <a:t>, </a:t>
            </a:r>
            <a:r>
              <a:rPr lang="en-US" sz="2500" smtClean="0"/>
              <a:t>svako </a:t>
            </a:r>
            <a:r>
              <a:rPr lang="sr-Latn-ME" sz="2500" smtClean="0"/>
              <a:t>veliko</a:t>
            </a:r>
            <a:r>
              <a:rPr lang="en-US" sz="2500" smtClean="0"/>
              <a:t> slovo menja </a:t>
            </a:r>
            <a:r>
              <a:rPr lang="sr-Latn-ME" sz="2500" smtClean="0"/>
              <a:t>karakterom </a:t>
            </a:r>
            <a:r>
              <a:rPr lang="sl-SI" sz="25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'A'</a:t>
            </a:r>
            <a:r>
              <a:rPr lang="en-US" sz="2500" smtClean="0"/>
              <a:t> </a:t>
            </a:r>
            <a:r>
              <a:rPr lang="sr-Latn-ME" sz="2500" smtClean="0"/>
              <a:t>i </a:t>
            </a:r>
            <a:r>
              <a:rPr lang="en-US" sz="2500" smtClean="0"/>
              <a:t>svak</a:t>
            </a:r>
            <a:r>
              <a:rPr lang="sr-Latn-ME" sz="2500" smtClean="0"/>
              <a:t>u cifru</a:t>
            </a:r>
            <a:r>
              <a:rPr lang="en-US" sz="2500" smtClean="0"/>
              <a:t> menja </a:t>
            </a:r>
            <a:r>
              <a:rPr lang="sr-Latn-ME" sz="2500" smtClean="0"/>
              <a:t>karakterom </a:t>
            </a:r>
            <a:r>
              <a:rPr lang="sl-SI" sz="25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'9</a:t>
            </a:r>
            <a:r>
              <a:rPr lang="sl-SI" sz="24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'</a:t>
            </a:r>
            <a:r>
              <a:rPr lang="sl-SI" sz="2500" smtClean="0"/>
              <a:t>. </a:t>
            </a:r>
            <a:r>
              <a:rPr lang="en-US" sz="2500" smtClean="0"/>
              <a:t>Odštampati izmenjeni string</a:t>
            </a:r>
            <a:r>
              <a:rPr lang="sr-Latn-ME" sz="2500" smtClean="0"/>
              <a:t> u okviru funkcije </a:t>
            </a:r>
            <a:r>
              <a:rPr lang="sr-Latn-ME" sz="2500" smtClean="0">
                <a:latin typeface="Consolas" pitchFamily="49" charset="0"/>
                <a:cs typeface="Consolas" pitchFamily="49" charset="0"/>
              </a:rPr>
              <a:t>main</a:t>
            </a:r>
            <a:r>
              <a:rPr lang="en-US" sz="2500" smtClean="0"/>
              <a:t>.</a:t>
            </a:r>
            <a:endParaRPr lang="sl-SI" sz="250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889625" y="5053013"/>
            <a:ext cx="2498725" cy="1512887"/>
          </a:xfrm>
          <a:prstGeom prst="rect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pPr eaLnBrk="1" hangingPunct="1"/>
            <a:r>
              <a:rPr lang="sl-SI" smtClean="0">
                <a:solidFill>
                  <a:schemeClr val="tx1"/>
                </a:solidFill>
              </a:rPr>
              <a:t>Pojam funkcije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2016125" cy="42481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naredbe1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naredbaX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naredbaY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naredbaZ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naredbe2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naredbaX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naredbaY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naredbaZ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naredbe3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naredbaX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naredbaY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naredbaZ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naredbe4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sl-SI" sz="1700" smtClean="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4101" name="Rectangle 3"/>
          <p:cNvSpPr txBox="1">
            <a:spLocks noChangeArrowheads="1"/>
          </p:cNvSpPr>
          <p:nvPr/>
        </p:nvSpPr>
        <p:spPr bwMode="auto">
          <a:xfrm>
            <a:off x="107950" y="981075"/>
            <a:ext cx="89281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Kada se u programu ponavlja više linija koda, dobra praksa je grupisati te linije u obliku funkcije.</a:t>
            </a:r>
            <a:r>
              <a:rPr lang="sl-SI"/>
              <a:t>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l-SI"/>
              <a:t>Na ovaj način se pojednostavljuje održavanje i modifikacija programa.</a:t>
            </a:r>
            <a:endParaRPr lang="en-US"/>
          </a:p>
        </p:txBody>
      </p:sp>
      <p:sp>
        <p:nvSpPr>
          <p:cNvPr id="4102" name="Rectangle 3"/>
          <p:cNvSpPr txBox="1">
            <a:spLocks noChangeArrowheads="1"/>
          </p:cNvSpPr>
          <p:nvPr/>
        </p:nvSpPr>
        <p:spPr bwMode="auto">
          <a:xfrm>
            <a:off x="5940425" y="2276475"/>
            <a:ext cx="266382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naredbe1</a:t>
            </a:r>
            <a:endParaRPr lang="en-US" sz="1700">
              <a:solidFill>
                <a:srgbClr val="0066CC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en-US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fun(promenljive)</a:t>
            </a: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naredbe2</a:t>
            </a:r>
            <a:endParaRPr lang="en-US" sz="1700">
              <a:solidFill>
                <a:srgbClr val="0066CC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en-US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fun(promenljive)</a:t>
            </a:r>
            <a:endParaRPr lang="sl-SI" sz="170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naredbe3</a:t>
            </a:r>
            <a:endParaRPr lang="en-US" sz="1700">
              <a:solidFill>
                <a:srgbClr val="0066CC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en-US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fun(promenljive)</a:t>
            </a:r>
            <a:endParaRPr lang="sl-SI" sz="170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naredbe4</a:t>
            </a: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700">
              <a:solidFill>
                <a:srgbClr val="0066CC"/>
              </a:solidFill>
              <a:latin typeface="Consolas" pitchFamily="49" charset="0"/>
              <a:cs typeface="Consolas" pitchFamily="49" charset="0"/>
            </a:endParaRPr>
          </a:p>
          <a:p>
            <a:pPr eaLnBrk="1" hangingPunct="1">
              <a:spcAft>
                <a:spcPts val="600"/>
              </a:spcAft>
            </a:pPr>
            <a:endParaRPr lang="sl-SI" sz="10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fun(promenljive)</a:t>
            </a:r>
            <a:r>
              <a:rPr lang="en-US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en-US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naredbaX</a:t>
            </a:r>
          </a:p>
          <a:p>
            <a:pPr eaLnBrk="1" hangingPunct="1"/>
            <a:r>
              <a:rPr lang="sl-SI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naredbaY</a:t>
            </a:r>
          </a:p>
          <a:p>
            <a:pPr eaLnBrk="1" hangingPunct="1"/>
            <a:r>
              <a:rPr lang="sl-SI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   naredbaZ</a:t>
            </a:r>
          </a:p>
          <a:p>
            <a:pPr eaLnBrk="1" hangingPunct="1"/>
            <a:r>
              <a:rPr lang="en-US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sl-SI" sz="170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2051050" y="3275013"/>
            <a:ext cx="217488" cy="71913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ight Brace 9"/>
          <p:cNvSpPr/>
          <p:nvPr/>
        </p:nvSpPr>
        <p:spPr>
          <a:xfrm>
            <a:off x="2051050" y="4294188"/>
            <a:ext cx="217488" cy="71913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ight Brace 10"/>
          <p:cNvSpPr/>
          <p:nvPr/>
        </p:nvSpPr>
        <p:spPr>
          <a:xfrm>
            <a:off x="2073275" y="5362575"/>
            <a:ext cx="215900" cy="72072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311400" y="3644900"/>
            <a:ext cx="3506788" cy="2016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32038" y="4652963"/>
            <a:ext cx="3506787" cy="1152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44738" y="5722938"/>
            <a:ext cx="3490912" cy="215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Definicija funkcije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412875"/>
            <a:ext cx="8642350" cy="5111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400" smtClean="0"/>
              <a:t>Definicija </a:t>
            </a:r>
            <a:r>
              <a:rPr lang="sr-Latn-RS" sz="2400"/>
              <a:t>funkcija ima </a:t>
            </a:r>
            <a:r>
              <a:rPr lang="sr-Latn-RS" sz="2400" smtClean="0"/>
              <a:t>oblik</a:t>
            </a:r>
            <a:r>
              <a:rPr lang="sr-Latn-CS" sz="2400" smtClean="0"/>
              <a:t>: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19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tip_podatka ime_funkcije(</a:t>
            </a:r>
            <a:r>
              <a:rPr lang="sr-Latn-CS" sz="19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tip_1 arg_1</a:t>
            </a:r>
            <a:r>
              <a:rPr lang="sr-Latn-CS" sz="19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sr-Latn-CS" sz="19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..., </a:t>
            </a:r>
            <a:r>
              <a:rPr lang="sr-Latn-CS" sz="19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tip_n </a:t>
            </a:r>
            <a:r>
              <a:rPr lang="sr-Latn-CS" sz="19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arg_n</a:t>
            </a:r>
            <a:r>
              <a:rPr lang="sr-Latn-CS" sz="19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) {</a:t>
            </a:r>
            <a:endParaRPr lang="sr-Latn-CS" sz="190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19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sr-Latn-CS" sz="19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telo </a:t>
            </a:r>
            <a:r>
              <a:rPr lang="sr-Latn-CS" sz="19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funkcije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19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400" smtClean="0"/>
              <a:t>gde: 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CS" sz="19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tip_podatka</a:t>
            </a:r>
            <a:r>
              <a:rPr lang="sr-Latn-CS" sz="1900" smtClean="0"/>
              <a:t> predstavlja tip </a:t>
            </a:r>
            <a:r>
              <a:rPr lang="sr-Latn-CS" sz="1900"/>
              <a:t>podatka koji </a:t>
            </a:r>
            <a:r>
              <a:rPr lang="sr-Latn-CS" sz="1900" smtClean="0"/>
              <a:t>će </a:t>
            </a:r>
            <a:r>
              <a:rPr lang="sr-Latn-CS" sz="1900"/>
              <a:t>funkcija vratiti </a:t>
            </a:r>
            <a:r>
              <a:rPr lang="sr-Latn-CS" sz="1900" smtClean="0"/>
              <a:t>kao </a:t>
            </a:r>
            <a:r>
              <a:rPr lang="sr-Latn-CS" sz="1900"/>
              <a:t>rezultat </a:t>
            </a:r>
            <a:r>
              <a:rPr lang="sr-Latn-CS" sz="1900" smtClean="0"/>
              <a:t>svog izvršavanja;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CS" sz="19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ime_funkcije</a:t>
            </a:r>
            <a:r>
              <a:rPr lang="sr-Latn-CS" sz="1900" smtClean="0"/>
              <a:t> predstavlja ime funkcije, koje mora biti pravilan identifikator (može sadržati mala i velika slova, cifre</a:t>
            </a:r>
            <a:r>
              <a:rPr lang="en-US" sz="1900" smtClean="0"/>
              <a:t>,</a:t>
            </a:r>
            <a:r>
              <a:rPr lang="sr-Latn-CS" sz="1900" smtClean="0"/>
              <a:t> </a:t>
            </a:r>
            <a:r>
              <a:rPr lang="en-US" sz="1900" smtClean="0"/>
              <a:t>donja crta</a:t>
            </a:r>
            <a:r>
              <a:rPr lang="sr-Latn-CS" sz="1900" smtClean="0"/>
              <a:t>, i ne može početi cifr</a:t>
            </a:r>
            <a:r>
              <a:rPr lang="en-US" sz="1900" smtClean="0"/>
              <a:t>om</a:t>
            </a:r>
            <a:r>
              <a:rPr lang="sr-Latn-CS" sz="1900" smtClean="0"/>
              <a:t>);</a:t>
            </a:r>
          </a:p>
          <a:p>
            <a:pPr marL="608013" eaLnBrk="1" hangingPunct="1"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CS" sz="19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tip_1 arg_1</a:t>
            </a:r>
            <a:r>
              <a:rPr lang="sr-Latn-CS" sz="19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 ... </a:t>
            </a:r>
            <a:r>
              <a:rPr lang="sr-Latn-CS" sz="19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,</a:t>
            </a:r>
            <a:r>
              <a:rPr lang="en-US" sz="19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190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tip_n arg_n</a:t>
            </a:r>
            <a:r>
              <a:rPr lang="sr-Latn-CS" sz="1900"/>
              <a:t> </a:t>
            </a:r>
            <a:r>
              <a:rPr lang="sr-Latn-CS" sz="1900" smtClean="0"/>
              <a:t>predstavlja listu ulaznih </a:t>
            </a:r>
            <a:r>
              <a:rPr lang="en-US" sz="1900" smtClean="0"/>
              <a:t>parametara</a:t>
            </a:r>
            <a:r>
              <a:rPr lang="sr-Latn-CS" sz="1900" smtClean="0"/>
              <a:t> funkcije</a:t>
            </a:r>
            <a:r>
              <a:rPr lang="sr-Latn-CS" sz="1900"/>
              <a:t>. </a:t>
            </a:r>
            <a:r>
              <a:rPr lang="sr-Latn-CS" sz="1900" smtClean="0"/>
              <a:t>Deklaracije pojedini</a:t>
            </a:r>
            <a:r>
              <a:rPr lang="sr-Latn-CS" sz="1900"/>
              <a:t>h </a:t>
            </a:r>
            <a:r>
              <a:rPr lang="en-US" sz="1900"/>
              <a:t>parametara</a:t>
            </a:r>
            <a:r>
              <a:rPr lang="sr-Latn-CS" sz="1900"/>
              <a:t> </a:t>
            </a:r>
            <a:r>
              <a:rPr lang="sr-Latn-CS" sz="1900" smtClean="0"/>
              <a:t>se </a:t>
            </a:r>
            <a:r>
              <a:rPr lang="sr-Latn-CS" sz="1900"/>
              <a:t>odvajaju </a:t>
            </a:r>
            <a:r>
              <a:rPr lang="sr-Latn-CS" sz="1900" smtClean="0"/>
              <a:t>zarezima.</a:t>
            </a:r>
            <a:r>
              <a:rPr lang="sr-Latn-CS" sz="2400" smtClean="0"/>
              <a:t> 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/>
              <a:t>Unutar viti</a:t>
            </a:r>
            <a:r>
              <a:rPr lang="sr-Latn-CS" sz="2400"/>
              <a:t>č</a:t>
            </a:r>
            <a:r>
              <a:rPr lang="sr-Latn-CS" sz="2400" smtClean="0"/>
              <a:t>astih zagrada</a:t>
            </a:r>
            <a:r>
              <a:rPr lang="en-US" sz="2400" smtClean="0"/>
              <a:t> se</a:t>
            </a:r>
            <a:r>
              <a:rPr lang="sr-Latn-CS" sz="2400" smtClean="0"/>
              <a:t> navodi telo </a:t>
            </a:r>
            <a:r>
              <a:rPr lang="sr-Latn-CS" sz="2400"/>
              <a:t>funkcije koje se sastoji od </a:t>
            </a:r>
            <a:r>
              <a:rPr lang="sr-Latn-CS" sz="2400" smtClean="0"/>
              <a:t>deklaracij</a:t>
            </a:r>
            <a:r>
              <a:rPr lang="en-US" sz="2400" smtClean="0"/>
              <a:t>e</a:t>
            </a:r>
            <a:r>
              <a:rPr lang="sr-Latn-CS" sz="2400" smtClean="0"/>
              <a:t> promenljivih </a:t>
            </a:r>
            <a:r>
              <a:rPr lang="sr-Latn-CS" sz="2400"/>
              <a:t>i </a:t>
            </a:r>
            <a:r>
              <a:rPr lang="sr-Latn-CS" sz="2400" smtClean="0"/>
              <a:t>izvršnih naredbi, isto kao kod funkcije </a:t>
            </a:r>
            <a:r>
              <a:rPr lang="sr-Latn-CS" sz="2400">
                <a:latin typeface="Consolas" pitchFamily="49" charset="0"/>
                <a:cs typeface="Consolas" pitchFamily="49" charset="0"/>
              </a:rPr>
              <a:t>main</a:t>
            </a:r>
            <a:r>
              <a:rPr lang="sr-Latn-CS" sz="2400" smtClean="0"/>
              <a:t>.</a:t>
            </a:r>
            <a:endParaRPr lang="sr-Latn-C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Vraćanje rezultata funkcije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9388" y="1485900"/>
            <a:ext cx="8785225" cy="5111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400" smtClean="0"/>
              <a:t>Funkcija može da vrati rezultat svog izvršavanja, što se postiže pomoću ključne reči </a:t>
            </a:r>
            <a:r>
              <a:rPr lang="sr-Latn-RS" sz="24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return</a:t>
            </a:r>
            <a:r>
              <a:rPr lang="sr-Latn-RS" sz="2400" smtClean="0"/>
              <a:t> na sledeći način:</a:t>
            </a:r>
            <a:endParaRPr lang="sr-Latn-CS" sz="2400" smtClean="0"/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1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return izraz;</a:t>
            </a:r>
            <a:endParaRPr lang="sr-Latn-CS" sz="210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marL="265113" indent="0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400" smtClean="0"/>
              <a:t>gde </a:t>
            </a:r>
            <a:r>
              <a:rPr lang="sr-Latn-CS" sz="2200" smtClean="0">
                <a:latin typeface="Consolas" pitchFamily="49" charset="0"/>
                <a:cs typeface="Consolas" pitchFamily="49" charset="0"/>
              </a:rPr>
              <a:t>izraz</a:t>
            </a:r>
            <a:r>
              <a:rPr lang="sr-Latn-CS" sz="2400" smtClean="0"/>
              <a:t> može biti proizvoljan izraz.</a:t>
            </a:r>
            <a:endParaRPr lang="en-US" sz="2400" smtClean="0"/>
          </a:p>
          <a:p>
            <a:pPr marL="239713" indent="-239713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/>
              <a:t>Tip izraza treba da odgovara tipu podatka koji funkcija vraća.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400"/>
              <a:t>Naredba 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return</a:t>
            </a:r>
            <a:r>
              <a:rPr lang="en-US" sz="2400"/>
              <a:t> predstavlja ta</a:t>
            </a:r>
            <a:r>
              <a:rPr lang="sr-Latn-RS" sz="2400"/>
              <a:t>čku izlaska iz funkcije, tj. ako ima naredbi nakon 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return</a:t>
            </a:r>
            <a:r>
              <a:rPr lang="sr-Latn-RS" sz="2400"/>
              <a:t>, </a:t>
            </a:r>
            <a:r>
              <a:rPr lang="sr-Latn-RS" sz="2400">
                <a:solidFill>
                  <a:srgbClr val="00B050"/>
                </a:solidFill>
              </a:rPr>
              <a:t>one se neće izvršiti</a:t>
            </a:r>
            <a:r>
              <a:rPr lang="sr-Latn-RS" sz="2400" smtClean="0"/>
              <a:t>!</a:t>
            </a:r>
            <a:endParaRPr lang="sr-Latn-CS" sz="2400" smtClean="0"/>
          </a:p>
          <a:p>
            <a:pPr marL="239713" indent="-239713" eaLnBrk="1" hangingPunct="1">
              <a:spcBef>
                <a:spcPts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/>
              <a:t>Ukoliko funkcija ne vraća rezultat, onda se ona deklariše kao </a:t>
            </a:r>
            <a:r>
              <a:rPr lang="sr-Latn-CS" sz="24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void</a:t>
            </a:r>
            <a:r>
              <a:rPr lang="sr-Latn-CS" sz="2400" smtClean="0"/>
              <a:t>: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100" b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void</a:t>
            </a:r>
            <a:r>
              <a:rPr lang="sr-Latn-CS" sz="21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sr-Latn-C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ime_funkcije(tip_1 arg_1, ..., tip_n arg_n) {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	telo funkcije</a:t>
            </a:r>
          </a:p>
          <a:p>
            <a:pPr marL="265113" indent="0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1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sr-Latn-C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Primer funkcije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557338"/>
            <a:ext cx="8642350" cy="25923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400" smtClean="0"/>
              <a:t>Dajmo primer funkcije koja vraća rezultat sledeće operacije:</a:t>
            </a:r>
          </a:p>
          <a:p>
            <a:pPr marL="0" indent="0" algn="ctr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RS" sz="2400" i="1" smtClean="0"/>
              <a:t>F</a:t>
            </a:r>
            <a:r>
              <a:rPr lang="sr-Latn-RS" sz="2400" smtClean="0"/>
              <a:t>(</a:t>
            </a:r>
            <a:r>
              <a:rPr lang="sr-Latn-RS" sz="2400" i="1" smtClean="0"/>
              <a:t>a</a:t>
            </a:r>
            <a:r>
              <a:rPr lang="sr-Latn-RS" sz="2400" smtClean="0"/>
              <a:t>,</a:t>
            </a:r>
            <a:r>
              <a:rPr lang="sr-Latn-RS" sz="2400" i="1" smtClean="0"/>
              <a:t>b</a:t>
            </a:r>
            <a:r>
              <a:rPr lang="sr-Latn-RS" sz="2400" smtClean="0"/>
              <a:t>,</a:t>
            </a:r>
            <a:r>
              <a:rPr lang="sr-Latn-RS" sz="2400" i="1" smtClean="0"/>
              <a:t>c</a:t>
            </a:r>
            <a:r>
              <a:rPr lang="sr-Latn-RS" sz="2400" smtClean="0"/>
              <a:t>,</a:t>
            </a:r>
            <a:r>
              <a:rPr lang="sr-Latn-RS" sz="2400" i="1" smtClean="0"/>
              <a:t>d</a:t>
            </a:r>
            <a:r>
              <a:rPr lang="sr-Latn-RS" sz="2400" smtClean="0"/>
              <a:t>) = (</a:t>
            </a:r>
            <a:r>
              <a:rPr lang="sr-Latn-RS" sz="2400" i="1" smtClean="0"/>
              <a:t>a</a:t>
            </a:r>
            <a:r>
              <a:rPr lang="sr-Latn-RS" sz="2400" smtClean="0"/>
              <a:t>+</a:t>
            </a:r>
            <a:r>
              <a:rPr lang="sr-Latn-RS" sz="2400" i="1" smtClean="0"/>
              <a:t>b</a:t>
            </a:r>
            <a:r>
              <a:rPr lang="sr-Latn-RS" sz="2400" smtClean="0"/>
              <a:t>)(</a:t>
            </a:r>
            <a:r>
              <a:rPr lang="sr-Latn-RS" sz="2400" i="1" smtClean="0"/>
              <a:t>a</a:t>
            </a:r>
            <a:r>
              <a:rPr lang="sr-Latn-RS" sz="2400" smtClean="0"/>
              <a:t>+</a:t>
            </a:r>
            <a:r>
              <a:rPr lang="sr-Latn-RS" sz="2400" i="1" smtClean="0"/>
              <a:t>c</a:t>
            </a:r>
            <a:r>
              <a:rPr lang="sr-Latn-RS" sz="2400" smtClean="0"/>
              <a:t>) – </a:t>
            </a:r>
            <a:r>
              <a:rPr lang="sr-Latn-RS" sz="2400" i="1" smtClean="0"/>
              <a:t>bcd</a:t>
            </a:r>
            <a:r>
              <a:rPr lang="sr-Latn-RS" sz="2400" smtClean="0"/>
              <a:t> + </a:t>
            </a:r>
            <a:r>
              <a:rPr lang="sr-Latn-RS" sz="2400" i="1" smtClean="0"/>
              <a:t>ad</a:t>
            </a:r>
            <a:r>
              <a:rPr lang="sr-Latn-RS" sz="2400" baseline="30000" smtClean="0"/>
              <a:t>2</a:t>
            </a:r>
          </a:p>
          <a:p>
            <a:pPr marL="265113" indent="0" algn="just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Tx/>
              <a:buNone/>
              <a:defRPr/>
            </a:pPr>
            <a:r>
              <a:rPr lang="sr-Latn-CS" sz="2400"/>
              <a:t>gde su </a:t>
            </a:r>
            <a:r>
              <a:rPr lang="sr-Latn-CS" sz="2400" i="1" smtClean="0"/>
              <a:t>a</a:t>
            </a:r>
            <a:r>
              <a:rPr lang="sr-Latn-CS" sz="2400" smtClean="0"/>
              <a:t>, </a:t>
            </a:r>
            <a:r>
              <a:rPr lang="sr-Latn-CS" sz="2400" i="1" smtClean="0"/>
              <a:t>b</a:t>
            </a:r>
            <a:r>
              <a:rPr lang="sr-Latn-CS" sz="2400" smtClean="0"/>
              <a:t>, </a:t>
            </a:r>
            <a:r>
              <a:rPr lang="sr-Latn-CS" sz="2400" i="1" smtClean="0"/>
              <a:t>c</a:t>
            </a:r>
            <a:r>
              <a:rPr lang="sr-Latn-CS" sz="2400" smtClean="0"/>
              <a:t> i </a:t>
            </a:r>
            <a:r>
              <a:rPr lang="sr-Latn-CS" sz="2400" i="1" smtClean="0"/>
              <a:t>d</a:t>
            </a:r>
            <a:r>
              <a:rPr lang="sr-Latn-CS" sz="2400" smtClean="0"/>
              <a:t> celi brojevi.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endParaRPr lang="sr-Latn-CS" sz="240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400" smtClean="0"/>
              <a:t>Funkciji ćemo dati ime </a:t>
            </a:r>
            <a:r>
              <a:rPr lang="sr-Latn-CS" sz="24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izraz</a:t>
            </a:r>
            <a:r>
              <a:rPr lang="sr-Latn-CS" sz="2400" smtClean="0"/>
              <a:t>.</a:t>
            </a:r>
            <a:endParaRPr lang="sr-Latn-CS" sz="2400"/>
          </a:p>
        </p:txBody>
      </p:sp>
      <p:sp>
        <p:nvSpPr>
          <p:cNvPr id="7172" name="Rectangle 3"/>
          <p:cNvSpPr txBox="1">
            <a:spLocks noChangeArrowheads="1"/>
          </p:cNvSpPr>
          <p:nvPr/>
        </p:nvSpPr>
        <p:spPr bwMode="auto">
          <a:xfrm>
            <a:off x="1384300" y="4364038"/>
            <a:ext cx="6337300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int izraz(int a, int b, int c, int d)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int rezultat;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rezultat = (a+b)*(a+c) – b*c*d + a*d*d;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return rezultat;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Primer funkcije</a:t>
            </a:r>
          </a:p>
        </p:txBody>
      </p:sp>
      <p:sp>
        <p:nvSpPr>
          <p:cNvPr id="8195" name="Rectangle 3"/>
          <p:cNvSpPr txBox="1">
            <a:spLocks noChangeArrowheads="1"/>
          </p:cNvSpPr>
          <p:nvPr/>
        </p:nvSpPr>
        <p:spPr bwMode="auto">
          <a:xfrm>
            <a:off x="250825" y="1557338"/>
            <a:ext cx="864235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Funkcija 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izraz</a:t>
            </a:r>
            <a:r>
              <a:rPr lang="en-US"/>
              <a:t> se mogla realizovati i bez uvođenja pomoćne promenljive 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rezultat</a:t>
            </a:r>
            <a:r>
              <a:rPr lang="en-US"/>
              <a:t> na sledeći način: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US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/>
              <a:t>Nakon ključne reči </a:t>
            </a:r>
            <a:r>
              <a:rPr lang="sr-Latn-CS" sz="2200">
                <a:latin typeface="Consolas" pitchFamily="49" charset="0"/>
                <a:cs typeface="Consolas" pitchFamily="49" charset="0"/>
              </a:rPr>
              <a:t>return</a:t>
            </a:r>
            <a:r>
              <a:rPr lang="sr-Latn-CS"/>
              <a:t>, može doći proizvoljan izraz.</a:t>
            </a:r>
          </a:p>
        </p:txBody>
      </p:sp>
      <p:sp>
        <p:nvSpPr>
          <p:cNvPr id="8196" name="Rectangle 3"/>
          <p:cNvSpPr txBox="1">
            <a:spLocks noChangeArrowheads="1"/>
          </p:cNvSpPr>
          <p:nvPr/>
        </p:nvSpPr>
        <p:spPr bwMode="auto">
          <a:xfrm>
            <a:off x="1619250" y="2708275"/>
            <a:ext cx="58324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int izraz(int a, int b, int c, int d)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    return (a+b)*(a+c) – b*c*d + a*d*d;</a:t>
            </a:r>
          </a:p>
          <a:p>
            <a:pPr eaLnBrk="1" hangingPunct="1"/>
            <a:r>
              <a:rPr lang="sl-SI" sz="2000"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235325" y="3706813"/>
            <a:ext cx="388937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5281613" y="3767138"/>
            <a:ext cx="1728787" cy="874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Pozivanje funkcije</a:t>
            </a:r>
          </a:p>
        </p:txBody>
      </p:sp>
      <p:sp>
        <p:nvSpPr>
          <p:cNvPr id="9219" name="Rectangle 3"/>
          <p:cNvSpPr txBox="1">
            <a:spLocks noChangeArrowheads="1"/>
          </p:cNvSpPr>
          <p:nvPr/>
        </p:nvSpPr>
        <p:spPr bwMode="auto">
          <a:xfrm>
            <a:off x="179388" y="1125538"/>
            <a:ext cx="878522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/>
              <a:t>Napisana funkcija se može pozvati iz funkcije </a:t>
            </a:r>
            <a:r>
              <a:rPr lang="en-US" sz="2200">
                <a:latin typeface="Consolas" pitchFamily="49" charset="0"/>
                <a:cs typeface="Consolas" pitchFamily="49" charset="0"/>
              </a:rPr>
              <a:t>main</a:t>
            </a:r>
            <a:r>
              <a:rPr lang="en-US"/>
              <a:t>, ili iz bilo koje druge funkcije našeg programa.</a:t>
            </a:r>
          </a:p>
        </p:txBody>
      </p:sp>
      <p:sp>
        <p:nvSpPr>
          <p:cNvPr id="9220" name="Rectangle 3"/>
          <p:cNvSpPr txBox="1">
            <a:spLocks noChangeArrowheads="1"/>
          </p:cNvSpPr>
          <p:nvPr/>
        </p:nvSpPr>
        <p:spPr bwMode="auto">
          <a:xfrm>
            <a:off x="395288" y="2205038"/>
            <a:ext cx="539908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int izraz(int, int, int, int);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int x, y, z, w, rez;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printf("Uneti cetiri cela broja: ");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scanf("%d%d%d%d", &amp;x, &amp;y, &amp;z, &amp;w);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rez = izraz(x, y, z, w);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printf("Vrednost izraza je %d", rez);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}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int izraz(int a, int b, int c, int d)</a:t>
            </a: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    return (a+b)*(a+c) - b*c*d + a*d*d;</a:t>
            </a:r>
          </a:p>
          <a:p>
            <a:pPr eaLnBrk="1" hangingPunct="1"/>
            <a:r>
              <a:rPr lang="sl-SI" sz="1700">
                <a:solidFill>
                  <a:srgbClr val="0066CC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518400" y="4143375"/>
            <a:ext cx="1157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>
                <a:solidFill>
                  <a:srgbClr val="00B0F0"/>
                </a:solidFill>
                <a:latin typeface="+mn-lt"/>
              </a:rPr>
              <a:t>Štampa</a:t>
            </a:r>
            <a:endParaRPr lang="en-US" dirty="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9222" name="Straight Arrow Connector 9"/>
          <p:cNvCxnSpPr>
            <a:cxnSpLocks noChangeShapeType="1"/>
          </p:cNvCxnSpPr>
          <p:nvPr/>
        </p:nvCxnSpPr>
        <p:spPr bwMode="auto">
          <a:xfrm flipH="1">
            <a:off x="8045450" y="4495800"/>
            <a:ext cx="26988" cy="373063"/>
          </a:xfrm>
          <a:prstGeom prst="straightConnector1">
            <a:avLst/>
          </a:prstGeom>
          <a:noFill/>
          <a:ln w="9525" algn="ctr">
            <a:solidFill>
              <a:srgbClr val="00B0F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3" name="Rectangle 19"/>
          <p:cNvSpPr>
            <a:spLocks noChangeArrowheads="1"/>
          </p:cNvSpPr>
          <p:nvPr/>
        </p:nvSpPr>
        <p:spPr bwMode="auto">
          <a:xfrm>
            <a:off x="5580063" y="4868863"/>
            <a:ext cx="3455987" cy="1477962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Uneti cetiri cela broja: 3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4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1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7</a:t>
            </a:r>
          </a:p>
          <a:p>
            <a:pPr algn="just"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1800">
                <a:solidFill>
                  <a:srgbClr val="00B0F0"/>
                </a:solidFill>
                <a:latin typeface="Consolas" pitchFamily="49" charset="0"/>
                <a:cs typeface="Consolas" pitchFamily="49" charset="0"/>
              </a:rPr>
              <a:t>Vrednost izraza je 147</a:t>
            </a:r>
            <a:endParaRPr lang="en-US" sz="1800">
              <a:solidFill>
                <a:srgbClr val="00B0F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Pozivanje funkcije</a:t>
            </a:r>
          </a:p>
        </p:txBody>
      </p:sp>
      <p:sp>
        <p:nvSpPr>
          <p:cNvPr id="10243" name="Rectangle 3"/>
          <p:cNvSpPr txBox="1">
            <a:spLocks noChangeArrowheads="1"/>
          </p:cNvSpPr>
          <p:nvPr/>
        </p:nvSpPr>
        <p:spPr bwMode="auto">
          <a:xfrm>
            <a:off x="315913" y="1628775"/>
            <a:ext cx="51847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#include &lt;stdio.h&gt;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int izraz(int, int, int, int);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int main()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int x, y, z, w, rez;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printf("Uneti cetiri cela broja: ");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scanf("%d%d%d%d", &amp;x, &amp;y, &amp;z, &amp;w);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</a:t>
            </a:r>
            <a:r>
              <a:rPr lang="sl-SI" sz="17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rez = izraz(x, y, z, w);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printf("Vrednost izraza je %d", rez);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}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int izraz(int a, int b, int c, int d)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{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    return (a+b)*(a+c) - b*c*d + a*d*d;</a:t>
            </a:r>
          </a:p>
          <a:p>
            <a:pPr eaLnBrk="1" hangingPunct="1"/>
            <a:r>
              <a:rPr lang="sl-SI" sz="1700">
                <a:latin typeface="Consolas" pitchFamily="49" charset="0"/>
                <a:cs typeface="Consolas" pitchFamily="49" charset="0"/>
              </a:rPr>
              <a:t>}</a:t>
            </a:r>
          </a:p>
          <a:p>
            <a:pPr eaLnBrk="1" hangingPunct="1"/>
            <a:endParaRPr lang="sl-SI" sz="170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03750" y="1196752"/>
            <a:ext cx="45291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800" b="1" dirty="0" err="1">
                <a:solidFill>
                  <a:srgbClr val="00B050"/>
                </a:solidFill>
                <a:latin typeface="+mn-lt"/>
              </a:rPr>
              <a:t>Prototip</a:t>
            </a:r>
            <a:r>
              <a:rPr lang="en-US" sz="18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1800" b="1" dirty="0" err="1">
                <a:solidFill>
                  <a:srgbClr val="00B050"/>
                </a:solidFill>
                <a:latin typeface="+mn-lt"/>
              </a:rPr>
              <a:t>funkcije</a:t>
            </a:r>
            <a:r>
              <a:rPr lang="en-US" sz="1800" dirty="0">
                <a:solidFill>
                  <a:srgbClr val="00B050"/>
                </a:solidFill>
                <a:latin typeface="+mn-lt"/>
              </a:rPr>
              <a:t>. </a:t>
            </a:r>
            <a:r>
              <a:rPr lang="en-US" sz="1800" dirty="0" err="1">
                <a:solidFill>
                  <a:srgbClr val="00B050"/>
                </a:solidFill>
                <a:latin typeface="+mn-lt"/>
              </a:rPr>
              <a:t>Sli</a:t>
            </a:r>
            <a:r>
              <a:rPr lang="sr-Latn-RS" sz="1800" dirty="0">
                <a:solidFill>
                  <a:srgbClr val="00B050"/>
                </a:solidFill>
                <a:latin typeface="+mn-lt"/>
              </a:rPr>
              <a:t>čno što i zaglavlje, samo što se ne moraju navoditi imena argumenata, već samo</a:t>
            </a:r>
            <a:r>
              <a:rPr lang="en-US" sz="18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+mn-lt"/>
              </a:rPr>
              <a:t>njihovi</a:t>
            </a:r>
            <a:r>
              <a:rPr lang="sr-Latn-RS" sz="1800" dirty="0">
                <a:solidFill>
                  <a:srgbClr val="00B050"/>
                </a:solidFill>
                <a:latin typeface="+mn-lt"/>
              </a:rPr>
              <a:t> tipovi</a:t>
            </a:r>
            <a:r>
              <a:rPr lang="sr-Latn-RS" sz="1800" dirty="0" smtClean="0">
                <a:solidFill>
                  <a:srgbClr val="00B050"/>
                </a:solidFill>
                <a:latin typeface="+mn-lt"/>
              </a:rPr>
              <a:t>.</a:t>
            </a:r>
            <a:endParaRPr lang="sr-Latn-RS" sz="1800" dirty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10245" name="Straight Arrow Connector 9"/>
          <p:cNvCxnSpPr>
            <a:cxnSpLocks noChangeShapeType="1"/>
          </p:cNvCxnSpPr>
          <p:nvPr/>
        </p:nvCxnSpPr>
        <p:spPr bwMode="auto">
          <a:xfrm flipH="1">
            <a:off x="3908425" y="1628775"/>
            <a:ext cx="742950" cy="606425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580063" y="3873500"/>
            <a:ext cx="3536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rgbClr val="FF0000"/>
                </a:solidFill>
                <a:latin typeface="+mn-lt"/>
              </a:rPr>
              <a:t>Poziv</a:t>
            </a:r>
            <a:r>
              <a:rPr lang="en-US" sz="2000">
                <a:solidFill>
                  <a:srgbClr val="FF0000"/>
                </a:solidFill>
                <a:latin typeface="+mn-lt"/>
              </a:rPr>
              <a:t> funkcije.</a:t>
            </a:r>
            <a:r>
              <a:rPr lang="sr-Latn-RS" sz="2000">
                <a:solidFill>
                  <a:srgbClr val="FF0000"/>
                </a:solidFill>
                <a:latin typeface="+mn-lt"/>
              </a:rPr>
              <a:t> x, y, z i w </a:t>
            </a:r>
            <a:r>
              <a:rPr lang="en-US" sz="2000">
                <a:solidFill>
                  <a:srgbClr val="FF0000"/>
                </a:solidFill>
                <a:latin typeface="+mn-lt"/>
              </a:rPr>
              <a:t> </a:t>
            </a:r>
            <a:r>
              <a:rPr lang="sr-Latn-RS" sz="2000">
                <a:solidFill>
                  <a:srgbClr val="FF0000"/>
                </a:solidFill>
                <a:latin typeface="+mn-lt"/>
              </a:rPr>
              <a:t>su </a:t>
            </a:r>
            <a:r>
              <a:rPr lang="sr-Latn-RS" sz="2000" u="sng">
                <a:solidFill>
                  <a:srgbClr val="FF0000"/>
                </a:solidFill>
                <a:latin typeface="+mn-lt"/>
              </a:rPr>
              <a:t>argumenti</a:t>
            </a:r>
            <a:r>
              <a:rPr lang="sr-Latn-RS" sz="2000">
                <a:solidFill>
                  <a:srgbClr val="FF0000"/>
                </a:solidFill>
                <a:latin typeface="+mn-lt"/>
              </a:rPr>
              <a:t> funkcije.</a:t>
            </a:r>
            <a:endParaRPr lang="en-US" sz="2000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7" name="Straight Arrow Connector 9"/>
          <p:cNvCxnSpPr>
            <a:cxnSpLocks noChangeShapeType="1"/>
          </p:cNvCxnSpPr>
          <p:nvPr/>
        </p:nvCxnSpPr>
        <p:spPr bwMode="auto">
          <a:xfrm flipH="1">
            <a:off x="3843338" y="4110038"/>
            <a:ext cx="1657350" cy="39687"/>
          </a:xfrm>
          <a:prstGeom prst="straightConnector1">
            <a:avLst/>
          </a:prstGeom>
          <a:noFill/>
          <a:ln w="9525" algn="ctr">
            <a:solidFill>
              <a:srgbClr val="FF33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356225" y="4903788"/>
            <a:ext cx="3824288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800" b="1">
                <a:solidFill>
                  <a:srgbClr val="0066CC"/>
                </a:solidFill>
                <a:latin typeface="+mn-lt"/>
              </a:rPr>
              <a:t>Zaglavlje</a:t>
            </a:r>
            <a:r>
              <a:rPr lang="en-US" sz="1800">
                <a:solidFill>
                  <a:srgbClr val="0066CC"/>
                </a:solidFill>
                <a:latin typeface="+mn-lt"/>
              </a:rPr>
              <a:t> </a:t>
            </a:r>
            <a:r>
              <a:rPr lang="en-US" sz="1800" b="1">
                <a:solidFill>
                  <a:srgbClr val="0066CC"/>
                </a:solidFill>
                <a:latin typeface="+mn-lt"/>
              </a:rPr>
              <a:t>funkcije</a:t>
            </a:r>
            <a:r>
              <a:rPr lang="en-US" sz="1800">
                <a:solidFill>
                  <a:srgbClr val="0066CC"/>
                </a:solidFill>
                <a:latin typeface="+mn-lt"/>
              </a:rPr>
              <a:t>.</a:t>
            </a:r>
            <a:r>
              <a:rPr lang="sr-Latn-RS" sz="1800">
                <a:solidFill>
                  <a:srgbClr val="0066CC"/>
                </a:solidFill>
                <a:latin typeface="+mn-lt"/>
              </a:rPr>
              <a:t> a, b, c i d </a:t>
            </a:r>
            <a:r>
              <a:rPr lang="en-US" sz="1800">
                <a:solidFill>
                  <a:srgbClr val="0066CC"/>
                </a:solidFill>
                <a:latin typeface="+mn-lt"/>
              </a:rPr>
              <a:t> </a:t>
            </a:r>
            <a:r>
              <a:rPr lang="sr-Latn-RS" sz="1800">
                <a:solidFill>
                  <a:srgbClr val="0066CC"/>
                </a:solidFill>
                <a:latin typeface="+mn-lt"/>
              </a:rPr>
              <a:t>su </a:t>
            </a:r>
            <a:r>
              <a:rPr lang="en-US" sz="1800" u="sng">
                <a:solidFill>
                  <a:srgbClr val="0066CC"/>
                </a:solidFill>
                <a:latin typeface="+mn-lt"/>
              </a:rPr>
              <a:t>parametri</a:t>
            </a:r>
            <a:r>
              <a:rPr lang="sr-Latn-RS" sz="1800">
                <a:solidFill>
                  <a:srgbClr val="0066CC"/>
                </a:solidFill>
                <a:latin typeface="+mn-lt"/>
              </a:rPr>
              <a:t> funkcije. Pri pozivu funkcij</a:t>
            </a:r>
            <a:r>
              <a:rPr lang="en-US" sz="1800">
                <a:solidFill>
                  <a:srgbClr val="0066CC"/>
                </a:solidFill>
                <a:latin typeface="+mn-lt"/>
              </a:rPr>
              <a:t>e</a:t>
            </a:r>
            <a:r>
              <a:rPr lang="sr-Latn-RS" sz="1800">
                <a:solidFill>
                  <a:srgbClr val="0066CC"/>
                </a:solidFill>
                <a:latin typeface="+mn-lt"/>
              </a:rPr>
              <a:t>, ovi </a:t>
            </a:r>
            <a:r>
              <a:rPr lang="en-US" sz="1800">
                <a:solidFill>
                  <a:srgbClr val="0066CC"/>
                </a:solidFill>
                <a:latin typeface="+mn-lt"/>
              </a:rPr>
              <a:t>parametri </a:t>
            </a:r>
            <a:r>
              <a:rPr lang="sr-Latn-RS" sz="1800">
                <a:solidFill>
                  <a:srgbClr val="0066CC"/>
                </a:solidFill>
                <a:latin typeface="+mn-lt"/>
              </a:rPr>
              <a:t>dobijaju vrednost argumenata funkcije</a:t>
            </a:r>
            <a:r>
              <a:rPr lang="en-US" sz="1800">
                <a:solidFill>
                  <a:srgbClr val="0066CC"/>
                </a:solidFill>
                <a:latin typeface="+mn-lt"/>
              </a:rPr>
              <a:t>, tj. a dobija vrednost promenljive x, b vrednost promenljive y itd.</a:t>
            </a:r>
            <a:endParaRPr lang="en-US" sz="1800" dirty="0">
              <a:solidFill>
                <a:srgbClr val="0066CC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0249" name="Straight Arrow Connector 9"/>
          <p:cNvCxnSpPr>
            <a:cxnSpLocks noChangeShapeType="1"/>
          </p:cNvCxnSpPr>
          <p:nvPr/>
        </p:nvCxnSpPr>
        <p:spPr bwMode="auto">
          <a:xfrm flipH="1">
            <a:off x="4826000" y="5116513"/>
            <a:ext cx="568325" cy="38100"/>
          </a:xfrm>
          <a:prstGeom prst="straightConnector1">
            <a:avLst/>
          </a:prstGeom>
          <a:noFill/>
          <a:ln w="9525" algn="ctr">
            <a:solidFill>
              <a:srgbClr val="0066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4827</TotalTime>
  <Words>2699</Words>
  <Application>Microsoft Office PowerPoint</Application>
  <PresentationFormat>On-screen Show (4:3)</PresentationFormat>
  <Paragraphs>460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Design</vt:lpstr>
      <vt:lpstr>PowerPoint Presentation</vt:lpstr>
      <vt:lpstr>Pojam funkcije</vt:lpstr>
      <vt:lpstr>Pojam funkcije</vt:lpstr>
      <vt:lpstr>Definicija funkcije</vt:lpstr>
      <vt:lpstr>Vraćanje rezultata funkcije</vt:lpstr>
      <vt:lpstr>Primer funkcije</vt:lpstr>
      <vt:lpstr>Primer funkcije</vt:lpstr>
      <vt:lpstr>Pozivanje funkcije</vt:lpstr>
      <vt:lpstr>Pozivanje funkcije</vt:lpstr>
      <vt:lpstr>Primer 1</vt:lpstr>
      <vt:lpstr>Primer 2</vt:lpstr>
      <vt:lpstr>Funkcija i niz</vt:lpstr>
      <vt:lpstr>Primer 3</vt:lpstr>
      <vt:lpstr>Primer 3</vt:lpstr>
      <vt:lpstr>Primer 4</vt:lpstr>
      <vt:lpstr>Primer 4</vt:lpstr>
      <vt:lpstr>Funkcija i string</vt:lpstr>
      <vt:lpstr>Primer 5</vt:lpstr>
      <vt:lpstr>Primer 6</vt:lpstr>
      <vt:lpstr>Primer 7</vt:lpstr>
      <vt:lpstr>Primer 7</vt:lpstr>
      <vt:lpstr>Funkcije za rad sa stringovima</vt:lpstr>
      <vt:lpstr>Matematičke funkcije</vt:lpstr>
      <vt:lpstr>Zadaci za vežbu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</dc:title>
  <dc:creator>Slobodan Djukanovic</dc:creator>
  <cp:lastModifiedBy>Slobodan</cp:lastModifiedBy>
  <cp:revision>681</cp:revision>
  <cp:lastPrinted>2013-02-13T17:42:27Z</cp:lastPrinted>
  <dcterms:created xsi:type="dcterms:W3CDTF">2004-11-03T06:24:07Z</dcterms:created>
  <dcterms:modified xsi:type="dcterms:W3CDTF">2015-04-27T04:59:48Z</dcterms:modified>
</cp:coreProperties>
</file>