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423" r:id="rId3"/>
    <p:sldId id="427" r:id="rId4"/>
    <p:sldId id="424" r:id="rId5"/>
    <p:sldId id="428" r:id="rId6"/>
    <p:sldId id="362" r:id="rId7"/>
    <p:sldId id="402" r:id="rId8"/>
    <p:sldId id="382" r:id="rId9"/>
    <p:sldId id="403" r:id="rId10"/>
    <p:sldId id="404" r:id="rId11"/>
    <p:sldId id="405" r:id="rId12"/>
    <p:sldId id="406" r:id="rId13"/>
    <p:sldId id="418" r:id="rId14"/>
    <p:sldId id="419" r:id="rId15"/>
    <p:sldId id="420" r:id="rId16"/>
    <p:sldId id="370" r:id="rId17"/>
    <p:sldId id="409" r:id="rId18"/>
    <p:sldId id="407" r:id="rId19"/>
    <p:sldId id="408" r:id="rId20"/>
    <p:sldId id="410" r:id="rId21"/>
    <p:sldId id="411" r:id="rId22"/>
    <p:sldId id="412" r:id="rId23"/>
    <p:sldId id="413" r:id="rId24"/>
    <p:sldId id="414" r:id="rId25"/>
    <p:sldId id="415" r:id="rId26"/>
    <p:sldId id="416" r:id="rId27"/>
    <p:sldId id="417" r:id="rId28"/>
    <p:sldId id="421" r:id="rId29"/>
    <p:sldId id="400" r:id="rId30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6AF00"/>
    <a:srgbClr val="FF33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10" autoAdjust="0"/>
    <p:restoredTop sz="90953" autoAdjust="0"/>
  </p:normalViewPr>
  <p:slideViewPr>
    <p:cSldViewPr showGuides="1">
      <p:cViewPr>
        <p:scale>
          <a:sx n="100" d="100"/>
          <a:sy n="100" d="100"/>
        </p:scale>
        <p:origin x="-1848" y="-738"/>
      </p:cViewPr>
      <p:guideLst>
        <p:guide orient="horz" pos="35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5F3F0E2D-AEC8-4C41-9BFB-F226A74DE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69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0863" y="0"/>
            <a:ext cx="43100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1363" y="508000"/>
            <a:ext cx="3379787" cy="2533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11513"/>
            <a:ext cx="7954963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23025"/>
            <a:ext cx="4308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0863" y="6423025"/>
            <a:ext cx="4310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80C5046B-1564-4A43-8105-68379BACF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38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88BF4AC-20C7-4201-9685-EFDF752C4541}" type="slidenum">
              <a:rPr lang="en-US" sz="1300" smtClean="0"/>
              <a:pPr eaLnBrk="1" hangingPunct="1"/>
              <a:t>1</a:t>
            </a:fld>
            <a:endParaRPr lang="en-US" sz="130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01721-21DF-41A9-B058-39A921EC9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28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FA973-39C4-45DF-925A-41B16F5F9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1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F0EC1-8679-4B64-9A02-305FF82EC2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8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E26E9-1EC9-43ED-A8A9-E3F603DB3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62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5CE02-9F6F-4792-8B78-06E424AA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5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D36B3-94E9-4BF2-B246-E2C96A51B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5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E7259-031E-4D3D-B42C-4016806EF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1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A299F-D6F4-464A-AF44-2EA3BB736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7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B8DC9-5C79-4CAF-AE68-26C59B3FD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326EB-784A-447B-A422-C9D7BA0EB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53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134E6-611E-4C87-A2C0-216939CA7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60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BFEAC-CC0A-4F13-8E17-5495B18BD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6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A0889A-6DC6-40C2-BACF-C6B4F5BFC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4538"/>
            <a:ext cx="6400800" cy="1368598"/>
          </a:xfrm>
        </p:spPr>
        <p:txBody>
          <a:bodyPr/>
          <a:lstStyle/>
          <a:p>
            <a:pPr eaLnBrk="1" hangingPunct="1"/>
            <a:r>
              <a:rPr lang="en-US" dirty="0" err="1" smtClean="0"/>
              <a:t>Pokaziv</a:t>
            </a:r>
            <a:r>
              <a:rPr lang="sr-Latn-ME" dirty="0" smtClean="0"/>
              <a:t>ači</a:t>
            </a:r>
          </a:p>
          <a:p>
            <a:pPr eaLnBrk="1" hangingPunct="1"/>
            <a:r>
              <a:rPr lang="en-US" dirty="0" err="1" smtClean="0"/>
              <a:t>Nizovi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sr-Latn-CS" dirty="0" smtClean="0"/>
          </a:p>
        </p:txBody>
      </p:sp>
      <p:sp>
        <p:nvSpPr>
          <p:cNvPr id="2051" name="Rectangle 4"/>
          <p:cNvSpPr>
            <a:spLocks noGrp="1" noChangeArrowheads="1"/>
          </p:cNvSpPr>
          <p:nvPr/>
        </p:nvSpPr>
        <p:spPr bwMode="auto">
          <a:xfrm>
            <a:off x="358775" y="1700213"/>
            <a:ext cx="84248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6000" b="1" smtClean="0">
                <a:solidFill>
                  <a:schemeClr val="tx2"/>
                </a:solidFill>
              </a:rPr>
              <a:t>Programiranje</a:t>
            </a:r>
            <a:endParaRPr lang="sr-Latn-CS" sz="60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 </a:t>
            </a:r>
            <a:r>
              <a:rPr lang="sr-Latn-RS" smtClean="0">
                <a:solidFill>
                  <a:schemeClr val="tx1"/>
                </a:solidFill>
              </a:rPr>
              <a:t>dužin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sr-Latn-RS" smtClean="0">
                <a:solidFill>
                  <a:schemeClr val="tx1"/>
                </a:solidFill>
              </a:rPr>
              <a:t> niza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412875"/>
            <a:ext cx="878522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Pri radu sa nizovima, razlikovaćemo:</a:t>
            </a:r>
          </a:p>
          <a:p>
            <a:pPr marL="800100" lvl="1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defRPr/>
            </a:pPr>
            <a:r>
              <a:rPr lang="sr-Latn-RS">
                <a:solidFill>
                  <a:srgbClr val="FF0000"/>
                </a:solidFill>
                <a:latin typeface="+mn-lt"/>
              </a:rPr>
              <a:t>b</a:t>
            </a:r>
            <a:r>
              <a:rPr lang="sr-Latn-RS" smtClean="0">
                <a:solidFill>
                  <a:srgbClr val="FF0000"/>
                </a:solidFill>
                <a:latin typeface="+mn-lt"/>
              </a:rPr>
              <a:t>roj deklarisanih elemenata</a:t>
            </a:r>
            <a:endParaRPr lang="sr-Latn-RS" smtClean="0">
              <a:latin typeface="+mn-lt"/>
            </a:endParaRPr>
          </a:p>
          <a:p>
            <a:pPr marL="800100" lvl="1" indent="-342900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defRPr/>
            </a:pPr>
            <a:r>
              <a:rPr lang="sr-Latn-RS" smtClean="0">
                <a:solidFill>
                  <a:srgbClr val="00B050"/>
                </a:solidFill>
                <a:latin typeface="+mn-lt"/>
              </a:rPr>
              <a:t>broj elemenata sa kojim radimo u tekućem izvršavanju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Broj deklarisanih elemenata se definiše u zavisnosti od toga za šta se program primenjuje, i postavlja se na maksimalnu očekivanu vrednost.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Broj </a:t>
            </a:r>
            <a:r>
              <a:rPr lang="sr-Latn-RS">
                <a:latin typeface="+mn-lt"/>
              </a:rPr>
              <a:t>elemenata sa kojim radimo u tekućem </a:t>
            </a:r>
            <a:r>
              <a:rPr lang="sr-Latn-RS" smtClean="0">
                <a:latin typeface="+mn-lt"/>
              </a:rPr>
              <a:t>izvršavanju se unosi na početku programa, i na osnovu njega unosimo ostale elemente.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Na ovaj način, pored deklaracije niza, deklarisaćemo i </a:t>
            </a:r>
            <a:r>
              <a:rPr lang="en-US" smtClean="0">
                <a:latin typeface="+mn-lt"/>
              </a:rPr>
              <a:t>promenljivu</a:t>
            </a:r>
            <a:r>
              <a:rPr lang="sr-Latn-RS" smtClean="0">
                <a:latin typeface="+mn-lt"/>
              </a:rPr>
              <a:t>, recimo </a:t>
            </a:r>
            <a:r>
              <a:rPr lang="sr-Latn-RS" b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N</a:t>
            </a:r>
            <a:r>
              <a:rPr lang="sr-Latn-RS" smtClean="0">
                <a:latin typeface="+mn-lt"/>
              </a:rPr>
              <a:t>, koji će predstavljati broj elemenata u tekućem izvršavanju: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US"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x[</a:t>
            </a:r>
            <a:r>
              <a:rPr lang="sr-Latn-R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30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N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;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sr-Latn-RS" smtClean="0">
                <a:solidFill>
                  <a:srgbClr val="00B0F0"/>
                </a:solidFill>
                <a:latin typeface="+mj-lt"/>
                <a:cs typeface="Consolas" pitchFamily="49" charset="0"/>
              </a:rPr>
              <a:t>=</a:t>
            </a:r>
            <a:r>
              <a:rPr lang="en-US" smtClean="0">
                <a:solidFill>
                  <a:srgbClr val="00B0F0"/>
                </a:solidFill>
                <a:latin typeface="+mj-lt"/>
                <a:cs typeface="Consolas" pitchFamily="49" charset="0"/>
              </a:rPr>
              <a:t>&gt; pretpos</a:t>
            </a:r>
            <a:r>
              <a:rPr lang="en-US">
                <a:solidFill>
                  <a:srgbClr val="00B0F0"/>
                </a:solidFill>
                <a:latin typeface="+mj-lt"/>
                <a:cs typeface="Consolas" pitchFamily="49" charset="0"/>
              </a:rPr>
              <a:t>tavka je N&lt;=</a:t>
            </a:r>
            <a:r>
              <a:rPr lang="en-US" smtClean="0">
                <a:solidFill>
                  <a:srgbClr val="00B0F0"/>
                </a:solidFill>
                <a:latin typeface="+mj-lt"/>
                <a:cs typeface="Consolas" pitchFamily="49" charset="0"/>
              </a:rPr>
              <a:t>30</a:t>
            </a:r>
            <a:endParaRPr lang="pt-BR">
              <a:solidFill>
                <a:srgbClr val="00B0F0"/>
              </a:solidFill>
              <a:latin typeface="+mj-lt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U</a:t>
            </a:r>
            <a:r>
              <a:rPr lang="sr-Latn-RS" smtClean="0">
                <a:solidFill>
                  <a:schemeClr val="tx1"/>
                </a:solidFill>
              </a:rPr>
              <a:t>čitavanje elemenata niza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412875"/>
            <a:ext cx="86423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Pre učitavanja elemenata, mora se učitati broj elemenata niza.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Ako označimo dužinu niza sa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N</a:t>
            </a:r>
            <a:r>
              <a:rPr lang="sr-Latn-RS" dirty="0" smtClean="0">
                <a:latin typeface="+mn-lt"/>
              </a:rPr>
              <a:t>, elementi niza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RS" dirty="0" smtClean="0">
                <a:latin typeface="+mn-lt"/>
              </a:rPr>
              <a:t> će biti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l-SI" dirty="0"/>
              <a:t>,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l-SI" dirty="0"/>
              <a:t>, ..., 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N-1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</a:t>
            </a:r>
            <a:endParaRPr lang="sr-Latn-RS" dirty="0" smtClean="0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Elemente je najjednostavnije učitati pomoću 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dirty="0" smtClean="0">
                <a:latin typeface="+mn-lt"/>
              </a:rPr>
              <a:t> petlje:</a:t>
            </a:r>
          </a:p>
          <a:p>
            <a:pPr marL="180975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l-SI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for(i=0; i&lt;N</a:t>
            </a:r>
            <a:r>
              <a:rPr lang="sl-SI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 i</a:t>
            </a:r>
            <a:r>
              <a:rPr lang="sl-SI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++)</a:t>
            </a:r>
          </a:p>
          <a:p>
            <a:pPr marL="180975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l-SI" dirty="0" smtClean="0">
                <a:latin typeface="+mn-lt"/>
              </a:rPr>
              <a:t>u </a:t>
            </a:r>
            <a:r>
              <a:rPr lang="sl-SI" dirty="0">
                <a:latin typeface="+mn-lt"/>
              </a:rPr>
              <a:t>kojoj </a:t>
            </a:r>
            <a:r>
              <a:rPr lang="sl-SI" dirty="0" smtClean="0">
                <a:latin typeface="+mn-lt"/>
              </a:rPr>
              <a:t>brojačka promenljiva </a:t>
            </a:r>
            <a:r>
              <a:rPr lang="sl-SI" dirty="0">
                <a:latin typeface="Consolas" pitchFamily="49" charset="0"/>
                <a:cs typeface="Consolas" pitchFamily="49" charset="0"/>
              </a:rPr>
              <a:t>i</a:t>
            </a:r>
            <a:r>
              <a:rPr lang="sl-SI" dirty="0" smtClean="0">
                <a:latin typeface="+mn-lt"/>
              </a:rPr>
              <a:t> uzima vrednosti 0,1, ..., N-1.</a:t>
            </a:r>
            <a:endParaRPr lang="sr-Latn-RS" dirty="0">
              <a:latin typeface="+mn-lt"/>
            </a:endParaRP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Prema tome, učitavanje elemenata niza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RS" dirty="0" smtClean="0">
                <a:latin typeface="+mn-lt"/>
              </a:rPr>
              <a:t> se vrši na sledeći način:</a:t>
            </a:r>
          </a:p>
          <a:p>
            <a:pPr marL="266700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scanf("%d",&amp;N);</a:t>
            </a:r>
          </a:p>
          <a:p>
            <a:pPr marL="266700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for(i=0; i&lt;N; i</a:t>
            </a:r>
            <a:r>
              <a:rPr lang="sr-Latn-R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++)</a:t>
            </a:r>
          </a:p>
          <a:p>
            <a:pPr marL="769937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scanf</a:t>
            </a:r>
            <a:r>
              <a:rPr lang="sr-Latn-R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("%d</a:t>
            </a: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", &amp;</a:t>
            </a:r>
            <a:r>
              <a:rPr lang="sr-Latn-R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X[i]);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Štampanje elemenata niza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557338"/>
            <a:ext cx="8642350" cy="482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500" dirty="0" smtClean="0">
                <a:latin typeface="+mn-lt"/>
              </a:rPr>
              <a:t>Umesto </a:t>
            </a:r>
          </a:p>
          <a:p>
            <a:pPr marL="266700" lvl="1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scanf("%d", &amp;X[i]);</a:t>
            </a:r>
          </a:p>
          <a:p>
            <a:pPr marL="26670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500" dirty="0">
                <a:latin typeface="+mn-lt"/>
              </a:rPr>
              <a:t>m</a:t>
            </a:r>
            <a:r>
              <a:rPr lang="sr-Latn-RS" sz="2500" dirty="0" smtClean="0">
                <a:latin typeface="+mn-lt"/>
              </a:rPr>
              <a:t>ože se koristiti i sledeći zapis:</a:t>
            </a:r>
          </a:p>
          <a:p>
            <a:pPr marL="266700" lvl="1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scanf("%d", </a:t>
            </a: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X+i);</a:t>
            </a:r>
            <a:endParaRPr lang="sr-Latn-RS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500" dirty="0" smtClean="0">
                <a:latin typeface="+mn-lt"/>
              </a:rPr>
              <a:t>U C-u, ime niza predstavlja pokazivač na niz, stoga je dozvoljen zapis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X+i</a:t>
            </a:r>
            <a:r>
              <a:rPr lang="sr-Latn-RS" sz="2500" dirty="0" smtClean="0">
                <a:latin typeface="+mn-lt"/>
              </a:rPr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500" dirty="0" smtClean="0">
                <a:latin typeface="+mn-lt"/>
              </a:rPr>
              <a:t>Za štampanje elemenata niza, opet je najpogodnije koristiti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for</a:t>
            </a:r>
            <a:r>
              <a:rPr lang="sr-Latn-RS" sz="2500" dirty="0" smtClean="0">
                <a:latin typeface="+mn-lt"/>
              </a:rPr>
              <a:t> petlju:</a:t>
            </a:r>
          </a:p>
          <a:p>
            <a:pPr marL="266700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5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for(i=0; i&lt;N; i</a:t>
            </a:r>
            <a:r>
              <a:rPr lang="sr-Latn-RS" sz="25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++)</a:t>
            </a:r>
          </a:p>
          <a:p>
            <a:pPr marL="769937" lvl="1" indent="0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5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printf("%</a:t>
            </a:r>
            <a:r>
              <a:rPr lang="sr-Latn-RS" sz="25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</a:t>
            </a:r>
            <a:r>
              <a:rPr lang="sr-Latn-RS" sz="25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", X[i]);</a:t>
            </a:r>
            <a:endParaRPr lang="en-US" sz="25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dirty="0" smtClean="0">
                <a:solidFill>
                  <a:schemeClr val="tx1"/>
                </a:solidFill>
              </a:rPr>
              <a:t>Višedimenzioni nizovi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557338"/>
            <a:ext cx="86423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C podržava rad i sa višedimenzionim nizovima. Najčešće korišćeni su 2D nizovi (matrice).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Deklaracija matrice celih brojeva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RS" dirty="0" smtClean="0">
                <a:latin typeface="+mn-lt"/>
              </a:rPr>
              <a:t>, dimenzija 3×4 (3 vrste-reda, 4 kolone) se vrši na sledeći način: </a:t>
            </a:r>
          </a:p>
          <a:p>
            <a:pPr marL="266700" lvl="1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US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nt X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r>
              <a:rPr lang="sr-Latn-R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  <a:endParaRPr lang="sr-Latn-RS" dirty="0" smtClean="0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dirty="0" smtClean="0">
                <a:latin typeface="+mn-lt"/>
              </a:rPr>
              <a:t>Elementi ove matrice su:</a:t>
            </a:r>
          </a:p>
          <a:p>
            <a:pPr marL="26670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 smtClean="0">
                <a:latin typeface="+mn-lt"/>
              </a:rPr>
              <a:t>,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 smtClean="0">
                <a:latin typeface="+mn-lt"/>
              </a:rPr>
              <a:t>, 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 smtClean="0">
                <a:latin typeface="+mn-lt"/>
              </a:rPr>
              <a:t>, 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</a:t>
            </a:r>
            <a:endParaRPr lang="sr-Latn-ME" dirty="0" smtClean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>
                <a:latin typeface="+mn-lt"/>
              </a:rPr>
              <a:t>,</a:t>
            </a:r>
            <a:r>
              <a:rPr lang="sr-Latn-ME" dirty="0"/>
              <a:t>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>
                <a:latin typeface="+mn-lt"/>
              </a:rPr>
              <a:t>,</a:t>
            </a:r>
            <a:r>
              <a:rPr lang="sr-Latn-ME" dirty="0"/>
              <a:t>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>
                <a:latin typeface="+mn-lt"/>
              </a:rPr>
              <a:t>,</a:t>
            </a:r>
            <a:r>
              <a:rPr lang="sr-Latn-ME" dirty="0"/>
              <a:t>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3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</a:t>
            </a:r>
            <a:endParaRPr lang="sr-Latn-ME" dirty="0" smtClean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>
                <a:latin typeface="+mn-lt"/>
              </a:rPr>
              <a:t>,</a:t>
            </a:r>
            <a:r>
              <a:rPr lang="sr-Latn-ME" dirty="0"/>
              <a:t>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>
                <a:latin typeface="+mn-lt"/>
              </a:rPr>
              <a:t>,</a:t>
            </a:r>
            <a:r>
              <a:rPr lang="sr-Latn-ME" dirty="0"/>
              <a:t>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r>
              <a:rPr lang="sr-Latn-ME" dirty="0">
                <a:latin typeface="+mn-lt"/>
              </a:rPr>
              <a:t>,</a:t>
            </a:r>
            <a:r>
              <a:rPr lang="sr-Latn-ME" dirty="0"/>
              <a:t>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3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  <a:endParaRPr lang="sr-Latn-ME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3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dirty="0" smtClean="0">
                <a:solidFill>
                  <a:schemeClr val="tx1"/>
                </a:solidFill>
              </a:rPr>
              <a:t>Matrice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0768"/>
            <a:ext cx="864235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Elementima matrice se pristupa preko 2 petlje, jedna koja se kreće po vrstama i druga po kolonama. Ukoliko je broj vrsta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N</a:t>
            </a:r>
            <a:r>
              <a:rPr lang="sr-Latn-RS" dirty="0" smtClean="0">
                <a:latin typeface="+mn-lt"/>
              </a:rPr>
              <a:t>, a broj kolona 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M</a:t>
            </a:r>
            <a:r>
              <a:rPr lang="sr-Latn-RS" dirty="0" smtClean="0">
                <a:latin typeface="+mn-lt"/>
              </a:rPr>
              <a:t>, kroz matricu se prolazi na sledeći način:</a:t>
            </a:r>
          </a:p>
          <a:p>
            <a:pPr marL="266700" lvl="1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ME" dirty="0" smtClean="0">
                <a:latin typeface="Consolas" pitchFamily="49" charset="0"/>
                <a:cs typeface="Consolas" pitchFamily="49" charset="0"/>
              </a:rPr>
              <a:t>for(i=0;i&lt;N;i++)</a:t>
            </a: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ME" dirty="0" smtClean="0">
                <a:latin typeface="Consolas" pitchFamily="49" charset="0"/>
                <a:cs typeface="Consolas" pitchFamily="49" charset="0"/>
              </a:rPr>
              <a:t>	for(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=0;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++)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operacija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sa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elementom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X[</a:t>
            </a:r>
            <a:r>
              <a:rPr lang="en-US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][j]</a:t>
            </a: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239713" lvl="1" indent="-239713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dirty="0" smtClean="0">
                <a:latin typeface="+mn-lt"/>
              </a:rPr>
              <a:t>Spoljašnja 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for</a:t>
            </a:r>
            <a:r>
              <a:rPr lang="sr-Latn-ME" dirty="0" smtClean="0">
                <a:latin typeface="+mn-lt"/>
              </a:rPr>
              <a:t> petlja se kreće po vrstama, a unutrašnja po kolonama. Drugim rečima, prvo se obiđe čitava prva vrsta, pa čitava druga vrsta itd.</a:t>
            </a:r>
          </a:p>
          <a:p>
            <a:pPr marL="239713" lvl="1" indent="-239713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dirty="0" smtClean="0">
                <a:latin typeface="+mn-lt"/>
              </a:rPr>
              <a:t>Slično kao kod nizova, i kod matrica imamo deklarisane dimenzije (broj vrsta i kolona) i prave dimenzije matrice sa kojima radimo.</a:t>
            </a:r>
          </a:p>
        </p:txBody>
      </p:sp>
    </p:spTree>
    <p:extLst>
      <p:ext uri="{BB962C8B-B14F-4D97-AF65-F5344CB8AC3E}">
        <p14:creationId xmlns:p14="http://schemas.microsoft.com/office/powerpoint/2010/main" val="34075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dirty="0" smtClean="0">
                <a:solidFill>
                  <a:schemeClr val="tx1"/>
                </a:solidFill>
              </a:rPr>
              <a:t>Unos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sr-Latn-ME" dirty="0" smtClean="0">
                <a:solidFill>
                  <a:schemeClr val="tx1"/>
                </a:solidFill>
              </a:rPr>
              <a:t>štampanje </a:t>
            </a:r>
            <a:r>
              <a:rPr lang="sr-Latn-RS" dirty="0" smtClean="0">
                <a:solidFill>
                  <a:schemeClr val="tx1"/>
                </a:solidFill>
              </a:rPr>
              <a:t>matrice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557338"/>
            <a:ext cx="8642350" cy="489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Unos matrice, dakle, podrazumeva </a:t>
            </a:r>
            <a:r>
              <a:rPr lang="en-US" dirty="0" err="1" smtClean="0">
                <a:latin typeface="+mn-lt"/>
              </a:rPr>
              <a:t>prvo</a:t>
            </a:r>
            <a:r>
              <a:rPr lang="en-US" dirty="0" smtClean="0">
                <a:latin typeface="+mn-lt"/>
              </a:rPr>
              <a:t> </a:t>
            </a:r>
            <a:r>
              <a:rPr lang="sr-Latn-RS" dirty="0" smtClean="0">
                <a:latin typeface="+mn-lt"/>
              </a:rPr>
              <a:t>unos broja vrsta i kolona, a zatim i pojedinačnih elemenata:</a:t>
            </a:r>
          </a:p>
          <a:p>
            <a:pPr marL="266700" lvl="1" indent="0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ME" dirty="0" smtClean="0">
                <a:latin typeface="Consolas" pitchFamily="49" charset="0"/>
                <a:cs typeface="Consolas" pitchFamily="49" charset="0"/>
              </a:rPr>
              <a:t>scanf(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"%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d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%d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",&amp;N,&amp;M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);</a:t>
            </a:r>
            <a:endParaRPr lang="sr-Latn-ME" dirty="0"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ME" dirty="0" smtClean="0">
                <a:latin typeface="Consolas" pitchFamily="49" charset="0"/>
                <a:cs typeface="Consolas" pitchFamily="49" charset="0"/>
              </a:rPr>
              <a:t>for(i=0;i&lt;N;i++)</a:t>
            </a:r>
            <a:endParaRPr lang="sr-Latn-ME" dirty="0"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ME" dirty="0" smtClean="0">
                <a:latin typeface="Consolas" pitchFamily="49" charset="0"/>
                <a:cs typeface="Consolas" pitchFamily="49" charset="0"/>
              </a:rPr>
              <a:t>	for(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=0;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M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++)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	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scanf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(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"%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d",&amp;X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][j]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);</a:t>
            </a:r>
            <a:endParaRPr lang="sr-Latn-ME" dirty="0">
              <a:latin typeface="Consolas" pitchFamily="49" charset="0"/>
              <a:cs typeface="Consolas" pitchFamily="49" charset="0"/>
            </a:endParaRPr>
          </a:p>
          <a:p>
            <a:pPr marL="239713" lvl="1" indent="-239713"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dirty="0" smtClean="0">
                <a:latin typeface="+mn-lt"/>
              </a:rPr>
              <a:t>Štampanje matrice ide na sličan način:</a:t>
            </a: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ME" dirty="0">
                <a:latin typeface="Consolas" pitchFamily="49" charset="0"/>
                <a:cs typeface="Consolas" pitchFamily="49" charset="0"/>
              </a:rPr>
              <a:t>for(i=0;i&lt;N;i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++)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{</a:t>
            </a:r>
            <a:endParaRPr lang="sr-Latn-ME" dirty="0"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ME" dirty="0">
                <a:latin typeface="Consolas" pitchFamily="49" charset="0"/>
                <a:cs typeface="Consolas" pitchFamily="49" charset="0"/>
              </a:rPr>
              <a:t>	for(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=0;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M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;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j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++)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printf</a:t>
            </a:r>
            <a:r>
              <a:rPr lang="sr-Latn-ME" dirty="0">
                <a:latin typeface="Consolas" pitchFamily="49" charset="0"/>
                <a:cs typeface="Consolas" pitchFamily="49" charset="0"/>
              </a:rPr>
              <a:t>(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"%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d ",X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[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][j]</a:t>
            </a:r>
            <a:r>
              <a:rPr lang="sr-Latn-ME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 smtClean="0">
                <a:latin typeface="+mn-lt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print</a:t>
            </a:r>
            <a:r>
              <a:rPr lang="sr-Latn-ME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f(</a:t>
            </a:r>
            <a:r>
              <a:rPr lang="sr-Latn-RS" dirty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\n</a:t>
            </a:r>
            <a:r>
              <a:rPr lang="sr-Latn-RS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sr-Latn-ME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);</a:t>
            </a:r>
            <a:endParaRPr lang="en-US" dirty="0" smtClean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  <a:p>
            <a:pPr marL="266700" lvl="1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32040" y="5949280"/>
            <a:ext cx="33843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200" dirty="0" err="1" smtClean="0">
                <a:solidFill>
                  <a:srgbClr val="0070C0"/>
                </a:solidFill>
                <a:latin typeface="+mn-lt"/>
              </a:rPr>
              <a:t>Kad</a:t>
            </a:r>
            <a:r>
              <a:rPr lang="en-US" sz="2200" dirty="0" smtClean="0">
                <a:solidFill>
                  <a:srgbClr val="0070C0"/>
                </a:solidFill>
                <a:latin typeface="+mn-lt"/>
              </a:rPr>
              <a:t> od</a:t>
            </a:r>
            <a:r>
              <a:rPr lang="sr-Latn-ME" sz="2200" dirty="0" smtClean="0">
                <a:solidFill>
                  <a:srgbClr val="0070C0"/>
                </a:solidFill>
                <a:latin typeface="+mn-lt"/>
              </a:rPr>
              <a:t>štampamo tekuću vrstu, prelazimo u novi red.</a:t>
            </a:r>
            <a:endParaRPr lang="en-US" sz="2200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5" name="Straight Arrow Connector 17"/>
          <p:cNvCxnSpPr>
            <a:cxnSpLocks noChangeShapeType="1"/>
          </p:cNvCxnSpPr>
          <p:nvPr/>
        </p:nvCxnSpPr>
        <p:spPr bwMode="auto">
          <a:xfrm flipH="1" flipV="1">
            <a:off x="3438837" y="5862156"/>
            <a:ext cx="1512888" cy="469900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702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1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813" y="2085975"/>
            <a:ext cx="5472112" cy="4608513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1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int X[30], N, i,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for(i=0;i&lt;N;i++){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scanf("%d",&amp;X[i]);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suma = suma + X[i];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printf("Suma je %d.", 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0244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celobrojni niz X, dužine N, i koji određuje i štampa sumu elemenata tog niza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21500" y="36877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6" name="Straight Arrow Connector 9"/>
          <p:cNvCxnSpPr>
            <a:cxnSpLocks noChangeShapeType="1"/>
          </p:cNvCxnSpPr>
          <p:nvPr/>
        </p:nvCxnSpPr>
        <p:spPr bwMode="auto">
          <a:xfrm flipH="1">
            <a:off x="7448550" y="4040188"/>
            <a:ext cx="26988" cy="373062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7" name="Rectangle 19"/>
          <p:cNvSpPr>
            <a:spLocks noChangeArrowheads="1"/>
          </p:cNvSpPr>
          <p:nvPr/>
        </p:nvSpPr>
        <p:spPr bwMode="auto">
          <a:xfrm>
            <a:off x="5738813" y="4422775"/>
            <a:ext cx="3263900" cy="224631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elemente niza: 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je 15.</a:t>
            </a:r>
            <a:endParaRPr lang="en-US" sz="20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1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6264275" cy="4608512"/>
          </a:xfrm>
          <a:ln w="25400"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sl-SI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int X[30], N, i,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400" kern="120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for(i=0;i&lt;N;i++){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2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scanf("%d",&amp;X[i]);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2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suma = suma + X[i];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printf("Suma je %d.", 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176963" y="4076700"/>
            <a:ext cx="20669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B050"/>
                </a:solidFill>
                <a:latin typeface="+mn-lt"/>
              </a:rPr>
              <a:t>Učitavanje i-tog elementa niza</a:t>
            </a:r>
            <a:endParaRPr lang="en-US" sz="22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1269" name="Straight Arrow Connector 9"/>
          <p:cNvCxnSpPr>
            <a:cxnSpLocks noChangeShapeType="1"/>
          </p:cNvCxnSpPr>
          <p:nvPr/>
        </p:nvCxnSpPr>
        <p:spPr bwMode="auto">
          <a:xfrm flipH="1">
            <a:off x="4427538" y="4475163"/>
            <a:ext cx="1728787" cy="142875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084888" y="3167063"/>
            <a:ext cx="280828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FF9900"/>
                </a:solidFill>
                <a:latin typeface="+mn-lt"/>
              </a:rPr>
              <a:t>Učitavanje dužine niza</a:t>
            </a:r>
            <a:endParaRPr lang="en-US" sz="22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1271" name="Straight Arrow Connector 9"/>
          <p:cNvCxnSpPr>
            <a:cxnSpLocks noChangeShapeType="1"/>
          </p:cNvCxnSpPr>
          <p:nvPr/>
        </p:nvCxnSpPr>
        <p:spPr bwMode="auto">
          <a:xfrm flipH="1">
            <a:off x="3563938" y="3432175"/>
            <a:ext cx="2520950" cy="165100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011863" y="5229225"/>
            <a:ext cx="302418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70C0"/>
                </a:solidFill>
                <a:latin typeface="+mn-lt"/>
              </a:rPr>
              <a:t>Sabiranje elemenata niza</a:t>
            </a:r>
            <a:endParaRPr lang="en-US" sz="2200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1273" name="Straight Arrow Connector 17"/>
          <p:cNvCxnSpPr>
            <a:cxnSpLocks noChangeShapeType="1"/>
          </p:cNvCxnSpPr>
          <p:nvPr/>
        </p:nvCxnSpPr>
        <p:spPr bwMode="auto">
          <a:xfrm flipH="1" flipV="1">
            <a:off x="4572000" y="4975225"/>
            <a:ext cx="1512888" cy="469900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2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813" y="1773238"/>
            <a:ext cx="5472112" cy="5040312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int X[30], N, i, maks;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scanf("%d", &amp;X[i]);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maks = X[0];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for(i=1; i&lt;N;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if(X[i] &gt; maks)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    maks = X[i];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printf("Maksimum je %d.", maks);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2292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celobrojni niz X, dužine N, i koji određuje i štampa maksimum tog niza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21500" y="4076700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2294" name="Straight Arrow Connector 9"/>
          <p:cNvCxnSpPr>
            <a:cxnSpLocks noChangeShapeType="1"/>
          </p:cNvCxnSpPr>
          <p:nvPr/>
        </p:nvCxnSpPr>
        <p:spPr bwMode="auto">
          <a:xfrm flipH="1">
            <a:off x="7448550" y="4495800"/>
            <a:ext cx="26988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Rectangle 19"/>
          <p:cNvSpPr>
            <a:spLocks noChangeArrowheads="1"/>
          </p:cNvSpPr>
          <p:nvPr/>
        </p:nvSpPr>
        <p:spPr bwMode="auto">
          <a:xfrm>
            <a:off x="5738813" y="4873625"/>
            <a:ext cx="3263900" cy="19399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elemente niza: 8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0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-4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Maksimum je 8.</a:t>
            </a:r>
            <a:endParaRPr lang="en-US" sz="20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2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5472112" cy="5256213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X[30], N, i, maks;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scanf("%d", &amp;X[i]);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maks = X[0];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if(X[i] &gt; maks)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    maks = X[i];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printf("Maksimum je %d.", maks);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076825" y="3540125"/>
            <a:ext cx="29511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FF9900"/>
                </a:solidFill>
                <a:latin typeface="+mn-lt"/>
              </a:rPr>
              <a:t>Proglašavanje prvog elementa za maksimum</a:t>
            </a:r>
            <a:endParaRPr lang="en-US" sz="22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3317" name="Straight Arrow Connector 9"/>
          <p:cNvCxnSpPr>
            <a:cxnSpLocks noChangeShapeType="1"/>
          </p:cNvCxnSpPr>
          <p:nvPr/>
        </p:nvCxnSpPr>
        <p:spPr bwMode="auto">
          <a:xfrm flipH="1">
            <a:off x="2771775" y="3933825"/>
            <a:ext cx="2305050" cy="646113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24525" y="4624388"/>
            <a:ext cx="33115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50"/>
                </a:solidFill>
                <a:latin typeface="+mn-lt"/>
              </a:rPr>
              <a:t>Kad naiđemo na veći element od tekućeg maksimuma, njega proglasimo za maksimum.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3319" name="Straight Arrow Connector 11"/>
          <p:cNvCxnSpPr>
            <a:cxnSpLocks noChangeShapeType="1"/>
          </p:cNvCxnSpPr>
          <p:nvPr/>
        </p:nvCxnSpPr>
        <p:spPr bwMode="auto">
          <a:xfrm flipH="1">
            <a:off x="3708400" y="5178425"/>
            <a:ext cx="2016125" cy="122238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en-US" dirty="0" smtClean="0"/>
              <a:t>Pokazivači</a:t>
            </a:r>
            <a:endParaRPr lang="en-US" altLang="en-US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0768"/>
            <a:ext cx="8686800" cy="5256584"/>
          </a:xfrm>
        </p:spPr>
        <p:txBody>
          <a:bodyPr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b="1" dirty="0" smtClean="0">
                <a:solidFill>
                  <a:srgbClr val="FF0000"/>
                </a:solidFill>
              </a:rPr>
              <a:t>Pokazivač</a:t>
            </a:r>
            <a:r>
              <a:rPr lang="sr-Latn-CS" altLang="en-US" sz="2400" dirty="0" smtClean="0"/>
              <a:t> (</a:t>
            </a:r>
            <a:r>
              <a:rPr lang="sr-Latn-CS" altLang="en-US" sz="2400" i="1" dirty="0" smtClean="0"/>
              <a:t>eng</a:t>
            </a:r>
            <a:r>
              <a:rPr lang="sr-Latn-CS" altLang="en-US" sz="2400" dirty="0" smtClean="0"/>
              <a:t>. pointer) predstavlja složen tip podatka u C-u.</a:t>
            </a:r>
            <a:endParaRPr lang="sr-Latn-CS" altLang="en-US" sz="2400" kern="1200" dirty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Pokazivač sadrži adresu neke memorijske lokacije, obično adresu neke promenljive (prvog bajta) korišćene u programu.</a:t>
            </a:r>
            <a:endParaRPr lang="sr-Latn-CS" altLang="en-US" sz="2400" kern="1200" dirty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Pokazivač se deklariše kao:</a:t>
            </a:r>
            <a:r>
              <a:rPr lang="sr-Latn-CS" altLang="en-US" sz="2400" kern="1200" dirty="0"/>
              <a:t/>
            </a:r>
            <a:br>
              <a:rPr lang="sr-Latn-CS" altLang="en-US" sz="2400" kern="1200" dirty="0"/>
            </a:br>
            <a:r>
              <a:rPr lang="sr-Latn-CS" altLang="en-US" sz="2400" b="1" kern="12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 *y;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Zvezdica ispred naziva promenljive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y</a:t>
            </a:r>
            <a:r>
              <a:rPr lang="sr-Latn-CS" altLang="en-US" sz="2400" dirty="0" smtClean="0"/>
              <a:t> ukazuje da je u pitanju pokazivač, u ovom slučaju preciznije – pokazivač na ceo broj.</a:t>
            </a:r>
            <a:endParaRPr lang="sr-Latn-CS" altLang="en-US" sz="2400" kern="1200" dirty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Kako inicijalizovati pokazivač? Posmatrajmo sledeće naredbe:</a:t>
            </a:r>
            <a:endParaRPr lang="sr-Latn-CS" altLang="en-US" sz="2400" kern="1200" dirty="0"/>
          </a:p>
          <a:p>
            <a:pPr marL="266700" indent="0" eaLnBrk="1" hangingPunct="1">
              <a:spcBef>
                <a:spcPct val="0"/>
              </a:spcBef>
              <a:buClr>
                <a:schemeClr val="tx1"/>
              </a:buClr>
              <a:buSzPct val="75000"/>
              <a:buNone/>
              <a:defRPr/>
            </a:pP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int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x,*y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266700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None/>
              <a:defRPr/>
            </a:pP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y = &amp;x;</a:t>
            </a:r>
            <a:endParaRPr lang="sr-Latn-CS" altLang="en-US" sz="2400" kern="1200" dirty="0">
              <a:latin typeface="Consolas" pitchFamily="49" charset="0"/>
              <a:cs typeface="Consolas" pitchFamily="49" charset="0"/>
            </a:endParaRP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Naredbom 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y = &amp;x</a:t>
            </a:r>
            <a:r>
              <a:rPr lang="sr-Latn-CS" altLang="en-US" sz="2400" dirty="0" smtClean="0"/>
              <a:t> smo u pokazivačku promenljivu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y</a:t>
            </a:r>
            <a:r>
              <a:rPr lang="sr-Latn-CS" altLang="en-US" sz="2400" dirty="0" smtClean="0"/>
              <a:t> upisali adresu promenljive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CS" altLang="en-US" sz="2400" dirty="0" smtClean="0"/>
              <a:t>.</a:t>
            </a:r>
            <a:endParaRPr lang="en-US" altLang="en-US" sz="2400" kern="1200" dirty="0"/>
          </a:p>
        </p:txBody>
      </p:sp>
    </p:spTree>
    <p:extLst>
      <p:ext uri="{BB962C8B-B14F-4D97-AF65-F5344CB8AC3E}">
        <p14:creationId xmlns:p14="http://schemas.microsoft.com/office/powerpoint/2010/main" val="69323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3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700213"/>
            <a:ext cx="7127875" cy="5113337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1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int Y[30], K, i, M, brojM = 0;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scanf("%d",&amp;K);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for(i=0; i&lt;K; i++)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    scanf("%d", &amp;Y[i]);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printf("Uneti broj M: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scanf("%d", &amp;M);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1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for(i=0; i&lt;K;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    if(Y[i] == M)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        brojM++;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    printf("Broj %d se pojavljuje %d puta.", M, brojM);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18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929687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celobrojni niz Y, dužine K, i ceo broj M. Program treba da odštampa koliko puta se u nizu pojavljuje broj M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72375" y="2317750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2" name="Straight Arrow Connector 9"/>
          <p:cNvCxnSpPr>
            <a:cxnSpLocks noChangeShapeType="1"/>
          </p:cNvCxnSpPr>
          <p:nvPr/>
        </p:nvCxnSpPr>
        <p:spPr bwMode="auto">
          <a:xfrm flipH="1">
            <a:off x="7583488" y="2786063"/>
            <a:ext cx="280987" cy="387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Rectangle 19"/>
          <p:cNvSpPr>
            <a:spLocks noChangeArrowheads="1"/>
          </p:cNvSpPr>
          <p:nvPr/>
        </p:nvSpPr>
        <p:spPr bwMode="auto">
          <a:xfrm>
            <a:off x="5219700" y="3186113"/>
            <a:ext cx="3816350" cy="113823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elemente niza: 1 2 5 6 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broj M: 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Broj 2 se pojavljuje 2 puta.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4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916113"/>
            <a:ext cx="7127875" cy="4392612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Y[30], K, i, BrojPar = 0;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scanf("%d",&amp;K);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for(i=0; i&lt;K;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scanf("%d", &amp;Y[i]);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if(Y[i]%2 == 0)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    BrojPar++;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printf("Ima %d parnih elemenata.", BrojPar);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5364" name="Rectangle 3"/>
          <p:cNvSpPr txBox="1">
            <a:spLocks noChangeArrowheads="1"/>
          </p:cNvSpPr>
          <p:nvPr/>
        </p:nvSpPr>
        <p:spPr bwMode="auto">
          <a:xfrm>
            <a:off x="179388" y="908050"/>
            <a:ext cx="8929687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celobrojni niz Y, dužine K, i određuje i štampa koliko ima parnih elemenata u nizu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878763" y="1557338"/>
            <a:ext cx="1157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66" name="Straight Arrow Connector 9"/>
          <p:cNvCxnSpPr>
            <a:cxnSpLocks noChangeShapeType="1"/>
          </p:cNvCxnSpPr>
          <p:nvPr/>
        </p:nvCxnSpPr>
        <p:spPr bwMode="auto">
          <a:xfrm flipH="1">
            <a:off x="7891463" y="2025650"/>
            <a:ext cx="280987" cy="387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7" name="Rectangle 19"/>
          <p:cNvSpPr>
            <a:spLocks noChangeArrowheads="1"/>
          </p:cNvSpPr>
          <p:nvPr/>
        </p:nvSpPr>
        <p:spPr bwMode="auto">
          <a:xfrm>
            <a:off x="5076825" y="2420938"/>
            <a:ext cx="3959225" cy="877887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elemente niza: 4 2 1 78 9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fr-FR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Ima 3 parnih elemenata.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4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7129462" cy="4392612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Y[30], K, i, BrojPar = 0;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scanf("%d",&amp;K);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for(i=0; i&lt;K;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scanf("%d", &amp;Y[i]);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if(Y[i]%2 == 0)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BrojPar++;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printf("Ima %d parnih elemenata.", BrojPar);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41963" y="4270375"/>
            <a:ext cx="31686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FF9900"/>
                </a:solidFill>
                <a:latin typeface="+mn-lt"/>
              </a:rPr>
              <a:t>Provera parnosti elementa odmah nakon učitavanja.</a:t>
            </a:r>
            <a:endParaRPr lang="en-US" sz="22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6389" name="Straight Arrow Connector 9"/>
          <p:cNvCxnSpPr>
            <a:cxnSpLocks noChangeShapeType="1"/>
          </p:cNvCxnSpPr>
          <p:nvPr/>
        </p:nvCxnSpPr>
        <p:spPr bwMode="auto">
          <a:xfrm flipH="1">
            <a:off x="3708400" y="4533900"/>
            <a:ext cx="1871663" cy="190500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5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00213"/>
            <a:ext cx="4968875" cy="504190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X[30], N, i;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if(i%2 == 0)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    X[i] = i;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else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    X[i] = 2*i + 3;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printf("Niz je: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7412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63373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ceo broj N, i formira i štampa niz X čiji su elementi dati sa: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275513" y="5080000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4" name="Straight Arrow Connector 9"/>
          <p:cNvCxnSpPr>
            <a:cxnSpLocks noChangeShapeType="1"/>
          </p:cNvCxnSpPr>
          <p:nvPr/>
        </p:nvCxnSpPr>
        <p:spPr bwMode="auto">
          <a:xfrm flipH="1">
            <a:off x="7243763" y="5562600"/>
            <a:ext cx="280987" cy="387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5" name="Rectangle 19"/>
          <p:cNvSpPr>
            <a:spLocks noChangeArrowheads="1"/>
          </p:cNvSpPr>
          <p:nvPr/>
        </p:nvSpPr>
        <p:spPr bwMode="auto">
          <a:xfrm>
            <a:off x="5867400" y="5949950"/>
            <a:ext cx="2665413" cy="614363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Niz je: 0 5 2 9 4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17416" name="Object 1"/>
          <p:cNvGraphicFramePr>
            <a:graphicFrameLocks noChangeAspect="1"/>
          </p:cNvGraphicFramePr>
          <p:nvPr/>
        </p:nvGraphicFramePr>
        <p:xfrm>
          <a:off x="6145213" y="908050"/>
          <a:ext cx="274796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1" name="Equation" r:id="rId3" imgW="1739900" imgH="457200" progId="Equation.DSMT4">
                  <p:embed/>
                </p:oleObj>
              </mc:Choice>
              <mc:Fallback>
                <p:oleObj name="Equation" r:id="rId3" imgW="17399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5213" y="908050"/>
                        <a:ext cx="2747962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5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4968875" cy="5040313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X[30], N, i;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for(i=0; i&lt;N; i++){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if(i%2 == 0)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X[i] = i;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else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X[i] = 2*i + 3;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printf("Niz je: ");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for(i=0; i&lt;N; i++)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267325" y="3471863"/>
            <a:ext cx="37687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FF9900"/>
                </a:solidFill>
                <a:latin typeface="+mj-lt"/>
                <a:cs typeface="Consolas" pitchFamily="49" charset="0"/>
              </a:rPr>
              <a:t>Sad se niz formira, a ne učitava.</a:t>
            </a:r>
            <a:endParaRPr lang="en-US" sz="2200" dirty="0">
              <a:solidFill>
                <a:srgbClr val="FF9900"/>
              </a:solidFill>
              <a:latin typeface="+mj-lt"/>
              <a:cs typeface="Consolas" pitchFamily="49" charset="0"/>
            </a:endParaRPr>
          </a:p>
        </p:txBody>
      </p:sp>
      <p:cxnSp>
        <p:nvCxnSpPr>
          <p:cNvPr id="18437" name="Straight Arrow Connector 9"/>
          <p:cNvCxnSpPr>
            <a:cxnSpLocks noChangeShapeType="1"/>
          </p:cNvCxnSpPr>
          <p:nvPr/>
        </p:nvCxnSpPr>
        <p:spPr bwMode="auto">
          <a:xfrm flipH="1">
            <a:off x="4572000" y="3821113"/>
            <a:ext cx="792163" cy="446087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ight Brace 3"/>
          <p:cNvSpPr/>
          <p:nvPr/>
        </p:nvSpPr>
        <p:spPr>
          <a:xfrm>
            <a:off x="4140200" y="3429000"/>
            <a:ext cx="360363" cy="1728788"/>
          </a:xfrm>
          <a:prstGeom prst="rightBrace">
            <a:avLst/>
          </a:prstGeom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795963" y="5332413"/>
            <a:ext cx="3024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50"/>
                </a:solidFill>
                <a:latin typeface="+mn-lt"/>
              </a:rPr>
              <a:t>Štampanje elemenata niza.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8440" name="Straight Arrow Connector 16"/>
          <p:cNvCxnSpPr>
            <a:cxnSpLocks noChangeShapeType="1"/>
          </p:cNvCxnSpPr>
          <p:nvPr/>
        </p:nvCxnSpPr>
        <p:spPr bwMode="auto">
          <a:xfrm flipH="1">
            <a:off x="4359275" y="5580063"/>
            <a:ext cx="1439863" cy="225425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008063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6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179388" y="692150"/>
            <a:ext cx="8640762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vi-VN"/>
              <a:t>Napisati C program koji učitava </a:t>
            </a:r>
            <a:r>
              <a:rPr lang="sr-Latn-RS"/>
              <a:t>celobrojni</a:t>
            </a:r>
            <a:r>
              <a:rPr lang="vi-VN"/>
              <a:t> niz </a:t>
            </a:r>
            <a:r>
              <a:rPr lang="sr-Latn-RS"/>
              <a:t>X</a:t>
            </a:r>
            <a:r>
              <a:rPr lang="vi-VN"/>
              <a:t>, dužine </a:t>
            </a:r>
            <a:r>
              <a:rPr lang="sr-Latn-RS"/>
              <a:t>N</a:t>
            </a:r>
            <a:r>
              <a:rPr lang="vi-VN"/>
              <a:t>, i </a:t>
            </a:r>
            <a:r>
              <a:rPr lang="sr-Latn-RS"/>
              <a:t>koji sortira niz u rastući poredak i štampa sortirani niz.</a:t>
            </a:r>
            <a:endParaRPr lang="sl-SI"/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250825" y="1511300"/>
            <a:ext cx="4465638" cy="532765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>
              <a:lnSpc>
                <a:spcPct val="95000"/>
              </a:lnSpc>
            </a:pPr>
            <a:endParaRPr lang="sl-SI" sz="100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int X[30], N, i, j, pomocna;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scanf("%d",X+i);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for(j=i+1; j&lt;N; j++){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if(X[i] &gt; X[j]){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    pomocna = X[i];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    X[i] = X[j];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    X[j] = pomocna;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}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}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>
              <a:lnSpc>
                <a:spcPct val="95000"/>
              </a:lnSpc>
            </a:pPr>
            <a:endParaRPr lang="sl-SI" sz="160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printf("Sortirani niz je: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251700" y="3305175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2" name="Straight Arrow Connector 9"/>
          <p:cNvCxnSpPr>
            <a:cxnSpLocks noChangeShapeType="1"/>
          </p:cNvCxnSpPr>
          <p:nvPr/>
        </p:nvCxnSpPr>
        <p:spPr bwMode="auto">
          <a:xfrm flipH="1">
            <a:off x="7219950" y="3787775"/>
            <a:ext cx="280988" cy="387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3" name="Rectangle 19"/>
          <p:cNvSpPr>
            <a:spLocks noChangeArrowheads="1"/>
          </p:cNvSpPr>
          <p:nvPr/>
        </p:nvSpPr>
        <p:spPr bwMode="auto">
          <a:xfrm>
            <a:off x="5000625" y="4181475"/>
            <a:ext cx="3889375" cy="877888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elemente niza: 5 7 3 1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Sortirani niz je: 1 3 4 5 7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008063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6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0483" name="Rectangle 3"/>
          <p:cNvSpPr txBox="1">
            <a:spLocks noChangeArrowheads="1"/>
          </p:cNvSpPr>
          <p:nvPr/>
        </p:nvSpPr>
        <p:spPr bwMode="auto">
          <a:xfrm>
            <a:off x="250825" y="1196975"/>
            <a:ext cx="4465638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>
              <a:lnSpc>
                <a:spcPct val="95000"/>
              </a:lnSpc>
            </a:pPr>
            <a:endParaRPr lang="sl-SI" sz="100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int X[30], N, i, j, pomocna;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scanf("%d",X+i);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for(j=i+1; j&lt;N; j++){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if(</a:t>
            </a:r>
            <a:r>
              <a:rPr lang="sl-SI" sz="1600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X[i] &gt; X[j]</a:t>
            </a:r>
            <a:r>
              <a:rPr lang="sl-SI" sz="1600">
                <a:latin typeface="Consolas" pitchFamily="49" charset="0"/>
                <a:cs typeface="Consolas" pitchFamily="49" charset="0"/>
              </a:rPr>
              <a:t>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    pomocna = X[i];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    X[i] = X[j];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    X[j] = </a:t>
            </a:r>
            <a:r>
              <a:rPr lang="sl-SI" sz="1600" b="1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pomocna</a:t>
            </a:r>
            <a:r>
              <a:rPr lang="sl-SI" sz="1600">
                <a:latin typeface="Consolas" pitchFamily="49" charset="0"/>
                <a:cs typeface="Consolas" pitchFamily="49" charset="0"/>
              </a:rPr>
              <a:t>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    }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}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>
              <a:lnSpc>
                <a:spcPct val="95000"/>
              </a:lnSpc>
            </a:pPr>
            <a:endParaRPr lang="sl-SI" sz="160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printf("Sortirani niz je: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429000"/>
            <a:ext cx="3600450" cy="21605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652963" y="5207000"/>
            <a:ext cx="3352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9900"/>
                </a:solidFill>
                <a:latin typeface="+mn-lt"/>
              </a:rPr>
              <a:t>Pomoćna promenljiva za zamenu pozicija dva elementa.</a:t>
            </a:r>
            <a:endParaRPr lang="en-US" sz="20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0486" name="Straight Arrow Connector 9"/>
          <p:cNvCxnSpPr>
            <a:cxnSpLocks noChangeShapeType="1"/>
          </p:cNvCxnSpPr>
          <p:nvPr/>
        </p:nvCxnSpPr>
        <p:spPr bwMode="auto">
          <a:xfrm flipH="1">
            <a:off x="4133850" y="3429000"/>
            <a:ext cx="725488" cy="43180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7" name="Rectangle 3"/>
          <p:cNvSpPr txBox="1">
            <a:spLocks noChangeArrowheads="1"/>
          </p:cNvSpPr>
          <p:nvPr/>
        </p:nvSpPr>
        <p:spPr bwMode="auto">
          <a:xfrm>
            <a:off x="4859338" y="1863725"/>
            <a:ext cx="4176712" cy="2428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CS" sz="1500">
                <a:solidFill>
                  <a:srgbClr val="00B050"/>
                </a:solidFill>
              </a:rPr>
              <a:t>Poredimo prvi element niza sa svim ostalim. Ako je prvi element veći od elementa sa kojim se poredi (drugi, treći, četvrti), to znači da ovi elementi nisu u dobrom međusobnom odnosu i da treba izvršiti zamenu njihovih pozicija.</a:t>
            </a:r>
          </a:p>
          <a:p>
            <a:pPr eaLnBrk="1" hangingPunct="1">
              <a:spcBef>
                <a:spcPct val="20000"/>
              </a:spcBef>
            </a:pPr>
            <a:r>
              <a:rPr lang="sr-Latn-CS" sz="1500">
                <a:solidFill>
                  <a:srgbClr val="00B050"/>
                </a:solidFill>
              </a:rPr>
              <a:t>Kada se završi poređenje prvog elementa sa svim ostalim, zasigurno je prvi element minimalan (odnosno, prvi u sortiranom nizu), pa se dalje operacije obavljaju na podnizu od drugog elementa nadalje, pa od trećeg nadalje itd.</a:t>
            </a:r>
            <a:endParaRPr lang="en-US" sz="150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219700" y="1412875"/>
            <a:ext cx="3455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0000"/>
                </a:solidFill>
                <a:latin typeface="+mn-lt"/>
              </a:rPr>
              <a:t>Metod ponovljenog minimuma</a:t>
            </a:r>
            <a:endParaRPr lang="en-US" sz="2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0489" name="Straight Arrow Connector 9"/>
          <p:cNvCxnSpPr>
            <a:cxnSpLocks noChangeShapeType="1"/>
          </p:cNvCxnSpPr>
          <p:nvPr/>
        </p:nvCxnSpPr>
        <p:spPr bwMode="auto">
          <a:xfrm flipH="1" flipV="1">
            <a:off x="3635375" y="4883150"/>
            <a:ext cx="1081088" cy="490538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71450"/>
            <a:ext cx="8281987" cy="1008063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6 – Štampanje međurezulata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179388" y="765175"/>
            <a:ext cx="467995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>
              <a:lnSpc>
                <a:spcPct val="95000"/>
              </a:lnSpc>
            </a:pPr>
            <a:endParaRPr lang="sl-SI" sz="15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int main(){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int X[30], N, i, j, pomocna, </a:t>
            </a:r>
            <a:r>
              <a:rPr lang="sl-SI" sz="1500" b="1" dirty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k</a:t>
            </a:r>
            <a:r>
              <a:rPr lang="sl-SI" sz="15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printf("Uneti duzinu niza: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printf("Uneti elemente niza: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scanf("%d",X+i);</a:t>
            </a:r>
          </a:p>
          <a:p>
            <a:pPr eaLnBrk="1" hangingPunct="1">
              <a:lnSpc>
                <a:spcPct val="95000"/>
              </a:lnSpc>
            </a:pPr>
            <a:endParaRPr lang="sl-SI" sz="15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for(i=0; i&lt;N; i++){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for(j=i+1; j&lt;N; j++){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    if(X[i] &gt; X[j]){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        pomocna = X[i];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        X[i] = X[j];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        X[j] = pomocna;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        </a:t>
            </a:r>
            <a:r>
              <a:rPr lang="sl-SI" sz="1500" dirty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for(k=0; k&lt;N; k++)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        printf("%d ", X[k]);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               printf("\n");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    }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}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eaLnBrk="1" hangingPunct="1">
              <a:lnSpc>
                <a:spcPct val="95000"/>
              </a:lnSpc>
            </a:pPr>
            <a:endParaRPr lang="sl-SI" sz="15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printf("Sortirani niz je: ");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for(i=0; i&lt;N; i++)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eaLnBrk="1" hangingPunct="1">
              <a:lnSpc>
                <a:spcPct val="95000"/>
              </a:lnSpc>
            </a:pPr>
            <a:r>
              <a:rPr lang="sl-SI" sz="15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080250" y="31924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1509" name="Straight Arrow Connector 9"/>
          <p:cNvCxnSpPr>
            <a:cxnSpLocks noChangeShapeType="1"/>
          </p:cNvCxnSpPr>
          <p:nvPr/>
        </p:nvCxnSpPr>
        <p:spPr bwMode="auto">
          <a:xfrm flipH="1">
            <a:off x="6799263" y="3627438"/>
            <a:ext cx="280987" cy="387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0" name="Rectangle 19"/>
          <p:cNvSpPr>
            <a:spLocks noChangeArrowheads="1"/>
          </p:cNvSpPr>
          <p:nvPr/>
        </p:nvSpPr>
        <p:spPr bwMode="auto">
          <a:xfrm>
            <a:off x="4789488" y="4014788"/>
            <a:ext cx="3887787" cy="2708275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elemente niza: 5 7 3 1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3 7 5 1 4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1 7 5 3 4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1 5 7 3 4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1 3 7 5 4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1 3 5 7 4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1 3 4 7 5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1 3 4 5 7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Sortirani niz je: 1 3 4 5 7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148263" y="1773238"/>
            <a:ext cx="3352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9900"/>
                </a:solidFill>
                <a:latin typeface="+mn-lt"/>
              </a:rPr>
              <a:t>Štampamo niz nakon svake zamene elemenata.</a:t>
            </a:r>
            <a:endParaRPr lang="en-US" sz="20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1512" name="Straight Arrow Connector 9"/>
          <p:cNvCxnSpPr>
            <a:cxnSpLocks noChangeShapeType="1"/>
          </p:cNvCxnSpPr>
          <p:nvPr/>
        </p:nvCxnSpPr>
        <p:spPr bwMode="auto">
          <a:xfrm flipH="1">
            <a:off x="3924300" y="2198688"/>
            <a:ext cx="1308100" cy="2166937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008063"/>
          </a:xfrm>
        </p:spPr>
        <p:txBody>
          <a:bodyPr/>
          <a:lstStyle/>
          <a:p>
            <a:pPr eaLnBrk="1" hangingPunct="1"/>
            <a:r>
              <a:rPr lang="sl-SI" dirty="0" smtClean="0">
                <a:solidFill>
                  <a:schemeClr val="tx1"/>
                </a:solidFill>
              </a:rPr>
              <a:t>Primer 7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179388" y="763042"/>
            <a:ext cx="8640762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vi-VN" dirty="0"/>
              <a:t>Napisati C program </a:t>
            </a:r>
            <a:r>
              <a:rPr lang="vi-VN" dirty="0" smtClean="0"/>
              <a:t>koji </a:t>
            </a:r>
            <a:r>
              <a:rPr lang="vi-VN" dirty="0"/>
              <a:t>vrši transponovanje </a:t>
            </a:r>
            <a:r>
              <a:rPr lang="sr-Latn-ME" dirty="0" smtClean="0"/>
              <a:t>učitane</a:t>
            </a:r>
            <a:r>
              <a:rPr lang="vi-VN" dirty="0" smtClean="0"/>
              <a:t> matrice</a:t>
            </a:r>
            <a:r>
              <a:rPr lang="sr-Latn-ME" dirty="0" smtClean="0"/>
              <a:t> celih brojeva A, dimenzija N×M.</a:t>
            </a:r>
            <a:endParaRPr lang="sl-SI" dirty="0"/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250824" y="1727324"/>
            <a:ext cx="5617320" cy="479802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#include &lt;stdlib.h&gt;</a:t>
            </a:r>
          </a:p>
          <a:p>
            <a:pPr eaLnBrk="1" hangingPunct="1">
              <a:lnSpc>
                <a:spcPct val="95000"/>
              </a:lnSpc>
            </a:pPr>
            <a:endParaRPr lang="sl-SI" sz="16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int main(){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 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int 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i, j, 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N, M, A[20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][20], 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B[20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][20];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printf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("Unesi dimenzije matrice 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A: 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scanf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("%d%d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",&amp;N,&amp;M);</a:t>
            </a:r>
            <a:endParaRPr lang="sl-SI" sz="16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printf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("Unesi elemente matrice 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A:");</a:t>
            </a:r>
            <a:endParaRPr lang="sl-SI" sz="16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for(i=0;i&lt;N;i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++)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    for(j=0;j&lt;M;j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++) 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	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scanf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("%d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",&amp;A[i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][j]);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	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B[j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][i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]=A[i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][j];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	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sl-SI" sz="1600" dirty="0">
              <a:latin typeface="Consolas" pitchFamily="49" charset="0"/>
              <a:cs typeface="Consolas" pitchFamily="49" charset="0"/>
            </a:endParaRP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printf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("Transponovana matrica 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A 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je:\n");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for(i=0;i&lt;M;i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++) {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    for(j=0;j&lt;N;j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++)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        printf(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"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B[%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d][%d]=%d ",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i,j,B[i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][j]);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	</a:t>
            </a:r>
            <a:r>
              <a:rPr lang="sl-SI" sz="1600" dirty="0" smtClean="0">
                <a:latin typeface="Consolas" pitchFamily="49" charset="0"/>
                <a:cs typeface="Consolas" pitchFamily="49" charset="0"/>
              </a:rPr>
              <a:t>    printf</a:t>
            </a:r>
            <a:r>
              <a:rPr lang="sl-SI" sz="1600" dirty="0">
                <a:latin typeface="Consolas" pitchFamily="49" charset="0"/>
                <a:cs typeface="Consolas" pitchFamily="49" charset="0"/>
              </a:rPr>
              <a:t>("\n");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	}</a:t>
            </a:r>
          </a:p>
          <a:p>
            <a:pPr eaLnBrk="1" hangingPunct="1">
              <a:lnSpc>
                <a:spcPct val="95000"/>
              </a:lnSpc>
            </a:pPr>
            <a:r>
              <a:rPr lang="sl-SI" sz="1600" dirty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266940" y="4021455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2" name="Straight Arrow Connector 9"/>
          <p:cNvCxnSpPr>
            <a:cxnSpLocks noChangeShapeType="1"/>
          </p:cNvCxnSpPr>
          <p:nvPr/>
        </p:nvCxnSpPr>
        <p:spPr bwMode="auto">
          <a:xfrm flipH="1">
            <a:off x="7549356" y="4487034"/>
            <a:ext cx="280988" cy="38735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3" name="Rectangle 19"/>
          <p:cNvSpPr>
            <a:spLocks noChangeArrowheads="1"/>
          </p:cNvSpPr>
          <p:nvPr/>
        </p:nvSpPr>
        <p:spPr bwMode="auto">
          <a:xfrm>
            <a:off x="5724129" y="4874384"/>
            <a:ext cx="3384375" cy="1938992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Unesi dimenzije matrice A: 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Unesi elemente matrice A:1 2 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4 5 6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Transponovana matrica A je: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B[0][0]=1 B[0][1]=4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B[1][0]=2 B[1][1]=5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it-IT" sz="15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B[2][0]=3 B[2][1]=6</a:t>
            </a:r>
            <a:endParaRPr lang="en-US" sz="15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6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8763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Zadaci za ve</a:t>
            </a:r>
            <a:r>
              <a:rPr lang="sr-Latn-RS" smtClean="0">
                <a:solidFill>
                  <a:schemeClr val="tx1"/>
                </a:solidFill>
              </a:rPr>
              <a:t>žbu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2"/>
            <a:ext cx="8856662" cy="5112916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dirty="0" smtClean="0"/>
              <a:t>Napisati C program koji učitava celobrojni niz X, dužine N, i koji određuje i štampa srednju vrednost niza</a:t>
            </a:r>
            <a:r>
              <a:rPr lang="sl-SI" sz="2500" dirty="0" smtClean="0"/>
              <a:t>.</a:t>
            </a:r>
            <a:endParaRPr lang="sr-Latn-RS" sz="2500" dirty="0" smtClean="0"/>
          </a:p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dirty="0" smtClean="0"/>
              <a:t>Napisati C program koji učitava realni niz X, dužine M, i koji određuje i štampa zbir pozitivnih elemenata niza</a:t>
            </a:r>
            <a:r>
              <a:rPr lang="sl-SI" sz="2500" dirty="0" smtClean="0"/>
              <a:t>.</a:t>
            </a:r>
            <a:endParaRPr lang="sr-Latn-RS" sz="2500" dirty="0" smtClean="0"/>
          </a:p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dirty="0" smtClean="0"/>
              <a:t>Napisati C program koji učitava celobrojni niz X, dužine M, i koji određuje i štampa koliko elemenata niza je deljivo poslednjim elementom niza X</a:t>
            </a:r>
            <a:r>
              <a:rPr lang="sl-SI" sz="2500" dirty="0" smtClean="0"/>
              <a:t>.</a:t>
            </a:r>
          </a:p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dirty="0" smtClean="0"/>
              <a:t>Napisati C program koji učitava realni niz X, dužine M, i koji svaki element niza čiji je kvadrat veći od 100 umanjuje dva puta</a:t>
            </a:r>
            <a:r>
              <a:rPr lang="sl-SI" sz="2500" dirty="0" smtClean="0"/>
              <a:t>. Na izlazu štampati izmenjeni niz i broj izvršenih izmena.</a:t>
            </a:r>
          </a:p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dirty="0"/>
              <a:t>Napisati C program koji učitava </a:t>
            </a:r>
            <a:r>
              <a:rPr lang="sr-Latn-RS" sz="2500" dirty="0" smtClean="0"/>
              <a:t>matricu realnih </a:t>
            </a:r>
            <a:r>
              <a:rPr lang="sr-Latn-ME" sz="2500" dirty="0" smtClean="0"/>
              <a:t>brojeva X, dimenzija N×M, i koji određuje i štampa srednju vrednost elemenata te matrice, kao i broj elemenata matrice koji su veći od srednje vrednosti i koji su manji od srednje vrednosti.</a:t>
            </a:r>
            <a:endParaRPr lang="sr-Latn-RS" sz="25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en-US" dirty="0" smtClean="0"/>
              <a:t>Pokazivači – referenciranje i dereferenciranje</a:t>
            </a:r>
            <a:endParaRPr lang="en-US" altLang="en-US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28800"/>
            <a:ext cx="8807896" cy="4896544"/>
          </a:xfrm>
        </p:spPr>
        <p:txBody>
          <a:bodyPr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Operacija uzimanja adrese 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y = &amp;x</a:t>
            </a:r>
            <a:r>
              <a:rPr lang="sr-Latn-CS" altLang="en-US" sz="2400" dirty="0" smtClean="0"/>
              <a:t> se naziva </a:t>
            </a:r>
            <a:r>
              <a:rPr lang="sr-Latn-CS" altLang="en-US" sz="2400" dirty="0" smtClean="0">
                <a:solidFill>
                  <a:srgbClr val="FF0000"/>
                </a:solidFill>
              </a:rPr>
              <a:t>referenciranje</a:t>
            </a:r>
            <a:r>
              <a:rPr lang="sr-Latn-CS" altLang="en-US" sz="2400" dirty="0" smtClean="0"/>
              <a:t> promenljive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CS" altLang="en-US" sz="24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Sada se preko pokazivačke promenljive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y</a:t>
            </a:r>
            <a:r>
              <a:rPr lang="sr-Latn-CS" altLang="en-US" sz="2400" dirty="0" smtClean="0"/>
              <a:t> može pristupiti posredno promenljivoj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CS" altLang="en-US" sz="2400" dirty="0" smtClean="0"/>
              <a:t> koristeći zapis </a:t>
            </a:r>
            <a:r>
              <a:rPr lang="sr-Latn-CS" altLang="en-US" sz="2400" b="1" kern="12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*x</a:t>
            </a:r>
            <a:r>
              <a:rPr lang="sr-Latn-CS" altLang="en-US" sz="2400" dirty="0" smtClean="0"/>
              <a:t>, i pročitati joj ili promeniti vrednost, na primer:</a:t>
            </a:r>
          </a:p>
          <a:p>
            <a:pPr marL="266700" indent="0" eaLnBrk="1" hangingPunct="1">
              <a:spcBef>
                <a:spcPct val="0"/>
              </a:spcBef>
              <a:buClr>
                <a:schemeClr val="tx1"/>
              </a:buClr>
              <a:buSzPct val="75000"/>
              <a:buNone/>
              <a:tabLst>
                <a:tab pos="266700" algn="l"/>
              </a:tabLst>
              <a:defRPr/>
            </a:pP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printf("%d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",*y);</a:t>
            </a:r>
            <a:endParaRPr lang="sr-Latn-CS" altLang="en-US" sz="2400" kern="1200" dirty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None/>
              <a:tabLst>
                <a:tab pos="266700" algn="l"/>
              </a:tabLst>
              <a:defRPr/>
            </a:pP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*y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= 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7;</a:t>
            </a:r>
            <a:endParaRPr lang="sr-Latn-CS" altLang="en-US" sz="24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/>
              <a:t>Operacija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*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sr-Latn-CS" altLang="en-US" sz="2400" dirty="0" smtClean="0"/>
              <a:t> </a:t>
            </a:r>
            <a:r>
              <a:rPr lang="sr-Latn-CS" altLang="en-US" sz="2400" dirty="0"/>
              <a:t>se naziva </a:t>
            </a:r>
            <a:r>
              <a:rPr lang="sr-Latn-CS" altLang="en-US" sz="2400" dirty="0">
                <a:solidFill>
                  <a:srgbClr val="FF0000"/>
                </a:solidFill>
              </a:rPr>
              <a:t>der</a:t>
            </a:r>
            <a:r>
              <a:rPr lang="sr-Latn-CS" altLang="en-US" sz="2400" dirty="0" smtClean="0">
                <a:solidFill>
                  <a:srgbClr val="FF0000"/>
                </a:solidFill>
              </a:rPr>
              <a:t>eferenciranje</a:t>
            </a:r>
            <a:r>
              <a:rPr lang="sr-Latn-CS" altLang="en-US" sz="2400" dirty="0" smtClean="0"/>
              <a:t> </a:t>
            </a:r>
            <a:r>
              <a:rPr lang="sr-Latn-CS" altLang="en-US" sz="2400" dirty="0"/>
              <a:t>promenljive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CS" altLang="en-US" sz="24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altLang="en-US" sz="2400" dirty="0" smtClean="0"/>
              <a:t>Operacije </a:t>
            </a:r>
          </a:p>
          <a:p>
            <a:pPr marL="266700" indent="0" eaLnBrk="1" hangingPunct="1">
              <a:spcBef>
                <a:spcPct val="0"/>
              </a:spcBef>
              <a:buClr>
                <a:schemeClr val="tx1"/>
              </a:buClr>
              <a:buSzPct val="75000"/>
              <a:buNone/>
              <a:tabLst>
                <a:tab pos="266700" algn="l"/>
              </a:tabLst>
              <a:defRPr/>
            </a:pP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x = 7;</a:t>
            </a:r>
            <a:endParaRPr lang="sr-Latn-CS" altLang="en-US" sz="2400" kern="1200" dirty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None/>
              <a:tabLst>
                <a:tab pos="266700" algn="l"/>
              </a:tabLst>
              <a:defRPr/>
            </a:pP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*y = 7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266700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None/>
              <a:tabLst>
                <a:tab pos="266700" algn="l"/>
              </a:tabLst>
              <a:defRPr/>
            </a:pPr>
            <a:r>
              <a:rPr lang="sr-Latn-CS" altLang="en-US" sz="2400" dirty="0" smtClean="0"/>
              <a:t>su ekvilalentne sa stanovišta promene vrednosti promenljive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x</a:t>
            </a:r>
            <a:r>
              <a:rPr lang="sr-Latn-CS" alt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863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136904" cy="1143000"/>
          </a:xfrm>
        </p:spPr>
        <p:txBody>
          <a:bodyPr/>
          <a:lstStyle/>
          <a:p>
            <a:pPr eaLnBrk="1" hangingPunct="1"/>
            <a:r>
              <a:rPr lang="sr-Latn-CS" altLang="en-US" dirty="0" smtClean="0"/>
              <a:t>Inicijalizacija pokazivača</a:t>
            </a:r>
            <a:endParaRPr lang="en-US" alt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700808"/>
            <a:ext cx="8915400" cy="3816424"/>
          </a:xfrm>
        </p:spPr>
        <p:txBody>
          <a:bodyPr/>
          <a:lstStyle/>
          <a:p>
            <a:pPr marL="358775" indent="-25082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sr-Latn-CS" altLang="en-US" sz="2400" dirty="0"/>
              <a:t>Pokazivačke </a:t>
            </a:r>
            <a:r>
              <a:rPr lang="sr-Latn-CS" altLang="en-US" sz="2400" dirty="0" smtClean="0"/>
              <a:t>promenljive </a:t>
            </a:r>
            <a:r>
              <a:rPr lang="sr-Latn-CS" altLang="en-US" sz="2400" dirty="0"/>
              <a:t>se mogu </a:t>
            </a:r>
            <a:r>
              <a:rPr lang="sr-Latn-CS" altLang="en-US" sz="2400" dirty="0" smtClean="0"/>
              <a:t>inicijalizovati </a:t>
            </a:r>
            <a:r>
              <a:rPr lang="sr-Latn-CS" alt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lang="sr-Latn-CS" altLang="en-US" sz="2400" dirty="0" smtClean="0"/>
              <a:t> vrednošću:</a:t>
            </a:r>
            <a:r>
              <a:rPr lang="sr-Latn-CS" altLang="en-US" sz="2400" dirty="0"/>
              <a:t/>
            </a:r>
            <a:br>
              <a:rPr lang="sr-Latn-CS" altLang="en-US" sz="2400" dirty="0"/>
            </a:b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int 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*y = </a:t>
            </a:r>
            <a:r>
              <a:rPr lang="sr-Latn-CS" altLang="en-US" sz="2400" kern="12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NULL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;</a:t>
            </a:r>
            <a:endParaRPr lang="sr-Latn-CS" altLang="en-US" sz="2400" kern="1200" dirty="0">
              <a:latin typeface="Consolas" pitchFamily="49" charset="0"/>
              <a:cs typeface="Consolas" pitchFamily="49" charset="0"/>
            </a:endParaRPr>
          </a:p>
          <a:p>
            <a:pPr marL="358775" indent="-25082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sr-Latn-CS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lang="sr-Latn-CS" altLang="en-US" sz="2400" dirty="0" smtClean="0"/>
              <a:t> je simbolička </a:t>
            </a:r>
            <a:r>
              <a:rPr lang="sr-Latn-CS" altLang="en-US" sz="2400" dirty="0"/>
              <a:t>konstanta definisana u </a:t>
            </a:r>
            <a:r>
              <a:rPr lang="sr-Latn-CS" altLang="en-US" sz="2400" dirty="0" smtClean="0"/>
              <a:t>biblioteci </a:t>
            </a:r>
            <a:r>
              <a:rPr lang="sr-Latn-CS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stdio.h</a:t>
            </a:r>
            <a:r>
              <a:rPr lang="sr-Latn-CS" altLang="en-US" sz="2400" dirty="0"/>
              <a:t>, </a:t>
            </a:r>
            <a:r>
              <a:rPr lang="sr-Latn-CS" altLang="en-US" sz="2400" dirty="0" smtClean="0"/>
              <a:t>i ona </a:t>
            </a:r>
            <a:r>
              <a:rPr lang="sr-Latn-CS" altLang="en-US" sz="2400" dirty="0"/>
              <a:t>kaže da pokazivačka </a:t>
            </a:r>
            <a:r>
              <a:rPr lang="sr-Latn-CS" altLang="en-US" sz="2400" dirty="0" smtClean="0"/>
              <a:t>promenljiva </a:t>
            </a:r>
            <a:r>
              <a:rPr lang="sr-Latn-CS" altLang="en-US" sz="2400" dirty="0"/>
              <a:t>u datom trenutku ne pokazuje ni na jednu </a:t>
            </a:r>
            <a:r>
              <a:rPr lang="sr-Latn-CS" altLang="en-US" sz="2400" dirty="0" smtClean="0"/>
              <a:t>promenljivu </a:t>
            </a:r>
            <a:r>
              <a:rPr lang="sr-Latn-CS" altLang="en-US" sz="2400" dirty="0"/>
              <a:t>(alternativno se može pisati </a:t>
            </a:r>
            <a:r>
              <a:rPr lang="sr-Latn-CS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int *</a:t>
            </a:r>
            <a:r>
              <a:rPr lang="sr-Latn-CS" alt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y=0</a:t>
            </a:r>
            <a:r>
              <a:rPr lang="en-US" altLang="en-US" sz="2400" dirty="0" smtClean="0"/>
              <a:t>)</a:t>
            </a:r>
            <a:r>
              <a:rPr lang="sr-Latn-CS" altLang="en-US" sz="2400" dirty="0" smtClean="0"/>
              <a:t>.</a:t>
            </a:r>
          </a:p>
          <a:p>
            <a:pPr marL="358775" indent="-25082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sr-Latn-CS" altLang="en-US" sz="2400" dirty="0"/>
              <a:t>Ako se </a:t>
            </a:r>
            <a:r>
              <a:rPr lang="sr-Latn-CS" altLang="en-US" sz="2400" dirty="0" smtClean="0"/>
              <a:t>pokazivač ne </a:t>
            </a:r>
            <a:r>
              <a:rPr lang="sr-Latn-CS" altLang="en-US" sz="2400" dirty="0"/>
              <a:t>inicijalizuje, </a:t>
            </a:r>
            <a:r>
              <a:rPr lang="sr-Latn-CS" altLang="en-US" sz="2400" dirty="0" smtClean="0"/>
              <a:t>on može pokazivati </a:t>
            </a:r>
            <a:r>
              <a:rPr lang="sr-Latn-CS" altLang="en-US" sz="2400" dirty="0"/>
              <a:t>na bilo koju adresu u memoriji, a to može biti i adresa podataka potrebnih za rad operativnog sistema i sistemskih programa (ponekad je ovo dobro zaštićeno od pristupa preko pokazivača), proizvoljnih </a:t>
            </a:r>
            <a:r>
              <a:rPr lang="sr-Latn-CS" altLang="en-US" sz="2400" dirty="0" smtClean="0"/>
              <a:t>promenljivih </a:t>
            </a:r>
            <a:r>
              <a:rPr lang="sr-Latn-CS" altLang="en-US" sz="2400" dirty="0"/>
              <a:t>našeg programa, </a:t>
            </a:r>
            <a:r>
              <a:rPr lang="sr-Latn-CS" altLang="en-US" sz="2400" dirty="0" smtClean="0"/>
              <a:t>čak </a:t>
            </a:r>
            <a:r>
              <a:rPr lang="sr-Latn-CS" altLang="en-US" sz="2400" dirty="0"/>
              <a:t>i adresa preko kojih se komunicira sa periferijama</a:t>
            </a:r>
            <a:r>
              <a:rPr lang="sr-Latn-CS" altLang="en-US" sz="2400" dirty="0" smtClean="0"/>
              <a:t>. Naravno, ne treba naglašavati da ove situacije treba izbeći!</a:t>
            </a:r>
            <a:endParaRPr lang="sr-Latn-CS" altLang="en-US" sz="2400" kern="12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428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136904" cy="1143000"/>
          </a:xfrm>
        </p:spPr>
        <p:txBody>
          <a:bodyPr/>
          <a:lstStyle/>
          <a:p>
            <a:pPr eaLnBrk="1" hangingPunct="1"/>
            <a:r>
              <a:rPr lang="sr-Latn-CS" altLang="en-US" dirty="0" smtClean="0"/>
              <a:t>Operacije sa pokazivačima</a:t>
            </a:r>
            <a:endParaRPr lang="en-US" alt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84784"/>
            <a:ext cx="8915400" cy="5256584"/>
          </a:xfrm>
        </p:spPr>
        <p:txBody>
          <a:bodyPr/>
          <a:lstStyle/>
          <a:p>
            <a:pPr marL="358775" indent="-250825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sr-Latn-CS" altLang="en-US" sz="2400" dirty="0" smtClean="0"/>
              <a:t>Smislene operacije sa pokazivačima su: </a:t>
            </a:r>
            <a:r>
              <a:rPr lang="sr-Latn-CS" altLang="en-US" sz="2400" dirty="0" smtClean="0">
                <a:solidFill>
                  <a:srgbClr val="FF0000"/>
                </a:solidFill>
              </a:rPr>
              <a:t>poređenje</a:t>
            </a:r>
            <a:r>
              <a:rPr lang="sr-Latn-CS" altLang="en-US" sz="2400" dirty="0" smtClean="0"/>
              <a:t>, </a:t>
            </a:r>
            <a:r>
              <a:rPr lang="sr-Latn-CS" altLang="en-US" sz="2400" dirty="0" smtClean="0">
                <a:solidFill>
                  <a:srgbClr val="00B050"/>
                </a:solidFill>
              </a:rPr>
              <a:t>sabiranje sa konstantom</a:t>
            </a:r>
            <a:r>
              <a:rPr lang="sr-Latn-CS" altLang="en-US" sz="2400" dirty="0" smtClean="0"/>
              <a:t>, </a:t>
            </a:r>
            <a:r>
              <a:rPr lang="sr-Latn-CS" altLang="en-US" sz="2400" dirty="0" smtClean="0">
                <a:solidFill>
                  <a:srgbClr val="0070C0"/>
                </a:solidFill>
              </a:rPr>
              <a:t>inkrementiranje</a:t>
            </a:r>
            <a:r>
              <a:rPr lang="sr-Latn-CS" altLang="en-US" sz="2400" dirty="0" smtClean="0"/>
              <a:t> i </a:t>
            </a:r>
            <a:r>
              <a:rPr lang="sr-Latn-CS" altLang="en-US" sz="2400" dirty="0" smtClean="0">
                <a:solidFill>
                  <a:srgbClr val="7030A0"/>
                </a:solidFill>
              </a:rPr>
              <a:t>dekrementiranje</a:t>
            </a:r>
            <a:r>
              <a:rPr lang="sr-Latn-CS" altLang="en-US" sz="2400" dirty="0" smtClean="0"/>
              <a:t>. Iako su druge operacije dozvoljene (recimo, množenje pokazivača), one ne daje smislene vrednosti.</a:t>
            </a:r>
          </a:p>
          <a:p>
            <a:pPr marL="358775" indent="-250825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sr-Latn-CS" altLang="en-US" sz="2400" dirty="0" smtClean="0"/>
              <a:t>Posmatrajmo deklaraciju:</a:t>
            </a:r>
          </a:p>
          <a:p>
            <a:pPr marL="266700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None/>
              <a:defRPr/>
            </a:pP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int x,*</a:t>
            </a:r>
            <a:r>
              <a:rPr lang="sr-Latn-CS" altLang="en-US" sz="2400" kern="1200" dirty="0" smtClean="0">
                <a:latin typeface="Consolas" pitchFamily="49" charset="0"/>
                <a:cs typeface="Consolas" pitchFamily="49" charset="0"/>
              </a:rPr>
              <a:t>y </a:t>
            </a:r>
            <a:r>
              <a:rPr lang="sr-Latn-CS" altLang="en-US" sz="2400" kern="1200" dirty="0">
                <a:latin typeface="Consolas" pitchFamily="49" charset="0"/>
                <a:cs typeface="Consolas" pitchFamily="49" charset="0"/>
              </a:rPr>
              <a:t>= &amp;x;</a:t>
            </a:r>
            <a:endParaRPr lang="sr-Latn-CS" altLang="en-US" sz="2400" dirty="0" smtClean="0"/>
          </a:p>
          <a:p>
            <a:pPr marL="268288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120000"/>
              <a:buNone/>
              <a:defRPr/>
            </a:pPr>
            <a:r>
              <a:rPr lang="sr-Latn-ME" altLang="en-US" sz="2400" dirty="0" smtClean="0"/>
              <a:t>Pitanje koje možemo postaviti je: Čemu je jednako </a:t>
            </a:r>
            <a:r>
              <a:rPr lang="sr-Latn-ME" alt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y+1</a:t>
            </a:r>
            <a:r>
              <a:rPr lang="sr-Latn-ME" altLang="en-US" sz="2400" dirty="0" smtClean="0"/>
              <a:t>, odnosno na koju memorijsku lokaciju ukazuje pokazivač uvećan za 1?</a:t>
            </a:r>
          </a:p>
          <a:p>
            <a:pPr marL="358775" indent="-250825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sr-Latn-ME" altLang="en-US" sz="2400" dirty="0" smtClean="0"/>
              <a:t>Odgovor: </a:t>
            </a:r>
            <a:r>
              <a:rPr lang="sr-Latn-ME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y+1</a:t>
            </a:r>
            <a:r>
              <a:rPr lang="sr-Latn-ME" altLang="en-US" sz="2400" dirty="0" smtClean="0"/>
              <a:t> pokazuje na memorijsku lokaciju koja je za </a:t>
            </a:r>
            <a:r>
              <a:rPr lang="sr-Latn-ME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sizeof(int)</a:t>
            </a:r>
            <a:r>
              <a:rPr lang="sr-Latn-ME" altLang="en-US" sz="2400" dirty="0" smtClean="0"/>
              <a:t> udaljena od lokacije </a:t>
            </a:r>
            <a:r>
              <a:rPr lang="sr-Latn-ME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y</a:t>
            </a:r>
            <a:r>
              <a:rPr lang="sr-Latn-ME" altLang="en-US" sz="2400" dirty="0" smtClean="0"/>
              <a:t>. Ovo se može i uopštiti i reći: </a:t>
            </a:r>
            <a:r>
              <a:rPr lang="sr-Latn-ME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y+k</a:t>
            </a:r>
            <a:r>
              <a:rPr lang="sr-Latn-ME" altLang="en-US" sz="2400" dirty="0" smtClean="0"/>
              <a:t> pokazuje </a:t>
            </a:r>
            <a:r>
              <a:rPr lang="sr-Latn-ME" altLang="en-US" sz="2400" dirty="0"/>
              <a:t>na memorijsku lokaciju koja je za </a:t>
            </a:r>
            <a:r>
              <a:rPr lang="sr-Latn-ME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k*</a:t>
            </a:r>
            <a:r>
              <a:rPr lang="sr-Latn-ME" alt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sizeof(int</a:t>
            </a:r>
            <a:r>
              <a:rPr lang="sr-Latn-ME" alt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sr-Latn-ME" altLang="en-US" sz="2400" dirty="0"/>
              <a:t> udaljena od lokacije </a:t>
            </a:r>
            <a:r>
              <a:rPr lang="sr-Latn-ME" alt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y</a:t>
            </a:r>
            <a:r>
              <a:rPr lang="sr-Latn-ME" altLang="en-US" sz="2400" dirty="0"/>
              <a:t>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1933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Pojam niza</a:t>
            </a: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8281987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dirty="0" err="1" smtClean="0">
                <a:solidFill>
                  <a:srgbClr val="FF0000"/>
                </a:solidFill>
              </a:rPr>
              <a:t>Niz</a:t>
            </a:r>
            <a:r>
              <a:rPr lang="en-US" dirty="0" smtClean="0"/>
              <a:t> (</a:t>
            </a:r>
            <a:r>
              <a:rPr lang="en-US" dirty="0" err="1" smtClean="0"/>
              <a:t>vektor</a:t>
            </a:r>
            <a:r>
              <a:rPr lang="en-US" dirty="0" smtClean="0"/>
              <a:t>) je </a:t>
            </a:r>
            <a:r>
              <a:rPr lang="en-US" dirty="0" err="1" smtClean="0"/>
              <a:t>uzastopna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r>
              <a:rPr lang="en-US" dirty="0" smtClean="0"/>
              <a:t> </a:t>
            </a:r>
            <a:r>
              <a:rPr lang="en-US" dirty="0" err="1" smtClean="0"/>
              <a:t>memorijskih</a:t>
            </a:r>
            <a:r>
              <a:rPr lang="en-US" dirty="0" smtClean="0"/>
              <a:t> </a:t>
            </a:r>
            <a:r>
              <a:rPr lang="en-US" dirty="0" err="1" smtClean="0"/>
              <a:t>lokacija</a:t>
            </a:r>
            <a:r>
              <a:rPr lang="en-US" dirty="0" smtClean="0"/>
              <a:t> u </a:t>
            </a:r>
            <a:r>
              <a:rPr lang="en-US" dirty="0" err="1" smtClean="0"/>
              <a:t>kojima</a:t>
            </a:r>
            <a:r>
              <a:rPr lang="en-US" dirty="0" smtClean="0"/>
              <a:t> se </a:t>
            </a:r>
            <a:r>
              <a:rPr lang="en-US" dirty="0" err="1" smtClean="0"/>
              <a:t>nalaze</a:t>
            </a:r>
            <a:r>
              <a:rPr lang="en-US" dirty="0" smtClean="0"/>
              <a:t> </a:t>
            </a:r>
            <a:r>
              <a:rPr lang="en-US" dirty="0" err="1" smtClean="0"/>
              <a:t>promenljive</a:t>
            </a:r>
            <a:r>
              <a:rPr lang="en-US" dirty="0" smtClean="0"/>
              <a:t> </a:t>
            </a:r>
            <a:r>
              <a:rPr lang="en-US" dirty="0" err="1" smtClean="0"/>
              <a:t>istog</a:t>
            </a:r>
            <a:r>
              <a:rPr lang="en-US" dirty="0" smtClean="0"/>
              <a:t> </a:t>
            </a:r>
            <a:r>
              <a:rPr lang="en-US" dirty="0" err="1" smtClean="0"/>
              <a:t>imena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tipa</a:t>
            </a:r>
            <a:r>
              <a:rPr lang="en-US" dirty="0" smtClean="0"/>
              <a:t>.</a:t>
            </a:r>
            <a:endParaRPr lang="en-US" dirty="0">
              <a:latin typeface="+mn-lt"/>
            </a:endParaRP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err="1" smtClean="0"/>
              <a:t>Niz</a:t>
            </a:r>
            <a:r>
              <a:rPr lang="en-US" dirty="0" smtClean="0"/>
              <a:t> se </a:t>
            </a:r>
            <a:r>
              <a:rPr lang="sr-Latn-RS" dirty="0" smtClean="0"/>
              <a:t>deklariše na sledeći način:</a:t>
            </a:r>
            <a:endParaRPr lang="sr-Latn-RS" dirty="0">
              <a:latin typeface="+mn-lt"/>
            </a:endParaRPr>
          </a:p>
          <a:p>
            <a:pPr marL="361950" indent="0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tip ime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b="1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broj_elemenata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endParaRPr lang="vi-VN" b="1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marL="361950" indent="0" eaLnBrk="1" hangingPunct="1">
              <a:spcBef>
                <a:spcPts val="0"/>
              </a:spcBef>
              <a:defRPr/>
            </a:pPr>
            <a:r>
              <a:rPr lang="en-US" dirty="0" err="1" smtClean="0"/>
              <a:t>gde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tip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predstavlja</a:t>
            </a:r>
            <a:r>
              <a:rPr lang="en-US" dirty="0" smtClean="0"/>
              <a:t> </a:t>
            </a:r>
            <a:r>
              <a:rPr lang="en-US" dirty="0" err="1" smtClean="0"/>
              <a:t>jedan</a:t>
            </a:r>
            <a:r>
              <a:rPr lang="en-US" dirty="0" smtClean="0"/>
              <a:t> od </a:t>
            </a:r>
            <a:r>
              <a:rPr lang="en-US" dirty="0" err="1" smtClean="0"/>
              <a:t>elementarnih</a:t>
            </a:r>
            <a:r>
              <a:rPr lang="en-US" dirty="0" smtClean="0"/>
              <a:t> </a:t>
            </a:r>
            <a:r>
              <a:rPr lang="en-US" dirty="0" err="1" smtClean="0"/>
              <a:t>tipova</a:t>
            </a:r>
            <a:r>
              <a:rPr lang="en-US" dirty="0" smtClean="0"/>
              <a:t> (</a:t>
            </a:r>
            <a:r>
              <a:rPr lang="en-US" dirty="0" err="1" smtClean="0"/>
              <a:t>int</a:t>
            </a:r>
            <a:r>
              <a:rPr lang="en-US" dirty="0" smtClean="0"/>
              <a:t>, float, double, char).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smtClean="0"/>
              <a:t>Na primer, </a:t>
            </a:r>
            <a:r>
              <a:rPr lang="en-US" dirty="0" err="1" smtClean="0"/>
              <a:t>celobrojni</a:t>
            </a:r>
            <a:r>
              <a:rPr lang="en-US" dirty="0" smtClean="0"/>
              <a:t> </a:t>
            </a:r>
            <a:r>
              <a:rPr lang="en-US" dirty="0" err="1" smtClean="0"/>
              <a:t>niz</a:t>
            </a:r>
            <a:r>
              <a:rPr lang="en-US" dirty="0" smtClean="0"/>
              <a:t> a od 5 </a:t>
            </a:r>
            <a:r>
              <a:rPr lang="en-US" dirty="0" err="1" smtClean="0"/>
              <a:t>elemenata</a:t>
            </a:r>
            <a:r>
              <a:rPr lang="en-US" dirty="0" smtClean="0"/>
              <a:t> se </a:t>
            </a:r>
            <a:r>
              <a:rPr lang="en-US" dirty="0" err="1" smtClean="0"/>
              <a:t>deklari</a:t>
            </a:r>
            <a:r>
              <a:rPr lang="sr-Latn-RS" dirty="0" smtClean="0"/>
              <a:t>še na sledeći način:</a:t>
            </a:r>
            <a:endParaRPr lang="sr-Latn-RS" dirty="0">
              <a:latin typeface="+mn-lt"/>
            </a:endParaRPr>
          </a:p>
          <a:p>
            <a:pPr marL="361950" indent="0" eaLnBrk="1" hangingPunct="1">
              <a:spcBef>
                <a:spcPct val="20000"/>
              </a:spcBef>
              <a:defRPr/>
            </a:pP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 a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l-SI" dirty="0" smtClean="0"/>
              <a:t>Elementi niza a su 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r>
              <a:rPr lang="sl-SI" dirty="0" smtClean="0"/>
              <a:t>, 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r>
              <a:rPr lang="sl-SI" dirty="0" smtClean="0"/>
              <a:t>, ..., 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sr-Latn-R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4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]</a:t>
            </a:r>
            <a:r>
              <a:rPr lang="sl-SI" dirty="0" smtClean="0"/>
              <a:t>.</a:t>
            </a:r>
            <a:endParaRPr lang="sl-SI" dirty="0">
              <a:latin typeface="+mn-lt"/>
            </a:endParaRP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l-SI" dirty="0" smtClean="0"/>
              <a:t>Znači, brojanje elemenata niza počinje od 0, a završava se brojem za 1 manjim od dužine niza.</a:t>
            </a:r>
            <a:endParaRPr lang="sl-SI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Deklaracija niza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8281987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/>
              <a:t>D</a:t>
            </a:r>
            <a:r>
              <a:rPr lang="vi-VN" dirty="0" smtClean="0"/>
              <a:t>eklaracija zahteva da se navede broj elemenata vektora kako bi program mogao da izvrši alokaciju memorije. </a:t>
            </a:r>
            <a:endParaRPr lang="sr-Latn-RS" dirty="0">
              <a:latin typeface="+mn-lt"/>
            </a:endParaRPr>
          </a:p>
          <a:p>
            <a:pPr marL="239713" indent="-239713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pl-PL" dirty="0" smtClean="0"/>
              <a:t>U memoriji, elementi niza dolaze jedan za drugim.</a:t>
            </a:r>
            <a:endParaRPr lang="pl-PL" dirty="0">
              <a:latin typeface="+mn-lt"/>
            </a:endParaRPr>
          </a:p>
        </p:txBody>
      </p:sp>
      <p:pic>
        <p:nvPicPr>
          <p:cNvPr id="4100" name="Picture 5" descr="N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852738"/>
            <a:ext cx="2674938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Operacije sa elementima niza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5900"/>
            <a:ext cx="8424863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n-lt"/>
              </a:rPr>
              <a:t>Pojedinačnim elementima niza </a:t>
            </a:r>
            <a:r>
              <a:rPr lang="vi-VN" smtClean="0">
                <a:latin typeface="+mn-lt"/>
              </a:rPr>
              <a:t>pristupa</a:t>
            </a:r>
            <a:r>
              <a:rPr lang="sr-Latn-RS" smtClean="0">
                <a:latin typeface="+mn-lt"/>
              </a:rPr>
              <a:t>mo</a:t>
            </a:r>
            <a:r>
              <a:rPr lang="vi-VN" smtClean="0">
                <a:latin typeface="+mn-lt"/>
              </a:rPr>
              <a:t> </a:t>
            </a:r>
            <a:r>
              <a:rPr lang="vi-VN">
                <a:latin typeface="+mn-lt"/>
              </a:rPr>
              <a:t>korišćenjem operatora </a:t>
            </a:r>
            <a:r>
              <a:rPr lang="vi-VN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[]</a:t>
            </a:r>
            <a:r>
              <a:rPr lang="vi-VN">
                <a:latin typeface="+mn-lt"/>
              </a:rPr>
              <a:t> i rednog broja elementa vektora koji se kreće od </a:t>
            </a:r>
            <a:r>
              <a:rPr lang="vi-VN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vi-VN">
                <a:latin typeface="+mn-lt"/>
              </a:rPr>
              <a:t> do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duzina-1</a:t>
            </a:r>
            <a:r>
              <a:rPr lang="vi-VN" smtClean="0">
                <a:latin typeface="+mn-lt"/>
              </a:rPr>
              <a:t>. </a:t>
            </a: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mtClean="0">
                <a:latin typeface="+mn-lt"/>
              </a:rPr>
              <a:t>Sa </a:t>
            </a:r>
            <a:r>
              <a:rPr lang="vi-VN">
                <a:latin typeface="+mn-lt"/>
              </a:rPr>
              <a:t>elementima </a:t>
            </a:r>
            <a:r>
              <a:rPr lang="sr-Latn-RS" smtClean="0">
                <a:latin typeface="+mn-lt"/>
              </a:rPr>
              <a:t>niza</a:t>
            </a:r>
            <a:r>
              <a:rPr lang="vi-VN" smtClean="0">
                <a:latin typeface="+mn-lt"/>
              </a:rPr>
              <a:t> mogu se izvršavati </a:t>
            </a:r>
            <a:r>
              <a:rPr lang="vi-VN">
                <a:latin typeface="+mn-lt"/>
              </a:rPr>
              <a:t>operacije </a:t>
            </a:r>
            <a:r>
              <a:rPr lang="vi-VN" smtClean="0">
                <a:latin typeface="+mn-lt"/>
              </a:rPr>
              <a:t>kao sa </a:t>
            </a:r>
            <a:r>
              <a:rPr lang="sr-Latn-RS" smtClean="0">
                <a:latin typeface="+mn-lt"/>
              </a:rPr>
              <a:t>elementarnim promenljivima</a:t>
            </a:r>
            <a:r>
              <a:rPr lang="vi-VN" smtClean="0">
                <a:latin typeface="+mn-lt"/>
              </a:rPr>
              <a:t>, </a:t>
            </a:r>
            <a:r>
              <a:rPr lang="vi-VN">
                <a:latin typeface="+mn-lt"/>
              </a:rPr>
              <a:t>tj. operacije tipa</a:t>
            </a:r>
            <a:r>
              <a:rPr lang="vi-VN" smtClean="0">
                <a:latin typeface="+mn-lt"/>
              </a:rPr>
              <a:t>:</a:t>
            </a:r>
          </a:p>
          <a:p>
            <a:pPr marL="266700" indent="0" eaLnBrk="1" hangingPunct="1">
              <a:buClr>
                <a:schemeClr val="tx1"/>
              </a:buClr>
              <a:buSzPct val="75000"/>
              <a:defRPr/>
            </a:pPr>
            <a:r>
              <a:rPr lang="pt-BR">
                <a:latin typeface="Consolas" pitchFamily="49" charset="0"/>
                <a:cs typeface="Consolas" pitchFamily="49" charset="0"/>
              </a:rPr>
              <a:t>a[1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=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3;</a:t>
            </a:r>
            <a:endParaRPr lang="sr-Latn-RS" smtClean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b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2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++;</a:t>
            </a:r>
            <a:endParaRPr lang="pt-BR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c 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=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a[2]*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b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[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0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];</a:t>
            </a:r>
            <a:endParaRPr lang="sr-Latn-RS" smtClean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if(c==</a:t>
            </a:r>
            <a:r>
              <a:rPr lang="pt-BR">
                <a:latin typeface="Consolas" pitchFamily="49" charset="0"/>
                <a:cs typeface="Consolas" pitchFamily="49" charset="0"/>
              </a:rPr>
              <a:t>a[2]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 marL="266700" indent="0" eaLnBrk="1" hangingPunct="1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>
                <a:latin typeface="Consolas" pitchFamily="49" charset="0"/>
                <a:cs typeface="Consolas" pitchFamily="49" charset="0"/>
              </a:rPr>
              <a:t>	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a[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3</a:t>
            </a:r>
            <a:r>
              <a:rPr lang="pt-BR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--;</a:t>
            </a:r>
            <a:endParaRPr lang="sr-Latn-RS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Inicijalizacija niza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701800"/>
            <a:ext cx="8424863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Pri deklaraciji, možemo izvršiti i inicijalizaciju elemenata niza, što se radi na sledeći način:</a:t>
            </a:r>
            <a:endParaRPr lang="vi-VN" dirty="0" smtClean="0">
              <a:latin typeface="+mn-lt"/>
            </a:endParaRPr>
          </a:p>
          <a:p>
            <a:pPr marL="266700" indent="0" eaLnBrk="1" hangingPunct="1">
              <a:buClr>
                <a:schemeClr val="tx1"/>
              </a:buClr>
              <a:buSzPct val="75000"/>
              <a:defRPr/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x[5]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=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{4.1, 1.3, 5,-9.7, 0};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err="1" smtClean="0">
                <a:latin typeface="+mn-lt"/>
              </a:rPr>
              <a:t>Ovde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smo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mogli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izostaviti</a:t>
            </a:r>
            <a:r>
              <a:rPr lang="en-US" dirty="0" smtClean="0">
                <a:latin typeface="+mn-lt"/>
              </a:rPr>
              <a:t> du</a:t>
            </a:r>
            <a:r>
              <a:rPr lang="sr-Latn-RS" dirty="0" smtClean="0">
                <a:latin typeface="+mn-lt"/>
              </a:rPr>
              <a:t>žinu, tj.</a:t>
            </a:r>
          </a:p>
          <a:p>
            <a:pPr marL="266700" indent="0" eaLnBrk="1" hangingPunct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>
                <a:latin typeface="Consolas" pitchFamily="49" charset="0"/>
                <a:cs typeface="Consolas" pitchFamily="49" charset="0"/>
              </a:rPr>
              <a:t>x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[]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>
                <a:latin typeface="Consolas" pitchFamily="49" charset="0"/>
                <a:cs typeface="Consolas" pitchFamily="49" charset="0"/>
              </a:rPr>
              <a:t>=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>
                <a:latin typeface="Consolas" pitchFamily="49" charset="0"/>
                <a:cs typeface="Consolas" pitchFamily="49" charset="0"/>
              </a:rPr>
              <a:t>{4.1, 1.3, 5,-9.7, 0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};</a:t>
            </a:r>
            <a:endParaRPr lang="sr-Latn-RS" dirty="0" smtClean="0">
              <a:latin typeface="Consolas" pitchFamily="49" charset="0"/>
              <a:cs typeface="Consolas" pitchFamily="49" charset="0"/>
            </a:endParaRPr>
          </a:p>
          <a:p>
            <a:pPr marL="266700" indent="0" eaLnBrk="1" hangingPunct="1">
              <a:buClr>
                <a:schemeClr val="tx1"/>
              </a:buClr>
              <a:buSzPct val="75000"/>
              <a:defRPr/>
            </a:pPr>
            <a:r>
              <a:rPr lang="sr-Latn-RS" dirty="0" smtClean="0">
                <a:latin typeface="+mn-lt"/>
              </a:rPr>
              <a:t>i </a:t>
            </a:r>
            <a:r>
              <a:rPr lang="sr-Latn-RS" dirty="0">
                <a:latin typeface="+mn-lt"/>
              </a:rPr>
              <a:t>tada </a:t>
            </a:r>
            <a:r>
              <a:rPr lang="sr-Latn-RS" dirty="0" smtClean="0">
                <a:latin typeface="+mn-lt"/>
              </a:rPr>
              <a:t>bi se dužina odredila na osnovu broja elemenata u zagradi.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Dozvoljeno je i </a:t>
            </a:r>
          </a:p>
          <a:p>
            <a:pPr marL="266700" indent="0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x[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5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]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pt-BR" dirty="0">
                <a:latin typeface="Consolas" pitchFamily="49" charset="0"/>
                <a:cs typeface="Consolas" pitchFamily="49" charset="0"/>
              </a:rPr>
              <a:t>=</a:t>
            </a:r>
            <a:r>
              <a:rPr lang="sr-Latn-RS" dirty="0">
                <a:latin typeface="Consolas" pitchFamily="49" charset="0"/>
                <a:cs typeface="Consolas" pitchFamily="49" charset="0"/>
              </a:rPr>
              <a:t> </a:t>
            </a:r>
            <a:r>
              <a:rPr lang="sr-Latn-RS" dirty="0" smtClean="0">
                <a:latin typeface="Consolas" pitchFamily="49" charset="0"/>
                <a:cs typeface="Consolas" pitchFamily="49" charset="0"/>
              </a:rPr>
              <a:t>0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;</a:t>
            </a:r>
            <a:endParaRPr lang="sr-Latn-RS" dirty="0">
              <a:latin typeface="+mn-lt"/>
            </a:endParaRPr>
          </a:p>
          <a:p>
            <a:pPr marL="266700" indent="0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latin typeface="+mn-lt"/>
              </a:rPr>
              <a:t>k</a:t>
            </a:r>
            <a:r>
              <a:rPr lang="sr-Latn-RS" dirty="0" smtClean="0">
                <a:latin typeface="+mn-lt"/>
              </a:rPr>
              <a:t>ada svi elementi niza dobijaju vrednost 0.</a:t>
            </a:r>
            <a:endParaRPr lang="sr-Latn-R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3847</TotalTime>
  <Words>2998</Words>
  <Application>Microsoft Office PowerPoint</Application>
  <PresentationFormat>On-screen Show (4:3)</PresentationFormat>
  <Paragraphs>451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Equation</vt:lpstr>
      <vt:lpstr>PowerPoint Presentation</vt:lpstr>
      <vt:lpstr>Pokazivači</vt:lpstr>
      <vt:lpstr>Pokazivači – referenciranje i dereferenciranje</vt:lpstr>
      <vt:lpstr>Inicijalizacija pokazivača</vt:lpstr>
      <vt:lpstr>Operacije sa pokazivačima</vt:lpstr>
      <vt:lpstr>Pojam niza</vt:lpstr>
      <vt:lpstr>Deklaracija niza</vt:lpstr>
      <vt:lpstr>Operacije sa elementima niza</vt:lpstr>
      <vt:lpstr>Inicijalizacija niza</vt:lpstr>
      <vt:lpstr>O dužini niza</vt:lpstr>
      <vt:lpstr>Učitavanje elemenata niza</vt:lpstr>
      <vt:lpstr>Štampanje elemenata niza</vt:lpstr>
      <vt:lpstr>Višedimenzioni nizovi</vt:lpstr>
      <vt:lpstr>Matrice</vt:lpstr>
      <vt:lpstr>Unos i štampanje matrice</vt:lpstr>
      <vt:lpstr>Primer 1</vt:lpstr>
      <vt:lpstr>Primer 1</vt:lpstr>
      <vt:lpstr>Primer 2</vt:lpstr>
      <vt:lpstr>Primer 2</vt:lpstr>
      <vt:lpstr>Primer 3</vt:lpstr>
      <vt:lpstr>Primer 4</vt:lpstr>
      <vt:lpstr>Primer 4</vt:lpstr>
      <vt:lpstr>Primer 5</vt:lpstr>
      <vt:lpstr>Primer 5</vt:lpstr>
      <vt:lpstr>Primer 6</vt:lpstr>
      <vt:lpstr>Primer 6</vt:lpstr>
      <vt:lpstr>Primer 6 – Štampanje međurezulata</vt:lpstr>
      <vt:lpstr>Primer 7</vt:lpstr>
      <vt:lpstr>Zadaci za vežbu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</dc:title>
  <dc:creator>Slobodan Djukanovic</dc:creator>
  <cp:lastModifiedBy>Slobodan</cp:lastModifiedBy>
  <cp:revision>493</cp:revision>
  <cp:lastPrinted>2013-02-13T17:42:27Z</cp:lastPrinted>
  <dcterms:created xsi:type="dcterms:W3CDTF">2004-11-03T06:24:07Z</dcterms:created>
  <dcterms:modified xsi:type="dcterms:W3CDTF">2015-04-05T18:37:30Z</dcterms:modified>
</cp:coreProperties>
</file>