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362" r:id="rId3"/>
    <p:sldId id="382" r:id="rId4"/>
    <p:sldId id="370" r:id="rId5"/>
    <p:sldId id="384" r:id="rId6"/>
    <p:sldId id="391" r:id="rId7"/>
    <p:sldId id="385" r:id="rId8"/>
    <p:sldId id="386" r:id="rId9"/>
    <p:sldId id="387" r:id="rId10"/>
    <p:sldId id="388" r:id="rId11"/>
    <p:sldId id="389" r:id="rId12"/>
    <p:sldId id="361" r:id="rId13"/>
    <p:sldId id="390" r:id="rId14"/>
    <p:sldId id="402" r:id="rId15"/>
    <p:sldId id="401" r:id="rId16"/>
    <p:sldId id="392" r:id="rId17"/>
    <p:sldId id="393" r:id="rId18"/>
    <p:sldId id="394" r:id="rId19"/>
    <p:sldId id="395" r:id="rId20"/>
    <p:sldId id="396" r:id="rId21"/>
    <p:sldId id="397" r:id="rId22"/>
    <p:sldId id="398" r:id="rId23"/>
    <p:sldId id="399" r:id="rId24"/>
    <p:sldId id="400" r:id="rId25"/>
  </p:sldIdLst>
  <p:sldSz cx="9144000" cy="6858000" type="screen4x3"/>
  <p:notesSz cx="9942513" cy="67611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00"/>
    <a:srgbClr val="E6AF00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810" autoAdjust="0"/>
    <p:restoredTop sz="90953" autoAdjust="0"/>
  </p:normalViewPr>
  <p:slideViewPr>
    <p:cSldViewPr showGuides="1">
      <p:cViewPr>
        <p:scale>
          <a:sx n="110" d="100"/>
          <a:sy n="110" d="100"/>
        </p:scale>
        <p:origin x="-1548" y="-516"/>
      </p:cViewPr>
      <p:guideLst>
        <p:guide orient="horz" pos="356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36" tIns="47717" rIns="95436" bIns="47717" numCol="1" anchor="t" anchorCtr="0" compatLnSpc="1">
            <a:prstTxWarp prst="textNoShape">
              <a:avLst/>
            </a:prstTxWarp>
          </a:bodyPr>
          <a:lstStyle>
            <a:lvl1pPr defTabSz="95447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34038" y="0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36" tIns="47717" rIns="95436" bIns="47717" numCol="1" anchor="t" anchorCtr="0" compatLnSpc="1">
            <a:prstTxWarp prst="textNoShape">
              <a:avLst/>
            </a:prstTxWarp>
          </a:bodyPr>
          <a:lstStyle>
            <a:lvl1pPr algn="r" defTabSz="95447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23025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36" tIns="47717" rIns="95436" bIns="47717" numCol="1" anchor="b" anchorCtr="0" compatLnSpc="1">
            <a:prstTxWarp prst="textNoShape">
              <a:avLst/>
            </a:prstTxWarp>
          </a:bodyPr>
          <a:lstStyle>
            <a:lvl1pPr defTabSz="95447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34038" y="6423025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36" tIns="47717" rIns="95436" bIns="47717" numCol="1" anchor="b" anchorCtr="0" compatLnSpc="1">
            <a:prstTxWarp prst="textNoShape">
              <a:avLst/>
            </a:prstTxWarp>
          </a:bodyPr>
          <a:lstStyle>
            <a:lvl1pPr algn="r" defTabSz="954473">
              <a:defRPr sz="1300"/>
            </a:lvl1pPr>
          </a:lstStyle>
          <a:p>
            <a:pPr>
              <a:defRPr/>
            </a:pPr>
            <a:fld id="{C4A8BAAF-524C-4986-AE8F-8ADCAB4428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5572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36" tIns="47717" rIns="95436" bIns="47717" numCol="1" anchor="t" anchorCtr="0" compatLnSpc="1">
            <a:prstTxWarp prst="textNoShape">
              <a:avLst/>
            </a:prstTxWarp>
          </a:bodyPr>
          <a:lstStyle>
            <a:lvl1pPr defTabSz="95447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30863" y="0"/>
            <a:ext cx="4310062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36" tIns="47717" rIns="95436" bIns="47717" numCol="1" anchor="t" anchorCtr="0" compatLnSpc="1">
            <a:prstTxWarp prst="textNoShape">
              <a:avLst/>
            </a:prstTxWarp>
          </a:bodyPr>
          <a:lstStyle>
            <a:lvl1pPr algn="r" defTabSz="95447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81363" y="508000"/>
            <a:ext cx="3379787" cy="2533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3775" y="3211513"/>
            <a:ext cx="7954963" cy="304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36" tIns="47717" rIns="95436" bIns="47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23025"/>
            <a:ext cx="43084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36" tIns="47717" rIns="95436" bIns="47717" numCol="1" anchor="b" anchorCtr="0" compatLnSpc="1">
            <a:prstTxWarp prst="textNoShape">
              <a:avLst/>
            </a:prstTxWarp>
          </a:bodyPr>
          <a:lstStyle>
            <a:lvl1pPr defTabSz="95447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30863" y="6423025"/>
            <a:ext cx="43100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36" tIns="47717" rIns="95436" bIns="47717" numCol="1" anchor="b" anchorCtr="0" compatLnSpc="1">
            <a:prstTxWarp prst="textNoShape">
              <a:avLst/>
            </a:prstTxWarp>
          </a:bodyPr>
          <a:lstStyle>
            <a:lvl1pPr algn="r" defTabSz="954473">
              <a:defRPr sz="1300"/>
            </a:lvl1pPr>
          </a:lstStyle>
          <a:p>
            <a:pPr>
              <a:defRPr/>
            </a:pPr>
            <a:fld id="{45E817D5-94DF-41DB-98F0-B988560B9C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4682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25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525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525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525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525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28F3CA1-134C-48F5-BB10-94B7F84ACDF5}" type="slidenum">
              <a:rPr lang="en-US" sz="1300" smtClean="0"/>
              <a:pPr eaLnBrk="1" hangingPunct="1"/>
              <a:t>1</a:t>
            </a:fld>
            <a:endParaRPr lang="en-US" sz="130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sr-Latn-C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1CB4F-C7B7-4564-A40E-45BD37943A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557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BCE88-6654-4175-A1D7-C1D7A84C15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870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4CA07-C5DA-4664-8115-44346AA33D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9975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970E0-6D4F-4DFE-8B11-F98BB85596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10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9BB63-FECB-426B-83A6-8C7D90FA20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960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1B28C-ED0F-443B-9213-5615BB803F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483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7A6CB-9B00-44D2-87C3-535A1DFD9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390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4AAFD-6343-472D-8F94-C32ADE9606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397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3B1EEB-7BFA-45B6-A44E-9AC2488F97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089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A9707-CC23-425D-BAD8-6AB80009FF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12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95981-0D91-4568-84F2-BB0840B0A3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163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92EC8-7D72-4A44-92BA-6454E2C979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204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1B6F435-E432-46D5-BE08-AC94DDF8C0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343025"/>
          </a:xfrm>
        </p:spPr>
        <p:txBody>
          <a:bodyPr/>
          <a:lstStyle/>
          <a:p>
            <a:pPr eaLnBrk="1" hangingPunct="1"/>
            <a:r>
              <a:rPr lang="en-US" sz="4000" smtClean="0"/>
              <a:t>Selekcije</a:t>
            </a:r>
          </a:p>
          <a:p>
            <a:pPr eaLnBrk="1" hangingPunct="1"/>
            <a:r>
              <a:rPr lang="en-US" sz="4000" smtClean="0"/>
              <a:t>Ciklusi</a:t>
            </a:r>
            <a:endParaRPr lang="sr-Latn-CS" sz="4000" smtClean="0"/>
          </a:p>
        </p:txBody>
      </p:sp>
      <p:sp>
        <p:nvSpPr>
          <p:cNvPr id="2051" name="Rectangle 4"/>
          <p:cNvSpPr>
            <a:spLocks noGrp="1" noChangeArrowheads="1"/>
          </p:cNvSpPr>
          <p:nvPr/>
        </p:nvSpPr>
        <p:spPr bwMode="auto">
          <a:xfrm>
            <a:off x="358775" y="1557338"/>
            <a:ext cx="842486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6000" b="1" smtClean="0">
                <a:solidFill>
                  <a:schemeClr val="tx2"/>
                </a:solidFill>
              </a:rPr>
              <a:t>Programiranje</a:t>
            </a:r>
            <a:endParaRPr lang="sr-Latn-CS" sz="60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sr-Latn-RS" smtClean="0">
                <a:solidFill>
                  <a:schemeClr val="tx1"/>
                </a:solidFill>
              </a:rPr>
              <a:t>Složena i</a:t>
            </a:r>
            <a:r>
              <a:rPr lang="en-US" smtClean="0">
                <a:solidFill>
                  <a:schemeClr val="tx1"/>
                </a:solidFill>
              </a:rPr>
              <a:t>f</a:t>
            </a:r>
            <a:r>
              <a:rPr lang="sr-Latn-RS" smtClean="0">
                <a:solidFill>
                  <a:schemeClr val="tx1"/>
                </a:solidFill>
              </a:rPr>
              <a:t>...else</a:t>
            </a:r>
            <a:r>
              <a:rPr lang="en-US" smtClean="0">
                <a:solidFill>
                  <a:schemeClr val="tx1"/>
                </a:solidFill>
              </a:rPr>
              <a:t> selekcija</a:t>
            </a:r>
          </a:p>
        </p:txBody>
      </p:sp>
      <p:sp>
        <p:nvSpPr>
          <p:cNvPr id="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323850" y="1630363"/>
            <a:ext cx="8640763" cy="496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buClr>
                <a:schemeClr val="tx1"/>
              </a:buClr>
              <a:buSzPct val="75000"/>
              <a:defRPr/>
            </a:pPr>
            <a:r>
              <a:rPr lang="sr-Latn-RS" smtClean="0">
                <a:latin typeface="+mn-lt"/>
                <a:cs typeface="Consolas" pitchFamily="49" charset="0"/>
              </a:rPr>
              <a:t>		</a:t>
            </a:r>
            <a:r>
              <a:rPr lang="vi-VN" sz="2200">
                <a:latin typeface="Consolas" pitchFamily="49" charset="0"/>
                <a:cs typeface="Consolas" pitchFamily="49" charset="0"/>
              </a:rPr>
              <a:t>if(uslov1)</a:t>
            </a:r>
          </a:p>
          <a:p>
            <a:pPr marL="0" indent="0" eaLnBrk="1" hangingPunct="1">
              <a:buClr>
                <a:schemeClr val="tx1"/>
              </a:buClr>
              <a:buSzPct val="75000"/>
              <a:defRPr/>
            </a:pPr>
            <a:r>
              <a:rPr lang="vi-VN" sz="2200">
                <a:latin typeface="Consolas" pitchFamily="49" charset="0"/>
                <a:cs typeface="Consolas" pitchFamily="49" charset="0"/>
              </a:rPr>
              <a:t>		</a:t>
            </a:r>
            <a:r>
              <a:rPr lang="sr-Latn-RS" sz="220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vi-VN" sz="2200" smtClean="0">
                <a:latin typeface="Consolas" pitchFamily="49" charset="0"/>
                <a:cs typeface="Consolas" pitchFamily="49" charset="0"/>
              </a:rPr>
              <a:t>naredba1 </a:t>
            </a:r>
            <a:r>
              <a:rPr lang="vi-VN" sz="2200">
                <a:latin typeface="Consolas" pitchFamily="49" charset="0"/>
                <a:cs typeface="Consolas" pitchFamily="49" charset="0"/>
              </a:rPr>
              <a:t>ili blok naredbi1;</a:t>
            </a:r>
          </a:p>
          <a:p>
            <a:pPr marL="0" indent="0" eaLnBrk="1" hangingPunct="1">
              <a:buClr>
                <a:schemeClr val="tx1"/>
              </a:buClr>
              <a:buSzPct val="75000"/>
              <a:defRPr/>
            </a:pPr>
            <a:r>
              <a:rPr lang="vi-VN" sz="2200">
                <a:latin typeface="Consolas" pitchFamily="49" charset="0"/>
                <a:cs typeface="Consolas" pitchFamily="49" charset="0"/>
              </a:rPr>
              <a:t>	</a:t>
            </a:r>
            <a:r>
              <a:rPr lang="sr-Latn-RS" sz="220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vi-VN" sz="2200" smtClean="0">
                <a:latin typeface="Consolas" pitchFamily="49" charset="0"/>
                <a:cs typeface="Consolas" pitchFamily="49" charset="0"/>
              </a:rPr>
              <a:t>else </a:t>
            </a:r>
            <a:r>
              <a:rPr lang="vi-VN" sz="2200">
                <a:latin typeface="Consolas" pitchFamily="49" charset="0"/>
                <a:cs typeface="Consolas" pitchFamily="49" charset="0"/>
              </a:rPr>
              <a:t>if(uslov2)</a:t>
            </a:r>
          </a:p>
          <a:p>
            <a:pPr marL="0" indent="0" eaLnBrk="1" hangingPunct="1">
              <a:buClr>
                <a:schemeClr val="tx1"/>
              </a:buClr>
              <a:buSzPct val="75000"/>
              <a:defRPr/>
            </a:pPr>
            <a:r>
              <a:rPr lang="vi-VN" sz="2200">
                <a:latin typeface="Consolas" pitchFamily="49" charset="0"/>
                <a:cs typeface="Consolas" pitchFamily="49" charset="0"/>
              </a:rPr>
              <a:t>		</a:t>
            </a:r>
            <a:r>
              <a:rPr lang="sr-Latn-RS" sz="220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vi-VN" sz="2200" smtClean="0">
                <a:latin typeface="Consolas" pitchFamily="49" charset="0"/>
                <a:cs typeface="Consolas" pitchFamily="49" charset="0"/>
              </a:rPr>
              <a:t>naredba2 </a:t>
            </a:r>
            <a:r>
              <a:rPr lang="vi-VN" sz="2200">
                <a:latin typeface="Consolas" pitchFamily="49" charset="0"/>
                <a:cs typeface="Consolas" pitchFamily="49" charset="0"/>
              </a:rPr>
              <a:t>ili blok naredbi2;</a:t>
            </a:r>
          </a:p>
          <a:p>
            <a:pPr marL="0" indent="0" eaLnBrk="1" hangingPunct="1">
              <a:buClr>
                <a:schemeClr val="tx1"/>
              </a:buClr>
              <a:buSzPct val="75000"/>
              <a:defRPr/>
            </a:pPr>
            <a:r>
              <a:rPr lang="sr-Latn-RS" sz="2200" smtClean="0">
                <a:latin typeface="Consolas" pitchFamily="49" charset="0"/>
                <a:cs typeface="Consolas" pitchFamily="49" charset="0"/>
              </a:rPr>
              <a:t>		</a:t>
            </a:r>
            <a:r>
              <a:rPr lang="vi-VN" sz="2200" smtClean="0">
                <a:latin typeface="Consolas" pitchFamily="49" charset="0"/>
                <a:cs typeface="Consolas" pitchFamily="49" charset="0"/>
              </a:rPr>
              <a:t>else </a:t>
            </a:r>
            <a:r>
              <a:rPr lang="vi-VN" sz="2200">
                <a:latin typeface="Consolas" pitchFamily="49" charset="0"/>
                <a:cs typeface="Consolas" pitchFamily="49" charset="0"/>
              </a:rPr>
              <a:t>if(uslov3)</a:t>
            </a:r>
          </a:p>
          <a:p>
            <a:pPr marL="0" indent="0" eaLnBrk="1" hangingPunct="1">
              <a:buClr>
                <a:schemeClr val="tx1"/>
              </a:buClr>
              <a:buSzPct val="75000"/>
              <a:defRPr/>
            </a:pPr>
            <a:r>
              <a:rPr lang="vi-VN" sz="2200">
                <a:latin typeface="Consolas" pitchFamily="49" charset="0"/>
                <a:cs typeface="Consolas" pitchFamily="49" charset="0"/>
              </a:rPr>
              <a:t>		</a:t>
            </a:r>
            <a:r>
              <a:rPr lang="sr-Latn-RS" sz="220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vi-VN" sz="2200" smtClean="0">
                <a:latin typeface="Consolas" pitchFamily="49" charset="0"/>
                <a:cs typeface="Consolas" pitchFamily="49" charset="0"/>
              </a:rPr>
              <a:t>naredba3 </a:t>
            </a:r>
            <a:r>
              <a:rPr lang="vi-VN" sz="2200">
                <a:latin typeface="Consolas" pitchFamily="49" charset="0"/>
                <a:cs typeface="Consolas" pitchFamily="49" charset="0"/>
              </a:rPr>
              <a:t>ili blok naredbi3;</a:t>
            </a:r>
          </a:p>
          <a:p>
            <a:pPr marL="0" indent="0" eaLnBrk="1" hangingPunct="1">
              <a:buClr>
                <a:schemeClr val="tx1"/>
              </a:buClr>
              <a:buSzPct val="75000"/>
              <a:defRPr/>
            </a:pPr>
            <a:r>
              <a:rPr lang="vi-VN" sz="2200">
                <a:latin typeface="Consolas" pitchFamily="49" charset="0"/>
                <a:cs typeface="Consolas" pitchFamily="49" charset="0"/>
              </a:rPr>
              <a:t>	</a:t>
            </a:r>
            <a:r>
              <a:rPr lang="sr-Latn-RS" sz="220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vi-VN" sz="2200" smtClean="0">
                <a:latin typeface="Consolas" pitchFamily="49" charset="0"/>
                <a:cs typeface="Consolas" pitchFamily="49" charset="0"/>
              </a:rPr>
              <a:t>...</a:t>
            </a:r>
            <a:endParaRPr lang="vi-VN" sz="220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buClr>
                <a:schemeClr val="tx1"/>
              </a:buClr>
              <a:buSzPct val="75000"/>
              <a:defRPr/>
            </a:pPr>
            <a:r>
              <a:rPr lang="sr-Latn-RS" sz="2200" smtClean="0">
                <a:latin typeface="Consolas" pitchFamily="49" charset="0"/>
                <a:cs typeface="Consolas" pitchFamily="49" charset="0"/>
              </a:rPr>
              <a:t>		</a:t>
            </a:r>
            <a:r>
              <a:rPr lang="vi-VN" sz="2200" smtClean="0">
                <a:latin typeface="Consolas" pitchFamily="49" charset="0"/>
                <a:cs typeface="Consolas" pitchFamily="49" charset="0"/>
              </a:rPr>
              <a:t>else</a:t>
            </a:r>
            <a:endParaRPr lang="vi-VN" sz="220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buClr>
                <a:schemeClr val="tx1"/>
              </a:buClr>
              <a:buSzPct val="75000"/>
              <a:defRPr/>
            </a:pPr>
            <a:r>
              <a:rPr lang="vi-VN" sz="2200">
                <a:latin typeface="Consolas" pitchFamily="49" charset="0"/>
                <a:cs typeface="Consolas" pitchFamily="49" charset="0"/>
              </a:rPr>
              <a:t>		</a:t>
            </a:r>
            <a:r>
              <a:rPr lang="sr-Latn-RS" sz="220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vi-VN" sz="2200" smtClean="0">
                <a:latin typeface="Consolas" pitchFamily="49" charset="0"/>
                <a:cs typeface="Consolas" pitchFamily="49" charset="0"/>
              </a:rPr>
              <a:t>naredbaN </a:t>
            </a:r>
            <a:r>
              <a:rPr lang="vi-VN" sz="2200">
                <a:latin typeface="Consolas" pitchFamily="49" charset="0"/>
                <a:cs typeface="Consolas" pitchFamily="49" charset="0"/>
              </a:rPr>
              <a:t>ili blok naredbiN</a:t>
            </a:r>
            <a:r>
              <a:rPr lang="vi-VN" sz="2200" smtClean="0">
                <a:latin typeface="Consolas" pitchFamily="49" charset="0"/>
                <a:cs typeface="Consolas" pitchFamily="49" charset="0"/>
              </a:rPr>
              <a:t>;</a:t>
            </a:r>
            <a:endParaRPr lang="sr-Latn-RS" sz="22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buClr>
                <a:schemeClr val="tx1"/>
              </a:buClr>
              <a:buSzPct val="75000"/>
              <a:defRPr/>
            </a:pPr>
            <a:endParaRPr lang="sr-Latn-RS" smtClean="0">
              <a:latin typeface="+mn-lt"/>
            </a:endParaRP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>
                <a:latin typeface="+mn-lt"/>
              </a:rPr>
              <a:t>Uslovi se proveravaju redom i za prvi koji je zadovoljen izvršavaju se odgovarajuće naredbe. </a:t>
            </a:r>
            <a:endParaRPr lang="sr-Latn-RS" smtClean="0">
              <a:latin typeface="+mn-lt"/>
            </a:endParaRP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mtClean="0">
                <a:latin typeface="+mn-lt"/>
              </a:rPr>
              <a:t>Ukoliko </a:t>
            </a:r>
            <a:r>
              <a:rPr lang="vi-VN">
                <a:latin typeface="+mn-lt"/>
              </a:rPr>
              <a:t>nijedan od uslova nije zadovoljen, izvršavaju se naredbe u else grani.</a:t>
            </a:r>
            <a:endParaRPr lang="sr-Latn-RS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4925" y="44450"/>
            <a:ext cx="8929688" cy="855663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sa složenom if...else selekcijom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00213"/>
            <a:ext cx="5599113" cy="5041900"/>
          </a:xfrm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9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float X, Y;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printf("Uneti broj X: 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scanf("%f",&amp;X);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if(X&gt;4)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    Y = X*X;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else if(X&gt;2 &amp;&amp; X&lt;4)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    Y = X;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else if(X==0 || X==4)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    Y = 4;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else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    Y = -X;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printf("Vrednost Y je %f",Y);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2292" name="Rectangle 3"/>
          <p:cNvSpPr txBox="1">
            <a:spLocks noChangeArrowheads="1"/>
          </p:cNvSpPr>
          <p:nvPr/>
        </p:nvSpPr>
        <p:spPr bwMode="auto">
          <a:xfrm>
            <a:off x="179388" y="908050"/>
            <a:ext cx="6337300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sr-Latn-RS" sz="2200"/>
              <a:t>Napisati C program koji učitava realan broj X i računa i štampa vrednost broja Y dobijenog na sledeći način:</a:t>
            </a:r>
            <a:endParaRPr lang="sl-SI" sz="220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092950" y="5199063"/>
            <a:ext cx="11572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F0"/>
                </a:solidFill>
                <a:latin typeface="+mn-lt"/>
              </a:rPr>
              <a:t>Štampa</a:t>
            </a:r>
            <a:endParaRPr lang="en-US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2294" name="Straight Arrow Connector 9"/>
          <p:cNvCxnSpPr>
            <a:cxnSpLocks noChangeShapeType="1"/>
          </p:cNvCxnSpPr>
          <p:nvPr/>
        </p:nvCxnSpPr>
        <p:spPr bwMode="auto">
          <a:xfrm flipH="1">
            <a:off x="7407275" y="5626100"/>
            <a:ext cx="263525" cy="496888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95" name="Rectangle 19"/>
          <p:cNvSpPr>
            <a:spLocks noChangeArrowheads="1"/>
          </p:cNvSpPr>
          <p:nvPr/>
        </p:nvSpPr>
        <p:spPr bwMode="auto">
          <a:xfrm>
            <a:off x="6011863" y="6135688"/>
            <a:ext cx="3101975" cy="59055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90000"/>
              </a:lnSpc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8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broj X: 5.3</a:t>
            </a:r>
          </a:p>
          <a:p>
            <a:pPr>
              <a:lnSpc>
                <a:spcPct val="90000"/>
              </a:lnSpc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8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Vrednost Y je 28.090002</a:t>
            </a:r>
            <a:endParaRPr lang="en-US" sz="180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graphicFrame>
        <p:nvGraphicFramePr>
          <p:cNvPr id="12296" name="Object 1"/>
          <p:cNvGraphicFramePr>
            <a:graphicFrameLocks noChangeAspect="1"/>
          </p:cNvGraphicFramePr>
          <p:nvPr/>
        </p:nvGraphicFramePr>
        <p:xfrm>
          <a:off x="6421438" y="908050"/>
          <a:ext cx="2646362" cy="144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9" name="Equation" r:id="rId3" imgW="1727200" imgH="939800" progId="Equation.DSMT4">
                  <p:embed/>
                </p:oleObj>
              </mc:Choice>
              <mc:Fallback>
                <p:oleObj name="Equation" r:id="rId3" imgW="1727200" imgH="9398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1438" y="908050"/>
                        <a:ext cx="2646362" cy="1441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while ciklus</a:t>
            </a:r>
          </a:p>
        </p:txBody>
      </p:sp>
      <p:sp>
        <p:nvSpPr>
          <p:cNvPr id="22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485900"/>
            <a:ext cx="8785225" cy="482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300" b="1" dirty="0" smtClean="0">
                <a:solidFill>
                  <a:srgbClr val="FF0000"/>
                </a:solidFill>
                <a:latin typeface="+mn-lt"/>
                <a:cs typeface="Consolas" pitchFamily="49" charset="0"/>
              </a:rPr>
              <a:t>while</a:t>
            </a:r>
            <a:r>
              <a:rPr lang="en-US" sz="2300" dirty="0" smtClean="0">
                <a:latin typeface="+mn-lt"/>
                <a:cs typeface="Consolas" pitchFamily="49" charset="0"/>
              </a:rPr>
              <a:t> </a:t>
            </a:r>
            <a:r>
              <a:rPr lang="en-US" sz="2300" dirty="0" err="1" smtClean="0">
                <a:latin typeface="+mn-lt"/>
                <a:cs typeface="Consolas" pitchFamily="49" charset="0"/>
              </a:rPr>
              <a:t>ciklus</a:t>
            </a:r>
            <a:r>
              <a:rPr lang="en-US" sz="2300" dirty="0" smtClean="0">
                <a:latin typeface="+mn-lt"/>
                <a:cs typeface="Consolas" pitchFamily="49" charset="0"/>
              </a:rPr>
              <a:t> (</a:t>
            </a:r>
            <a:r>
              <a:rPr lang="en-US" sz="2300" dirty="0" err="1" smtClean="0">
                <a:latin typeface="+mn-lt"/>
                <a:cs typeface="Consolas" pitchFamily="49" charset="0"/>
              </a:rPr>
              <a:t>petlja</a:t>
            </a:r>
            <a:r>
              <a:rPr lang="en-US" sz="2300" dirty="0" smtClean="0">
                <a:latin typeface="+mn-lt"/>
                <a:cs typeface="Consolas" pitchFamily="49" charset="0"/>
              </a:rPr>
              <a:t>) se </a:t>
            </a:r>
            <a:r>
              <a:rPr lang="en-US" sz="2300" dirty="0" err="1" smtClean="0">
                <a:latin typeface="+mn-lt"/>
                <a:cs typeface="Consolas" pitchFamily="49" charset="0"/>
              </a:rPr>
              <a:t>izvr</a:t>
            </a:r>
            <a:r>
              <a:rPr lang="sr-Latn-RS" sz="2300" dirty="0" smtClean="0">
                <a:latin typeface="+mn-lt"/>
                <a:cs typeface="Consolas" pitchFamily="49" charset="0"/>
              </a:rPr>
              <a:t>šava sve dok je ispunjen uslov petlje, koji se navodi odmah nakon reči while:</a:t>
            </a:r>
          </a:p>
          <a:p>
            <a:pPr marL="0" indent="0" eaLnBrk="1" hangingPunct="1">
              <a:buClr>
                <a:schemeClr val="tx1"/>
              </a:buClr>
              <a:buSzPct val="75000"/>
              <a:defRPr/>
            </a:pPr>
            <a:r>
              <a:rPr lang="sr-Latn-RS" sz="2300" dirty="0" smtClean="0">
                <a:latin typeface="+mn-lt"/>
                <a:cs typeface="Consolas" pitchFamily="49" charset="0"/>
              </a:rPr>
              <a:t>		</a:t>
            </a:r>
            <a:r>
              <a:rPr lang="sr-Latn-RS" sz="2300" dirty="0" smtClean="0">
                <a:latin typeface="Consolas" pitchFamily="49" charset="0"/>
                <a:cs typeface="Consolas" pitchFamily="49" charset="0"/>
              </a:rPr>
              <a:t>while</a:t>
            </a:r>
            <a:r>
              <a:rPr lang="vi-VN" sz="2300" dirty="0" smtClean="0">
                <a:latin typeface="Consolas" pitchFamily="49" charset="0"/>
                <a:cs typeface="Consolas" pitchFamily="49" charset="0"/>
              </a:rPr>
              <a:t>(uslov</a:t>
            </a:r>
            <a:r>
              <a:rPr lang="vi-VN" sz="2300" dirty="0">
                <a:latin typeface="Consolas" pitchFamily="49" charset="0"/>
                <a:cs typeface="Consolas" pitchFamily="49" charset="0"/>
              </a:rPr>
              <a:t>)</a:t>
            </a:r>
          </a:p>
          <a:p>
            <a:pPr marL="0" indent="0" eaLnBrk="1" hangingPunct="1">
              <a:buClr>
                <a:schemeClr val="tx1"/>
              </a:buClr>
              <a:buSzPct val="75000"/>
              <a:defRPr/>
            </a:pPr>
            <a:r>
              <a:rPr lang="vi-VN" sz="2300" dirty="0">
                <a:latin typeface="Consolas" pitchFamily="49" charset="0"/>
                <a:cs typeface="Consolas" pitchFamily="49" charset="0"/>
              </a:rPr>
              <a:t>		</a:t>
            </a:r>
            <a:r>
              <a:rPr lang="sr-Latn-RS" sz="2300" dirty="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vi-VN" sz="2300" dirty="0" smtClean="0">
                <a:latin typeface="Consolas" pitchFamily="49" charset="0"/>
                <a:cs typeface="Consolas" pitchFamily="49" charset="0"/>
              </a:rPr>
              <a:t>naredba </a:t>
            </a:r>
            <a:r>
              <a:rPr lang="vi-VN" sz="2300" dirty="0">
                <a:latin typeface="Consolas" pitchFamily="49" charset="0"/>
                <a:cs typeface="Consolas" pitchFamily="49" charset="0"/>
              </a:rPr>
              <a:t>ili blok </a:t>
            </a:r>
            <a:r>
              <a:rPr lang="vi-VN" sz="2300" dirty="0" smtClean="0">
                <a:latin typeface="Consolas" pitchFamily="49" charset="0"/>
                <a:cs typeface="Consolas" pitchFamily="49" charset="0"/>
              </a:rPr>
              <a:t>naredbi;</a:t>
            </a:r>
            <a:endParaRPr lang="vi-VN" sz="2300" dirty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buClr>
                <a:schemeClr val="tx1"/>
              </a:buClr>
              <a:buSzPct val="75000"/>
              <a:defRPr/>
            </a:pPr>
            <a:r>
              <a:rPr lang="sr-Latn-RS" sz="2300" dirty="0" smtClean="0">
                <a:latin typeface="Consolas" pitchFamily="49" charset="0"/>
                <a:cs typeface="Consolas" pitchFamily="49" charset="0"/>
              </a:rPr>
              <a:t>	</a:t>
            </a:r>
            <a:endParaRPr lang="sr-Latn-RS" sz="2300" dirty="0" smtClean="0">
              <a:latin typeface="+mn-lt"/>
            </a:endParaRP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300" dirty="0" smtClean="0">
                <a:latin typeface="+mn-lt"/>
              </a:rPr>
              <a:t>Kad se dođe do petlje, proveri s</a:t>
            </a:r>
            <a:r>
              <a:rPr lang="en-US" sz="2300" dirty="0" smtClean="0">
                <a:latin typeface="+mn-lt"/>
              </a:rPr>
              <a:t>e</a:t>
            </a:r>
            <a:r>
              <a:rPr lang="sr-Latn-RS" sz="2300" dirty="0" smtClean="0">
                <a:latin typeface="+mn-lt"/>
              </a:rPr>
              <a:t> uslov, pa ako je ispunjen ulazi se u petlju. Kad se izvrše naredbe iz </a:t>
            </a:r>
            <a:r>
              <a:rPr lang="sr-Latn-RS" sz="2300" dirty="0" smtClean="0">
                <a:solidFill>
                  <a:srgbClr val="FF0000"/>
                </a:solidFill>
                <a:latin typeface="+mn-lt"/>
              </a:rPr>
              <a:t>tela petlje</a:t>
            </a:r>
            <a:r>
              <a:rPr lang="sr-Latn-RS" sz="2300" dirty="0" smtClean="0">
                <a:latin typeface="+mn-lt"/>
              </a:rPr>
              <a:t>, vraćamo se na proveru uslova. Ako je </a:t>
            </a:r>
            <a:r>
              <a:rPr lang="vi-VN" sz="2300" dirty="0" smtClean="0">
                <a:latin typeface="+mn-lt"/>
              </a:rPr>
              <a:t>uslov</a:t>
            </a:r>
            <a:r>
              <a:rPr lang="sr-Latn-RS" sz="2300" dirty="0" smtClean="0">
                <a:latin typeface="+mn-lt"/>
              </a:rPr>
              <a:t> opet</a:t>
            </a:r>
            <a:r>
              <a:rPr lang="vi-VN" sz="2300" dirty="0" smtClean="0">
                <a:latin typeface="+mn-lt"/>
              </a:rPr>
              <a:t> </a:t>
            </a:r>
            <a:r>
              <a:rPr lang="sr-Latn-RS" sz="2300" dirty="0" smtClean="0">
                <a:latin typeface="+mn-lt"/>
              </a:rPr>
              <a:t>ispunjen</a:t>
            </a:r>
            <a:r>
              <a:rPr lang="vi-VN" sz="2300" dirty="0" smtClean="0">
                <a:latin typeface="+mn-lt"/>
              </a:rPr>
              <a:t>, </a:t>
            </a:r>
            <a:r>
              <a:rPr lang="sr-Latn-RS" sz="2300" dirty="0" smtClean="0">
                <a:latin typeface="+mn-lt"/>
              </a:rPr>
              <a:t>opet se ulazi u petlju itd.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300" dirty="0" smtClean="0">
                <a:latin typeface="+mn-lt"/>
              </a:rPr>
              <a:t>Ako se utvrdi da uslov nije ispunjen, ne ulazi se u petlju, već se nastavlja sa prvom naredbom nakon petlje.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300" dirty="0" smtClean="0">
                <a:latin typeface="+mn-lt"/>
              </a:rPr>
              <a:t>Ako postoji više naredbi koje treba da se izvršavaju u okviru while petlje, moraju se grupisati vitičastim zagradama (blok naredbi).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300" dirty="0" smtClean="0">
                <a:latin typeface="+mn-lt"/>
              </a:rPr>
              <a:t>Ako ima samo jedna naredba, ne moraju (a mogu!) se stavljati zagrade.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sa while petljom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011363"/>
            <a:ext cx="8569325" cy="3570287"/>
          </a:xfrm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20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int </a:t>
            </a:r>
            <a:r>
              <a:rPr lang="en-US" sz="2000" smtClean="0">
                <a:latin typeface="Consolas" pitchFamily="49" charset="0"/>
                <a:cs typeface="Consolas" pitchFamily="49" charset="0"/>
              </a:rPr>
              <a:t>broj</a:t>
            </a:r>
            <a:r>
              <a:rPr lang="sl-SI" sz="2000" smtClean="0">
                <a:latin typeface="Consolas" pitchFamily="49" charset="0"/>
                <a:cs typeface="Consolas" pitchFamily="49" charset="0"/>
              </a:rPr>
              <a:t> = 1, suma = 0;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while(</a:t>
            </a:r>
            <a:r>
              <a:rPr lang="en-US" sz="2000" smtClean="0">
                <a:latin typeface="Consolas" pitchFamily="49" charset="0"/>
                <a:cs typeface="Consolas" pitchFamily="49" charset="0"/>
              </a:rPr>
              <a:t>broj &lt;= 10</a:t>
            </a:r>
            <a:r>
              <a:rPr lang="sl-SI" sz="2000" smtClean="0">
                <a:latin typeface="Consolas" pitchFamily="49" charset="0"/>
                <a:cs typeface="Consolas" pitchFamily="49" charset="0"/>
              </a:rPr>
              <a:t>0){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    suma = suma + </a:t>
            </a:r>
            <a:r>
              <a:rPr lang="en-US" sz="2000" smtClean="0">
                <a:latin typeface="Consolas" pitchFamily="49" charset="0"/>
                <a:cs typeface="Consolas" pitchFamily="49" charset="0"/>
              </a:rPr>
              <a:t>broj</a:t>
            </a:r>
            <a:r>
              <a:rPr lang="sl-SI" sz="2000" smtClean="0">
                <a:latin typeface="Consolas" pitchFamily="49" charset="0"/>
                <a:cs typeface="Consolas" pitchFamily="49" charset="0"/>
              </a:rPr>
              <a:t>;    // ili </a:t>
            </a:r>
            <a:r>
              <a:rPr lang="sl-SI" sz="20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suma += </a:t>
            </a:r>
            <a:r>
              <a:rPr lang="en-US" sz="20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broj</a:t>
            </a:r>
            <a:r>
              <a:rPr lang="sl-SI" sz="20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    </a:t>
            </a:r>
            <a:r>
              <a:rPr lang="en-US" sz="2000" smtClean="0">
                <a:latin typeface="Consolas" pitchFamily="49" charset="0"/>
                <a:cs typeface="Consolas" pitchFamily="49" charset="0"/>
              </a:rPr>
              <a:t>broj = broj + 1 </a:t>
            </a:r>
            <a:r>
              <a:rPr lang="sl-SI" sz="2000" smtClean="0">
                <a:latin typeface="Consolas" pitchFamily="49" charset="0"/>
                <a:cs typeface="Consolas" pitchFamily="49" charset="0"/>
              </a:rPr>
              <a:t>;      // ili</a:t>
            </a:r>
            <a:r>
              <a:rPr lang="en-US" sz="200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broj++;</a:t>
            </a:r>
            <a:r>
              <a:rPr lang="en-US" sz="2000" smtClean="0">
                <a:latin typeface="Consolas" pitchFamily="49" charset="0"/>
                <a:cs typeface="Consolas" pitchFamily="49" charset="0"/>
              </a:rPr>
              <a:t> ili</a:t>
            </a:r>
            <a:r>
              <a:rPr lang="sl-SI" sz="200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broj += </a:t>
            </a:r>
            <a:r>
              <a:rPr lang="sl-SI" sz="200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1;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}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printf("Suma </a:t>
            </a:r>
            <a:r>
              <a:rPr lang="en-US" sz="2000" smtClean="0">
                <a:latin typeface="Consolas" pitchFamily="49" charset="0"/>
                <a:cs typeface="Consolas" pitchFamily="49" charset="0"/>
              </a:rPr>
              <a:t>prvih 100 brojeva</a:t>
            </a:r>
            <a:r>
              <a:rPr lang="sl-SI" sz="2000" smtClean="0">
                <a:latin typeface="Consolas" pitchFamily="49" charset="0"/>
                <a:cs typeface="Consolas" pitchFamily="49" charset="0"/>
              </a:rPr>
              <a:t> je %d",suma);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4340" name="Rectangle 3"/>
          <p:cNvSpPr txBox="1">
            <a:spLocks noChangeArrowheads="1"/>
          </p:cNvSpPr>
          <p:nvPr/>
        </p:nvSpPr>
        <p:spPr bwMode="auto">
          <a:xfrm>
            <a:off x="250825" y="1044575"/>
            <a:ext cx="8713788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sr-Latn-RS"/>
              <a:t>Napisati C program koji određuje i štampa sumu prvih 100 prirodnih broj</a:t>
            </a:r>
            <a:r>
              <a:rPr lang="en-US"/>
              <a:t>ev</a:t>
            </a:r>
            <a:r>
              <a:rPr lang="sr-Latn-RS"/>
              <a:t>a</a:t>
            </a:r>
            <a:r>
              <a:rPr lang="sl-SI"/>
              <a:t>.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748338" y="6013450"/>
            <a:ext cx="11572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F0"/>
                </a:solidFill>
                <a:latin typeface="+mn-lt"/>
              </a:rPr>
              <a:t>Štampa</a:t>
            </a:r>
            <a:endParaRPr lang="en-US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4342" name="Straight Arrow Connector 9"/>
          <p:cNvCxnSpPr>
            <a:cxnSpLocks noChangeShapeType="1"/>
          </p:cNvCxnSpPr>
          <p:nvPr/>
        </p:nvCxnSpPr>
        <p:spPr bwMode="auto">
          <a:xfrm flipH="1">
            <a:off x="5219700" y="6238875"/>
            <a:ext cx="528638" cy="92075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43" name="Rectangle 19"/>
          <p:cNvSpPr>
            <a:spLocks noChangeArrowheads="1"/>
          </p:cNvSpPr>
          <p:nvPr/>
        </p:nvSpPr>
        <p:spPr bwMode="auto">
          <a:xfrm>
            <a:off x="323850" y="6094413"/>
            <a:ext cx="4895850" cy="430212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2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Suma </a:t>
            </a:r>
            <a:r>
              <a:rPr lang="en-US" sz="22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prvih 100</a:t>
            </a:r>
            <a:r>
              <a:rPr lang="pl-PL" sz="22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 broj</a:t>
            </a:r>
            <a:r>
              <a:rPr lang="en-US" sz="22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ev</a:t>
            </a:r>
            <a:r>
              <a:rPr lang="pl-PL" sz="22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a je </a:t>
            </a:r>
            <a:r>
              <a:rPr lang="en-US" sz="22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5050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sa while petljom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73238"/>
            <a:ext cx="8640763" cy="3568700"/>
          </a:xfrm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20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int </a:t>
            </a:r>
            <a:r>
              <a:rPr lang="en-US" sz="2000" smtClean="0">
                <a:latin typeface="Consolas" pitchFamily="49" charset="0"/>
                <a:cs typeface="Consolas" pitchFamily="49" charset="0"/>
              </a:rPr>
              <a:t>broj</a:t>
            </a:r>
            <a:r>
              <a:rPr lang="sl-SI" sz="2000" smtClean="0">
                <a:latin typeface="Consolas" pitchFamily="49" charset="0"/>
                <a:cs typeface="Consolas" pitchFamily="49" charset="0"/>
              </a:rPr>
              <a:t> = 1, suma = 0;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while(</a:t>
            </a:r>
            <a:r>
              <a:rPr lang="en-US" sz="2000" b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broj &lt;= 10</a:t>
            </a:r>
            <a:r>
              <a:rPr lang="sl-SI" sz="2000" b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0</a:t>
            </a:r>
            <a:r>
              <a:rPr lang="sl-SI" sz="2000" smtClean="0">
                <a:latin typeface="Consolas" pitchFamily="49" charset="0"/>
                <a:cs typeface="Consolas" pitchFamily="49" charset="0"/>
              </a:rPr>
              <a:t>)</a:t>
            </a:r>
            <a:r>
              <a:rPr lang="sl-SI" sz="200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       suma = suma + </a:t>
            </a:r>
            <a:r>
              <a:rPr lang="en-US" sz="200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broj</a:t>
            </a:r>
            <a:r>
              <a:rPr lang="sl-SI" sz="200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; </a:t>
            </a:r>
            <a:r>
              <a:rPr lang="en-US" sz="200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  </a:t>
            </a:r>
            <a:r>
              <a:rPr lang="sl-SI" sz="2000" smtClean="0">
                <a:latin typeface="Consolas" pitchFamily="49" charset="0"/>
                <a:cs typeface="Consolas" pitchFamily="49" charset="0"/>
              </a:rPr>
              <a:t>// </a:t>
            </a:r>
            <a:r>
              <a:rPr lang="sl-SI" sz="2000" smtClean="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ili suma += </a:t>
            </a:r>
            <a:r>
              <a:rPr lang="en-US" sz="2000" smtClean="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broj</a:t>
            </a:r>
            <a:r>
              <a:rPr lang="sl-SI" sz="2000" smtClean="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       </a:t>
            </a:r>
            <a:r>
              <a:rPr lang="en-US" sz="200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broj = broj + 1</a:t>
            </a:r>
            <a:r>
              <a:rPr lang="sl-SI" sz="200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;</a:t>
            </a:r>
            <a:r>
              <a:rPr lang="en-US" sz="200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      </a:t>
            </a:r>
            <a:r>
              <a:rPr lang="sl-SI" sz="2000" smtClean="0">
                <a:latin typeface="Consolas" pitchFamily="49" charset="0"/>
                <a:cs typeface="Consolas" pitchFamily="49" charset="0"/>
              </a:rPr>
              <a:t>// </a:t>
            </a:r>
            <a:r>
              <a:rPr lang="sl-SI" sz="2000" smtClean="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ili</a:t>
            </a:r>
            <a:r>
              <a:rPr lang="en-US" sz="2000" smtClean="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 broj++; ili</a:t>
            </a:r>
            <a:r>
              <a:rPr lang="sl-SI" sz="2000" smtClean="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smtClean="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broj += </a:t>
            </a:r>
            <a:r>
              <a:rPr lang="sl-SI" sz="2000" smtClean="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1;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   }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printf("Suma </a:t>
            </a:r>
            <a:r>
              <a:rPr lang="en-US" sz="2000" smtClean="0">
                <a:latin typeface="Consolas" pitchFamily="49" charset="0"/>
                <a:cs typeface="Consolas" pitchFamily="49" charset="0"/>
              </a:rPr>
              <a:t>prvih 100 brojeva</a:t>
            </a:r>
            <a:r>
              <a:rPr lang="sl-SI" sz="2000" smtClean="0">
                <a:latin typeface="Consolas" pitchFamily="49" charset="0"/>
                <a:cs typeface="Consolas" pitchFamily="49" charset="0"/>
              </a:rPr>
              <a:t> je %d",suma);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495925" y="2051050"/>
            <a:ext cx="31369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50"/>
                </a:solidFill>
                <a:latin typeface="+mn-lt"/>
              </a:rPr>
              <a:t>Telo petlje. </a:t>
            </a:r>
            <a:r>
              <a:rPr lang="sr-Latn-RS" sz="2000">
                <a:solidFill>
                  <a:srgbClr val="00B050"/>
                </a:solidFill>
                <a:latin typeface="+mn-lt"/>
              </a:rPr>
              <a:t>Kad je samo jedna naredba u telu petlje, ne mora se (</a:t>
            </a:r>
            <a:r>
              <a:rPr lang="sr-Latn-RS" sz="2000">
                <a:solidFill>
                  <a:srgbClr val="FF0000"/>
                </a:solidFill>
                <a:latin typeface="+mn-lt"/>
              </a:rPr>
              <a:t>a može</a:t>
            </a:r>
            <a:r>
              <a:rPr lang="sr-Latn-RS" sz="2000">
                <a:solidFill>
                  <a:srgbClr val="00B050"/>
                </a:solidFill>
                <a:latin typeface="+mn-lt"/>
              </a:rPr>
              <a:t>) navoditi zagrada.</a:t>
            </a:r>
            <a:endParaRPr lang="en-US" sz="2000" dirty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5365" name="Straight Arrow Connector 12"/>
          <p:cNvCxnSpPr>
            <a:cxnSpLocks noChangeShapeType="1"/>
          </p:cNvCxnSpPr>
          <p:nvPr/>
        </p:nvCxnSpPr>
        <p:spPr bwMode="auto">
          <a:xfrm flipH="1">
            <a:off x="4067175" y="2492375"/>
            <a:ext cx="1512888" cy="1138238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50825" y="5516563"/>
            <a:ext cx="8713788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sr-Latn-RS" b="1" smtClean="0">
                <a:solidFill>
                  <a:srgbClr val="FF0000"/>
                </a:solidFill>
              </a:rPr>
              <a:t>Pitanja:</a:t>
            </a:r>
          </a:p>
          <a:p>
            <a:pPr marL="457200" indent="-457200" eaLnBrk="1" hangingPunct="1">
              <a:spcBef>
                <a:spcPts val="0"/>
              </a:spcBef>
              <a:buFontTx/>
              <a:buAutoNum type="arabicPeriod"/>
              <a:defRPr/>
            </a:pPr>
            <a:r>
              <a:rPr lang="sr-Latn-RS" smtClean="0">
                <a:solidFill>
                  <a:srgbClr val="FF0000"/>
                </a:solidFill>
              </a:rPr>
              <a:t>Šta bi se odštampalo </a:t>
            </a:r>
            <a:r>
              <a:rPr lang="en-US">
                <a:solidFill>
                  <a:srgbClr val="FF0000"/>
                </a:solidFill>
              </a:rPr>
              <a:t>naredbom: </a:t>
            </a:r>
            <a:r>
              <a:rPr lang="en-US" b="1">
                <a:solidFill>
                  <a:srgbClr val="FF0000"/>
                </a:solidFill>
              </a:rPr>
              <a:t>printf</a:t>
            </a:r>
            <a:r>
              <a:rPr lang="en-US" b="1" smtClean="0">
                <a:solidFill>
                  <a:srgbClr val="FF0000"/>
                </a:solidFill>
              </a:rPr>
              <a:t>(</a:t>
            </a:r>
            <a:r>
              <a:rPr lang="en-US" b="1">
                <a:solidFill>
                  <a:srgbClr val="FF0000"/>
                </a:solidFill>
              </a:rPr>
              <a:t>"</a:t>
            </a:r>
            <a:r>
              <a:rPr lang="en-US" b="1" smtClean="0">
                <a:solidFill>
                  <a:srgbClr val="FF0000"/>
                </a:solidFill>
              </a:rPr>
              <a:t>%d %d</a:t>
            </a:r>
            <a:r>
              <a:rPr lang="en-US" b="1">
                <a:solidFill>
                  <a:srgbClr val="FF0000"/>
                </a:solidFill>
              </a:rPr>
              <a:t>",</a:t>
            </a:r>
            <a:r>
              <a:rPr lang="en-US" b="1" smtClean="0">
                <a:solidFill>
                  <a:srgbClr val="FF0000"/>
                </a:solidFill>
              </a:rPr>
              <a:t>suma, broj)</a:t>
            </a:r>
            <a:r>
              <a:rPr lang="en-US" smtClean="0">
                <a:solidFill>
                  <a:srgbClr val="FF0000"/>
                </a:solidFill>
              </a:rPr>
              <a:t>?</a:t>
            </a:r>
            <a:endParaRPr lang="sr-Latn-RS" smtClean="0">
              <a:solidFill>
                <a:srgbClr val="FF0000"/>
              </a:solidFill>
            </a:endParaRPr>
          </a:p>
          <a:p>
            <a:pPr marL="457200" indent="-457200" eaLnBrk="1" hangingPunct="1">
              <a:spcBef>
                <a:spcPts val="0"/>
              </a:spcBef>
              <a:buFontTx/>
              <a:buAutoNum type="arabicPeriod"/>
              <a:defRPr/>
            </a:pPr>
            <a:r>
              <a:rPr lang="sr-Latn-RS" smtClean="0">
                <a:solidFill>
                  <a:srgbClr val="FF0000"/>
                </a:solidFill>
              </a:rPr>
              <a:t>Može li se telo petlje napisati tako da sadrži samo jednu naredbu?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4284663" y="1311275"/>
            <a:ext cx="28479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solidFill>
                  <a:srgbClr val="0070C0"/>
                </a:solidFill>
                <a:latin typeface="+mn-lt"/>
              </a:rPr>
              <a:t>Uslov izvr</a:t>
            </a:r>
            <a:r>
              <a:rPr lang="sr-Latn-RS">
                <a:solidFill>
                  <a:srgbClr val="0070C0"/>
                </a:solidFill>
                <a:latin typeface="+mn-lt"/>
              </a:rPr>
              <a:t>šenja petlje</a:t>
            </a:r>
            <a:endParaRPr lang="en-US" dirty="0">
              <a:solidFill>
                <a:srgbClr val="0070C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5368" name="Straight Arrow Connector 12"/>
          <p:cNvCxnSpPr>
            <a:cxnSpLocks noChangeShapeType="1"/>
          </p:cNvCxnSpPr>
          <p:nvPr/>
        </p:nvCxnSpPr>
        <p:spPr bwMode="auto">
          <a:xfrm flipH="1">
            <a:off x="2700338" y="1689100"/>
            <a:ext cx="1692275" cy="1739900"/>
          </a:xfrm>
          <a:prstGeom prst="straightConnector1">
            <a:avLst/>
          </a:prstGeom>
          <a:noFill/>
          <a:ln w="9525" algn="ctr">
            <a:solidFill>
              <a:srgbClr val="0070C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7529513" y="4508500"/>
            <a:ext cx="15113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FF9900"/>
                </a:solidFill>
                <a:latin typeface="+mn-lt"/>
              </a:rPr>
              <a:t>Komentari</a:t>
            </a:r>
            <a:endParaRPr lang="en-US" dirty="0">
              <a:solidFill>
                <a:srgbClr val="FF990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5370" name="Straight Arrow Connector 9"/>
          <p:cNvCxnSpPr>
            <a:cxnSpLocks noChangeShapeType="1"/>
          </p:cNvCxnSpPr>
          <p:nvPr/>
        </p:nvCxnSpPr>
        <p:spPr bwMode="auto">
          <a:xfrm flipH="1" flipV="1">
            <a:off x="7235825" y="4365625"/>
            <a:ext cx="365125" cy="250825"/>
          </a:xfrm>
          <a:prstGeom prst="straightConnector1">
            <a:avLst/>
          </a:prstGeom>
          <a:noFill/>
          <a:ln w="9525" algn="ctr">
            <a:solidFill>
              <a:srgbClr val="FF99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Drugi primer sa while petljom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803400"/>
            <a:ext cx="7848600" cy="4098925"/>
          </a:xfrm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20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int N, suma = 0;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printf("Uneti ceo broj: 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scanf("%d",&amp;N);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while(N&gt;0){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    suma = suma + N%10;     // ili suma += N%10;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    N = N/10;               // ili N /= 10;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}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printf("Suma cifara broja je %d",suma);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6388" name="Rectangle 3"/>
          <p:cNvSpPr txBox="1">
            <a:spLocks noChangeArrowheads="1"/>
          </p:cNvSpPr>
          <p:nvPr/>
        </p:nvSpPr>
        <p:spPr bwMode="auto">
          <a:xfrm>
            <a:off x="250825" y="908050"/>
            <a:ext cx="8713788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sr-Latn-RS"/>
              <a:t>Napisati C program koji učitava ceo broj N, i određuje i štampa sumu cifara tog broja</a:t>
            </a:r>
            <a:r>
              <a:rPr lang="sl-SI"/>
              <a:t>.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053013" y="6092825"/>
            <a:ext cx="11572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F0"/>
                </a:solidFill>
                <a:latin typeface="+mn-lt"/>
              </a:rPr>
              <a:t>Štampa</a:t>
            </a:r>
            <a:endParaRPr lang="en-US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6390" name="Straight Arrow Connector 9"/>
          <p:cNvCxnSpPr>
            <a:cxnSpLocks noChangeShapeType="1"/>
          </p:cNvCxnSpPr>
          <p:nvPr/>
        </p:nvCxnSpPr>
        <p:spPr bwMode="auto">
          <a:xfrm flipH="1">
            <a:off x="4524375" y="6318250"/>
            <a:ext cx="528638" cy="92075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391" name="Rectangle 19"/>
          <p:cNvSpPr>
            <a:spLocks noChangeArrowheads="1"/>
          </p:cNvSpPr>
          <p:nvPr/>
        </p:nvSpPr>
        <p:spPr bwMode="auto">
          <a:xfrm>
            <a:off x="611188" y="6003925"/>
            <a:ext cx="3919537" cy="769938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2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ceo broj: 419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2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Suma cifara broja je 14</a:t>
            </a:r>
            <a:endParaRPr lang="en-US" sz="220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Drugi primer sa while petljom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125538"/>
            <a:ext cx="7848600" cy="4098925"/>
          </a:xfrm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20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int N, suma = 0;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printf("Uneti ceo broj: 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scanf("%d",&amp;N);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while(N&gt;0)</a:t>
            </a:r>
            <a:r>
              <a:rPr lang="sl-SI" sz="200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    </a:t>
            </a:r>
            <a:r>
              <a:rPr lang="sl-SI" sz="200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suma = suma + N%10;</a:t>
            </a:r>
            <a:r>
              <a:rPr lang="sl-SI" sz="2000" smtClean="0">
                <a:latin typeface="Consolas" pitchFamily="49" charset="0"/>
                <a:cs typeface="Consolas" pitchFamily="49" charset="0"/>
              </a:rPr>
              <a:t>     // </a:t>
            </a:r>
            <a:r>
              <a:rPr lang="sl-SI" sz="2000" smtClean="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ili suma += N%10;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    </a:t>
            </a:r>
            <a:r>
              <a:rPr lang="sl-SI" sz="200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N = N/10;</a:t>
            </a:r>
            <a:r>
              <a:rPr lang="sl-SI" sz="2000" smtClean="0">
                <a:latin typeface="Consolas" pitchFamily="49" charset="0"/>
                <a:cs typeface="Consolas" pitchFamily="49" charset="0"/>
              </a:rPr>
              <a:t>               // </a:t>
            </a:r>
            <a:r>
              <a:rPr lang="sl-SI" sz="2000" smtClean="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ili N /= 10;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</a:t>
            </a:r>
            <a:r>
              <a:rPr lang="sl-SI" sz="200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}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printf("Suma cifara broja je %d",suma);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948488" y="2925763"/>
            <a:ext cx="15113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FF9900"/>
                </a:solidFill>
                <a:latin typeface="+mn-lt"/>
              </a:rPr>
              <a:t>Komentari</a:t>
            </a:r>
            <a:endParaRPr lang="en-US" dirty="0">
              <a:solidFill>
                <a:srgbClr val="FF990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7413" name="Straight Arrow Connector 9"/>
          <p:cNvCxnSpPr>
            <a:cxnSpLocks noChangeShapeType="1"/>
          </p:cNvCxnSpPr>
          <p:nvPr/>
        </p:nvCxnSpPr>
        <p:spPr bwMode="auto">
          <a:xfrm flipH="1">
            <a:off x="6516688" y="3284538"/>
            <a:ext cx="503237" cy="360362"/>
          </a:xfrm>
          <a:prstGeom prst="straightConnector1">
            <a:avLst/>
          </a:prstGeom>
          <a:noFill/>
          <a:ln w="9525" algn="ctr">
            <a:solidFill>
              <a:srgbClr val="FF99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5286375" y="1916113"/>
            <a:ext cx="15128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50"/>
                </a:solidFill>
                <a:latin typeface="+mn-lt"/>
              </a:rPr>
              <a:t>Telo petlje</a:t>
            </a:r>
            <a:endParaRPr lang="en-US" dirty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7415" name="Straight Arrow Connector 12"/>
          <p:cNvCxnSpPr>
            <a:cxnSpLocks noChangeShapeType="1"/>
          </p:cNvCxnSpPr>
          <p:nvPr/>
        </p:nvCxnSpPr>
        <p:spPr bwMode="auto">
          <a:xfrm flipH="1">
            <a:off x="3167063" y="2219325"/>
            <a:ext cx="2125662" cy="1411288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50825" y="5445125"/>
            <a:ext cx="8713788" cy="122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sr-Latn-RS" b="1" smtClean="0">
                <a:solidFill>
                  <a:srgbClr val="FF0000"/>
                </a:solidFill>
              </a:rPr>
              <a:t>Pitanja:</a:t>
            </a:r>
          </a:p>
          <a:p>
            <a:pPr marL="457200" indent="-457200" eaLnBrk="1" hangingPunct="1">
              <a:spcBef>
                <a:spcPts val="0"/>
              </a:spcBef>
              <a:buFontTx/>
              <a:buAutoNum type="arabicPeriod"/>
              <a:defRPr/>
            </a:pPr>
            <a:r>
              <a:rPr lang="sr-Latn-RS" smtClean="0">
                <a:solidFill>
                  <a:srgbClr val="FF0000"/>
                </a:solidFill>
              </a:rPr>
              <a:t>Šta bi se odštampalo da nismo inicijalizovali promenljivu suma?</a:t>
            </a:r>
          </a:p>
          <a:p>
            <a:pPr marL="457200" indent="-457200" eaLnBrk="1" hangingPunct="1">
              <a:spcBef>
                <a:spcPts val="0"/>
              </a:spcBef>
              <a:buFontTx/>
              <a:buAutoNum type="arabicPeriod"/>
              <a:defRPr/>
            </a:pPr>
            <a:r>
              <a:rPr lang="sr-Latn-RS" smtClean="0">
                <a:solidFill>
                  <a:srgbClr val="FF0000"/>
                </a:solidFill>
              </a:rPr>
              <a:t>Šta bi se odštampalo da smo uneli negativno N?</a:t>
            </a:r>
            <a:endParaRPr lang="sl-SI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Tre</a:t>
            </a:r>
            <a:r>
              <a:rPr lang="sr-Latn-RS" smtClean="0">
                <a:solidFill>
                  <a:schemeClr val="tx1"/>
                </a:solidFill>
              </a:rPr>
              <a:t>ći</a:t>
            </a:r>
            <a:r>
              <a:rPr lang="sl-SI" smtClean="0">
                <a:solidFill>
                  <a:schemeClr val="tx1"/>
                </a:solidFill>
              </a:rPr>
              <a:t> primer sa while petljom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066925"/>
            <a:ext cx="8424863" cy="3738563"/>
          </a:xfrm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361950" algn="l"/>
              </a:tabLst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361950" algn="l"/>
              </a:tabLst>
            </a:pPr>
            <a:endParaRPr lang="sl-SI" sz="10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361950" algn="l"/>
              </a:tabLst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361950" algn="l"/>
              </a:tabLst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361950" algn="l"/>
              </a:tabLst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float X, suma = 0;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361950" algn="l"/>
              </a:tabLst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printf("Unositi brojeve.\nNegativni broj prekida unos: 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361950" algn="l"/>
              </a:tabLst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scanf("%f",&amp;X);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361950" algn="l"/>
              </a:tabLst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while(X&gt;0){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361950" algn="l"/>
              </a:tabLst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   suma += X;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361950" algn="l"/>
              </a:tabLst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   scanf("%f",&amp;X);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361950" algn="l"/>
              </a:tabLst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361950" algn="l"/>
              </a:tabLst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printf("Suma unetih brojeva je %f.",suma);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361950" algn="l"/>
              </a:tabLst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8436" name="Rectangle 3"/>
          <p:cNvSpPr txBox="1">
            <a:spLocks noChangeArrowheads="1"/>
          </p:cNvSpPr>
          <p:nvPr/>
        </p:nvSpPr>
        <p:spPr bwMode="auto">
          <a:xfrm>
            <a:off x="250825" y="908050"/>
            <a:ext cx="8713788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r-Latn-RS" sz="2300"/>
              <a:t>Napisati C program koji vrši sumiranje realnih brojeva koje korisnik unosi. Unos se prekida kad se unese negativan broj. Odštampati sumu unetih brojeva, ne računajući poslednji negativni broj.</a:t>
            </a:r>
          </a:p>
          <a:p>
            <a:pPr eaLnBrk="1" hangingPunct="1">
              <a:spcBef>
                <a:spcPct val="20000"/>
              </a:spcBef>
            </a:pPr>
            <a:endParaRPr lang="sl-SI" sz="230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827838" y="6329363"/>
            <a:ext cx="11572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F0"/>
                </a:solidFill>
                <a:latin typeface="+mn-lt"/>
              </a:rPr>
              <a:t>Štampa</a:t>
            </a:r>
            <a:endParaRPr lang="en-US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8438" name="Straight Arrow Connector 9"/>
          <p:cNvCxnSpPr>
            <a:cxnSpLocks noChangeShapeType="1"/>
            <a:stCxn id="8" idx="1"/>
          </p:cNvCxnSpPr>
          <p:nvPr/>
        </p:nvCxnSpPr>
        <p:spPr bwMode="auto">
          <a:xfrm flipH="1" flipV="1">
            <a:off x="6272213" y="6561138"/>
            <a:ext cx="555625" cy="0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39" name="Rectangle 19"/>
          <p:cNvSpPr>
            <a:spLocks noChangeArrowheads="1"/>
          </p:cNvSpPr>
          <p:nvPr/>
        </p:nvSpPr>
        <p:spPr bwMode="auto">
          <a:xfrm>
            <a:off x="250825" y="5903913"/>
            <a:ext cx="6049963" cy="881062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just">
              <a:lnSpc>
                <a:spcPct val="90000"/>
              </a:lnSpc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9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Unositi brojeve.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9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Negativni broj prekida unos: 3.2 4.2 1.8 -7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9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Suma unetih brojeva je 9.200000.</a:t>
            </a:r>
            <a:endParaRPr lang="en-US" sz="190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470650" y="5788025"/>
            <a:ext cx="26987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900">
                <a:solidFill>
                  <a:srgbClr val="FF9900"/>
                </a:solidFill>
                <a:latin typeface="+mn-lt"/>
              </a:rPr>
              <a:t>Unosi razdvojeni spejsom</a:t>
            </a:r>
            <a:endParaRPr lang="en-US" sz="1900" dirty="0">
              <a:solidFill>
                <a:srgbClr val="FF990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8441" name="Straight Arrow Connector 9"/>
          <p:cNvCxnSpPr>
            <a:cxnSpLocks noChangeShapeType="1"/>
          </p:cNvCxnSpPr>
          <p:nvPr/>
        </p:nvCxnSpPr>
        <p:spPr bwMode="auto">
          <a:xfrm flipH="1">
            <a:off x="4694238" y="5984875"/>
            <a:ext cx="1855787" cy="230188"/>
          </a:xfrm>
          <a:prstGeom prst="straightConnector1">
            <a:avLst/>
          </a:prstGeom>
          <a:noFill/>
          <a:ln w="9525" algn="ctr">
            <a:solidFill>
              <a:srgbClr val="FF99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Treći primer sa while petljom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6225" y="1412875"/>
            <a:ext cx="8424863" cy="3738563"/>
          </a:xfrm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361950" algn="l"/>
              </a:tabLst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361950" algn="l"/>
              </a:tabLst>
            </a:pPr>
            <a:endParaRPr lang="sl-SI" sz="10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361950" algn="l"/>
              </a:tabLst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361950" algn="l"/>
              </a:tabLst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361950" algn="l"/>
              </a:tabLst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float X, suma = 0;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361950" algn="l"/>
              </a:tabLst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printf("Unositi brojeve.</a:t>
            </a:r>
            <a:r>
              <a:rPr lang="sl-SI" sz="1900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\n</a:t>
            </a:r>
            <a:r>
              <a:rPr lang="sl-SI" sz="1900" smtClean="0">
                <a:latin typeface="Consolas" pitchFamily="49" charset="0"/>
                <a:cs typeface="Consolas" pitchFamily="49" charset="0"/>
              </a:rPr>
              <a:t>Negativni broj prekida unos: 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361950" algn="l"/>
              </a:tabLst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scanf("%f",&amp;X);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361950" algn="l"/>
              </a:tabLst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while(X&gt;0){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361950" algn="l"/>
              </a:tabLst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   suma += X;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361950" algn="l"/>
              </a:tabLst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   </a:t>
            </a:r>
            <a:r>
              <a:rPr lang="sl-SI" sz="1900" smtClean="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scanf("%f",&amp;X);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361950" algn="l"/>
              </a:tabLst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}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361950" algn="l"/>
              </a:tabLst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printf("Suma unetih brojeva je %f.",suma);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361950" algn="l"/>
              </a:tabLst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200525" y="3878263"/>
            <a:ext cx="38877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000">
                <a:solidFill>
                  <a:srgbClr val="00B0F0"/>
                </a:solidFill>
                <a:latin typeface="+mn-lt"/>
              </a:rPr>
              <a:t>Učitavanje na kraju tela while petlje</a:t>
            </a:r>
            <a:endParaRPr lang="en-US" sz="2000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9461" name="Straight Arrow Connector 11"/>
          <p:cNvCxnSpPr>
            <a:cxnSpLocks noChangeShapeType="1"/>
          </p:cNvCxnSpPr>
          <p:nvPr/>
        </p:nvCxnSpPr>
        <p:spPr bwMode="auto">
          <a:xfrm flipH="1">
            <a:off x="3352800" y="4103688"/>
            <a:ext cx="858838" cy="0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5286375" y="1927225"/>
            <a:ext cx="34623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000">
                <a:solidFill>
                  <a:srgbClr val="00B050"/>
                </a:solidFill>
                <a:latin typeface="+mn-lt"/>
              </a:rPr>
              <a:t>Karakter za prelazak u novi red</a:t>
            </a:r>
            <a:endParaRPr lang="en-US" sz="2000" dirty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9463" name="Straight Arrow Connector 18"/>
          <p:cNvCxnSpPr>
            <a:cxnSpLocks noChangeShapeType="1"/>
          </p:cNvCxnSpPr>
          <p:nvPr/>
        </p:nvCxnSpPr>
        <p:spPr bwMode="auto">
          <a:xfrm flipH="1">
            <a:off x="4137025" y="2176463"/>
            <a:ext cx="1146175" cy="604837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250825" y="5445125"/>
            <a:ext cx="8713788" cy="122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sr-Latn-RS" b="1" smtClean="0">
                <a:solidFill>
                  <a:srgbClr val="FF0000"/>
                </a:solidFill>
              </a:rPr>
              <a:t>Pitanja:</a:t>
            </a:r>
          </a:p>
          <a:p>
            <a:pPr marL="457200" indent="-457200" eaLnBrk="1" hangingPunct="1">
              <a:spcBef>
                <a:spcPts val="0"/>
              </a:spcBef>
              <a:buFontTx/>
              <a:buAutoNum type="arabicPeriod"/>
              <a:defRPr/>
            </a:pPr>
            <a:r>
              <a:rPr lang="sr-Latn-RS" smtClean="0">
                <a:solidFill>
                  <a:srgbClr val="FF0000"/>
                </a:solidFill>
              </a:rPr>
              <a:t>Šta će se odštampati ako je prvi uneti broj negativan?</a:t>
            </a:r>
          </a:p>
          <a:p>
            <a:pPr marL="457200" indent="-457200" eaLnBrk="1" hangingPunct="1">
              <a:spcBef>
                <a:spcPts val="0"/>
              </a:spcBef>
              <a:buFontTx/>
              <a:buAutoNum type="arabicPeriod"/>
              <a:defRPr/>
            </a:pPr>
            <a:r>
              <a:rPr lang="sr-Latn-RS" smtClean="0">
                <a:solidFill>
                  <a:srgbClr val="FF0000"/>
                </a:solidFill>
              </a:rPr>
              <a:t>Kako modifikovati program tako da broji koliko je brojeva uneto?</a:t>
            </a:r>
            <a:endParaRPr lang="sl-SI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sr-Latn-RS" smtClean="0">
                <a:solidFill>
                  <a:schemeClr val="tx1"/>
                </a:solidFill>
              </a:rPr>
              <a:t>for</a:t>
            </a:r>
            <a:r>
              <a:rPr lang="en-US" smtClean="0">
                <a:solidFill>
                  <a:schemeClr val="tx1"/>
                </a:solidFill>
              </a:rPr>
              <a:t> </a:t>
            </a:r>
            <a:r>
              <a:rPr lang="sr-Latn-RS" smtClean="0">
                <a:solidFill>
                  <a:schemeClr val="tx1"/>
                </a:solidFill>
              </a:rPr>
              <a:t>petlja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22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323850" y="1485900"/>
            <a:ext cx="8640763" cy="482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200" b="1" smtClean="0">
                <a:solidFill>
                  <a:srgbClr val="FF0000"/>
                </a:solidFill>
                <a:latin typeface="+mn-lt"/>
                <a:cs typeface="Consolas" pitchFamily="49" charset="0"/>
              </a:rPr>
              <a:t>for</a:t>
            </a:r>
            <a:r>
              <a:rPr lang="en-US" sz="2200" smtClean="0">
                <a:latin typeface="+mn-lt"/>
                <a:cs typeface="Consolas" pitchFamily="49" charset="0"/>
              </a:rPr>
              <a:t> </a:t>
            </a:r>
            <a:r>
              <a:rPr lang="sr-Latn-RS" sz="2200" smtClean="0">
                <a:latin typeface="+mn-lt"/>
                <a:cs typeface="Consolas" pitchFamily="49" charset="0"/>
              </a:rPr>
              <a:t>petlja (naziva se još </a:t>
            </a:r>
            <a:r>
              <a:rPr lang="sr-Latn-RS" sz="2200" smtClean="0">
                <a:solidFill>
                  <a:srgbClr val="FF0000"/>
                </a:solidFill>
                <a:latin typeface="+mn-lt"/>
                <a:cs typeface="Consolas" pitchFamily="49" charset="0"/>
              </a:rPr>
              <a:t>brojačka petlja</a:t>
            </a:r>
            <a:r>
              <a:rPr lang="sr-Latn-RS" sz="2200" smtClean="0">
                <a:latin typeface="+mn-lt"/>
                <a:cs typeface="Consolas" pitchFamily="49" charset="0"/>
              </a:rPr>
              <a:t>)</a:t>
            </a:r>
            <a:r>
              <a:rPr lang="en-US" sz="2200" smtClean="0">
                <a:latin typeface="+mn-lt"/>
                <a:cs typeface="Consolas" pitchFamily="49" charset="0"/>
              </a:rPr>
              <a:t> </a:t>
            </a:r>
            <a:r>
              <a:rPr lang="sr-Latn-RS" sz="2200" smtClean="0">
                <a:latin typeface="+mn-lt"/>
                <a:cs typeface="Consolas" pitchFamily="49" charset="0"/>
              </a:rPr>
              <a:t>ima sledeći oblik:</a:t>
            </a:r>
          </a:p>
          <a:p>
            <a:pPr marL="0" indent="0" eaLnBrk="1" hangingPunct="1">
              <a:buClr>
                <a:schemeClr val="tx1"/>
              </a:buClr>
              <a:buSzPct val="75000"/>
              <a:defRPr/>
            </a:pPr>
            <a:r>
              <a:rPr lang="sr-Latn-RS" sz="2200" smtClean="0">
                <a:latin typeface="+mn-lt"/>
                <a:cs typeface="Consolas" pitchFamily="49" charset="0"/>
              </a:rPr>
              <a:t>		</a:t>
            </a:r>
            <a:r>
              <a:rPr lang="en-US" sz="2200" smtClean="0">
                <a:latin typeface="Consolas" pitchFamily="49" charset="0"/>
                <a:cs typeface="Consolas" pitchFamily="49" charset="0"/>
              </a:rPr>
              <a:t>for</a:t>
            </a:r>
            <a:r>
              <a:rPr lang="pl-PL" sz="2200">
                <a:latin typeface="Consolas" pitchFamily="49" charset="0"/>
                <a:cs typeface="Consolas" pitchFamily="49" charset="0"/>
              </a:rPr>
              <a:t>(izraz</a:t>
            </a:r>
            <a:r>
              <a:rPr lang="en-US" sz="2200">
                <a:latin typeface="Consolas" pitchFamily="49" charset="0"/>
                <a:cs typeface="Consolas" pitchFamily="49" charset="0"/>
              </a:rPr>
              <a:t>1; </a:t>
            </a:r>
            <a:r>
              <a:rPr lang="pl-PL" sz="2200">
                <a:latin typeface="Consolas" pitchFamily="49" charset="0"/>
                <a:cs typeface="Consolas" pitchFamily="49" charset="0"/>
              </a:rPr>
              <a:t>izraz</a:t>
            </a:r>
            <a:r>
              <a:rPr lang="en-US" sz="2200">
                <a:latin typeface="Consolas" pitchFamily="49" charset="0"/>
                <a:cs typeface="Consolas" pitchFamily="49" charset="0"/>
              </a:rPr>
              <a:t>2; </a:t>
            </a:r>
            <a:r>
              <a:rPr lang="pl-PL" sz="2200">
                <a:latin typeface="Consolas" pitchFamily="49" charset="0"/>
                <a:cs typeface="Consolas" pitchFamily="49" charset="0"/>
              </a:rPr>
              <a:t>izraz</a:t>
            </a:r>
            <a:r>
              <a:rPr lang="en-US" sz="2200">
                <a:latin typeface="Consolas" pitchFamily="49" charset="0"/>
                <a:cs typeface="Consolas" pitchFamily="49" charset="0"/>
              </a:rPr>
              <a:t>3</a:t>
            </a:r>
            <a:r>
              <a:rPr lang="pl-PL" sz="2200" smtClean="0">
                <a:latin typeface="Consolas" pitchFamily="49" charset="0"/>
                <a:cs typeface="Consolas" pitchFamily="49" charset="0"/>
              </a:rPr>
              <a:t>)</a:t>
            </a:r>
            <a:endParaRPr lang="vi-VN" sz="220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buClr>
                <a:schemeClr val="tx1"/>
              </a:buClr>
              <a:buSzPct val="75000"/>
              <a:defRPr/>
            </a:pPr>
            <a:r>
              <a:rPr lang="vi-VN" sz="2200">
                <a:latin typeface="Consolas" pitchFamily="49" charset="0"/>
                <a:cs typeface="Consolas" pitchFamily="49" charset="0"/>
              </a:rPr>
              <a:t>		</a:t>
            </a:r>
            <a:r>
              <a:rPr lang="sr-Latn-RS" sz="220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vi-VN" sz="2200" smtClean="0">
                <a:latin typeface="Consolas" pitchFamily="49" charset="0"/>
                <a:cs typeface="Consolas" pitchFamily="49" charset="0"/>
              </a:rPr>
              <a:t>naredba </a:t>
            </a:r>
            <a:r>
              <a:rPr lang="vi-VN" sz="2200">
                <a:latin typeface="Consolas" pitchFamily="49" charset="0"/>
                <a:cs typeface="Consolas" pitchFamily="49" charset="0"/>
              </a:rPr>
              <a:t>ili blok </a:t>
            </a:r>
            <a:r>
              <a:rPr lang="vi-VN" sz="2200" smtClean="0">
                <a:latin typeface="Consolas" pitchFamily="49" charset="0"/>
                <a:cs typeface="Consolas" pitchFamily="49" charset="0"/>
              </a:rPr>
              <a:t>naredbi;</a:t>
            </a:r>
            <a:endParaRPr lang="sr-Latn-RS" sz="22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buClr>
                <a:schemeClr val="tx1"/>
              </a:buClr>
              <a:buSzPct val="75000"/>
              <a:defRPr/>
            </a:pPr>
            <a:endParaRPr lang="sr-Latn-RS" sz="1500" smtClean="0">
              <a:latin typeface="+mn-lt"/>
            </a:endParaRPr>
          </a:p>
          <a:p>
            <a:pPr marL="981075" indent="-342900" eaLnBrk="1" hangingPunct="1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sr-Latn-RS" sz="2200" smtClean="0">
                <a:latin typeface="+mn-lt"/>
              </a:rPr>
              <a:t>izraz1 predstavlja inicijalizaciju brojačke promenljive for petlje</a:t>
            </a:r>
          </a:p>
          <a:p>
            <a:pPr marL="981075" indent="-342900" eaLnBrk="1" hangingPunct="1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sr-Latn-RS" sz="2200" smtClean="0">
                <a:latin typeface="+mn-lt"/>
              </a:rPr>
              <a:t>izraz2 </a:t>
            </a:r>
            <a:r>
              <a:rPr lang="sr-Latn-RS" sz="2200">
                <a:latin typeface="+mn-lt"/>
              </a:rPr>
              <a:t>predstavlja </a:t>
            </a:r>
            <a:r>
              <a:rPr lang="sr-Latn-RS" sz="2200" smtClean="0">
                <a:latin typeface="+mn-lt"/>
              </a:rPr>
              <a:t>uslov izvršavanja </a:t>
            </a:r>
            <a:r>
              <a:rPr lang="sr-Latn-RS" sz="2200">
                <a:latin typeface="+mn-lt"/>
              </a:rPr>
              <a:t>for </a:t>
            </a:r>
            <a:r>
              <a:rPr lang="sr-Latn-RS" sz="2200" smtClean="0">
                <a:latin typeface="+mn-lt"/>
              </a:rPr>
              <a:t>petlje</a:t>
            </a:r>
          </a:p>
          <a:p>
            <a:pPr marL="981075" indent="-342900" eaLnBrk="1" hangingPunct="1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sr-Latn-RS" sz="2200" smtClean="0">
                <a:latin typeface="+mn-lt"/>
              </a:rPr>
              <a:t>izraz3 </a:t>
            </a:r>
            <a:r>
              <a:rPr lang="sr-Latn-RS" sz="2200">
                <a:latin typeface="+mn-lt"/>
              </a:rPr>
              <a:t>predstavlja </a:t>
            </a:r>
            <a:r>
              <a:rPr lang="sr-Latn-RS" sz="2200" smtClean="0">
                <a:latin typeface="+mn-lt"/>
              </a:rPr>
              <a:t>promenu </a:t>
            </a:r>
            <a:r>
              <a:rPr lang="sr-Latn-RS" sz="2200">
                <a:latin typeface="+mn-lt"/>
              </a:rPr>
              <a:t>brojačke promenljive for petlje</a:t>
            </a:r>
            <a:endParaRPr lang="sr-Latn-RS" sz="2200" smtClean="0">
              <a:latin typeface="+mn-lt"/>
            </a:endParaRPr>
          </a:p>
          <a:p>
            <a:pPr marL="0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endParaRPr lang="sr-Latn-RS" sz="2200" smtClean="0">
              <a:latin typeface="+mn-lt"/>
            </a:endParaRP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200" smtClean="0">
                <a:latin typeface="+mn-lt"/>
              </a:rPr>
              <a:t>Primer for petlje:</a:t>
            </a:r>
          </a:p>
          <a:p>
            <a:pPr marL="0" indent="0" eaLnBrk="1" hangingPunct="1">
              <a:buClr>
                <a:schemeClr val="tx1"/>
              </a:buClr>
              <a:buSzPct val="75000"/>
              <a:tabLst>
                <a:tab pos="361950" algn="l"/>
              </a:tabLst>
              <a:defRPr/>
            </a:pPr>
            <a:endParaRPr lang="en-US" sz="19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buClr>
                <a:schemeClr val="tx1"/>
              </a:buClr>
              <a:buSzPct val="75000"/>
              <a:tabLst>
                <a:tab pos="361950" algn="l"/>
              </a:tabLst>
              <a:defRPr/>
            </a:pPr>
            <a:r>
              <a:rPr lang="sr-Latn-RS" sz="1900" smtClean="0">
                <a:latin typeface="Consolas" pitchFamily="49" charset="0"/>
                <a:cs typeface="Consolas" pitchFamily="49" charset="0"/>
              </a:rPr>
              <a:t>for(i=</a:t>
            </a:r>
            <a:r>
              <a:rPr lang="en-US" sz="1900" smtClean="0">
                <a:latin typeface="Consolas" pitchFamily="49" charset="0"/>
                <a:cs typeface="Consolas" pitchFamily="49" charset="0"/>
              </a:rPr>
              <a:t>1</a:t>
            </a:r>
            <a:r>
              <a:rPr lang="sr-Latn-RS" sz="1900" smtClean="0">
                <a:latin typeface="Consolas" pitchFamily="49" charset="0"/>
                <a:cs typeface="Consolas" pitchFamily="49" charset="0"/>
              </a:rPr>
              <a:t>;i</a:t>
            </a:r>
            <a:r>
              <a:rPr lang="en-US" sz="1900" smtClean="0">
                <a:latin typeface="Consolas" pitchFamily="49" charset="0"/>
                <a:cs typeface="Consolas" pitchFamily="49" charset="0"/>
              </a:rPr>
              <a:t>&lt;=5;i++</a:t>
            </a:r>
            <a:r>
              <a:rPr lang="sr-Latn-RS" sz="1900" smtClean="0">
                <a:latin typeface="Consolas" pitchFamily="49" charset="0"/>
                <a:cs typeface="Consolas" pitchFamily="49" charset="0"/>
              </a:rPr>
              <a:t>)</a:t>
            </a:r>
            <a:endParaRPr lang="en-US" sz="19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buClr>
                <a:schemeClr val="tx1"/>
              </a:buClr>
              <a:buSzPct val="75000"/>
              <a:tabLst>
                <a:tab pos="361950" algn="l"/>
              </a:tabLst>
              <a:defRPr/>
            </a:pPr>
            <a:r>
              <a:rPr lang="en-US" sz="1900">
                <a:latin typeface="Consolas" pitchFamily="49" charset="0"/>
                <a:cs typeface="Consolas" pitchFamily="49" charset="0"/>
              </a:rPr>
              <a:t>	</a:t>
            </a:r>
            <a:r>
              <a:rPr lang="en-US" sz="1900" smtClean="0">
                <a:latin typeface="Consolas" pitchFamily="49" charset="0"/>
                <a:cs typeface="Consolas" pitchFamily="49" charset="0"/>
              </a:rPr>
              <a:t>printf(</a:t>
            </a:r>
            <a:r>
              <a:rPr lang="sl-SI" sz="1900">
                <a:latin typeface="Consolas" pitchFamily="49" charset="0"/>
                <a:cs typeface="Consolas" pitchFamily="49" charset="0"/>
              </a:rPr>
              <a:t>"</a:t>
            </a:r>
            <a:r>
              <a:rPr lang="en-US" sz="1900" smtClean="0">
                <a:latin typeface="Consolas" pitchFamily="49" charset="0"/>
                <a:cs typeface="Consolas" pitchFamily="49" charset="0"/>
              </a:rPr>
              <a:t>%d %d %d\n</a:t>
            </a:r>
            <a:r>
              <a:rPr lang="sl-SI" sz="1900" smtClean="0">
                <a:latin typeface="Consolas" pitchFamily="49" charset="0"/>
                <a:cs typeface="Consolas" pitchFamily="49" charset="0"/>
              </a:rPr>
              <a:t>"</a:t>
            </a:r>
            <a:r>
              <a:rPr lang="en-US" sz="1900" smtClean="0">
                <a:latin typeface="Consolas" pitchFamily="49" charset="0"/>
                <a:cs typeface="Consolas" pitchFamily="49" charset="0"/>
              </a:rPr>
              <a:t>,i,i*i,i*i*i);</a:t>
            </a:r>
            <a:endParaRPr lang="sr-Latn-RS" sz="190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0484" name="Rectangle 19"/>
          <p:cNvSpPr>
            <a:spLocks noChangeArrowheads="1"/>
          </p:cNvSpPr>
          <p:nvPr/>
        </p:nvSpPr>
        <p:spPr bwMode="auto">
          <a:xfrm>
            <a:off x="6084888" y="4714875"/>
            <a:ext cx="1295400" cy="1408113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just">
              <a:lnSpc>
                <a:spcPct val="90000"/>
              </a:lnSpc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9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1 1 1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9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2 4 8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9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3 9 27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9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4 16 64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9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5 25 125</a:t>
            </a:r>
          </a:p>
        </p:txBody>
      </p:sp>
      <p:cxnSp>
        <p:nvCxnSpPr>
          <p:cNvPr id="20485" name="Straight Arrow Connector 7"/>
          <p:cNvCxnSpPr>
            <a:cxnSpLocks noChangeShapeType="1"/>
          </p:cNvCxnSpPr>
          <p:nvPr/>
        </p:nvCxnSpPr>
        <p:spPr bwMode="auto">
          <a:xfrm>
            <a:off x="5364163" y="5407025"/>
            <a:ext cx="720725" cy="0"/>
          </a:xfrm>
          <a:prstGeom prst="straightConnector1">
            <a:avLst/>
          </a:prstGeom>
          <a:noFill/>
          <a:ln w="19050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Blok naredbi</a:t>
            </a:r>
          </a:p>
        </p:txBody>
      </p:sp>
      <p:sp>
        <p:nvSpPr>
          <p:cNvPr id="3075" name="Rectangle 3"/>
          <p:cNvSpPr txBox="1">
            <a:spLocks noChangeArrowheads="1"/>
          </p:cNvSpPr>
          <p:nvPr/>
        </p:nvSpPr>
        <p:spPr bwMode="auto">
          <a:xfrm>
            <a:off x="611188" y="1700213"/>
            <a:ext cx="8281987" cy="100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b="1"/>
              <a:t>Blok naredbi</a:t>
            </a:r>
            <a:r>
              <a:rPr lang="sl-SI"/>
              <a:t> predstavlja </a:t>
            </a:r>
            <a:r>
              <a:rPr lang="en-US"/>
              <a:t>niz naredbi navedenih unutar velikih (</a:t>
            </a:r>
            <a:r>
              <a:rPr lang="sr-Latn-RS"/>
              <a:t>vitičastih</a:t>
            </a:r>
            <a:r>
              <a:rPr lang="en-US"/>
              <a:t>)</a:t>
            </a:r>
            <a:r>
              <a:rPr lang="sr-Latn-RS"/>
              <a:t> zagrada</a:t>
            </a:r>
            <a:r>
              <a:rPr lang="sl-SI"/>
              <a:t>.</a:t>
            </a:r>
          </a:p>
        </p:txBody>
      </p:sp>
      <p:sp>
        <p:nvSpPr>
          <p:cNvPr id="3076" name="Rectangle 3"/>
          <p:cNvSpPr txBox="1">
            <a:spLocks noChangeArrowheads="1"/>
          </p:cNvSpPr>
          <p:nvPr/>
        </p:nvSpPr>
        <p:spPr bwMode="auto">
          <a:xfrm>
            <a:off x="2924175" y="2679700"/>
            <a:ext cx="3656013" cy="1944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l-SI" sz="22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pPr eaLnBrk="1" hangingPunct="1"/>
            <a:r>
              <a:rPr lang="pl-PL" sz="2200">
                <a:latin typeface="Consolas" pitchFamily="49" charset="0"/>
                <a:cs typeface="Consolas" pitchFamily="49" charset="0"/>
              </a:rPr>
              <a:t>    x = 7;</a:t>
            </a:r>
          </a:p>
          <a:p>
            <a:pPr eaLnBrk="1" hangingPunct="1"/>
            <a:r>
              <a:rPr lang="pl-PL" sz="2200">
                <a:latin typeface="Consolas" pitchFamily="49" charset="0"/>
                <a:cs typeface="Consolas" pitchFamily="49" charset="0"/>
              </a:rPr>
              <a:t>    y = 5;</a:t>
            </a:r>
          </a:p>
          <a:p>
            <a:pPr eaLnBrk="1" hangingPunct="1"/>
            <a:r>
              <a:rPr lang="pl-PL" sz="2200">
                <a:latin typeface="Consolas" pitchFamily="49" charset="0"/>
                <a:cs typeface="Consolas" pitchFamily="49" charset="0"/>
              </a:rPr>
              <a:t>    z = x*x + y*y*y;</a:t>
            </a:r>
          </a:p>
          <a:p>
            <a:pPr eaLnBrk="1" hangingPunct="1"/>
            <a:r>
              <a:rPr lang="sl-SI" sz="22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sa </a:t>
            </a:r>
            <a:r>
              <a:rPr lang="en-US" smtClean="0">
                <a:solidFill>
                  <a:schemeClr val="tx1"/>
                </a:solidFill>
              </a:rPr>
              <a:t>for</a:t>
            </a:r>
            <a:r>
              <a:rPr lang="sl-SI" smtClean="0">
                <a:solidFill>
                  <a:schemeClr val="tx1"/>
                </a:solidFill>
              </a:rPr>
              <a:t> petljom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092325"/>
            <a:ext cx="7848600" cy="3497263"/>
          </a:xfrm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20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int N, i, suma = 0;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printf("Uneti ceo broj: 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scanf("%d",&amp;N);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for(i=1; i&lt;N; i++)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    suma += i;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printf("Suma brojeva manjih od %d je %d",N,suma);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1508" name="Rectangle 3"/>
          <p:cNvSpPr txBox="1">
            <a:spLocks noChangeArrowheads="1"/>
          </p:cNvSpPr>
          <p:nvPr/>
        </p:nvSpPr>
        <p:spPr bwMode="auto">
          <a:xfrm>
            <a:off x="250825" y="981075"/>
            <a:ext cx="8713788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sr-Latn-RS"/>
              <a:t>Napisati C program koji učitava </a:t>
            </a:r>
            <a:r>
              <a:rPr lang="en-US"/>
              <a:t>prirodan</a:t>
            </a:r>
            <a:r>
              <a:rPr lang="sr-Latn-RS"/>
              <a:t> broj N, i određuje i štampa sumu </a:t>
            </a:r>
            <a:r>
              <a:rPr lang="en-US"/>
              <a:t>svih prirodnih brojeva manjih od N</a:t>
            </a:r>
            <a:r>
              <a:rPr lang="sl-SI"/>
              <a:t>.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061075" y="5981700"/>
            <a:ext cx="11572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F0"/>
                </a:solidFill>
                <a:latin typeface="+mn-lt"/>
              </a:rPr>
              <a:t>Štampa</a:t>
            </a:r>
            <a:endParaRPr lang="en-US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21510" name="Straight Arrow Connector 9"/>
          <p:cNvCxnSpPr>
            <a:cxnSpLocks noChangeShapeType="1"/>
          </p:cNvCxnSpPr>
          <p:nvPr/>
        </p:nvCxnSpPr>
        <p:spPr bwMode="auto">
          <a:xfrm flipH="1">
            <a:off x="5508625" y="6211888"/>
            <a:ext cx="528638" cy="92075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511" name="Rectangle 19"/>
          <p:cNvSpPr>
            <a:spLocks noChangeArrowheads="1"/>
          </p:cNvSpPr>
          <p:nvPr/>
        </p:nvSpPr>
        <p:spPr bwMode="auto">
          <a:xfrm>
            <a:off x="611188" y="5876925"/>
            <a:ext cx="4897437" cy="769938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2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ceo broj: 7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2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Suma brojeva manjih od 7 je 21</a:t>
            </a:r>
            <a:endParaRPr lang="en-US" sz="220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sa </a:t>
            </a:r>
            <a:r>
              <a:rPr lang="en-US" smtClean="0">
                <a:solidFill>
                  <a:schemeClr val="tx1"/>
                </a:solidFill>
              </a:rPr>
              <a:t>for</a:t>
            </a:r>
            <a:r>
              <a:rPr lang="sl-SI" smtClean="0">
                <a:solidFill>
                  <a:schemeClr val="tx1"/>
                </a:solidFill>
              </a:rPr>
              <a:t> petljom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065213"/>
            <a:ext cx="7848600" cy="3497262"/>
          </a:xfrm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20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int N, i, suma = 0;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printf("Uneti ceo broj: 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scanf("%d",&amp;N);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for(</a:t>
            </a:r>
            <a:r>
              <a:rPr lang="sl-SI" sz="2000" b="1" smtClean="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i=1</a:t>
            </a:r>
            <a:r>
              <a:rPr lang="sl-SI" sz="200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sl-SI" sz="2000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i&lt;N</a:t>
            </a:r>
            <a:r>
              <a:rPr lang="sl-SI" sz="200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sl-SI" sz="2000" b="1" smtClean="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i++</a:t>
            </a:r>
            <a:r>
              <a:rPr lang="sl-SI" sz="200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    suma += i;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printf("Suma brojeva manjih od %d je %d",N,suma);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68313" y="4581525"/>
            <a:ext cx="16192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>
                <a:solidFill>
                  <a:srgbClr val="FF9900"/>
                </a:solidFill>
                <a:latin typeface="+mn-lt"/>
              </a:rPr>
              <a:t>Prvi broj koji sabiramo je 1</a:t>
            </a:r>
            <a:endParaRPr lang="en-US" sz="2000" dirty="0">
              <a:solidFill>
                <a:srgbClr val="FF990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22533" name="Straight Arrow Connector 9"/>
          <p:cNvCxnSpPr>
            <a:cxnSpLocks noChangeShapeType="1"/>
          </p:cNvCxnSpPr>
          <p:nvPr/>
        </p:nvCxnSpPr>
        <p:spPr bwMode="auto">
          <a:xfrm flipV="1">
            <a:off x="1476375" y="3513138"/>
            <a:ext cx="647700" cy="1068387"/>
          </a:xfrm>
          <a:prstGeom prst="straightConnector1">
            <a:avLst/>
          </a:prstGeom>
          <a:noFill/>
          <a:ln w="9525" algn="ctr">
            <a:solidFill>
              <a:srgbClr val="FF99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185988" y="4592638"/>
            <a:ext cx="20875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>
                <a:solidFill>
                  <a:srgbClr val="00B050"/>
                </a:solidFill>
                <a:latin typeface="+mn-lt"/>
              </a:rPr>
              <a:t>Poslednji broj koji sabiramo je N-1</a:t>
            </a:r>
            <a:endParaRPr lang="en-US" sz="2000" dirty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22535" name="Straight Arrow Connector 13"/>
          <p:cNvCxnSpPr>
            <a:cxnSpLocks noChangeShapeType="1"/>
          </p:cNvCxnSpPr>
          <p:nvPr/>
        </p:nvCxnSpPr>
        <p:spPr bwMode="auto">
          <a:xfrm flipH="1" flipV="1">
            <a:off x="2987675" y="3513138"/>
            <a:ext cx="144463" cy="1068387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4530725" y="4546600"/>
            <a:ext cx="24479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>
                <a:solidFill>
                  <a:srgbClr val="00B0F0"/>
                </a:solidFill>
                <a:latin typeface="+mn-lt"/>
              </a:rPr>
              <a:t>Pomeramo se za po 1, i=1,2,…, N-1</a:t>
            </a:r>
            <a:endParaRPr lang="en-US" sz="2000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22537" name="Straight Arrow Connector 18"/>
          <p:cNvCxnSpPr>
            <a:cxnSpLocks noChangeShapeType="1"/>
          </p:cNvCxnSpPr>
          <p:nvPr/>
        </p:nvCxnSpPr>
        <p:spPr bwMode="auto">
          <a:xfrm flipH="1" flipV="1">
            <a:off x="3708400" y="3502025"/>
            <a:ext cx="1727200" cy="1079500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250825" y="5514975"/>
            <a:ext cx="8713788" cy="122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sr-Latn-RS" b="1" smtClean="0">
                <a:solidFill>
                  <a:srgbClr val="FF0000"/>
                </a:solidFill>
              </a:rPr>
              <a:t>Pitanja:</a:t>
            </a:r>
          </a:p>
          <a:p>
            <a:pPr marL="457200" indent="-457200" eaLnBrk="1" hangingPunct="1">
              <a:spcBef>
                <a:spcPts val="0"/>
              </a:spcBef>
              <a:buFontTx/>
              <a:buAutoNum type="arabicPeriod"/>
              <a:defRPr/>
            </a:pPr>
            <a:r>
              <a:rPr lang="en-US" smtClean="0">
                <a:solidFill>
                  <a:srgbClr val="FF0000"/>
                </a:solidFill>
              </a:rPr>
              <a:t>Ako unesemo N=5, koju vrednost </a:t>
            </a:r>
            <a:r>
              <a:rPr lang="sr-Latn-RS" smtClean="0">
                <a:solidFill>
                  <a:srgbClr val="FF0000"/>
                </a:solidFill>
              </a:rPr>
              <a:t>će imati i na kraju programa?</a:t>
            </a:r>
          </a:p>
          <a:p>
            <a:pPr marL="457200" indent="-457200" eaLnBrk="1" hangingPunct="1">
              <a:spcBef>
                <a:spcPts val="0"/>
              </a:spcBef>
              <a:buFontTx/>
              <a:buAutoNum type="arabicPeriod"/>
              <a:defRPr/>
            </a:pPr>
            <a:r>
              <a:rPr lang="sr-Latn-RS" smtClean="0">
                <a:solidFill>
                  <a:srgbClr val="FF0000"/>
                </a:solidFill>
              </a:rPr>
              <a:t>Šta će se odštampati ako unesemo negativno N?</a:t>
            </a:r>
            <a:endParaRPr lang="sl-SI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Drugi primer sa </a:t>
            </a:r>
            <a:r>
              <a:rPr lang="en-US" smtClean="0">
                <a:solidFill>
                  <a:schemeClr val="tx1"/>
                </a:solidFill>
              </a:rPr>
              <a:t>for</a:t>
            </a:r>
            <a:r>
              <a:rPr lang="sl-SI" smtClean="0">
                <a:solidFill>
                  <a:schemeClr val="tx1"/>
                </a:solidFill>
              </a:rPr>
              <a:t> petljom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9138"/>
            <a:ext cx="8353425" cy="3743325"/>
          </a:xfrm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0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int N, i, BrDelj = 0;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printf("Uneti ceo broj: 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scanf("%d",&amp;N);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for(i=1; i&lt;=N; i++){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    if (N%i==0)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        BrDelj++;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}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printf("Ima %d brojeva sa kojima je deljiv %d",BrDelj,N);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3556" name="Rectangle 3"/>
          <p:cNvSpPr txBox="1">
            <a:spLocks noChangeArrowheads="1"/>
          </p:cNvSpPr>
          <p:nvPr/>
        </p:nvSpPr>
        <p:spPr bwMode="auto">
          <a:xfrm>
            <a:off x="250825" y="1052513"/>
            <a:ext cx="8713788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sr-Latn-RS" sz="2200"/>
              <a:t>Napisati C program koji učitava </a:t>
            </a:r>
            <a:r>
              <a:rPr lang="en-US" sz="2200"/>
              <a:t>prirodan</a:t>
            </a:r>
            <a:r>
              <a:rPr lang="sr-Latn-RS" sz="2200"/>
              <a:t> broj N, i određuje i štampa sa koliko </a:t>
            </a:r>
            <a:r>
              <a:rPr lang="en-US" sz="2200"/>
              <a:t>prirodnih brojeva </a:t>
            </a:r>
            <a:r>
              <a:rPr lang="sr-Latn-RS" sz="2200"/>
              <a:t>je deljiv N</a:t>
            </a:r>
            <a:r>
              <a:rPr lang="sl-SI" sz="2200"/>
              <a:t>. Na primer, N=6 je deljiv sa 1, 2, 3 i 6.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810375" y="6007100"/>
            <a:ext cx="11572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F0"/>
                </a:solidFill>
                <a:latin typeface="+mn-lt"/>
              </a:rPr>
              <a:t>Štampa</a:t>
            </a:r>
            <a:endParaRPr lang="en-US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23558" name="Straight Arrow Connector 9"/>
          <p:cNvCxnSpPr>
            <a:cxnSpLocks noChangeShapeType="1"/>
          </p:cNvCxnSpPr>
          <p:nvPr/>
        </p:nvCxnSpPr>
        <p:spPr bwMode="auto">
          <a:xfrm flipH="1">
            <a:off x="6257925" y="6238875"/>
            <a:ext cx="528638" cy="92075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59" name="Rectangle 19"/>
          <p:cNvSpPr>
            <a:spLocks noChangeArrowheads="1"/>
          </p:cNvSpPr>
          <p:nvPr/>
        </p:nvSpPr>
        <p:spPr bwMode="auto">
          <a:xfrm>
            <a:off x="395288" y="5949950"/>
            <a:ext cx="5832475" cy="76835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2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ceo broj: 16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2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Ima 5 brojeva sa kojima je deljiv 16</a:t>
            </a:r>
            <a:endParaRPr lang="en-US" sz="220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sr-Latn-RS" dirty="0" smtClean="0">
                <a:solidFill>
                  <a:schemeClr val="tx1"/>
                </a:solidFill>
              </a:rPr>
              <a:t>Naredba break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2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323850" y="1485900"/>
            <a:ext cx="8640763" cy="359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200" dirty="0" smtClean="0">
                <a:latin typeface="+mn-lt"/>
                <a:cs typeface="Consolas" pitchFamily="49" charset="0"/>
              </a:rPr>
              <a:t>Sa naredbom </a:t>
            </a:r>
            <a:r>
              <a:rPr lang="sr-Latn-RS" sz="2200" b="1" dirty="0" smtClean="0">
                <a:solidFill>
                  <a:srgbClr val="FF3300"/>
                </a:solidFill>
                <a:latin typeface="+mn-lt"/>
                <a:cs typeface="Consolas" pitchFamily="49" charset="0"/>
              </a:rPr>
              <a:t>break</a:t>
            </a:r>
            <a:r>
              <a:rPr lang="sr-Latn-RS" sz="2200" dirty="0" smtClean="0">
                <a:latin typeface="+mn-lt"/>
                <a:cs typeface="Consolas" pitchFamily="49" charset="0"/>
              </a:rPr>
              <a:t> se izlazi iz while i for petlje.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200" dirty="0" smtClean="0">
                <a:latin typeface="+mn-lt"/>
                <a:cs typeface="Consolas" pitchFamily="49" charset="0"/>
              </a:rPr>
              <a:t>break naredba se </a:t>
            </a:r>
            <a:r>
              <a:rPr lang="sr-Latn-RS" sz="2200" u="sng" dirty="0" smtClean="0">
                <a:latin typeface="+mn-lt"/>
                <a:cs typeface="Consolas" pitchFamily="49" charset="0"/>
              </a:rPr>
              <a:t>ne može</a:t>
            </a:r>
            <a:r>
              <a:rPr lang="sr-Latn-RS" sz="2200" dirty="0" smtClean="0">
                <a:latin typeface="+mn-lt"/>
                <a:cs typeface="Consolas" pitchFamily="49" charset="0"/>
              </a:rPr>
              <a:t> naći bilo gde u programu, već u petljama ili switch naredbi.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200" dirty="0" smtClean="0">
                <a:latin typeface="+mn-lt"/>
                <a:cs typeface="Consolas" pitchFamily="49" charset="0"/>
              </a:rPr>
              <a:t>Posmatrajmo sledeću for petlju:</a:t>
            </a:r>
          </a:p>
          <a:p>
            <a:pPr marL="0" indent="0" eaLnBrk="1" hangingPunct="1">
              <a:defRPr/>
            </a:pPr>
            <a:r>
              <a:rPr lang="nn-NO" sz="2000" dirty="0">
                <a:latin typeface="Consolas" pitchFamily="49" charset="0"/>
                <a:cs typeface="Consolas" pitchFamily="49" charset="0"/>
              </a:rPr>
              <a:t> </a:t>
            </a:r>
            <a:endParaRPr lang="sr-Latn-RS" sz="2000" dirty="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defRPr/>
            </a:pPr>
            <a:r>
              <a:rPr lang="sr-Latn-RS" sz="2000" dirty="0">
                <a:latin typeface="Consolas" pitchFamily="49" charset="0"/>
                <a:cs typeface="Consolas" pitchFamily="49" charset="0"/>
              </a:rPr>
              <a:t> </a:t>
            </a:r>
            <a:r>
              <a:rPr lang="nn-NO" sz="2000" dirty="0" smtClean="0">
                <a:latin typeface="Consolas" pitchFamily="49" charset="0"/>
                <a:cs typeface="Consolas" pitchFamily="49" charset="0"/>
              </a:rPr>
              <a:t>for(i=1</a:t>
            </a:r>
            <a:r>
              <a:rPr lang="nn-NO" sz="2000" dirty="0">
                <a:latin typeface="Consolas" pitchFamily="49" charset="0"/>
                <a:cs typeface="Consolas" pitchFamily="49" charset="0"/>
              </a:rPr>
              <a:t>; i&lt;=N; i++){</a:t>
            </a:r>
          </a:p>
          <a:p>
            <a:pPr marL="0" indent="0" eaLnBrk="1" hangingPunct="1">
              <a:defRPr/>
            </a:pPr>
            <a:r>
              <a:rPr lang="nn-NO" sz="2000" dirty="0">
                <a:latin typeface="Consolas" pitchFamily="49" charset="0"/>
                <a:cs typeface="Consolas" pitchFamily="49" charset="0"/>
              </a:rPr>
              <a:t> </a:t>
            </a:r>
            <a:r>
              <a:rPr lang="sr-Latn-RS" sz="2000" dirty="0" smtClean="0">
                <a:latin typeface="Consolas" pitchFamily="49" charset="0"/>
                <a:cs typeface="Consolas" pitchFamily="49" charset="0"/>
              </a:rPr>
              <a:t>    </a:t>
            </a:r>
            <a:r>
              <a:rPr lang="nn-NO" sz="2000" dirty="0" smtClean="0">
                <a:latin typeface="Consolas" pitchFamily="49" charset="0"/>
                <a:cs typeface="Consolas" pitchFamily="49" charset="0"/>
              </a:rPr>
              <a:t>if </a:t>
            </a:r>
            <a:r>
              <a:rPr lang="nn-NO" sz="2000" dirty="0">
                <a:latin typeface="Consolas" pitchFamily="49" charset="0"/>
                <a:cs typeface="Consolas" pitchFamily="49" charset="0"/>
              </a:rPr>
              <a:t>(N%i==0)</a:t>
            </a:r>
          </a:p>
          <a:p>
            <a:pPr marL="0" indent="0" eaLnBrk="1" hangingPunct="1">
              <a:defRPr/>
            </a:pPr>
            <a:r>
              <a:rPr lang="nn-NO" sz="2000" dirty="0">
                <a:latin typeface="Consolas" pitchFamily="49" charset="0"/>
                <a:cs typeface="Consolas" pitchFamily="49" charset="0"/>
              </a:rPr>
              <a:t>      </a:t>
            </a:r>
            <a:r>
              <a:rPr lang="sr-Latn-RS" sz="2000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sr-Latn-RS" sz="2000" b="1" dirty="0" smtClean="0">
                <a:solidFill>
                  <a:srgbClr val="FF3300"/>
                </a:solidFill>
                <a:latin typeface="Consolas" pitchFamily="49" charset="0"/>
                <a:cs typeface="Consolas" pitchFamily="49" charset="0"/>
              </a:rPr>
              <a:t>b</a:t>
            </a:r>
            <a:r>
              <a:rPr lang="nn-NO" sz="2000" b="1" dirty="0" smtClean="0">
                <a:solidFill>
                  <a:srgbClr val="FF3300"/>
                </a:solidFill>
                <a:latin typeface="Consolas" pitchFamily="49" charset="0"/>
                <a:cs typeface="Consolas" pitchFamily="49" charset="0"/>
              </a:rPr>
              <a:t>reak</a:t>
            </a:r>
            <a:r>
              <a:rPr lang="nn-NO" sz="2000" b="1" dirty="0">
                <a:solidFill>
                  <a:srgbClr val="FF3300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pPr marL="0" indent="0" eaLnBrk="1" hangingPunct="1">
              <a:defRPr/>
            </a:pPr>
            <a:r>
              <a:rPr lang="nn-NO" sz="2000" dirty="0">
                <a:latin typeface="Consolas" pitchFamily="49" charset="0"/>
                <a:cs typeface="Consolas" pitchFamily="49" charset="0"/>
              </a:rPr>
              <a:t> </a:t>
            </a:r>
            <a:r>
              <a:rPr lang="nn-NO" sz="2000" dirty="0" smtClean="0">
                <a:latin typeface="Consolas" pitchFamily="49" charset="0"/>
                <a:cs typeface="Consolas" pitchFamily="49" charset="0"/>
              </a:rPr>
              <a:t>}</a:t>
            </a:r>
            <a:endParaRPr lang="sr-Latn-RS" sz="2000" dirty="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defRPr/>
            </a:pPr>
            <a:r>
              <a:rPr lang="sr-Latn-RS" sz="2000" dirty="0">
                <a:latin typeface="Consolas" pitchFamily="49" charset="0"/>
                <a:cs typeface="Consolas" pitchFamily="49" charset="0"/>
              </a:rPr>
              <a:t> printf</a:t>
            </a:r>
            <a:r>
              <a:rPr lang="sr-Latn-RS" sz="2000" dirty="0" smtClean="0">
                <a:latin typeface="Consolas" pitchFamily="49" charset="0"/>
                <a:cs typeface="Consolas" pitchFamily="49" charset="0"/>
              </a:rPr>
              <a:t>("%d",i);</a:t>
            </a:r>
            <a:endParaRPr lang="sr-Latn-RS" sz="2200" dirty="0" smtClean="0">
              <a:latin typeface="+mn-lt"/>
            </a:endParaRPr>
          </a:p>
          <a:p>
            <a:pPr marL="0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endParaRPr lang="sr-Latn-RS" sz="1000" dirty="0">
              <a:latin typeface="+mn-lt"/>
            </a:endParaRPr>
          </a:p>
          <a:p>
            <a:pPr marL="0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endParaRPr lang="sr-Latn-RS" sz="2200" dirty="0" smtClean="0">
              <a:latin typeface="+mn-lt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718050" y="3657600"/>
            <a:ext cx="36703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2000">
                <a:solidFill>
                  <a:srgbClr val="FF3300"/>
                </a:solidFill>
                <a:latin typeface="+mn-lt"/>
              </a:rPr>
              <a:t>Kad se naiđe na prvi broj </a:t>
            </a:r>
            <a:r>
              <a:rPr lang="sr-Latn-RS" sz="2000">
                <a:solidFill>
                  <a:srgbClr val="FF3300"/>
                </a:solidFill>
                <a:latin typeface="+mn-lt"/>
              </a:rPr>
              <a:t>sa kojim </a:t>
            </a:r>
            <a:r>
              <a:rPr lang="en-US" sz="2000">
                <a:solidFill>
                  <a:srgbClr val="FF3300"/>
                </a:solidFill>
                <a:latin typeface="+mn-lt"/>
              </a:rPr>
              <a:t>j</a:t>
            </a:r>
            <a:r>
              <a:rPr lang="sr-Latn-RS" sz="2000">
                <a:solidFill>
                  <a:srgbClr val="FF3300"/>
                </a:solidFill>
                <a:latin typeface="+mn-lt"/>
              </a:rPr>
              <a:t>e N deljiv, izlazi se iz petlje.</a:t>
            </a:r>
            <a:endParaRPr lang="en-US" sz="2000" dirty="0">
              <a:solidFill>
                <a:srgbClr val="FF330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24581" name="Straight Arrow Connector 9"/>
          <p:cNvCxnSpPr>
            <a:cxnSpLocks noChangeShapeType="1"/>
          </p:cNvCxnSpPr>
          <p:nvPr/>
        </p:nvCxnSpPr>
        <p:spPr bwMode="auto">
          <a:xfrm flipH="1">
            <a:off x="2484438" y="4011613"/>
            <a:ext cx="2159000" cy="18415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50825" y="5514975"/>
            <a:ext cx="8713788" cy="122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sr-Latn-RS" b="1" smtClean="0">
                <a:solidFill>
                  <a:srgbClr val="FF0000"/>
                </a:solidFill>
              </a:rPr>
              <a:t>Pitanje:</a:t>
            </a:r>
          </a:p>
          <a:p>
            <a:pPr marL="457200" indent="-457200" eaLnBrk="1" hangingPunct="1">
              <a:spcBef>
                <a:spcPts val="0"/>
              </a:spcBef>
              <a:buFontTx/>
              <a:buAutoNum type="arabicPeriod"/>
              <a:defRPr/>
            </a:pPr>
            <a:r>
              <a:rPr lang="en-US" smtClean="0">
                <a:solidFill>
                  <a:srgbClr val="FF0000"/>
                </a:solidFill>
              </a:rPr>
              <a:t>Ako unesemo N=5, </a:t>
            </a:r>
            <a:r>
              <a:rPr lang="sr-Latn-RS" smtClean="0">
                <a:solidFill>
                  <a:srgbClr val="FF0000"/>
                </a:solidFill>
              </a:rPr>
              <a:t>šta će biti odštampano funkcijom printf na kraju programa?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5888"/>
            <a:ext cx="7772400" cy="8763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Zadaci za ve</a:t>
            </a:r>
            <a:r>
              <a:rPr lang="sr-Latn-RS" smtClean="0">
                <a:solidFill>
                  <a:schemeClr val="tx1"/>
                </a:solidFill>
              </a:rPr>
              <a:t>žbu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68413"/>
            <a:ext cx="8856662" cy="3097212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sr-Latn-RS" sz="2500" smtClean="0"/>
              <a:t>Napisati</a:t>
            </a:r>
            <a:r>
              <a:rPr lang="en-US" sz="2500" smtClean="0"/>
              <a:t> </a:t>
            </a:r>
            <a:r>
              <a:rPr lang="sr-Latn-RS" sz="2500" smtClean="0"/>
              <a:t>C program</a:t>
            </a:r>
            <a:r>
              <a:rPr lang="en-US" sz="2500" smtClean="0"/>
              <a:t> koji učitava </a:t>
            </a:r>
            <a:r>
              <a:rPr lang="vi-VN" sz="2500" smtClean="0"/>
              <a:t>tri</a:t>
            </a:r>
            <a:r>
              <a:rPr lang="sr-Latn-RS" sz="2500" smtClean="0"/>
              <a:t> realna</a:t>
            </a:r>
            <a:r>
              <a:rPr lang="vi-VN" sz="2500" smtClean="0"/>
              <a:t> broja</a:t>
            </a:r>
            <a:r>
              <a:rPr lang="sr-Latn-RS" sz="2500" smtClean="0"/>
              <a:t> X, Y i Z,</a:t>
            </a:r>
            <a:r>
              <a:rPr lang="vi-VN" sz="2500" smtClean="0"/>
              <a:t> i</a:t>
            </a:r>
            <a:r>
              <a:rPr lang="sr-Latn-RS" sz="2500" smtClean="0"/>
              <a:t> koji</a:t>
            </a:r>
            <a:r>
              <a:rPr lang="vi-VN" sz="2500" smtClean="0"/>
              <a:t> određuje i štampa najmanji i najveći od </a:t>
            </a:r>
            <a:r>
              <a:rPr lang="sr-Latn-RS" sz="2500" smtClean="0"/>
              <a:t>unetih brojeva</a:t>
            </a:r>
            <a:r>
              <a:rPr lang="vi-VN" sz="2500" smtClean="0"/>
              <a:t>.</a:t>
            </a:r>
            <a:endParaRPr lang="sr-Latn-RS" sz="2500" smtClean="0"/>
          </a:p>
          <a:p>
            <a:pPr marL="457200" indent="-457200" eaLnBrk="1" hangingPunct="1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sr-Latn-RS" sz="2500" smtClean="0"/>
              <a:t>Napisati</a:t>
            </a:r>
            <a:r>
              <a:rPr lang="en-US" sz="2500" smtClean="0"/>
              <a:t> </a:t>
            </a:r>
            <a:r>
              <a:rPr lang="sr-Latn-RS" sz="2500" smtClean="0"/>
              <a:t>C program</a:t>
            </a:r>
            <a:r>
              <a:rPr lang="en-US" sz="2500" smtClean="0"/>
              <a:t> koji učitava prirodan broj N i koji vrši sabiranje prvih parnih brojeva</a:t>
            </a:r>
            <a:r>
              <a:rPr lang="sr-Latn-RS" sz="2500" smtClean="0"/>
              <a:t> manjih od N</a:t>
            </a:r>
            <a:r>
              <a:rPr lang="en-US" sz="2500" smtClean="0"/>
              <a:t>.</a:t>
            </a:r>
            <a:r>
              <a:rPr lang="sr-Latn-RS" sz="2500" smtClean="0"/>
              <a:t> Na primer, ako je N=7, treba sabrati brojeve 2, 4 i 6.</a:t>
            </a:r>
          </a:p>
          <a:p>
            <a:pPr marL="457200" indent="-457200" eaLnBrk="1" hangingPunct="1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sr-Latn-RS" sz="2500" smtClean="0"/>
              <a:t>Napisati</a:t>
            </a:r>
            <a:r>
              <a:rPr lang="en-US" sz="2500" smtClean="0"/>
              <a:t> </a:t>
            </a:r>
            <a:r>
              <a:rPr lang="sr-Latn-RS" sz="2500" smtClean="0"/>
              <a:t>C program</a:t>
            </a:r>
            <a:r>
              <a:rPr lang="en-US" sz="2500" smtClean="0"/>
              <a:t> koji učitava prirodan broj N</a:t>
            </a:r>
            <a:r>
              <a:rPr lang="sr-Latn-RS" sz="2500" smtClean="0"/>
              <a:t> i koji određuje i štampa koliko taj broj ima cifara većih od 5. Na primer, ako je N=792, treba odštampati broj 2.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if selekcija</a:t>
            </a:r>
          </a:p>
        </p:txBody>
      </p:sp>
      <p:sp>
        <p:nvSpPr>
          <p:cNvPr id="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323850" y="1485900"/>
            <a:ext cx="8640763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b="1" smtClean="0">
                <a:solidFill>
                  <a:srgbClr val="FF0000"/>
                </a:solidFill>
                <a:latin typeface="+mn-lt"/>
                <a:cs typeface="Consolas" pitchFamily="49" charset="0"/>
              </a:rPr>
              <a:t>if</a:t>
            </a:r>
            <a:r>
              <a:rPr lang="vi-VN" b="1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sr-Latn-RS" b="1" smtClean="0">
                <a:solidFill>
                  <a:srgbClr val="FF0000"/>
                </a:solidFill>
                <a:latin typeface="+mn-lt"/>
              </a:rPr>
              <a:t>selekcija</a:t>
            </a:r>
            <a:r>
              <a:rPr lang="sr-Latn-RS" smtClean="0">
                <a:latin typeface="+mn-lt"/>
              </a:rPr>
              <a:t> (ili if naredba)</a:t>
            </a:r>
            <a:r>
              <a:rPr lang="vi-VN" smtClean="0">
                <a:latin typeface="+mn-lt"/>
              </a:rPr>
              <a:t> se koristi kada želimo izvršiti naredbu ili blok ako je zadovoljen određeni uslov. </a:t>
            </a:r>
            <a:endParaRPr lang="sr-Latn-RS" smtClean="0">
              <a:latin typeface="+mn-lt"/>
            </a:endParaRP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mtClean="0">
                <a:latin typeface="+mn-lt"/>
              </a:rPr>
              <a:t>Sintaksa je:</a:t>
            </a:r>
          </a:p>
          <a:p>
            <a:pPr marL="0" indent="0" eaLnBrk="1" hangingPunct="1">
              <a:buClr>
                <a:schemeClr val="tx1"/>
              </a:buClr>
              <a:buSzPct val="75000"/>
              <a:defRPr/>
            </a:pPr>
            <a:r>
              <a:rPr lang="sr-Latn-RS" smtClean="0">
                <a:latin typeface="+mn-lt"/>
                <a:cs typeface="Consolas" pitchFamily="49" charset="0"/>
              </a:rPr>
              <a:t>		</a:t>
            </a:r>
            <a:r>
              <a:rPr lang="vi-VN" smtClean="0">
                <a:latin typeface="Consolas" pitchFamily="49" charset="0"/>
                <a:cs typeface="Consolas" pitchFamily="49" charset="0"/>
              </a:rPr>
              <a:t>if(uslov</a:t>
            </a:r>
            <a:r>
              <a:rPr lang="vi-VN">
                <a:latin typeface="Consolas" pitchFamily="49" charset="0"/>
                <a:cs typeface="Consolas" pitchFamily="49" charset="0"/>
              </a:rPr>
              <a:t>)</a:t>
            </a:r>
          </a:p>
          <a:p>
            <a:pPr marL="0" indent="0" eaLnBrk="1" hangingPunct="1">
              <a:buClr>
                <a:schemeClr val="tx1"/>
              </a:buClr>
              <a:buSzPct val="75000"/>
              <a:defRPr/>
            </a:pPr>
            <a:r>
              <a:rPr lang="vi-VN">
                <a:latin typeface="Consolas" pitchFamily="49" charset="0"/>
                <a:cs typeface="Consolas" pitchFamily="49" charset="0"/>
              </a:rPr>
              <a:t>	</a:t>
            </a:r>
            <a:r>
              <a:rPr lang="sr-Latn-RS">
                <a:latin typeface="Consolas" pitchFamily="49" charset="0"/>
                <a:cs typeface="Consolas" pitchFamily="49" charset="0"/>
              </a:rPr>
              <a:t>	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	</a:t>
            </a:r>
            <a:r>
              <a:rPr lang="vi-VN" smtClean="0">
                <a:latin typeface="Consolas" pitchFamily="49" charset="0"/>
                <a:cs typeface="Consolas" pitchFamily="49" charset="0"/>
              </a:rPr>
              <a:t>naredba </a:t>
            </a:r>
            <a:r>
              <a:rPr lang="vi-VN">
                <a:latin typeface="Consolas" pitchFamily="49" charset="0"/>
                <a:cs typeface="Consolas" pitchFamily="49" charset="0"/>
              </a:rPr>
              <a:t>ili blok;</a:t>
            </a:r>
          </a:p>
          <a:p>
            <a:pPr marL="0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endParaRPr lang="sr-Latn-RS" smtClean="0">
              <a:latin typeface="+mn-lt"/>
            </a:endParaRP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mtClean="0">
                <a:solidFill>
                  <a:srgbClr val="FF0000"/>
                </a:solidFill>
                <a:latin typeface="+mn-lt"/>
              </a:rPr>
              <a:t>Uslov se mora navesti u zagradi</a:t>
            </a:r>
            <a:r>
              <a:rPr lang="sr-Latn-RS" smtClean="0">
                <a:latin typeface="+mn-lt"/>
              </a:rPr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mtClean="0">
                <a:latin typeface="+mn-lt"/>
              </a:rPr>
              <a:t>Ako je uslov zadovoljen, izvršava se </a:t>
            </a:r>
            <a:r>
              <a:rPr lang="vi-VN" smtClean="0">
                <a:latin typeface="+mn-lt"/>
                <a:cs typeface="Consolas" pitchFamily="49" charset="0"/>
              </a:rPr>
              <a:t>naredba ili blok</a:t>
            </a:r>
            <a:r>
              <a:rPr lang="vi-VN" smtClean="0">
                <a:latin typeface="+mn-lt"/>
              </a:rPr>
              <a:t>. Ako nije, ta se naredba ili blok preskaču i kontrola prelazi na prvu naredbu nakon selekcije.</a:t>
            </a:r>
            <a:endParaRPr lang="sr-Latn-RS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sa if selekcijom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1916113"/>
            <a:ext cx="6553200" cy="4098925"/>
          </a:xfrm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21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int N;	   // ceo broj koji se unosi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printf("Uneti ceo broj: 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scanf("%d",&amp;N);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if(N%2==0){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    N++;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    printf("Izmenjeni broj N je %d",N);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}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5124" name="Rectangle 3"/>
          <p:cNvSpPr txBox="1">
            <a:spLocks noChangeArrowheads="1"/>
          </p:cNvSpPr>
          <p:nvPr/>
        </p:nvSpPr>
        <p:spPr bwMode="auto">
          <a:xfrm>
            <a:off x="250825" y="908050"/>
            <a:ext cx="8713788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sr-Latn-RS"/>
              <a:t>Napisati C program koji učitava ceo broj N, i u slučaju da je N paran broj, uvećati ga za 1 i odštampati</a:t>
            </a:r>
            <a:r>
              <a:rPr lang="sl-SI"/>
              <a:t>. U suprotnom, ne raditi ništa.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700713" y="6140450"/>
            <a:ext cx="11572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F0"/>
                </a:solidFill>
                <a:latin typeface="+mn-lt"/>
              </a:rPr>
              <a:t>Štampa</a:t>
            </a:r>
            <a:endParaRPr lang="en-US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5126" name="Straight Arrow Connector 9"/>
          <p:cNvCxnSpPr>
            <a:cxnSpLocks noChangeShapeType="1"/>
          </p:cNvCxnSpPr>
          <p:nvPr/>
        </p:nvCxnSpPr>
        <p:spPr bwMode="auto">
          <a:xfrm flipH="1">
            <a:off x="5172075" y="6372225"/>
            <a:ext cx="528638" cy="92075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27" name="Rectangle 19"/>
          <p:cNvSpPr>
            <a:spLocks noChangeArrowheads="1"/>
          </p:cNvSpPr>
          <p:nvPr/>
        </p:nvSpPr>
        <p:spPr bwMode="auto">
          <a:xfrm>
            <a:off x="1258888" y="6057900"/>
            <a:ext cx="3919537" cy="769938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2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ceo broj: 22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2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Izmenjeni broj N je 23</a:t>
            </a:r>
            <a:endParaRPr lang="en-US" sz="220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sa if selekcijom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1484313"/>
            <a:ext cx="6553200" cy="4098925"/>
          </a:xfrm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21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int N;	   </a:t>
            </a:r>
            <a:r>
              <a:rPr lang="sl-SI" sz="2100" smtClean="0">
                <a:solidFill>
                  <a:srgbClr val="FF9900"/>
                </a:solidFill>
                <a:latin typeface="Consolas" pitchFamily="49" charset="0"/>
                <a:cs typeface="Consolas" pitchFamily="49" charset="0"/>
              </a:rPr>
              <a:t>// ceo broj koji se unosi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printf("Uneti ceo broj: 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scanf("%d",&amp;N);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    if</a:t>
            </a:r>
            <a:r>
              <a:rPr lang="sl-SI" sz="21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(N%2==0) </a:t>
            </a:r>
            <a:r>
              <a:rPr lang="sl-SI" sz="210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       N++;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       printf("Izmenjeni broj N je %d",N);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   }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1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5961063" y="3789363"/>
            <a:ext cx="17795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50"/>
                </a:solidFill>
                <a:latin typeface="+mn-lt"/>
              </a:rPr>
              <a:t>Blok naredbi</a:t>
            </a:r>
            <a:endParaRPr lang="en-US" dirty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6149" name="Straight Arrow Connector 9"/>
          <p:cNvCxnSpPr>
            <a:cxnSpLocks noChangeShapeType="1"/>
          </p:cNvCxnSpPr>
          <p:nvPr/>
        </p:nvCxnSpPr>
        <p:spPr bwMode="auto">
          <a:xfrm flipH="1" flipV="1">
            <a:off x="3635375" y="3976688"/>
            <a:ext cx="2325688" cy="42862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50" name="Straight Arrow Connector 9"/>
          <p:cNvCxnSpPr>
            <a:cxnSpLocks noChangeShapeType="1"/>
          </p:cNvCxnSpPr>
          <p:nvPr/>
        </p:nvCxnSpPr>
        <p:spPr bwMode="auto">
          <a:xfrm flipH="1">
            <a:off x="2124075" y="4019550"/>
            <a:ext cx="3836988" cy="849313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-15875" y="5502275"/>
            <a:ext cx="21399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FF0000"/>
                </a:solidFill>
                <a:latin typeface="+mn-lt"/>
              </a:rPr>
              <a:t>Uslov u zagradi</a:t>
            </a:r>
            <a:endParaRPr lang="en-US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6152" name="Straight Arrow Connector 9"/>
          <p:cNvCxnSpPr>
            <a:cxnSpLocks noChangeShapeType="1"/>
          </p:cNvCxnSpPr>
          <p:nvPr/>
        </p:nvCxnSpPr>
        <p:spPr bwMode="auto">
          <a:xfrm flipV="1">
            <a:off x="755650" y="4021138"/>
            <a:ext cx="1728788" cy="158750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5961063" y="1989138"/>
            <a:ext cx="21399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FF9900"/>
                </a:solidFill>
                <a:latin typeface="+mn-lt"/>
              </a:rPr>
              <a:t>Komentar</a:t>
            </a:r>
            <a:endParaRPr lang="en-US" dirty="0">
              <a:solidFill>
                <a:srgbClr val="FF990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6154" name="Straight Arrow Connector 9"/>
          <p:cNvCxnSpPr>
            <a:cxnSpLocks noChangeShapeType="1"/>
          </p:cNvCxnSpPr>
          <p:nvPr/>
        </p:nvCxnSpPr>
        <p:spPr bwMode="auto">
          <a:xfrm flipH="1">
            <a:off x="5364163" y="2349500"/>
            <a:ext cx="684212" cy="503238"/>
          </a:xfrm>
          <a:prstGeom prst="straightConnector1">
            <a:avLst/>
          </a:prstGeom>
          <a:noFill/>
          <a:ln w="9525" algn="ctr">
            <a:solidFill>
              <a:srgbClr val="FF99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9875"/>
            <a:ext cx="7772400" cy="1143000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Komentari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323850" y="1773238"/>
            <a:ext cx="8569325" cy="424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r>
              <a:rPr lang="sr-Latn-RS" b="1" smtClean="0">
                <a:solidFill>
                  <a:srgbClr val="FF3300"/>
                </a:solidFill>
              </a:rPr>
              <a:t>Komentar</a:t>
            </a:r>
            <a:r>
              <a:rPr lang="sl-SI" smtClean="0"/>
              <a:t> predstavlja </a:t>
            </a:r>
            <a:r>
              <a:rPr lang="sr-Latn-RS" smtClean="0"/>
              <a:t>deo programskog koda koji se ne prevodi</a:t>
            </a:r>
            <a:r>
              <a:rPr lang="sl-SI" smtClean="0"/>
              <a:t>.</a:t>
            </a:r>
          </a:p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r>
              <a:rPr lang="sl-SI" smtClean="0"/>
              <a:t>Komentari ni na koji način ne utiču na rezultat, već služe samo da pojasne određeni deo programa.</a:t>
            </a:r>
          </a:p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r>
              <a:rPr lang="sl-SI" smtClean="0"/>
              <a:t>Najjednostavniji su </a:t>
            </a:r>
            <a:r>
              <a:rPr lang="sl-SI" b="1" smtClean="0">
                <a:solidFill>
                  <a:srgbClr val="FF3300"/>
                </a:solidFill>
              </a:rPr>
              <a:t>linijski komentari</a:t>
            </a:r>
            <a:r>
              <a:rPr lang="sl-SI" smtClean="0"/>
              <a:t>, koji počinju sa </a:t>
            </a:r>
            <a:r>
              <a:rPr lang="sl-SI" b="1" smtClean="0">
                <a:solidFill>
                  <a:srgbClr val="FF3300"/>
                </a:solidFill>
              </a:rPr>
              <a:t>//</a:t>
            </a:r>
            <a:r>
              <a:rPr lang="sl-SI" smtClean="0"/>
              <a:t> i važe do kraja tekućeg reda.</a:t>
            </a:r>
          </a:p>
          <a:p>
            <a:pPr marL="361950" indent="-361950" eaLnBrk="1" hangingPunct="1">
              <a:spcBef>
                <a:spcPct val="20000"/>
              </a:spcBef>
              <a:defRPr/>
            </a:pPr>
            <a:r>
              <a:rPr lang="sl-SI" smtClean="0">
                <a:latin typeface="Consolas" pitchFamily="49" charset="0"/>
                <a:cs typeface="Consolas" pitchFamily="49" charset="0"/>
              </a:rPr>
              <a:t>	</a:t>
            </a:r>
            <a:r>
              <a:rPr lang="sl-SI" smtClean="0">
                <a:solidFill>
                  <a:srgbClr val="FF3300"/>
                </a:solidFill>
                <a:latin typeface="Consolas" pitchFamily="49" charset="0"/>
                <a:cs typeface="Consolas" pitchFamily="49" charset="0"/>
              </a:rPr>
              <a:t>int N;  // ceo broj koji se unosi</a:t>
            </a:r>
          </a:p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r>
              <a:rPr lang="sl-SI" smtClean="0"/>
              <a:t>Postoje i višelinijski komentari koji počinju sa </a:t>
            </a:r>
            <a:r>
              <a:rPr lang="sl-SI" b="1" smtClean="0">
                <a:solidFill>
                  <a:srgbClr val="FF3300"/>
                </a:solidFill>
              </a:rPr>
              <a:t>/*</a:t>
            </a:r>
            <a:r>
              <a:rPr lang="sl-SI" smtClean="0"/>
              <a:t>, a završavaju se sa </a:t>
            </a:r>
            <a:r>
              <a:rPr lang="sl-SI" b="1" smtClean="0">
                <a:solidFill>
                  <a:srgbClr val="FF3300"/>
                </a:solidFill>
              </a:rPr>
              <a:t>*/</a:t>
            </a:r>
            <a:r>
              <a:rPr lang="sl-SI" smtClean="0"/>
              <a:t>. Na primer:</a:t>
            </a:r>
          </a:p>
          <a:p>
            <a:pPr marL="0" indent="0" eaLnBrk="1" hangingPunct="1">
              <a:spcBef>
                <a:spcPct val="20000"/>
              </a:spcBef>
              <a:tabLst>
                <a:tab pos="801688" algn="l"/>
              </a:tabLst>
              <a:defRPr/>
            </a:pPr>
            <a:r>
              <a:rPr lang="pl-PL" smtClean="0">
                <a:solidFill>
                  <a:srgbClr val="FF3300"/>
                </a:solidFill>
                <a:latin typeface="Consolas" pitchFamily="49" charset="0"/>
                <a:cs typeface="Consolas" pitchFamily="49" charset="0"/>
              </a:rPr>
              <a:t>	/* Ovo je prvi red komentara</a:t>
            </a:r>
          </a:p>
          <a:p>
            <a:pPr marL="0" indent="0" eaLnBrk="1" hangingPunct="1">
              <a:spcBef>
                <a:spcPct val="20000"/>
              </a:spcBef>
              <a:tabLst>
                <a:tab pos="1303338" algn="l"/>
              </a:tabLst>
              <a:defRPr/>
            </a:pPr>
            <a:r>
              <a:rPr lang="pl-PL" smtClean="0">
                <a:solidFill>
                  <a:srgbClr val="FF3300"/>
                </a:solidFill>
                <a:latin typeface="Consolas" pitchFamily="49" charset="0"/>
                <a:cs typeface="Consolas" pitchFamily="49" charset="0"/>
              </a:rPr>
              <a:t>    	Ovo je drugi red komentara */</a:t>
            </a:r>
            <a:endParaRPr lang="sl-SI" smtClean="0">
              <a:solidFill>
                <a:srgbClr val="FF3300"/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sr-Latn-RS" smtClean="0">
                <a:solidFill>
                  <a:schemeClr val="tx1"/>
                </a:solidFill>
              </a:rPr>
              <a:t>i</a:t>
            </a:r>
            <a:r>
              <a:rPr lang="en-US" smtClean="0">
                <a:solidFill>
                  <a:schemeClr val="tx1"/>
                </a:solidFill>
              </a:rPr>
              <a:t>f</a:t>
            </a:r>
            <a:r>
              <a:rPr lang="sr-Latn-RS" smtClean="0">
                <a:solidFill>
                  <a:schemeClr val="tx1"/>
                </a:solidFill>
              </a:rPr>
              <a:t>...else</a:t>
            </a:r>
            <a:r>
              <a:rPr lang="en-US" smtClean="0">
                <a:solidFill>
                  <a:schemeClr val="tx1"/>
                </a:solidFill>
              </a:rPr>
              <a:t> selekcija</a:t>
            </a:r>
          </a:p>
        </p:txBody>
      </p:sp>
      <p:sp>
        <p:nvSpPr>
          <p:cNvPr id="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323850" y="1485900"/>
            <a:ext cx="8640763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>
                <a:latin typeface="+mn-lt"/>
                <a:cs typeface="Consolas" pitchFamily="49" charset="0"/>
              </a:rPr>
              <a:t>Izvršavanje </a:t>
            </a:r>
            <a:r>
              <a:rPr lang="vi-VN" smtClean="0">
                <a:latin typeface="+mn-lt"/>
                <a:cs typeface="Consolas" pitchFamily="49" charset="0"/>
              </a:rPr>
              <a:t>jedn</a:t>
            </a:r>
            <a:r>
              <a:rPr lang="sr-Latn-RS" smtClean="0">
                <a:latin typeface="+mn-lt"/>
                <a:cs typeface="Consolas" pitchFamily="49" charset="0"/>
              </a:rPr>
              <a:t>og bloka</a:t>
            </a:r>
            <a:r>
              <a:rPr lang="vi-VN" smtClean="0">
                <a:latin typeface="+mn-lt"/>
                <a:cs typeface="Consolas" pitchFamily="49" charset="0"/>
              </a:rPr>
              <a:t> naredb</a:t>
            </a:r>
            <a:r>
              <a:rPr lang="sr-Latn-RS" smtClean="0">
                <a:latin typeface="+mn-lt"/>
                <a:cs typeface="Consolas" pitchFamily="49" charset="0"/>
              </a:rPr>
              <a:t>i</a:t>
            </a:r>
            <a:r>
              <a:rPr lang="vi-VN" smtClean="0">
                <a:latin typeface="+mn-lt"/>
                <a:cs typeface="Consolas" pitchFamily="49" charset="0"/>
              </a:rPr>
              <a:t> </a:t>
            </a:r>
            <a:r>
              <a:rPr lang="vi-VN">
                <a:latin typeface="+mn-lt"/>
                <a:cs typeface="Consolas" pitchFamily="49" charset="0"/>
              </a:rPr>
              <a:t>ako je uslov ispunjen, </a:t>
            </a:r>
            <a:r>
              <a:rPr lang="sr-Latn-RS" smtClean="0">
                <a:latin typeface="+mn-lt"/>
                <a:cs typeface="Consolas" pitchFamily="49" charset="0"/>
              </a:rPr>
              <a:t>ili drugog bloka ako uslov nije ispunjen </a:t>
            </a:r>
            <a:r>
              <a:rPr lang="vi-VN" smtClean="0">
                <a:latin typeface="+mn-lt"/>
                <a:cs typeface="Consolas" pitchFamily="49" charset="0"/>
              </a:rPr>
              <a:t>se </a:t>
            </a:r>
            <a:r>
              <a:rPr lang="sr-Latn-RS" smtClean="0">
                <a:latin typeface="+mn-lt"/>
                <a:cs typeface="Consolas" pitchFamily="49" charset="0"/>
              </a:rPr>
              <a:t>vrši</a:t>
            </a:r>
            <a:r>
              <a:rPr lang="vi-VN" smtClean="0">
                <a:latin typeface="+mn-lt"/>
                <a:cs typeface="Consolas" pitchFamily="49" charset="0"/>
              </a:rPr>
              <a:t> pomoću </a:t>
            </a:r>
            <a:r>
              <a:rPr lang="vi-VN" b="1">
                <a:solidFill>
                  <a:srgbClr val="FF0000"/>
                </a:solidFill>
                <a:latin typeface="+mn-lt"/>
                <a:cs typeface="Consolas" pitchFamily="49" charset="0"/>
              </a:rPr>
              <a:t>if...else</a:t>
            </a:r>
            <a:r>
              <a:rPr lang="vi-VN">
                <a:latin typeface="+mn-lt"/>
                <a:cs typeface="Consolas" pitchFamily="49" charset="0"/>
              </a:rPr>
              <a:t> </a:t>
            </a:r>
            <a:r>
              <a:rPr lang="vi-VN" smtClean="0">
                <a:latin typeface="+mn-lt"/>
                <a:cs typeface="Consolas" pitchFamily="49" charset="0"/>
              </a:rPr>
              <a:t>naredbe</a:t>
            </a:r>
            <a:r>
              <a:rPr lang="sr-Latn-RS" smtClean="0">
                <a:latin typeface="+mn-lt"/>
                <a:cs typeface="Consolas" pitchFamily="49" charset="0"/>
              </a:rPr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mtClean="0">
                <a:latin typeface="+mn-lt"/>
              </a:rPr>
              <a:t>Sintaksa je:</a:t>
            </a:r>
          </a:p>
          <a:p>
            <a:pPr marL="0" indent="0" eaLnBrk="1" hangingPunct="1">
              <a:buClr>
                <a:schemeClr val="tx1"/>
              </a:buClr>
              <a:buSzPct val="75000"/>
              <a:defRPr/>
            </a:pPr>
            <a:r>
              <a:rPr lang="sr-Latn-RS" smtClean="0">
                <a:latin typeface="+mn-lt"/>
                <a:cs typeface="Consolas" pitchFamily="49" charset="0"/>
              </a:rPr>
              <a:t>		</a:t>
            </a:r>
            <a:r>
              <a:rPr lang="vi-VN">
                <a:latin typeface="Consolas" pitchFamily="49" charset="0"/>
                <a:cs typeface="Consolas" pitchFamily="49" charset="0"/>
              </a:rPr>
              <a:t>if(uslov)</a:t>
            </a:r>
          </a:p>
          <a:p>
            <a:pPr marL="0" indent="0" eaLnBrk="1" hangingPunct="1">
              <a:buClr>
                <a:schemeClr val="tx1"/>
              </a:buClr>
              <a:buSzPct val="75000"/>
              <a:defRPr/>
            </a:pPr>
            <a:r>
              <a:rPr lang="vi-VN">
                <a:latin typeface="Consolas" pitchFamily="49" charset="0"/>
                <a:cs typeface="Consolas" pitchFamily="49" charset="0"/>
              </a:rPr>
              <a:t>		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	</a:t>
            </a:r>
            <a:r>
              <a:rPr lang="vi-VN" smtClean="0">
                <a:latin typeface="Consolas" pitchFamily="49" charset="0"/>
                <a:cs typeface="Consolas" pitchFamily="49" charset="0"/>
              </a:rPr>
              <a:t>naredba1 </a:t>
            </a:r>
            <a:r>
              <a:rPr lang="vi-VN">
                <a:latin typeface="Consolas" pitchFamily="49" charset="0"/>
                <a:cs typeface="Consolas" pitchFamily="49" charset="0"/>
              </a:rPr>
              <a:t>ili blok naredbi1;</a:t>
            </a:r>
          </a:p>
          <a:p>
            <a:pPr marL="0" indent="0" eaLnBrk="1" hangingPunct="1">
              <a:buClr>
                <a:schemeClr val="tx1"/>
              </a:buClr>
              <a:buSzPct val="75000"/>
              <a:defRPr/>
            </a:pPr>
            <a:r>
              <a:rPr lang="sr-Latn-RS" smtClean="0">
                <a:latin typeface="Consolas" pitchFamily="49" charset="0"/>
                <a:cs typeface="Consolas" pitchFamily="49" charset="0"/>
              </a:rPr>
              <a:t>		</a:t>
            </a:r>
            <a:r>
              <a:rPr lang="vi-VN" smtClean="0">
                <a:latin typeface="Consolas" pitchFamily="49" charset="0"/>
                <a:cs typeface="Consolas" pitchFamily="49" charset="0"/>
              </a:rPr>
              <a:t>else</a:t>
            </a:r>
            <a:endParaRPr lang="vi-VN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buClr>
                <a:schemeClr val="tx1"/>
              </a:buClr>
              <a:buSzPct val="75000"/>
              <a:defRPr/>
            </a:pPr>
            <a:r>
              <a:rPr lang="vi-VN">
                <a:latin typeface="Consolas" pitchFamily="49" charset="0"/>
                <a:cs typeface="Consolas" pitchFamily="49" charset="0"/>
              </a:rPr>
              <a:t>		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	</a:t>
            </a:r>
            <a:r>
              <a:rPr lang="vi-VN" smtClean="0">
                <a:latin typeface="Consolas" pitchFamily="49" charset="0"/>
                <a:cs typeface="Consolas" pitchFamily="49" charset="0"/>
              </a:rPr>
              <a:t>naredba2 </a:t>
            </a:r>
            <a:r>
              <a:rPr lang="vi-VN">
                <a:latin typeface="Consolas" pitchFamily="49" charset="0"/>
                <a:cs typeface="Consolas" pitchFamily="49" charset="0"/>
              </a:rPr>
              <a:t>ili blok naredbi2;</a:t>
            </a:r>
          </a:p>
          <a:p>
            <a:pPr marL="0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endParaRPr lang="sr-Latn-RS" smtClean="0">
              <a:latin typeface="+mn-lt"/>
            </a:endParaRP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mtClean="0">
                <a:latin typeface="+mn-lt"/>
              </a:rPr>
              <a:t>Ako je uslov zadovoljen, izvršava se </a:t>
            </a:r>
            <a:r>
              <a:rPr lang="vi-VN" smtClean="0">
                <a:solidFill>
                  <a:srgbClr val="00B050"/>
                </a:solidFill>
                <a:latin typeface="+mn-lt"/>
                <a:cs typeface="Consolas" pitchFamily="49" charset="0"/>
              </a:rPr>
              <a:t>naredba</a:t>
            </a:r>
            <a:r>
              <a:rPr lang="sr-Latn-RS" smtClean="0">
                <a:solidFill>
                  <a:srgbClr val="00B050"/>
                </a:solidFill>
                <a:latin typeface="+mn-lt"/>
                <a:cs typeface="Consolas" pitchFamily="49" charset="0"/>
              </a:rPr>
              <a:t>1</a:t>
            </a:r>
            <a:r>
              <a:rPr lang="vi-VN" smtClean="0">
                <a:solidFill>
                  <a:srgbClr val="00B050"/>
                </a:solidFill>
                <a:latin typeface="+mn-lt"/>
                <a:cs typeface="Consolas" pitchFamily="49" charset="0"/>
              </a:rPr>
              <a:t> ili blok</a:t>
            </a:r>
            <a:r>
              <a:rPr lang="sr-Latn-RS" smtClean="0">
                <a:solidFill>
                  <a:srgbClr val="00B050"/>
                </a:solidFill>
                <a:latin typeface="+mn-lt"/>
                <a:cs typeface="Consolas" pitchFamily="49" charset="0"/>
              </a:rPr>
              <a:t>1</a:t>
            </a:r>
            <a:r>
              <a:rPr lang="vi-VN" smtClean="0">
                <a:latin typeface="+mn-lt"/>
              </a:rPr>
              <a:t>. </a:t>
            </a:r>
            <a:r>
              <a:rPr lang="sr-Latn-RS" smtClean="0">
                <a:latin typeface="+mn-lt"/>
              </a:rPr>
              <a:t>Ako uslov nije zadovoljen, </a:t>
            </a:r>
            <a:r>
              <a:rPr lang="it-IT" smtClean="0">
                <a:latin typeface="+mn-lt"/>
              </a:rPr>
              <a:t>izvršava </a:t>
            </a:r>
            <a:r>
              <a:rPr lang="it-IT">
                <a:latin typeface="+mn-lt"/>
              </a:rPr>
              <a:t>se </a:t>
            </a:r>
            <a:r>
              <a:rPr lang="it-IT" smtClean="0">
                <a:solidFill>
                  <a:srgbClr val="0070C0"/>
                </a:solidFill>
                <a:latin typeface="+mn-lt"/>
              </a:rPr>
              <a:t>naredba</a:t>
            </a:r>
            <a:r>
              <a:rPr lang="sr-Latn-RS" smtClean="0">
                <a:solidFill>
                  <a:srgbClr val="0070C0"/>
                </a:solidFill>
                <a:latin typeface="+mn-lt"/>
              </a:rPr>
              <a:t>2</a:t>
            </a:r>
            <a:r>
              <a:rPr lang="it-IT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it-IT">
                <a:solidFill>
                  <a:srgbClr val="0070C0"/>
                </a:solidFill>
                <a:latin typeface="+mn-lt"/>
              </a:rPr>
              <a:t>ili </a:t>
            </a:r>
            <a:r>
              <a:rPr lang="it-IT" smtClean="0">
                <a:solidFill>
                  <a:srgbClr val="0070C0"/>
                </a:solidFill>
                <a:latin typeface="+mn-lt"/>
              </a:rPr>
              <a:t>blok</a:t>
            </a:r>
            <a:r>
              <a:rPr lang="sr-Latn-RS" smtClean="0">
                <a:solidFill>
                  <a:srgbClr val="0070C0"/>
                </a:solidFill>
                <a:latin typeface="+mn-lt"/>
              </a:rPr>
              <a:t>2</a:t>
            </a:r>
            <a:r>
              <a:rPr lang="sr-Latn-RS" smtClean="0">
                <a:latin typeface="+mn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4450"/>
            <a:ext cx="7772400" cy="855663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sa if...else selekcijom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5150" y="1989138"/>
            <a:ext cx="5599113" cy="3863975"/>
          </a:xfrm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int M,N;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printf("Uneti brojeve: 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scanf("%d%d",&amp;M,&amp;N);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if(M&gt;0 &amp;&amp; N&gt;0)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    printf("Suma je %d",M+N);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else 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    M += 2;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    printf("Proizvod je %d",M*N);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    }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9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220" name="Rectangle 3"/>
          <p:cNvSpPr txBox="1">
            <a:spLocks noChangeArrowheads="1"/>
          </p:cNvSpPr>
          <p:nvPr/>
        </p:nvSpPr>
        <p:spPr bwMode="auto">
          <a:xfrm>
            <a:off x="250825" y="908050"/>
            <a:ext cx="8713788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sr-Latn-RS"/>
              <a:t>Napisati C program koji učitava dva cela broja M i N. U slučaju da su oba broja pozitivna, odštampati njihovu sumu</a:t>
            </a:r>
            <a:r>
              <a:rPr lang="sl-SI"/>
              <a:t>. U suprotnom, uvećati broj M za 2 i odštampati njihov proizvod.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846638" y="6062663"/>
            <a:ext cx="11572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F0"/>
                </a:solidFill>
                <a:latin typeface="+mn-lt"/>
              </a:rPr>
              <a:t>Štampa</a:t>
            </a:r>
            <a:endParaRPr lang="en-US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9222" name="Straight Arrow Connector 9"/>
          <p:cNvCxnSpPr>
            <a:cxnSpLocks noChangeShapeType="1"/>
          </p:cNvCxnSpPr>
          <p:nvPr/>
        </p:nvCxnSpPr>
        <p:spPr bwMode="auto">
          <a:xfrm flipH="1">
            <a:off x="4281488" y="6323013"/>
            <a:ext cx="528637" cy="92075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23" name="Rectangle 19"/>
          <p:cNvSpPr>
            <a:spLocks noChangeArrowheads="1"/>
          </p:cNvSpPr>
          <p:nvPr/>
        </p:nvSpPr>
        <p:spPr bwMode="auto">
          <a:xfrm>
            <a:off x="1835150" y="5927725"/>
            <a:ext cx="2449513" cy="88265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just">
              <a:lnSpc>
                <a:spcPct val="90000"/>
              </a:lnSpc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9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brojeve: 5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9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7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9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Suma je 12</a:t>
            </a:r>
            <a:endParaRPr lang="en-US" sz="190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41313"/>
            <a:ext cx="7772400" cy="855662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sa if...else selekcijom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628775"/>
            <a:ext cx="5599113" cy="4103688"/>
          </a:xfrm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int M,N;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printf("Uneti brojeve: 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scanf("%d%d",&amp;M,&amp;N);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</a:t>
            </a:r>
            <a:r>
              <a:rPr lang="sl-SI" sz="20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if</a:t>
            </a:r>
            <a:r>
              <a:rPr lang="sl-SI" sz="2000" smtClean="0">
                <a:latin typeface="Consolas" pitchFamily="49" charset="0"/>
                <a:cs typeface="Consolas" pitchFamily="49" charset="0"/>
              </a:rPr>
              <a:t>(M&gt;0 &amp;&amp; N&gt;0)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    </a:t>
            </a:r>
            <a:r>
              <a:rPr lang="sl-SI" sz="2000" smtClean="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printf("Suma je %d",M+N);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</a:t>
            </a:r>
            <a:r>
              <a:rPr lang="sl-SI" sz="20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else </a:t>
            </a:r>
            <a:r>
              <a:rPr lang="sl-SI" sz="20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    M += 2;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    printf("Proizvod je %d",M*N);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    }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0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539750" y="5867400"/>
            <a:ext cx="36004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50"/>
                </a:solidFill>
                <a:latin typeface="+mn-lt"/>
              </a:rPr>
              <a:t>U else grani nema uslova. Ovo je česta greška.</a:t>
            </a:r>
            <a:endParaRPr lang="en-US" dirty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0245" name="Straight Arrow Connector 9"/>
          <p:cNvCxnSpPr>
            <a:cxnSpLocks noChangeShapeType="1"/>
          </p:cNvCxnSpPr>
          <p:nvPr/>
        </p:nvCxnSpPr>
        <p:spPr bwMode="auto">
          <a:xfrm flipV="1">
            <a:off x="1187450" y="4365625"/>
            <a:ext cx="863600" cy="1511300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481638" y="2349500"/>
            <a:ext cx="3492500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100">
                <a:solidFill>
                  <a:srgbClr val="00B0F0"/>
                </a:solidFill>
                <a:latin typeface="+mn-lt"/>
              </a:rPr>
              <a:t>Kad ima samo jedna naredba u if ili else grani, ne moraju se (a mogu!) navoditi </a:t>
            </a:r>
            <a:r>
              <a:rPr lang="en-US" sz="2100">
                <a:solidFill>
                  <a:srgbClr val="00B0F0"/>
                </a:solidFill>
                <a:latin typeface="+mn-lt"/>
              </a:rPr>
              <a:t>zagrade {}</a:t>
            </a:r>
            <a:r>
              <a:rPr lang="sr-Latn-RS" sz="2100">
                <a:solidFill>
                  <a:srgbClr val="00B0F0"/>
                </a:solidFill>
                <a:latin typeface="+mn-lt"/>
              </a:rPr>
              <a:t>.</a:t>
            </a:r>
            <a:endParaRPr lang="en-US" sz="2100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0247" name="Straight Arrow Connector 9"/>
          <p:cNvCxnSpPr>
            <a:cxnSpLocks noChangeShapeType="1"/>
          </p:cNvCxnSpPr>
          <p:nvPr/>
        </p:nvCxnSpPr>
        <p:spPr bwMode="auto">
          <a:xfrm flipH="1">
            <a:off x="4067175" y="2862263"/>
            <a:ext cx="1441450" cy="998537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3448</TotalTime>
  <Words>1845</Words>
  <Application>Microsoft Office PowerPoint</Application>
  <PresentationFormat>On-screen Show (4:3)</PresentationFormat>
  <Paragraphs>344</Paragraphs>
  <Slides>24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Default Design</vt:lpstr>
      <vt:lpstr>Equation</vt:lpstr>
      <vt:lpstr>PowerPoint Presentation</vt:lpstr>
      <vt:lpstr>Blok naredbi</vt:lpstr>
      <vt:lpstr>if selekcija</vt:lpstr>
      <vt:lpstr>Primer sa if selekcijom</vt:lpstr>
      <vt:lpstr>Primer sa if selekcijom</vt:lpstr>
      <vt:lpstr>Komentari</vt:lpstr>
      <vt:lpstr>if...else selekcija</vt:lpstr>
      <vt:lpstr>Primer sa if...else selekcijom</vt:lpstr>
      <vt:lpstr>Primer sa if...else selekcijom</vt:lpstr>
      <vt:lpstr>Složena if...else selekcija</vt:lpstr>
      <vt:lpstr>Primer sa složenom if...else selekcijom</vt:lpstr>
      <vt:lpstr>while ciklus</vt:lpstr>
      <vt:lpstr>Primer sa while petljom</vt:lpstr>
      <vt:lpstr>Primer sa while petljom</vt:lpstr>
      <vt:lpstr>Drugi primer sa while petljom</vt:lpstr>
      <vt:lpstr>Drugi primer sa while petljom</vt:lpstr>
      <vt:lpstr>Treći primer sa while petljom</vt:lpstr>
      <vt:lpstr>Treći primer sa while petljom</vt:lpstr>
      <vt:lpstr>for petlja</vt:lpstr>
      <vt:lpstr>Primer sa for petljom</vt:lpstr>
      <vt:lpstr>Primer sa for petljom</vt:lpstr>
      <vt:lpstr>Drugi primer sa for petljom</vt:lpstr>
      <vt:lpstr>Naredba break</vt:lpstr>
      <vt:lpstr>Zadaci za vežbu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</dc:title>
  <dc:creator>Slobodan Djukanovic</dc:creator>
  <cp:lastModifiedBy>Slobodan</cp:lastModifiedBy>
  <cp:revision>412</cp:revision>
  <cp:lastPrinted>2013-02-13T17:42:27Z</cp:lastPrinted>
  <dcterms:created xsi:type="dcterms:W3CDTF">2004-11-03T06:24:07Z</dcterms:created>
  <dcterms:modified xsi:type="dcterms:W3CDTF">2016-02-14T13:31:18Z</dcterms:modified>
</cp:coreProperties>
</file>