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62" r:id="rId3"/>
    <p:sldId id="419" r:id="rId4"/>
    <p:sldId id="420" r:id="rId5"/>
    <p:sldId id="418" r:id="rId6"/>
    <p:sldId id="402" r:id="rId7"/>
    <p:sldId id="382" r:id="rId8"/>
    <p:sldId id="421" r:id="rId9"/>
    <p:sldId id="370" r:id="rId10"/>
    <p:sldId id="422" r:id="rId11"/>
    <p:sldId id="442" r:id="rId12"/>
    <p:sldId id="424" r:id="rId13"/>
    <p:sldId id="425" r:id="rId14"/>
    <p:sldId id="403" r:id="rId15"/>
    <p:sldId id="435" r:id="rId16"/>
    <p:sldId id="436" r:id="rId17"/>
    <p:sldId id="437" r:id="rId18"/>
    <p:sldId id="438" r:id="rId19"/>
    <p:sldId id="439" r:id="rId20"/>
    <p:sldId id="440" r:id="rId21"/>
    <p:sldId id="441" r:id="rId22"/>
    <p:sldId id="410" r:id="rId23"/>
    <p:sldId id="443" r:id="rId24"/>
    <p:sldId id="448" r:id="rId25"/>
    <p:sldId id="449" r:id="rId26"/>
    <p:sldId id="444" r:id="rId27"/>
    <p:sldId id="445" r:id="rId28"/>
    <p:sldId id="446" r:id="rId29"/>
    <p:sldId id="447" r:id="rId30"/>
    <p:sldId id="400" r:id="rId31"/>
    <p:sldId id="450" r:id="rId32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9900"/>
    <a:srgbClr val="FF3300"/>
    <a:srgbClr val="E6A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10" autoAdjust="0"/>
    <p:restoredTop sz="90953" autoAdjust="0"/>
  </p:normalViewPr>
  <p:slideViewPr>
    <p:cSldViewPr showGuides="1">
      <p:cViewPr>
        <p:scale>
          <a:sx n="90" d="100"/>
          <a:sy n="90" d="100"/>
        </p:scale>
        <p:origin x="-1013" y="-259"/>
      </p:cViewPr>
      <p:guideLst>
        <p:guide orient="horz" pos="356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42FF37FD-2BB5-4357-B528-8AE7AA779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91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0863" y="0"/>
            <a:ext cx="4310062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1363" y="508000"/>
            <a:ext cx="3379787" cy="2533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5" y="3211513"/>
            <a:ext cx="7954963" cy="30416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23025"/>
            <a:ext cx="4308475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0863" y="6423025"/>
            <a:ext cx="4310062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916E33A3-AAC2-46A5-8B4C-B47C73C7ED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80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B00B8EE-106B-4A72-9B23-2049B2E3954F}" type="slidenum">
              <a:rPr lang="en-US" sz="1300" smtClean="0"/>
              <a:pPr eaLnBrk="1" hangingPunct="1"/>
              <a:t>1</a:t>
            </a:fld>
            <a:endParaRPr lang="en-US" sz="130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96E1A-FEB4-4097-9E36-B152A9AD5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84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E4782-7C1D-48C7-A3F4-067209B6F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0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6BB92-9A55-46B3-810F-277AEE4F3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65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A5823-468D-4416-A530-881872C937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8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485E8-199A-44AE-850F-65DA9A029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4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AD3F9-EA84-4522-ABCE-3DC84B06D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60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190DB-6196-483A-A4C4-04E2CC929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12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DFD65-99CA-4F42-8606-C05A92586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7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3629F-D21F-49CE-94D2-E6BC05FE1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95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EEAAD-1100-47A4-90F0-8F6754B3E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9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16AEB-CC50-47E3-A8E4-DAC83BB98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85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254A-95C4-43A7-80CC-52D01CFA5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2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6E7967-D315-4532-8A4C-650616FD9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4538"/>
            <a:ext cx="6400800" cy="1223962"/>
          </a:xfrm>
        </p:spPr>
        <p:txBody>
          <a:bodyPr/>
          <a:lstStyle/>
          <a:p>
            <a:pPr eaLnBrk="1" hangingPunct="1"/>
            <a:r>
              <a:rPr lang="en-US" smtClean="0"/>
              <a:t>Rad sa karakterima</a:t>
            </a:r>
          </a:p>
          <a:p>
            <a:pPr eaLnBrk="1" hangingPunct="1"/>
            <a:r>
              <a:rPr lang="en-US" smtClean="0"/>
              <a:t>Stringovi</a:t>
            </a:r>
            <a:endParaRPr lang="sr-Latn-CS" smtClean="0"/>
          </a:p>
        </p:txBody>
      </p:sp>
      <p:sp>
        <p:nvSpPr>
          <p:cNvPr id="2051" name="Rectangle 4"/>
          <p:cNvSpPr>
            <a:spLocks noGrp="1" noChangeArrowheads="1"/>
          </p:cNvSpPr>
          <p:nvPr/>
        </p:nvSpPr>
        <p:spPr bwMode="auto">
          <a:xfrm>
            <a:off x="358775" y="1700213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6000" b="1" dirty="0" err="1" smtClean="0">
                <a:solidFill>
                  <a:schemeClr val="tx2"/>
                </a:solidFill>
              </a:rPr>
              <a:t>Programiranje</a:t>
            </a:r>
            <a:endParaRPr lang="sr-Latn-CS" sz="6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1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4997450" cy="4608513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1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int i, brojSlova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for(</a:t>
            </a:r>
            <a:r>
              <a:rPr lang="sl-SI" sz="21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 = 'a'; i &lt;= 'z'; i++</a:t>
            </a:r>
            <a:r>
              <a:rPr lang="sl-SI" sz="2100" smtClean="0">
                <a:latin typeface="Consolas" pitchFamily="49" charset="0"/>
                <a:cs typeface="Consolas" pitchFamily="49" charset="0"/>
              </a:rPr>
              <a:t>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printf("%c ", i);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brojSlova++;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if(brojSlova == 6){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    brojSlova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    printf("\n");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cxnSp>
        <p:nvCxnSpPr>
          <p:cNvPr id="11268" name="Straight Arrow Connector 9"/>
          <p:cNvCxnSpPr>
            <a:cxnSpLocks noChangeShapeType="1"/>
          </p:cNvCxnSpPr>
          <p:nvPr/>
        </p:nvCxnSpPr>
        <p:spPr bwMode="auto">
          <a:xfrm flipH="1">
            <a:off x="4356100" y="2636838"/>
            <a:ext cx="725488" cy="4318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081588" y="1912938"/>
            <a:ext cx="38830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0000"/>
                </a:solidFill>
                <a:latin typeface="+mn-lt"/>
              </a:rPr>
              <a:t>Kad se karakter koristi u nekom izrazu, uzima se vrednost njegovog ASCII koda.</a:t>
            </a:r>
            <a:endParaRPr lang="en-US" sz="2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580063" y="3846513"/>
            <a:ext cx="33131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9900"/>
                </a:solidFill>
                <a:latin typeface="+mn-lt"/>
              </a:rPr>
              <a:t>Kad brojSlova dostigne vrednost 6, štampa se karakter za prelazak u novi red i resetuje se brojSlova.</a:t>
            </a:r>
            <a:endParaRPr lang="en-US" sz="20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1271" name="Straight Arrow Connector 9"/>
          <p:cNvCxnSpPr>
            <a:cxnSpLocks noChangeShapeType="1"/>
          </p:cNvCxnSpPr>
          <p:nvPr/>
        </p:nvCxnSpPr>
        <p:spPr bwMode="auto">
          <a:xfrm flipH="1">
            <a:off x="4572000" y="4552950"/>
            <a:ext cx="1008063" cy="0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2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76475"/>
            <a:ext cx="5976938" cy="4248150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char c;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printf("Uneti karakter: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scanf("%c", &amp;c);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if(c&gt;='a' &amp;&amp; c&lt;='z')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printf("Uneli ste malo slovo");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else if(c&gt;='A' &amp;&amp; c&lt;='Z')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printf("Uneli ste veliko slovo");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else if(c&gt;='0' &amp;&amp; c&lt;='9')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printf("Uneli ste cifru");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else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printf("Uneli ste specijalan karakter");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2292" name="Rectangle 3"/>
          <p:cNvSpPr txBox="1">
            <a:spLocks noChangeArrowheads="1"/>
          </p:cNvSpPr>
          <p:nvPr/>
        </p:nvSpPr>
        <p:spPr bwMode="auto">
          <a:xfrm>
            <a:off x="250825" y="908050"/>
            <a:ext cx="8713788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RS"/>
              <a:t>Napisati C program kod koga unosimo </a:t>
            </a:r>
            <a:r>
              <a:rPr lang="en-US"/>
              <a:t>jedan </a:t>
            </a:r>
            <a:r>
              <a:rPr lang="sr-Latn-RS"/>
              <a:t>karakter</a:t>
            </a:r>
            <a:r>
              <a:rPr lang="en-US"/>
              <a:t>.</a:t>
            </a:r>
            <a:r>
              <a:rPr lang="sr-Latn-RS"/>
              <a:t> </a:t>
            </a:r>
            <a:r>
              <a:rPr lang="en-US"/>
              <a:t>Za uneti karakter, program ispisuje da li je to malo slovo, veliko slovo, cifra ili specijalan karakter.</a:t>
            </a:r>
            <a:endParaRPr lang="sl-SI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486650" y="1928813"/>
            <a:ext cx="14779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Štampa</a:t>
            </a:r>
            <a:r>
              <a:rPr lang="en-US" sz="2000">
                <a:solidFill>
                  <a:srgbClr val="00B0F0"/>
                </a:solidFill>
                <a:latin typeface="+mn-lt"/>
              </a:rPr>
              <a:t> </a:t>
            </a:r>
            <a:r>
              <a:rPr lang="sr-Latn-RS" sz="2000">
                <a:solidFill>
                  <a:srgbClr val="00B0F0"/>
                </a:solidFill>
                <a:latin typeface="+mn-lt"/>
              </a:rPr>
              <a:t/>
            </a:r>
            <a:br>
              <a:rPr lang="sr-Latn-RS" sz="2000">
                <a:solidFill>
                  <a:srgbClr val="00B0F0"/>
                </a:solidFill>
                <a:latin typeface="+mn-lt"/>
              </a:rPr>
            </a:br>
            <a:r>
              <a:rPr lang="en-US" sz="2000">
                <a:solidFill>
                  <a:srgbClr val="00B0F0"/>
                </a:solidFill>
                <a:latin typeface="+mn-lt"/>
              </a:rPr>
              <a:t>(3 izvr</a:t>
            </a:r>
            <a:r>
              <a:rPr lang="sr-Latn-RS" sz="2000">
                <a:solidFill>
                  <a:srgbClr val="00B0F0"/>
                </a:solidFill>
                <a:latin typeface="+mn-lt"/>
              </a:rPr>
              <a:t>šenja</a:t>
            </a:r>
            <a:r>
              <a:rPr lang="en-US" sz="2000">
                <a:solidFill>
                  <a:srgbClr val="00B0F0"/>
                </a:solidFill>
                <a:latin typeface="+mn-lt"/>
              </a:rPr>
              <a:t>)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2294" name="Straight Arrow Connector 9"/>
          <p:cNvCxnSpPr>
            <a:cxnSpLocks noChangeShapeType="1"/>
          </p:cNvCxnSpPr>
          <p:nvPr/>
        </p:nvCxnSpPr>
        <p:spPr bwMode="auto">
          <a:xfrm flipH="1">
            <a:off x="7164388" y="2205038"/>
            <a:ext cx="647700" cy="43180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5" name="Rectangle 19"/>
          <p:cNvSpPr>
            <a:spLocks noChangeArrowheads="1"/>
          </p:cNvSpPr>
          <p:nvPr/>
        </p:nvSpPr>
        <p:spPr bwMode="auto">
          <a:xfrm>
            <a:off x="5321300" y="2636838"/>
            <a:ext cx="3671888" cy="2185987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karakter: 3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Uneli ste cifru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pt-BR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karakter: %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Uneli ste specijalan karakter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pt-BR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karakter: Q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Uneli ste veliko slovo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2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276475"/>
            <a:ext cx="6408737" cy="29527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if(</a:t>
            </a:r>
            <a:r>
              <a:rPr lang="sl-SI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c&gt;='a' &amp;&amp; c&lt;='z'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printf("Uneli ste malo slovo");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else if(</a:t>
            </a:r>
            <a:r>
              <a:rPr lang="sl-SI" sz="2000" b="1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c&gt;='A' &amp;&amp; c&lt;='Z'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printf("Uneli ste malo slovo");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else if(</a:t>
            </a:r>
            <a:r>
              <a:rPr lang="sl-SI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c&gt;='0' &amp;&amp; c&lt;='9'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printf("Uneli ste cifru");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else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printf("Uneli ste specijalan karakter");</a:t>
            </a:r>
          </a:p>
        </p:txBody>
      </p:sp>
      <p:cxnSp>
        <p:nvCxnSpPr>
          <p:cNvPr id="13316" name="Straight Arrow Connector 9"/>
          <p:cNvCxnSpPr>
            <a:cxnSpLocks noChangeShapeType="1"/>
          </p:cNvCxnSpPr>
          <p:nvPr/>
        </p:nvCxnSpPr>
        <p:spPr bwMode="auto">
          <a:xfrm flipH="1">
            <a:off x="2417763" y="1847850"/>
            <a:ext cx="725487" cy="4318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090863" y="1557338"/>
            <a:ext cx="3517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0000"/>
                </a:solidFill>
                <a:latin typeface="+mn-lt"/>
              </a:rPr>
              <a:t>Uslov da je karakter malo slovo</a:t>
            </a:r>
            <a:endParaRPr lang="en-US" sz="2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643438" y="1989138"/>
            <a:ext cx="3663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9900"/>
                </a:solidFill>
                <a:latin typeface="+mn-lt"/>
              </a:rPr>
              <a:t>Uslov da je karakter veliko slovo</a:t>
            </a:r>
            <a:endParaRPr lang="en-US" sz="20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3319" name="Straight Arrow Connector 9"/>
          <p:cNvCxnSpPr>
            <a:cxnSpLocks noChangeShapeType="1"/>
          </p:cNvCxnSpPr>
          <p:nvPr/>
        </p:nvCxnSpPr>
        <p:spPr bwMode="auto">
          <a:xfrm flipH="1">
            <a:off x="3419475" y="2279650"/>
            <a:ext cx="1223963" cy="706438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867400" y="3516313"/>
            <a:ext cx="2808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50"/>
                </a:solidFill>
                <a:latin typeface="+mn-lt"/>
              </a:rPr>
              <a:t>Uslov da je karakter cifra</a:t>
            </a:r>
            <a:endParaRPr lang="en-US" sz="20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3321" name="Straight Arrow Connector 9"/>
          <p:cNvCxnSpPr>
            <a:cxnSpLocks noChangeShapeType="1"/>
          </p:cNvCxnSpPr>
          <p:nvPr/>
        </p:nvCxnSpPr>
        <p:spPr bwMode="auto">
          <a:xfrm flipH="1">
            <a:off x="4211638" y="3716338"/>
            <a:ext cx="1655762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3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4968875" cy="3960813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8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char kar;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int i, j;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printf("Uneti karakter: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scanf("%c", &amp;kar);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for(i = 1; i &lt;= 8; i++){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    for(j = 1; j &lt;= 8; j++)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        printf("%c",kar);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    printf("\n");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4340" name="Rectangle 3"/>
          <p:cNvSpPr txBox="1">
            <a:spLocks noChangeArrowheads="1"/>
          </p:cNvSpPr>
          <p:nvPr/>
        </p:nvSpPr>
        <p:spPr bwMode="auto">
          <a:xfrm>
            <a:off x="250825" y="908050"/>
            <a:ext cx="8713788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/>
              <a:t>Napisati C program kod koga unosimo jedan karakter. Program treba da odštampa kvadrat 8x8 koristeći uneti karakter.</a:t>
            </a:r>
            <a:endParaRPr lang="sl-SI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775450" y="2001838"/>
            <a:ext cx="1008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Štampa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342" name="Straight Arrow Connector 9"/>
          <p:cNvCxnSpPr>
            <a:cxnSpLocks noChangeShapeType="1"/>
            <a:endCxn id="14343" idx="0"/>
          </p:cNvCxnSpPr>
          <p:nvPr/>
        </p:nvCxnSpPr>
        <p:spPr bwMode="auto">
          <a:xfrm flipH="1">
            <a:off x="7077075" y="2365375"/>
            <a:ext cx="201613" cy="430213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Rectangle 19"/>
          <p:cNvSpPr>
            <a:spLocks noChangeArrowheads="1"/>
          </p:cNvSpPr>
          <p:nvPr/>
        </p:nvSpPr>
        <p:spPr bwMode="auto">
          <a:xfrm>
            <a:off x="5940425" y="2795588"/>
            <a:ext cx="2274888" cy="2446337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karakter: #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########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########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########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########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########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########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########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########</a:t>
            </a:r>
          </a:p>
        </p:txBody>
      </p:sp>
      <p:sp>
        <p:nvSpPr>
          <p:cNvPr id="14344" name="Rectangle 3"/>
          <p:cNvSpPr txBox="1">
            <a:spLocks noChangeArrowheads="1"/>
          </p:cNvSpPr>
          <p:nvPr/>
        </p:nvSpPr>
        <p:spPr bwMode="auto">
          <a:xfrm>
            <a:off x="250825" y="5948363"/>
            <a:ext cx="87852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/>
              <a:t>Za štampanje jednog karaktera, umesto </a:t>
            </a:r>
            <a:r>
              <a:rPr lang="sl-SI">
                <a:latin typeface="Consolas" pitchFamily="49" charset="0"/>
                <a:cs typeface="Consolas" pitchFamily="49" charset="0"/>
              </a:rPr>
              <a:t>printf("%c",kar)</a:t>
            </a:r>
            <a:r>
              <a:rPr lang="sl-SI"/>
              <a:t> može poslužiti i funkcija </a:t>
            </a:r>
            <a:r>
              <a:rPr lang="sl-SI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putchar(kar)</a:t>
            </a:r>
            <a:r>
              <a:rPr lang="sl-SI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Niz karaktera – string</a:t>
            </a: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412875"/>
            <a:ext cx="8569325" cy="50403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err="1" smtClean="0">
                <a:latin typeface="+mn-lt"/>
              </a:rPr>
              <a:t>Niz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karaktera</a:t>
            </a:r>
            <a:r>
              <a:rPr lang="en-U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</a:rPr>
              <a:t>podataka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tipa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char</a:t>
            </a:r>
            <a:r>
              <a:rPr lang="en-US" dirty="0" smtClean="0">
                <a:latin typeface="+mn-lt"/>
              </a:rPr>
              <a:t>) se </a:t>
            </a:r>
            <a:r>
              <a:rPr lang="en-US" dirty="0" err="1" smtClean="0">
                <a:latin typeface="+mn-lt"/>
              </a:rPr>
              <a:t>naziva</a:t>
            </a:r>
            <a:r>
              <a:rPr lang="en-US" dirty="0" smtClean="0">
                <a:latin typeface="+mn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string</a:t>
            </a:r>
            <a:r>
              <a:rPr lang="en-US" dirty="0" smtClean="0">
                <a:latin typeface="+mn-lt"/>
              </a:rPr>
              <a:t>.</a:t>
            </a:r>
            <a:endParaRPr lang="sr-Latn-RS" dirty="0" smtClean="0">
              <a:latin typeface="+mn-lt"/>
            </a:endParaRP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Sa stringovima smo se već upoznali kroz funkcije 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printf</a:t>
            </a:r>
            <a:r>
              <a:rPr lang="sr-Latn-RS" dirty="0" smtClean="0">
                <a:latin typeface="+mn-lt"/>
              </a:rPr>
              <a:t>:</a:t>
            </a:r>
          </a:p>
          <a:p>
            <a:pPr marL="266700" indent="0" eaLnBrk="1" hangingPunct="1">
              <a:spcAft>
                <a:spcPts val="2400"/>
              </a:spcAft>
              <a:buClr>
                <a:schemeClr val="tx1"/>
              </a:buClr>
              <a:buSzPct val="75000"/>
              <a:defRPr/>
            </a:pPr>
            <a:r>
              <a:rPr lang="pl-PL" dirty="0">
                <a:latin typeface="Consolas" pitchFamily="49" charset="0"/>
                <a:cs typeface="Consolas" pitchFamily="49" charset="0"/>
              </a:rPr>
              <a:t>printf(</a:t>
            </a:r>
            <a:r>
              <a:rPr lang="pl-PL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"Suma je %</a:t>
            </a:r>
            <a:r>
              <a:rPr lang="pl-PL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d"</a:t>
            </a:r>
            <a:r>
              <a:rPr lang="pl-PL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pl-PL" dirty="0">
                <a:latin typeface="Consolas" pitchFamily="49" charset="0"/>
                <a:cs typeface="Consolas" pitchFamily="49" charset="0"/>
              </a:rPr>
              <a:t>suma);</a:t>
            </a:r>
            <a:endParaRPr lang="en-US" dirty="0" smtClean="0">
              <a:latin typeface="+mn-lt"/>
            </a:endParaRPr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endParaRPr lang="sr-Latn-RS" dirty="0" smtClean="0">
              <a:latin typeface="+mn-lt"/>
            </a:endParaRP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String je niz karaktera pod znacima navoda </a:t>
            </a:r>
            <a:r>
              <a:rPr lang="sr-Latn-RS" dirty="0" smtClean="0">
                <a:latin typeface="+mn-lt"/>
              </a:rPr>
              <a:t>-</a:t>
            </a:r>
            <a:r>
              <a:rPr lang="en-US" dirty="0" smtClean="0">
                <a:latin typeface="+mn-lt"/>
              </a:rPr>
              <a:t> </a:t>
            </a:r>
            <a:r>
              <a:rPr lang="pl-PL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en-US" dirty="0" err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Mehatronika</a:t>
            </a:r>
            <a:r>
              <a:rPr lang="pl-PL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sr-Latn-RS" dirty="0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Za razliku od stringa, pojedinačni karakteri se navode koristeći apostrofe - 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sr-Latn-RS" dirty="0" smtClean="0">
                <a:latin typeface="+mn-lt"/>
              </a:rPr>
              <a:t>, 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'e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sr-Latn-RS" dirty="0" smtClean="0">
                <a:latin typeface="+mn-lt"/>
              </a:rPr>
              <a:t>, ... , 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k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sr-Latn-RS" dirty="0" smtClean="0">
                <a:latin typeface="+mn-lt"/>
              </a:rPr>
              <a:t>, 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a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sr-Latn-RS" dirty="0" smtClean="0">
                <a:latin typeface="+mn-lt"/>
              </a:rPr>
              <a:t>.</a:t>
            </a:r>
            <a:endParaRPr lang="sr-Latn-RS" dirty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smtClean="0">
                <a:latin typeface="+mn-lt"/>
              </a:rPr>
              <a:t>String se </a:t>
            </a:r>
            <a:r>
              <a:rPr lang="en-US" dirty="0" err="1" smtClean="0">
                <a:latin typeface="+mn-lt"/>
              </a:rPr>
              <a:t>deklari</a:t>
            </a:r>
            <a:r>
              <a:rPr lang="sr-Latn-RS" dirty="0" smtClean="0">
                <a:latin typeface="+mn-lt"/>
              </a:rPr>
              <a:t>še kao svaki drugi niz, koristeći uglaste zagrade 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[]</a:t>
            </a:r>
            <a:r>
              <a:rPr lang="sr-Latn-RS" dirty="0" smtClean="0">
                <a:latin typeface="+mn-lt"/>
              </a:rPr>
              <a:t> i broj elemenata unutar zagrada:</a:t>
            </a:r>
          </a:p>
          <a:p>
            <a:pPr marL="26670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char s</a:t>
            </a:r>
            <a:r>
              <a:rPr lang="pt-BR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sr-Latn-R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30</a:t>
            </a:r>
            <a:r>
              <a:rPr lang="pt-BR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];</a:t>
            </a:r>
            <a:endParaRPr lang="vi-VN" dirty="0" smtClean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908175" y="2852738"/>
            <a:ext cx="19002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57500" y="2852738"/>
            <a:ext cx="0" cy="3349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57500" y="3187700"/>
            <a:ext cx="157003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TextBox 11"/>
          <p:cNvSpPr txBox="1">
            <a:spLocks noChangeArrowheads="1"/>
          </p:cNvSpPr>
          <p:nvPr/>
        </p:nvSpPr>
        <p:spPr bwMode="auto">
          <a:xfrm>
            <a:off x="4440238" y="2935288"/>
            <a:ext cx="1790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solidFill>
                  <a:srgbClr val="00B050"/>
                </a:solidFill>
              </a:rPr>
              <a:t>Ovo je string</a:t>
            </a:r>
            <a:endParaRPr lang="en-GB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496300" cy="11430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chemeClr val="tx1"/>
                </a:solidFill>
              </a:rPr>
              <a:t>Inicijalizacija stringa. Terminacioni karakter</a:t>
            </a: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484313"/>
            <a:ext cx="8135938" cy="504031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Najčešći načini inicijalizacije stringa su:</a:t>
            </a:r>
          </a:p>
          <a:p>
            <a:pPr marL="266700" indent="0" eaLnBrk="1" hangingPunct="1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char </a:t>
            </a:r>
            <a:r>
              <a:rPr lang="sr-Latn-R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s[30] </a:t>
            </a:r>
            <a:r>
              <a:rPr lang="sr-Latn-RS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= </a:t>
            </a:r>
            <a:r>
              <a:rPr lang="vi-VN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en-US" dirty="0" err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Mehatronika</a:t>
            </a:r>
            <a:r>
              <a:rPr lang="sr-Latn-R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pt-BR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;</a:t>
            </a:r>
            <a:endParaRPr lang="sr-Latn-RS" dirty="0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26670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vi-VN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char s</a:t>
            </a:r>
            <a:r>
              <a:rPr lang="vi-VN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[] </a:t>
            </a:r>
            <a:r>
              <a:rPr lang="vi-VN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en-U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vi-VN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en-US" dirty="0" err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Mehatronika</a:t>
            </a:r>
            <a:r>
              <a:rPr lang="vi-VN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";</a:t>
            </a:r>
            <a:endParaRPr lang="sr-Latn-RS" dirty="0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Pored pojedinačnih karaktera, stringovi u C-u sadrže dodatni </a:t>
            </a:r>
            <a:r>
              <a:rPr lang="vi-VN" dirty="0" smtClean="0">
                <a:latin typeface="+mn-lt"/>
              </a:rPr>
              <a:t>karakter koji </a:t>
            </a:r>
            <a:r>
              <a:rPr lang="vi-VN" dirty="0">
                <a:latin typeface="+mn-lt"/>
              </a:rPr>
              <a:t>se </a:t>
            </a:r>
            <a:r>
              <a:rPr lang="en-US" dirty="0" err="1" smtClean="0">
                <a:latin typeface="+mn-lt"/>
              </a:rPr>
              <a:t>ozna</a:t>
            </a:r>
            <a:r>
              <a:rPr lang="sr-Latn-RS" dirty="0" smtClean="0">
                <a:latin typeface="+mn-lt"/>
              </a:rPr>
              <a:t>čava kao</a:t>
            </a:r>
            <a:r>
              <a:rPr lang="vi-VN" dirty="0" smtClean="0">
                <a:latin typeface="+mn-lt"/>
              </a:rPr>
              <a:t> 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\</a:t>
            </a:r>
            <a:r>
              <a:rPr lang="sl-SI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0'</a:t>
            </a:r>
            <a:r>
              <a:rPr lang="sr-Latn-RS" dirty="0" smtClean="0">
                <a:latin typeface="+mn-lt"/>
              </a:rPr>
              <a:t>. Ovaj karakter se nalazi na kraju stringa (nakon svih karaktera) i naziva se </a:t>
            </a:r>
            <a:r>
              <a:rPr lang="sr-Latn-RS" b="1" dirty="0" smtClean="0">
                <a:solidFill>
                  <a:srgbClr val="FF0000"/>
                </a:solidFill>
                <a:latin typeface="+mn-lt"/>
              </a:rPr>
              <a:t>terminacioni karakter</a:t>
            </a:r>
            <a:r>
              <a:rPr lang="sr-Latn-RS" dirty="0" smtClean="0">
                <a:latin typeface="+mn-lt"/>
              </a:rPr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Na osnovu terminacionog karaktera, kompajler zna gde se završava string u memoriji.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Terminacioni karakter se automatski dodaje na kraj stringa prilikom njegovog učitavanja, bez uticaja programera.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Terminacioni karakter ima ASCII kod 0, ali to je manje važno.</a:t>
            </a:r>
            <a:endParaRPr lang="vi-VN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String u memoriji</a:t>
            </a: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57313"/>
            <a:ext cx="8535988" cy="8572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mtClean="0">
                <a:latin typeface="+mn-lt"/>
              </a:rPr>
              <a:t>Posmatrajmo string 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Pile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sr-Latn-RS" smtClean="0">
                <a:latin typeface="+mn-lt"/>
              </a:rPr>
              <a:t>. Ovaj string se u memoriji predstavlja na sledeći način:</a:t>
            </a:r>
          </a:p>
        </p:txBody>
      </p:sp>
      <p:pic>
        <p:nvPicPr>
          <p:cNvPr id="17412" name="Picture 3" descr="String u memoriji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2468563"/>
            <a:ext cx="3881438" cy="296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484313"/>
            <a:ext cx="8391525" cy="489743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n-lt"/>
              </a:rPr>
              <a:t>Za razliku od ostalih nizova, koji se učitavaju i štampaju element po element, string se može učitati i odštampati u jednoj naredbi:</a:t>
            </a:r>
          </a:p>
          <a:p>
            <a:pPr marL="266700" indent="0" eaLnBrk="1" hangingPunct="1">
              <a:spcAft>
                <a:spcPts val="0"/>
              </a:spcAft>
              <a:buClr>
                <a:schemeClr val="tx1"/>
              </a:buClr>
              <a:buSzPct val="75000"/>
              <a:tabLst>
                <a:tab pos="4752975" algn="l"/>
              </a:tabLst>
              <a:defRPr/>
            </a:pPr>
            <a:r>
              <a:rPr lang="sr-Latn-ME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scanf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("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%s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",s)</a:t>
            </a:r>
            <a:r>
              <a:rPr lang="pt-BR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;</a:t>
            </a:r>
            <a:r>
              <a:rPr lang="sr-Latn-ME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smtClean="0">
                <a:latin typeface="+mn-lt"/>
              </a:rPr>
              <a:t>&lt;= u</a:t>
            </a:r>
            <a:r>
              <a:rPr lang="sr-Latn-ME" smtClean="0">
                <a:latin typeface="+mn-lt"/>
              </a:rPr>
              <a:t>čitavanje stringa</a:t>
            </a:r>
            <a:endParaRPr lang="sr-Latn-RS" smtClean="0">
              <a:latin typeface="+mn-lt"/>
            </a:endParaRPr>
          </a:p>
          <a:p>
            <a:pPr marL="266700" indent="0" eaLnBrk="1" hangingPunct="1">
              <a:spcAft>
                <a:spcPts val="1800"/>
              </a:spcAft>
              <a:buClr>
                <a:schemeClr val="tx1"/>
              </a:buClr>
              <a:buSzPct val="75000"/>
              <a:tabLst>
                <a:tab pos="4752975" algn="l"/>
              </a:tabLst>
              <a:defRPr/>
            </a:pPr>
            <a:r>
              <a:rPr lang="sr-Latn-ME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p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rintf("S</a:t>
            </a:r>
            <a:r>
              <a:rPr lang="en-U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t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ring je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%s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",s)</a:t>
            </a:r>
            <a:r>
              <a:rPr lang="pt-BR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;</a:t>
            </a:r>
            <a:r>
              <a:rPr lang="sr-Latn-ME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smtClean="0">
                <a:latin typeface="+mn-lt"/>
              </a:rPr>
              <a:t>&lt;= </a:t>
            </a:r>
            <a:r>
              <a:rPr lang="sr-Latn-ME" smtClean="0">
                <a:latin typeface="+mn-lt"/>
              </a:rPr>
              <a:t>štampanje stringa</a:t>
            </a:r>
            <a:endParaRPr lang="sr-Latn-RS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mtClean="0">
                <a:solidFill>
                  <a:srgbClr val="0070C0"/>
                </a:solidFill>
                <a:latin typeface="+mn-lt"/>
              </a:rPr>
              <a:t>Pri u</a:t>
            </a:r>
            <a:r>
              <a:rPr lang="sr-Latn-RS" smtClean="0">
                <a:solidFill>
                  <a:srgbClr val="0070C0"/>
                </a:solidFill>
                <a:latin typeface="+mn-lt"/>
              </a:rPr>
              <a:t>čitavanju i štampanju, navodi se samo ime stringa (bez </a:t>
            </a:r>
            <a:r>
              <a:rPr lang="sr-Latn-RS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&amp;</a:t>
            </a:r>
            <a:r>
              <a:rPr lang="sr-Latn-RS" smtClean="0">
                <a:solidFill>
                  <a:srgbClr val="0070C0"/>
                </a:solidFill>
                <a:latin typeface="+mn-lt"/>
              </a:rPr>
              <a:t>)!</a:t>
            </a:r>
            <a:endParaRPr lang="en-US" smtClean="0">
              <a:solidFill>
                <a:srgbClr val="0070C0"/>
              </a:solidFill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mtClean="0">
                <a:latin typeface="+mn-lt"/>
              </a:rPr>
              <a:t>Alternativno, string se može učitati</a:t>
            </a:r>
            <a:r>
              <a:rPr lang="sr-Latn-RS" smtClean="0">
                <a:latin typeface="+mn-lt"/>
              </a:rPr>
              <a:t> pomoću funkcije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gets</a:t>
            </a:r>
            <a:r>
              <a:rPr lang="sr-Latn-RS" smtClean="0">
                <a:latin typeface="+mn-lt"/>
              </a:rPr>
              <a:t>, i odštampati pomoću funkcije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puts</a:t>
            </a:r>
            <a:r>
              <a:rPr lang="sr-Latn-RS" smtClean="0">
                <a:latin typeface="+mn-lt"/>
              </a:rPr>
              <a:t>, što je već rečeno.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n-lt"/>
              </a:rPr>
              <a:t>Ove dve funkcije se koriste na sledeći način:</a:t>
            </a:r>
          </a:p>
          <a:p>
            <a:pPr marL="266700" indent="0" eaLnBrk="1" hangingPunct="1">
              <a:spcAft>
                <a:spcPts val="0"/>
              </a:spcAft>
              <a:buClr>
                <a:schemeClr val="tx1"/>
              </a:buClr>
              <a:buSzPct val="75000"/>
              <a:tabLst>
                <a:tab pos="4752975" algn="l"/>
              </a:tabLst>
              <a:defRPr/>
            </a:pPr>
            <a:r>
              <a:rPr lang="sr-Latn-ME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gets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(s)</a:t>
            </a:r>
            <a:r>
              <a:rPr lang="pt-BR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;</a:t>
            </a:r>
            <a:endParaRPr lang="sr-Latn-ME" smtClean="0">
              <a:latin typeface="+mn-lt"/>
            </a:endParaRPr>
          </a:p>
          <a:p>
            <a:pPr marL="26670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4752975" algn="l"/>
              </a:tabLst>
              <a:defRPr/>
            </a:pPr>
            <a:r>
              <a:rPr lang="sr-Latn-ME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puts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(s)</a:t>
            </a:r>
            <a:r>
              <a:rPr lang="pt-BR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;</a:t>
            </a:r>
            <a:endParaRPr lang="sr-Latn-RS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n-lt"/>
              </a:rPr>
              <a:t>Funkcije 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gets</a:t>
            </a:r>
            <a:r>
              <a:rPr lang="sr-Latn-RS" smtClean="0">
                <a:latin typeface="+mn-lt"/>
              </a:rPr>
              <a:t> i 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puts</a:t>
            </a:r>
            <a:r>
              <a:rPr lang="sr-Latn-RS" smtClean="0">
                <a:latin typeface="+mn-lt"/>
              </a:rPr>
              <a:t> su definisane u zaglavlju stdio.h.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Učitavanje i štampanje stringa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214438"/>
            <a:ext cx="8391525" cy="151606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mtClean="0">
                <a:latin typeface="Consolas" pitchFamily="49" charset="0"/>
                <a:cs typeface="Consolas" pitchFamily="49" charset="0"/>
              </a:rPr>
              <a:t>s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canf</a:t>
            </a:r>
            <a:r>
              <a:rPr lang="sr-Latn-RS" smtClean="0">
                <a:latin typeface="+mn-lt"/>
              </a:rPr>
              <a:t> učitava karaktere od prve beline (spejs, tab, Enter), dok 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gets</a:t>
            </a:r>
            <a:r>
              <a:rPr lang="sr-Latn-RS" smtClean="0">
                <a:latin typeface="+mn-lt"/>
              </a:rPr>
              <a:t> učitava do prvog Enter-a. To dalje znači da ako želimo da učitani string sadrži spejs (što je često slučaj), taj string ne treba da učitavamo sa 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scanf</a:t>
            </a:r>
            <a:r>
              <a:rPr lang="sr-Latn-RS" smtClean="0">
                <a:latin typeface="+mn-lt"/>
              </a:rPr>
              <a:t>.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scanf  versus  gets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3850" y="3276600"/>
            <a:ext cx="4891088" cy="329565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>
              <a:defRPr/>
            </a:pPr>
            <a:endParaRPr lang="sl-SI" sz="1700" kern="0">
              <a:latin typeface="Consolas" pitchFamily="49" charset="0"/>
              <a:cs typeface="Consolas" pitchFamily="49" charset="0"/>
            </a:endParaRP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{</a:t>
            </a: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    char s[30];</a:t>
            </a: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700" ker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gets(s);</a:t>
            </a: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    printf("Ucitani string je %s\n",s);</a:t>
            </a: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700" ker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scanf("%s",s);</a:t>
            </a: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    printf("Ucitani string je %s\n",s);</a:t>
            </a:r>
          </a:p>
          <a:p>
            <a:pPr>
              <a:defRPr/>
            </a:pPr>
            <a:r>
              <a:rPr lang="sl-SI" sz="1700" ker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858000" y="3529013"/>
            <a:ext cx="1085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Štampa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9462" name="Straight Arrow Connector 9"/>
          <p:cNvCxnSpPr>
            <a:cxnSpLocks noChangeShapeType="1"/>
          </p:cNvCxnSpPr>
          <p:nvPr/>
        </p:nvCxnSpPr>
        <p:spPr bwMode="auto">
          <a:xfrm rot="5400000">
            <a:off x="6963569" y="4037807"/>
            <a:ext cx="431800" cy="214312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3" name="Rectangle 19"/>
          <p:cNvSpPr>
            <a:spLocks noChangeArrowheads="1"/>
          </p:cNvSpPr>
          <p:nvPr/>
        </p:nvSpPr>
        <p:spPr bwMode="auto">
          <a:xfrm>
            <a:off x="5321300" y="4386263"/>
            <a:ext cx="3671888" cy="1138237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string: Marko Polo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Ucitani string je </a:t>
            </a:r>
            <a:r>
              <a:rPr lang="pt-BR" sz="17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Marko Polo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string: Marko Polo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Ucitani string je </a:t>
            </a:r>
            <a:r>
              <a:rPr lang="pt-BR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Marko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214438"/>
            <a:ext cx="8391525" cy="17145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mtClean="0">
                <a:latin typeface="Consolas" pitchFamily="49" charset="0"/>
                <a:cs typeface="Consolas" pitchFamily="49" charset="0"/>
              </a:rPr>
              <a:t>printf</a:t>
            </a:r>
            <a:r>
              <a:rPr lang="sr-Latn-RS" smtClean="0">
                <a:latin typeface="+mn-lt"/>
              </a:rPr>
              <a:t> štampa string i ne prelazi u drugi red (osim ako se to ne naznači sa </a:t>
            </a:r>
            <a:r>
              <a:rPr lang="sl-SI" kern="0" smtClean="0">
                <a:latin typeface="Consolas" pitchFamily="49" charset="0"/>
                <a:cs typeface="Consolas" pitchFamily="49" charset="0"/>
              </a:rPr>
              <a:t>\n</a:t>
            </a:r>
            <a:r>
              <a:rPr lang="sr-Latn-RS" smtClean="0">
                <a:latin typeface="+mn-lt"/>
              </a:rPr>
              <a:t>). String koji se štampa može da sadrži spejsove i ceo string će biti odštampan.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Consolas" pitchFamily="49" charset="0"/>
                <a:cs typeface="Consolas" pitchFamily="49" charset="0"/>
              </a:rPr>
              <a:t>puts</a:t>
            </a:r>
            <a:r>
              <a:rPr lang="sr-Latn-RS" smtClean="0">
                <a:latin typeface="+mn-lt"/>
              </a:rPr>
              <a:t> štampa string i automatski prelazi u novi red.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printf  versus  puts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9600" y="3348038"/>
            <a:ext cx="4391025" cy="300990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>
              <a:defRPr/>
            </a:pPr>
            <a:endParaRPr lang="en-US" sz="1900" kern="0">
              <a:latin typeface="Consolas" pitchFamily="49" charset="0"/>
              <a:cs typeface="Consolas" pitchFamily="49" charset="0"/>
            </a:endParaRP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{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    char s[30] = "Marko Polo";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    puts(s);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    puts(s);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    printf("%s",s);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    printf("%s",s);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429375" y="3529013"/>
            <a:ext cx="1085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Štampa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0486" name="Straight Arrow Connector 9"/>
          <p:cNvCxnSpPr>
            <a:cxnSpLocks noChangeShapeType="1"/>
          </p:cNvCxnSpPr>
          <p:nvPr/>
        </p:nvCxnSpPr>
        <p:spPr bwMode="auto">
          <a:xfrm rot="5400000">
            <a:off x="6534944" y="4037807"/>
            <a:ext cx="431800" cy="214312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7" name="Rectangle 19"/>
          <p:cNvSpPr>
            <a:spLocks noChangeArrowheads="1"/>
          </p:cNvSpPr>
          <p:nvPr/>
        </p:nvSpPr>
        <p:spPr bwMode="auto">
          <a:xfrm>
            <a:off x="5321300" y="4386263"/>
            <a:ext cx="2608263" cy="877887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Marko Polo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Marko Polo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Marko PoloMarko Polo</a:t>
            </a:r>
            <a:endParaRPr lang="pt-BR" sz="170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Karakter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95288" y="1628775"/>
            <a:ext cx="8424862" cy="44751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smtClean="0"/>
              <a:t>Tip podataka </a:t>
            </a:r>
            <a:r>
              <a:rPr lang="sr-Latn-CS" sz="24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char</a:t>
            </a:r>
            <a:r>
              <a:rPr lang="sr-Latn-CS" sz="2400" smtClean="0"/>
              <a:t> predstavlja karakter</a:t>
            </a:r>
            <a:r>
              <a:rPr lang="en-US" sz="240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400" smtClean="0"/>
              <a:t>Pomo</a:t>
            </a:r>
            <a:r>
              <a:rPr lang="sr-Latn-RS" sz="2400" smtClean="0"/>
              <a:t>ću tipa 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char</a:t>
            </a:r>
            <a:r>
              <a:rPr lang="sr-Latn-RS" sz="2400" smtClean="0"/>
              <a:t> predstavljamo slova, cifre, specijalne karaktere (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,.;:-+*/!“#$%&amp;</a:t>
            </a:r>
            <a:r>
              <a:rPr lang="en-US" sz="2400">
                <a:latin typeface="Consolas" pitchFamily="49" charset="0"/>
                <a:cs typeface="Consolas" pitchFamily="49" charset="0"/>
              </a:rPr>
              <a:t> </a:t>
            </a:r>
            <a:r>
              <a:rPr lang="sr-Latn-RS" sz="2400" smtClean="0"/>
              <a:t>...), praktično sve što možemo da otkucamo sa tastature.</a:t>
            </a:r>
            <a:endParaRPr lang="en-US" sz="2400" smtClean="0"/>
          </a:p>
          <a:p>
            <a:pPr marL="266700" indent="-26670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smtClean="0"/>
              <a:t>Promenljivoj tipa </a:t>
            </a:r>
            <a:r>
              <a:rPr lang="sr-Latn-CS" sz="2400" smtClean="0">
                <a:latin typeface="Consolas" pitchFamily="49" charset="0"/>
                <a:cs typeface="Consolas" pitchFamily="49" charset="0"/>
              </a:rPr>
              <a:t>char</a:t>
            </a:r>
            <a:r>
              <a:rPr lang="sr-Latn-CS" sz="2400" smtClean="0"/>
              <a:t> možemo dodeliti karakter koji se navodi unutar apostrofa:</a:t>
            </a:r>
            <a:endParaRPr lang="en-US" sz="2400" smtClean="0"/>
          </a:p>
          <a:p>
            <a:pPr marL="266700" indent="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400" smtClean="0">
                <a:latin typeface="Consolas" pitchFamily="49" charset="0"/>
                <a:cs typeface="Consolas" pitchFamily="49" charset="0"/>
              </a:rPr>
              <a:t>char a</a:t>
            </a:r>
            <a:r>
              <a:rPr lang="en-US" sz="240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400">
                <a:latin typeface="Consolas" pitchFamily="49" charset="0"/>
                <a:cs typeface="Consolas" pitchFamily="49" charset="0"/>
              </a:rPr>
              <a:t>'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%</a:t>
            </a:r>
            <a:r>
              <a:rPr lang="en-US" sz="2400" smtClean="0">
                <a:latin typeface="Consolas" pitchFamily="49" charset="0"/>
                <a:cs typeface="Consolas" pitchFamily="49" charset="0"/>
              </a:rPr>
              <a:t>'</a:t>
            </a:r>
            <a:r>
              <a:rPr lang="sr-Latn-CS" sz="240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266700" indent="-26670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/>
              <a:t>Karakteri se u memoriji zapisuju kao celi brojevi koji zauzimaju </a:t>
            </a:r>
            <a:r>
              <a:rPr lang="sr-Latn-CS" sz="2400">
                <a:solidFill>
                  <a:srgbClr val="FF0000"/>
                </a:solidFill>
              </a:rPr>
              <a:t>1 bajt</a:t>
            </a:r>
            <a:r>
              <a:rPr lang="sr-Latn-CS" sz="2400"/>
              <a:t>. </a:t>
            </a:r>
            <a:r>
              <a:rPr lang="sr-Latn-CS" sz="2400" smtClean="0"/>
              <a:t>Broj koji odgovara karakteru je zapravo njegova pozicija u kodnoj tabeli (npr. ASCII tabeli). </a:t>
            </a:r>
            <a:r>
              <a:rPr lang="sr-Latn-CS" sz="2400"/>
              <a:t/>
            </a:r>
            <a:br>
              <a:rPr lang="sr-Latn-CS" sz="2400"/>
            </a:b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14313" y="1143000"/>
            <a:ext cx="8786812" cy="55006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mtClean="0">
                <a:latin typeface="+mn-lt"/>
              </a:rPr>
              <a:t>Biblioteka</a:t>
            </a:r>
            <a:r>
              <a:rPr lang="sr-Latn-RS" smtClean="0">
                <a:latin typeface="+mn-lt"/>
              </a:rPr>
              <a:t>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string.h</a:t>
            </a:r>
            <a:r>
              <a:rPr lang="sr-Latn-RS" smtClean="0">
                <a:latin typeface="+mn-lt"/>
              </a:rPr>
              <a:t> </a:t>
            </a:r>
            <a:r>
              <a:rPr lang="sr-Latn-ME" smtClean="0">
                <a:latin typeface="+mn-lt"/>
              </a:rPr>
              <a:t>sadrži korisne funkcije za rad sa stringovima</a:t>
            </a:r>
            <a:r>
              <a:rPr lang="sr-Latn-RS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j-lt"/>
                <a:cs typeface="Consolas" pitchFamily="49" charset="0"/>
              </a:rPr>
              <a:t>Jedna on najčešće korišćenih je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strlen</a:t>
            </a:r>
            <a:r>
              <a:rPr lang="sr-Latn-RS" smtClean="0">
                <a:latin typeface="+mj-lt"/>
                <a:cs typeface="Consolas" pitchFamily="49" charset="0"/>
              </a:rPr>
              <a:t>, koja vraća dužinu stringa, tj. </a:t>
            </a:r>
            <a:r>
              <a:rPr lang="sr-Latn-ME" smtClean="0">
                <a:latin typeface="+mj-lt"/>
                <a:cs typeface="Consolas" pitchFamily="49" charset="0"/>
              </a:rPr>
              <a:t>b</a:t>
            </a:r>
            <a:r>
              <a:rPr lang="sr-Latn-RS" smtClean="0">
                <a:latin typeface="+mj-lt"/>
                <a:cs typeface="Consolas" pitchFamily="49" charset="0"/>
              </a:rPr>
              <a:t>roj karaktera stringa bez terminacionog karaktera</a:t>
            </a:r>
            <a:r>
              <a:rPr lang="sr-Latn-RS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strcpy(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,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>
                <a:latin typeface="+mn-lt"/>
              </a:rPr>
              <a:t> kopira string 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smtClean="0">
                <a:latin typeface="+mn-lt"/>
              </a:rPr>
              <a:t> u string 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strcat(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,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>
                <a:latin typeface="+mn-lt"/>
              </a:rPr>
              <a:t> nadovezuje 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smtClean="0"/>
              <a:t> </a:t>
            </a:r>
            <a:r>
              <a:rPr lang="sr-Latn-ME" smtClean="0">
                <a:latin typeface="+mn-lt"/>
              </a:rPr>
              <a:t>na</a:t>
            </a:r>
            <a:r>
              <a:rPr lang="en-US" smtClean="0">
                <a:latin typeface="+mn-lt"/>
              </a:rPr>
              <a:t> string 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strcmp(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,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>
                <a:latin typeface="+mn-lt"/>
              </a:rPr>
              <a:t> poredi stringove 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sr-Latn-ME" smtClean="0">
                <a:latin typeface="+mn-lt"/>
              </a:rPr>
              <a:t> i 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smtClean="0">
                <a:latin typeface="+mn-lt"/>
              </a:rPr>
              <a:t>.</a:t>
            </a:r>
          </a:p>
          <a:p>
            <a:pPr lvl="1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smtClean="0">
                <a:latin typeface="+mn-lt"/>
              </a:rPr>
              <a:t>ako je </a:t>
            </a:r>
            <a:r>
              <a:rPr lang="sr-Latn-ME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&gt; </a:t>
            </a:r>
            <a:r>
              <a:rPr lang="sr-Latn-ME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</a:t>
            </a:r>
            <a:r>
              <a:rPr lang="en-US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000" smtClean="0">
                <a:latin typeface="+mn-lt"/>
              </a:rPr>
              <a:t>,</a:t>
            </a:r>
            <a:r>
              <a:rPr lang="en-US" sz="2000" b="1" smtClean="0">
                <a:solidFill>
                  <a:srgbClr val="0070C0"/>
                </a:solidFill>
                <a:latin typeface="+mn-lt"/>
                <a:cs typeface="Consolas" pitchFamily="49" charset="0"/>
              </a:rPr>
              <a:t> </a:t>
            </a:r>
            <a:r>
              <a:rPr lang="en-U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strcmp</a:t>
            </a:r>
            <a:r>
              <a:rPr lang="en-US" sz="2000" b="1" smtClean="0">
                <a:solidFill>
                  <a:srgbClr val="0070C0"/>
                </a:solidFill>
                <a:latin typeface="+mn-lt"/>
                <a:cs typeface="Consolas" pitchFamily="49" charset="0"/>
              </a:rPr>
              <a:t> </a:t>
            </a:r>
            <a:r>
              <a:rPr lang="en-US" sz="2000" smtClean="0">
                <a:latin typeface="+mn-lt"/>
              </a:rPr>
              <a:t>vraća pozitivan broj;</a:t>
            </a:r>
          </a:p>
          <a:p>
            <a:pPr lvl="1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smtClean="0">
                <a:latin typeface="+mn-lt"/>
              </a:rPr>
              <a:t>ako je </a:t>
            </a:r>
            <a:r>
              <a:rPr lang="sr-Latn-ME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&lt; </a:t>
            </a:r>
            <a:r>
              <a:rPr lang="sr-Latn-ME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</a:t>
            </a:r>
            <a:r>
              <a:rPr lang="en-US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000" smtClean="0"/>
              <a:t>,</a:t>
            </a:r>
            <a:r>
              <a:rPr lang="en-US" sz="2000" b="1" smtClean="0">
                <a:solidFill>
                  <a:srgbClr val="0070C0"/>
                </a:solidFill>
                <a:cs typeface="Consolas" pitchFamily="49" charset="0"/>
              </a:rPr>
              <a:t> </a:t>
            </a:r>
            <a:r>
              <a:rPr lang="en-U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strcmp</a:t>
            </a:r>
            <a:r>
              <a:rPr lang="en-US" sz="2000" smtClean="0">
                <a:latin typeface="+mn-lt"/>
              </a:rPr>
              <a:t> vraća negativan broj; </a:t>
            </a:r>
          </a:p>
          <a:p>
            <a:pPr lvl="1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smtClean="0">
                <a:latin typeface="+mn-lt"/>
              </a:rPr>
              <a:t>ako je </a:t>
            </a:r>
            <a:r>
              <a:rPr lang="sr-Latn-ME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sr-Latn-ME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</a:t>
            </a:r>
            <a:r>
              <a:rPr lang="en-US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000" smtClean="0"/>
              <a:t>,</a:t>
            </a:r>
            <a:r>
              <a:rPr lang="en-US" sz="2000" b="1" smtClean="0">
                <a:solidFill>
                  <a:srgbClr val="0070C0"/>
                </a:solidFill>
                <a:cs typeface="Consolas" pitchFamily="49" charset="0"/>
              </a:rPr>
              <a:t> </a:t>
            </a:r>
            <a:r>
              <a:rPr lang="en-U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strcmp</a:t>
            </a:r>
            <a:r>
              <a:rPr lang="en-US" sz="2000" smtClean="0">
                <a:latin typeface="+mn-lt"/>
              </a:rPr>
              <a:t> vraća 0.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strcmp</a:t>
            </a:r>
            <a:r>
              <a:rPr lang="en-US" smtClean="0">
                <a:latin typeface="+mn-lt"/>
              </a:rPr>
              <a:t> poredi stringove leksikografski – manji su oni stringovi koji u leksikonu dolaze ranije.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mtClean="0">
                <a:latin typeface="+mn-lt"/>
              </a:rPr>
              <a:t>Na primer, string 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baba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mtClean="0">
                <a:latin typeface="+mn-lt"/>
              </a:rPr>
              <a:t> je manji od stringova 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deda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mtClean="0">
                <a:latin typeface="+mn-lt"/>
              </a:rPr>
              <a:t> i 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babaroga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mtClean="0">
                <a:latin typeface="+mn-lt"/>
              </a:rPr>
              <a:t>, ali je ve</a:t>
            </a:r>
            <a:r>
              <a:rPr lang="sr-Latn-ME" smtClean="0">
                <a:latin typeface="+mn-lt"/>
              </a:rPr>
              <a:t>ći od stringova</a:t>
            </a:r>
            <a:r>
              <a:rPr lang="en-US" smtClean="0">
                <a:latin typeface="+mn-lt"/>
              </a:rPr>
              <a:t> 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sr-Latn-ME" smtClean="0">
                <a:latin typeface="Consolas" pitchFamily="49" charset="0"/>
                <a:cs typeface="Consolas" pitchFamily="49" charset="0"/>
              </a:rPr>
              <a:t>ali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-</a:t>
            </a:r>
            <a:r>
              <a:rPr lang="sr-Latn-ME" smtClean="0">
                <a:latin typeface="Consolas" pitchFamily="49" charset="0"/>
                <a:cs typeface="Consolas" pitchFamily="49" charset="0"/>
              </a:rPr>
              <a:t>baba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mtClean="0"/>
              <a:t> i 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bab</a:t>
            </a:r>
            <a:r>
              <a:rPr lang="pl-PL" smtClean="0">
                <a:latin typeface="Consolas" pitchFamily="49" charset="0"/>
                <a:cs typeface="Consolas" pitchFamily="49" charset="0"/>
              </a:rPr>
              <a:t>"</a:t>
            </a:r>
            <a:r>
              <a:rPr lang="pl-PL" smtClean="0">
                <a:latin typeface="+mn-lt"/>
              </a:rPr>
              <a:t>.</a:t>
            </a:r>
            <a:endParaRPr lang="en-US" smtClean="0">
              <a:latin typeface="+mn-lt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Funkcije za rad sa stringovima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14313" y="1143000"/>
            <a:ext cx="8786812" cy="15716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mtClean="0">
                <a:latin typeface="+mn-lt"/>
              </a:rPr>
              <a:t>String možemo obići kao i svaki drugi niz ako mu znamo dužinu.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mtClean="0">
                <a:latin typeface="+mn-lt"/>
              </a:rPr>
              <a:t>Drugi način je da se krećemo kroz string sve dok ne naiđemo na terminacioni karakter</a:t>
            </a:r>
            <a:r>
              <a:rPr lang="sr-Latn-RS" smtClean="0">
                <a:latin typeface="+mn-lt"/>
              </a:rPr>
              <a:t>.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Obilazak stringa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28625" y="3286125"/>
            <a:ext cx="3786188" cy="1357313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duzina = strlen(s);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for(i=0; </a:t>
            </a:r>
            <a:r>
              <a:rPr lang="en-US" sz="1900" b="1" ker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 &lt; duzina</a:t>
            </a:r>
            <a:r>
              <a:rPr lang="en-US" sz="1900" kern="0">
                <a:latin typeface="Consolas" pitchFamily="49" charset="0"/>
                <a:cs typeface="Consolas" pitchFamily="49" charset="0"/>
              </a:rPr>
              <a:t>; i++){</a:t>
            </a:r>
          </a:p>
          <a:p>
            <a:pPr>
              <a:defRPr/>
            </a:pPr>
            <a:r>
              <a:rPr lang="sr-Latn-ME" sz="1900" ker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900" kern="0">
                <a:latin typeface="Consolas" pitchFamily="49" charset="0"/>
                <a:cs typeface="Consolas" pitchFamily="49" charset="0"/>
              </a:rPr>
              <a:t>naredbe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43438" y="3286125"/>
            <a:ext cx="3929062" cy="1357313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for(i=0; </a:t>
            </a:r>
            <a:r>
              <a:rPr lang="sr-Latn-ME" sz="1900" b="1" ker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</a:t>
            </a:r>
            <a:r>
              <a:rPr lang="en-US" sz="1900" b="1" ker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[i] != '\0'</a:t>
            </a:r>
            <a:r>
              <a:rPr lang="en-US" sz="1900" kern="0">
                <a:latin typeface="Consolas" pitchFamily="49" charset="0"/>
                <a:cs typeface="Consolas" pitchFamily="49" charset="0"/>
              </a:rPr>
              <a:t>; i++){</a:t>
            </a:r>
          </a:p>
          <a:p>
            <a:pPr>
              <a:defRPr/>
            </a:pPr>
            <a:r>
              <a:rPr lang="sr-Latn-ME" sz="1900" ker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900" kern="0">
                <a:latin typeface="Consolas" pitchFamily="49" charset="0"/>
                <a:cs typeface="Consolas" pitchFamily="49" charset="0"/>
              </a:rPr>
              <a:t>naredbe</a:t>
            </a:r>
          </a:p>
          <a:p>
            <a:pPr>
              <a:defRPr/>
            </a:pPr>
            <a:r>
              <a:rPr lang="en-US" sz="1900" ker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14500" y="2814638"/>
            <a:ext cx="1357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b="1">
                <a:solidFill>
                  <a:srgbClr val="00B050"/>
                </a:solidFill>
                <a:latin typeface="+mn-lt"/>
                <a:cs typeface="Consolas" pitchFamily="49" charset="0"/>
              </a:rPr>
              <a:t>Prvi na</a:t>
            </a:r>
            <a:r>
              <a:rPr lang="sr-Latn-ME" sz="2000" b="1">
                <a:solidFill>
                  <a:srgbClr val="00B050"/>
                </a:solidFill>
                <a:latin typeface="+mn-lt"/>
                <a:cs typeface="Consolas" pitchFamily="49" charset="0"/>
              </a:rPr>
              <a:t>č</a:t>
            </a:r>
            <a:r>
              <a:rPr lang="en-US" sz="2000" b="1">
                <a:solidFill>
                  <a:srgbClr val="00B050"/>
                </a:solidFill>
                <a:latin typeface="+mn-lt"/>
                <a:cs typeface="Consolas" pitchFamily="49" charset="0"/>
              </a:rPr>
              <a:t>in</a:t>
            </a:r>
            <a:endParaRPr lang="en-US" sz="2000" b="1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857875" y="2786063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ME" sz="2000" b="1">
                <a:solidFill>
                  <a:srgbClr val="00B050"/>
                </a:solidFill>
                <a:latin typeface="+mn-lt"/>
                <a:cs typeface="Consolas" pitchFamily="49" charset="0"/>
              </a:rPr>
              <a:t>Drugi</a:t>
            </a:r>
            <a:r>
              <a:rPr lang="en-US" sz="2000" b="1">
                <a:solidFill>
                  <a:srgbClr val="00B050"/>
                </a:solidFill>
                <a:latin typeface="+mn-lt"/>
                <a:cs typeface="Consolas" pitchFamily="49" charset="0"/>
              </a:rPr>
              <a:t> na</a:t>
            </a:r>
            <a:r>
              <a:rPr lang="sr-Latn-ME" sz="2000" b="1">
                <a:solidFill>
                  <a:srgbClr val="00B050"/>
                </a:solidFill>
                <a:latin typeface="+mn-lt"/>
                <a:cs typeface="Consolas" pitchFamily="49" charset="0"/>
              </a:rPr>
              <a:t>č</a:t>
            </a:r>
            <a:r>
              <a:rPr lang="en-US" sz="2000" b="1">
                <a:solidFill>
                  <a:srgbClr val="00B050"/>
                </a:solidFill>
                <a:latin typeface="+mn-lt"/>
                <a:cs typeface="Consolas" pitchFamily="49" charset="0"/>
              </a:rPr>
              <a:t>in</a:t>
            </a:r>
            <a:endParaRPr lang="en-US" sz="2000" b="1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179388" y="908050"/>
            <a:ext cx="8929687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string S i odre</a:t>
            </a:r>
            <a:r>
              <a:rPr lang="sr-Latn-RS"/>
              <a:t>đuje i štampa koliko u stringu ima slova, cifara i specijalnih karaktera</a:t>
            </a:r>
            <a:r>
              <a:rPr lang="sl-SI"/>
              <a:t>.</a:t>
            </a:r>
          </a:p>
        </p:txBody>
      </p:sp>
      <p:sp>
        <p:nvSpPr>
          <p:cNvPr id="23556" name="Rectangle 3"/>
          <p:cNvSpPr txBox="1">
            <a:spLocks noChangeArrowheads="1"/>
          </p:cNvSpPr>
          <p:nvPr/>
        </p:nvSpPr>
        <p:spPr bwMode="auto">
          <a:xfrm>
            <a:off x="250825" y="2133600"/>
            <a:ext cx="8713788" cy="446405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rIns="72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/>
            <a:endParaRPr lang="sl-SI" sz="16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char s[30];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int i, brSlova=0, brCif=0, brSpec=0;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scanf("%s", s);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for(i=0; s[i]!='\0'; i++){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    if(</a:t>
            </a:r>
            <a:r>
              <a:rPr lang="sl-SI" sz="1600" b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(s[i]&gt;='a' &amp;&amp; s[i]&lt;='z') || (s[i]&gt;='A' &amp;&amp; s[i]&lt;='Z')</a:t>
            </a:r>
            <a:r>
              <a:rPr lang="sl-SI" sz="1600">
                <a:latin typeface="Consolas" pitchFamily="49" charset="0"/>
                <a:cs typeface="Consolas" pitchFamily="49" charset="0"/>
              </a:rPr>
              <a:t>)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        brSlova++;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    else if(s[i]&gt;='0' &amp;&amp; s[i]&lt;='9')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        brCif++;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    else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        brSpec++;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}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printf("Slova %d, cifara %d i specijalnih %d\n", brSlova, brCif, brSpec);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321425" y="2222500"/>
            <a:ext cx="1008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Štampa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4759325" y="2597150"/>
            <a:ext cx="4133850" cy="615950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string: </a:t>
            </a:r>
            <a:r>
              <a:rPr lang="pt-BR" sz="17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Abcd1234^&amp;*(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Slova 4, cifara 4 i specijalnih 4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707063" y="4924425"/>
            <a:ext cx="18891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00B050"/>
                </a:solidFill>
                <a:latin typeface="+mn-lt"/>
              </a:rPr>
              <a:t>Uslov za slova</a:t>
            </a:r>
            <a:endParaRPr lang="en-US" sz="22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3560" name="Straight Arrow Connector 9"/>
          <p:cNvCxnSpPr>
            <a:cxnSpLocks noChangeShapeType="1"/>
          </p:cNvCxnSpPr>
          <p:nvPr/>
        </p:nvCxnSpPr>
        <p:spPr bwMode="auto">
          <a:xfrm flipH="1" flipV="1">
            <a:off x="4932363" y="4652963"/>
            <a:ext cx="781050" cy="519112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15"/>
          <p:cNvCxnSpPr/>
          <p:nvPr/>
        </p:nvCxnSpPr>
        <p:spPr>
          <a:xfrm>
            <a:off x="1619250" y="4641850"/>
            <a:ext cx="56896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sr-Latn-RS" smtClean="0">
                <a:solidFill>
                  <a:schemeClr val="tx1"/>
                </a:solidFill>
              </a:rPr>
              <a:t>5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4579" name="Rectangle 3"/>
          <p:cNvSpPr txBox="1">
            <a:spLocks noChangeArrowheads="1"/>
          </p:cNvSpPr>
          <p:nvPr/>
        </p:nvSpPr>
        <p:spPr bwMode="auto">
          <a:xfrm>
            <a:off x="179388" y="908050"/>
            <a:ext cx="892968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</a:t>
            </a:r>
            <a:r>
              <a:rPr lang="sr-Latn-RS"/>
              <a:t>karakter</a:t>
            </a:r>
            <a:r>
              <a:rPr lang="en-US"/>
              <a:t> </a:t>
            </a:r>
            <a:r>
              <a:rPr lang="sr-Latn-RS">
                <a:latin typeface="Consolas" pitchFamily="49" charset="0"/>
                <a:cs typeface="Consolas" pitchFamily="49" charset="0"/>
              </a:rPr>
              <a:t>K</a:t>
            </a:r>
            <a:r>
              <a:rPr lang="en-US"/>
              <a:t> i </a:t>
            </a:r>
            <a:r>
              <a:rPr lang="sr-Latn-RS"/>
              <a:t>prirodan broj </a:t>
            </a:r>
            <a:r>
              <a:rPr lang="sr-Latn-RS">
                <a:latin typeface="Consolas" pitchFamily="49" charset="0"/>
                <a:cs typeface="Consolas" pitchFamily="49" charset="0"/>
              </a:rPr>
              <a:t>N</a:t>
            </a:r>
            <a:r>
              <a:rPr lang="sr-Latn-RS"/>
              <a:t>, i koji formira i štampa string dobijen nadovezivanjem karaktera </a:t>
            </a:r>
            <a:r>
              <a:rPr lang="sr-Latn-RS">
                <a:latin typeface="Consolas" pitchFamily="49" charset="0"/>
                <a:cs typeface="Consolas" pitchFamily="49" charset="0"/>
              </a:rPr>
              <a:t>K</a:t>
            </a:r>
            <a:r>
              <a:rPr lang="sr-Latn-RS"/>
              <a:t> </a:t>
            </a:r>
            <a:r>
              <a:rPr lang="sr-Latn-RS">
                <a:latin typeface="Consolas" pitchFamily="49" charset="0"/>
                <a:cs typeface="Consolas" pitchFamily="49" charset="0"/>
              </a:rPr>
              <a:t>N</a:t>
            </a:r>
            <a:r>
              <a:rPr lang="sr-Latn-RS"/>
              <a:t> puta</a:t>
            </a:r>
            <a:r>
              <a:rPr lang="sl-SI"/>
              <a:t>. Pretpostaviti da je N</a:t>
            </a:r>
            <a:r>
              <a:rPr lang="en-US"/>
              <a:t>&lt;30.</a:t>
            </a:r>
            <a:endParaRPr lang="sl-SI"/>
          </a:p>
        </p:txBody>
      </p:sp>
      <p:sp>
        <p:nvSpPr>
          <p:cNvPr id="24580" name="Rectangle 3"/>
          <p:cNvSpPr txBox="1">
            <a:spLocks noChangeArrowheads="1"/>
          </p:cNvSpPr>
          <p:nvPr/>
        </p:nvSpPr>
        <p:spPr bwMode="auto">
          <a:xfrm>
            <a:off x="250825" y="2420938"/>
            <a:ext cx="5689600" cy="3960812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rIns="72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/>
            <a:endParaRPr lang="sl-SI" sz="18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char s[30], K;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int i, N = 0;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printf("Uneti karakter K i broj N: ");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scanf("%c%d", &amp;K, &amp;N);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for(i=0; i&lt;N; i++)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s[i] = K;</a:t>
            </a:r>
          </a:p>
          <a:p>
            <a:pPr eaLnBrk="1" hangingPunct="1"/>
            <a:endParaRPr lang="sl-SI" sz="18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800" b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s[i] = '\0';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printf("String je %s\n", s);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826250" y="5332413"/>
            <a:ext cx="1008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Štampa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4582" name="Rectangle 19"/>
          <p:cNvSpPr>
            <a:spLocks noChangeArrowheads="1"/>
          </p:cNvSpPr>
          <p:nvPr/>
        </p:nvSpPr>
        <p:spPr bwMode="auto">
          <a:xfrm>
            <a:off x="5407025" y="5732463"/>
            <a:ext cx="3629025" cy="877887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karakter K i broj N: $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10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String je $$$$$$$$$$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05513" y="3975100"/>
            <a:ext cx="32464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00B050"/>
                </a:solidFill>
                <a:latin typeface="+mn-lt"/>
              </a:rPr>
              <a:t>Ručno „zatvaranje“ stringa</a:t>
            </a:r>
            <a:endParaRPr lang="en-US" sz="22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4584" name="Straight Arrow Connector 9"/>
          <p:cNvCxnSpPr>
            <a:cxnSpLocks noChangeShapeType="1"/>
          </p:cNvCxnSpPr>
          <p:nvPr/>
        </p:nvCxnSpPr>
        <p:spPr bwMode="auto">
          <a:xfrm flipH="1">
            <a:off x="2428875" y="4221163"/>
            <a:ext cx="3582988" cy="1408112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5603" name="Rectangle 3"/>
          <p:cNvSpPr txBox="1">
            <a:spLocks noChangeArrowheads="1"/>
          </p:cNvSpPr>
          <p:nvPr/>
        </p:nvSpPr>
        <p:spPr bwMode="auto">
          <a:xfrm>
            <a:off x="179388" y="908050"/>
            <a:ext cx="892968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dva stringa </a:t>
            </a:r>
            <a:r>
              <a:rPr lang="en-US">
                <a:latin typeface="Consolas" pitchFamily="49" charset="0"/>
                <a:cs typeface="Consolas" pitchFamily="49" charset="0"/>
              </a:rPr>
              <a:t>S</a:t>
            </a:r>
            <a:r>
              <a:rPr lang="en-US"/>
              <a:t> i </a:t>
            </a:r>
            <a:r>
              <a:rPr lang="en-US">
                <a:latin typeface="Consolas" pitchFamily="49" charset="0"/>
                <a:cs typeface="Consolas" pitchFamily="49" charset="0"/>
              </a:rPr>
              <a:t>T</a:t>
            </a:r>
            <a:r>
              <a:rPr lang="en-US"/>
              <a:t>, </a:t>
            </a:r>
            <a:r>
              <a:rPr lang="sr-Latn-RS"/>
              <a:t>i koji na kraj stringa S nadovezuje samo cifre iz stringa T</a:t>
            </a:r>
            <a:r>
              <a:rPr lang="en-US"/>
              <a:t>.</a:t>
            </a:r>
            <a:r>
              <a:rPr lang="sr-Latn-RS"/>
              <a:t> Štampati izmenjeni string S.</a:t>
            </a:r>
            <a:endParaRPr lang="sl-SI"/>
          </a:p>
        </p:txBody>
      </p:sp>
      <p:sp>
        <p:nvSpPr>
          <p:cNvPr id="25604" name="Rectangle 3"/>
          <p:cNvSpPr txBox="1">
            <a:spLocks noChangeArrowheads="1"/>
          </p:cNvSpPr>
          <p:nvPr/>
        </p:nvSpPr>
        <p:spPr bwMode="auto">
          <a:xfrm>
            <a:off x="250825" y="1773238"/>
            <a:ext cx="4681538" cy="5040312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rIns="72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#include &lt;string.h&gt;</a:t>
            </a:r>
          </a:p>
          <a:p>
            <a:pPr eaLnBrk="1" hangingPunct="1"/>
            <a:endParaRPr lang="sl-SI" sz="17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char S[50], T[30];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int i, j;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printf("Uneti stringove: ");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scanf("%s%s", S, T);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i = strlen(S);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for(j = 0; T[j] != '\0'; j++){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    if(T[j]&gt;='0' &amp;&amp; T[j]&lt;='9'){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        S[i] = T[j];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        i++;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    }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}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S[i] = '\0';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printf("Novi string je %s", S);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588125" y="5229225"/>
            <a:ext cx="1008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Štampa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5606" name="Rectangle 19"/>
          <p:cNvSpPr>
            <a:spLocks noChangeArrowheads="1"/>
          </p:cNvSpPr>
          <p:nvPr/>
        </p:nvSpPr>
        <p:spPr bwMode="auto">
          <a:xfrm>
            <a:off x="5508625" y="5661025"/>
            <a:ext cx="3167063" cy="877888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stringove: </a:t>
            </a:r>
            <a:r>
              <a:rPr lang="it-IT" sz="17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Trema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Odiseja2001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Novi string je </a:t>
            </a:r>
            <a:r>
              <a:rPr lang="it-IT" sz="17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Trema</a:t>
            </a:r>
            <a:r>
              <a:rPr lang="it-IT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2001</a:t>
            </a:r>
            <a:endParaRPr lang="pt-BR" sz="170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6627" name="Rectangle 3"/>
          <p:cNvSpPr txBox="1">
            <a:spLocks noChangeArrowheads="1"/>
          </p:cNvSpPr>
          <p:nvPr/>
        </p:nvSpPr>
        <p:spPr bwMode="auto">
          <a:xfrm>
            <a:off x="538163" y="2351088"/>
            <a:ext cx="4681537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200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i = strlen(S);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for(j = 0; T[j] != '\0'; j++){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if(T[j]&gt;='0' &amp;&amp; T[j]&lt;='9'){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    </a:t>
            </a:r>
            <a:r>
              <a:rPr lang="sl-SI" sz="20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S[i] = T[j];</a:t>
            </a:r>
          </a:p>
          <a:p>
            <a:pPr eaLnBrk="1" hangingPunct="1"/>
            <a:r>
              <a:rPr lang="sl-SI" sz="20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    i++;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}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}</a:t>
            </a:r>
          </a:p>
          <a:p>
            <a:pPr eaLnBrk="1" hangingPunct="1"/>
            <a:r>
              <a:rPr lang="sl-SI" sz="20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S[i] = '\0';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500438" y="1519238"/>
            <a:ext cx="52482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9900"/>
                </a:solidFill>
                <a:latin typeface="+mn-lt"/>
              </a:rPr>
              <a:t>Krećemo se od poslednjeg karaktera stringa, tj. prva pozicija u stringu </a:t>
            </a:r>
            <a:r>
              <a:rPr lang="sr-Latn-RS" sz="200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S</a:t>
            </a:r>
            <a:r>
              <a:rPr lang="sr-Latn-RS" sz="2000">
                <a:solidFill>
                  <a:srgbClr val="FF9900"/>
                </a:solidFill>
                <a:latin typeface="+mn-lt"/>
              </a:rPr>
              <a:t> na kojoj upisujemo cifru iz stringa </a:t>
            </a:r>
            <a:r>
              <a:rPr lang="sr-Latn-RS" sz="200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T</a:t>
            </a:r>
            <a:r>
              <a:rPr lang="sr-Latn-RS" sz="2000">
                <a:solidFill>
                  <a:srgbClr val="FF9900"/>
                </a:solidFill>
                <a:latin typeface="+mn-lt"/>
              </a:rPr>
              <a:t> je pozicija terminacionog karaktera.</a:t>
            </a:r>
            <a:endParaRPr lang="en-US" sz="20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6629" name="Straight Arrow Connector 9"/>
          <p:cNvCxnSpPr>
            <a:cxnSpLocks noChangeShapeType="1"/>
          </p:cNvCxnSpPr>
          <p:nvPr/>
        </p:nvCxnSpPr>
        <p:spPr bwMode="auto">
          <a:xfrm flipH="1">
            <a:off x="2555875" y="1774825"/>
            <a:ext cx="1008063" cy="719138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014788" y="3833813"/>
            <a:ext cx="45259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50"/>
                </a:solidFill>
                <a:latin typeface="+mn-lt"/>
              </a:rPr>
              <a:t>Kad upišemo karakter </a:t>
            </a:r>
            <a:r>
              <a:rPr lang="sr-Latn-RS" sz="20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T</a:t>
            </a:r>
            <a:r>
              <a:rPr lang="en-US" sz="20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[j]</a:t>
            </a:r>
            <a:r>
              <a:rPr lang="sr-Latn-RS" sz="200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000">
                <a:solidFill>
                  <a:srgbClr val="00B050"/>
                </a:solidFill>
                <a:latin typeface="+mn-lt"/>
              </a:rPr>
              <a:t>na kraj</a:t>
            </a:r>
            <a:r>
              <a:rPr lang="sr-Latn-RS" sz="2000">
                <a:solidFill>
                  <a:srgbClr val="00B050"/>
                </a:solidFill>
                <a:latin typeface="+mn-lt"/>
              </a:rPr>
              <a:t> string</a:t>
            </a:r>
            <a:r>
              <a:rPr lang="en-US" sz="2000">
                <a:solidFill>
                  <a:srgbClr val="00B050"/>
                </a:solidFill>
                <a:latin typeface="+mn-lt"/>
              </a:rPr>
              <a:t>a</a:t>
            </a:r>
            <a:r>
              <a:rPr lang="sr-Latn-RS" sz="2000">
                <a:solidFill>
                  <a:srgbClr val="00B050"/>
                </a:solidFill>
                <a:latin typeface="+mn-lt"/>
              </a:rPr>
              <a:t> </a:t>
            </a:r>
            <a:r>
              <a:rPr lang="sr-Latn-RS" sz="20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</a:t>
            </a:r>
            <a:r>
              <a:rPr lang="sr-Latn-RS" sz="2000">
                <a:solidFill>
                  <a:srgbClr val="00B050"/>
                </a:solidFill>
                <a:latin typeface="+mn-lt"/>
              </a:rPr>
              <a:t>, </a:t>
            </a:r>
            <a:r>
              <a:rPr lang="en-US" sz="2000">
                <a:solidFill>
                  <a:srgbClr val="00B050"/>
                </a:solidFill>
                <a:latin typeface="+mn-lt"/>
              </a:rPr>
              <a:t>pomeramo se u stringu </a:t>
            </a:r>
            <a:r>
              <a:rPr lang="en-US" sz="20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</a:t>
            </a:r>
            <a:r>
              <a:rPr lang="en-US" sz="2000">
                <a:solidFill>
                  <a:srgbClr val="00B050"/>
                </a:solidFill>
                <a:latin typeface="+mn-lt"/>
              </a:rPr>
              <a:t> sa </a:t>
            </a:r>
            <a:r>
              <a:rPr lang="en-US" sz="20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i++</a:t>
            </a:r>
            <a:r>
              <a:rPr lang="en-US" sz="2000">
                <a:solidFill>
                  <a:srgbClr val="00B050"/>
                </a:solidFill>
                <a:latin typeface="+mn-lt"/>
              </a:rPr>
              <a:t>, radi upisa narednog karaktera</a:t>
            </a:r>
            <a:r>
              <a:rPr lang="sr-Latn-RS" sz="2000">
                <a:solidFill>
                  <a:srgbClr val="00B050"/>
                </a:solidFill>
                <a:latin typeface="+mn-lt"/>
              </a:rPr>
              <a:t>.</a:t>
            </a:r>
            <a:endParaRPr lang="en-US" sz="20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6631" name="Straight Arrow Connector 9"/>
          <p:cNvCxnSpPr>
            <a:cxnSpLocks noChangeShapeType="1"/>
          </p:cNvCxnSpPr>
          <p:nvPr/>
        </p:nvCxnSpPr>
        <p:spPr bwMode="auto">
          <a:xfrm flipH="1" flipV="1">
            <a:off x="3203575" y="3719513"/>
            <a:ext cx="863600" cy="287337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35150" y="5230813"/>
            <a:ext cx="3246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0070C0"/>
                </a:solidFill>
                <a:latin typeface="+mn-lt"/>
              </a:rPr>
              <a:t>Ručno „zatvaranje“ stringa</a:t>
            </a:r>
            <a:endParaRPr lang="en-US" sz="2200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6633" name="Straight Arrow Connector 9"/>
          <p:cNvCxnSpPr>
            <a:cxnSpLocks noChangeShapeType="1"/>
          </p:cNvCxnSpPr>
          <p:nvPr/>
        </p:nvCxnSpPr>
        <p:spPr bwMode="auto">
          <a:xfrm flipH="1" flipV="1">
            <a:off x="1363663" y="4857750"/>
            <a:ext cx="576262" cy="404813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7651" name="Rectangle 3"/>
          <p:cNvSpPr txBox="1">
            <a:spLocks noChangeArrowheads="1"/>
          </p:cNvSpPr>
          <p:nvPr/>
        </p:nvSpPr>
        <p:spPr bwMode="auto">
          <a:xfrm>
            <a:off x="179388" y="908050"/>
            <a:ext cx="8929687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string S i odre</a:t>
            </a:r>
            <a:r>
              <a:rPr lang="sr-Latn-RS"/>
              <a:t>đuje i štampa sumu cifara tog stringa</a:t>
            </a:r>
            <a:r>
              <a:rPr lang="sl-SI"/>
              <a:t>. Na primer, ako se unese </a:t>
            </a:r>
            <a:r>
              <a:rPr lang="sl-SI">
                <a:latin typeface="Consolas" pitchFamily="49" charset="0"/>
                <a:cs typeface="Consolas" pitchFamily="49" charset="0"/>
              </a:rPr>
              <a:t>S=</a:t>
            </a:r>
            <a:r>
              <a:rPr lang="pl-PL">
                <a:latin typeface="Consolas" pitchFamily="49" charset="0"/>
                <a:cs typeface="Consolas" pitchFamily="49" charset="0"/>
              </a:rPr>
              <a:t>"</a:t>
            </a:r>
            <a:r>
              <a:rPr lang="sr-Latn-RS">
                <a:latin typeface="Consolas" pitchFamily="49" charset="0"/>
                <a:cs typeface="Consolas" pitchFamily="49" charset="0"/>
              </a:rPr>
              <a:t>12abc45%#</a:t>
            </a:r>
            <a:r>
              <a:rPr lang="pl-PL">
                <a:latin typeface="Consolas" pitchFamily="49" charset="0"/>
                <a:cs typeface="Consolas" pitchFamily="49" charset="0"/>
              </a:rPr>
              <a:t>"</a:t>
            </a:r>
            <a:r>
              <a:rPr lang="sl-SI"/>
              <a:t>, program treba da odštampa broj 12 = 1+2+4+5.</a:t>
            </a:r>
          </a:p>
        </p:txBody>
      </p:sp>
      <p:sp>
        <p:nvSpPr>
          <p:cNvPr id="27652" name="Rectangle 3"/>
          <p:cNvSpPr txBox="1">
            <a:spLocks noChangeArrowheads="1"/>
          </p:cNvSpPr>
          <p:nvPr/>
        </p:nvSpPr>
        <p:spPr bwMode="auto">
          <a:xfrm>
            <a:off x="250825" y="2420938"/>
            <a:ext cx="5616575" cy="3960812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rIns="72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/>
            <a:endParaRPr lang="sl-SI" sz="18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char s[30];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int i, sumCif = 0;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scanf("%s", s);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for(i=0; s[i]!='\0'; i++){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if(s[i]&gt;='0' &amp;&amp; s[i]&lt;='9')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    sumCif += s[i] - '0';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}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printf("Suma cifara je %d\n", sumCif);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034213" y="5365750"/>
            <a:ext cx="100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Štampa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7654" name="Rectangle 19"/>
          <p:cNvSpPr>
            <a:spLocks noChangeArrowheads="1"/>
          </p:cNvSpPr>
          <p:nvPr/>
        </p:nvSpPr>
        <p:spPr bwMode="auto">
          <a:xfrm>
            <a:off x="6011863" y="5765800"/>
            <a:ext cx="3052762" cy="615950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string: </a:t>
            </a:r>
            <a:r>
              <a:rPr lang="pt-BR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123</a:t>
            </a: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RTFG^%</a:t>
            </a:r>
            <a:r>
              <a:rPr lang="pt-BR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9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Suma cifara je 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8675" name="Rectangle 3"/>
          <p:cNvSpPr txBox="1">
            <a:spLocks noChangeArrowheads="1"/>
          </p:cNvSpPr>
          <p:nvPr/>
        </p:nvSpPr>
        <p:spPr bwMode="auto">
          <a:xfrm>
            <a:off x="1258888" y="1628775"/>
            <a:ext cx="49704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for(i=0; s[i]!='\0'; i++){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if(s[i]&gt;='0' &amp;&amp; s[i]&lt;='9')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    sumCif += </a:t>
            </a:r>
            <a:r>
              <a:rPr lang="sl-SI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s[i] - '0'</a:t>
            </a:r>
            <a:r>
              <a:rPr lang="sl-SI" sz="2000">
                <a:latin typeface="Consolas" pitchFamily="49" charset="0"/>
                <a:cs typeface="Consolas" pitchFamily="49" charset="0"/>
              </a:rPr>
              <a:t>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44800" y="3167063"/>
            <a:ext cx="5184775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00B050"/>
                </a:solidFill>
                <a:latin typeface="+mn-lt"/>
              </a:rPr>
              <a:t>Dobijanje cifre od odgovarajućeg karaktera: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l-SI" sz="2100">
                <a:solidFill>
                  <a:srgbClr val="00B050"/>
                </a:solidFill>
                <a:latin typeface="+mn-lt"/>
              </a:rPr>
              <a:t>Ako je </a:t>
            </a:r>
            <a:r>
              <a:rPr lang="sl-SI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s[i]='0'</a:t>
            </a:r>
            <a:r>
              <a:rPr lang="sl-SI" sz="2100">
                <a:solidFill>
                  <a:srgbClr val="00B050"/>
                </a:solidFill>
                <a:latin typeface="+mn-lt"/>
              </a:rPr>
              <a:t> onda je </a:t>
            </a:r>
            <a:r>
              <a:rPr lang="sl-SI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s[i]-'0' = 0</a:t>
            </a:r>
            <a:endParaRPr lang="sr-Latn-RS" sz="2100" dirty="0">
              <a:solidFill>
                <a:srgbClr val="00B050"/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l-SI" sz="2100">
                <a:solidFill>
                  <a:srgbClr val="00B050"/>
                </a:solidFill>
              </a:rPr>
              <a:t>Ako je </a:t>
            </a:r>
            <a:r>
              <a:rPr lang="sl-SI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s[i]='1'</a:t>
            </a:r>
            <a:r>
              <a:rPr lang="sl-SI" sz="2100">
                <a:solidFill>
                  <a:srgbClr val="00B050"/>
                </a:solidFill>
              </a:rPr>
              <a:t> onda je </a:t>
            </a:r>
            <a:r>
              <a:rPr lang="sl-SI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s[i]-'0' = 1</a:t>
            </a:r>
            <a:endParaRPr lang="sl-SI" sz="2100">
              <a:solidFill>
                <a:srgbClr val="00B05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l-SI" sz="2200">
                <a:solidFill>
                  <a:srgbClr val="00B050"/>
                </a:solidFill>
                <a:latin typeface="+mn-lt"/>
              </a:rPr>
              <a:t>...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l-SI" sz="2100">
                <a:solidFill>
                  <a:srgbClr val="00B050"/>
                </a:solidFill>
              </a:rPr>
              <a:t>Ako je </a:t>
            </a:r>
            <a:r>
              <a:rPr lang="sl-SI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s[i]='9'</a:t>
            </a:r>
            <a:r>
              <a:rPr lang="sl-SI" sz="2100">
                <a:solidFill>
                  <a:srgbClr val="00B050"/>
                </a:solidFill>
              </a:rPr>
              <a:t> onda je </a:t>
            </a:r>
            <a:r>
              <a:rPr lang="sl-SI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s[i]-'0' = 9</a:t>
            </a:r>
            <a:endParaRPr lang="sl-SI" sz="2100">
              <a:solidFill>
                <a:srgbClr val="00B050"/>
              </a:solidFill>
            </a:endParaRPr>
          </a:p>
        </p:txBody>
      </p:sp>
      <p:cxnSp>
        <p:nvCxnSpPr>
          <p:cNvPr id="28677" name="Straight Arrow Connector 9"/>
          <p:cNvCxnSpPr>
            <a:cxnSpLocks noChangeShapeType="1"/>
          </p:cNvCxnSpPr>
          <p:nvPr/>
        </p:nvCxnSpPr>
        <p:spPr bwMode="auto">
          <a:xfrm flipH="1" flipV="1">
            <a:off x="4497388" y="2641600"/>
            <a:ext cx="781050" cy="519113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Connector 10"/>
          <p:cNvCxnSpPr/>
          <p:nvPr/>
        </p:nvCxnSpPr>
        <p:spPr>
          <a:xfrm>
            <a:off x="3852863" y="2636838"/>
            <a:ext cx="1223962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843213" y="5099050"/>
            <a:ext cx="56896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>
                <a:solidFill>
                  <a:srgbClr val="0070C0"/>
                </a:solidFill>
                <a:latin typeface="+mn-lt"/>
              </a:rPr>
              <a:t>Cifre su u ASCII tabeli poređane u rastućem redosledu, jedna za drugom.</a:t>
            </a:r>
            <a:endParaRPr lang="en-US" sz="2100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9699" name="Rectangle 3"/>
          <p:cNvSpPr txBox="1">
            <a:spLocks noChangeArrowheads="1"/>
          </p:cNvSpPr>
          <p:nvPr/>
        </p:nvSpPr>
        <p:spPr bwMode="auto">
          <a:xfrm>
            <a:off x="179388" y="981075"/>
            <a:ext cx="8929687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string S i </a:t>
            </a:r>
            <a:r>
              <a:rPr lang="sr-Latn-RS"/>
              <a:t>proverava da li taj string može predstavljati binarni zapis broja. Štampati odgovarajuću poruku.</a:t>
            </a:r>
            <a:endParaRPr lang="sl-SI"/>
          </a:p>
        </p:txBody>
      </p:sp>
      <p:sp>
        <p:nvSpPr>
          <p:cNvPr id="29700" name="Rectangle 3"/>
          <p:cNvSpPr txBox="1">
            <a:spLocks noChangeArrowheads="1"/>
          </p:cNvSpPr>
          <p:nvPr/>
        </p:nvSpPr>
        <p:spPr bwMode="auto">
          <a:xfrm>
            <a:off x="250825" y="1916113"/>
            <a:ext cx="5616575" cy="4745037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rIns="72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/>
            <a:endParaRPr lang="sl-SI" sz="18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char s[30];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int i, jesteBin = 1;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scanf("%s", s);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for(i=0; s[i]!='\0'; i++){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if(s[i]!='0' &amp;&amp; s[i]!='1')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    jesteBin = 0;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}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if(jesteBin == 1)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printf("Jeste binaran broj");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else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printf("Nije binaran broj");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391275" y="4797425"/>
            <a:ext cx="2305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Štampa </a:t>
            </a:r>
            <a:r>
              <a:rPr lang="en-US" sz="2000">
                <a:solidFill>
                  <a:srgbClr val="00B0F0"/>
                </a:solidFill>
                <a:latin typeface="+mn-lt"/>
              </a:rPr>
              <a:t>(</a:t>
            </a:r>
            <a:r>
              <a:rPr lang="sr-Latn-RS" sz="2000">
                <a:solidFill>
                  <a:srgbClr val="00B0F0"/>
                </a:solidFill>
                <a:latin typeface="+mn-lt"/>
              </a:rPr>
              <a:t>2</a:t>
            </a:r>
            <a:r>
              <a:rPr lang="en-US" sz="2000">
                <a:solidFill>
                  <a:srgbClr val="00B0F0"/>
                </a:solidFill>
                <a:latin typeface="+mn-lt"/>
              </a:rPr>
              <a:t> izvr</a:t>
            </a:r>
            <a:r>
              <a:rPr lang="sr-Latn-RS" sz="2000">
                <a:solidFill>
                  <a:srgbClr val="00B0F0"/>
                </a:solidFill>
                <a:latin typeface="+mn-lt"/>
              </a:rPr>
              <a:t>šenja</a:t>
            </a:r>
            <a:r>
              <a:rPr lang="en-US" sz="2000">
                <a:solidFill>
                  <a:srgbClr val="00B0F0"/>
                </a:solidFill>
                <a:latin typeface="+mn-lt"/>
              </a:rPr>
              <a:t>)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9702" name="Rectangle 19"/>
          <p:cNvSpPr>
            <a:spLocks noChangeArrowheads="1"/>
          </p:cNvSpPr>
          <p:nvPr/>
        </p:nvSpPr>
        <p:spPr bwMode="auto">
          <a:xfrm>
            <a:off x="6051550" y="5268913"/>
            <a:ext cx="2984500" cy="1400175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string: 110011101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Jeste binaran broj</a:t>
            </a:r>
            <a:endParaRPr lang="sr-Latn-R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pt-BR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string: 1110101</a:t>
            </a:r>
            <a:r>
              <a:rPr lang="pt-BR" sz="17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Nije binaran broj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0723" name="Rectangle 3"/>
          <p:cNvSpPr txBox="1">
            <a:spLocks noChangeArrowheads="1"/>
          </p:cNvSpPr>
          <p:nvPr/>
        </p:nvSpPr>
        <p:spPr bwMode="auto">
          <a:xfrm>
            <a:off x="179388" y="1268413"/>
            <a:ext cx="4927600" cy="474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/>
            <a:endParaRPr lang="sl-SI" sz="18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char s[30];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int i, </a:t>
            </a:r>
            <a:r>
              <a:rPr lang="sl-SI" sz="18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jesteBin = 1</a:t>
            </a:r>
            <a:r>
              <a:rPr lang="sl-SI" sz="1800">
                <a:latin typeface="Consolas" pitchFamily="49" charset="0"/>
                <a:cs typeface="Consolas" pitchFamily="49" charset="0"/>
              </a:rPr>
              <a:t>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scanf("%s", s);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for(i=0; s[i]!='\0'; i++){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if(s[i]!='0' &amp;&amp; s[i]!='1')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    </a:t>
            </a:r>
            <a:r>
              <a:rPr lang="sl-SI" sz="18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jesteBin = 0;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}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if(jesteBin == 1)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printf("Jeste binaran broj");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else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        printf("Nije binaran broj");</a:t>
            </a:r>
          </a:p>
          <a:p>
            <a:pPr eaLnBrk="1" hangingPunct="1"/>
            <a:r>
              <a:rPr lang="sl-SI" sz="18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cxnSp>
        <p:nvCxnSpPr>
          <p:cNvPr id="30724" name="Straight Arrow Connector 9"/>
          <p:cNvCxnSpPr>
            <a:cxnSpLocks noChangeShapeType="1"/>
          </p:cNvCxnSpPr>
          <p:nvPr/>
        </p:nvCxnSpPr>
        <p:spPr bwMode="auto">
          <a:xfrm flipH="1">
            <a:off x="3270250" y="2133600"/>
            <a:ext cx="1589088" cy="528638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859338" y="1736725"/>
            <a:ext cx="4033837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>
                <a:solidFill>
                  <a:srgbClr val="00B050"/>
                </a:solidFill>
                <a:latin typeface="+mj-lt"/>
                <a:cs typeface="Consolas" pitchFamily="49" charset="0"/>
              </a:rPr>
              <a:t>Na početku pretpostavimo da jeste binarni broj. Promenljiva </a:t>
            </a:r>
            <a:r>
              <a:rPr lang="sr-Latn-R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jesteBin</a:t>
            </a:r>
            <a:r>
              <a:rPr lang="sr-Latn-RS" sz="2100">
                <a:solidFill>
                  <a:srgbClr val="00B050"/>
                </a:solidFill>
                <a:latin typeface="+mj-lt"/>
                <a:cs typeface="Consolas" pitchFamily="49" charset="0"/>
              </a:rPr>
              <a:t> je indikator binarnosti.</a:t>
            </a:r>
            <a:endParaRPr lang="en-US" sz="2100" dirty="0">
              <a:solidFill>
                <a:srgbClr val="00B050"/>
              </a:solidFill>
              <a:latin typeface="+mj-lt"/>
              <a:cs typeface="Consolas" pitchFamily="49" charset="0"/>
            </a:endParaRPr>
          </a:p>
        </p:txBody>
      </p:sp>
      <p:cxnSp>
        <p:nvCxnSpPr>
          <p:cNvPr id="30726" name="Straight Arrow Connector 9"/>
          <p:cNvCxnSpPr>
            <a:cxnSpLocks noChangeShapeType="1"/>
          </p:cNvCxnSpPr>
          <p:nvPr/>
        </p:nvCxnSpPr>
        <p:spPr bwMode="auto">
          <a:xfrm flipH="1">
            <a:off x="3470275" y="4221163"/>
            <a:ext cx="1749425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219700" y="3987800"/>
            <a:ext cx="381635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>
                <a:solidFill>
                  <a:srgbClr val="00B050"/>
                </a:solidFill>
                <a:latin typeface="+mj-lt"/>
                <a:cs typeface="Consolas" pitchFamily="49" charset="0"/>
              </a:rPr>
              <a:t>Ako bar jedna cifra nije ni </a:t>
            </a:r>
            <a:r>
              <a:rPr lang="sr-Latn-R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0</a:t>
            </a:r>
            <a:r>
              <a:rPr lang="sr-Latn-RS" sz="2100">
                <a:solidFill>
                  <a:srgbClr val="00B050"/>
                </a:solidFill>
                <a:latin typeface="+mj-lt"/>
                <a:cs typeface="Consolas" pitchFamily="49" charset="0"/>
              </a:rPr>
              <a:t> ni </a:t>
            </a:r>
            <a:r>
              <a:rPr lang="sr-Latn-R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</a:t>
            </a:r>
            <a:r>
              <a:rPr lang="sr-Latn-RS" sz="2100">
                <a:solidFill>
                  <a:srgbClr val="00B050"/>
                </a:solidFill>
                <a:latin typeface="+mj-lt"/>
                <a:cs typeface="Consolas" pitchFamily="49" charset="0"/>
              </a:rPr>
              <a:t>, onda broj nije binaran i menjamo </a:t>
            </a:r>
            <a:r>
              <a:rPr lang="sr-Latn-R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jesteBin</a:t>
            </a:r>
            <a:r>
              <a:rPr lang="sr-Latn-RS" sz="2100">
                <a:solidFill>
                  <a:srgbClr val="00B050"/>
                </a:solidFill>
                <a:latin typeface="+mj-lt"/>
                <a:cs typeface="Consolas" pitchFamily="49" charset="0"/>
              </a:rPr>
              <a:t> u </a:t>
            </a:r>
            <a:r>
              <a:rPr lang="sr-Latn-R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0</a:t>
            </a:r>
            <a:r>
              <a:rPr lang="sr-Latn-RS" sz="2100">
                <a:solidFill>
                  <a:srgbClr val="00B050"/>
                </a:solidFill>
                <a:latin typeface="+mj-lt"/>
                <a:cs typeface="Consolas" pitchFamily="49" charset="0"/>
              </a:rPr>
              <a:t>. Nakon toga se više </a:t>
            </a:r>
            <a:r>
              <a:rPr lang="sr-Latn-R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jesteBin</a:t>
            </a:r>
            <a:r>
              <a:rPr lang="sr-Latn-RS" sz="2100">
                <a:solidFill>
                  <a:srgbClr val="00B050"/>
                </a:solidFill>
                <a:latin typeface="+mj-lt"/>
                <a:cs typeface="Consolas" pitchFamily="49" charset="0"/>
              </a:rPr>
              <a:t> ne vraća na </a:t>
            </a:r>
            <a:r>
              <a:rPr lang="sr-Latn-R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</a:t>
            </a:r>
            <a:r>
              <a:rPr lang="sr-Latn-RS" sz="2100">
                <a:solidFill>
                  <a:srgbClr val="00B050"/>
                </a:solidFill>
                <a:latin typeface="+mj-lt"/>
                <a:cs typeface="Consolas" pitchFamily="49" charset="0"/>
              </a:rPr>
              <a:t>.</a:t>
            </a:r>
            <a:endParaRPr lang="en-US" sz="2100" dirty="0">
              <a:solidFill>
                <a:srgbClr val="00B050"/>
              </a:solidFill>
              <a:latin typeface="+mj-lt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ASCII tabela kodova karaktera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55638" y="1182688"/>
          <a:ext cx="1828800" cy="548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1611"/>
                <a:gridCol w="1197189"/>
              </a:tblGrid>
              <a:tr h="831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smtClean="0">
                          <a:solidFill>
                            <a:srgbClr val="FFFF00"/>
                          </a:solidFill>
                          <a:effectLst/>
                        </a:rPr>
                        <a:t>K</a:t>
                      </a:r>
                      <a:r>
                        <a:rPr lang="sr-Latn-RS" sz="1200" b="1" smtClean="0">
                          <a:solidFill>
                            <a:srgbClr val="FFFF00"/>
                          </a:solidFill>
                          <a:effectLst/>
                        </a:rPr>
                        <a:t>od</a:t>
                      </a:r>
                      <a:endParaRPr lang="en-GB" sz="1200" b="1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smtClean="0">
                          <a:solidFill>
                            <a:srgbClr val="FFFF00"/>
                          </a:solidFill>
                          <a:effectLst/>
                        </a:rPr>
                        <a:t>T</a:t>
                      </a:r>
                      <a:r>
                        <a:rPr lang="sr-Latn-RS" sz="1200" b="1" smtClean="0">
                          <a:solidFill>
                            <a:srgbClr val="FFFF00"/>
                          </a:solidFill>
                          <a:effectLst/>
                        </a:rPr>
                        <a:t>aster</a:t>
                      </a:r>
                      <a:r>
                        <a:rPr lang="sr-Latn-RS" sz="1200" b="1" baseline="0" smtClean="0">
                          <a:solidFill>
                            <a:srgbClr val="FFFF00"/>
                          </a:solidFill>
                          <a:effectLst/>
                        </a:rPr>
                        <a:t> ili simbol</a:t>
                      </a:r>
                      <a:endParaRPr lang="en-GB" sz="1200" b="1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>
                    <a:solidFill>
                      <a:srgbClr val="00B050"/>
                    </a:solidFill>
                  </a:tcPr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(razmaknica)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!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"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#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$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%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&amp;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'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(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)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*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+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,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-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.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/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0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1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2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3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4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5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6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7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8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9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: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;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&lt; </a:t>
                      </a:r>
                      <a:endParaRPr lang="en-GB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18" marR="18718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689225" y="1179513"/>
          <a:ext cx="1827213" cy="548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1063"/>
                <a:gridCol w="1196150"/>
              </a:tblGrid>
              <a:tr h="8312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sr-Latn-R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GB" sz="1200" b="1" kern="120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702" marR="18702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sr-Latn-R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aster ili simbol</a:t>
                      </a:r>
                      <a:endParaRPr lang="en-GB" sz="1200" b="1" kern="120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702" marR="18702" marT="0" marB="0">
                    <a:solidFill>
                      <a:srgbClr val="00B050"/>
                    </a:solidFill>
                  </a:tcPr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=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&gt;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?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@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757738" y="1176338"/>
          <a:ext cx="1827212" cy="548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1063"/>
                <a:gridCol w="1196149"/>
              </a:tblGrid>
              <a:tr h="8312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sr-Latn-R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GB" sz="1200" b="1" kern="120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702" marR="18702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sr-Latn-R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aster ili simbol</a:t>
                      </a:r>
                      <a:endParaRPr lang="en-GB" sz="1200" b="1" kern="120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702" marR="18702" marT="0" marB="0">
                    <a:solidFill>
                      <a:srgbClr val="00B050"/>
                    </a:solidFill>
                  </a:tcPr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[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\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]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^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_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`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4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777038" y="1181100"/>
          <a:ext cx="1827212" cy="16462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1063"/>
                <a:gridCol w="1196149"/>
              </a:tblGrid>
              <a:tr h="1829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sr-Latn-R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GB" sz="1200" b="1" kern="120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702" marR="18702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sr-Latn-RS" sz="1200" b="1" kern="120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aster ili simbol</a:t>
                      </a:r>
                      <a:endParaRPr lang="en-GB" sz="1200" b="1" kern="120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702" marR="18702" marT="0" marB="0">
                    <a:solidFill>
                      <a:srgbClr val="00B050"/>
                    </a:solidFill>
                  </a:tcPr>
                </a:tc>
              </a:tr>
              <a:tr h="18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18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18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18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18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{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18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|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18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}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  <a:tr h="182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~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702" marR="18702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8763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Zadaci za vežbu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856662" cy="4681537"/>
          </a:xfrm>
        </p:spPr>
        <p:txBody>
          <a:bodyPr lIns="72000" rIns="72000"/>
          <a:lstStyle/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500" smtClean="0">
                <a:latin typeface="+mj-lt"/>
              </a:rPr>
              <a:t>Napisati C program koji </a:t>
            </a:r>
            <a:r>
              <a:rPr lang="sr-Latn-RS" sz="2500" smtClean="0">
                <a:latin typeface="+mj-lt"/>
              </a:rPr>
              <a:t>učitava dva </a:t>
            </a:r>
            <a:r>
              <a:rPr lang="en-US" sz="2500" smtClean="0">
                <a:latin typeface="+mj-lt"/>
              </a:rPr>
              <a:t>cela</a:t>
            </a:r>
            <a:r>
              <a:rPr lang="sr-Latn-RS" sz="2500" smtClean="0">
                <a:latin typeface="+mj-lt"/>
              </a:rPr>
              <a:t> broja, </a:t>
            </a:r>
            <a:r>
              <a:rPr lang="sr-Latn-RS" sz="2500" b="1">
                <a:latin typeface="+mj-lt"/>
                <a:cs typeface="Consolas" pitchFamily="49" charset="0"/>
              </a:rPr>
              <a:t>A</a:t>
            </a:r>
            <a:r>
              <a:rPr lang="sr-Latn-RS" sz="2500" smtClean="0">
                <a:latin typeface="+mj-lt"/>
              </a:rPr>
              <a:t> i </a:t>
            </a:r>
            <a:r>
              <a:rPr lang="sr-Latn-RS" sz="2500" b="1" smtClean="0">
                <a:latin typeface="+mj-lt"/>
                <a:cs typeface="Consolas" pitchFamily="49" charset="0"/>
              </a:rPr>
              <a:t>B</a:t>
            </a:r>
            <a:r>
              <a:rPr lang="sr-Latn-RS" sz="2500" smtClean="0">
                <a:latin typeface="+mj-lt"/>
              </a:rPr>
              <a:t>, i karakter </a:t>
            </a:r>
            <a:r>
              <a:rPr lang="sr-Latn-RS" sz="2500" b="1">
                <a:latin typeface="+mj-lt"/>
                <a:cs typeface="Consolas" pitchFamily="49" charset="0"/>
              </a:rPr>
              <a:t>K</a:t>
            </a:r>
            <a:r>
              <a:rPr lang="sr-Latn-RS" sz="2500" smtClean="0">
                <a:latin typeface="+mj-lt"/>
              </a:rPr>
              <a:t> koji predstavlja aritmetičku operaciju</a:t>
            </a:r>
            <a:r>
              <a:rPr lang="sl-SI" sz="2500" smtClean="0">
                <a:latin typeface="+mj-lt"/>
              </a:rPr>
              <a:t>, tj. može biti 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 smtClean="0">
                <a:solidFill>
                  <a:srgbClr val="FF0000"/>
                </a:solidFill>
                <a:latin typeface="+mj-lt"/>
                <a:cs typeface="Consolas" pitchFamily="49" charset="0"/>
              </a:rPr>
              <a:t>+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 smtClean="0">
                <a:latin typeface="+mj-lt"/>
              </a:rPr>
              <a:t>,</a:t>
            </a:r>
            <a:r>
              <a:rPr lang="sl-SI" sz="2500">
                <a:latin typeface="+mj-lt"/>
              </a:rPr>
              <a:t> 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>
                <a:solidFill>
                  <a:srgbClr val="FF0000"/>
                </a:solidFill>
                <a:latin typeface="+mj-lt"/>
                <a:cs typeface="Consolas" pitchFamily="49" charset="0"/>
              </a:rPr>
              <a:t>-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 smtClean="0">
                <a:latin typeface="+mj-lt"/>
              </a:rPr>
              <a:t>,</a:t>
            </a:r>
            <a:r>
              <a:rPr lang="sl-SI" sz="2500">
                <a:latin typeface="+mj-lt"/>
              </a:rPr>
              <a:t> 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>
                <a:solidFill>
                  <a:srgbClr val="FF0000"/>
                </a:solidFill>
                <a:latin typeface="+mj-lt"/>
                <a:cs typeface="Consolas" pitchFamily="49" charset="0"/>
              </a:rPr>
              <a:t>*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 smtClean="0">
                <a:latin typeface="+mj-lt"/>
              </a:rPr>
              <a:t>,</a:t>
            </a:r>
            <a:r>
              <a:rPr lang="sl-SI" sz="2500">
                <a:latin typeface="+mj-lt"/>
              </a:rPr>
              <a:t> 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>
                <a:solidFill>
                  <a:srgbClr val="FF0000"/>
                </a:solidFill>
                <a:latin typeface="+mj-lt"/>
                <a:cs typeface="Consolas" pitchFamily="49" charset="0"/>
              </a:rPr>
              <a:t>/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 smtClean="0">
                <a:latin typeface="+mj-lt"/>
              </a:rPr>
              <a:t> i 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>
                <a:solidFill>
                  <a:srgbClr val="FF0000"/>
                </a:solidFill>
                <a:latin typeface="+mj-lt"/>
                <a:cs typeface="Consolas" pitchFamily="49" charset="0"/>
              </a:rPr>
              <a:t>%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en-US" sz="2500" smtClean="0">
                <a:latin typeface="+mj-lt"/>
              </a:rPr>
              <a:t>. Program treba da </a:t>
            </a:r>
            <a:r>
              <a:rPr lang="sr-Latn-RS" sz="2500" smtClean="0">
                <a:latin typeface="+mj-lt"/>
              </a:rPr>
              <a:t>na brojevima </a:t>
            </a:r>
            <a:r>
              <a:rPr lang="sr-Latn-RS" sz="2500">
                <a:latin typeface="+mj-lt"/>
                <a:cs typeface="Consolas" pitchFamily="49" charset="0"/>
              </a:rPr>
              <a:t>A</a:t>
            </a:r>
            <a:r>
              <a:rPr lang="sr-Latn-RS" sz="2500" smtClean="0">
                <a:latin typeface="+mj-lt"/>
              </a:rPr>
              <a:t> i </a:t>
            </a:r>
            <a:r>
              <a:rPr lang="sr-Latn-RS" sz="2500">
                <a:latin typeface="+mj-lt"/>
                <a:cs typeface="Consolas" pitchFamily="49" charset="0"/>
              </a:rPr>
              <a:t>B</a:t>
            </a:r>
            <a:r>
              <a:rPr lang="en-US" sz="2500" smtClean="0">
                <a:latin typeface="+mj-lt"/>
              </a:rPr>
              <a:t> </a:t>
            </a:r>
            <a:r>
              <a:rPr lang="sr-Latn-RS" sz="2500" smtClean="0">
                <a:latin typeface="+mj-lt"/>
              </a:rPr>
              <a:t>izvrši operaciju definisanu karakterom </a:t>
            </a:r>
            <a:r>
              <a:rPr lang="sr-Latn-RS" sz="2500">
                <a:latin typeface="+mj-lt"/>
                <a:cs typeface="Consolas" pitchFamily="49" charset="0"/>
              </a:rPr>
              <a:t>K</a:t>
            </a:r>
            <a:r>
              <a:rPr lang="sr-Latn-RS" sz="2500" smtClean="0">
                <a:latin typeface="+mj-lt"/>
              </a:rPr>
              <a:t> i da odštampa rezultat. Na primer, ako smo uneli </a:t>
            </a:r>
            <a:r>
              <a:rPr lang="sr-Latn-RS" sz="2500" smtClean="0">
                <a:latin typeface="+mj-lt"/>
                <a:cs typeface="Consolas" pitchFamily="49" charset="0"/>
              </a:rPr>
              <a:t>A=5</a:t>
            </a:r>
            <a:r>
              <a:rPr lang="sr-Latn-RS" sz="2500" smtClean="0">
                <a:latin typeface="+mj-lt"/>
              </a:rPr>
              <a:t>, </a:t>
            </a:r>
            <a:r>
              <a:rPr lang="sr-Latn-RS" sz="2500" smtClean="0">
                <a:latin typeface="+mj-lt"/>
                <a:cs typeface="Consolas" pitchFamily="49" charset="0"/>
              </a:rPr>
              <a:t>B=7</a:t>
            </a:r>
            <a:r>
              <a:rPr lang="sr-Latn-RS" sz="2500" smtClean="0">
                <a:latin typeface="+mj-lt"/>
              </a:rPr>
              <a:t> i </a:t>
            </a:r>
            <a:r>
              <a:rPr lang="sr-Latn-RS" sz="2500">
                <a:latin typeface="+mj-lt"/>
                <a:cs typeface="Consolas" pitchFamily="49" charset="0"/>
              </a:rPr>
              <a:t>K</a:t>
            </a:r>
            <a:r>
              <a:rPr lang="sr-Latn-RS" sz="2500" smtClean="0">
                <a:latin typeface="+mj-lt"/>
                <a:cs typeface="Consolas" pitchFamily="49" charset="0"/>
              </a:rPr>
              <a:t>=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sr-Latn-RS" sz="2500" smtClean="0">
                <a:latin typeface="+mj-lt"/>
                <a:cs typeface="Consolas" pitchFamily="49" charset="0"/>
              </a:rPr>
              <a:t>*</a:t>
            </a:r>
            <a:r>
              <a:rPr lang="sl-SI" sz="2500" smtClean="0">
                <a:latin typeface="+mj-lt"/>
                <a:cs typeface="Consolas" pitchFamily="49" charset="0"/>
              </a:rPr>
              <a:t>'</a:t>
            </a:r>
            <a:r>
              <a:rPr lang="sr-Latn-RS" sz="2500" smtClean="0">
                <a:latin typeface="+mj-lt"/>
              </a:rPr>
              <a:t>, program treba da odštampa broj 35.</a:t>
            </a:r>
            <a:endParaRPr lang="sl-SI" sz="2500" smtClean="0">
              <a:latin typeface="+mj-lt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500" smtClean="0">
                <a:latin typeface="+mj-lt"/>
              </a:rPr>
              <a:t>Napisati C program koji učitava string S i </a:t>
            </a:r>
            <a:r>
              <a:rPr lang="sr-Latn-RS" sz="2500" smtClean="0">
                <a:latin typeface="+mj-lt"/>
              </a:rPr>
              <a:t>proverava da li taj string može predstavljati oktalni zapis broja (jedini dozvoljeni karakteri su cifre 0,1,2...,7). Štampati odgovarajuću poruku.</a:t>
            </a:r>
            <a:endParaRPr lang="en-US" sz="2500" smtClean="0">
              <a:latin typeface="+mj-lt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500"/>
              <a:t>Napisati C program koji učitava string S i </a:t>
            </a:r>
            <a:r>
              <a:rPr lang="sr-Latn-RS" sz="2500"/>
              <a:t>proverava da li taj string može predstavljati </a:t>
            </a:r>
            <a:r>
              <a:rPr lang="sr-Latn-RS" sz="2500" smtClean="0"/>
              <a:t>ime. String predstavlja ime ako mu je prvi karakter veliko slovo, a svi ostali karakteri mala slova (npr. "Janko", "Pegla"). </a:t>
            </a:r>
            <a:r>
              <a:rPr lang="sr-Latn-RS" sz="2500"/>
              <a:t>Štampati odgovarajuću poruku</a:t>
            </a:r>
            <a:r>
              <a:rPr lang="sr-Latn-RS" sz="2500" smtClean="0"/>
              <a:t>.</a:t>
            </a:r>
            <a:endParaRPr lang="sl-SI" sz="2500" smtClean="0">
              <a:latin typeface="+mj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8763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Zadaci za vežbu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856662" cy="1152525"/>
          </a:xfrm>
        </p:spPr>
        <p:txBody>
          <a:bodyPr lIns="72000" rIns="72000"/>
          <a:lstStyle/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  <a:defRPr/>
            </a:pPr>
            <a:r>
              <a:rPr lang="en-US" sz="2500" smtClean="0">
                <a:latin typeface="+mj-lt"/>
              </a:rPr>
              <a:t>Napisati C program</a:t>
            </a:r>
            <a:r>
              <a:rPr lang="sr-Latn-RS" sz="2500" smtClean="0">
                <a:latin typeface="+mj-lt"/>
              </a:rPr>
              <a:t>e</a:t>
            </a:r>
            <a:r>
              <a:rPr lang="en-US" sz="2500" smtClean="0">
                <a:latin typeface="+mj-lt"/>
              </a:rPr>
              <a:t> koji </a:t>
            </a:r>
            <a:r>
              <a:rPr lang="sr-Latn-RS" sz="2500" smtClean="0">
                <a:latin typeface="+mj-lt"/>
              </a:rPr>
              <a:t>štampaju oblike prikazane ispod. Programe modifikovati tako da rade za proizvoljnu dužinu stranica kvadrata i trougla.</a:t>
            </a:r>
            <a:endParaRPr lang="sl-SI" sz="2500" smtClean="0">
              <a:latin typeface="+mj-lt"/>
            </a:endParaRPr>
          </a:p>
        </p:txBody>
      </p:sp>
      <p:sp>
        <p:nvSpPr>
          <p:cNvPr id="32772" name="TextBox 1"/>
          <p:cNvSpPr txBox="1">
            <a:spLocks noChangeArrowheads="1"/>
          </p:cNvSpPr>
          <p:nvPr/>
        </p:nvSpPr>
        <p:spPr bwMode="auto">
          <a:xfrm>
            <a:off x="1547813" y="2865438"/>
            <a:ext cx="17621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********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  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  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  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  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  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  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********</a:t>
            </a:r>
          </a:p>
        </p:txBody>
      </p:sp>
      <p:sp>
        <p:nvSpPr>
          <p:cNvPr id="32773" name="TextBox 4"/>
          <p:cNvSpPr txBox="1">
            <a:spLocks noChangeArrowheads="1"/>
          </p:cNvSpPr>
          <p:nvPr/>
        </p:nvSpPr>
        <p:spPr bwMode="auto">
          <a:xfrm>
            <a:off x="3962400" y="2852738"/>
            <a:ext cx="1762125" cy="214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****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*****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******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*******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********</a:t>
            </a:r>
          </a:p>
        </p:txBody>
      </p:sp>
      <p:sp>
        <p:nvSpPr>
          <p:cNvPr id="32774" name="TextBox 5"/>
          <p:cNvSpPr txBox="1">
            <a:spLocks noChangeArrowheads="1"/>
          </p:cNvSpPr>
          <p:nvPr/>
        </p:nvSpPr>
        <p:spPr bwMode="auto">
          <a:xfrm>
            <a:off x="6156325" y="2852738"/>
            <a:ext cx="1762125" cy="214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     *</a:t>
            </a:r>
          </a:p>
          <a:p>
            <a:pPr eaLnBrk="1" hangingPunct="1">
              <a:lnSpc>
                <a:spcPts val="2000"/>
              </a:lnSpc>
            </a:pPr>
            <a:r>
              <a:rPr lang="sr-Latn-RS" sz="2800">
                <a:latin typeface="Consolas" pitchFamily="49" charset="0"/>
                <a:cs typeface="Consolas" pitchFamily="49" charset="0"/>
              </a:rPr>
              <a:t>********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Kodiranje karaktera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484313"/>
            <a:ext cx="8642350" cy="4897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smtClean="0">
                <a:latin typeface="Consolas" pitchFamily="49" charset="0"/>
                <a:cs typeface="Consolas" pitchFamily="49" charset="0"/>
              </a:rPr>
              <a:t>char</a:t>
            </a:r>
            <a:r>
              <a:rPr lang="sr-Latn-CS" sz="2400" smtClean="0"/>
              <a:t> podaci su celi brojevi u intervalu </a:t>
            </a:r>
            <a:r>
              <a:rPr lang="sr-Latn-CS" sz="2400" b="1" smtClean="0">
                <a:solidFill>
                  <a:srgbClr val="FF0000"/>
                </a:solidFill>
              </a:rPr>
              <a:t>–128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127</a:t>
            </a:r>
            <a:r>
              <a:rPr lang="en-US" sz="2400" smtClean="0"/>
              <a:t>, a nama </a:t>
            </a:r>
            <a:r>
              <a:rPr lang="sr-Latn-RS" sz="2400" smtClean="0"/>
              <a:t>će biti interesantni samo pozitivni brojevi.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400"/>
              <a:t>Numerička vrednost karaktera </a:t>
            </a:r>
            <a:r>
              <a:rPr lang="sr-Latn-RS" sz="2400" smtClean="0"/>
              <a:t>odgovara njegovoj poziciji</a:t>
            </a:r>
            <a:r>
              <a:rPr lang="en-US" sz="2400" smtClean="0"/>
              <a:t> </a:t>
            </a:r>
            <a:r>
              <a:rPr lang="sr-Latn-RS" sz="2400" smtClean="0"/>
              <a:t>u ASCII tabeli. Tako, na primer, karakteru 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'+</a:t>
            </a:r>
            <a:r>
              <a:rPr lang="sr-Latn-RS" sz="2400">
                <a:latin typeface="Consolas" pitchFamily="49" charset="0"/>
                <a:cs typeface="Consolas" pitchFamily="49" charset="0"/>
              </a:rPr>
              <a:t>'</a:t>
            </a:r>
            <a:r>
              <a:rPr lang="sr-Latn-RS" sz="2400" smtClean="0"/>
              <a:t> odgovara broj 43, slovu 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'T'</a:t>
            </a:r>
            <a:r>
              <a:rPr lang="sr-Latn-RS" sz="2400" smtClean="0"/>
              <a:t> </a:t>
            </a:r>
            <a:r>
              <a:rPr lang="sr-Latn-RS" sz="2400"/>
              <a:t>odgovara broj </a:t>
            </a:r>
            <a:r>
              <a:rPr lang="sr-Latn-RS" sz="2400" smtClean="0"/>
              <a:t>84, </a:t>
            </a:r>
            <a:r>
              <a:rPr lang="sr-Latn-RS" sz="2400"/>
              <a:t>slovu 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't'</a:t>
            </a:r>
            <a:r>
              <a:rPr lang="sr-Latn-RS" sz="2400" smtClean="0"/>
              <a:t> </a:t>
            </a:r>
            <a:r>
              <a:rPr lang="sr-Latn-RS" sz="2400"/>
              <a:t>odgovara broj </a:t>
            </a:r>
            <a:r>
              <a:rPr lang="sr-Latn-RS" sz="2400" smtClean="0"/>
              <a:t>116, cifri 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'7'</a:t>
            </a:r>
            <a:r>
              <a:rPr lang="sr-Latn-RS" sz="2400" smtClean="0"/>
              <a:t> broj 55.</a:t>
            </a:r>
            <a:endParaRPr lang="sr-Latn-CS" sz="2400"/>
          </a:p>
          <a:p>
            <a:pPr marL="266700" indent="-26670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smtClean="0"/>
              <a:t>Nas neće interesovati konkretna pozicija pojedinih karaktera. Jedino što treba da uočimo i zapamtimo iz ASCII tabele je sledeće: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2000" smtClean="0"/>
              <a:t>Slova (mala i velika) su poređana u prirodno rastućem redosledu engleskog alfabeta (A, B, C, D, ..., a, b, c, d, ... ),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2000" smtClean="0"/>
              <a:t>Cifre </a:t>
            </a:r>
            <a:r>
              <a:rPr lang="sr-Latn-RS" sz="2000"/>
              <a:t>su </a:t>
            </a:r>
            <a:r>
              <a:rPr lang="sr-Latn-RS" sz="2000" smtClean="0"/>
              <a:t>poređane </a:t>
            </a:r>
            <a:r>
              <a:rPr lang="sr-Latn-RS" sz="2000"/>
              <a:t>u </a:t>
            </a:r>
            <a:r>
              <a:rPr lang="sr-Latn-RS" sz="2000" smtClean="0"/>
              <a:t>rastući redosled (0, 1, 2, 3, ...),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2000" smtClean="0"/>
              <a:t>Skupovi malih i velikih slova se ne nadovezuju jedan na drugi (prvo dolaze velika slova, pa nekoliko specijalnih karaktera, pa mala slova).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Nekoliko karaktera u memoriji</a:t>
            </a:r>
          </a:p>
        </p:txBody>
      </p:sp>
      <p:sp>
        <p:nvSpPr>
          <p:cNvPr id="6147" name="Rectangle 3"/>
          <p:cNvSpPr txBox="1">
            <a:spLocks noChangeArrowheads="1"/>
          </p:cNvSpPr>
          <p:nvPr/>
        </p:nvSpPr>
        <p:spPr bwMode="auto">
          <a:xfrm>
            <a:off x="250825" y="1484313"/>
            <a:ext cx="43211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chemeClr val="tx1"/>
              </a:buClr>
              <a:buSzPct val="75000"/>
            </a:pPr>
            <a:r>
              <a:rPr lang="en-US"/>
              <a:t>Karakteru </a:t>
            </a:r>
            <a:r>
              <a:rPr lang="en-US">
                <a:latin typeface="Consolas" pitchFamily="49" charset="0"/>
                <a:cs typeface="Consolas" pitchFamily="49" charset="0"/>
              </a:rPr>
              <a:t>'+'</a:t>
            </a:r>
            <a:r>
              <a:rPr lang="en-US"/>
              <a:t> odgovara broj 43</a:t>
            </a:r>
          </a:p>
          <a:p>
            <a:pPr eaLnBrk="1" hangingPunct="1">
              <a:buClr>
                <a:schemeClr val="tx1"/>
              </a:buClr>
              <a:buSzPct val="75000"/>
            </a:pPr>
            <a:r>
              <a:rPr lang="en-US"/>
              <a:t>Slovu </a:t>
            </a:r>
            <a:r>
              <a:rPr lang="en-US">
                <a:latin typeface="Consolas" pitchFamily="49" charset="0"/>
                <a:cs typeface="Consolas" pitchFamily="49" charset="0"/>
              </a:rPr>
              <a:t>'T'</a:t>
            </a:r>
            <a:r>
              <a:rPr lang="en-US"/>
              <a:t> odgovara broj 84</a:t>
            </a:r>
          </a:p>
          <a:p>
            <a:pPr eaLnBrk="1" hangingPunct="1">
              <a:buClr>
                <a:schemeClr val="tx1"/>
              </a:buClr>
              <a:buSzPct val="75000"/>
            </a:pPr>
            <a:r>
              <a:rPr lang="en-US"/>
              <a:t>Slovu </a:t>
            </a:r>
            <a:r>
              <a:rPr lang="en-US">
                <a:latin typeface="Consolas" pitchFamily="49" charset="0"/>
                <a:cs typeface="Consolas" pitchFamily="49" charset="0"/>
              </a:rPr>
              <a:t>'t'</a:t>
            </a:r>
            <a:r>
              <a:rPr lang="en-US"/>
              <a:t> odgovara broj 116</a:t>
            </a:r>
          </a:p>
          <a:p>
            <a:pPr eaLnBrk="1" hangingPunct="1">
              <a:buClr>
                <a:schemeClr val="tx1"/>
              </a:buClr>
              <a:buSzPct val="75000"/>
            </a:pPr>
            <a:r>
              <a:rPr lang="en-US"/>
              <a:t>Cifri </a:t>
            </a:r>
            <a:r>
              <a:rPr lang="en-US">
                <a:latin typeface="Consolas" pitchFamily="49" charset="0"/>
                <a:cs typeface="Consolas" pitchFamily="49" charset="0"/>
              </a:rPr>
              <a:t>'7'</a:t>
            </a:r>
            <a:r>
              <a:rPr lang="en-US"/>
              <a:t> odgovara broj 55.</a:t>
            </a:r>
            <a:endParaRPr lang="sr-Latn-CS"/>
          </a:p>
        </p:txBody>
      </p:sp>
      <p:pic>
        <p:nvPicPr>
          <p:cNvPr id="614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947988"/>
            <a:ext cx="4346575" cy="34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Šetnja po karakterima</a:t>
            </a:r>
          </a:p>
        </p:txBody>
      </p:sp>
      <p:sp>
        <p:nvSpPr>
          <p:cNvPr id="7171" name="Rectangle 3"/>
          <p:cNvSpPr txBox="1">
            <a:spLocks noChangeArrowheads="1"/>
          </p:cNvSpPr>
          <p:nvPr/>
        </p:nvSpPr>
        <p:spPr bwMode="auto">
          <a:xfrm>
            <a:off x="150813" y="981075"/>
            <a:ext cx="8382000" cy="3743325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char a = 'c', b = 'D', c = '5';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printf("ASCII kod karaktera %c je %d \n\</a:t>
            </a:r>
          </a:p>
          <a:p>
            <a:pPr eaLnBrk="1" hangingPunct="1"/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sl-SI" sz="2000">
                <a:latin typeface="Consolas" pitchFamily="49" charset="0"/>
                <a:cs typeface="Consolas" pitchFamily="49" charset="0"/>
              </a:rPr>
              <a:t>ASCII kod karaktera %c je %d \n\</a:t>
            </a:r>
          </a:p>
          <a:p>
            <a:pPr eaLnBrk="1" hangingPunct="1"/>
            <a:r>
              <a:rPr lang="en-US" sz="2000">
                <a:latin typeface="Consolas" pitchFamily="49" charset="0"/>
                <a:cs typeface="Consolas" pitchFamily="49" charset="0"/>
              </a:rPr>
              <a:t>	</a:t>
            </a:r>
            <a:r>
              <a:rPr lang="sl-SI" sz="2000">
                <a:latin typeface="Consolas" pitchFamily="49" charset="0"/>
                <a:cs typeface="Consolas" pitchFamily="49" charset="0"/>
              </a:rPr>
              <a:t>ASCII kod karaktera %c je %d \n", a, a, b, b, c, c);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puts("\nSusedni karakteri su:");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printf("%c %c %c\n", a-1, a, a+1);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printf("%c %c %c\n", b-1, b, b+1);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printf("%c %c %c", c-1, c, c+1);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159625" y="3662363"/>
            <a:ext cx="1157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7173" name="Straight Arrow Connector 9"/>
          <p:cNvCxnSpPr>
            <a:cxnSpLocks noChangeShapeType="1"/>
          </p:cNvCxnSpPr>
          <p:nvPr/>
        </p:nvCxnSpPr>
        <p:spPr bwMode="auto">
          <a:xfrm flipH="1">
            <a:off x="7640638" y="4014788"/>
            <a:ext cx="26987" cy="373062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4" name="Rectangle 19"/>
          <p:cNvSpPr>
            <a:spLocks noChangeArrowheads="1"/>
          </p:cNvSpPr>
          <p:nvPr/>
        </p:nvSpPr>
        <p:spPr bwMode="auto">
          <a:xfrm>
            <a:off x="5364163" y="4391025"/>
            <a:ext cx="3600450" cy="2309813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ASCII kod karaktera c je 99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ASCII kod karaktera D je 68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ASCII kod karaktera 5 je 53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pl-PL" sz="18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Susedni karakteri su: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b c d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C D E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4 5 6</a:t>
            </a:r>
            <a:endParaRPr lang="en-US" sz="18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7921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Karakter kao ceo broj</a:t>
            </a:r>
          </a:p>
        </p:txBody>
      </p:sp>
      <p:sp>
        <p:nvSpPr>
          <p:cNvPr id="8195" name="Rectangle 3"/>
          <p:cNvSpPr txBox="1">
            <a:spLocks noChangeArrowheads="1"/>
          </p:cNvSpPr>
          <p:nvPr/>
        </p:nvSpPr>
        <p:spPr bwMode="auto">
          <a:xfrm>
            <a:off x="323850" y="1944688"/>
            <a:ext cx="80930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2100">
                <a:latin typeface="Consolas" pitchFamily="49" charset="0"/>
                <a:cs typeface="Consolas" pitchFamily="49" charset="0"/>
              </a:rPr>
              <a:t>char a = 'c', b = 'D', c = '5';</a:t>
            </a:r>
          </a:p>
          <a:p>
            <a:pPr eaLnBrk="1" hangingPunct="1"/>
            <a:r>
              <a:rPr lang="sl-SI" sz="2100">
                <a:latin typeface="Consolas" pitchFamily="49" charset="0"/>
                <a:cs typeface="Consolas" pitchFamily="49" charset="0"/>
              </a:rPr>
              <a:t>printf(</a:t>
            </a:r>
            <a:r>
              <a:rPr lang="sl-SI" sz="21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"ASCII kod karaktera </a:t>
            </a:r>
            <a:r>
              <a:rPr lang="sl-SI" sz="21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%c</a:t>
            </a:r>
            <a:r>
              <a:rPr lang="sl-SI" sz="21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je </a:t>
            </a:r>
            <a:r>
              <a:rPr lang="sl-SI" sz="21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%d</a:t>
            </a:r>
            <a:r>
              <a:rPr lang="sl-SI" sz="21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\n</a:t>
            </a:r>
            <a:r>
              <a:rPr lang="sl-SI" sz="2100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\</a:t>
            </a:r>
          </a:p>
          <a:p>
            <a:pPr eaLnBrk="1" hangingPunct="1"/>
            <a:r>
              <a:rPr lang="sl-SI" sz="21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ASCII kod karaktera %c je %d \n\</a:t>
            </a:r>
          </a:p>
          <a:p>
            <a:pPr eaLnBrk="1" hangingPunct="1"/>
            <a:r>
              <a:rPr lang="sl-SI" sz="21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ASCII kod karaktera %c je %d \n"</a:t>
            </a:r>
            <a:r>
              <a:rPr lang="sl-SI" sz="2100">
                <a:latin typeface="Consolas" pitchFamily="49" charset="0"/>
                <a:cs typeface="Consolas" pitchFamily="49" charset="0"/>
              </a:rPr>
              <a:t>, a, a, b, b, c, c);</a:t>
            </a:r>
          </a:p>
        </p:txBody>
      </p:sp>
      <p:sp>
        <p:nvSpPr>
          <p:cNvPr id="8196" name="Rectangle 3"/>
          <p:cNvSpPr txBox="1">
            <a:spLocks noChangeArrowheads="1"/>
          </p:cNvSpPr>
          <p:nvPr/>
        </p:nvSpPr>
        <p:spPr bwMode="auto">
          <a:xfrm>
            <a:off x="295275" y="3860800"/>
            <a:ext cx="87122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Specifikator formata za učitavanje i štampanje karaktera je </a:t>
            </a:r>
            <a:r>
              <a:rPr lang="en-US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%c</a:t>
            </a:r>
            <a:r>
              <a:rPr lang="en-US"/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Kad se karakter odštampa koristeći </a:t>
            </a:r>
            <a:r>
              <a:rPr lang="en-US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%d</a:t>
            </a:r>
            <a:r>
              <a:rPr lang="en-US"/>
              <a:t> specifikator, biće odštampan ASCII kod karaktera.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Ako želimo da string prelomimo na više redova (obično radi preglednosti), prelom se vrši pomoću kose crte unazad </a:t>
            </a:r>
            <a:r>
              <a:rPr lang="en-US" sz="2100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\</a:t>
            </a:r>
            <a:r>
              <a:rPr lang="en-US"/>
              <a:t>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940425" y="1484313"/>
            <a:ext cx="3313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70C0"/>
                </a:solidFill>
                <a:latin typeface="+mn-lt"/>
              </a:rPr>
              <a:t>Prelom stringa na više redova</a:t>
            </a:r>
            <a:endParaRPr lang="en-US" sz="2000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8198" name="Straight Arrow Connector 9"/>
          <p:cNvCxnSpPr>
            <a:cxnSpLocks noChangeShapeType="1"/>
          </p:cNvCxnSpPr>
          <p:nvPr/>
        </p:nvCxnSpPr>
        <p:spPr bwMode="auto">
          <a:xfrm flipH="1">
            <a:off x="6300788" y="1833563"/>
            <a:ext cx="574675" cy="590550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7921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Funkcija puts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1438275"/>
            <a:ext cx="8856662" cy="48704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39713" indent="-239713"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Funkcija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puts</a:t>
            </a:r>
            <a:r>
              <a:rPr lang="sr-Latn-RS" smtClean="0"/>
              <a:t> služi za štampanje fiksnog stringa (tzv. </a:t>
            </a:r>
            <a:r>
              <a:rPr lang="sr-Latn-RS" smtClean="0">
                <a:solidFill>
                  <a:srgbClr val="FF0000"/>
                </a:solidFill>
              </a:rPr>
              <a:t>string literal</a:t>
            </a:r>
            <a:r>
              <a:rPr lang="sr-Latn-RS" smtClean="0"/>
              <a:t>), koji je argument funkcije (navodi se unutar zagrada):</a:t>
            </a:r>
          </a:p>
          <a:p>
            <a:pPr marL="26670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l-SI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puts("</a:t>
            </a:r>
            <a:r>
              <a:rPr lang="sl-SI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\n</a:t>
            </a:r>
            <a:r>
              <a:rPr lang="sl-SI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Susedni karakteri su</a:t>
            </a:r>
            <a:r>
              <a:rPr lang="sl-SI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:");</a:t>
            </a:r>
            <a:endParaRPr lang="sr-Latn-RS" smtClean="0"/>
          </a:p>
          <a:p>
            <a:pPr marL="239713" indent="-239713"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Nakon štampanja teksta, funkcija 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puts</a:t>
            </a:r>
            <a:r>
              <a:rPr lang="sr-Latn-RS" smtClean="0"/>
              <a:t> prelazi u novi red.</a:t>
            </a:r>
          </a:p>
          <a:p>
            <a:pPr marL="239713" indent="-239713"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Funkcija </a:t>
            </a:r>
            <a:r>
              <a:rPr lang="sr-Latn-RS">
                <a:latin typeface="Consolas" pitchFamily="49" charset="0"/>
                <a:cs typeface="Consolas" pitchFamily="49" charset="0"/>
              </a:rPr>
              <a:t>puts</a:t>
            </a:r>
            <a:r>
              <a:rPr lang="sr-Latn-RS"/>
              <a:t> </a:t>
            </a:r>
            <a:r>
              <a:rPr lang="sr-Latn-RS" smtClean="0"/>
              <a:t>nema dodatnih argumenata kao 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printf</a:t>
            </a:r>
            <a:r>
              <a:rPr lang="sr-Latn-RS" smtClean="0"/>
              <a:t>.</a:t>
            </a:r>
          </a:p>
          <a:p>
            <a:pPr marL="239713" indent="-239713"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Ako je </a:t>
            </a:r>
            <a:r>
              <a:rPr lang="sr-Latn-RS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</a:t>
            </a:r>
            <a:r>
              <a:rPr lang="sr-Latn-RS" smtClean="0"/>
              <a:t> tekući karakter, susednim karakterima možemo pristupiti jednostavno sa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a+1</a:t>
            </a:r>
            <a:r>
              <a:rPr lang="sr-Latn-RS" smtClean="0"/>
              <a:t>,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a+2</a:t>
            </a:r>
            <a:r>
              <a:rPr lang="sr-Latn-RS" smtClean="0"/>
              <a:t>,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a-1</a:t>
            </a:r>
            <a:r>
              <a:rPr lang="sr-Latn-RS" smtClean="0"/>
              <a:t>,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a-2</a:t>
            </a:r>
            <a:r>
              <a:rPr lang="sr-Latn-RS" smtClean="0"/>
              <a:t> itd.</a:t>
            </a:r>
          </a:p>
          <a:p>
            <a:pPr marL="239713" indent="-239713"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U prethodnom primeru, karakter 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a</a:t>
            </a:r>
            <a:r>
              <a:rPr lang="sr-Latn-RS" smtClean="0"/>
              <a:t> ima vrednost </a:t>
            </a:r>
            <a:r>
              <a:rPr lang="sl-SI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'c</a:t>
            </a:r>
            <a:r>
              <a:rPr lang="sl-SI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sr-Latn-RS" smtClean="0"/>
              <a:t>, pa će naredba</a:t>
            </a:r>
          </a:p>
          <a:p>
            <a:pPr marL="26670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66700" algn="l"/>
              </a:tabLst>
              <a:defRPr/>
            </a:pPr>
            <a:r>
              <a:rPr lang="sl-SI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printf("%c %c %c\n", a-1, a, a+1);</a:t>
            </a:r>
          </a:p>
          <a:p>
            <a:pPr marL="26670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smtClean="0"/>
              <a:t>odštampati karaktere </a:t>
            </a:r>
            <a:r>
              <a:rPr lang="sl-SI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'b'</a:t>
            </a:r>
            <a:r>
              <a:rPr lang="sr-Latn-RS" smtClean="0"/>
              <a:t>, </a:t>
            </a:r>
            <a:r>
              <a:rPr lang="sl-SI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'c'</a:t>
            </a:r>
            <a:r>
              <a:rPr lang="sr-Latn-RS" smtClean="0"/>
              <a:t>, i </a:t>
            </a:r>
            <a:r>
              <a:rPr lang="sl-SI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'd'</a:t>
            </a:r>
            <a:r>
              <a:rPr lang="sr-Latn-RS" smtClean="0"/>
              <a:t>.</a:t>
            </a:r>
            <a:endParaRPr lang="sr-Latn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1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89138"/>
            <a:ext cx="4997450" cy="4608512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1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int i, brojSlova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for(i = 'a'; i &lt;= 'z'; i++){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printf("%c ", i);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brojSlova++;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if(brojSlova == 6){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    brojSlova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    printf("\n");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0244" name="Rectangle 3"/>
          <p:cNvSpPr txBox="1">
            <a:spLocks noChangeArrowheads="1"/>
          </p:cNvSpPr>
          <p:nvPr/>
        </p:nvSpPr>
        <p:spPr bwMode="auto">
          <a:xfrm>
            <a:off x="250825" y="908050"/>
            <a:ext cx="8713788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štampa sva mala slova</a:t>
            </a:r>
            <a:r>
              <a:rPr lang="sl-SI"/>
              <a:t>. U jednom redu štampati 6 slova.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932613" y="3894138"/>
            <a:ext cx="11572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0246" name="Straight Arrow Connector 9"/>
          <p:cNvCxnSpPr>
            <a:cxnSpLocks noChangeShapeType="1"/>
          </p:cNvCxnSpPr>
          <p:nvPr/>
        </p:nvCxnSpPr>
        <p:spPr bwMode="auto">
          <a:xfrm flipH="1">
            <a:off x="7464425" y="4356100"/>
            <a:ext cx="26988" cy="373063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7" name="Rectangle 19"/>
          <p:cNvSpPr>
            <a:spLocks noChangeArrowheads="1"/>
          </p:cNvSpPr>
          <p:nvPr/>
        </p:nvSpPr>
        <p:spPr bwMode="auto">
          <a:xfrm>
            <a:off x="6519863" y="4764088"/>
            <a:ext cx="1857375" cy="16319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a b c d e f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g h i j k l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m n o p q r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 t u v w x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t-B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y z</a:t>
            </a:r>
            <a:endParaRPr lang="en-US" sz="20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4319</TotalTime>
  <Words>3289</Words>
  <Application>Microsoft Office PowerPoint</Application>
  <PresentationFormat>On-screen Show (4:3)</PresentationFormat>
  <Paragraphs>642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PowerPoint Presentation</vt:lpstr>
      <vt:lpstr>Karakter</vt:lpstr>
      <vt:lpstr>ASCII tabela kodova karaktera</vt:lpstr>
      <vt:lpstr>Kodiranje karaktera</vt:lpstr>
      <vt:lpstr>Nekoliko karaktera u memoriji</vt:lpstr>
      <vt:lpstr>Šetnja po karakterima</vt:lpstr>
      <vt:lpstr>Karakter kao ceo broj</vt:lpstr>
      <vt:lpstr>Funkcija puts</vt:lpstr>
      <vt:lpstr>Primer 1</vt:lpstr>
      <vt:lpstr>Primer 1</vt:lpstr>
      <vt:lpstr>Primer 2</vt:lpstr>
      <vt:lpstr>Primer 2</vt:lpstr>
      <vt:lpstr>Primer 3</vt:lpstr>
      <vt:lpstr>Niz karaktera – string</vt:lpstr>
      <vt:lpstr>Inicijalizacija stringa. Terminacioni karakter</vt:lpstr>
      <vt:lpstr>String u memoriji</vt:lpstr>
      <vt:lpstr>Učitavanje i štampanje stringa</vt:lpstr>
      <vt:lpstr>scanf  versus  gets</vt:lpstr>
      <vt:lpstr>printf  versus  puts</vt:lpstr>
      <vt:lpstr>Funkcije za rad sa stringovima</vt:lpstr>
      <vt:lpstr>Obilazak stringa</vt:lpstr>
      <vt:lpstr>Primer 4</vt:lpstr>
      <vt:lpstr>Primer 5</vt:lpstr>
      <vt:lpstr>Primer 6</vt:lpstr>
      <vt:lpstr>Primer 6</vt:lpstr>
      <vt:lpstr>Primer 7</vt:lpstr>
      <vt:lpstr>Primer 7</vt:lpstr>
      <vt:lpstr>Primer 8</vt:lpstr>
      <vt:lpstr>Primer 8</vt:lpstr>
      <vt:lpstr>Zadaci za vežbu</vt:lpstr>
      <vt:lpstr>Zadaci za vežbu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</dc:title>
  <dc:creator>Slobodan Djukanovic</dc:creator>
  <cp:lastModifiedBy>Slobodan</cp:lastModifiedBy>
  <cp:revision>571</cp:revision>
  <cp:lastPrinted>2013-02-13T17:42:27Z</cp:lastPrinted>
  <dcterms:created xsi:type="dcterms:W3CDTF">2004-11-03T06:24:07Z</dcterms:created>
  <dcterms:modified xsi:type="dcterms:W3CDTF">2015-04-05T19:09:14Z</dcterms:modified>
</cp:coreProperties>
</file>