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4" r:id="rId2"/>
    <p:sldId id="265" r:id="rId3"/>
    <p:sldId id="266" r:id="rId4"/>
    <p:sldId id="267" r:id="rId5"/>
    <p:sldId id="269" r:id="rId6"/>
    <p:sldId id="268" r:id="rId7"/>
    <p:sldId id="270" r:id="rId8"/>
    <p:sldId id="271" r:id="rId9"/>
    <p:sldId id="272" r:id="rId10"/>
    <p:sldId id="273" r:id="rId11"/>
    <p:sldId id="276" r:id="rId12"/>
    <p:sldId id="274" r:id="rId13"/>
    <p:sldId id="277" r:id="rId14"/>
    <p:sldId id="278" r:id="rId15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5"/>
    <p:restoredTop sz="94550"/>
  </p:normalViewPr>
  <p:slideViewPr>
    <p:cSldViewPr>
      <p:cViewPr varScale="1">
        <p:scale>
          <a:sx n="108" d="100"/>
          <a:sy n="108" d="100"/>
        </p:scale>
        <p:origin x="171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9D7321-9BBA-4A09-BC3E-4E7FFAC6F602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ECCCF-F6B9-4307-9F28-700E2033B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01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i="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F7DA9AA5-A8A6-432C-A916-144907D2BBF4}" type="datetimeFigureOut">
              <a:rPr lang="x-none" smtClean="0"/>
              <a:pPr/>
              <a:t>10/27/2023</a:t>
            </a:fld>
            <a:endParaRPr 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59496E1C-B50E-4CD8-BCBA-6D15F178BD36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219051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10637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5881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6836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4731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000">
                <a:latin typeface="Corbel" panose="020B0503020204020204" pitchFamily="34" charset="0"/>
              </a:defRPr>
            </a:lvl3pPr>
            <a:lvl4pPr>
              <a:defRPr sz="1800">
                <a:latin typeface="Corbel" panose="020B0503020204020204" pitchFamily="34" charset="0"/>
              </a:defRPr>
            </a:lvl4pPr>
            <a:lvl5pPr>
              <a:defRPr sz="1800">
                <a:latin typeface="Corbel" panose="020B05030202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000">
                <a:latin typeface="Corbel" panose="020B0503020204020204" pitchFamily="34" charset="0"/>
              </a:defRPr>
            </a:lvl3pPr>
            <a:lvl4pPr>
              <a:defRPr sz="1800">
                <a:latin typeface="Corbel" panose="020B0503020204020204" pitchFamily="34" charset="0"/>
              </a:defRPr>
            </a:lvl4pPr>
            <a:lvl5pPr>
              <a:defRPr sz="1800">
                <a:latin typeface="Corbel" panose="020B05030202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90768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5299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05061"/>
            <a:ext cx="4040188" cy="3721101"/>
          </a:xfrm>
        </p:spPr>
        <p:txBody>
          <a:bodyPr/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000">
                <a:latin typeface="Corbel" panose="020B0503020204020204" pitchFamily="34" charset="0"/>
              </a:defRPr>
            </a:lvl2pPr>
            <a:lvl3pPr>
              <a:defRPr sz="1800">
                <a:latin typeface="Corbel" panose="020B0503020204020204" pitchFamily="34" charset="0"/>
              </a:defRPr>
            </a:lvl3pPr>
            <a:lvl4pPr>
              <a:defRPr sz="1600">
                <a:latin typeface="Corbel" panose="020B0503020204020204" pitchFamily="34" charset="0"/>
              </a:defRPr>
            </a:lvl4pPr>
            <a:lvl5pPr>
              <a:defRPr sz="1600">
                <a:latin typeface="Corbel" panose="020B05030202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52558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05061"/>
            <a:ext cx="4041775" cy="3721102"/>
          </a:xfrm>
        </p:spPr>
        <p:txBody>
          <a:bodyPr/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000">
                <a:latin typeface="Corbel" panose="020B0503020204020204" pitchFamily="34" charset="0"/>
              </a:defRPr>
            </a:lvl2pPr>
            <a:lvl3pPr>
              <a:defRPr sz="1800">
                <a:latin typeface="Corbel" panose="020B0503020204020204" pitchFamily="34" charset="0"/>
              </a:defRPr>
            </a:lvl3pPr>
            <a:lvl4pPr>
              <a:defRPr sz="1600">
                <a:latin typeface="Corbel" panose="020B0503020204020204" pitchFamily="34" charset="0"/>
              </a:defRPr>
            </a:lvl4pPr>
            <a:lvl5pPr>
              <a:defRPr sz="1600">
                <a:latin typeface="Corbel" panose="020B05030202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45247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82579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9860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00808"/>
            <a:ext cx="3008313" cy="720080"/>
          </a:xfrm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orbel" panose="020B0503020204020204" pitchFamily="34" charset="0"/>
              </a:defRPr>
            </a:lvl1pPr>
            <a:lvl2pPr>
              <a:defRPr sz="2800">
                <a:latin typeface="Corbel" panose="020B0503020204020204" pitchFamily="34" charset="0"/>
              </a:defRPr>
            </a:lvl2pPr>
            <a:lvl3pPr>
              <a:defRPr sz="2400">
                <a:latin typeface="Corbel" panose="020B0503020204020204" pitchFamily="34" charset="0"/>
              </a:defRPr>
            </a:lvl3pPr>
            <a:lvl4pPr>
              <a:defRPr sz="2000">
                <a:latin typeface="Corbel" panose="020B0503020204020204" pitchFamily="34" charset="0"/>
              </a:defRPr>
            </a:lvl4pPr>
            <a:lvl5pPr>
              <a:defRPr sz="2000">
                <a:latin typeface="Corbel" panose="020B05030202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14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7790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3223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8511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A9AA5-A8A6-432C-A916-144907D2BBF4}" type="datetimeFigureOut">
              <a:rPr lang="x-none" smtClean="0"/>
              <a:t>10/27/2023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1581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2">
              <a:lumMod val="75000"/>
            </a:schemeClr>
          </a:solidFill>
          <a:latin typeface="Corbel" panose="020B0503020204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2E64D-9C05-5E41-A3F4-233926A2D0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 rtlCol="0"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Metodologija političkih nauka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9458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sr-Latn-CS" altLang="en-US" dirty="0"/>
              <a:t>Bihejviorizam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Latn-CS" altLang="en-US" dirty="0"/>
              <a:t>2. predavanje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64810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77664-5642-CF79-EC7C-3180ABA06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Kritike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26897-8CCE-C6A8-E2EF-2CB6D0160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Nezavisnost teorije i obzervacija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i="1" dirty="0">
                <a:solidFill>
                  <a:schemeClr val="accent4"/>
                </a:solidFill>
              </a:rPr>
              <a:t>Nije moguća potpuna nezavisnost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i="1" dirty="0">
                <a:solidFill>
                  <a:schemeClr val="accent4"/>
                </a:solidFill>
              </a:rPr>
              <a:t>Opovrgljivost!</a:t>
            </a:r>
          </a:p>
          <a:p>
            <a:pPr marL="457200" lvl="1" indent="0">
              <a:buNone/>
            </a:pPr>
            <a:endParaRPr lang="sr-Latn-ME" i="1" dirty="0">
              <a:solidFill>
                <a:schemeClr val="accent4"/>
              </a:solidFill>
            </a:endParaRPr>
          </a:p>
          <a:p>
            <a:r>
              <a:rPr lang="sr-Latn-ME" dirty="0"/>
              <a:t>Snaga bihejvioralnog pristupa – replikacija!</a:t>
            </a:r>
          </a:p>
        </p:txBody>
      </p:sp>
    </p:spTree>
    <p:extLst>
      <p:ext uri="{BB962C8B-B14F-4D97-AF65-F5344CB8AC3E}">
        <p14:creationId xmlns:p14="http://schemas.microsoft.com/office/powerpoint/2010/main" val="2314096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2E64D-9C05-5E41-A3F4-233926A2D0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 rtlCol="0"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Metodologija političkih nauka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9458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sr-Latn-CS" altLang="en-US" dirty="0"/>
              <a:t>Bihejviorizam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Latn-CS" altLang="en-US" dirty="0"/>
              <a:t>2. vježbe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44810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B862B-207A-70E9-F90C-7EDB89B88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Snaga bihejvioralnog pristupa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DC182-6B27-C99F-FD54-312BD24F8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i="1" dirty="0">
                <a:solidFill>
                  <a:schemeClr val="accent4"/>
                </a:solidFill>
              </a:rPr>
              <a:t>Replikacija!!!</a:t>
            </a:r>
            <a:endParaRPr lang="sr-Latn-ME" dirty="0"/>
          </a:p>
          <a:p>
            <a:r>
              <a:rPr lang="sr-Latn-ME" dirty="0"/>
              <a:t>Whiteley and Seyd – Partijski aktivizam u VB</a:t>
            </a:r>
          </a:p>
          <a:p>
            <a:r>
              <a:rPr lang="sr-Latn-ME" b="1" dirty="0">
                <a:solidFill>
                  <a:schemeClr val="accent4"/>
                </a:solidFill>
              </a:rPr>
              <a:t>RQ:</a:t>
            </a:r>
            <a:r>
              <a:rPr lang="sr-Latn-ME" dirty="0"/>
              <a:t> </a:t>
            </a:r>
            <a:r>
              <a:rPr lang="sr-Latn-ME" i="1" dirty="0"/>
              <a:t>Zašto neki ljudi učestvuju u grass-rots političkim pokretima?</a:t>
            </a:r>
          </a:p>
          <a:p>
            <a:r>
              <a:rPr lang="sr-Latn-ME" i="1" dirty="0"/>
              <a:t>Pristup baziran na prilagođenoj teoriji racionalnog izbora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46967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43B02-4637-1FA5-2FEF-07BB49D5D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Whiteley and Seyd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38C0E1-A208-6A7E-5C40-F4C10CAFCC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dirty="0"/>
              <a:t>Struktura podsticaja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Individualni podsticaji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Kolektivni podsticaji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Individualni troškovi</a:t>
            </a:r>
          </a:p>
          <a:p>
            <a:r>
              <a:rPr lang="sr-Latn-ME" dirty="0"/>
              <a:t>Ne može biti nezavisno od političke efikasnosti, identifikacije, ideologije, političkog konteksta,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533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9627E-C2AC-A8B0-8518-F3E4F51BE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7A5084-1CF0-B1DB-E92A-2EE4E023E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Model</a:t>
            </a:r>
          </a:p>
          <a:p>
            <a:r>
              <a:rPr lang="sr-Latn-ME" dirty="0"/>
              <a:t>Operacionalizacija!</a:t>
            </a:r>
          </a:p>
          <a:p>
            <a:r>
              <a:rPr lang="sr-Latn-ME" dirty="0"/>
              <a:t>Indikatori!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431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28E37-8C3E-AFC1-0762-A78123A40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Osnovna ideja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55FF4-F748-496D-009C-E5FE6840CB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i="1" dirty="0">
                <a:solidFill>
                  <a:schemeClr val="accent4"/>
                </a:solidFill>
              </a:rPr>
              <a:t>Zašto se ljudi ponašaju na način na koji se ponašaju?</a:t>
            </a:r>
          </a:p>
          <a:p>
            <a:endParaRPr lang="sr-Latn-ME" i="1" dirty="0">
              <a:solidFill>
                <a:schemeClr val="accent4"/>
              </a:solidFill>
            </a:endParaRPr>
          </a:p>
          <a:p>
            <a:r>
              <a:rPr lang="sr-Latn-ME" i="1" dirty="0"/>
              <a:t>Ponašanje koje možemo da opažamo/mjerimo</a:t>
            </a:r>
          </a:p>
          <a:p>
            <a:r>
              <a:rPr lang="sr-Latn-ME" i="1" dirty="0"/>
              <a:t>Objašnjenje mora biti podložno empirijskoj provjeri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44163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1DF4F-49E5-9A5D-C644-28A5F733D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Počeci bihejvioralne revolucije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8EC1-795E-D2D8-EA34-17681A8C16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1950 i 1960 (</a:t>
            </a:r>
            <a:r>
              <a:rPr lang="sr-Latn-ME" i="1" dirty="0">
                <a:solidFill>
                  <a:schemeClr val="accent4"/>
                </a:solidFill>
              </a:rPr>
              <a:t>T. Kuhn?</a:t>
            </a:r>
            <a:r>
              <a:rPr lang="sr-Latn-ME" dirty="0"/>
              <a:t>)</a:t>
            </a:r>
          </a:p>
          <a:p>
            <a:r>
              <a:rPr lang="sr-Latn-ME" dirty="0"/>
              <a:t>Ogist Kont</a:t>
            </a:r>
          </a:p>
          <a:p>
            <a:r>
              <a:rPr lang="sr-Latn-ME" dirty="0"/>
              <a:t>Analitičke tvrdnje o svijetu: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 tautološke (definicije?)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 empirijske (provjerljive)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 bez analitičkog značenja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651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7103D-4E71-6EAD-F6CA-C82EE10D6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Osnova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ED40BD-42CC-C02E-DF93-DCF556D5F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r-Latn-ME" dirty="0"/>
          </a:p>
          <a:p>
            <a:r>
              <a:rPr lang="sr-Latn-ME" dirty="0"/>
              <a:t>Bihejviorizam je </a:t>
            </a:r>
            <a:r>
              <a:rPr lang="sr-Latn-ME" i="1" dirty="0">
                <a:solidFill>
                  <a:schemeClr val="accent4"/>
                </a:solidFill>
              </a:rPr>
              <a:t>empirijska</a:t>
            </a:r>
            <a:r>
              <a:rPr lang="sr-Latn-ME" dirty="0"/>
              <a:t> teorija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koncepti, definicije, pretpostavke i </a:t>
            </a:r>
            <a:r>
              <a:rPr lang="sr-Latn-ME" i="1" dirty="0">
                <a:solidFill>
                  <a:schemeClr val="accent4"/>
                </a:solidFill>
              </a:rPr>
              <a:t>provjerljive hipoteze</a:t>
            </a:r>
          </a:p>
          <a:p>
            <a:r>
              <a:rPr lang="sr-Latn-ME" dirty="0"/>
              <a:t>Objašnjenje – (</a:t>
            </a:r>
            <a:r>
              <a:rPr lang="sr-Latn-ME" i="1" dirty="0">
                <a:solidFill>
                  <a:schemeClr val="accent4"/>
                </a:solidFill>
              </a:rPr>
              <a:t>dovoljni i neophodni faktori</a:t>
            </a:r>
            <a:r>
              <a:rPr lang="sr-Latn-ME" dirty="0"/>
              <a:t>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Teda Skočpol – Države i društvene revolucije</a:t>
            </a:r>
          </a:p>
          <a:p>
            <a:endParaRPr lang="sr-Latn-M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103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B2D3B-D771-C4D5-5AE8-7C0DC4129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Dovoljni i neophodni faktori?</a:t>
            </a:r>
            <a:endParaRPr lang="en-US" dirty="0"/>
          </a:p>
        </p:txBody>
      </p:sp>
      <p:pic>
        <p:nvPicPr>
          <p:cNvPr id="5" name="Content Placeholder 4" descr="A diagram of a government&#10;&#10;Description automatically generated">
            <a:extLst>
              <a:ext uri="{FF2B5EF4-FFF2-40B4-BE49-F238E27FC236}">
                <a16:creationId xmlns:a16="http://schemas.microsoft.com/office/drawing/2014/main" id="{0FF85259-13E6-6D0A-7DEB-21DDC824D1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495" y="2236519"/>
            <a:ext cx="6335009" cy="3424729"/>
          </a:xfrm>
        </p:spPr>
      </p:pic>
    </p:spTree>
    <p:extLst>
      <p:ext uri="{BB962C8B-B14F-4D97-AF65-F5344CB8AC3E}">
        <p14:creationId xmlns:p14="http://schemas.microsoft.com/office/powerpoint/2010/main" val="1015745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B58AE-1800-9592-B1EB-9C11EEB36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Osnova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D1C43-B3B1-9DF6-4F89-BBA2C38FE1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dirty="0"/>
              <a:t>Pozitivistička tradicija</a:t>
            </a:r>
          </a:p>
          <a:p>
            <a:endParaRPr lang="sr-Latn-ME" dirty="0"/>
          </a:p>
          <a:p>
            <a:r>
              <a:rPr lang="sr-Latn-ME" b="1" dirty="0">
                <a:solidFill>
                  <a:schemeClr val="accent4"/>
                </a:solidFill>
              </a:rPr>
              <a:t>Kako znamo da je teorija netačna?</a:t>
            </a:r>
            <a:endParaRPr lang="sr-Latn-ME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i="1" dirty="0"/>
              <a:t>Interna konzistentnost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i="1" dirty="0"/>
              <a:t>Uvezanost sa drugim teorijskim objašnjenjima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i="1" dirty="0"/>
              <a:t>Provjerljive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17115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6F03B-6910-C0C5-918E-F8384CA91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Pristup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04A5F-8157-CA8E-1EC1-7428FF6DA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Izbor slučajeva?</a:t>
            </a:r>
          </a:p>
          <a:p>
            <a:r>
              <a:rPr lang="sr-Latn-ME" i="1" dirty="0">
                <a:solidFill>
                  <a:schemeClr val="accent4"/>
                </a:solidFill>
              </a:rPr>
              <a:t>Kval ili kvant?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i="1" dirty="0"/>
              <a:t> Testiranje teorijskih pretpostavki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i="1" dirty="0"/>
              <a:t>Opovrgljivost – Karl Poper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72021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person with a swan head&#10;&#10;Description automatically generated">
            <a:extLst>
              <a:ext uri="{FF2B5EF4-FFF2-40B4-BE49-F238E27FC236}">
                <a16:creationId xmlns:a16="http://schemas.microsoft.com/office/drawing/2014/main" id="{2123835E-0216-6104-89A0-075D5BDEFC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2" r="742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460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434F4-8152-7F25-9B9C-1804D6292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Kritike	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EF2A4-94BB-5A13-31D6-70DC23230E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Latn-ME" b="1" dirty="0"/>
              <a:t>Nema mjesta za normativnu teoriju </a:t>
            </a:r>
            <a:r>
              <a:rPr lang="sr-Latn-ME" dirty="0"/>
              <a:t>– bespredmentne tvrdnje koje ne mogu biti opovrgnute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i="1" dirty="0">
                <a:solidFill>
                  <a:schemeClr val="accent4"/>
                </a:solidFill>
              </a:rPr>
              <a:t>Drugačiji tip znanja koji nije predmet bihejvioralne analize</a:t>
            </a:r>
          </a:p>
          <a:p>
            <a:r>
              <a:rPr lang="sr-Latn-ME" b="1" dirty="0"/>
              <a:t>Nepromišljeni empiricizam - </a:t>
            </a:r>
            <a:r>
              <a:rPr lang="sr-Latn-ME" dirty="0"/>
              <a:t>Indiktivizam bez teorijskog razumijevanja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Fokus na ono što se lako mjeri, ne što je teorijski relevantno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Direktno posmatrani fenomeni, dublje strukturne sile koje oblikuju društvene i političke sisteme (</a:t>
            </a:r>
            <a:r>
              <a:rPr lang="sr-Latn-ME" i="1" dirty="0">
                <a:solidFill>
                  <a:schemeClr val="accent4"/>
                </a:solidFill>
              </a:rPr>
              <a:t>npr. nacionalni interes</a:t>
            </a:r>
            <a:r>
              <a:rPr lang="sr-Latn-ME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791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280</Words>
  <Application>Microsoft Office PowerPoint</Application>
  <PresentationFormat>On-screen Show (4:3)</PresentationFormat>
  <Paragraphs>63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Corbel</vt:lpstr>
      <vt:lpstr>Wingdings</vt:lpstr>
      <vt:lpstr>Wingdings 2</vt:lpstr>
      <vt:lpstr>Office Theme</vt:lpstr>
      <vt:lpstr>Metodologija političkih nauka</vt:lpstr>
      <vt:lpstr>Osnovna ideja</vt:lpstr>
      <vt:lpstr>Počeci bihejvioralne revolucije</vt:lpstr>
      <vt:lpstr>Osnova</vt:lpstr>
      <vt:lpstr>Dovoljni i neophodni faktori?</vt:lpstr>
      <vt:lpstr>Osnova</vt:lpstr>
      <vt:lpstr>Pristup</vt:lpstr>
      <vt:lpstr>PowerPoint Presentation</vt:lpstr>
      <vt:lpstr>Kritike </vt:lpstr>
      <vt:lpstr>Kritike</vt:lpstr>
      <vt:lpstr>Metodologija političkih nauka</vt:lpstr>
      <vt:lpstr>Snaga bihejvioralnog pristupa</vt:lpstr>
      <vt:lpstr>Whiteley and Seyd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Nemanja Stankov</cp:lastModifiedBy>
  <cp:revision>50</cp:revision>
  <dcterms:created xsi:type="dcterms:W3CDTF">2017-09-19T11:46:54Z</dcterms:created>
  <dcterms:modified xsi:type="dcterms:W3CDTF">2023-10-27T10:13:45Z</dcterms:modified>
</cp:coreProperties>
</file>