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1"/>
    <p:restoredTop sz="93275"/>
  </p:normalViewPr>
  <p:slideViewPr>
    <p:cSldViewPr>
      <p:cViewPr varScale="1">
        <p:scale>
          <a:sx n="106" d="100"/>
          <a:sy n="106" d="100"/>
        </p:scale>
        <p:origin x="98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B1420-EF6B-8F40-B9A7-5DE86F64195F}" type="datetimeFigureOut">
              <a:rPr lang="en-US" smtClean="0"/>
              <a:t>11/17/2023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AC59-6231-934B-BA89-A43BA1EBE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pPr/>
              <a:t>11/17/2023</a:t>
            </a:fld>
            <a:endParaRPr 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190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063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88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3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731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000">
                <a:latin typeface="Corbel" panose="020B0503020204020204" pitchFamily="34" charset="0"/>
              </a:defRPr>
            </a:lvl3pPr>
            <a:lvl4pPr>
              <a:defRPr sz="1800">
                <a:latin typeface="Corbel" panose="020B0503020204020204" pitchFamily="34" charset="0"/>
              </a:defRPr>
            </a:lvl4pPr>
            <a:lvl5pPr>
              <a:defRPr sz="1800">
                <a:latin typeface="Corbel" panose="020B05030202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9076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5299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5061"/>
            <a:ext cx="4040188" cy="3721101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55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5061"/>
            <a:ext cx="4041775" cy="3721102"/>
          </a:xfrm>
        </p:spPr>
        <p:txBody>
          <a:bodyPr/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000">
                <a:latin typeface="Corbel" panose="020B0503020204020204" pitchFamily="34" charset="0"/>
              </a:defRPr>
            </a:lvl2pPr>
            <a:lvl3pPr>
              <a:defRPr sz="1800">
                <a:latin typeface="Corbel" panose="020B0503020204020204" pitchFamily="34" charset="0"/>
              </a:defRPr>
            </a:lvl3pPr>
            <a:lvl4pPr>
              <a:defRPr sz="1600">
                <a:latin typeface="Corbel" panose="020B0503020204020204" pitchFamily="34" charset="0"/>
              </a:defRPr>
            </a:lvl4pPr>
            <a:lvl5pPr>
              <a:defRPr sz="1600">
                <a:latin typeface="Corbel" panose="020B05030202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524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51104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8257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86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00808"/>
            <a:ext cx="3008313" cy="720080"/>
          </a:xfrm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anose="020B0503020204020204" pitchFamily="34" charset="0"/>
              </a:defRPr>
            </a:lvl1pPr>
            <a:lvl2pPr>
              <a:defRPr sz="28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790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orbel" panose="020B05030202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223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851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9AA5-A8A6-432C-A916-144907D2BBF4}" type="datetimeFigureOut">
              <a:rPr lang="x-none" smtClean="0"/>
              <a:t>11/17/2023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6E1C-B50E-4CD8-BCBA-6D15F178BD3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15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4536504" cy="2952328"/>
          </a:xfrm>
        </p:spPr>
        <p:txBody>
          <a:bodyPr>
            <a:normAutofit/>
          </a:bodyPr>
          <a:lstStyle/>
          <a:p>
            <a:pPr algn="l"/>
            <a:r>
              <a:rPr lang="sr-Latn-ME" altLang="en-US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Interpretativna teorija</a:t>
            </a:r>
            <a:endParaRPr lang="en-GB" alt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3766942" cy="769640"/>
          </a:xfrm>
        </p:spPr>
        <p:txBody>
          <a:bodyPr/>
          <a:lstStyle/>
          <a:p>
            <a:r>
              <a:rPr lang="sr-Latn-ME" dirty="0"/>
              <a:t>Šesto predavanje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6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C9784-66F3-6D5C-F8DC-7C66EECB6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Kritike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5206-9DD7-77CA-ACE1-F1F09CC97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i="1" dirty="0">
                <a:solidFill>
                  <a:schemeClr val="accent4"/>
                </a:solidFill>
              </a:rPr>
              <a:t>Prikaz materijalne stvarnosti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Ograničenja koja dolaze iz ekonomskih sistema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Ali, ona nisu apsolutna</a:t>
            </a:r>
          </a:p>
          <a:p>
            <a:r>
              <a:rPr lang="sr-Latn-ME" b="1" i="1" dirty="0">
                <a:solidFill>
                  <a:schemeClr val="accent4"/>
                </a:solidFill>
              </a:rPr>
              <a:t>Kritika društvenih procesa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Razumijevanje onih koje proučavamo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Uvjerenja kao netačna, iracionalna itd.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79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66DDE-0F44-C43D-8CF0-17828CA35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Primjer 1: Komparativna politika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FD1DC-2D9C-118F-42A6-9F93C05F5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ME" b="1" i="1" dirty="0">
                <a:solidFill>
                  <a:schemeClr val="accent4"/>
                </a:solidFill>
              </a:rPr>
              <a:t>James Scott – Oružje slabih</a:t>
            </a:r>
          </a:p>
          <a:p>
            <a:r>
              <a:rPr lang="sr-Latn-ME" dirty="0"/>
              <a:t>Svakodnevne forme otpora (seljaka) koje ne prerastaju u otvoreno otkazivanje „poslušnosti“</a:t>
            </a:r>
            <a:endParaRPr lang="sr-Latn-ME" dirty="0">
              <a:solidFill>
                <a:schemeClr val="accent4"/>
              </a:solidFill>
            </a:endParaRPr>
          </a:p>
          <a:p>
            <a:r>
              <a:rPr lang="sr-Latn-ME" dirty="0"/>
              <a:t>Selo u Maleziji</a:t>
            </a:r>
          </a:p>
          <a:p>
            <a:r>
              <a:rPr lang="sr-Latn-ME" dirty="0"/>
              <a:t>Koliko vladajuća elita uspijeva da nametne dominantne ideje i obrasce ponašanja?</a:t>
            </a:r>
          </a:p>
          <a:p>
            <a:r>
              <a:rPr lang="sr-Latn-ME" dirty="0"/>
              <a:t>Istorijski zapisi, razgovori, jezik, legende, vicevi, narodne mudrosti, izreke itd.</a:t>
            </a:r>
          </a:p>
        </p:txBody>
      </p:sp>
    </p:spTree>
    <p:extLst>
      <p:ext uri="{BB962C8B-B14F-4D97-AF65-F5344CB8AC3E}">
        <p14:creationId xmlns:p14="http://schemas.microsoft.com/office/powerpoint/2010/main" val="3639307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E5F3-D7FD-9A7B-50EF-B95CB0E1B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Primjer 2: Međunarodni odnosi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37B93-775B-280D-F075-76C095E92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ME" dirty="0"/>
              <a:t>Nikolas Onuf „World of Our Making“– interpretacija „pravila“ u kreiranju međunarodnog sistema kroz jezičke forme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b="1" i="1" dirty="0"/>
              <a:t>Pravila-instrukcije:</a:t>
            </a:r>
            <a:r>
              <a:rPr lang="sr-Latn-ME" dirty="0"/>
              <a:t> asertivno „govorno-djelovanje“ koje govori agentima šta da rade i šta da očekuju – </a:t>
            </a:r>
            <a:r>
              <a:rPr lang="sr-Latn-ME" b="1" i="1" dirty="0"/>
              <a:t>Hegemonski međunarodni sistem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b="1" i="1" dirty="0"/>
              <a:t>Pravila-direktive: </a:t>
            </a:r>
            <a:r>
              <a:rPr lang="sr-Latn-ME" dirty="0"/>
              <a:t>imperativno „govorno-djelovanje“ sa normativnim implikacijama – </a:t>
            </a:r>
            <a:r>
              <a:rPr lang="sr-Latn-ME" b="1" i="1" dirty="0"/>
              <a:t>Formalni međunarodni poredak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b="1" i="1" dirty="0"/>
              <a:t>Pravila-obaveze: </a:t>
            </a:r>
            <a:r>
              <a:rPr lang="sr-Latn-ME" dirty="0"/>
              <a:t>povjereničko „govorno-djelovanje“ u kojem govornik obećava a slušalac prihvata –</a:t>
            </a:r>
            <a:r>
              <a:rPr lang="sr-Latn-ME" b="1" i="1" dirty="0"/>
              <a:t> „Ustavni“ međunarodni poredak</a:t>
            </a:r>
            <a:r>
              <a:rPr lang="sr-Latn-ME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6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A9B6-2207-E714-9BB6-6117F1832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DB99-943A-5D8E-9EAE-83F7935CE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ME" dirty="0"/>
              <a:t>Značenje</a:t>
            </a:r>
          </a:p>
          <a:p>
            <a:r>
              <a:rPr lang="sr-Latn-ME" dirty="0"/>
              <a:t>Ne možemo razumjeti ljudske procese bez dubinskog razumijevanja </a:t>
            </a:r>
            <a:r>
              <a:rPr lang="sr-Latn-ME" i="1" dirty="0"/>
              <a:t>značenja</a:t>
            </a:r>
          </a:p>
          <a:p>
            <a:r>
              <a:rPr lang="sr-Latn-ME" i="1" dirty="0"/>
              <a:t>Uvjerenje, ideje i diskursi</a:t>
            </a:r>
          </a:p>
          <a:p>
            <a:endParaRPr lang="sr-Latn-ME" dirty="0"/>
          </a:p>
          <a:p>
            <a:r>
              <a:rPr lang="sr-Latn-ME" b="1" i="1" dirty="0">
                <a:solidFill>
                  <a:schemeClr val="accent4"/>
                </a:solidFill>
              </a:rPr>
              <a:t>Činjenica</a:t>
            </a:r>
            <a:r>
              <a:rPr lang="sr-Latn-ME" dirty="0"/>
              <a:t> – 1943. godina evakuacija Jevreja u Švedsku</a:t>
            </a:r>
          </a:p>
          <a:p>
            <a:r>
              <a:rPr lang="sr-Latn-ME" b="1" i="1" dirty="0">
                <a:solidFill>
                  <a:schemeClr val="accent4"/>
                </a:solidFill>
              </a:rPr>
              <a:t>Značenje</a:t>
            </a:r>
            <a:r>
              <a:rPr lang="sr-Latn-ME" dirty="0"/>
              <a:t> – otvoreno pitanje?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5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CA0D6-27CD-62AD-4F72-8E2925B22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6E8B0-C94B-6FE8-A57F-E6527EAA7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ME" dirty="0"/>
              <a:t>Dvije premise interpretativne teorije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Ljudi djeluju u skladu sa svojim </a:t>
            </a:r>
            <a:r>
              <a:rPr lang="sr-Latn-ME" b="1" i="1" dirty="0">
                <a:solidFill>
                  <a:schemeClr val="accent4"/>
                </a:solidFill>
              </a:rPr>
              <a:t>uvjerenjima</a:t>
            </a:r>
            <a:r>
              <a:rPr lang="sr-Latn-ME" dirty="0"/>
              <a:t> i </a:t>
            </a:r>
            <a:r>
              <a:rPr lang="sr-Latn-ME" b="1" i="1" dirty="0">
                <a:solidFill>
                  <a:schemeClr val="accent4"/>
                </a:solidFill>
              </a:rPr>
              <a:t>preferencama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r-Latn-ME" dirty="0"/>
              <a:t>Ne možemo ih spoznati na osnovu </a:t>
            </a:r>
            <a:r>
              <a:rPr lang="sr-Latn-ME" b="1" i="1" dirty="0">
                <a:solidFill>
                  <a:schemeClr val="accent4"/>
                </a:solidFill>
              </a:rPr>
              <a:t>objektivnih činjenica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sr-Latn-ME" b="1" i="1" dirty="0">
              <a:solidFill>
                <a:schemeClr val="accent4"/>
              </a:solidFill>
            </a:endParaRPr>
          </a:p>
          <a:p>
            <a:r>
              <a:rPr lang="sr-Latn-ME" dirty="0"/>
              <a:t>Teorijski pristupi nas mogu navoditi na pogrešan zaključak – srednja klasa i redistribucija?</a:t>
            </a:r>
          </a:p>
          <a:p>
            <a:r>
              <a:rPr lang="sr-Latn-ME" dirty="0"/>
              <a:t>Sistemi značenja (ideje, konvencije, jezik)?</a:t>
            </a:r>
          </a:p>
          <a:p>
            <a:r>
              <a:rPr lang="sr-Latn-ME" b="1" i="1" dirty="0">
                <a:solidFill>
                  <a:schemeClr val="accent4"/>
                </a:solidFill>
              </a:rPr>
              <a:t>Narativne strukture</a:t>
            </a:r>
            <a:endParaRPr lang="en-US" b="1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484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AB03E-A07C-B504-9D0B-21E164923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Dva kišobrana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6FFD1-1220-D4B3-1E0F-95C709E38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ME" b="1" i="1" dirty="0">
                <a:solidFill>
                  <a:schemeClr val="accent4"/>
                </a:solidFill>
              </a:rPr>
              <a:t>Hermeneutika i etnologija</a:t>
            </a:r>
          </a:p>
          <a:p>
            <a:r>
              <a:rPr lang="sr-Latn-ME" dirty="0"/>
              <a:t>Tekst i značenja, istorija, tradicija</a:t>
            </a:r>
          </a:p>
          <a:p>
            <a:r>
              <a:rPr lang="sr-Latn-ME" dirty="0"/>
              <a:t>Zdravorazumsko promišljanje smješteno u društveni kontekst (etnologija)</a:t>
            </a:r>
          </a:p>
          <a:p>
            <a:r>
              <a:rPr lang="sr-Latn-ME" dirty="0"/>
              <a:t>Sociologija i kulturna antropologija</a:t>
            </a:r>
          </a:p>
          <a:p>
            <a:r>
              <a:rPr lang="sr-Latn-ME" b="1" i="1" dirty="0">
                <a:solidFill>
                  <a:schemeClr val="accent4"/>
                </a:solidFill>
              </a:rPr>
              <a:t>„Thick“ description</a:t>
            </a:r>
            <a:r>
              <a:rPr lang="sr-Latn-ME" dirty="0"/>
              <a:t> – dubinski opis „naših konstrukcija o konstrukcijama drugih ljudi o tome šta oni i njihovi poznanici namjeravaju“ (Geertz, 1973)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3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69B5E-02E3-FBE9-6EBA-D21358944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Dva kišobrana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F0BE2-FF5D-D61D-6648-6D121C379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ME" b="1" i="1" dirty="0">
                <a:solidFill>
                  <a:schemeClr val="accent4"/>
                </a:solidFill>
              </a:rPr>
              <a:t>Post-strukturalizam i postmodernizam</a:t>
            </a:r>
          </a:p>
          <a:p>
            <a:r>
              <a:rPr lang="sr-Latn-ME" dirty="0"/>
              <a:t>Subjekti i razum? – </a:t>
            </a:r>
            <a:r>
              <a:rPr lang="sr-Latn-ME" i="1" dirty="0"/>
              <a:t>Društveni kontekst i slučajne interakcije</a:t>
            </a:r>
          </a:p>
          <a:p>
            <a:r>
              <a:rPr lang="sr-Latn-ME" dirty="0"/>
              <a:t>Iskustva ugniježdena u postojeći diskurs (Fuko)</a:t>
            </a:r>
          </a:p>
          <a:p>
            <a:r>
              <a:rPr lang="sr-Latn-ME" dirty="0"/>
              <a:t>Objekti, ponašanja, dobijaju značenje kroz jezik, odnosno širi sistem značenja.</a:t>
            </a:r>
          </a:p>
          <a:p>
            <a:r>
              <a:rPr lang="sr-Latn-ME" dirty="0"/>
              <a:t>Razumijevanje – razumijevanje </a:t>
            </a:r>
            <a:r>
              <a:rPr lang="sr-Latn-ME" b="1" i="1" dirty="0">
                <a:solidFill>
                  <a:schemeClr val="accent4"/>
                </a:solidFill>
              </a:rPr>
              <a:t>diskursa</a:t>
            </a:r>
            <a:r>
              <a:rPr lang="sr-Latn-ME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7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D3317-6754-87A1-D6A0-631812E19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Antifundacionalizam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5A690-6E6E-3583-FC51-49942B55A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i="1" dirty="0">
                <a:solidFill>
                  <a:schemeClr val="accent4"/>
                </a:solidFill>
              </a:rPr>
              <a:t>Subjektivnost</a:t>
            </a:r>
          </a:p>
          <a:p>
            <a:r>
              <a:rPr lang="sr-Latn-ME" dirty="0"/>
              <a:t>Djelanje bez autonomije</a:t>
            </a:r>
          </a:p>
          <a:p>
            <a:r>
              <a:rPr lang="sr-Latn-ME" dirty="0"/>
              <a:t>Različita uvjerenja i preference u okviru iste društvene strukture</a:t>
            </a:r>
          </a:p>
          <a:p>
            <a:r>
              <a:rPr lang="sr-Latn-ME" b="1" i="1" dirty="0">
                <a:solidFill>
                  <a:schemeClr val="accent4"/>
                </a:solidFill>
              </a:rPr>
              <a:t>Tradicije</a:t>
            </a:r>
            <a:r>
              <a:rPr lang="sr-Latn-ME" dirty="0"/>
              <a:t> – ne episteme, diskursi ili jezik (fiksni individualni akti i nezavisnost).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62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7338B-8FA8-ACDA-8BB4-967FC863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1EB85-E8E3-45E8-47EC-BAAC6D92E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i="1" dirty="0">
                <a:solidFill>
                  <a:schemeClr val="accent4"/>
                </a:solidFill>
              </a:rPr>
              <a:t>Racionalnost</a:t>
            </a:r>
          </a:p>
          <a:p>
            <a:r>
              <a:rPr lang="sr-Latn-ME" dirty="0"/>
              <a:t>Tradicije su podložne promjenama kroz mikro-akcije pojedinaca</a:t>
            </a:r>
          </a:p>
          <a:p>
            <a:r>
              <a:rPr lang="sr-Latn-ME" dirty="0"/>
              <a:t>Ne esencijalne (fiksirane) – objektivni razum?</a:t>
            </a:r>
          </a:p>
          <a:p>
            <a:r>
              <a:rPr lang="sr-Latn-ME" dirty="0"/>
              <a:t>Lokalni ne univerzalni razum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52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EE57E-7C66-33D1-0A08-CAE5AA5A4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2B4B4-714B-946F-CB61-DF4FC6EF5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b="1" i="1" dirty="0">
                <a:solidFill>
                  <a:schemeClr val="accent4"/>
                </a:solidFill>
              </a:rPr>
              <a:t>Relativizam</a:t>
            </a:r>
          </a:p>
          <a:p>
            <a:r>
              <a:rPr lang="sr-Latn-ME" dirty="0"/>
              <a:t>Lokalni razum otvara prostor za određeni nivo objektivnosti</a:t>
            </a:r>
          </a:p>
          <a:p>
            <a:r>
              <a:rPr lang="sr-Latn-ME" dirty="0"/>
              <a:t>Komparativna procjena – preciznost, razumijevanje, konzistentnost itd.</a:t>
            </a:r>
          </a:p>
          <a:p>
            <a:r>
              <a:rPr lang="sr-Latn-ME" dirty="0"/>
              <a:t>„Najbolja“ interpretacija - gradualna komparacija suprotstavljenih interpretacija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053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E7611-EBC3-CFBC-FF66-719D6FD27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/>
              <a:t>Primjer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5B8CA-7C48-0380-7077-21433EF6D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D06553-32DD-D15F-B4F3-E2527D8E3A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357980"/>
              </p:ext>
            </p:extLst>
          </p:nvPr>
        </p:nvGraphicFramePr>
        <p:xfrm>
          <a:off x="323528" y="2348880"/>
          <a:ext cx="8136905" cy="3321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63211455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996396871"/>
                    </a:ext>
                  </a:extLst>
                </a:gridCol>
                <a:gridCol w="1929815">
                  <a:extLst>
                    <a:ext uri="{9D8B030D-6E8A-4147-A177-3AD203B41FA5}">
                      <a16:colId xmlns:a16="http://schemas.microsoft.com/office/drawing/2014/main" val="1624080717"/>
                    </a:ext>
                  </a:extLst>
                </a:gridCol>
                <a:gridCol w="1627381">
                  <a:extLst>
                    <a:ext uri="{9D8B030D-6E8A-4147-A177-3AD203B41FA5}">
                      <a16:colId xmlns:a16="http://schemas.microsoft.com/office/drawing/2014/main" val="3119570458"/>
                    </a:ext>
                  </a:extLst>
                </a:gridCol>
                <a:gridCol w="1627381">
                  <a:extLst>
                    <a:ext uri="{9D8B030D-6E8A-4147-A177-3AD203B41FA5}">
                      <a16:colId xmlns:a16="http://schemas.microsoft.com/office/drawing/2014/main" val="3636690174"/>
                    </a:ext>
                  </a:extLst>
                </a:gridCol>
              </a:tblGrid>
              <a:tr h="34124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kern="100" dirty="0" err="1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Tradicije</a:t>
                      </a:r>
                      <a:r>
                        <a:rPr lang="en-US" sz="2000" i="1" kern="1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2000" i="1" kern="100" dirty="0" err="1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2000" i="1" kern="1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2000" i="1" kern="100" dirty="0" err="1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Tačerizam</a:t>
                      </a:r>
                      <a:endParaRPr lang="en-US" sz="2000" i="1" kern="1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139483"/>
                  </a:ext>
                </a:extLst>
              </a:tr>
              <a:tr h="2991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n>
                            <a:noFill/>
                          </a:ln>
                          <a:effectLst/>
                          <a:latin typeface="Corbel" panose="020B0503020204020204" pitchFamily="34" charset="0"/>
                        </a:rPr>
                        <a:t> </a:t>
                      </a:r>
                      <a:endParaRPr lang="en-US" sz="1600" kern="100" dirty="0">
                        <a:ln>
                          <a:noFill/>
                        </a:ln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n>
                            <a:noFill/>
                          </a:ln>
                          <a:effectLst/>
                          <a:latin typeface="Corbel" panose="020B0503020204020204" pitchFamily="34" charset="0"/>
                        </a:rPr>
                        <a:t>Torijevska</a:t>
                      </a:r>
                      <a:endParaRPr lang="en-US" sz="1600" kern="100" dirty="0">
                        <a:ln>
                          <a:noFill/>
                        </a:ln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n>
                            <a:noFill/>
                          </a:ln>
                          <a:effectLst/>
                          <a:latin typeface="Corbel" panose="020B0503020204020204" pitchFamily="34" charset="0"/>
                        </a:rPr>
                        <a:t>Liberalna</a:t>
                      </a:r>
                      <a:endParaRPr lang="en-US" sz="1600" kern="100" dirty="0">
                        <a:ln>
                          <a:noFill/>
                        </a:ln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n>
                            <a:noFill/>
                          </a:ln>
                          <a:effectLst/>
                          <a:latin typeface="Corbel" panose="020B0503020204020204" pitchFamily="34" charset="0"/>
                        </a:rPr>
                        <a:t>Vigovska</a:t>
                      </a:r>
                      <a:endParaRPr lang="en-US" sz="1600" kern="100" dirty="0">
                        <a:ln>
                          <a:noFill/>
                        </a:ln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n>
                            <a:noFill/>
                          </a:ln>
                          <a:effectLst/>
                          <a:latin typeface="Corbel" panose="020B0503020204020204" pitchFamily="34" charset="0"/>
                        </a:rPr>
                        <a:t>Socijalistička</a:t>
                      </a:r>
                      <a:endParaRPr lang="en-US" sz="1600" kern="100" dirty="0">
                        <a:ln>
                          <a:noFill/>
                        </a:ln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721649"/>
                  </a:ext>
                </a:extLst>
              </a:tr>
              <a:tr h="1551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kern="100" dirty="0" err="1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Tradicija</a:t>
                      </a:r>
                      <a:endParaRPr lang="en-US" sz="2000" i="1" kern="1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Očuvanje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tradicionalnih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autoriteta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Obnova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tržišta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narušenog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državnim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intervencionizmom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Evolutivna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promjena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Uloga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države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u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rješavanju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krize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kapitalizma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815820"/>
                  </a:ext>
                </a:extLst>
              </a:tr>
              <a:tr h="11300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kern="100" dirty="0" err="1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Tačerizam</a:t>
                      </a:r>
                      <a:endParaRPr lang="en-US" sz="2000" i="1" kern="1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Partijsko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izborno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“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preživljavanje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”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Zaokret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Britansko</a:t>
                      </a:r>
                      <a:r>
                        <a:rPr lang="sr-Latn-ME" sz="1600" kern="100" dirty="0">
                          <a:effectLst/>
                          <a:latin typeface="Corbel" panose="020B0503020204020204" pitchFamily="34" charset="0"/>
                        </a:rPr>
                        <a:t>g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“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propadanja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”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Jako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vođstvo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i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ideologija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za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novu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političku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agendu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Propast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razvojne</a:t>
                      </a:r>
                      <a:r>
                        <a:rPr lang="en-US" sz="1600" kern="100" dirty="0">
                          <a:effectLst/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en-US" sz="1600" kern="100" dirty="0" err="1">
                          <a:effectLst/>
                          <a:latin typeface="Corbel" panose="020B0503020204020204" pitchFamily="34" charset="0"/>
                        </a:rPr>
                        <a:t>države</a:t>
                      </a:r>
                      <a:endParaRPr lang="en-US" sz="1600" kern="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5990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95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464</Words>
  <Application>Microsoft Office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Office Theme</vt:lpstr>
      <vt:lpstr>Interpretativna teorija</vt:lpstr>
      <vt:lpstr>PowerPoint Presentation</vt:lpstr>
      <vt:lpstr>PowerPoint Presentation</vt:lpstr>
      <vt:lpstr>Dva kišobrana</vt:lpstr>
      <vt:lpstr>Dva kišobrana</vt:lpstr>
      <vt:lpstr>Antifundacionalizam</vt:lpstr>
      <vt:lpstr>PowerPoint Presentation</vt:lpstr>
      <vt:lpstr>PowerPoint Presentation</vt:lpstr>
      <vt:lpstr>Primjer</vt:lpstr>
      <vt:lpstr>Kritike</vt:lpstr>
      <vt:lpstr>Primjer 1: Komparativna politika</vt:lpstr>
      <vt:lpstr>Primjer 2: Međunarodni odnosi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Nemanja Stankov</cp:lastModifiedBy>
  <cp:revision>80</cp:revision>
  <dcterms:created xsi:type="dcterms:W3CDTF">2017-09-19T11:46:54Z</dcterms:created>
  <dcterms:modified xsi:type="dcterms:W3CDTF">2023-11-17T10:07:18Z</dcterms:modified>
</cp:coreProperties>
</file>