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6" r:id="rId9"/>
  </p:sldIdLst>
  <p:sldSz cx="9144000" cy="6858000" type="screen4x3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11"/>
    <p:restoredTop sz="93275"/>
  </p:normalViewPr>
  <p:slideViewPr>
    <p:cSldViewPr>
      <p:cViewPr varScale="1">
        <p:scale>
          <a:sx n="102" d="100"/>
          <a:sy n="102" d="100"/>
        </p:scale>
        <p:origin x="1812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AB1420-EF6B-8F40-B9A7-5DE86F64195F}" type="datetimeFigureOut">
              <a:rPr lang="en-US" smtClean="0"/>
              <a:t>11/17/2023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E5AC59-6231-934B-BA89-A43BA1EBEF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765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chemeClr val="tx2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0" i="0">
                <a:solidFill>
                  <a:schemeClr val="accent6">
                    <a:lumMod val="75000"/>
                  </a:schemeClr>
                </a:solidFill>
                <a:latin typeface="Corbel" panose="020B0503020204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x-non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fld id="{F7DA9AA5-A8A6-432C-A916-144907D2BBF4}" type="datetimeFigureOut">
              <a:rPr lang="x-none" smtClean="0"/>
              <a:pPr/>
              <a:t>11/17/2023</a:t>
            </a:fld>
            <a:endParaRPr 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fld id="{59496E1C-B50E-4CD8-BCBA-6D15F178BD36}" type="slidenum">
              <a:rPr lang="x-none" smtClean="0"/>
              <a:pPr/>
              <a:t>‹#›</a:t>
            </a:fld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219051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7067128" cy="1143000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orbel" panose="020B0503020204020204" pitchFamily="34" charset="0"/>
              </a:defRPr>
            </a:lvl1pPr>
            <a:lvl2pPr>
              <a:defRPr>
                <a:latin typeface="Corbel" panose="020B0503020204020204" pitchFamily="34" charset="0"/>
              </a:defRPr>
            </a:lvl2pPr>
            <a:lvl3pPr>
              <a:defRPr>
                <a:latin typeface="Corbel" panose="020B0503020204020204" pitchFamily="34" charset="0"/>
              </a:defRPr>
            </a:lvl3pPr>
            <a:lvl4pPr>
              <a:defRPr>
                <a:latin typeface="Corbel" panose="020B0503020204020204" pitchFamily="34" charset="0"/>
              </a:defRPr>
            </a:lvl4pPr>
            <a:lvl5pPr>
              <a:defRPr>
                <a:latin typeface="Corbel" panose="020B05030202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11/17/2023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010637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tx2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Corbel" panose="020B0503020204020204" pitchFamily="34" charset="0"/>
              </a:defRPr>
            </a:lvl1pPr>
            <a:lvl2pPr>
              <a:defRPr>
                <a:latin typeface="Corbel" panose="020B0503020204020204" pitchFamily="34" charset="0"/>
              </a:defRPr>
            </a:lvl2pPr>
            <a:lvl3pPr>
              <a:defRPr>
                <a:latin typeface="Corbel" panose="020B0503020204020204" pitchFamily="34" charset="0"/>
              </a:defRPr>
            </a:lvl3pPr>
            <a:lvl4pPr>
              <a:defRPr>
                <a:latin typeface="Corbel" panose="020B0503020204020204" pitchFamily="34" charset="0"/>
              </a:defRPr>
            </a:lvl4pPr>
            <a:lvl5pPr>
              <a:defRPr>
                <a:latin typeface="Corbel" panose="020B05030202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11/17/2023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858811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696" y="476672"/>
            <a:ext cx="6851104" cy="11430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tx2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  <a:lvl2pPr>
              <a:defRPr>
                <a:latin typeface="Corbel" panose="020B0503020204020204" pitchFamily="34" charset="0"/>
              </a:defRPr>
            </a:lvl2pPr>
            <a:lvl3pPr>
              <a:defRPr>
                <a:latin typeface="Corbel" panose="020B0503020204020204" pitchFamily="34" charset="0"/>
              </a:defRPr>
            </a:lvl3pPr>
            <a:lvl4pPr>
              <a:defRPr>
                <a:latin typeface="Corbel" panose="020B0503020204020204" pitchFamily="34" charset="0"/>
              </a:defRPr>
            </a:lvl4pPr>
            <a:lvl5pPr>
              <a:defRPr>
                <a:latin typeface="Corbel" panose="020B05030202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11/17/2023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668360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solidFill>
                  <a:schemeClr val="tx2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6">
                    <a:lumMod val="75000"/>
                  </a:schemeClr>
                </a:solidFill>
                <a:latin typeface="Corbel" panose="020B0503020204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11/17/2023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047310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696" y="274638"/>
            <a:ext cx="6851104" cy="11430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tx2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44824"/>
            <a:ext cx="4038600" cy="4281339"/>
          </a:xfrm>
        </p:spPr>
        <p:txBody>
          <a:bodyPr/>
          <a:lstStyle>
            <a:lvl1pPr>
              <a:defRPr sz="2800">
                <a:latin typeface="Corbel" panose="020B0503020204020204" pitchFamily="34" charset="0"/>
              </a:defRPr>
            </a:lvl1pPr>
            <a:lvl2pPr>
              <a:defRPr sz="2400">
                <a:latin typeface="Corbel" panose="020B0503020204020204" pitchFamily="34" charset="0"/>
              </a:defRPr>
            </a:lvl2pPr>
            <a:lvl3pPr>
              <a:defRPr sz="2000">
                <a:latin typeface="Corbel" panose="020B0503020204020204" pitchFamily="34" charset="0"/>
              </a:defRPr>
            </a:lvl3pPr>
            <a:lvl4pPr>
              <a:defRPr sz="1800">
                <a:latin typeface="Corbel" panose="020B0503020204020204" pitchFamily="34" charset="0"/>
              </a:defRPr>
            </a:lvl4pPr>
            <a:lvl5pPr>
              <a:defRPr sz="1800">
                <a:latin typeface="Corbel" panose="020B0503020204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8200" y="1844824"/>
            <a:ext cx="4038600" cy="4281339"/>
          </a:xfrm>
        </p:spPr>
        <p:txBody>
          <a:bodyPr/>
          <a:lstStyle>
            <a:lvl1pPr>
              <a:defRPr sz="2800">
                <a:latin typeface="Corbel" panose="020B0503020204020204" pitchFamily="34" charset="0"/>
              </a:defRPr>
            </a:lvl1pPr>
            <a:lvl2pPr>
              <a:defRPr sz="2400">
                <a:latin typeface="Corbel" panose="020B0503020204020204" pitchFamily="34" charset="0"/>
              </a:defRPr>
            </a:lvl2pPr>
            <a:lvl3pPr>
              <a:defRPr sz="2000">
                <a:latin typeface="Corbel" panose="020B0503020204020204" pitchFamily="34" charset="0"/>
              </a:defRPr>
            </a:lvl3pPr>
            <a:lvl4pPr>
              <a:defRPr sz="1800">
                <a:latin typeface="Corbel" panose="020B0503020204020204" pitchFamily="34" charset="0"/>
              </a:defRPr>
            </a:lvl4pPr>
            <a:lvl5pPr>
              <a:defRPr sz="1800">
                <a:latin typeface="Corbel" panose="020B0503020204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 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11/17/2023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490768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688" y="274638"/>
            <a:ext cx="6923112" cy="1143000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65299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accent6">
                    <a:lumMod val="75000"/>
                  </a:schemeClr>
                </a:solidFill>
                <a:latin typeface="Corbel" panose="020B05030202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05061"/>
            <a:ext cx="4040188" cy="3721101"/>
          </a:xfrm>
        </p:spPr>
        <p:txBody>
          <a:bodyPr/>
          <a:lstStyle>
            <a:lvl1pPr>
              <a:defRPr sz="2400">
                <a:latin typeface="Corbel" panose="020B0503020204020204" pitchFamily="34" charset="0"/>
              </a:defRPr>
            </a:lvl1pPr>
            <a:lvl2pPr>
              <a:defRPr sz="2000">
                <a:latin typeface="Corbel" panose="020B0503020204020204" pitchFamily="34" charset="0"/>
              </a:defRPr>
            </a:lvl2pPr>
            <a:lvl3pPr>
              <a:defRPr sz="1800">
                <a:latin typeface="Corbel" panose="020B0503020204020204" pitchFamily="34" charset="0"/>
              </a:defRPr>
            </a:lvl3pPr>
            <a:lvl4pPr>
              <a:defRPr sz="1600">
                <a:latin typeface="Corbel" panose="020B0503020204020204" pitchFamily="34" charset="0"/>
              </a:defRPr>
            </a:lvl4pPr>
            <a:lvl5pPr>
              <a:defRPr sz="1600">
                <a:latin typeface="Corbel" panose="020B0503020204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52558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accent6">
                    <a:lumMod val="75000"/>
                  </a:schemeClr>
                </a:solidFill>
                <a:latin typeface="Corbel" panose="020B05030202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05061"/>
            <a:ext cx="4041775" cy="3721102"/>
          </a:xfrm>
        </p:spPr>
        <p:txBody>
          <a:bodyPr/>
          <a:lstStyle>
            <a:lvl1pPr>
              <a:defRPr sz="2400">
                <a:latin typeface="Corbel" panose="020B0503020204020204" pitchFamily="34" charset="0"/>
              </a:defRPr>
            </a:lvl1pPr>
            <a:lvl2pPr>
              <a:defRPr sz="2000">
                <a:latin typeface="Corbel" panose="020B0503020204020204" pitchFamily="34" charset="0"/>
              </a:defRPr>
            </a:lvl2pPr>
            <a:lvl3pPr>
              <a:defRPr sz="1800">
                <a:latin typeface="Corbel" panose="020B0503020204020204" pitchFamily="34" charset="0"/>
              </a:defRPr>
            </a:lvl3pPr>
            <a:lvl4pPr>
              <a:defRPr sz="1600">
                <a:latin typeface="Corbel" panose="020B0503020204020204" pitchFamily="34" charset="0"/>
              </a:defRPr>
            </a:lvl4pPr>
            <a:lvl5pPr>
              <a:defRPr sz="1600">
                <a:latin typeface="Corbel" panose="020B0503020204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11/17/2023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45247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696" y="404664"/>
            <a:ext cx="6851104" cy="11430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tx2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11/17/2023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282579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11/17/2023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698608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700808"/>
            <a:ext cx="3008313" cy="720080"/>
          </a:xfrm>
        </p:spPr>
        <p:txBody>
          <a:bodyPr anchor="b">
            <a:normAutofit/>
          </a:bodyPr>
          <a:lstStyle>
            <a:lvl1pPr algn="l">
              <a:defRPr sz="2000" b="1">
                <a:solidFill>
                  <a:schemeClr val="accent6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Corbel" panose="020B0503020204020204" pitchFamily="34" charset="0"/>
              </a:defRPr>
            </a:lvl1pPr>
            <a:lvl2pPr>
              <a:defRPr sz="2800">
                <a:latin typeface="Corbel" panose="020B0503020204020204" pitchFamily="34" charset="0"/>
              </a:defRPr>
            </a:lvl2pPr>
            <a:lvl3pPr>
              <a:defRPr sz="2400">
                <a:latin typeface="Corbel" panose="020B0503020204020204" pitchFamily="34" charset="0"/>
              </a:defRPr>
            </a:lvl3pPr>
            <a:lvl4pPr>
              <a:defRPr sz="2000">
                <a:latin typeface="Corbel" panose="020B0503020204020204" pitchFamily="34" charset="0"/>
              </a:defRPr>
            </a:lvl4pPr>
            <a:lvl5pPr>
              <a:defRPr sz="2000">
                <a:latin typeface="Corbel" panose="020B0503020204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420888"/>
            <a:ext cx="3008313" cy="3705275"/>
          </a:xfrm>
        </p:spPr>
        <p:txBody>
          <a:bodyPr/>
          <a:lstStyle>
            <a:lvl1pPr marL="0" indent="0">
              <a:buNone/>
              <a:defRPr sz="1400">
                <a:latin typeface="Corbel" panose="020B0503020204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11/17/2023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577902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Corbel" panose="020B0503020204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11/17/2023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32236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35696" y="476672"/>
            <a:ext cx="685110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60848"/>
            <a:ext cx="8229600" cy="40653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DA9AA5-A8A6-432C-A916-144907D2BBF4}" type="datetimeFigureOut">
              <a:rPr lang="x-none" smtClean="0"/>
              <a:t>11/17/2023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91581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tx2">
              <a:lumMod val="75000"/>
            </a:schemeClr>
          </a:solidFill>
          <a:latin typeface="Corbel" panose="020B0503020204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ctrTitle"/>
          </p:nvPr>
        </p:nvSpPr>
        <p:spPr>
          <a:xfrm>
            <a:off x="899592" y="2204864"/>
            <a:ext cx="4536504" cy="2952328"/>
          </a:xfrm>
        </p:spPr>
        <p:txBody>
          <a:bodyPr>
            <a:normAutofit/>
          </a:bodyPr>
          <a:lstStyle/>
          <a:p>
            <a:pPr algn="l"/>
            <a:r>
              <a:rPr lang="sr-Latn-ME" altLang="en-US" sz="4400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Marksizam</a:t>
            </a:r>
            <a:endParaRPr lang="en-GB" altLang="en-US" sz="4400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403648" y="4293096"/>
            <a:ext cx="3766942" cy="769640"/>
          </a:xfrm>
        </p:spPr>
        <p:txBody>
          <a:bodyPr/>
          <a:lstStyle/>
          <a:p>
            <a:r>
              <a:rPr lang="sr-Latn-ME" dirty="0"/>
              <a:t>Sedmo predavanje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662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D61D37-D678-A125-E963-5AA9CF690C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DC5CF5-D38C-B258-1523-A9D5122726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sr-Latn-ME" sz="3600" b="1" i="1" dirty="0">
              <a:solidFill>
                <a:schemeClr val="accent4"/>
              </a:solidFill>
            </a:endParaRPr>
          </a:p>
          <a:p>
            <a:pPr algn="ctr"/>
            <a:r>
              <a:rPr lang="sr-Latn-ME" sz="3600" b="1" i="1" dirty="0">
                <a:solidFill>
                  <a:schemeClr val="accent4"/>
                </a:solidFill>
              </a:rPr>
              <a:t>Marksizam je mrtav! Živio marksizam!</a:t>
            </a:r>
            <a:endParaRPr lang="en-US" sz="3600" b="1" i="1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3439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8A7384-5210-632A-95BD-6764261D53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Klasični marksizam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3C7234-0C87-BE04-4BAE-9EC24EFA97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Latn-ME" dirty="0"/>
              <a:t>Fundacionalna ontologija i realistička epistemologija</a:t>
            </a:r>
          </a:p>
          <a:p>
            <a:r>
              <a:rPr lang="sr-Latn-ME" dirty="0"/>
              <a:t>Stvarni svijet oko nas</a:t>
            </a:r>
          </a:p>
          <a:p>
            <a:r>
              <a:rPr lang="sr-Latn-ME" dirty="0"/>
              <a:t>Četiri „izma“ u marksizmu: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dirty="0"/>
              <a:t>Ekonomizam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dirty="0"/>
              <a:t>Determinizam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dirty="0"/>
              <a:t>Materijalizam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dirty="0"/>
              <a:t>Strukturalizam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91305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7F186-3E37-2CDB-AD51-A2BC5BB26B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12328D-5AC4-BF7A-68D7-5645BC7450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Latn-ME" dirty="0"/>
              <a:t>Teorijske kritike: Gramši i Pulancas, otklon od determinizma i materijalizma</a:t>
            </a:r>
          </a:p>
          <a:p>
            <a:r>
              <a:rPr lang="sr-Latn-ME" dirty="0"/>
              <a:t>Nemogućnost da se objasne ekonomske, društvene i političke promjene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dirty="0"/>
              <a:t>Politički sistemi, autonomija države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dirty="0"/>
              <a:t>Ekonomske javne politike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dirty="0"/>
              <a:t>Kulturni obrasci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dirty="0"/>
              <a:t>Internacionalizacija kapitalizma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dirty="0"/>
              <a:t>Sovjetski savez – Mađarska, Čehoslovačka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5845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F1CACF-E92E-111B-3538-ECD4F6599E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Savremeni marksizam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44AFEF-DD03-F1E5-47D7-CB837227D3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Latn-ME" sz="2800" b="1" i="1" dirty="0">
                <a:solidFill>
                  <a:schemeClr val="accent4"/>
                </a:solidFill>
              </a:rPr>
              <a:t>Epistemološke pozicije: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sz="2400" dirty="0"/>
              <a:t>Svijet nezavistan od našeg znanja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sz="2400" dirty="0"/>
              <a:t>Nemogućnost da se svi društveni fenomeni direktno opažaju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sz="2400" dirty="0"/>
              <a:t>Neophodnost identifikovanja kauzalnih relacija</a:t>
            </a:r>
          </a:p>
          <a:p>
            <a:pPr lvl="1">
              <a:buFont typeface="Wingdings" panose="05000000000000000000" pitchFamily="2" charset="2"/>
              <a:buChar char="q"/>
            </a:pPr>
            <a:endParaRPr lang="sr-Latn-ME" sz="2400" dirty="0"/>
          </a:p>
          <a:p>
            <a:pPr lvl="1">
              <a:buFont typeface="Wingdings" panose="05000000000000000000" pitchFamily="2" charset="2"/>
              <a:buChar char="q"/>
            </a:pPr>
            <a:endParaRPr lang="sr-Latn-ME" sz="2400" dirty="0"/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sz="2400" dirty="0"/>
              <a:t>Naše razumijevanje fenomena utiče na proizvodnju znanja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sz="2400" dirty="0"/>
              <a:t>Strukture nisu determinističke, one oblikuju i ograničavaju interakcije</a:t>
            </a:r>
          </a:p>
          <a:p>
            <a:pPr lvl="1">
              <a:buFont typeface="Wingdings" panose="05000000000000000000" pitchFamily="2" charset="2"/>
              <a:buChar char="q"/>
            </a:pPr>
            <a:endParaRPr lang="sr-Latn-ME" sz="2400" dirty="0"/>
          </a:p>
          <a:p>
            <a:r>
              <a:rPr lang="sr-Latn-ME" sz="2800" b="1" i="1" dirty="0">
                <a:solidFill>
                  <a:schemeClr val="accent4"/>
                </a:solidFill>
              </a:rPr>
              <a:t>Mjesto „izama“ u savremenom marksizmu?</a:t>
            </a:r>
            <a:endParaRPr lang="en-US" sz="2800" b="1" i="1" dirty="0">
              <a:solidFill>
                <a:schemeClr val="accent4"/>
              </a:solidFill>
            </a:endParaRPr>
          </a:p>
        </p:txBody>
      </p:sp>
      <p:pic>
        <p:nvPicPr>
          <p:cNvPr id="7" name="Content Placeholder 4" descr="Pinch Zoom In with solid fill">
            <a:extLst>
              <a:ext uri="{FF2B5EF4-FFF2-40B4-BE49-F238E27FC236}">
                <a16:creationId xmlns:a16="http://schemas.microsoft.com/office/drawing/2014/main" id="{1C2207B5-E97E-C39C-104F-A3EE03126B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14800" y="350100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0699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51910-BDC9-5C3E-382D-C8AD0F8C81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Primjer</a:t>
            </a: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C7B75ED-450D-1E54-ADC0-EFD57A7D10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sr-Latn-ME" dirty="0"/>
              <a:t>Pulancas i relativna autonomija države</a:t>
            </a:r>
          </a:p>
          <a:p>
            <a:r>
              <a:rPr lang="sr-Latn-ME" dirty="0"/>
              <a:t>Autonomija je neophodna zarad „opštih interesa kapitala“</a:t>
            </a:r>
          </a:p>
          <a:p>
            <a:r>
              <a:rPr lang="sr-Latn-ME" dirty="0"/>
              <a:t>Medijator interesa između </a:t>
            </a:r>
            <a:r>
              <a:rPr lang="sr-Latn-ME" b="1" i="1" dirty="0">
                <a:solidFill>
                  <a:schemeClr val="accent4"/>
                </a:solidFill>
              </a:rPr>
              <a:t>a)</a:t>
            </a:r>
            <a:r>
              <a:rPr lang="sr-Latn-ME" dirty="0">
                <a:solidFill>
                  <a:schemeClr val="accent4"/>
                </a:solidFill>
              </a:rPr>
              <a:t> </a:t>
            </a:r>
            <a:r>
              <a:rPr lang="sr-Latn-ME" dirty="0"/>
              <a:t>različitih frakcija kapitala </a:t>
            </a:r>
            <a:r>
              <a:rPr lang="sr-Latn-ME" dirty="0">
                <a:solidFill>
                  <a:schemeClr val="accent4"/>
                </a:solidFill>
              </a:rPr>
              <a:t> </a:t>
            </a:r>
            <a:r>
              <a:rPr lang="sr-Latn-ME" b="1" i="1" dirty="0">
                <a:solidFill>
                  <a:schemeClr val="accent4"/>
                </a:solidFill>
              </a:rPr>
              <a:t>b)</a:t>
            </a:r>
            <a:r>
              <a:rPr lang="sr-Latn-ME" dirty="0">
                <a:solidFill>
                  <a:schemeClr val="accent4"/>
                </a:solidFill>
              </a:rPr>
              <a:t> </a:t>
            </a:r>
            <a:r>
              <a:rPr lang="sr-Latn-ME" dirty="0"/>
              <a:t>klasnih interesa i </a:t>
            </a:r>
            <a:r>
              <a:rPr lang="sr-Latn-ME" b="1" i="1" dirty="0">
                <a:solidFill>
                  <a:schemeClr val="accent4"/>
                </a:solidFill>
              </a:rPr>
              <a:t>c)</a:t>
            </a:r>
            <a:r>
              <a:rPr lang="sr-Latn-ME" b="1" i="1" dirty="0"/>
              <a:t> </a:t>
            </a:r>
            <a:r>
              <a:rPr lang="sr-Latn-ME" dirty="0"/>
              <a:t>intervencije u ekonomske odnose</a:t>
            </a:r>
          </a:p>
          <a:p>
            <a:r>
              <a:rPr lang="sr-Latn-ME" i="1" dirty="0"/>
              <a:t>Nema prostora za agente, ideje, i dalje je fokus na klasama, država „zna“ kako da upravlja ekonomijom</a:t>
            </a:r>
          </a:p>
          <a:p>
            <a:endParaRPr lang="sr-Latn-ME" b="1" i="1" dirty="0"/>
          </a:p>
          <a:p>
            <a:r>
              <a:rPr lang="sr-Latn-ME" dirty="0"/>
              <a:t>Jesop – </a:t>
            </a:r>
            <a:r>
              <a:rPr lang="sr-Latn-ME" b="1" i="1" dirty="0">
                <a:solidFill>
                  <a:schemeClr val="accent4"/>
                </a:solidFill>
              </a:rPr>
              <a:t>strateška</a:t>
            </a:r>
            <a:r>
              <a:rPr lang="sr-Latn-ME" dirty="0"/>
              <a:t> selektivnost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9630314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89830F-589C-1006-0567-FA55DD4A6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ME" dirty="0"/>
              <a:t>Gdje nam marksizam može pomoći?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8944A2-F332-2FEF-333C-3573C59C2A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ME" dirty="0"/>
              <a:t>Strukturne nejednakosti u VB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dirty="0"/>
              <a:t>Bogatstvo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sr-Latn-ME" dirty="0"/>
              <a:t>Rod i rasa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sr-Latn-ME" dirty="0"/>
              <a:t>Ograničena socijalna mobilnost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dirty="0"/>
              <a:t>Obrazovanje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dirty="0"/>
              <a:t>Politička moć</a:t>
            </a:r>
          </a:p>
          <a:p>
            <a:endParaRPr lang="sr-Latn-ME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9703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F42485-88A0-D0E6-9B73-A2A2E5926C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Primjer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68755E-D2FB-0BE4-C76D-D2A9C8FCA0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ME" dirty="0"/>
              <a:t>Barington Moore (1967)</a:t>
            </a:r>
          </a:p>
          <a:p>
            <a:r>
              <a:rPr lang="sr-Latn-ME" dirty="0"/>
              <a:t>Kreiranje državnog aparata je posledica klasnog sukoba – proleterijata i buržoaskog klasnog sukoba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3121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1006</TotalTime>
  <Words>217</Words>
  <Application>Microsoft Office PowerPoint</Application>
  <PresentationFormat>On-screen Show (4:3)</PresentationFormat>
  <Paragraphs>47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Corbel</vt:lpstr>
      <vt:lpstr>Wingdings</vt:lpstr>
      <vt:lpstr>Office Theme</vt:lpstr>
      <vt:lpstr>Marksizam</vt:lpstr>
      <vt:lpstr>PowerPoint Presentation</vt:lpstr>
      <vt:lpstr>Klasični marksizam</vt:lpstr>
      <vt:lpstr>PowerPoint Presentation</vt:lpstr>
      <vt:lpstr>Savremeni marksizam</vt:lpstr>
      <vt:lpstr>Primjer</vt:lpstr>
      <vt:lpstr>Gdje nam marksizam može pomoći?</vt:lpstr>
      <vt:lpstr>Primjer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Nemanja Stankov</cp:lastModifiedBy>
  <cp:revision>81</cp:revision>
  <dcterms:created xsi:type="dcterms:W3CDTF">2017-09-19T11:46:54Z</dcterms:created>
  <dcterms:modified xsi:type="dcterms:W3CDTF">2023-11-17T12:49:41Z</dcterms:modified>
</cp:coreProperties>
</file>