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9" r:id="rId2"/>
    <p:sldId id="260" r:id="rId3"/>
    <p:sldId id="261" r:id="rId4"/>
    <p:sldId id="262" r:id="rId5"/>
    <p:sldId id="263" r:id="rId6"/>
    <p:sldId id="264" r:id="rId7"/>
    <p:sldId id="265" r:id="rId8"/>
  </p:sldIdLst>
  <p:sldSz cx="9144000" cy="6858000" type="screen4x3"/>
  <p:notesSz cx="6858000" cy="9144000"/>
  <p:defaultTextStyle>
    <a:defPPr>
      <a:defRPr lang="x-non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911"/>
    <p:restoredTop sz="93275"/>
  </p:normalViewPr>
  <p:slideViewPr>
    <p:cSldViewPr>
      <p:cViewPr varScale="1">
        <p:scale>
          <a:sx n="106" d="100"/>
          <a:sy n="106" d="100"/>
        </p:scale>
        <p:origin x="1692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AAB1420-EF6B-8F40-B9A7-5DE86F64195F}" type="datetimeFigureOut">
              <a:rPr lang="en-US" smtClean="0"/>
              <a:t>11/10/2023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E5AC59-6231-934B-BA89-A43BA1EBEF0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27655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 b="1">
                <a:solidFill>
                  <a:schemeClr val="tx2">
                    <a:lumMod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  <a:endParaRPr lang="x-none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b="0" i="0">
                <a:solidFill>
                  <a:schemeClr val="accent6">
                    <a:lumMod val="75000"/>
                  </a:schemeClr>
                </a:solidFill>
                <a:latin typeface="Corbel" panose="020B0503020204020204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  <a:endParaRPr lang="x-non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6">
                    <a:lumMod val="75000"/>
                  </a:schemeClr>
                </a:solidFill>
              </a:defRPr>
            </a:lvl1pPr>
          </a:lstStyle>
          <a:p>
            <a:fld id="{F7DA9AA5-A8A6-432C-A916-144907D2BBF4}" type="datetimeFigureOut">
              <a:rPr lang="x-none" smtClean="0"/>
              <a:pPr/>
              <a:t>11/10/2023</a:t>
            </a:fld>
            <a:endParaRPr lang="x-non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6">
                    <a:lumMod val="75000"/>
                  </a:schemeClr>
                </a:solidFill>
              </a:defRPr>
            </a:lvl1pPr>
          </a:lstStyle>
          <a:p>
            <a:fld id="{59496E1C-B50E-4CD8-BCBA-6D15F178BD36}" type="slidenum">
              <a:rPr lang="x-none" smtClean="0"/>
              <a:pPr/>
              <a:t>‹#›</a:t>
            </a:fld>
            <a:endParaRPr lang="x-none" dirty="0"/>
          </a:p>
        </p:txBody>
      </p:sp>
    </p:spTree>
    <p:extLst>
      <p:ext uri="{BB962C8B-B14F-4D97-AF65-F5344CB8AC3E}">
        <p14:creationId xmlns:p14="http://schemas.microsoft.com/office/powerpoint/2010/main" val="12190515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19672" y="274638"/>
            <a:ext cx="7067128" cy="1143000"/>
          </a:xfrm>
        </p:spPr>
        <p:txBody>
          <a:bodyPr/>
          <a:lstStyle>
            <a:lvl1pPr>
              <a:defRPr>
                <a:solidFill>
                  <a:schemeClr val="tx2">
                    <a:lumMod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  <a:endParaRPr lang="x-none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Corbel" panose="020B0503020204020204" pitchFamily="34" charset="0"/>
              </a:defRPr>
            </a:lvl1pPr>
            <a:lvl2pPr>
              <a:defRPr>
                <a:latin typeface="Corbel" panose="020B0503020204020204" pitchFamily="34" charset="0"/>
              </a:defRPr>
            </a:lvl2pPr>
            <a:lvl3pPr>
              <a:defRPr>
                <a:latin typeface="Corbel" panose="020B0503020204020204" pitchFamily="34" charset="0"/>
              </a:defRPr>
            </a:lvl3pPr>
            <a:lvl4pPr>
              <a:defRPr>
                <a:latin typeface="Corbel" panose="020B0503020204020204" pitchFamily="34" charset="0"/>
              </a:defRPr>
            </a:lvl4pPr>
            <a:lvl5pPr>
              <a:defRPr>
                <a:latin typeface="Corbel" panose="020B0503020204020204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x-non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A9AA5-A8A6-432C-A916-144907D2BBF4}" type="datetimeFigureOut">
              <a:rPr lang="x-none" smtClean="0"/>
              <a:t>11/10/2023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496E1C-B50E-4CD8-BCBA-6D15F178BD36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20106377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solidFill>
                  <a:schemeClr val="tx2">
                    <a:lumMod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  <a:endParaRPr lang="x-none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Corbel" panose="020B0503020204020204" pitchFamily="34" charset="0"/>
              </a:defRPr>
            </a:lvl1pPr>
            <a:lvl2pPr>
              <a:defRPr>
                <a:latin typeface="Corbel" panose="020B0503020204020204" pitchFamily="34" charset="0"/>
              </a:defRPr>
            </a:lvl2pPr>
            <a:lvl3pPr>
              <a:defRPr>
                <a:latin typeface="Corbel" panose="020B0503020204020204" pitchFamily="34" charset="0"/>
              </a:defRPr>
            </a:lvl3pPr>
            <a:lvl4pPr>
              <a:defRPr>
                <a:latin typeface="Corbel" panose="020B0503020204020204" pitchFamily="34" charset="0"/>
              </a:defRPr>
            </a:lvl4pPr>
            <a:lvl5pPr>
              <a:defRPr>
                <a:latin typeface="Corbel" panose="020B0503020204020204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x-non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A9AA5-A8A6-432C-A916-144907D2BBF4}" type="datetimeFigureOut">
              <a:rPr lang="x-none" smtClean="0"/>
              <a:t>11/10/2023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496E1C-B50E-4CD8-BCBA-6D15F178BD36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28588110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35696" y="476672"/>
            <a:ext cx="6851104" cy="1143000"/>
          </a:xfrm>
        </p:spPr>
        <p:txBody>
          <a:bodyPr>
            <a:normAutofit/>
          </a:bodyPr>
          <a:lstStyle>
            <a:lvl1pPr>
              <a:defRPr sz="4000">
                <a:solidFill>
                  <a:schemeClr val="tx2">
                    <a:lumMod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  <a:endParaRPr lang="x-non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04864"/>
            <a:ext cx="8229600" cy="3921299"/>
          </a:xfrm>
        </p:spPr>
        <p:txBody>
          <a:bodyPr/>
          <a:lstStyle>
            <a:lvl1pPr>
              <a:defRPr>
                <a:latin typeface="Corbel" panose="020B0503020204020204" pitchFamily="34" charset="0"/>
              </a:defRPr>
            </a:lvl1pPr>
            <a:lvl2pPr>
              <a:defRPr>
                <a:latin typeface="Corbel" panose="020B0503020204020204" pitchFamily="34" charset="0"/>
              </a:defRPr>
            </a:lvl2pPr>
            <a:lvl3pPr>
              <a:defRPr>
                <a:latin typeface="Corbel" panose="020B0503020204020204" pitchFamily="34" charset="0"/>
              </a:defRPr>
            </a:lvl3pPr>
            <a:lvl4pPr>
              <a:defRPr>
                <a:latin typeface="Corbel" panose="020B0503020204020204" pitchFamily="34" charset="0"/>
              </a:defRPr>
            </a:lvl4pPr>
            <a:lvl5pPr>
              <a:defRPr>
                <a:latin typeface="Corbel" panose="020B0503020204020204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x-non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A9AA5-A8A6-432C-A916-144907D2BBF4}" type="datetimeFigureOut">
              <a:rPr lang="x-none" smtClean="0"/>
              <a:t>11/10/2023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496E1C-B50E-4CD8-BCBA-6D15F178BD36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6683605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solidFill>
                  <a:schemeClr val="tx2">
                    <a:lumMod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  <a:endParaRPr lang="x-none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accent6">
                    <a:lumMod val="75000"/>
                  </a:schemeClr>
                </a:solidFill>
                <a:latin typeface="Corbel" panose="020B0503020204020204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A9AA5-A8A6-432C-A916-144907D2BBF4}" type="datetimeFigureOut">
              <a:rPr lang="x-none" smtClean="0"/>
              <a:t>11/10/2023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496E1C-B50E-4CD8-BCBA-6D15F178BD36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40473107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35696" y="274638"/>
            <a:ext cx="6851104" cy="1143000"/>
          </a:xfrm>
        </p:spPr>
        <p:txBody>
          <a:bodyPr>
            <a:normAutofit/>
          </a:bodyPr>
          <a:lstStyle>
            <a:lvl1pPr>
              <a:defRPr sz="4000">
                <a:solidFill>
                  <a:schemeClr val="tx2">
                    <a:lumMod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  <a:endParaRPr lang="x-none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844824"/>
            <a:ext cx="4038600" cy="4281339"/>
          </a:xfrm>
        </p:spPr>
        <p:txBody>
          <a:bodyPr/>
          <a:lstStyle>
            <a:lvl1pPr>
              <a:defRPr sz="2800">
                <a:latin typeface="Corbel" panose="020B0503020204020204" pitchFamily="34" charset="0"/>
              </a:defRPr>
            </a:lvl1pPr>
            <a:lvl2pPr>
              <a:defRPr sz="2400">
                <a:latin typeface="Corbel" panose="020B0503020204020204" pitchFamily="34" charset="0"/>
              </a:defRPr>
            </a:lvl2pPr>
            <a:lvl3pPr>
              <a:defRPr sz="2000">
                <a:latin typeface="Corbel" panose="020B0503020204020204" pitchFamily="34" charset="0"/>
              </a:defRPr>
            </a:lvl3pPr>
            <a:lvl4pPr>
              <a:defRPr sz="1800">
                <a:latin typeface="Corbel" panose="020B0503020204020204" pitchFamily="34" charset="0"/>
              </a:defRPr>
            </a:lvl4pPr>
            <a:lvl5pPr>
              <a:defRPr sz="1800">
                <a:latin typeface="Corbel" panose="020B0503020204020204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x-none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4648200" y="1844824"/>
            <a:ext cx="4038600" cy="4281339"/>
          </a:xfrm>
        </p:spPr>
        <p:txBody>
          <a:bodyPr/>
          <a:lstStyle>
            <a:lvl1pPr>
              <a:defRPr sz="2800">
                <a:latin typeface="Corbel" panose="020B0503020204020204" pitchFamily="34" charset="0"/>
              </a:defRPr>
            </a:lvl1pPr>
            <a:lvl2pPr>
              <a:defRPr sz="2400">
                <a:latin typeface="Corbel" panose="020B0503020204020204" pitchFamily="34" charset="0"/>
              </a:defRPr>
            </a:lvl2pPr>
            <a:lvl3pPr>
              <a:defRPr sz="2000">
                <a:latin typeface="Corbel" panose="020B0503020204020204" pitchFamily="34" charset="0"/>
              </a:defRPr>
            </a:lvl3pPr>
            <a:lvl4pPr>
              <a:defRPr sz="1800">
                <a:latin typeface="Corbel" panose="020B0503020204020204" pitchFamily="34" charset="0"/>
              </a:defRPr>
            </a:lvl4pPr>
            <a:lvl5pPr>
              <a:defRPr sz="1800">
                <a:latin typeface="Corbel" panose="020B0503020204020204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 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x-none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A9AA5-A8A6-432C-A916-144907D2BBF4}" type="datetimeFigureOut">
              <a:rPr lang="x-none" smtClean="0"/>
              <a:t>11/10/2023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496E1C-B50E-4CD8-BCBA-6D15F178BD36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24907688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63688" y="274638"/>
            <a:ext cx="6923112" cy="1143000"/>
          </a:xfrm>
        </p:spPr>
        <p:txBody>
          <a:bodyPr/>
          <a:lstStyle>
            <a:lvl1pPr>
              <a:defRPr>
                <a:solidFill>
                  <a:schemeClr val="tx2">
                    <a:lumMod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  <a:endParaRPr lang="x-none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65299"/>
            <a:ext cx="4040188" cy="639762"/>
          </a:xfrm>
        </p:spPr>
        <p:txBody>
          <a:bodyPr anchor="b">
            <a:normAutofit/>
          </a:bodyPr>
          <a:lstStyle>
            <a:lvl1pPr marL="0" indent="0">
              <a:buNone/>
              <a:defRPr sz="2000" b="1">
                <a:solidFill>
                  <a:schemeClr val="accent6">
                    <a:lumMod val="75000"/>
                  </a:schemeClr>
                </a:solidFill>
                <a:latin typeface="Corbel" panose="020B0503020204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05061"/>
            <a:ext cx="4040188" cy="3721101"/>
          </a:xfrm>
        </p:spPr>
        <p:txBody>
          <a:bodyPr/>
          <a:lstStyle>
            <a:lvl1pPr>
              <a:defRPr sz="2400">
                <a:latin typeface="Corbel" panose="020B0503020204020204" pitchFamily="34" charset="0"/>
              </a:defRPr>
            </a:lvl1pPr>
            <a:lvl2pPr>
              <a:defRPr sz="2000">
                <a:latin typeface="Corbel" panose="020B0503020204020204" pitchFamily="34" charset="0"/>
              </a:defRPr>
            </a:lvl2pPr>
            <a:lvl3pPr>
              <a:defRPr sz="1800">
                <a:latin typeface="Corbel" panose="020B0503020204020204" pitchFamily="34" charset="0"/>
              </a:defRPr>
            </a:lvl3pPr>
            <a:lvl4pPr>
              <a:defRPr sz="1600">
                <a:latin typeface="Corbel" panose="020B0503020204020204" pitchFamily="34" charset="0"/>
              </a:defRPr>
            </a:lvl4pPr>
            <a:lvl5pPr>
              <a:defRPr sz="1600">
                <a:latin typeface="Corbel" panose="020B0503020204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x-none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752558"/>
            <a:ext cx="4041775" cy="639762"/>
          </a:xfrm>
        </p:spPr>
        <p:txBody>
          <a:bodyPr anchor="b">
            <a:normAutofit/>
          </a:bodyPr>
          <a:lstStyle>
            <a:lvl1pPr marL="0" indent="0">
              <a:buNone/>
              <a:defRPr sz="2000" b="1">
                <a:solidFill>
                  <a:schemeClr val="accent6">
                    <a:lumMod val="75000"/>
                  </a:schemeClr>
                </a:solidFill>
                <a:latin typeface="Corbel" panose="020B0503020204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05061"/>
            <a:ext cx="4041775" cy="3721102"/>
          </a:xfrm>
        </p:spPr>
        <p:txBody>
          <a:bodyPr/>
          <a:lstStyle>
            <a:lvl1pPr>
              <a:defRPr sz="2400">
                <a:latin typeface="Corbel" panose="020B0503020204020204" pitchFamily="34" charset="0"/>
              </a:defRPr>
            </a:lvl1pPr>
            <a:lvl2pPr>
              <a:defRPr sz="2000">
                <a:latin typeface="Corbel" panose="020B0503020204020204" pitchFamily="34" charset="0"/>
              </a:defRPr>
            </a:lvl2pPr>
            <a:lvl3pPr>
              <a:defRPr sz="1800">
                <a:latin typeface="Corbel" panose="020B0503020204020204" pitchFamily="34" charset="0"/>
              </a:defRPr>
            </a:lvl3pPr>
            <a:lvl4pPr>
              <a:defRPr sz="1600">
                <a:latin typeface="Corbel" panose="020B0503020204020204" pitchFamily="34" charset="0"/>
              </a:defRPr>
            </a:lvl4pPr>
            <a:lvl5pPr>
              <a:defRPr sz="1600">
                <a:latin typeface="Corbel" panose="020B0503020204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x-none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A9AA5-A8A6-432C-A916-144907D2BBF4}" type="datetimeFigureOut">
              <a:rPr lang="x-none" smtClean="0"/>
              <a:t>11/10/2023</a:t>
            </a:fld>
            <a:endParaRPr lang="x-non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496E1C-B50E-4CD8-BCBA-6D15F178BD36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1745247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35696" y="404664"/>
            <a:ext cx="6851104" cy="1143000"/>
          </a:xfrm>
        </p:spPr>
        <p:txBody>
          <a:bodyPr>
            <a:normAutofit/>
          </a:bodyPr>
          <a:lstStyle>
            <a:lvl1pPr>
              <a:defRPr sz="4000">
                <a:solidFill>
                  <a:schemeClr val="tx2">
                    <a:lumMod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  <a:endParaRPr lang="x-none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A9AA5-A8A6-432C-A916-144907D2BBF4}" type="datetimeFigureOut">
              <a:rPr lang="x-none" smtClean="0"/>
              <a:t>11/10/2023</a:t>
            </a:fld>
            <a:endParaRPr lang="x-non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496E1C-B50E-4CD8-BCBA-6D15F178BD36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42825799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A9AA5-A8A6-432C-A916-144907D2BBF4}" type="datetimeFigureOut">
              <a:rPr lang="x-none" smtClean="0"/>
              <a:t>11/10/2023</a:t>
            </a:fld>
            <a:endParaRPr lang="x-non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496E1C-B50E-4CD8-BCBA-6D15F178BD36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16986088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1700808"/>
            <a:ext cx="3008313" cy="720080"/>
          </a:xfrm>
        </p:spPr>
        <p:txBody>
          <a:bodyPr anchor="b">
            <a:normAutofit/>
          </a:bodyPr>
          <a:lstStyle>
            <a:lvl1pPr algn="l">
              <a:defRPr sz="2000" b="1">
                <a:solidFill>
                  <a:schemeClr val="accent6">
                    <a:lumMod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  <a:endParaRPr lang="x-non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Corbel" panose="020B0503020204020204" pitchFamily="34" charset="0"/>
              </a:defRPr>
            </a:lvl1pPr>
            <a:lvl2pPr>
              <a:defRPr sz="2800">
                <a:latin typeface="Corbel" panose="020B0503020204020204" pitchFamily="34" charset="0"/>
              </a:defRPr>
            </a:lvl2pPr>
            <a:lvl3pPr>
              <a:defRPr sz="2400">
                <a:latin typeface="Corbel" panose="020B0503020204020204" pitchFamily="34" charset="0"/>
              </a:defRPr>
            </a:lvl3pPr>
            <a:lvl4pPr>
              <a:defRPr sz="2000">
                <a:latin typeface="Corbel" panose="020B0503020204020204" pitchFamily="34" charset="0"/>
              </a:defRPr>
            </a:lvl4pPr>
            <a:lvl5pPr>
              <a:defRPr sz="2000">
                <a:latin typeface="Corbel" panose="020B0503020204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x-none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420888"/>
            <a:ext cx="3008313" cy="3705275"/>
          </a:xfrm>
        </p:spPr>
        <p:txBody>
          <a:bodyPr/>
          <a:lstStyle>
            <a:lvl1pPr marL="0" indent="0">
              <a:buNone/>
              <a:defRPr sz="1400">
                <a:latin typeface="Corbel" panose="020B0503020204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A9AA5-A8A6-432C-A916-144907D2BBF4}" type="datetimeFigureOut">
              <a:rPr lang="x-none" smtClean="0"/>
              <a:t>11/10/2023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496E1C-B50E-4CD8-BCBA-6D15F178BD36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35779021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solidFill>
                  <a:schemeClr val="accent6">
                    <a:lumMod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  <a:endParaRPr lang="x-none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x-non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Corbel" panose="020B0503020204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A9AA5-A8A6-432C-A916-144907D2BBF4}" type="datetimeFigureOut">
              <a:rPr lang="x-none" smtClean="0"/>
              <a:t>11/10/2023</a:t>
            </a:fld>
            <a:endParaRPr 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496E1C-B50E-4CD8-BCBA-6D15F178BD36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7322369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35696" y="476672"/>
            <a:ext cx="6851104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  <a:endParaRPr lang="x-none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60848"/>
            <a:ext cx="8229600" cy="406531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x-non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DA9AA5-A8A6-432C-A916-144907D2BBF4}" type="datetimeFigureOut">
              <a:rPr lang="x-none" smtClean="0"/>
              <a:t>11/10/2023</a:t>
            </a:fld>
            <a:endParaRPr 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496E1C-B50E-4CD8-BCBA-6D15F178BD36}" type="slidenum">
              <a:rPr lang="x-none" smtClean="0"/>
              <a:t>‹#›</a:t>
            </a:fld>
            <a:endParaRPr lang="x-none"/>
          </a:p>
        </p:txBody>
      </p:sp>
    </p:spTree>
    <p:extLst>
      <p:ext uri="{BB962C8B-B14F-4D97-AF65-F5344CB8AC3E}">
        <p14:creationId xmlns:p14="http://schemas.microsoft.com/office/powerpoint/2010/main" val="2915814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000" kern="1200">
          <a:solidFill>
            <a:schemeClr val="tx2">
              <a:lumMod val="75000"/>
            </a:schemeClr>
          </a:solidFill>
          <a:latin typeface="Corbel" panose="020B0503020204020204" pitchFamily="34" charset="0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x-non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le 1"/>
          <p:cNvSpPr>
            <a:spLocks noGrp="1"/>
          </p:cNvSpPr>
          <p:nvPr>
            <p:ph type="ctrTitle"/>
          </p:nvPr>
        </p:nvSpPr>
        <p:spPr>
          <a:xfrm>
            <a:off x="899592" y="2204864"/>
            <a:ext cx="4536504" cy="2952328"/>
          </a:xfrm>
        </p:spPr>
        <p:txBody>
          <a:bodyPr>
            <a:normAutofit/>
          </a:bodyPr>
          <a:lstStyle/>
          <a:p>
            <a:pPr algn="r"/>
            <a:r>
              <a:rPr lang="en-US" sz="4400" dirty="0" err="1">
                <a:solidFill>
                  <a:schemeClr val="accent1">
                    <a:tint val="83000"/>
                    <a:satMod val="150000"/>
                  </a:schemeClr>
                </a:solidFill>
              </a:rPr>
              <a:t>Institucionalizam</a:t>
            </a:r>
            <a:endParaRPr lang="en-GB" altLang="en-US" sz="4400" dirty="0"/>
          </a:p>
        </p:txBody>
      </p:sp>
      <p:sp>
        <p:nvSpPr>
          <p:cNvPr id="2" name="Subtitle 1"/>
          <p:cNvSpPr>
            <a:spLocks noGrp="1"/>
          </p:cNvSpPr>
          <p:nvPr>
            <p:ph type="subTitle" idx="1"/>
          </p:nvPr>
        </p:nvSpPr>
        <p:spPr>
          <a:xfrm>
            <a:off x="1403648" y="4293096"/>
            <a:ext cx="3766942" cy="769640"/>
          </a:xfrm>
        </p:spPr>
        <p:txBody>
          <a:bodyPr/>
          <a:lstStyle/>
          <a:p>
            <a:r>
              <a:rPr lang="sr-Latn-ME" dirty="0"/>
              <a:t>Četvrto predavanje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5662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CCDB15-0FE2-7C17-1602-5FEC6D527B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ME" dirty="0"/>
              <a:t>Pregled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261031-C8B1-C1E2-FD34-AA1C65509DF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Tradicionalni</a:t>
            </a:r>
            <a:r>
              <a:rPr lang="en-US" dirty="0"/>
              <a:t> </a:t>
            </a:r>
            <a:r>
              <a:rPr lang="en-US" dirty="0" err="1"/>
              <a:t>institucionalni</a:t>
            </a:r>
            <a:r>
              <a:rPr lang="en-US" dirty="0"/>
              <a:t> </a:t>
            </a:r>
            <a:r>
              <a:rPr lang="en-US" dirty="0" err="1"/>
              <a:t>pristup</a:t>
            </a:r>
            <a:endParaRPr lang="en-US" dirty="0"/>
          </a:p>
          <a:p>
            <a:r>
              <a:rPr lang="en-US" dirty="0" err="1"/>
              <a:t>Holisti</a:t>
            </a:r>
            <a:r>
              <a:rPr lang="sr-Latn-ME" dirty="0"/>
              <a:t>čki princip</a:t>
            </a:r>
          </a:p>
          <a:p>
            <a:endParaRPr lang="sr-Latn-ME" dirty="0"/>
          </a:p>
          <a:p>
            <a:r>
              <a:rPr lang="sr-Latn-ME" dirty="0"/>
              <a:t>Bihejviroralna revolucija (racionalni izbor)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86192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FD1444-1DD1-489B-B86D-B8B55CA36A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ME" dirty="0"/>
              <a:t>Tradicionalni institucinalizam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1071643-B674-87BD-8030-A12A6197214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Latn-ME" dirty="0"/>
              <a:t>Konstitucionalni pristup</a:t>
            </a:r>
          </a:p>
          <a:p>
            <a:r>
              <a:rPr lang="sr-Latn-ME" dirty="0"/>
              <a:t>Režimi ne vladanje</a:t>
            </a:r>
          </a:p>
          <a:p>
            <a:r>
              <a:rPr lang="sr-Latn-ME" dirty="0"/>
              <a:t>„Good governance“</a:t>
            </a:r>
          </a:p>
          <a:p>
            <a:endParaRPr lang="sr-Latn-ME" dirty="0"/>
          </a:p>
          <a:p>
            <a:r>
              <a:rPr lang="sr-Latn-ME" dirty="0"/>
              <a:t>Deterministički pristup</a:t>
            </a:r>
          </a:p>
          <a:p>
            <a:r>
              <a:rPr lang="sr-Latn-ME" dirty="0"/>
              <a:t>Institucije kreiraju interakcije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35208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68E8AC-98CA-4862-2D8A-A4E4FBA029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ME" dirty="0"/>
              <a:t>Novi institucionalizam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0FC314-7F1C-F70D-8635-455ADF028C4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Latn-ME" dirty="0"/>
              <a:t>„Novi“ institucionalizam</a:t>
            </a:r>
          </a:p>
          <a:p>
            <a:endParaRPr lang="sr-Latn-ME" dirty="0"/>
          </a:p>
          <a:p>
            <a:r>
              <a:rPr lang="sr-Latn-ME" dirty="0"/>
              <a:t>Normativni institucionalizam</a:t>
            </a:r>
          </a:p>
          <a:p>
            <a:r>
              <a:rPr lang="sr-Latn-ME" dirty="0"/>
              <a:t>Institucionalizam racionalnog izbora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1434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35FEF7-FCFD-6390-AB05-1F0986C67E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ME" dirty="0"/>
              <a:t>Promjene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658896-4B44-160D-A5E3-ABE3A957460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r-Latn-ME" dirty="0"/>
              <a:t>Šest ključnih inovacija:</a:t>
            </a:r>
          </a:p>
          <a:p>
            <a:pPr>
              <a:buClr>
                <a:srgbClr val="7030A0"/>
              </a:buClr>
              <a:buFont typeface="Wingdings" panose="05000000000000000000" pitchFamily="2" charset="2"/>
              <a:buChar char="q"/>
            </a:pPr>
            <a:r>
              <a:rPr lang="sr-Latn-ME" sz="2800" dirty="0"/>
              <a:t>Organizacije vs. Pravila</a:t>
            </a:r>
          </a:p>
          <a:p>
            <a:pPr>
              <a:buClr>
                <a:srgbClr val="7030A0"/>
              </a:buClr>
              <a:buFont typeface="Wingdings" panose="05000000000000000000" pitchFamily="2" charset="2"/>
              <a:buChar char="q"/>
            </a:pPr>
            <a:r>
              <a:rPr lang="sr-Latn-ME" sz="2800" dirty="0"/>
              <a:t>Formalne vs. Neformalne institucije</a:t>
            </a:r>
          </a:p>
          <a:p>
            <a:pPr>
              <a:buClr>
                <a:srgbClr val="7030A0"/>
              </a:buClr>
              <a:buFont typeface="Wingdings" panose="05000000000000000000" pitchFamily="2" charset="2"/>
              <a:buChar char="q"/>
            </a:pPr>
            <a:r>
              <a:rPr lang="sr-Latn-ME" sz="2800" dirty="0"/>
              <a:t>Statička vs. Dinamična koncepcija</a:t>
            </a:r>
          </a:p>
          <a:p>
            <a:pPr>
              <a:buClr>
                <a:srgbClr val="7030A0"/>
              </a:buClr>
              <a:buFont typeface="Wingdings" panose="05000000000000000000" pitchFamily="2" charset="2"/>
              <a:buChar char="q"/>
            </a:pPr>
            <a:r>
              <a:rPr lang="sr-Latn-ME" sz="2800" dirty="0"/>
              <a:t>Vrijednosti vs. Kritični vrijednosni sud</a:t>
            </a:r>
          </a:p>
          <a:p>
            <a:pPr>
              <a:buClr>
                <a:srgbClr val="7030A0"/>
              </a:buClr>
              <a:buFont typeface="Wingdings" panose="05000000000000000000" pitchFamily="2" charset="2"/>
              <a:buChar char="q"/>
            </a:pPr>
            <a:r>
              <a:rPr lang="sr-Latn-ME" sz="2800" dirty="0"/>
              <a:t>Holistički vs. Partikularni pristup</a:t>
            </a:r>
          </a:p>
          <a:p>
            <a:pPr>
              <a:buClr>
                <a:srgbClr val="7030A0"/>
              </a:buClr>
              <a:buFont typeface="Wingdings" panose="05000000000000000000" pitchFamily="2" charset="2"/>
              <a:buChar char="q"/>
            </a:pPr>
            <a:r>
              <a:rPr lang="sr-Latn-ME" sz="2800" dirty="0"/>
              <a:t>Nezavisnost vs. Embedovanje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9621165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F7BAD0-F7BA-6854-B612-0DB39B9A46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ME" dirty="0"/>
              <a:t>Otvorena pitanja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307BD8C-BF32-D543-8A3F-CCB9CDE300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endParaRPr lang="sr-Latn-ME" dirty="0"/>
          </a:p>
          <a:p>
            <a:r>
              <a:rPr lang="sr-Latn-ME" dirty="0"/>
              <a:t>Šta su uopšte institucije?</a:t>
            </a:r>
          </a:p>
          <a:p>
            <a:r>
              <a:rPr lang="sr-Latn-ME" i="1" dirty="0">
                <a:solidFill>
                  <a:schemeClr val="accent4"/>
                </a:solidFill>
              </a:rPr>
              <a:t>stable, reccuring patterns of behaviour (Goodin, 1996) – standard opereating procedure (Hall, 1986)</a:t>
            </a:r>
          </a:p>
          <a:p>
            <a:endParaRPr lang="sr-Latn-ME" i="1" dirty="0">
              <a:solidFill>
                <a:schemeClr val="accent4"/>
              </a:solidFill>
            </a:endParaRPr>
          </a:p>
          <a:p>
            <a:r>
              <a:rPr lang="sr-Latn-ME" dirty="0"/>
              <a:t>Kako nastaju i kako se mijenjaju institucije?</a:t>
            </a:r>
          </a:p>
          <a:p>
            <a:r>
              <a:rPr lang="sr-Latn-ME" i="1" dirty="0"/>
              <a:t>racionalni izbor vs. normativni institucionalizam</a:t>
            </a:r>
          </a:p>
          <a:p>
            <a:pPr marL="0" indent="0">
              <a:buNone/>
            </a:pPr>
            <a:endParaRPr lang="sr-Latn-ME" i="1" dirty="0"/>
          </a:p>
          <a:p>
            <a:r>
              <a:rPr lang="sr-Latn-ME" b="1" i="1" dirty="0">
                <a:solidFill>
                  <a:schemeClr val="accent4"/>
                </a:solidFill>
              </a:rPr>
              <a:t>                                 Preference                Strukture</a:t>
            </a:r>
            <a:endParaRPr lang="en-US" b="1" i="1" dirty="0">
              <a:solidFill>
                <a:schemeClr val="accent4"/>
              </a:solidFill>
            </a:endParaRPr>
          </a:p>
          <a:p>
            <a:endParaRPr lang="sr-Latn-ME" i="1" dirty="0"/>
          </a:p>
          <a:p>
            <a:pPr marL="0" indent="0">
              <a:buNone/>
            </a:pPr>
            <a:r>
              <a:rPr lang="sr-Latn-ME" b="1" i="1" dirty="0">
                <a:solidFill>
                  <a:schemeClr val="accent4"/>
                </a:solidFill>
              </a:rPr>
              <a:t>                                       Preference                 Strukture</a:t>
            </a:r>
            <a:endParaRPr lang="en-US" b="1" i="1" dirty="0">
              <a:solidFill>
                <a:schemeClr val="accent4"/>
              </a:solidFill>
            </a:endParaRPr>
          </a:p>
        </p:txBody>
      </p:sp>
      <p:sp>
        <p:nvSpPr>
          <p:cNvPr id="4" name="Arrow: Right 3">
            <a:extLst>
              <a:ext uri="{FF2B5EF4-FFF2-40B4-BE49-F238E27FC236}">
                <a16:creationId xmlns:a16="http://schemas.microsoft.com/office/drawing/2014/main" id="{30559254-6952-5E6E-18C1-5238FD2C835F}"/>
              </a:ext>
            </a:extLst>
          </p:cNvPr>
          <p:cNvSpPr/>
          <p:nvPr/>
        </p:nvSpPr>
        <p:spPr>
          <a:xfrm>
            <a:off x="4355976" y="5589240"/>
            <a:ext cx="432048" cy="45719"/>
          </a:xfrm>
          <a:prstGeom prst="rightArrow">
            <a:avLst/>
          </a:prstGeom>
        </p:spPr>
        <p:style>
          <a:lnRef idx="2">
            <a:schemeClr val="accent4">
              <a:shade val="15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Arrow: Left 4">
            <a:extLst>
              <a:ext uri="{FF2B5EF4-FFF2-40B4-BE49-F238E27FC236}">
                <a16:creationId xmlns:a16="http://schemas.microsoft.com/office/drawing/2014/main" id="{D645B0FB-FB91-685D-4110-3A61398D9ABF}"/>
              </a:ext>
            </a:extLst>
          </p:cNvPr>
          <p:cNvSpPr/>
          <p:nvPr/>
        </p:nvSpPr>
        <p:spPr>
          <a:xfrm>
            <a:off x="4355976" y="5757693"/>
            <a:ext cx="432048" cy="45719"/>
          </a:xfrm>
          <a:prstGeom prst="leftArrow">
            <a:avLst/>
          </a:prstGeom>
        </p:spPr>
        <p:style>
          <a:lnRef idx="2">
            <a:schemeClr val="accent4">
              <a:shade val="15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Arrow: Right 5">
            <a:extLst>
              <a:ext uri="{FF2B5EF4-FFF2-40B4-BE49-F238E27FC236}">
                <a16:creationId xmlns:a16="http://schemas.microsoft.com/office/drawing/2014/main" id="{3E4BDDE3-4D29-E282-DACA-91D86FE353ED}"/>
              </a:ext>
            </a:extLst>
          </p:cNvPr>
          <p:cNvSpPr/>
          <p:nvPr/>
        </p:nvSpPr>
        <p:spPr>
          <a:xfrm>
            <a:off x="4327556" y="5010466"/>
            <a:ext cx="432048" cy="45719"/>
          </a:xfrm>
          <a:prstGeom prst="rightArrow">
            <a:avLst/>
          </a:prstGeom>
        </p:spPr>
        <p:style>
          <a:lnRef idx="2">
            <a:schemeClr val="accent4">
              <a:shade val="15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394640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F83843-C426-C7F8-83B5-BECE7F64E8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7A3DFFD-1F6C-21B4-D6E5-03CD3A5662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r-Latn-ME" dirty="0"/>
          </a:p>
          <a:p>
            <a:endParaRPr lang="sr-Latn-ME" dirty="0"/>
          </a:p>
          <a:p>
            <a:pPr algn="ctr"/>
            <a:r>
              <a:rPr lang="sr-Latn-ME" dirty="0"/>
              <a:t>Hvala!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69853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568</TotalTime>
  <Words>126</Words>
  <Application>Microsoft Office PowerPoint</Application>
  <PresentationFormat>On-screen Show (4:3)</PresentationFormat>
  <Paragraphs>41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Calibri</vt:lpstr>
      <vt:lpstr>Corbel</vt:lpstr>
      <vt:lpstr>Wingdings</vt:lpstr>
      <vt:lpstr>Office Theme</vt:lpstr>
      <vt:lpstr>Institucionalizam</vt:lpstr>
      <vt:lpstr>Pregled</vt:lpstr>
      <vt:lpstr>Tradicionalni institucinalizam</vt:lpstr>
      <vt:lpstr>Novi institucionalizam</vt:lpstr>
      <vt:lpstr>Promjene</vt:lpstr>
      <vt:lpstr>Otvorena pitanja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Nemanja Stankov</cp:lastModifiedBy>
  <cp:revision>76</cp:revision>
  <dcterms:created xsi:type="dcterms:W3CDTF">2017-09-19T11:46:54Z</dcterms:created>
  <dcterms:modified xsi:type="dcterms:W3CDTF">2023-11-10T08:46:29Z</dcterms:modified>
</cp:coreProperties>
</file>

<file path=docProps/thumbnail.jpeg>
</file>