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29"/>
    <p:restoredTop sz="52386"/>
  </p:normalViewPr>
  <p:slideViewPr>
    <p:cSldViewPr snapToGrid="0" snapToObjects="1">
      <p:cViewPr varScale="1">
        <p:scale>
          <a:sx n="45" d="100"/>
          <a:sy n="45" d="100"/>
        </p:scale>
        <p:origin x="1920" y="29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2FE78-4143-A445-B178-9091B3B95B9B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53802-CE80-A447-8DF5-494ED7A8977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675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sr-Latn-R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sr-Latn-RS" dirty="0"/>
                  <a:t>Kada je MOSFET prekidač zatvoren i napon </a:t>
                </a:r>
                <a:r>
                  <a:rPr lang="sr-Latn-RS" i="1" dirty="0"/>
                  <a:t>V</a:t>
                </a:r>
                <a:r>
                  <a:rPr lang="sr-Latn-RS" i="1" baseline="-25000" dirty="0"/>
                  <a:t>DS</a:t>
                </a:r>
                <a:r>
                  <a:rPr lang="sr-Latn-RS" dirty="0"/>
                  <a:t> ima malu vrijednost, naelektrisanje ispod oksida </a:t>
                </a:r>
                <a:r>
                  <a:rPr lang="sr-Latn-RS" dirty="0" err="1"/>
                  <a:t>gejta</a:t>
                </a:r>
                <a:r>
                  <a:rPr lang="sr-Latn-RS" dirty="0"/>
                  <a:t> kao rezultat invertovanog kanala je </a:t>
                </a:r>
                <a:r>
                  <a:rPr lang="sr-Latn-RS" b="0" i="0">
                    <a:latin typeface="Cambria Math" panose="02040503050406030204" pitchFamily="18" charset="0"/>
                  </a:rPr>
                  <a:t>𝑄_𝑐ℎ^</a:t>
                </a:r>
                <a:r>
                  <a:rPr lang="en-US" b="0" i="0">
                    <a:latin typeface="Cambria Math" panose="02040503050406030204" pitchFamily="18" charset="0"/>
                  </a:rPr>
                  <a:t>′</a:t>
                </a:r>
                <a:r>
                  <a:rPr lang="sr-Latn-RS" dirty="0"/>
                  <a:t>. Kada se prekidač otvori (MOSFET se zakoči),</a:t>
                </a:r>
                <a:r>
                  <a:rPr lang="sr-Latn-RS" baseline="0" dirty="0"/>
                  <a:t> ovo naelektrisanje se “ubrizgava“ prema kondenzatoru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 na izlazu i prema ulaznom generatoru </a:t>
                </a:r>
                <a:r>
                  <a:rPr lang="sr-Latn-RS" i="1" baseline="0" dirty="0"/>
                  <a:t>V</a:t>
                </a:r>
                <a:r>
                  <a:rPr lang="sr-Latn-RS" i="1" baseline="-25000" dirty="0"/>
                  <a:t>in</a:t>
                </a:r>
                <a:r>
                  <a:rPr lang="sr-Latn-RS" i="0" baseline="0" dirty="0"/>
                  <a:t> (prema difuzijama na strani </a:t>
                </a:r>
                <a:r>
                  <a:rPr lang="sr-Latn-RS" i="0" baseline="0" dirty="0" err="1"/>
                  <a:t>sorsa</a:t>
                </a:r>
                <a:r>
                  <a:rPr lang="sr-Latn-RS" i="0" baseline="0" dirty="0"/>
                  <a:t> i na strani </a:t>
                </a:r>
                <a:r>
                  <a:rPr lang="sr-Latn-RS" i="0" baseline="0" dirty="0" err="1"/>
                  <a:t>drejna</a:t>
                </a:r>
                <a:r>
                  <a:rPr lang="sr-Latn-RS" i="0" baseline="0" dirty="0"/>
                  <a:t>).</a:t>
                </a:r>
                <a:r>
                  <a:rPr lang="sr-Latn-RS" baseline="0" dirty="0"/>
                  <a:t> Naelektrisanje ubrizgano prema kondenzatoru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 dovodi do promjene napona na izlazu. Pokazuje se da se naelektrisanje distribuira </a:t>
                </a:r>
                <a:r>
                  <a:rPr lang="sr-Latn-RS" baseline="0" dirty="0" err="1"/>
                  <a:t>ravnomjerno</a:t>
                </a:r>
                <a:r>
                  <a:rPr lang="sr-Latn-RS" baseline="0" dirty="0"/>
                  <a:t> prema </a:t>
                </a:r>
                <a:r>
                  <a:rPr lang="sr-Latn-RS" baseline="0" dirty="0" err="1"/>
                  <a:t>sorsu</a:t>
                </a:r>
                <a:r>
                  <a:rPr lang="sr-Latn-RS" baseline="0" dirty="0"/>
                  <a:t> i prema </a:t>
                </a:r>
                <a:r>
                  <a:rPr lang="sr-Latn-RS" baseline="0" dirty="0" err="1"/>
                  <a:t>drejnu</a:t>
                </a:r>
                <a:r>
                  <a:rPr lang="sr-Latn-RS" baseline="0" dirty="0"/>
                  <a:t>. Dakle, polovina naelektrisanja je ubrizgana prema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. Slijedi da je promjena izlaznog napona usljed ove pojave:</a:t>
                </a:r>
              </a:p>
              <a:p>
                <a:endParaRPr lang="sr-Latn-RS" baseline="0" dirty="0"/>
              </a:p>
              <a:p>
                <a:r>
                  <a:rPr lang="sr-Latn-RS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𝑉_𝑜𝑢𝑡=−(𝑊𝐿𝐶_𝑜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𝑥^′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)/(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2𝐶_𝐿 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(𝑉_𝐷𝐷−𝑉_𝑖𝑛−𝑉_𝑡𝑛 )</a:t>
                </a:r>
                <a:endParaRPr lang="sr-Latn-RS" baseline="0" dirty="0"/>
              </a:p>
              <a:p>
                <a:endParaRPr lang="sr-Latn-RS" baseline="0" dirty="0"/>
              </a:p>
              <a:p>
                <a:r>
                  <a:rPr lang="sr-Latn-RS" baseline="0" dirty="0"/>
                  <a:t>Najčešće korišćena metoda za redukciju opisanog efekta je upotreba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prekidača.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 čini MOSFET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čiji su </a:t>
                </a:r>
                <a:r>
                  <a:rPr lang="sr-Latn-RS" baseline="0" dirty="0" err="1"/>
                  <a:t>sors</a:t>
                </a:r>
                <a:r>
                  <a:rPr lang="sr-Latn-RS" baseline="0" dirty="0"/>
                  <a:t> i </a:t>
                </a:r>
                <a:r>
                  <a:rPr lang="sr-Latn-RS" baseline="0" dirty="0" err="1"/>
                  <a:t>drejn</a:t>
                </a:r>
                <a:r>
                  <a:rPr lang="sr-Latn-RS" baseline="0" dirty="0"/>
                  <a:t> kratko spojeni. On se vezuje redno MOSFET-u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iz osnovne konfiguracije. Takt koji upravlja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prekidačem je </a:t>
                </a:r>
                <a:r>
                  <a:rPr lang="sr-Latn-RS" baseline="0" dirty="0" err="1"/>
                  <a:t>komplement</a:t>
                </a:r>
                <a:r>
                  <a:rPr lang="sr-Latn-RS" baseline="0" dirty="0"/>
                  <a:t> takta koji kontroliše MOSFET iz osnovne konfiguracije. </a:t>
                </a:r>
              </a:p>
              <a:p>
                <a:r>
                  <a:rPr lang="sr-Latn-RS" baseline="0" dirty="0"/>
                  <a:t>Kada se MOSFET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isključi, polovina </a:t>
                </a:r>
                <a:r>
                  <a:rPr lang="sr-Latn-RS" baseline="0" dirty="0" err="1"/>
                  <a:t>naelektrisnaja</a:t>
                </a:r>
                <a:r>
                  <a:rPr lang="sr-Latn-RS" baseline="0" dirty="0"/>
                  <a:t> </a:t>
                </a:r>
                <a:r>
                  <a:rPr lang="sr-Latn-RS" b="0" i="0">
                    <a:latin typeface="Cambria Math" panose="02040503050406030204" pitchFamily="18" charset="0"/>
                  </a:rPr>
                  <a:t>𝑄_𝑐ℎ^</a:t>
                </a:r>
                <a:r>
                  <a:rPr lang="en-US" b="0" i="0">
                    <a:latin typeface="Cambria Math" panose="02040503050406030204" pitchFamily="18" charset="0"/>
                  </a:rPr>
                  <a:t>′</a:t>
                </a:r>
                <a:r>
                  <a:rPr lang="sr-Latn-RS" baseline="0" dirty="0"/>
                  <a:t> će se ubrizgati prema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prekidaču, što znači da njegove dimenzije treba da budu duplo manje. Iako je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kratko spojen, kanal se može indukovati dovođenjem napona na </a:t>
                </a:r>
                <a:r>
                  <a:rPr lang="sr-Latn-RS" baseline="0" dirty="0" err="1"/>
                  <a:t>gejt</a:t>
                </a:r>
                <a:r>
                  <a:rPr lang="sr-Latn-RS" baseline="0" dirty="0"/>
                  <a:t>. Dakle, naelektrisanje ubrizgano od starane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prema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se poništava sa naelektrisanjem koje je indukovano ispod </a:t>
                </a:r>
                <a:r>
                  <a:rPr lang="sr-Latn-RS" baseline="0" dirty="0" err="1"/>
                  <a:t>gejta</a:t>
                </a:r>
                <a:r>
                  <a:rPr lang="sr-Latn-RS" baseline="0" dirty="0"/>
                  <a:t>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. Kada se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isključi, ubrizgaće po pola svog naelektrisanja u oba smjera (prema </a:t>
                </a:r>
                <a:r>
                  <a:rPr lang="sr-Latn-RS" baseline="0" dirty="0" err="1"/>
                  <a:t>sorsu</a:t>
                </a:r>
                <a:r>
                  <a:rPr lang="sr-Latn-RS" baseline="0" dirty="0"/>
                  <a:t> i prema </a:t>
                </a:r>
                <a:r>
                  <a:rPr lang="sr-Latn-RS" baseline="0" dirty="0" err="1"/>
                  <a:t>drejnu</a:t>
                </a:r>
                <a:r>
                  <a:rPr lang="sr-Latn-RS" baseline="0" dirty="0"/>
                  <a:t>). Međutim, kako su mu </a:t>
                </a:r>
                <a:r>
                  <a:rPr lang="sr-Latn-RS" baseline="0" dirty="0" err="1"/>
                  <a:t>sors</a:t>
                </a:r>
                <a:r>
                  <a:rPr lang="sr-Latn-RS" baseline="0" dirty="0"/>
                  <a:t> i </a:t>
                </a:r>
                <a:r>
                  <a:rPr lang="sr-Latn-RS" baseline="0" dirty="0" err="1"/>
                  <a:t>drejn</a:t>
                </a:r>
                <a:r>
                  <a:rPr lang="sr-Latn-RS" baseline="0" dirty="0"/>
                  <a:t> kratko spojeni, dok je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aktivan, svo naelektrisanje će se </a:t>
                </a:r>
                <a:r>
                  <a:rPr lang="sr-Latn-RS" baseline="0" dirty="0" err="1"/>
                  <a:t>usmjeriti</a:t>
                </a:r>
                <a:r>
                  <a:rPr lang="sr-Latn-RS" baseline="0" dirty="0"/>
                  <a:t> prema ulazu (preko otpornosti kanala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), što znači da </a:t>
                </a:r>
                <a:r>
                  <a:rPr lang="sr-Latn-RS" i="1" baseline="0" dirty="0" err="1"/>
                  <a:t>charge</a:t>
                </a:r>
                <a:r>
                  <a:rPr lang="sr-Latn-RS" i="1" baseline="0" dirty="0"/>
                  <a:t> </a:t>
                </a:r>
                <a:r>
                  <a:rPr lang="sr-Latn-RS" i="1" baseline="0" dirty="0" err="1"/>
                  <a:t>injection</a:t>
                </a:r>
                <a:r>
                  <a:rPr lang="sr-Latn-RS" i="1" baseline="0" dirty="0"/>
                  <a:t> </a:t>
                </a:r>
                <a:r>
                  <a:rPr lang="sr-Latn-RS" baseline="0" dirty="0"/>
                  <a:t>MOSFET-a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neće uticati na izlazni napon.</a:t>
                </a:r>
              </a:p>
              <a:p>
                <a:endParaRPr lang="sr-Latn-RS" baseline="0" dirty="0"/>
              </a:p>
              <a:p>
                <a:endParaRPr lang="sr-Latn-RS" baseline="0" dirty="0"/>
              </a:p>
              <a:p>
                <a:endParaRPr lang="sr-Latn-RS" baseline="0" dirty="0"/>
              </a:p>
              <a:p>
                <a:endParaRPr lang="sr-Latn-RS" dirty="0"/>
              </a:p>
              <a:p>
                <a:endParaRPr lang="sr-Latn-R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B53802-CE80-A447-8DF5-494ED7A89779}" type="slidenum">
              <a:rPr lang="sr-Latn-RS" smtClean="0"/>
              <a:t>2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2664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sr-Latn-R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sr-Latn-RS" dirty="0"/>
                  <a:t>Kada je MOSFET prekidač zatvoren i napon </a:t>
                </a:r>
                <a:r>
                  <a:rPr lang="sr-Latn-RS" i="1" dirty="0"/>
                  <a:t>V</a:t>
                </a:r>
                <a:r>
                  <a:rPr lang="sr-Latn-RS" i="1" baseline="-25000" dirty="0"/>
                  <a:t>DS</a:t>
                </a:r>
                <a:r>
                  <a:rPr lang="sr-Latn-RS" dirty="0"/>
                  <a:t> ima malu vrijednost, naelektrisanje ispod oksida </a:t>
                </a:r>
                <a:r>
                  <a:rPr lang="sr-Latn-RS" dirty="0" err="1"/>
                  <a:t>gejta</a:t>
                </a:r>
                <a:r>
                  <a:rPr lang="sr-Latn-RS" dirty="0"/>
                  <a:t> kao rezultat invertovanog kanala je </a:t>
                </a:r>
                <a:r>
                  <a:rPr lang="sr-Latn-RS" b="0" i="0">
                    <a:latin typeface="Cambria Math" panose="02040503050406030204" pitchFamily="18" charset="0"/>
                  </a:rPr>
                  <a:t>𝑄_𝑐ℎ^</a:t>
                </a:r>
                <a:r>
                  <a:rPr lang="en-US" b="0" i="0">
                    <a:latin typeface="Cambria Math" panose="02040503050406030204" pitchFamily="18" charset="0"/>
                  </a:rPr>
                  <a:t>′</a:t>
                </a:r>
                <a:r>
                  <a:rPr lang="sr-Latn-RS" dirty="0"/>
                  <a:t>. Kada se prekidač otvori (MOSFET se zakoči),</a:t>
                </a:r>
                <a:r>
                  <a:rPr lang="sr-Latn-RS" baseline="0" dirty="0"/>
                  <a:t> ovo naelektrisanje se “ubrizgava“ prema kondenzatoru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 na izlazu i prema ulaznom generatoru </a:t>
                </a:r>
                <a:r>
                  <a:rPr lang="sr-Latn-RS" i="1" baseline="0" dirty="0"/>
                  <a:t>V</a:t>
                </a:r>
                <a:r>
                  <a:rPr lang="sr-Latn-RS" i="1" baseline="-25000" dirty="0"/>
                  <a:t>in</a:t>
                </a:r>
                <a:r>
                  <a:rPr lang="sr-Latn-RS" i="0" baseline="0" dirty="0"/>
                  <a:t> (prema difuzijama na strani </a:t>
                </a:r>
                <a:r>
                  <a:rPr lang="sr-Latn-RS" i="0" baseline="0" dirty="0" err="1"/>
                  <a:t>sorsa</a:t>
                </a:r>
                <a:r>
                  <a:rPr lang="sr-Latn-RS" i="0" baseline="0" dirty="0"/>
                  <a:t> i na strani </a:t>
                </a:r>
                <a:r>
                  <a:rPr lang="sr-Latn-RS" i="0" baseline="0" dirty="0" err="1"/>
                  <a:t>drejna</a:t>
                </a:r>
                <a:r>
                  <a:rPr lang="sr-Latn-RS" i="0" baseline="0" dirty="0"/>
                  <a:t>).</a:t>
                </a:r>
                <a:r>
                  <a:rPr lang="sr-Latn-RS" baseline="0" dirty="0"/>
                  <a:t> Naelektrisanje ubrizgano prema kondenzatoru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 dovodi do promjene napona na izlazu. Pokazuje se da se naelektrisanje distribuira </a:t>
                </a:r>
                <a:r>
                  <a:rPr lang="sr-Latn-RS" baseline="0" dirty="0" err="1"/>
                  <a:t>ravnomjerno</a:t>
                </a:r>
                <a:r>
                  <a:rPr lang="sr-Latn-RS" baseline="0" dirty="0"/>
                  <a:t> prema </a:t>
                </a:r>
                <a:r>
                  <a:rPr lang="sr-Latn-RS" baseline="0" dirty="0" err="1"/>
                  <a:t>sorsu</a:t>
                </a:r>
                <a:r>
                  <a:rPr lang="sr-Latn-RS" baseline="0" dirty="0"/>
                  <a:t> i prema </a:t>
                </a:r>
                <a:r>
                  <a:rPr lang="sr-Latn-RS" baseline="0" dirty="0" err="1"/>
                  <a:t>drejnu</a:t>
                </a:r>
                <a:r>
                  <a:rPr lang="sr-Latn-RS" baseline="0" dirty="0"/>
                  <a:t>. Dakle, polovina naelektrisanja je ubrizgana prema </a:t>
                </a:r>
                <a:r>
                  <a:rPr lang="sr-Latn-RS" i="1" baseline="0" dirty="0"/>
                  <a:t>C</a:t>
                </a:r>
                <a:r>
                  <a:rPr lang="sr-Latn-RS" i="1" baseline="-25000" dirty="0"/>
                  <a:t>L</a:t>
                </a:r>
                <a:r>
                  <a:rPr lang="sr-Latn-RS" baseline="0" dirty="0"/>
                  <a:t>. Slijedi da je promjena izlaznog napona usljed ove pojave:</a:t>
                </a:r>
              </a:p>
              <a:p>
                <a:endParaRPr lang="sr-Latn-RS" baseline="0" dirty="0"/>
              </a:p>
              <a:p>
                <a:pPr/>
                <a:r>
                  <a:rPr lang="sr-Latn-RS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𝑉_𝑜𝑢𝑡=−(𝑊𝐿𝐶_𝑜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𝑥^′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)/(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2𝐶_𝐿 </a:t>
                </a:r>
                <a:r>
                  <a:rPr lang="sr-Latn-R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en-US" b="0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i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(𝑉_𝐷𝐷−𝑉_𝑖𝑛−𝑉_𝑡𝑛 )</a:t>
                </a:r>
                <a:endParaRPr lang="sr-Latn-RS" baseline="0" dirty="0"/>
              </a:p>
              <a:p>
                <a:endParaRPr lang="sr-Latn-RS" baseline="0" dirty="0"/>
              </a:p>
              <a:p>
                <a:r>
                  <a:rPr lang="sr-Latn-RS" baseline="0" dirty="0"/>
                  <a:t>Najčešće korišćena metoda za redukciju opisanog efekta je upotreba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prekidača.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 čini MOSFET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čiji su </a:t>
                </a:r>
                <a:r>
                  <a:rPr lang="sr-Latn-RS" baseline="0" dirty="0" err="1"/>
                  <a:t>sors</a:t>
                </a:r>
                <a:r>
                  <a:rPr lang="sr-Latn-RS" baseline="0" dirty="0"/>
                  <a:t> i </a:t>
                </a:r>
                <a:r>
                  <a:rPr lang="sr-Latn-RS" baseline="0" dirty="0" err="1"/>
                  <a:t>drejn</a:t>
                </a:r>
                <a:r>
                  <a:rPr lang="sr-Latn-RS" baseline="0" dirty="0"/>
                  <a:t> kratko spojeni. On se vezuje redno MOSFET-u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iz osnovne konfiguracije. Takt koji upravlja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prekidačem je </a:t>
                </a:r>
                <a:r>
                  <a:rPr lang="sr-Latn-RS" baseline="0" dirty="0" err="1"/>
                  <a:t>komplement</a:t>
                </a:r>
                <a:r>
                  <a:rPr lang="sr-Latn-RS" baseline="0" dirty="0"/>
                  <a:t> takta koji kontroliše MOSFET iz osnovne konfiguracije. </a:t>
                </a:r>
              </a:p>
              <a:p>
                <a:r>
                  <a:rPr lang="sr-Latn-RS" baseline="0" dirty="0"/>
                  <a:t>Kada se MOSFET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isključi, polovina </a:t>
                </a:r>
                <a:r>
                  <a:rPr lang="sr-Latn-RS" baseline="0" dirty="0" err="1"/>
                  <a:t>naelektrisnaja</a:t>
                </a:r>
                <a:r>
                  <a:rPr lang="sr-Latn-RS" baseline="0" dirty="0"/>
                  <a:t> </a:t>
                </a:r>
                <a:r>
                  <a:rPr lang="sr-Latn-RS" b="0" i="0">
                    <a:latin typeface="Cambria Math" panose="02040503050406030204" pitchFamily="18" charset="0"/>
                  </a:rPr>
                  <a:t>𝑄_𝑐ℎ^</a:t>
                </a:r>
                <a:r>
                  <a:rPr lang="en-US" b="0" i="0">
                    <a:latin typeface="Cambria Math" panose="02040503050406030204" pitchFamily="18" charset="0"/>
                  </a:rPr>
                  <a:t>′</a:t>
                </a:r>
                <a:r>
                  <a:rPr lang="sr-Latn-RS" baseline="0" dirty="0"/>
                  <a:t> će se ubrizgati prema </a:t>
                </a:r>
                <a:r>
                  <a:rPr lang="sr-Latn-RS" i="1" baseline="0" dirty="0" err="1"/>
                  <a:t>dummy</a:t>
                </a:r>
                <a:r>
                  <a:rPr lang="sr-Latn-RS" baseline="0" dirty="0"/>
                  <a:t> prekidaču, što znači da njegove dimenzije treba da budu duplo manje. Iako je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kratko spojen, kanal se može indukovati dovođenjem napona na </a:t>
                </a:r>
                <a:r>
                  <a:rPr lang="sr-Latn-RS" baseline="0" dirty="0" err="1"/>
                  <a:t>gejt</a:t>
                </a:r>
                <a:r>
                  <a:rPr lang="sr-Latn-RS" baseline="0" dirty="0"/>
                  <a:t>. Dakle, naelektrisanje ubrizgano od starane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prema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se poništava sa naelektrisanjem koje je indukovano ispod </a:t>
                </a:r>
                <a:r>
                  <a:rPr lang="sr-Latn-RS" baseline="0" dirty="0" err="1"/>
                  <a:t>gejta</a:t>
                </a:r>
                <a:r>
                  <a:rPr lang="sr-Latn-RS" baseline="0" dirty="0"/>
                  <a:t>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. Kada se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isključi, ubrizgaće po pola svog naelektrisanja u oba smjera (prema </a:t>
                </a:r>
                <a:r>
                  <a:rPr lang="sr-Latn-RS" baseline="0" dirty="0" err="1"/>
                  <a:t>sorsu</a:t>
                </a:r>
                <a:r>
                  <a:rPr lang="sr-Latn-RS" baseline="0" dirty="0"/>
                  <a:t> i prema </a:t>
                </a:r>
                <a:r>
                  <a:rPr lang="sr-Latn-RS" baseline="0" dirty="0" err="1"/>
                  <a:t>drejnu</a:t>
                </a:r>
                <a:r>
                  <a:rPr lang="sr-Latn-RS" baseline="0" dirty="0"/>
                  <a:t>). Međutim, kako su mu </a:t>
                </a:r>
                <a:r>
                  <a:rPr lang="sr-Latn-RS" baseline="0" dirty="0" err="1"/>
                  <a:t>sors</a:t>
                </a:r>
                <a:r>
                  <a:rPr lang="sr-Latn-RS" baseline="0" dirty="0"/>
                  <a:t> i </a:t>
                </a:r>
                <a:r>
                  <a:rPr lang="sr-Latn-RS" baseline="0" dirty="0" err="1"/>
                  <a:t>drejn</a:t>
                </a:r>
                <a:r>
                  <a:rPr lang="sr-Latn-RS" baseline="0" dirty="0"/>
                  <a:t> kratko spojeni, dok je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 aktivan, svo naelektrisanje će se </a:t>
                </a:r>
                <a:r>
                  <a:rPr lang="sr-Latn-RS" baseline="0" dirty="0" err="1"/>
                  <a:t>usmjeriti</a:t>
                </a:r>
                <a:r>
                  <a:rPr lang="sr-Latn-RS" baseline="0" dirty="0"/>
                  <a:t> prema ulazu (preko otpornosti kanala M</a:t>
                </a:r>
                <a:r>
                  <a:rPr lang="sr-Latn-RS" baseline="-25000" dirty="0"/>
                  <a:t>1</a:t>
                </a:r>
                <a:r>
                  <a:rPr lang="sr-Latn-RS" baseline="0" dirty="0"/>
                  <a:t>), što znači da </a:t>
                </a:r>
                <a:r>
                  <a:rPr lang="sr-Latn-RS" i="1" baseline="0" dirty="0" err="1"/>
                  <a:t>charge</a:t>
                </a:r>
                <a:r>
                  <a:rPr lang="sr-Latn-RS" i="1" baseline="0" dirty="0"/>
                  <a:t> </a:t>
                </a:r>
                <a:r>
                  <a:rPr lang="sr-Latn-RS" i="1" baseline="0" dirty="0" err="1"/>
                  <a:t>injection</a:t>
                </a:r>
                <a:r>
                  <a:rPr lang="sr-Latn-RS" i="1" baseline="0" dirty="0"/>
                  <a:t> </a:t>
                </a:r>
                <a:r>
                  <a:rPr lang="sr-Latn-RS" baseline="0" dirty="0"/>
                  <a:t>MOSFET-a M</a:t>
                </a:r>
                <a:r>
                  <a:rPr lang="sr-Latn-RS" baseline="-25000" dirty="0"/>
                  <a:t>2</a:t>
                </a:r>
                <a:r>
                  <a:rPr lang="sr-Latn-RS" baseline="0" dirty="0"/>
                  <a:t> neće uticati na izlazni napon.</a:t>
                </a:r>
              </a:p>
              <a:p>
                <a:endParaRPr lang="sr-Latn-RS" baseline="0" dirty="0"/>
              </a:p>
              <a:p>
                <a:endParaRPr lang="sr-Latn-RS" baseline="0" dirty="0"/>
              </a:p>
              <a:p>
                <a:endParaRPr lang="sr-Latn-RS" baseline="0" dirty="0"/>
              </a:p>
              <a:p>
                <a:endParaRPr lang="sr-Latn-RS" dirty="0"/>
              </a:p>
              <a:p>
                <a:endParaRPr lang="sr-Latn-RS" dirty="0"/>
              </a:p>
              <a:p>
                <a:endParaRPr lang="sr-Latn-R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B53802-CE80-A447-8DF5-494ED7A89779}" type="slidenum">
              <a:rPr lang="sr-Latn-RS" smtClean="0"/>
              <a:t>3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0291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sr-Latn-R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324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0685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70468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90735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76637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7080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44040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23546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980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6769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104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032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84291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9748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6813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8323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628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9531A03-C21E-5948-B1B1-2567BE2B4DFF}" type="datetimeFigureOut">
              <a:rPr lang="sr-Latn-RS" smtClean="0"/>
              <a:t>31.10.2022.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47208F1-0D4A-1A48-9B35-ECF35DD1C16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6881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51173-0139-6045-BEBC-92EAF05D6F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err="1"/>
              <a:t>Charge</a:t>
            </a:r>
            <a:r>
              <a:rPr lang="sr-Latn-RS" dirty="0"/>
              <a:t> </a:t>
            </a:r>
            <a:r>
              <a:rPr lang="sr-Latn-RS" dirty="0" err="1"/>
              <a:t>Injection</a:t>
            </a:r>
            <a:endParaRPr lang="sr-Lat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AEC8E5-697F-7E41-803D-59BEFE8902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/>
              <a:t>Projektovanje VLSI kola, ETR, Elektronika</a:t>
            </a:r>
          </a:p>
        </p:txBody>
      </p:sp>
    </p:spTree>
    <p:extLst>
      <p:ext uri="{BB962C8B-B14F-4D97-AF65-F5344CB8AC3E}">
        <p14:creationId xmlns:p14="http://schemas.microsoft.com/office/powerpoint/2010/main" val="1762217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2E451E-151A-4910-BF41-6A040B659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296EFE4-A70C-4388-9A15-3F657B661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250" y="473745"/>
            <a:ext cx="11227090" cy="590282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A151D0-8940-514E-9693-F3BA66FB1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55482"/>
            <a:ext cx="8761413" cy="898674"/>
          </a:xfrm>
        </p:spPr>
        <p:txBody>
          <a:bodyPr anchor="b">
            <a:normAutofit/>
          </a:bodyPr>
          <a:lstStyle/>
          <a:p>
            <a:r>
              <a:rPr lang="sr-Latn-RS">
                <a:solidFill>
                  <a:schemeClr val="tx2"/>
                </a:solidFill>
              </a:rPr>
              <a:t>Charge Injection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5EBAFC-9388-432A-BCFD-EEA2F410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C6CC58-0CA8-BE43-A813-B4A13920BE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4954" y="2079173"/>
                <a:ext cx="9968658" cy="3730689"/>
              </a:xfrm>
            </p:spPr>
            <p:txBody>
              <a:bodyPr anchor="ctr">
                <a:normAutofit lnSpcReduction="10000"/>
              </a:bodyPr>
              <a:lstStyle/>
              <a:p>
                <a:pPr algn="just"/>
                <a:r>
                  <a:rPr lang="sr-Latn-RS" dirty="0">
                    <a:solidFill>
                      <a:schemeClr val="tx1"/>
                    </a:solidFill>
                  </a:rPr>
                  <a:t>U cilju ilustrovanja efekta </a:t>
                </a:r>
                <a:r>
                  <a:rPr lang="sr-Latn-RS" b="1" i="1" dirty="0" err="1">
                    <a:solidFill>
                      <a:schemeClr val="accent1"/>
                    </a:solidFill>
                  </a:rPr>
                  <a:t>charge</a:t>
                </a:r>
                <a:r>
                  <a:rPr lang="sr-Latn-RS" b="1" i="1" dirty="0">
                    <a:solidFill>
                      <a:schemeClr val="accent1"/>
                    </a:solidFill>
                  </a:rPr>
                  <a:t> </a:t>
                </a:r>
                <a:r>
                  <a:rPr lang="sr-Latn-RS" b="1" i="1" dirty="0" err="1">
                    <a:solidFill>
                      <a:schemeClr val="accent1"/>
                    </a:solidFill>
                  </a:rPr>
                  <a:t>injection</a:t>
                </a:r>
                <a:r>
                  <a:rPr lang="sr-Latn-RS" b="1" i="1" dirty="0">
                    <a:solidFill>
                      <a:schemeClr val="accent1"/>
                    </a:solidFill>
                  </a:rPr>
                  <a:t> </a:t>
                </a:r>
                <a:r>
                  <a:rPr lang="sr-Latn-RS" dirty="0">
                    <a:solidFill>
                      <a:schemeClr val="tx1"/>
                    </a:solidFill>
                  </a:rPr>
                  <a:t>kod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n</a:t>
                </a:r>
                <a:r>
                  <a:rPr lang="sr-Latn-RS" dirty="0">
                    <a:solidFill>
                      <a:schemeClr val="tx1"/>
                    </a:solidFill>
                  </a:rPr>
                  <a:t>-kanalnog MOSFET-a kada se koristi kao prekidač, na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gejt</a:t>
                </a:r>
                <a:r>
                  <a:rPr lang="sr-Latn-RS" dirty="0">
                    <a:solidFill>
                      <a:schemeClr val="tx1"/>
                    </a:solidFill>
                  </a:rPr>
                  <a:t> MOSFET-a M</a:t>
                </a:r>
                <a:r>
                  <a:rPr lang="sr-Latn-RS" baseline="-25000" dirty="0">
                    <a:solidFill>
                      <a:schemeClr val="tx1"/>
                    </a:solidFill>
                  </a:rPr>
                  <a:t>1</a:t>
                </a:r>
                <a:r>
                  <a:rPr lang="sr-Latn-RS" dirty="0">
                    <a:solidFill>
                      <a:schemeClr val="tx1"/>
                    </a:solidFill>
                  </a:rPr>
                  <a:t> dovesti odgovarajuću tranziciju (sa </a:t>
                </a:r>
                <a:r>
                  <a:rPr lang="sr-Latn-RS" i="1" dirty="0">
                    <a:solidFill>
                      <a:schemeClr val="tx1"/>
                    </a:solidFill>
                  </a:rPr>
                  <a:t>V</a:t>
                </a:r>
                <a:r>
                  <a:rPr lang="sr-Latn-RS" i="1" baseline="-25000" dirty="0">
                    <a:solidFill>
                      <a:schemeClr val="tx1"/>
                    </a:solidFill>
                  </a:rPr>
                  <a:t>DD</a:t>
                </a:r>
                <a:r>
                  <a:rPr lang="sr-Latn-RS" dirty="0">
                    <a:solidFill>
                      <a:schemeClr val="tx1"/>
                    </a:solidFill>
                  </a:rPr>
                  <a:t> = 1.5 V na 0 V) i posmatrati izlaz. Kapacitivno opterećenje na izlazu </a:t>
                </a:r>
                <a:r>
                  <a:rPr lang="sr-Latn-RS" i="1" dirty="0">
                    <a:solidFill>
                      <a:schemeClr val="tx1"/>
                    </a:solidFill>
                  </a:rPr>
                  <a:t>C</a:t>
                </a:r>
                <a:r>
                  <a:rPr lang="sr-Latn-RS" i="1" baseline="-25000" dirty="0">
                    <a:solidFill>
                      <a:schemeClr val="tx1"/>
                    </a:solidFill>
                  </a:rPr>
                  <a:t>L</a:t>
                </a:r>
                <a:r>
                  <a:rPr lang="sr-Latn-RS" dirty="0">
                    <a:solidFill>
                      <a:schemeClr val="tx1"/>
                    </a:solidFill>
                  </a:rPr>
                  <a:t> uvesti kao parametar sa vrijednostima 10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fF</a:t>
                </a:r>
                <a:r>
                  <a:rPr lang="sr-Latn-RS" dirty="0">
                    <a:solidFill>
                      <a:schemeClr val="tx1"/>
                    </a:solidFill>
                  </a:rPr>
                  <a:t>, 20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fF</a:t>
                </a:r>
                <a:r>
                  <a:rPr lang="sr-Latn-RS" dirty="0">
                    <a:solidFill>
                      <a:schemeClr val="tx1"/>
                    </a:solidFill>
                  </a:rPr>
                  <a:t>, 50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fF</a:t>
                </a:r>
                <a:r>
                  <a:rPr lang="sr-Latn-RS" dirty="0">
                    <a:solidFill>
                      <a:schemeClr val="tx1"/>
                    </a:solidFill>
                  </a:rPr>
                  <a:t> i 100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fF</a:t>
                </a:r>
                <a:r>
                  <a:rPr lang="sr-Latn-RS" dirty="0">
                    <a:solidFill>
                      <a:schemeClr val="tx1"/>
                    </a:solidFill>
                  </a:rPr>
                  <a:t>. Na ulaz kola dovesti dovoljno nizak konstantan napon </a:t>
                </a:r>
                <a:r>
                  <a:rPr lang="sr-Latn-RS" i="1" dirty="0">
                    <a:solidFill>
                      <a:schemeClr val="tx1"/>
                    </a:solidFill>
                  </a:rPr>
                  <a:t>V</a:t>
                </a:r>
                <a:r>
                  <a:rPr lang="sr-Latn-RS" i="1" baseline="-25000" dirty="0">
                    <a:solidFill>
                      <a:schemeClr val="tx1"/>
                    </a:solidFill>
                  </a:rPr>
                  <a:t>in</a:t>
                </a:r>
                <a:r>
                  <a:rPr lang="sr-Latn-RS" dirty="0">
                    <a:solidFill>
                      <a:schemeClr val="tx1"/>
                    </a:solidFill>
                  </a:rPr>
                  <a:t> = 500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mV</a:t>
                </a:r>
                <a:r>
                  <a:rPr lang="sr-Latn-RS" dirty="0">
                    <a:solidFill>
                      <a:schemeClr val="tx1"/>
                    </a:solidFill>
                  </a:rPr>
                  <a:t>. Objasniti.</a:t>
                </a:r>
              </a:p>
              <a:p>
                <a:pPr algn="just"/>
                <a:r>
                  <a:rPr lang="sr-Latn-RS" dirty="0">
                    <a:solidFill>
                      <a:schemeClr val="tx1"/>
                    </a:solidFill>
                  </a:rPr>
                  <a:t>Povećati dimenzije MOSFET-a i ponoviti prethodnu analizu. Objasniti.</a:t>
                </a:r>
              </a:p>
              <a:p>
                <a:pPr algn="just"/>
                <a:r>
                  <a:rPr lang="sr-Latn-RS" dirty="0">
                    <a:solidFill>
                      <a:schemeClr val="tx1"/>
                    </a:solidFill>
                  </a:rPr>
                  <a:t>U cilju eliminisanja navedene pojave, uvesti </a:t>
                </a:r>
                <a:r>
                  <a:rPr lang="sr-Latn-RS" b="1" i="1" dirty="0" err="1">
                    <a:solidFill>
                      <a:schemeClr val="accent1"/>
                    </a:solidFill>
                  </a:rPr>
                  <a:t>dummy</a:t>
                </a:r>
                <a:r>
                  <a:rPr lang="sr-Latn-RS" dirty="0">
                    <a:solidFill>
                      <a:schemeClr val="tx1"/>
                    </a:solidFill>
                  </a:rPr>
                  <a:t> MOSFET M</a:t>
                </a:r>
                <a:r>
                  <a:rPr lang="sr-Latn-RS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sr-Latn-RS" dirty="0">
                    <a:solidFill>
                      <a:schemeClr val="tx1"/>
                    </a:solidFill>
                  </a:rPr>
                  <a:t>, čija širina kanala je dvostruko manja od širine kanala </a:t>
                </a:r>
                <a:r>
                  <a:rPr lang="sr-Latn-RS">
                    <a:solidFill>
                      <a:schemeClr val="tx1"/>
                    </a:solidFill>
                  </a:rPr>
                  <a:t>MOSFET-a M</a:t>
                </a:r>
                <a:r>
                  <a:rPr lang="sr-Latn-RS" baseline="-25000">
                    <a:solidFill>
                      <a:schemeClr val="tx1"/>
                    </a:solidFill>
                  </a:rPr>
                  <a:t>1</a:t>
                </a:r>
                <a:r>
                  <a:rPr lang="sr-Latn-RS">
                    <a:solidFill>
                      <a:schemeClr val="tx1"/>
                    </a:solidFill>
                  </a:rPr>
                  <a:t>,</a:t>
                </a:r>
                <a:r>
                  <a:rPr lang="sr-Latn-RS" baseline="-25000">
                    <a:solidFill>
                      <a:schemeClr val="tx1"/>
                    </a:solidFill>
                  </a:rPr>
                  <a:t> </a:t>
                </a:r>
                <a:r>
                  <a:rPr lang="sr-Latn-RS" dirty="0">
                    <a:solidFill>
                      <a:schemeClr val="tx1"/>
                    </a:solidFill>
                  </a:rPr>
                  <a:t>dok je napon na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gejtu</a:t>
                </a:r>
                <a:r>
                  <a:rPr lang="sr-Latn-RS" dirty="0">
                    <a:solidFill>
                      <a:schemeClr val="tx1"/>
                    </a:solidFill>
                  </a:rPr>
                  <a:t> komplementaran naponu na </a:t>
                </a:r>
                <a:r>
                  <a:rPr lang="sr-Latn-RS" dirty="0" err="1">
                    <a:solidFill>
                      <a:schemeClr val="tx1"/>
                    </a:solidFill>
                  </a:rPr>
                  <a:t>gejtu</a:t>
                </a:r>
                <a:r>
                  <a:rPr lang="sr-Latn-RS" dirty="0">
                    <a:solidFill>
                      <a:schemeClr val="tx1"/>
                    </a:solidFill>
                  </a:rPr>
                  <a:t> MOSFET-a M</a:t>
                </a:r>
                <a:r>
                  <a:rPr lang="sr-Latn-RS" baseline="-25000" dirty="0">
                    <a:solidFill>
                      <a:schemeClr val="tx1"/>
                    </a:solidFill>
                  </a:rPr>
                  <a:t>1</a:t>
                </a:r>
                <a:r>
                  <a:rPr lang="sr-Latn-RS" dirty="0">
                    <a:solidFill>
                      <a:schemeClr val="tx1"/>
                    </a:solidFill>
                  </a:rPr>
                  <a:t>. Ponoviti prethodnu analizu.</a:t>
                </a:r>
              </a:p>
              <a:p>
                <a:pPr marL="0" indent="0">
                  <a:buNone/>
                </a:pPr>
                <a:endParaRPr lang="sr-Latn-R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r-Latn-RS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sr-Latn-R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sr-Latn-R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sr-Latn-R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sr-Latn-R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r-Latn-R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𝑊𝐿</m:t>
                          </m:r>
                          <m:sSubSup>
                            <m:sSubSupPr>
                              <m:ctrlPr>
                                <a:rPr lang="sr-Latn-R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r-Latn-R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𝐷𝐷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sr-Latn-RS" dirty="0">
                  <a:solidFill>
                    <a:schemeClr val="tx1"/>
                  </a:solidFill>
                </a:endParaRPr>
              </a:p>
              <a:p>
                <a:endParaRPr lang="sr-Latn-R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C6CC58-0CA8-BE43-A813-B4A13920BE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4954" y="2079173"/>
                <a:ext cx="9968658" cy="3730689"/>
              </a:xfrm>
              <a:blipFill>
                <a:blip r:embed="rId3"/>
                <a:stretch>
                  <a:fillRect l="-127" t="-3729" r="-381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771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2E451E-151A-4910-BF41-6A040B659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296EFE4-A70C-4388-9A15-3F657B661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250" y="473745"/>
            <a:ext cx="11227090" cy="590282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A151D0-8940-514E-9693-F3BA66FB1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55482"/>
            <a:ext cx="8761413" cy="898674"/>
          </a:xfrm>
        </p:spPr>
        <p:txBody>
          <a:bodyPr anchor="b">
            <a:normAutofit/>
          </a:bodyPr>
          <a:lstStyle/>
          <a:p>
            <a:r>
              <a:rPr lang="sr-Latn-RS">
                <a:solidFill>
                  <a:schemeClr val="tx2"/>
                </a:solidFill>
              </a:rPr>
              <a:t>Charge Injection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5EBAFC-9388-432A-BCFD-EEA2F410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65803CD-A34B-2248-B24F-0AAD632D17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4955" y="5330353"/>
                <a:ext cx="8761412" cy="89867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r-Latn-RS" sz="2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sr-Latn-R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sr-Latn-R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sr-Latn-RS" sz="2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sr-Latn-RS" sz="2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r-Latn-R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r-Latn-R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𝑊𝐿</m:t>
                          </m:r>
                          <m:sSubSup>
                            <m:sSubSupPr>
                              <m:ctrlPr>
                                <a:rPr lang="sr-Latn-R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r-Latn-R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r-Latn-R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a:rPr lang="en-U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𝐷𝐷</m:t>
                              </m:r>
                            </m:sub>
                          </m:sSub>
                          <m:r>
                            <a:rPr lang="en-U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sz="2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sr-Latn-RS" sz="22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65803CD-A34B-2248-B24F-0AAD632D17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4955" y="5330353"/>
                <a:ext cx="8761412" cy="89867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D0A1077-5C0D-3F42-A973-C4F4B07CD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8621" y="2665734"/>
            <a:ext cx="4171149" cy="251707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9368D5-46FC-A84B-BC41-9A46F5454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434" y="2866292"/>
            <a:ext cx="6022945" cy="211595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0257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149</Words>
  <Application>Microsoft Office PowerPoint</Application>
  <PresentationFormat>Widescreen</PresentationFormat>
  <Paragraphs>12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Cambria Math</vt:lpstr>
      <vt:lpstr>Century Gothic</vt:lpstr>
      <vt:lpstr>Wingdings 3</vt:lpstr>
      <vt:lpstr>Ion Boardroom</vt:lpstr>
      <vt:lpstr>Charge Injection</vt:lpstr>
      <vt:lpstr>Charge Injection</vt:lpstr>
      <vt:lpstr>Charge Injection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Charge Injection</dc:title>
  <dc:creator>Vukasin Zogovic</dc:creator>
  <cp:lastModifiedBy>Danilo Petricevic</cp:lastModifiedBy>
  <cp:revision>13</cp:revision>
  <cp:lastPrinted>2020-11-17T18:16:52Z</cp:lastPrinted>
  <dcterms:created xsi:type="dcterms:W3CDTF">2020-11-16T21:09:42Z</dcterms:created>
  <dcterms:modified xsi:type="dcterms:W3CDTF">2022-10-31T09:10:32Z</dcterms:modified>
</cp:coreProperties>
</file>