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ppt/notesSlides/notesSlide25.xml" ContentType="application/vnd.openxmlformats-officedocument.presentationml.notesSlide+xml"/>
  <Override PartName="/ppt/notesSlides/notesSlide26.xml" ContentType="application/vnd.openxmlformats-officedocument.presentationml.notesSlide+xml"/>
  <Override PartName="/ppt/notesSlides/notesSlide27.xml" ContentType="application/vnd.openxmlformats-officedocument.presentationml.notesSlide+xml"/>
  <Override PartName="/ppt/notesSlides/notesSlide28.xml" ContentType="application/vnd.openxmlformats-officedocument.presentationml.notesSlide+xml"/>
  <Override PartName="/ppt/notesSlides/notesSlide29.xml" ContentType="application/vnd.openxmlformats-officedocument.presentationml.notesSlide+xml"/>
  <Override PartName="/ppt/notesSlides/notesSlide30.xml" ContentType="application/vnd.openxmlformats-officedocument.presentationml.notesSlide+xml"/>
  <Override PartName="/ppt/notesSlides/notesSlide31.xml" ContentType="application/vnd.openxmlformats-officedocument.presentationml.notesSlide+xml"/>
  <Override PartName="/ppt/notesSlides/notesSlide32.xml" ContentType="application/vnd.openxmlformats-officedocument.presentationml.notesSlide+xml"/>
  <Override PartName="/ppt/notesSlides/notesSlide33.xml" ContentType="application/vnd.openxmlformats-officedocument.presentationml.notesSlide+xml"/>
  <Override PartName="/ppt/notesSlides/notesSlide34.xml" ContentType="application/vnd.openxmlformats-officedocument.presentationml.notesSlide+xml"/>
  <Override PartName="/ppt/notesSlides/notesSlide35.xml" ContentType="application/vnd.openxmlformats-officedocument.presentationml.notesSlide+xml"/>
  <Override PartName="/ppt/notesSlides/notesSlide36.xml" ContentType="application/vnd.openxmlformats-officedocument.presentationml.notesSlide+xml"/>
  <Override PartName="/ppt/notesSlides/notesSlide37.xml" ContentType="application/vnd.openxmlformats-officedocument.presentationml.notesSlide+xml"/>
  <Override PartName="/ppt/notesSlides/notesSlide38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55" r:id="rId1"/>
  </p:sldMasterIdLst>
  <p:notesMasterIdLst>
    <p:notesMasterId r:id="rId41"/>
  </p:notesMasterIdLst>
  <p:handoutMasterIdLst>
    <p:handoutMasterId r:id="rId42"/>
  </p:handoutMasterIdLst>
  <p:sldIdLst>
    <p:sldId id="256" r:id="rId2"/>
    <p:sldId id="506" r:id="rId3"/>
    <p:sldId id="507" r:id="rId4"/>
    <p:sldId id="508" r:id="rId5"/>
    <p:sldId id="509" r:id="rId6"/>
    <p:sldId id="511" r:id="rId7"/>
    <p:sldId id="512" r:id="rId8"/>
    <p:sldId id="513" r:id="rId9"/>
    <p:sldId id="514" r:id="rId10"/>
    <p:sldId id="515" r:id="rId11"/>
    <p:sldId id="516" r:id="rId12"/>
    <p:sldId id="517" r:id="rId13"/>
    <p:sldId id="519" r:id="rId14"/>
    <p:sldId id="520" r:id="rId15"/>
    <p:sldId id="521" r:id="rId16"/>
    <p:sldId id="522" r:id="rId17"/>
    <p:sldId id="523" r:id="rId18"/>
    <p:sldId id="524" r:id="rId19"/>
    <p:sldId id="525" r:id="rId20"/>
    <p:sldId id="526" r:id="rId21"/>
    <p:sldId id="527" r:id="rId22"/>
    <p:sldId id="528" r:id="rId23"/>
    <p:sldId id="529" r:id="rId24"/>
    <p:sldId id="530" r:id="rId25"/>
    <p:sldId id="531" r:id="rId26"/>
    <p:sldId id="532" r:id="rId27"/>
    <p:sldId id="533" r:id="rId28"/>
    <p:sldId id="534" r:id="rId29"/>
    <p:sldId id="535" r:id="rId30"/>
    <p:sldId id="536" r:id="rId31"/>
    <p:sldId id="537" r:id="rId32"/>
    <p:sldId id="538" r:id="rId33"/>
    <p:sldId id="539" r:id="rId34"/>
    <p:sldId id="545" r:id="rId35"/>
    <p:sldId id="540" r:id="rId36"/>
    <p:sldId id="541" r:id="rId37"/>
    <p:sldId id="542" r:id="rId38"/>
    <p:sldId id="543" r:id="rId39"/>
    <p:sldId id="544" r:id="rId40"/>
  </p:sldIdLst>
  <p:sldSz cx="9144000" cy="6858000" type="screen4x3"/>
  <p:notesSz cx="9942513" cy="6761163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3333CC"/>
    <a:srgbClr val="339933"/>
    <a:srgbClr val="CC6600"/>
    <a:srgbClr val="CCFFCC"/>
    <a:srgbClr val="FF3300"/>
    <a:srgbClr val="006400"/>
    <a:srgbClr val="0ABDFC"/>
    <a:srgbClr val="CC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DCAF9ED-07DC-4A11-8D7F-57B35C25682E}" styleName="Medium Style 1 - Accent 2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2"/>
              </a:solidFill>
            </a:ln>
          </a:left>
          <a:right>
            <a:ln w="12700" cmpd="sng">
              <a:solidFill>
                <a:schemeClr val="accent2"/>
              </a:solidFill>
            </a:ln>
          </a:right>
          <a:top>
            <a:ln w="12700" cmpd="sng">
              <a:solidFill>
                <a:schemeClr val="accent2"/>
              </a:solidFill>
            </a:ln>
          </a:top>
          <a:bottom>
            <a:ln w="12700" cmpd="sng">
              <a:solidFill>
                <a:schemeClr val="accent2"/>
              </a:solidFill>
            </a:ln>
          </a:bottom>
          <a:insideH>
            <a:ln w="12700" cmpd="sng">
              <a:solidFill>
                <a:schemeClr val="accent2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2">
              <a:tint val="20000"/>
            </a:schemeClr>
          </a:solidFill>
        </a:fill>
      </a:tcStyle>
    </a:band1H>
    <a:band1V>
      <a:tcStyle>
        <a:tcBdr/>
        <a:fill>
          <a:solidFill>
            <a:schemeClr val="accent2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2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32" autoAdjust="0"/>
    <p:restoredTop sz="94649" autoAdjust="0"/>
  </p:normalViewPr>
  <p:slideViewPr>
    <p:cSldViewPr showGuides="1">
      <p:cViewPr varScale="1">
        <p:scale>
          <a:sx n="74" d="100"/>
          <a:sy n="74" d="100"/>
        </p:scale>
        <p:origin x="966" y="6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presProps" Target="presProps.xml"/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tableStyles" Target="tableStyles.xml"/><Relationship Id="rId20" Type="http://schemas.openxmlformats.org/officeDocument/2006/relationships/slide" Target="slides/slide19.xml"/><Relationship Id="rId41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4308475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25" tIns="47713" rIns="95425" bIns="47713" numCol="1" anchor="t" anchorCtr="0" compatLnSpc="1">
            <a:prstTxWarp prst="textNoShape">
              <a:avLst/>
            </a:prstTxWarp>
          </a:bodyPr>
          <a:lstStyle>
            <a:lvl1pPr defTabSz="953467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79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5634038" y="0"/>
            <a:ext cx="4308475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25" tIns="47713" rIns="95425" bIns="47713" numCol="1" anchor="t" anchorCtr="0" compatLnSpc="1">
            <a:prstTxWarp prst="textNoShape">
              <a:avLst/>
            </a:prstTxWarp>
          </a:bodyPr>
          <a:lstStyle>
            <a:lvl1pPr algn="r" defTabSz="953467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0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6423025"/>
            <a:ext cx="4308475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25" tIns="47713" rIns="95425" bIns="47713" numCol="1" anchor="b" anchorCtr="0" compatLnSpc="1">
            <a:prstTxWarp prst="textNoShape">
              <a:avLst/>
            </a:prstTxWarp>
          </a:bodyPr>
          <a:lstStyle>
            <a:lvl1pPr defTabSz="953467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0181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5634038" y="6423025"/>
            <a:ext cx="4308475" cy="3381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5425" tIns="47713" rIns="95425" bIns="47713" numCol="1" anchor="b" anchorCtr="0" compatLnSpc="1">
            <a:prstTxWarp prst="textNoShape">
              <a:avLst/>
            </a:prstTxWarp>
          </a:bodyPr>
          <a:lstStyle>
            <a:lvl1pPr algn="r" defTabSz="953467">
              <a:defRPr sz="1300">
                <a:latin typeface="Times New Roman" pitchFamily="18" charset="0"/>
              </a:defRPr>
            </a:lvl1pPr>
          </a:lstStyle>
          <a:p>
            <a:pPr>
              <a:defRPr/>
            </a:pPr>
            <a:fld id="{AE09A965-A6FF-4560-BF34-E2437D8F60F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45105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4308475" cy="338138"/>
          </a:xfrm>
          <a:prstGeom prst="rect">
            <a:avLst/>
          </a:prstGeom>
        </p:spPr>
        <p:txBody>
          <a:bodyPr vert="horz" lIns="93719" tIns="46861" rIns="93719" bIns="46861" rtlCol="0"/>
          <a:lstStyle>
            <a:lvl1pPr algn="l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sr-Latn-C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632450" y="0"/>
            <a:ext cx="4308475" cy="338138"/>
          </a:xfrm>
          <a:prstGeom prst="rect">
            <a:avLst/>
          </a:prstGeom>
        </p:spPr>
        <p:txBody>
          <a:bodyPr vert="horz" lIns="93719" tIns="46861" rIns="93719" bIns="46861" rtlCol="0"/>
          <a:lstStyle>
            <a:lvl1pPr algn="r">
              <a:defRPr sz="1300">
                <a:latin typeface="Arial" charset="0"/>
              </a:defRPr>
            </a:lvl1pPr>
          </a:lstStyle>
          <a:p>
            <a:pPr>
              <a:defRPr/>
            </a:pPr>
            <a:fld id="{162E1046-F48D-4814-8DFD-2AB30C0B0540}" type="datetimeFigureOut">
              <a:rPr lang="sr-Latn-CS"/>
              <a:pPr>
                <a:defRPr/>
              </a:pPr>
              <a:t>12.4.2021.</a:t>
            </a:fld>
            <a:endParaRPr lang="sr-Latn-C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281363" y="508000"/>
            <a:ext cx="3379787" cy="25336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3719" tIns="46861" rIns="93719" bIns="46861" rtlCol="0" anchor="ctr"/>
          <a:lstStyle/>
          <a:p>
            <a:pPr lvl="0"/>
            <a:endParaRPr lang="sr-Latn-C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93775" y="3213100"/>
            <a:ext cx="7954963" cy="3040063"/>
          </a:xfrm>
          <a:prstGeom prst="rect">
            <a:avLst/>
          </a:prstGeom>
        </p:spPr>
        <p:txBody>
          <a:bodyPr vert="horz" lIns="93719" tIns="46861" rIns="93719" bIns="46861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sr-Latn-CS" noProof="0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421438"/>
            <a:ext cx="4308475" cy="338137"/>
          </a:xfrm>
          <a:prstGeom prst="rect">
            <a:avLst/>
          </a:prstGeom>
        </p:spPr>
        <p:txBody>
          <a:bodyPr vert="horz" lIns="93719" tIns="46861" rIns="93719" bIns="46861" rtlCol="0" anchor="b"/>
          <a:lstStyle>
            <a:lvl1pPr algn="l">
              <a:defRPr sz="1300">
                <a:latin typeface="Arial" charset="0"/>
              </a:defRPr>
            </a:lvl1pPr>
          </a:lstStyle>
          <a:p>
            <a:pPr>
              <a:defRPr/>
            </a:pPr>
            <a:endParaRPr lang="sr-Latn-C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632450" y="6421438"/>
            <a:ext cx="4308475" cy="338137"/>
          </a:xfrm>
          <a:prstGeom prst="rect">
            <a:avLst/>
          </a:prstGeom>
        </p:spPr>
        <p:txBody>
          <a:bodyPr vert="horz" lIns="93719" tIns="46861" rIns="93719" bIns="46861" rtlCol="0" anchor="b"/>
          <a:lstStyle>
            <a:lvl1pPr algn="r">
              <a:defRPr sz="1300">
                <a:latin typeface="Arial" charset="0"/>
              </a:defRPr>
            </a:lvl1pPr>
          </a:lstStyle>
          <a:p>
            <a:pPr>
              <a:defRPr/>
            </a:pPr>
            <a:fld id="{E3BDCB51-8AD8-4613-A560-3897804EE166}" type="slidenum">
              <a:rPr lang="sr-Latn-CS"/>
              <a:pPr>
                <a:defRPr/>
              </a:pPr>
              <a:t>‹#›</a:t>
            </a:fld>
            <a:endParaRPr lang="sr-Latn-CS"/>
          </a:p>
        </p:txBody>
      </p:sp>
    </p:spTree>
    <p:extLst>
      <p:ext uri="{BB962C8B-B14F-4D97-AF65-F5344CB8AC3E}">
        <p14:creationId xmlns:p14="http://schemas.microsoft.com/office/powerpoint/2010/main" val="153492457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2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8.xml"/><Relationship Id="rId1" Type="http://schemas.openxmlformats.org/officeDocument/2006/relationships/notesMaster" Target="../notesMasters/notesMaster1.xml"/></Relationships>
</file>

<file path=ppt/notesSlides/_rels/notesSlide2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9.xml"/><Relationship Id="rId1" Type="http://schemas.openxmlformats.org/officeDocument/2006/relationships/notesMaster" Target="../notesMasters/notesMaster1.xml"/></Relationships>
</file>

<file path=ppt/notesSlides/_rels/notesSlide2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0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3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1.xml"/><Relationship Id="rId1" Type="http://schemas.openxmlformats.org/officeDocument/2006/relationships/notesMaster" Target="../notesMasters/notesMaster1.xml"/></Relationships>
</file>

<file path=ppt/notesSlides/_rels/notesSlide3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_rels/notesSlide3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3.xml"/><Relationship Id="rId1" Type="http://schemas.openxmlformats.org/officeDocument/2006/relationships/notesMaster" Target="../notesMasters/notesMaster1.xml"/></Relationships>
</file>

<file path=ppt/notesSlides/_rels/notesSlide3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4.xml"/><Relationship Id="rId1" Type="http://schemas.openxmlformats.org/officeDocument/2006/relationships/notesMaster" Target="../notesMasters/notesMaster1.xml"/></Relationships>
</file>

<file path=ppt/notesSlides/_rels/notesSlide3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5.xml"/><Relationship Id="rId1" Type="http://schemas.openxmlformats.org/officeDocument/2006/relationships/notesMaster" Target="../notesMasters/notesMaster1.xml"/></Relationships>
</file>

<file path=ppt/notesSlides/_rels/notesSlide3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6.xml"/><Relationship Id="rId1" Type="http://schemas.openxmlformats.org/officeDocument/2006/relationships/notesMaster" Target="../notesMasters/notesMaster1.xml"/></Relationships>
</file>

<file path=ppt/notesSlides/_rels/notesSlide3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7.xml"/><Relationship Id="rId1" Type="http://schemas.openxmlformats.org/officeDocument/2006/relationships/notesMaster" Target="../notesMasters/notesMaster1.xml"/></Relationships>
</file>

<file path=ppt/notesSlides/_rels/notesSlide3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8.xml"/><Relationship Id="rId1" Type="http://schemas.openxmlformats.org/officeDocument/2006/relationships/notesMaster" Target="../notesMasters/notesMaster1.xml"/></Relationships>
</file>

<file path=ppt/notesSlides/_rels/notesSlide3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9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4915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4915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B8CE397-CDD0-46FF-80AB-504E3CD8654F}" type="slidenum">
              <a:rPr lang="sr-Latn-CS" smtClean="0"/>
              <a:pPr eaLnBrk="1" hangingPunct="1"/>
              <a:t>2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78650169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3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93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93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5279E19-D836-4948-8583-381B6FE1E3F7}" type="slidenum">
              <a:rPr lang="sr-Latn-CS" smtClean="0"/>
              <a:pPr eaLnBrk="1" hangingPunct="1"/>
              <a:t>11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859734169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041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042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19E4428-1745-48EE-8DF7-AA6754241247}" type="slidenum">
              <a:rPr lang="sr-Latn-CS" smtClean="0"/>
              <a:pPr eaLnBrk="1" hangingPunct="1"/>
              <a:t>12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804948081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46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246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246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086249CE-9198-4F3C-9C23-53550E053142}" type="slidenum">
              <a:rPr lang="sr-Latn-CS" smtClean="0"/>
              <a:pPr eaLnBrk="1" hangingPunct="1"/>
              <a:t>13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466553164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349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349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349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0186A6A-B6E5-4409-B1F5-CB2C8AB3A424}" type="slidenum">
              <a:rPr lang="sr-Latn-CS" smtClean="0"/>
              <a:pPr eaLnBrk="1" hangingPunct="1"/>
              <a:t>14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089092747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51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451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451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77EDC679-B50C-4181-A125-8AA59E7AFEC9}" type="slidenum">
              <a:rPr lang="sr-Latn-CS" smtClean="0"/>
              <a:pPr eaLnBrk="1" hangingPunct="1"/>
              <a:t>15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634652088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53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553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554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5EEA431-EC0E-4010-9BA4-95FC0BAE5CD3}" type="slidenum">
              <a:rPr lang="sr-Latn-CS" smtClean="0"/>
              <a:pPr eaLnBrk="1" hangingPunct="1"/>
              <a:t>16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948809426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56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656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656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36DDE85E-2DD7-4E24-AA11-C58C273F8435}" type="slidenum">
              <a:rPr lang="sr-Latn-CS" smtClean="0"/>
              <a:pPr eaLnBrk="1" hangingPunct="1"/>
              <a:t>17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602028725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58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758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758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3492A88-EE3D-4644-890E-0713206C0D41}" type="slidenum">
              <a:rPr lang="sr-Latn-CS" smtClean="0"/>
              <a:pPr eaLnBrk="1" hangingPunct="1"/>
              <a:t>18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4045950246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861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861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E4C704AD-79AF-43F5-A45D-DA45C162B8CD}" type="slidenum">
              <a:rPr lang="sr-Latn-CS" smtClean="0"/>
              <a:pPr eaLnBrk="1" hangingPunct="1"/>
              <a:t>19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857169413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963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963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4D0521F-C4AF-48C6-8F9D-AB0322415C5E}" type="slidenum">
              <a:rPr lang="sr-Latn-CS" smtClean="0"/>
              <a:pPr eaLnBrk="1" hangingPunct="1"/>
              <a:t>20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37537157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1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017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018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CDB9CC6-3E9B-4AAC-88B2-0079A6ACFBB3}" type="slidenum">
              <a:rPr lang="sr-Latn-CS" smtClean="0"/>
              <a:pPr eaLnBrk="1" hangingPunct="1"/>
              <a:t>3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741503900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61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861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861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C4E32D5-A741-4083-8FDE-4E34874CEF47}" type="slidenum">
              <a:rPr lang="sr-Latn-CS" smtClean="0"/>
              <a:pPr eaLnBrk="1" hangingPunct="1"/>
              <a:t>21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71986190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963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6963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EC05B7C-2331-4D63-B34D-4C22E3998997}" type="slidenum">
              <a:rPr lang="sr-Latn-CS" smtClean="0"/>
              <a:pPr eaLnBrk="1" hangingPunct="1"/>
              <a:t>22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454649219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065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066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8127C3E-CCD1-4B5C-8EA8-8B7DF40BCAF9}" type="slidenum">
              <a:rPr lang="sr-Latn-CS" smtClean="0"/>
              <a:pPr eaLnBrk="1" hangingPunct="1"/>
              <a:t>23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938947224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168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168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182D9DAF-55C9-4B11-B156-21D9576E3A7B}" type="slidenum">
              <a:rPr lang="sr-Latn-CS" smtClean="0"/>
              <a:pPr eaLnBrk="1" hangingPunct="1"/>
              <a:t>24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377009818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270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270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79789409-EE7E-479C-AB1E-96CBEAD3146D}" type="slidenum">
              <a:rPr lang="sr-Latn-CS" smtClean="0"/>
              <a:pPr eaLnBrk="1" hangingPunct="1"/>
              <a:t>25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819910119"/>
      </p:ext>
    </p:extLst>
  </p:cSld>
  <p:clrMapOvr>
    <a:masterClrMapping/>
  </p:clrMapOvr>
</p:notes>
</file>

<file path=ppt/notesSlides/notesSlide2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373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373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CAF7680-3B72-423B-B139-871C7A9A4162}" type="slidenum">
              <a:rPr lang="sr-Latn-CS" smtClean="0"/>
              <a:pPr eaLnBrk="1" hangingPunct="1"/>
              <a:t>26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4022832052"/>
      </p:ext>
    </p:extLst>
  </p:cSld>
  <p:clrMapOvr>
    <a:masterClrMapping/>
  </p:clrMapOvr>
</p:notes>
</file>

<file path=ppt/notesSlides/notesSlide2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475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475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7393587-725B-4761-814E-1EC4FF633CCE}" type="slidenum">
              <a:rPr lang="sr-Latn-CS" smtClean="0"/>
              <a:pPr eaLnBrk="1" hangingPunct="1"/>
              <a:t>27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358215534"/>
      </p:ext>
    </p:extLst>
  </p:cSld>
  <p:clrMapOvr>
    <a:masterClrMapping/>
  </p:clrMapOvr>
</p:notes>
</file>

<file path=ppt/notesSlides/notesSlide2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77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577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578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67A2B2C-E0BB-41B2-9788-04010391F272}" type="slidenum">
              <a:rPr lang="sr-Latn-CS" smtClean="0"/>
              <a:pPr eaLnBrk="1" hangingPunct="1"/>
              <a:t>28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514594288"/>
      </p:ext>
    </p:extLst>
  </p:cSld>
  <p:clrMapOvr>
    <a:masterClrMapping/>
  </p:clrMapOvr>
</p:notes>
</file>

<file path=ppt/notesSlides/notesSlide2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80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680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680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6E7F047-09F7-4592-B77C-EF867BABBD93}" type="slidenum">
              <a:rPr lang="sr-Latn-CS" smtClean="0"/>
              <a:pPr eaLnBrk="1" hangingPunct="1"/>
              <a:t>29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624995019"/>
      </p:ext>
    </p:extLst>
  </p:cSld>
  <p:clrMapOvr>
    <a:masterClrMapping/>
  </p:clrMapOvr>
</p:notes>
</file>

<file path=ppt/notesSlides/notesSlide2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782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782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782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CA95BD3-521D-4949-9B2A-C72307E36FD7}" type="slidenum">
              <a:rPr lang="sr-Latn-CS" smtClean="0"/>
              <a:pPr eaLnBrk="1" hangingPunct="1"/>
              <a:t>30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201272035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0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120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120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A09F292-7D09-4586-8BD7-9F1EC9FE39E4}" type="slidenum">
              <a:rPr lang="sr-Latn-CS" smtClean="0"/>
              <a:pPr eaLnBrk="1" hangingPunct="1"/>
              <a:t>4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974302670"/>
      </p:ext>
    </p:extLst>
  </p:cSld>
  <p:clrMapOvr>
    <a:masterClrMapping/>
  </p:clrMapOvr>
</p:notes>
</file>

<file path=ppt/notesSlides/notesSlide3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85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885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885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1257DCE-6CC8-4334-9F3F-7E38DF4EBEB9}" type="slidenum">
              <a:rPr lang="sr-Latn-CS" smtClean="0"/>
              <a:pPr eaLnBrk="1" hangingPunct="1"/>
              <a:t>31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262944103"/>
      </p:ext>
    </p:extLst>
  </p:cSld>
  <p:clrMapOvr>
    <a:masterClrMapping/>
  </p:clrMapOvr>
</p:notes>
</file>

<file path=ppt/notesSlides/notesSlide3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7987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7987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BB60D91-5203-4599-A9BE-CE29AE04BB8D}" type="slidenum">
              <a:rPr lang="sr-Latn-CS" smtClean="0"/>
              <a:pPr eaLnBrk="1" hangingPunct="1"/>
              <a:t>32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995853124"/>
      </p:ext>
    </p:extLst>
  </p:cSld>
  <p:clrMapOvr>
    <a:masterClrMapping/>
  </p:clrMapOvr>
</p:notes>
</file>

<file path=ppt/notesSlides/notesSlide3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089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8090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73F9A23-0130-40AF-9C0E-B517555DD7FF}" type="slidenum">
              <a:rPr lang="sr-Latn-CS" smtClean="0"/>
              <a:pPr eaLnBrk="1" hangingPunct="1"/>
              <a:t>33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147010233"/>
      </p:ext>
    </p:extLst>
  </p:cSld>
  <p:clrMapOvr>
    <a:masterClrMapping/>
  </p:clrMapOvr>
</p:notes>
</file>

<file path=ppt/notesSlides/notesSlide3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089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8090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73F9A23-0130-40AF-9C0E-B517555DD7FF}" type="slidenum">
              <a:rPr lang="sr-Latn-CS" smtClean="0"/>
              <a:pPr eaLnBrk="1" hangingPunct="1"/>
              <a:t>34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4213566954"/>
      </p:ext>
    </p:extLst>
  </p:cSld>
  <p:clrMapOvr>
    <a:masterClrMapping/>
  </p:clrMapOvr>
</p:notes>
</file>

<file path=ppt/notesSlides/notesSlide3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192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819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5E43F60-455F-4186-9F6A-A167762152DA}" type="slidenum">
              <a:rPr lang="sr-Latn-CS" smtClean="0"/>
              <a:pPr eaLnBrk="1" hangingPunct="1"/>
              <a:t>35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245309201"/>
      </p:ext>
    </p:extLst>
  </p:cSld>
  <p:clrMapOvr>
    <a:masterClrMapping/>
  </p:clrMapOvr>
</p:notes>
</file>

<file path=ppt/notesSlides/notesSlide3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94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294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8294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62D0C25-D842-4BF9-B513-45FD53992576}" type="slidenum">
              <a:rPr lang="sr-Latn-CS" smtClean="0"/>
              <a:pPr eaLnBrk="1" hangingPunct="1"/>
              <a:t>36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62536951"/>
      </p:ext>
    </p:extLst>
  </p:cSld>
  <p:clrMapOvr>
    <a:masterClrMapping/>
  </p:clrMapOvr>
</p:notes>
</file>

<file path=ppt/notesSlides/notesSlide3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9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397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8397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FC56A24-1695-4393-A097-E0F2C790BB57}" type="slidenum">
              <a:rPr lang="sr-Latn-CS" smtClean="0"/>
              <a:pPr eaLnBrk="1" hangingPunct="1"/>
              <a:t>37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619723953"/>
      </p:ext>
    </p:extLst>
  </p:cSld>
  <p:clrMapOvr>
    <a:masterClrMapping/>
  </p:clrMapOvr>
</p:notes>
</file>

<file path=ppt/notesSlides/notesSlide3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499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499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8499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87D5F25-CFE4-47A7-9D70-DFC7E2D4ED3C}" type="slidenum">
              <a:rPr lang="sr-Latn-CS" smtClean="0"/>
              <a:pPr eaLnBrk="1" hangingPunct="1"/>
              <a:t>38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692836041"/>
      </p:ext>
    </p:extLst>
  </p:cSld>
  <p:clrMapOvr>
    <a:masterClrMapping/>
  </p:clrMapOvr>
</p:notes>
</file>

<file path=ppt/notesSlides/notesSlide3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601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8601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8602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5487B99-91DD-4027-84A6-4F9C2C165387}" type="slidenum">
              <a:rPr lang="sr-Latn-CS" smtClean="0"/>
              <a:pPr eaLnBrk="1" hangingPunct="1"/>
              <a:t>39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61854045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22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222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222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4286547-42C7-4E27-9C51-04BF7794F619}" type="slidenum">
              <a:rPr lang="sr-Latn-CS" smtClean="0"/>
              <a:pPr eaLnBrk="1" hangingPunct="1"/>
              <a:t>5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21072976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27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4275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4276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04E9A93A-BE86-49AB-A7EB-51830CAADBA1}" type="slidenum">
              <a:rPr lang="sr-Latn-CS" smtClean="0"/>
              <a:pPr eaLnBrk="1" hangingPunct="1"/>
              <a:t>6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107534723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298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5299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5300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783EF0C-FE5B-4D91-9968-623E33C15CCD}" type="slidenum">
              <a:rPr lang="sr-Latn-CS" smtClean="0"/>
              <a:pPr eaLnBrk="1" hangingPunct="1"/>
              <a:t>7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853548400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6323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6324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1EE22E5B-BCDD-426E-89B9-91E4EEFB50B3}" type="slidenum">
              <a:rPr lang="sr-Latn-CS" smtClean="0"/>
              <a:pPr eaLnBrk="1" hangingPunct="1"/>
              <a:t>8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329942936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7347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7348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CB13D6C8-8B57-43D9-AB9F-376511E204AB}" type="slidenum">
              <a:rPr lang="sr-Latn-CS" smtClean="0"/>
              <a:pPr eaLnBrk="1" hangingPunct="1"/>
              <a:t>9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1708764799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58371" name="Notes Placeholder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sr-Latn-CS" smtClean="0"/>
          </a:p>
        </p:txBody>
      </p:sp>
      <p:sp>
        <p:nvSpPr>
          <p:cNvPr id="5837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E2B81E1-0946-4CD3-9F80-885C4B7338DA}" type="slidenum">
              <a:rPr lang="sr-Latn-CS" smtClean="0"/>
              <a:pPr eaLnBrk="1" hangingPunct="1"/>
              <a:t>10</a:t>
            </a:fld>
            <a:endParaRPr lang="sr-Latn-CS" smtClean="0"/>
          </a:p>
        </p:txBody>
      </p:sp>
    </p:spTree>
    <p:extLst>
      <p:ext uri="{BB962C8B-B14F-4D97-AF65-F5344CB8AC3E}">
        <p14:creationId xmlns:p14="http://schemas.microsoft.com/office/powerpoint/2010/main" val="201814437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/>
          <p:cNvGrpSpPr>
            <a:grpSpLocks/>
          </p:cNvGrpSpPr>
          <p:nvPr/>
        </p:nvGrpSpPr>
        <p:grpSpPr bwMode="auto">
          <a:xfrm>
            <a:off x="0" y="0"/>
            <a:ext cx="9144000" cy="6858000"/>
            <a:chOff x="0" y="0"/>
            <a:chExt cx="5760" cy="4320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hidden">
            <a:xfrm>
              <a:off x="0" y="0"/>
              <a:ext cx="2208" cy="4320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none" anchor="ctr"/>
            <a:lstStyle/>
            <a:p>
              <a:pPr algn="ctr"/>
              <a:endParaRPr lang="en-GB" sz="2400">
                <a:latin typeface="Times New Roman" pitchFamily="18" charset="0"/>
              </a:endParaRPr>
            </a:p>
          </p:txBody>
        </p:sp>
        <p:sp>
          <p:nvSpPr>
            <p:cNvPr id="6" name="Rectangle 4"/>
            <p:cNvSpPr>
              <a:spLocks noChangeArrowheads="1"/>
            </p:cNvSpPr>
            <p:nvPr/>
          </p:nvSpPr>
          <p:spPr bwMode="hidden">
            <a:xfrm>
              <a:off x="1081" y="1065"/>
              <a:ext cx="4679" cy="1596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en-GB" sz="2400">
                <a:latin typeface="Times New Roman" pitchFamily="18" charset="0"/>
              </a:endParaRPr>
            </a:p>
          </p:txBody>
        </p:sp>
        <p:grpSp>
          <p:nvGrpSpPr>
            <p:cNvPr id="7" name="Group 5"/>
            <p:cNvGrpSpPr>
              <a:grpSpLocks/>
            </p:cNvGrpSpPr>
            <p:nvPr/>
          </p:nvGrpSpPr>
          <p:grpSpPr bwMode="auto">
            <a:xfrm>
              <a:off x="0" y="672"/>
              <a:ext cx="1806" cy="1989"/>
              <a:chOff x="0" y="672"/>
              <a:chExt cx="1806" cy="1989"/>
            </a:xfrm>
          </p:grpSpPr>
          <p:sp>
            <p:nvSpPr>
              <p:cNvPr id="8" name="Rectangle 6"/>
              <p:cNvSpPr>
                <a:spLocks noChangeArrowheads="1"/>
              </p:cNvSpPr>
              <p:nvPr userDrawn="1"/>
            </p:nvSpPr>
            <p:spPr bwMode="auto">
              <a:xfrm>
                <a:off x="361" y="2257"/>
                <a:ext cx="363" cy="404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9" name="Rectangle 7"/>
              <p:cNvSpPr>
                <a:spLocks noChangeArrowheads="1"/>
              </p:cNvSpPr>
              <p:nvPr userDrawn="1"/>
            </p:nvSpPr>
            <p:spPr bwMode="auto">
              <a:xfrm>
                <a:off x="1081" y="1065"/>
                <a:ext cx="362" cy="405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0" name="Rectangle 8"/>
              <p:cNvSpPr>
                <a:spLocks noChangeArrowheads="1"/>
              </p:cNvSpPr>
              <p:nvPr userDrawn="1"/>
            </p:nvSpPr>
            <p:spPr bwMode="auto">
              <a:xfrm>
                <a:off x="1437" y="672"/>
                <a:ext cx="369" cy="400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1" name="Rectangle 9"/>
              <p:cNvSpPr>
                <a:spLocks noChangeArrowheads="1"/>
              </p:cNvSpPr>
              <p:nvPr userDrawn="1"/>
            </p:nvSpPr>
            <p:spPr bwMode="auto">
              <a:xfrm>
                <a:off x="719" y="2257"/>
                <a:ext cx="368" cy="404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2" name="Rectangle 10"/>
              <p:cNvSpPr>
                <a:spLocks noChangeArrowheads="1"/>
              </p:cNvSpPr>
              <p:nvPr userDrawn="1"/>
            </p:nvSpPr>
            <p:spPr bwMode="auto">
              <a:xfrm>
                <a:off x="1437" y="1065"/>
                <a:ext cx="369" cy="405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3" name="Rectangle 11"/>
              <p:cNvSpPr>
                <a:spLocks noChangeArrowheads="1"/>
              </p:cNvSpPr>
              <p:nvPr userDrawn="1"/>
            </p:nvSpPr>
            <p:spPr bwMode="auto">
              <a:xfrm>
                <a:off x="719" y="1464"/>
                <a:ext cx="368" cy="399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4" name="Rectangle 12"/>
              <p:cNvSpPr>
                <a:spLocks noChangeArrowheads="1"/>
              </p:cNvSpPr>
              <p:nvPr userDrawn="1"/>
            </p:nvSpPr>
            <p:spPr bwMode="auto">
              <a:xfrm>
                <a:off x="0" y="1464"/>
                <a:ext cx="367" cy="399"/>
              </a:xfrm>
              <a:prstGeom prst="rect">
                <a:avLst/>
              </a:prstGeom>
              <a:solidFill>
                <a:schemeClr val="bg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5" name="Rectangle 13"/>
              <p:cNvSpPr>
                <a:spLocks noChangeArrowheads="1"/>
              </p:cNvSpPr>
              <p:nvPr userDrawn="1"/>
            </p:nvSpPr>
            <p:spPr bwMode="auto">
              <a:xfrm>
                <a:off x="1081" y="1464"/>
                <a:ext cx="362" cy="399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6" name="Rectangle 14"/>
              <p:cNvSpPr>
                <a:spLocks noChangeArrowheads="1"/>
              </p:cNvSpPr>
              <p:nvPr userDrawn="1"/>
            </p:nvSpPr>
            <p:spPr bwMode="auto">
              <a:xfrm>
                <a:off x="361" y="1857"/>
                <a:ext cx="363" cy="406"/>
              </a:xfrm>
              <a:prstGeom prst="rect">
                <a:avLst/>
              </a:prstGeom>
              <a:solidFill>
                <a:schemeClr val="folHlink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  <p:sp>
            <p:nvSpPr>
              <p:cNvPr id="17" name="Rectangle 15"/>
              <p:cNvSpPr>
                <a:spLocks noChangeArrowheads="1"/>
              </p:cNvSpPr>
              <p:nvPr userDrawn="1"/>
            </p:nvSpPr>
            <p:spPr bwMode="auto">
              <a:xfrm>
                <a:off x="719" y="1857"/>
                <a:ext cx="368" cy="406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xtLs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/>
              <a:lstStyle/>
              <a:p>
                <a:endParaRPr lang="en-GB" sz="2400">
                  <a:latin typeface="Times New Roman" pitchFamily="18" charset="0"/>
                </a:endParaRPr>
              </a:p>
            </p:txBody>
          </p:sp>
        </p:grpSp>
      </p:grpSp>
      <p:sp>
        <p:nvSpPr>
          <p:cNvPr id="207891" name="Rectangle 19"/>
          <p:cNvSpPr>
            <a:spLocks noGrp="1" noChangeArrowheads="1"/>
          </p:cNvSpPr>
          <p:nvPr>
            <p:ph type="ctrTitle"/>
          </p:nvPr>
        </p:nvSpPr>
        <p:spPr>
          <a:xfrm>
            <a:off x="2971800" y="1828800"/>
            <a:ext cx="6019800" cy="2209800"/>
          </a:xfrm>
        </p:spPr>
        <p:txBody>
          <a:bodyPr/>
          <a:lstStyle>
            <a:lvl1pPr>
              <a:defRPr sz="5000">
                <a:solidFill>
                  <a:srgbClr val="FFFFFF"/>
                </a:solidFill>
              </a:defRPr>
            </a:lvl1pPr>
          </a:lstStyle>
          <a:p>
            <a:r>
              <a:rPr lang="en-GB"/>
              <a:t>Click to edit Master title style</a:t>
            </a:r>
          </a:p>
        </p:txBody>
      </p:sp>
      <p:sp>
        <p:nvSpPr>
          <p:cNvPr id="207892" name="Rectangle 20"/>
          <p:cNvSpPr>
            <a:spLocks noGrp="1" noChangeArrowheads="1"/>
          </p:cNvSpPr>
          <p:nvPr>
            <p:ph type="subTitle" idx="1"/>
          </p:nvPr>
        </p:nvSpPr>
        <p:spPr>
          <a:xfrm>
            <a:off x="2971800" y="4267200"/>
            <a:ext cx="6019800" cy="1752600"/>
          </a:xfrm>
        </p:spPr>
        <p:txBody>
          <a:bodyPr/>
          <a:lstStyle>
            <a:lvl1pPr marL="0" indent="0">
              <a:buFont typeface="Wingdings" pitchFamily="2" charset="2"/>
              <a:buNone/>
              <a:defRPr sz="3400"/>
            </a:lvl1pPr>
          </a:lstStyle>
          <a:p>
            <a:r>
              <a:rPr lang="en-GB"/>
              <a:t>Click to edit Master subtitle style</a:t>
            </a:r>
          </a:p>
        </p:txBody>
      </p:sp>
      <p:sp>
        <p:nvSpPr>
          <p:cNvPr id="18" name="Rectangle 16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8400"/>
            <a:ext cx="2133600" cy="4572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19" name="Rectangle 17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0" name="Rectangle 18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215F5D3-845D-40B8-9EB0-9A852B72AD43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5206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AA0D038-BE01-460C-A8BE-ADD45DF37224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0125451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457200"/>
            <a:ext cx="2057400" cy="54102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457200"/>
            <a:ext cx="6019800" cy="54102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9971118-A6DF-49B5-BC5C-50B00389B790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2582012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002973A-1E4D-4BCC-9A0B-D190B893B0DB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5021579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5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905C374-CF65-4B3B-83A5-82459C69F021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6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934794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40386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4038600" cy="38862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07AB876-087B-4691-9841-8259B7BB600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205270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7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E87D3B5-8454-45F5-BAD1-89456E3CC8DB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9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8593100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B7B6D87-CF31-4F59-B6DE-C465D7FA4305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5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6871900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3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B12E5C-999E-480B-A771-E5024AF143F9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4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4551881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sr-Latn-C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4D6B71C-5741-4839-9368-AB6CCE3D2EE2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675348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sr-Latn-C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sr-Latn-CS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2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6" name="Rectangle 3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805989-0F3F-4947-A602-70E15FE6D0BE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sp>
        <p:nvSpPr>
          <p:cNvPr id="7" name="Rectangle 16"/>
          <p:cNvSpPr>
            <a:spLocks noGrp="1" noChangeArrowheads="1"/>
          </p:cNvSpPr>
          <p:nvPr>
            <p:ph type="dt" sz="half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042633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850" name="Rectangle 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06851" name="Rectangle 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213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Arial Black" pitchFamily="34" charset="0"/>
              </a:defRPr>
            </a:lvl1pPr>
          </a:lstStyle>
          <a:p>
            <a:pPr>
              <a:defRPr/>
            </a:pPr>
            <a:fld id="{3A2B9599-0ABC-4B36-8563-C1771A7841F7}" type="slidenum">
              <a:rPr lang="en-GB"/>
              <a:pPr>
                <a:defRPr/>
              </a:pPr>
              <a:t>‹#›</a:t>
            </a:fld>
            <a:endParaRPr lang="en-GB"/>
          </a:p>
        </p:txBody>
      </p:sp>
      <p:grpSp>
        <p:nvGrpSpPr>
          <p:cNvPr id="1028" name="Group 4"/>
          <p:cNvGrpSpPr>
            <a:grpSpLocks/>
          </p:cNvGrpSpPr>
          <p:nvPr/>
        </p:nvGrpSpPr>
        <p:grpSpPr bwMode="auto">
          <a:xfrm>
            <a:off x="0" y="0"/>
            <a:ext cx="9144000" cy="546100"/>
            <a:chOff x="0" y="0"/>
            <a:chExt cx="5760" cy="344"/>
          </a:xfrm>
        </p:grpSpPr>
        <p:sp>
          <p:nvSpPr>
            <p:cNvPr id="1032" name="Rectangle 5"/>
            <p:cNvSpPr>
              <a:spLocks noChangeArrowheads="1"/>
            </p:cNvSpPr>
            <p:nvPr/>
          </p:nvSpPr>
          <p:spPr bwMode="auto">
            <a:xfrm>
              <a:off x="0" y="0"/>
              <a:ext cx="180" cy="336"/>
            </a:xfrm>
            <a:prstGeom prst="rect">
              <a:avLst/>
            </a:prstGeom>
            <a:gradFill rotWithShape="0">
              <a:gsLst>
                <a:gs pos="0">
                  <a:schemeClr val="folHlink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/>
          </p:spPr>
          <p:txBody>
            <a:bodyPr wrap="none" anchor="ctr"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 algn="ctr">
                <a:defRPr/>
              </a:pPr>
              <a:endParaRPr lang="en-GB" sz="2400">
                <a:latin typeface="Times New Roman" pitchFamily="18" charset="0"/>
              </a:endParaRPr>
            </a:p>
          </p:txBody>
        </p:sp>
        <p:sp>
          <p:nvSpPr>
            <p:cNvPr id="1033" name="Rectangle 6"/>
            <p:cNvSpPr>
              <a:spLocks noChangeArrowheads="1"/>
            </p:cNvSpPr>
            <p:nvPr/>
          </p:nvSpPr>
          <p:spPr bwMode="auto">
            <a:xfrm>
              <a:off x="260" y="85"/>
              <a:ext cx="5500" cy="173"/>
            </a:xfrm>
            <a:prstGeom prst="rect">
              <a:avLst/>
            </a:prstGeom>
            <a:gradFill rotWithShape="0">
              <a:gsLst>
                <a:gs pos="0">
                  <a:schemeClr val="bg2"/>
                </a:gs>
                <a:gs pos="100000">
                  <a:schemeClr val="bg1"/>
                </a:gs>
              </a:gsLst>
              <a:lin ang="0" scaled="1"/>
            </a:gradFill>
            <a:ln>
              <a:noFill/>
            </a:ln>
            <a:extLst/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 sz="2400">
                <a:latin typeface="Times New Roman" pitchFamily="18" charset="0"/>
              </a:endParaRPr>
            </a:p>
          </p:txBody>
        </p:sp>
        <p:sp>
          <p:nvSpPr>
            <p:cNvPr id="1034" name="Rectangle 7"/>
            <p:cNvSpPr>
              <a:spLocks noChangeArrowheads="1"/>
            </p:cNvSpPr>
            <p:nvPr/>
          </p:nvSpPr>
          <p:spPr bwMode="auto">
            <a:xfrm>
              <a:off x="258" y="85"/>
              <a:ext cx="87" cy="89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xtLst/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hlink"/>
                </a:solidFill>
              </a:endParaRPr>
            </a:p>
          </p:txBody>
        </p:sp>
        <p:sp>
          <p:nvSpPr>
            <p:cNvPr id="1035" name="Rectangle 8"/>
            <p:cNvSpPr>
              <a:spLocks noChangeArrowheads="1"/>
            </p:cNvSpPr>
            <p:nvPr/>
          </p:nvSpPr>
          <p:spPr bwMode="auto">
            <a:xfrm>
              <a:off x="345" y="0"/>
              <a:ext cx="88" cy="87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xtLst/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hlink"/>
                </a:solidFill>
              </a:endParaRPr>
            </a:p>
          </p:txBody>
        </p:sp>
        <p:sp>
          <p:nvSpPr>
            <p:cNvPr id="1036" name="Rectangle 9"/>
            <p:cNvSpPr>
              <a:spLocks noChangeArrowheads="1"/>
            </p:cNvSpPr>
            <p:nvPr/>
          </p:nvSpPr>
          <p:spPr bwMode="auto">
            <a:xfrm>
              <a:off x="345" y="85"/>
              <a:ext cx="88" cy="89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xtLst/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accent2"/>
                </a:solidFill>
              </a:endParaRPr>
            </a:p>
          </p:txBody>
        </p:sp>
        <p:sp>
          <p:nvSpPr>
            <p:cNvPr id="1037" name="Rectangle 10"/>
            <p:cNvSpPr>
              <a:spLocks noChangeArrowheads="1"/>
            </p:cNvSpPr>
            <p:nvPr/>
          </p:nvSpPr>
          <p:spPr bwMode="auto">
            <a:xfrm>
              <a:off x="173" y="173"/>
              <a:ext cx="86" cy="87"/>
            </a:xfrm>
            <a:prstGeom prst="rect">
              <a:avLst/>
            </a:prstGeom>
            <a:solidFill>
              <a:schemeClr val="folHlink"/>
            </a:solidFill>
            <a:ln>
              <a:noFill/>
            </a:ln>
            <a:extLst/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hlink"/>
                </a:solidFill>
              </a:endParaRPr>
            </a:p>
          </p:txBody>
        </p:sp>
        <p:sp>
          <p:nvSpPr>
            <p:cNvPr id="1038" name="Rectangle 11"/>
            <p:cNvSpPr>
              <a:spLocks noChangeArrowheads="1"/>
            </p:cNvSpPr>
            <p:nvPr/>
          </p:nvSpPr>
          <p:spPr bwMode="auto">
            <a:xfrm>
              <a:off x="83" y="86"/>
              <a:ext cx="89" cy="87"/>
            </a:xfrm>
            <a:prstGeom prst="rect">
              <a:avLst/>
            </a:prstGeom>
            <a:solidFill>
              <a:schemeClr val="bg2"/>
            </a:solidFill>
            <a:ln>
              <a:noFill/>
            </a:ln>
            <a:extLst/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 sz="2400">
                <a:latin typeface="Times New Roman" pitchFamily="18" charset="0"/>
              </a:endParaRPr>
            </a:p>
          </p:txBody>
        </p:sp>
        <p:sp>
          <p:nvSpPr>
            <p:cNvPr id="1039" name="Rectangle 12"/>
            <p:cNvSpPr>
              <a:spLocks noChangeArrowheads="1"/>
            </p:cNvSpPr>
            <p:nvPr/>
          </p:nvSpPr>
          <p:spPr bwMode="auto">
            <a:xfrm>
              <a:off x="258" y="171"/>
              <a:ext cx="87" cy="87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xtLst/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accent2"/>
                </a:solidFill>
              </a:endParaRPr>
            </a:p>
          </p:txBody>
        </p:sp>
        <p:sp>
          <p:nvSpPr>
            <p:cNvPr id="1040" name="Rectangle 13"/>
            <p:cNvSpPr>
              <a:spLocks noChangeArrowheads="1"/>
            </p:cNvSpPr>
            <p:nvPr/>
          </p:nvSpPr>
          <p:spPr bwMode="auto">
            <a:xfrm>
              <a:off x="173" y="258"/>
              <a:ext cx="86" cy="86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xtLst/>
          </p:spPr>
          <p:txBody>
            <a:bodyPr>
              <a:scene3d>
                <a:camera prst="orthographicFront"/>
                <a:lightRig rig="threePt" dir="t"/>
              </a:scene3d>
              <a:sp3d extrusionH="57150">
                <a:bevelT w="38100" h="38100" prst="angle"/>
              </a:sp3d>
            </a:bodyPr>
            <a:lstStyle/>
            <a:p>
              <a:pPr>
                <a:defRPr/>
              </a:pPr>
              <a:endParaRPr lang="en-GB">
                <a:solidFill>
                  <a:schemeClr val="accent2"/>
                </a:solidFill>
              </a:endParaRPr>
            </a:p>
          </p:txBody>
        </p:sp>
      </p:grpSp>
      <p:sp>
        <p:nvSpPr>
          <p:cNvPr id="1029" name="Rectangle 14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457200"/>
            <a:ext cx="8229600" cy="13716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title style</a:t>
            </a:r>
          </a:p>
        </p:txBody>
      </p:sp>
      <p:sp>
        <p:nvSpPr>
          <p:cNvPr id="1030" name="Rectangle 15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981200"/>
            <a:ext cx="8229600" cy="3886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</a:p>
        </p:txBody>
      </p:sp>
      <p:sp>
        <p:nvSpPr>
          <p:cNvPr id="206864" name="Rectangle 16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Arial" charset="0"/>
              </a:defRPr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2" name="Rectangle 1"/>
          <p:cNvSpPr/>
          <p:nvPr userDrawn="1"/>
        </p:nvSpPr>
        <p:spPr>
          <a:xfrm>
            <a:off x="611560" y="92249"/>
            <a:ext cx="6336704" cy="369332"/>
          </a:xfrm>
          <a:prstGeom prst="rect">
            <a:avLst/>
          </a:prstGeom>
        </p:spPr>
        <p:txBody>
          <a:bodyPr>
            <a:spAutoFit/>
          </a:bodyPr>
          <a:lstStyle/>
          <a:p>
            <a:pPr>
              <a:defRPr/>
            </a:pPr>
            <a:r>
              <a:rPr lang="en-US">
                <a:ln w="18415" cmpd="sng">
                  <a:solidFill>
                    <a:srgbClr val="FFFFFF"/>
                  </a:solidFill>
                  <a:prstDash val="solid"/>
                </a:ln>
                <a:solidFill>
                  <a:schemeClr val="accent5">
                    <a:lumMod val="90000"/>
                  </a:schemeClr>
                </a:solidFill>
                <a:effectLst>
                  <a:outerShdw blurRad="63500" dir="3600000" algn="tl" rotWithShape="0">
                    <a:srgbClr val="000000">
                      <a:alpha val="70000"/>
                    </a:srgbClr>
                  </a:outerShdw>
                </a:effectLst>
                <a:latin typeface="Times New Roman" pitchFamily="18" charset="0"/>
              </a:rPr>
              <a:t>OBJEKTNO-ORIJENTISANI  DIZAJN SOFTVERA</a:t>
            </a:r>
            <a:endParaRPr lang="en-GB">
              <a:ln w="18415" cmpd="sng">
                <a:solidFill>
                  <a:srgbClr val="FFFFFF"/>
                </a:solidFill>
                <a:prstDash val="solid"/>
              </a:ln>
              <a:solidFill>
                <a:schemeClr val="accent5">
                  <a:lumMod val="90000"/>
                </a:schemeClr>
              </a:solidFill>
              <a:effectLst>
                <a:outerShdw blurRad="63500" dir="3600000" algn="tl" rotWithShape="0">
                  <a:srgbClr val="000000">
                    <a:alpha val="70000"/>
                  </a:srgbClr>
                </a:outerShdw>
              </a:effectLst>
              <a:latin typeface="Times New Roman" pitchFamily="18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662" r:id="rId1"/>
    <p:sldLayoutId id="2147484652" r:id="rId2"/>
    <p:sldLayoutId id="2147484653" r:id="rId3"/>
    <p:sldLayoutId id="2147484654" r:id="rId4"/>
    <p:sldLayoutId id="2147484655" r:id="rId5"/>
    <p:sldLayoutId id="2147484656" r:id="rId6"/>
    <p:sldLayoutId id="2147484657" r:id="rId7"/>
    <p:sldLayoutId id="2147484658" r:id="rId8"/>
    <p:sldLayoutId id="2147484659" r:id="rId9"/>
    <p:sldLayoutId id="2147484660" r:id="rId10"/>
    <p:sldLayoutId id="2147484661" r:id="rId11"/>
  </p:sldLayoutIdLst>
  <p:hf hdr="0" ft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75000"/>
        <a:buFont typeface="Wingdings" pitchFamily="2" charset="2"/>
        <a:buChar char="n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80000"/>
        <a:buFont typeface="Wingdings" pitchFamily="2" charset="2"/>
        <a:buChar char="¨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65000"/>
        <a:buFont typeface="Wingdings" pitchFamily="2" charset="2"/>
        <a:buChar char="n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" pitchFamily="2" charset="2"/>
        <a:buChar char="¨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bg2"/>
        </a:buClr>
        <a:buFont typeface="Wingdings" pitchFamily="2" charset="2"/>
        <a:buChar char="§"/>
        <a:defRPr sz="2000">
          <a:solidFill>
            <a:schemeClr val="tx1"/>
          </a:solidFill>
          <a:latin typeface="+mn-lt"/>
        </a:defRPr>
      </a:lvl9pPr>
    </p:bodyStyle>
    <p:otherStyle>
      <a:defPPr>
        <a:defRPr lang="sr-Latn-C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5.xml"/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6.xml"/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7.xml"/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8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9.xml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0.xml"/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1.xml"/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2.xml"/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3.xml"/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4.xml"/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5.xml"/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6.xml"/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7.xml"/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8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2303463" y="2082800"/>
            <a:ext cx="6805612" cy="2209800"/>
          </a:xfrm>
        </p:spPr>
        <p:txBody>
          <a:bodyPr/>
          <a:lstStyle/>
          <a:p>
            <a:pPr algn="ctr" eaLnBrk="1" hangingPunct="1"/>
            <a:r>
              <a:rPr lang="en-US" sz="3800" b="1" smtClean="0">
                <a:solidFill>
                  <a:srgbClr val="FF0000"/>
                </a:solidFill>
              </a:rPr>
              <a:t>OBJEKTNO-ORIJENTISANI DIZAJN SOFTVERA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468313" y="4795838"/>
            <a:ext cx="7991475" cy="1296987"/>
          </a:xfrm>
        </p:spPr>
        <p:txBody>
          <a:bodyPr/>
          <a:lstStyle/>
          <a:p>
            <a:pPr eaLnBrk="1" hangingPunct="1">
              <a:spcBef>
                <a:spcPts val="300"/>
              </a:spcBef>
              <a:spcAft>
                <a:spcPts val="600"/>
              </a:spcAft>
            </a:pPr>
            <a:r>
              <a:rPr lang="en-US" sz="4000" dirty="0" err="1" smtClean="0"/>
              <a:t>Upravljanje</a:t>
            </a:r>
            <a:r>
              <a:rPr lang="en-US" sz="4000" dirty="0" smtClean="0"/>
              <a:t> </a:t>
            </a:r>
            <a:r>
              <a:rPr lang="en-US" sz="4000" dirty="0" err="1" smtClean="0"/>
              <a:t>izuzecima</a:t>
            </a:r>
            <a:endParaRPr lang="en-US" sz="4000" dirty="0" smtClean="0"/>
          </a:p>
          <a:p>
            <a:pPr eaLnBrk="1" hangingPunct="1">
              <a:spcBef>
                <a:spcPts val="300"/>
              </a:spcBef>
            </a:pPr>
            <a:r>
              <a:rPr lang="sr-Latn-ME" sz="4000" dirty="0" smtClean="0"/>
              <a:t>ArrayList i LinkedList kolekcije</a:t>
            </a:r>
            <a:endParaRPr lang="en-US" sz="40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528638"/>
            <a:ext cx="8677275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Terminacioni model upravljanja izuzecima </a:t>
            </a:r>
            <a:endParaRPr lang="en-US" sz="3600" smtClean="0"/>
          </a:p>
        </p:txBody>
      </p:sp>
      <p:sp>
        <p:nvSpPr>
          <p:cNvPr id="13315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07950" y="1412875"/>
            <a:ext cx="8893175" cy="4824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Kada se desi izuzetak 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bloku, prekida se izvršenje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bloka (preostale naredbe tog bloka se neće izvršiti) i prelazi se na izvršenje prvog odgovarajućeg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bloka.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Nakon obrade izuzetka 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bloku, kontrola toka se ne vraća na naredbu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bloka koja je bacila izuzetak, jer su promenljive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bloka dealocirane, već se nastavlja nakon poslednjeg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bloka.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Ovo je poznato pod imenom </a:t>
            </a:r>
            <a:r>
              <a:rPr lang="vi-VN" sz="1900" b="1" dirty="0">
                <a:solidFill>
                  <a:srgbClr val="FF0000"/>
                </a:solidFill>
              </a:rPr>
              <a:t>terminacioni model upravljanja izuzecima</a:t>
            </a:r>
            <a:r>
              <a:rPr lang="vi-VN" sz="1900" dirty="0"/>
              <a:t> (eng. </a:t>
            </a:r>
            <a:r>
              <a:rPr lang="vi-VN" sz="1900" i="1" dirty="0"/>
              <a:t>termination model of exception handling</a:t>
            </a:r>
            <a:r>
              <a:rPr lang="vi-VN" sz="1900" dirty="0"/>
              <a:t>).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Nasuprot ovom modelu, neki </a:t>
            </a:r>
            <a:r>
              <a:rPr lang="vi-VN" sz="1900" dirty="0" smtClean="0"/>
              <a:t>jezici</a:t>
            </a:r>
            <a:r>
              <a:rPr lang="sr-Latn-ME" sz="1900" dirty="0" smtClean="0"/>
              <a:t> (Common Lisp i Dylan)</a:t>
            </a:r>
            <a:r>
              <a:rPr lang="vi-VN" sz="1900" dirty="0" smtClean="0"/>
              <a:t> </a:t>
            </a:r>
            <a:r>
              <a:rPr lang="vi-VN" sz="1900" dirty="0"/>
              <a:t>koriste </a:t>
            </a:r>
            <a:r>
              <a:rPr lang="vi-VN" sz="1900" b="1" dirty="0">
                <a:solidFill>
                  <a:srgbClr val="FF0000"/>
                </a:solidFill>
              </a:rPr>
              <a:t>nastavljački model upravljanja izuzecima</a:t>
            </a:r>
            <a:r>
              <a:rPr lang="vi-VN" sz="1900" dirty="0"/>
              <a:t> (eng. </a:t>
            </a:r>
            <a:r>
              <a:rPr lang="vi-VN" sz="1900" i="1" dirty="0"/>
              <a:t>resumption model of exception handling</a:t>
            </a:r>
            <a:r>
              <a:rPr lang="vi-VN" sz="1900" dirty="0"/>
              <a:t>) u kome se, nakon obrade izuzetka, kontrola </a:t>
            </a:r>
            <a:r>
              <a:rPr lang="vi-VN" sz="1900" dirty="0" smtClean="0"/>
              <a:t>vraća </a:t>
            </a:r>
            <a:r>
              <a:rPr lang="vi-VN" sz="1900" dirty="0"/>
              <a:t>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blok nakon </a:t>
            </a:r>
            <a:r>
              <a:rPr lang="sr-Latn-RS" sz="1900" dirty="0"/>
              <a:t>tačke bacanja</a:t>
            </a:r>
            <a:r>
              <a:rPr lang="vi-VN" sz="1900" dirty="0" smtClean="0"/>
              <a:t>.</a:t>
            </a:r>
            <a:r>
              <a:rPr lang="sr-Latn-ME" sz="1900" dirty="0" smtClean="0"/>
              <a:t> Ipak, mnogo je češći terminacioni model.</a:t>
            </a:r>
            <a:endParaRPr lang="vi-VN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Ako se u okviru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bloka ne desi</a:t>
            </a:r>
            <a:r>
              <a:rPr lang="sr-Latn-RS" sz="1900" dirty="0"/>
              <a:t> </a:t>
            </a:r>
            <a:r>
              <a:rPr lang="vi-VN" sz="1900" dirty="0"/>
              <a:t>izuzetak,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blokovi se preskaču i nastavlja se sa prvom naredbom nakon poslednjeg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bloka. Ukoliko postoji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1900" dirty="0"/>
              <a:t> blok, o čemu će biti reči kasnije, on će se izvršiti. 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1900" dirty="0">
                <a:latin typeface="Consolas" pitchFamily="49" charset="0"/>
                <a:cs typeface="Consolas" pitchFamily="49" charset="0"/>
              </a:rPr>
              <a:t>t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ry</a:t>
            </a:r>
            <a:r>
              <a:rPr lang="vi-VN" sz="1900" dirty="0"/>
              <a:t> blok i odgovarajući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i/ili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1900" dirty="0"/>
              <a:t> blok čine </a:t>
            </a:r>
            <a:r>
              <a:rPr lang="vi-VN" sz="19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b="1" dirty="0">
                <a:solidFill>
                  <a:srgbClr val="FF0000"/>
                </a:solidFill>
              </a:rPr>
              <a:t> naredbu</a:t>
            </a:r>
            <a:r>
              <a:rPr lang="vi-VN" sz="1900" dirty="0"/>
              <a:t>.</a:t>
            </a:r>
          </a:p>
        </p:txBody>
      </p:sp>
      <p:sp>
        <p:nvSpPr>
          <p:cNvPr id="13316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1CFE4AB-17D3-4D0C-ABFE-636549FF7595}" type="slidenum">
              <a:rPr lang="en-GB" smtClean="0">
                <a:latin typeface="Arial Black" pitchFamily="34" charset="0"/>
              </a:rPr>
              <a:pPr eaLnBrk="1" hangingPunct="1"/>
              <a:t>10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528638"/>
            <a:ext cx="3600450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Klauzula throws</a:t>
            </a:r>
            <a:endParaRPr lang="en-US" sz="3600" smtClean="0"/>
          </a:p>
        </p:txBody>
      </p:sp>
      <p:sp>
        <p:nvSpPr>
          <p:cNvPr id="14339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07950" y="1412875"/>
            <a:ext cx="8893175" cy="4824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Metoda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kolicnik</a:t>
            </a:r>
            <a:r>
              <a:rPr lang="vi-VN" sz="1900"/>
              <a:t> može da baci izuzetak tipa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ArithmeticException</a:t>
            </a:r>
            <a:r>
              <a:rPr lang="vi-VN" sz="1900"/>
              <a:t>.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Pomoću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throws</a:t>
            </a:r>
            <a:r>
              <a:rPr lang="vi-VN" sz="1900"/>
              <a:t> klauzule, koja se navodi nakon zagrada sa listom parametara </a:t>
            </a:r>
            <a:r>
              <a:rPr lang="vi-VN" sz="1900" smtClean="0"/>
              <a:t>metode</a:t>
            </a:r>
            <a:r>
              <a:rPr lang="en-US" sz="1900" smtClean="0"/>
              <a:t>,</a:t>
            </a:r>
            <a:r>
              <a:rPr lang="vi-VN" sz="1900" smtClean="0"/>
              <a:t> </a:t>
            </a:r>
            <a:r>
              <a:rPr lang="vi-VN" sz="1900"/>
              <a:t>a pre tela metode, specificira se tip izuzetka koji metoda može baciti </a:t>
            </a:r>
            <a:r>
              <a:rPr lang="vi-VN" sz="1900" smtClean="0"/>
              <a:t>i </a:t>
            </a:r>
            <a:r>
              <a:rPr lang="vi-VN" sz="1900"/>
              <a:t>o tome obaveštavaju klijentske metode. 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Metoda može baciti više tipova izuzetaka, kad se tipovi odvajaju zarezima u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throws</a:t>
            </a:r>
            <a:r>
              <a:rPr lang="vi-VN" sz="1900"/>
              <a:t> klauzuli. 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Izuzetak mogu baciti naredbe date metode ili druge metode pozvane iz date metode. Metoda može baciti izuzetak klasnih tipova navedenih u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throws</a:t>
            </a:r>
            <a:r>
              <a:rPr lang="vi-VN" sz="1900"/>
              <a:t> klauzuli ili njihovih potklasa. 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Kada se desi izuzetak u okviru metode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kolicnik</a:t>
            </a:r>
            <a:r>
              <a:rPr lang="vi-VN" sz="1900"/>
              <a:t>, prekida se izvršavanje metode i ona ne vraća rezultat. Lokalne promenljive metode se dealociraju. Ako u metodi postoje reference na objekte, koji nemaju drugih referenci, ti objekti postaju smeće.</a:t>
            </a:r>
          </a:p>
        </p:txBody>
      </p:sp>
      <p:sp>
        <p:nvSpPr>
          <p:cNvPr id="1434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CFBDA06F-6D36-4F0C-B4F0-B496F9B749DA}" type="slidenum">
              <a:rPr lang="en-GB" smtClean="0">
                <a:latin typeface="Arial Black" pitchFamily="34" charset="0"/>
              </a:rPr>
              <a:pPr eaLnBrk="1" hangingPunct="1"/>
              <a:t>11</a:t>
            </a:fld>
            <a:endParaRPr lang="en-GB" dirty="0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528638"/>
            <a:ext cx="6192838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Klasna hijerarhija izuzetaka</a:t>
            </a:r>
            <a:endParaRPr lang="en-US" sz="3600" smtClean="0"/>
          </a:p>
        </p:txBody>
      </p:sp>
      <p:sp>
        <p:nvSpPr>
          <p:cNvPr id="15363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79512" y="1124744"/>
            <a:ext cx="8928992" cy="35290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Sve Javine klase izuzetaka direktno ili indirektno nasleđuju klasu </a:t>
            </a:r>
            <a:r>
              <a:rPr lang="vi-VN" sz="19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Exception</a:t>
            </a:r>
            <a:r>
              <a:rPr lang="vi-VN" sz="1900" dirty="0"/>
              <a:t>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Klasa </a:t>
            </a:r>
            <a:r>
              <a:rPr lang="vi-VN" sz="19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Throwable</a:t>
            </a:r>
            <a:r>
              <a:rPr lang="vi-VN" sz="1900" dirty="0"/>
              <a:t> je superklasa klase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Exception</a:t>
            </a:r>
            <a:r>
              <a:rPr lang="vi-VN" sz="1900" dirty="0"/>
              <a:t> i samo se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Throwable</a:t>
            </a:r>
            <a:r>
              <a:rPr lang="vi-VN" sz="1900" dirty="0"/>
              <a:t> objekti mogu koristiti u mehanizmu obrade </a:t>
            </a:r>
            <a:r>
              <a:rPr lang="vi-VN" sz="1900" dirty="0" smtClean="0"/>
              <a:t>izuzetaka</a:t>
            </a:r>
            <a:r>
              <a:rPr lang="sr-Latn-ME" sz="1900" dirty="0" smtClean="0"/>
              <a:t> (može ih baciti JVM</a:t>
            </a:r>
            <a:r>
              <a:rPr lang="en-GB" sz="1900" dirty="0" smtClean="0"/>
              <a:t> </a:t>
            </a:r>
            <a:r>
              <a:rPr lang="sr-Latn-ME" sz="1900" dirty="0" smtClean="0"/>
              <a:t>ili mogu biti bačeni pomoću</a:t>
            </a:r>
            <a:r>
              <a:rPr lang="en-GB" sz="1900" dirty="0" smtClean="0"/>
              <a:t> </a:t>
            </a:r>
            <a:r>
              <a:rPr lang="en-GB" sz="1900" dirty="0">
                <a:latin typeface="Consolas" pitchFamily="49" charset="0"/>
                <a:cs typeface="Consolas" pitchFamily="49" charset="0"/>
              </a:rPr>
              <a:t>throw</a:t>
            </a:r>
            <a:r>
              <a:rPr lang="en-GB" sz="1900" dirty="0" smtClean="0"/>
              <a:t> </a:t>
            </a:r>
            <a:r>
              <a:rPr lang="sr-Latn-ME" sz="1900" dirty="0" smtClean="0"/>
              <a:t>naredbe)</a:t>
            </a:r>
            <a:r>
              <a:rPr lang="vi-VN" sz="1900" dirty="0" smtClean="0"/>
              <a:t>.</a:t>
            </a:r>
            <a:endParaRPr lang="vi-VN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Klasa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Throwable</a:t>
            </a:r>
            <a:r>
              <a:rPr lang="vi-VN" sz="1900" dirty="0"/>
              <a:t> ima dve potklase: </a:t>
            </a:r>
            <a:r>
              <a:rPr lang="vi-VN" sz="19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Exception</a:t>
            </a:r>
            <a:r>
              <a:rPr lang="vi-VN" sz="1900" dirty="0"/>
              <a:t> i </a:t>
            </a:r>
            <a:r>
              <a:rPr lang="vi-VN" sz="19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Error</a:t>
            </a:r>
            <a:r>
              <a:rPr lang="vi-VN" sz="1900" dirty="0"/>
              <a:t>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Klasa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Exception</a:t>
            </a:r>
            <a:r>
              <a:rPr lang="vi-VN" sz="1900" dirty="0"/>
              <a:t> i njene potklase, na primer </a:t>
            </a:r>
            <a:r>
              <a:rPr lang="vi-VN" sz="19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RuntimeException</a:t>
            </a:r>
            <a:r>
              <a:rPr lang="vi-VN" sz="1900" dirty="0"/>
              <a:t> (paket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java.lang</a:t>
            </a:r>
            <a:r>
              <a:rPr lang="vi-VN" sz="1900" dirty="0"/>
              <a:t>) i </a:t>
            </a:r>
            <a:r>
              <a:rPr lang="vi-VN" sz="19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IOException</a:t>
            </a:r>
            <a:r>
              <a:rPr lang="vi-VN" sz="1900" dirty="0"/>
              <a:t> (paket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java.io</a:t>
            </a:r>
            <a:r>
              <a:rPr lang="vi-VN" sz="1900" dirty="0"/>
              <a:t>) predstavljaju izuzetne situacije koje se mogu desiti u Java programu i koje može obraditi aplikacija.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Klasa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Error</a:t>
            </a:r>
            <a:r>
              <a:rPr lang="vi-VN" sz="1900" dirty="0"/>
              <a:t> i njene potklase predstavljaju abnormalne situacije koje se dešavaju u JVM. Ove greške </a:t>
            </a:r>
            <a:r>
              <a:rPr lang="vi-VN" sz="1900" dirty="0" smtClean="0"/>
              <a:t>s</a:t>
            </a:r>
            <a:r>
              <a:rPr lang="sr-Latn-ME" sz="1900" dirty="0" smtClean="0"/>
              <a:t>u</a:t>
            </a:r>
            <a:r>
              <a:rPr lang="vi-VN" sz="1900" dirty="0" smtClean="0"/>
              <a:t> retk</a:t>
            </a:r>
            <a:r>
              <a:rPr lang="sr-Latn-ME" sz="1900" dirty="0" smtClean="0"/>
              <a:t>e</a:t>
            </a:r>
            <a:r>
              <a:rPr lang="vi-VN" sz="1900" dirty="0" smtClean="0"/>
              <a:t> </a:t>
            </a:r>
            <a:r>
              <a:rPr lang="vi-VN" sz="1900" dirty="0"/>
              <a:t>i obično uzrokuju „pucanje“ programa.</a:t>
            </a:r>
          </a:p>
        </p:txBody>
      </p:sp>
      <p:sp>
        <p:nvSpPr>
          <p:cNvPr id="15364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9D2FD6DD-272E-4B75-933B-01321D40CA3D}" type="slidenum">
              <a:rPr lang="en-GB" smtClean="0">
                <a:latin typeface="Arial Black" pitchFamily="34" charset="0"/>
              </a:rPr>
              <a:pPr eaLnBrk="1" hangingPunct="1"/>
              <a:t>12</a:t>
            </a:fld>
            <a:endParaRPr lang="en-GB" smtClean="0">
              <a:latin typeface="Arial Black" pitchFamily="34" charset="0"/>
            </a:endParaRPr>
          </a:p>
        </p:txBody>
      </p:sp>
      <p:pic>
        <p:nvPicPr>
          <p:cNvPr id="5" name="Picture 4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411760" y="4437112"/>
            <a:ext cx="4248472" cy="2060939"/>
          </a:xfrm>
          <a:prstGeom prst="rect">
            <a:avLst/>
          </a:prstGeom>
        </p:spPr>
      </p:pic>
      <p:sp>
        <p:nvSpPr>
          <p:cNvPr id="6" name="Rectangle 1"/>
          <p:cNvSpPr>
            <a:spLocks noChangeArrowheads="1"/>
          </p:cNvSpPr>
          <p:nvPr/>
        </p:nvSpPr>
        <p:spPr bwMode="auto">
          <a:xfrm>
            <a:off x="2052191" y="6525344"/>
            <a:ext cx="5112097" cy="33855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/>
          <a:p>
            <a:r>
              <a:rPr lang="en-GB" sz="1600"/>
              <a:t>Deo klasne hijerarhije koji počinje od klase </a:t>
            </a:r>
            <a:r>
              <a:rPr lang="sr-Latn-RS" sz="1600">
                <a:latin typeface="Consolas" pitchFamily="49" charset="0"/>
                <a:cs typeface="Consolas" pitchFamily="49" charset="0"/>
              </a:rPr>
              <a:t>Throwable</a:t>
            </a:r>
            <a:endParaRPr lang="en-GB" sz="1600">
              <a:latin typeface="Consolas" pitchFamily="49" charset="0"/>
              <a:cs typeface="Consolas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528638"/>
            <a:ext cx="7056438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Provereni i neprovereni izuzeci</a:t>
            </a:r>
            <a:endParaRPr lang="en-US" sz="3600" smtClean="0"/>
          </a:p>
        </p:txBody>
      </p:sp>
      <p:sp>
        <p:nvSpPr>
          <p:cNvPr id="17411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07950" y="1196975"/>
            <a:ext cx="8893175" cy="54006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Izuze</a:t>
            </a:r>
            <a:r>
              <a:rPr lang="sr-Latn-RS" sz="1900" dirty="0"/>
              <a:t>ci se</a:t>
            </a:r>
            <a:r>
              <a:rPr lang="vi-VN" sz="1900" dirty="0"/>
              <a:t> del</a:t>
            </a:r>
            <a:r>
              <a:rPr lang="sr-Latn-RS" sz="1900" dirty="0"/>
              <a:t>e</a:t>
            </a:r>
            <a:r>
              <a:rPr lang="vi-VN" sz="1900" dirty="0"/>
              <a:t> na </a:t>
            </a:r>
            <a:r>
              <a:rPr lang="vi-VN" sz="1900" b="1" dirty="0">
                <a:solidFill>
                  <a:srgbClr val="FF0000"/>
                </a:solidFill>
              </a:rPr>
              <a:t>proverene</a:t>
            </a:r>
            <a:r>
              <a:rPr lang="vi-VN" sz="1900" dirty="0"/>
              <a:t> i </a:t>
            </a:r>
            <a:r>
              <a:rPr lang="vi-VN" sz="1900" b="1" dirty="0">
                <a:solidFill>
                  <a:srgbClr val="FF0000"/>
                </a:solidFill>
              </a:rPr>
              <a:t>neproverene</a:t>
            </a:r>
            <a:r>
              <a:rPr lang="vi-VN" sz="1900" dirty="0"/>
              <a:t>, i to određuje tip izuzetka.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Sve direktne ili indirektne potklase klase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RuntimeException</a:t>
            </a:r>
            <a:r>
              <a:rPr lang="vi-VN" sz="1900" dirty="0"/>
              <a:t> pripadaju neproverenim izuzecima.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1900" dirty="0"/>
              <a:t>Nep</a:t>
            </a:r>
            <a:r>
              <a:rPr lang="vi-VN" sz="1900" dirty="0"/>
              <a:t>rovereni izuzeci su obično uzrokovani greškama u programskom kodu. Primeri neproverenih izuzetaka su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ArithmeticException</a:t>
            </a:r>
            <a:r>
              <a:rPr lang="vi-VN" sz="1900" dirty="0"/>
              <a:t> i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ArrayIndexOutOfBoundsException</a:t>
            </a:r>
            <a:r>
              <a:rPr lang="vi-VN" sz="1900" dirty="0"/>
              <a:t>.</a:t>
            </a:r>
            <a:r>
              <a:rPr lang="sr-Latn-RS" sz="1900" dirty="0"/>
              <a:t> </a:t>
            </a:r>
            <a:r>
              <a:rPr lang="vi-VN" sz="1900" dirty="0"/>
              <a:t>Klase koje nasleđuju klasu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Error</a:t>
            </a:r>
            <a:r>
              <a:rPr lang="vi-VN" sz="1900" dirty="0"/>
              <a:t> pripadaju neproverenom tipu izuzetaka.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Provereni izuzeci su obično uzrokovani situacijama koje se ne tiču programskog koda, </a:t>
            </a:r>
            <a:r>
              <a:rPr lang="vi-VN" sz="1900" dirty="0" smtClean="0"/>
              <a:t>na </a:t>
            </a:r>
            <a:r>
              <a:rPr lang="vi-VN" sz="1900" dirty="0"/>
              <a:t>primer pokušaj otvaranja fajla koji ne postoji.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Sve klase koje nasleđuju klasu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Exception</a:t>
            </a:r>
            <a:r>
              <a:rPr lang="vi-VN" sz="1900" dirty="0"/>
              <a:t>, isključujući klasu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RuntimeException</a:t>
            </a:r>
            <a:r>
              <a:rPr lang="vi-VN" sz="1900" dirty="0"/>
              <a:t> pripadaju tipu proverenih izuzetaka.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Razlika između proverenih i neproverenih izuzetaka je važna, jer kod proverenih izuzetaka Java kompajler forsira </a:t>
            </a:r>
            <a:r>
              <a:rPr lang="vi-VN" sz="1900" b="1" dirty="0">
                <a:solidFill>
                  <a:srgbClr val="FF0000"/>
                </a:solidFill>
              </a:rPr>
              <a:t>uhvati-ili-deklariši zahtev</a:t>
            </a:r>
            <a:r>
              <a:rPr lang="vi-VN" sz="1900" dirty="0"/>
              <a:t> (eng. </a:t>
            </a:r>
            <a:r>
              <a:rPr lang="vi-VN" sz="1900" i="1" dirty="0"/>
              <a:t>catch-or-declare requirement</a:t>
            </a:r>
            <a:r>
              <a:rPr lang="vi-VN" sz="1900" dirty="0" smtClean="0"/>
              <a:t>).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Kompajler proverava svaki poziv metode i deklaraciju metode da utvrdi da li metoda baca proverene izuzetke. Ukoliko je to slučaj, metoda verifikuje da li je provereni izuzetak uhvaćen ili deklarisan u </a:t>
            </a:r>
            <a:r>
              <a:rPr lang="vi-VN" sz="19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throws</a:t>
            </a:r>
            <a:r>
              <a:rPr lang="vi-VN" sz="1900" dirty="0"/>
              <a:t> klauzuli.</a:t>
            </a:r>
          </a:p>
        </p:txBody>
      </p:sp>
      <p:sp>
        <p:nvSpPr>
          <p:cNvPr id="1741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604E316-DE25-4C97-8F24-59E25270B584}" type="slidenum">
              <a:rPr lang="en-GB" smtClean="0">
                <a:latin typeface="Arial Black" pitchFamily="34" charset="0"/>
              </a:rPr>
              <a:pPr eaLnBrk="1" hangingPunct="1"/>
              <a:t>13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528638"/>
            <a:ext cx="3960813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Uhvati ili deklariši</a:t>
            </a:r>
            <a:endParaRPr lang="en-US" sz="3600" smtClean="0"/>
          </a:p>
        </p:txBody>
      </p:sp>
      <p:sp>
        <p:nvSpPr>
          <p:cNvPr id="18435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07504" y="1197123"/>
            <a:ext cx="9036496" cy="52562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Da bi zadovoljio </a:t>
            </a:r>
            <a:r>
              <a:rPr lang="vi-VN" sz="1900" dirty="0">
                <a:solidFill>
                  <a:srgbClr val="FF0000"/>
                </a:solidFill>
              </a:rPr>
              <a:t>uhvati</a:t>
            </a:r>
            <a:r>
              <a:rPr lang="vi-VN" sz="1900" dirty="0"/>
              <a:t> deo </a:t>
            </a:r>
            <a:r>
              <a:rPr lang="vi-VN" sz="1900" dirty="0">
                <a:solidFill>
                  <a:srgbClr val="FF0000"/>
                </a:solidFill>
              </a:rPr>
              <a:t>uhvati</a:t>
            </a:r>
            <a:r>
              <a:rPr lang="vi-VN" sz="1900" dirty="0"/>
              <a:t>-ili-</a:t>
            </a:r>
            <a:r>
              <a:rPr lang="vi-VN" sz="1900" dirty="0">
                <a:solidFill>
                  <a:schemeClr val="bg2">
                    <a:lumMod val="60000"/>
                    <a:lumOff val="40000"/>
                  </a:schemeClr>
                </a:solidFill>
              </a:rPr>
              <a:t>deklariši</a:t>
            </a:r>
            <a:r>
              <a:rPr lang="vi-VN" sz="1900" dirty="0"/>
              <a:t> zahteva, </a:t>
            </a:r>
            <a:r>
              <a:rPr lang="vi-VN" sz="1900" dirty="0" smtClean="0"/>
              <a:t>kôd </a:t>
            </a:r>
            <a:r>
              <a:rPr lang="vi-VN" sz="1900" dirty="0"/>
              <a:t>koji generiše izuzetak se mora naći u okviru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bloka i mora se obezbediti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 za taj tip izuzetka (ili tip njegove superklase).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850" dirty="0"/>
              <a:t>Da bi zadovoljio </a:t>
            </a:r>
            <a:r>
              <a:rPr lang="vi-VN" sz="1850" dirty="0">
                <a:solidFill>
                  <a:schemeClr val="bg2">
                    <a:lumMod val="60000"/>
                    <a:lumOff val="40000"/>
                  </a:schemeClr>
                </a:solidFill>
              </a:rPr>
              <a:t>deklariši</a:t>
            </a:r>
            <a:r>
              <a:rPr lang="vi-VN" sz="1850" dirty="0"/>
              <a:t> deo </a:t>
            </a:r>
            <a:r>
              <a:rPr lang="vi-VN" sz="1850" dirty="0">
                <a:solidFill>
                  <a:srgbClr val="FF0000"/>
                </a:solidFill>
              </a:rPr>
              <a:t>uhvati</a:t>
            </a:r>
            <a:r>
              <a:rPr lang="vi-VN" sz="1850" dirty="0"/>
              <a:t>-ili-</a:t>
            </a:r>
            <a:r>
              <a:rPr lang="vi-VN" sz="1850" dirty="0">
                <a:solidFill>
                  <a:schemeClr val="bg2">
                    <a:lumMod val="60000"/>
                    <a:lumOff val="40000"/>
                  </a:schemeClr>
                </a:solidFill>
              </a:rPr>
              <a:t>deklariši</a:t>
            </a:r>
            <a:r>
              <a:rPr lang="vi-VN" sz="1850" dirty="0"/>
              <a:t> zahteva, metoda koja generiše izuzetak mora </a:t>
            </a:r>
            <a:r>
              <a:rPr lang="vi-VN" sz="1850" dirty="0" smtClean="0"/>
              <a:t>navesti </a:t>
            </a:r>
            <a:r>
              <a:rPr lang="vi-VN" sz="1850" dirty="0"/>
              <a:t>pomoću </a:t>
            </a:r>
            <a:r>
              <a:rPr lang="vi-VN" sz="1850" dirty="0">
                <a:latin typeface="Consolas" pitchFamily="49" charset="0"/>
                <a:cs typeface="Consolas" pitchFamily="49" charset="0"/>
              </a:rPr>
              <a:t>throws</a:t>
            </a:r>
            <a:r>
              <a:rPr lang="vi-VN" sz="1850" dirty="0"/>
              <a:t> </a:t>
            </a:r>
            <a:r>
              <a:rPr lang="vi-VN" sz="1850" dirty="0" smtClean="0"/>
              <a:t>klauzule </a:t>
            </a:r>
            <a:r>
              <a:rPr lang="vi-VN" sz="1850" dirty="0"/>
              <a:t>tip proverenog izuzetka koji baca. </a:t>
            </a:r>
            <a:endParaRPr lang="sr-Latn-RS" sz="185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Ukoliko uhvati-ili-deklariši zahtev nije zadovoljen, doći će do greške. Doći će i do greške kompajliranja ukoliko metod pokuša da baci provereni izuzetak, ili poziva drugu metodu koja baca provereni izuzetak, a taj izuzetak nije naveden 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throws</a:t>
            </a:r>
            <a:r>
              <a:rPr lang="vi-VN" sz="1900" dirty="0"/>
              <a:t> klauzuli. </a:t>
            </a:r>
            <a:endParaRPr lang="sr-Latn-ME" sz="1900" dirty="0" smtClean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 smtClean="0"/>
              <a:t>Ako </a:t>
            </a:r>
            <a:r>
              <a:rPr lang="vi-VN" sz="1900" dirty="0"/>
              <a:t>u potklasi redefinišemo metodu superklase, greška je navesti više tipova izuzetaka 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throws</a:t>
            </a:r>
            <a:r>
              <a:rPr lang="vi-VN" sz="1900" dirty="0"/>
              <a:t> klauzuli nego što ih ima metoda superklase. Sa druge strane,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throws</a:t>
            </a:r>
            <a:r>
              <a:rPr lang="vi-VN" sz="1900" dirty="0"/>
              <a:t> klauzula metode potklase može sadržati podskup tipova izuzetaka iz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throws</a:t>
            </a:r>
            <a:r>
              <a:rPr lang="vi-VN" sz="1900" dirty="0"/>
              <a:t> klauzule metode superklase.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Javin kompajler ne proverava da li je neproveren izuzetak uhvaćen ili deklarisan, i ovi izuzeci se ne navode 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throws</a:t>
            </a:r>
            <a:r>
              <a:rPr lang="vi-VN" sz="1900" dirty="0"/>
              <a:t> klauzuli. Ovi izuzeci se mogu preduprediti ispravnim programiranjem. Na primer, pre računanja količnika, možemo proveriti da li je imenilac nula, pa preduzeti korektivne radnje.</a:t>
            </a:r>
          </a:p>
        </p:txBody>
      </p:sp>
      <p:sp>
        <p:nvSpPr>
          <p:cNvPr id="18436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CF664EA5-9190-4A07-B3BD-88BA11DEED5C}" type="slidenum">
              <a:rPr lang="en-GB" smtClean="0">
                <a:latin typeface="Arial Black" pitchFamily="34" charset="0"/>
              </a:rPr>
              <a:pPr eaLnBrk="1" hangingPunct="1"/>
              <a:t>14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528638"/>
            <a:ext cx="8677275" cy="596900"/>
          </a:xfrm>
        </p:spPr>
        <p:txBody>
          <a:bodyPr/>
          <a:lstStyle/>
          <a:p>
            <a:pPr eaLnBrk="1" hangingPunct="1"/>
            <a:r>
              <a:rPr lang="sr-Latn-RS" sz="3400" smtClean="0"/>
              <a:t>Superklase i potklase u hvatanju izuzetaka</a:t>
            </a:r>
            <a:endParaRPr lang="en-US" sz="3400" smtClean="0"/>
          </a:p>
        </p:txBody>
      </p:sp>
      <p:sp>
        <p:nvSpPr>
          <p:cNvPr id="19459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07950" y="1340768"/>
            <a:ext cx="8893175" cy="5111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 koji hvata objekte izuzetaka superklasnog tipa, može hvatati i sve objekte potklasa date superklase. Na ovaj način se omogućuje polimorfno obrađivanje srodnih izuzetaka.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Ukoliko postoji više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blokova čiji tip parametra odgovara tipu bačenog izuzetka, izvršava se samo prvi takav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Greška je navesti dva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bloka sa istim tipom parametra.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Sa druge strane, zbog nasleđivanja i veze tipa jeste, može postojati više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blokova čiji tip odgovara tipu izuzetka. Na primer, možemo imati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blokove koji hvataju izuzetke tipa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ArithmeticException</a:t>
            </a:r>
            <a:r>
              <a:rPr lang="vi-VN" sz="1900" dirty="0"/>
              <a:t>,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RuntimeException</a:t>
            </a:r>
            <a:r>
              <a:rPr lang="vi-VN" sz="1900" dirty="0"/>
              <a:t> i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Exception</a:t>
            </a:r>
            <a:r>
              <a:rPr lang="vi-VN" sz="1900" dirty="0"/>
              <a:t>, jedan za drugim. </a:t>
            </a:r>
            <a:r>
              <a:rPr lang="sr-Latn-RS" sz="1900" dirty="0"/>
              <a:t>K</a:t>
            </a:r>
            <a:r>
              <a:rPr lang="vi-VN" sz="1900" dirty="0"/>
              <a:t>lasa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ArithmeticException</a:t>
            </a:r>
            <a:r>
              <a:rPr lang="vi-VN" sz="1900" dirty="0"/>
              <a:t> </a:t>
            </a:r>
            <a:r>
              <a:rPr lang="sr-Latn-RS" sz="1900" dirty="0"/>
              <a:t>je </a:t>
            </a:r>
            <a:r>
              <a:rPr lang="vi-VN" sz="1900" dirty="0"/>
              <a:t>izvedena iz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RuntimeException</a:t>
            </a:r>
            <a:r>
              <a:rPr lang="vi-VN" sz="1900" dirty="0"/>
              <a:t>, a ova iz klase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Exception</a:t>
            </a:r>
            <a:r>
              <a:rPr lang="vi-VN" sz="1900" dirty="0"/>
              <a:t>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Ovde se mora voditi računa da se tip više klase u hijerarhiji nasleđivanja mora naći nakon nižih klasa. Na primer,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 koji hvata tip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Exception</a:t>
            </a:r>
            <a:r>
              <a:rPr lang="vi-VN" sz="1900" dirty="0"/>
              <a:t> se mora naći nakon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 koji hvata tip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RuntimeException</a:t>
            </a:r>
            <a:r>
              <a:rPr lang="vi-VN" sz="1900" dirty="0"/>
              <a:t>, a ovaj nakon catch blok koji hvata tip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ArithmeticException</a:t>
            </a:r>
            <a:r>
              <a:rPr lang="vi-VN" sz="1900" dirty="0"/>
              <a:t>. U suprotnom, dolazi do greške.</a:t>
            </a:r>
          </a:p>
        </p:txBody>
      </p:sp>
      <p:sp>
        <p:nvSpPr>
          <p:cNvPr id="1946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068D45A-D04F-41AA-A034-08CADE0266F6}" type="slidenum">
              <a:rPr lang="en-GB" smtClean="0">
                <a:latin typeface="Arial Black" pitchFamily="34" charset="0"/>
              </a:rPr>
              <a:pPr eaLnBrk="1" hangingPunct="1"/>
              <a:t>15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528638"/>
            <a:ext cx="2592388" cy="596900"/>
          </a:xfrm>
        </p:spPr>
        <p:txBody>
          <a:bodyPr/>
          <a:lstStyle/>
          <a:p>
            <a:pPr eaLnBrk="1" hangingPunct="1"/>
            <a:r>
              <a:rPr lang="sr-Latn-RS" sz="3400" smtClean="0"/>
              <a:t>finally blok</a:t>
            </a:r>
            <a:endParaRPr lang="en-US" sz="3400" smtClean="0"/>
          </a:p>
        </p:txBody>
      </p:sp>
      <p:sp>
        <p:nvSpPr>
          <p:cNvPr id="20483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79958" y="1556891"/>
            <a:ext cx="8712522" cy="410435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/>
              <a:t> blok je opcioni deo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naredbe, i ukoliko postoji, nalazi se nakon poslednjeg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bloka. U slučaju da nema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blokova,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/>
              <a:t> blok se mora naći odmah nakon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bloka.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>
                <a:solidFill>
                  <a:srgbClr val="FF0000"/>
                </a:solidFill>
              </a:rPr>
              <a:t> blok se izvršava bez obzira da li je došlo do izuzetka ili ne. </a:t>
            </a:r>
            <a:endParaRPr lang="sr-Latn-RS" sz="2000" dirty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/>
              <a:t> blok će se izvršiti ako se iz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bloka izašlo pomoću naredbi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return</a:t>
            </a:r>
            <a:r>
              <a:rPr lang="vi-VN" sz="2000" dirty="0"/>
              <a:t>,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break</a:t>
            </a:r>
            <a:r>
              <a:rPr lang="vi-VN" sz="2000" dirty="0"/>
              <a:t> ili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continue</a:t>
            </a:r>
            <a:r>
              <a:rPr lang="vi-VN" sz="2000" dirty="0"/>
              <a:t>. </a:t>
            </a:r>
            <a:endParaRPr lang="sr-Latn-RS" sz="2000" dirty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>
                <a:solidFill>
                  <a:srgbClr val="FF0000"/>
                </a:solidFill>
              </a:rPr>
              <a:t> blok se neće izvršiti ukoliko se prekine izvršavanje aplikacije, što se može uraditi pomoću metode </a:t>
            </a:r>
            <a:r>
              <a:rPr lang="vi-VN" sz="2000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System.exit</a:t>
            </a:r>
            <a:r>
              <a:rPr lang="vi-VN" sz="2000" dirty="0">
                <a:solidFill>
                  <a:srgbClr val="FF0000"/>
                </a:solidFill>
              </a:rPr>
              <a:t>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/>
              <a:t> blok obično sadrži naredbe koje oslobađaju resurse sistema. Bez obzira da se li desio izuzetak ili ne, resurs koji je alociran 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bloku se može osloboditi 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/>
              <a:t> bloku</a:t>
            </a:r>
            <a:r>
              <a:rPr lang="vi-VN" sz="2000" dirty="0" smtClean="0"/>
              <a:t>.</a:t>
            </a:r>
            <a:endParaRPr lang="vi-VN" sz="2000" dirty="0"/>
          </a:p>
        </p:txBody>
      </p:sp>
      <p:sp>
        <p:nvSpPr>
          <p:cNvPr id="20484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C63AC1B4-98E0-4380-A00E-FA5EF98CFC5D}" type="slidenum">
              <a:rPr lang="en-GB" smtClean="0">
                <a:latin typeface="Arial Black" pitchFamily="34" charset="0"/>
              </a:rPr>
              <a:pPr eaLnBrk="1" hangingPunct="1"/>
              <a:t>16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title"/>
          </p:nvPr>
        </p:nvSpPr>
        <p:spPr>
          <a:xfrm>
            <a:off x="323850" y="528638"/>
            <a:ext cx="2592388" cy="596900"/>
          </a:xfrm>
        </p:spPr>
        <p:txBody>
          <a:bodyPr/>
          <a:lstStyle/>
          <a:p>
            <a:pPr eaLnBrk="1" hangingPunct="1"/>
            <a:r>
              <a:rPr lang="sr-Latn-RS" sz="3400" smtClean="0"/>
              <a:t>finally blok</a:t>
            </a:r>
            <a:endParaRPr lang="en-US" sz="3400" smtClean="0"/>
          </a:p>
        </p:txBody>
      </p:sp>
      <p:sp>
        <p:nvSpPr>
          <p:cNvPr id="21507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07950" y="1557462"/>
            <a:ext cx="8893175" cy="403177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naredbe mogu biti ugnježdene, tj. jedna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naredba se može naći unutar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bloka druge try naredbe</a:t>
            </a:r>
            <a:r>
              <a:rPr lang="vi-VN" sz="2000" dirty="0" smtClean="0"/>
              <a:t>.</a:t>
            </a:r>
            <a:endParaRPr lang="sr-Latn-ME" sz="2000" dirty="0" smtClean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 smtClean="0"/>
              <a:t>Ukoliko </a:t>
            </a:r>
            <a:r>
              <a:rPr lang="vi-VN" sz="2000" dirty="0"/>
              <a:t>nijedan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ne hvata izuzetak, kontrola toka prelazi na odgovarajući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/>
              <a:t> blok, a nakon toga se izuzetak prosleđuje sledećem spoljašnjem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bloku, koji se obično nalazi u pozivajućoj metodi.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spoljašnje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naredbe može da uhvati i obradi izuzetak, ili se izuzetak može proslediti sledećem spoljašnjem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bloku.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/>
              <a:t> blok će se izvršiti i ako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baci izuzetak, nakon čega se izuzetak prosleđuje sledećem spoljašnjem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bloku.</a:t>
            </a:r>
            <a:endParaRPr lang="sr-Latn-RS" sz="2000" dirty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Izvršavanje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/>
              <a:t> blokova u raznim situacijama je ilustrovano sledećim programom.</a:t>
            </a:r>
          </a:p>
        </p:txBody>
      </p:sp>
      <p:sp>
        <p:nvSpPr>
          <p:cNvPr id="21508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25F38D4-7F83-427F-A5EF-65982874081B}" type="slidenum">
              <a:rPr lang="en-GB" smtClean="0">
                <a:latin typeface="Arial Black" pitchFamily="34" charset="0"/>
              </a:rPr>
              <a:pPr eaLnBrk="1" hangingPunct="1"/>
              <a:t>17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333375"/>
            <a:ext cx="460851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Primer sa izuzecima</a:t>
            </a:r>
            <a:endParaRPr lang="en-US" sz="3600" smtClean="0"/>
          </a:p>
        </p:txBody>
      </p:sp>
      <p:sp>
        <p:nvSpPr>
          <p:cNvPr id="22531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6BBADC9-FB67-40C2-BC6E-04BA4296A35F}" type="slidenum">
              <a:rPr lang="en-GB" smtClean="0">
                <a:latin typeface="Arial Black" pitchFamily="34" charset="0"/>
              </a:rPr>
              <a:pPr eaLnBrk="1" hangingPunct="1"/>
              <a:t>18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22532" name="Rectangle 1"/>
          <p:cNvSpPr>
            <a:spLocks noChangeArrowheads="1"/>
          </p:cNvSpPr>
          <p:nvPr/>
        </p:nvSpPr>
        <p:spPr bwMode="auto">
          <a:xfrm>
            <a:off x="324817" y="869950"/>
            <a:ext cx="7775575" cy="5908675"/>
          </a:xfrm>
          <a:prstGeom prst="rect">
            <a:avLst/>
          </a:prstGeom>
          <a:solidFill>
            <a:srgbClr val="CC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class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IzuzeciTest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try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r>
              <a:rPr lang="sr-Latn-RS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bacaIzuzetak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r>
              <a:rPr lang="sr-Latn-RS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catch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(Exception e){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Izuzetak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obrađen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u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metodi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main"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latin typeface="Consolas" pitchFamily="49" charset="0"/>
                <a:cs typeface="Times New Roman" pitchFamily="18" charset="0"/>
              </a:rPr>
              <a:t> 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neBacaIzuzetak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bacaIzuzetak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throws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Exception{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try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"try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blok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metode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bacaIzuzetak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throw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Exception(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"###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Naš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izuzetak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###"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catch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(Exception e){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Izuzetak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\"%s\"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uhvaćen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u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metodi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bacaIzuzetak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\n"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e.getMessage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throw</a:t>
            </a:r>
            <a:r>
              <a:rPr lang="en-GB" sz="1400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 e;</a:t>
            </a:r>
            <a:endParaRPr lang="en-GB" sz="1400" dirty="0">
              <a:solidFill>
                <a:srgbClr val="FF0000"/>
              </a:solidFill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finally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"finally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blok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metode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bacaIzuzetak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4716016" y="5445224"/>
            <a:ext cx="273526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400" dirty="0">
                <a:solidFill>
                  <a:srgbClr val="339933"/>
                </a:solidFill>
                <a:latin typeface="+mn-lt"/>
              </a:rPr>
              <a:t>Ponovno bacanje izuzetka</a:t>
            </a:r>
            <a:endParaRPr lang="en-US" sz="14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22534" name="Straight Arrow Connector 5"/>
          <p:cNvCxnSpPr>
            <a:cxnSpLocks noChangeShapeType="1"/>
          </p:cNvCxnSpPr>
          <p:nvPr/>
        </p:nvCxnSpPr>
        <p:spPr bwMode="auto">
          <a:xfrm flipH="1" flipV="1">
            <a:off x="1921842" y="5521325"/>
            <a:ext cx="2808288" cy="88900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60851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Primer sa izuzecima</a:t>
            </a:r>
            <a:endParaRPr lang="en-US" sz="3600" smtClean="0"/>
          </a:p>
        </p:txBody>
      </p:sp>
      <p:sp>
        <p:nvSpPr>
          <p:cNvPr id="23555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B91DFFC5-7F05-4150-AED5-3BCB243B962F}" type="slidenum">
              <a:rPr lang="en-GB" smtClean="0">
                <a:latin typeface="Arial Black" pitchFamily="34" charset="0"/>
              </a:rPr>
              <a:pPr eaLnBrk="1" hangingPunct="1"/>
              <a:t>19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23556" name="Rectangle 1"/>
          <p:cNvSpPr>
            <a:spLocks noChangeArrowheads="1"/>
          </p:cNvSpPr>
          <p:nvPr/>
        </p:nvSpPr>
        <p:spPr bwMode="auto">
          <a:xfrm>
            <a:off x="1187624" y="1268760"/>
            <a:ext cx="6551613" cy="3108543"/>
          </a:xfrm>
          <a:prstGeom prst="rect">
            <a:avLst/>
          </a:prstGeom>
          <a:solidFill>
            <a:srgbClr val="CC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neBacaIzuzetak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try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Metoda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neBacaIzuzetak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catch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(Exception e){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(e);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finally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"finally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blok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metode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neBacaIzuzetak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Kraj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metode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neBacaIzuzetak</a:t>
            </a:r>
            <a:r>
              <a:rPr lang="en-GB" sz="14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4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23557" name="Rectangle 1"/>
          <p:cNvSpPr>
            <a:spLocks noChangeArrowheads="1"/>
          </p:cNvSpPr>
          <p:nvPr/>
        </p:nvSpPr>
        <p:spPr bwMode="auto">
          <a:xfrm>
            <a:off x="1187624" y="4757683"/>
            <a:ext cx="7102475" cy="1816100"/>
          </a:xfrm>
          <a:prstGeom prst="rect">
            <a:avLst/>
          </a:prstGeom>
          <a:solidFill>
            <a:schemeClr val="bg1"/>
          </a:solidFill>
          <a:ln w="9525">
            <a:solidFill>
              <a:srgbClr val="339933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vi-VN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try blok metode bacaIzuzetak</a:t>
            </a:r>
          </a:p>
          <a:p>
            <a:r>
              <a:rPr lang="vi-VN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Izuzetak "### Naš izuzetak ###" uhvaćen u metodi bacaIzuzetak</a:t>
            </a:r>
          </a:p>
          <a:p>
            <a:r>
              <a:rPr lang="vi-VN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finally blok metode bacaIzuzetak</a:t>
            </a:r>
          </a:p>
          <a:p>
            <a:r>
              <a:rPr lang="vi-VN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Izuzetak obrađen u metodi main</a:t>
            </a:r>
          </a:p>
          <a:p>
            <a:r>
              <a:rPr lang="vi-VN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Metoda neBacaIzuzetak</a:t>
            </a:r>
          </a:p>
          <a:p>
            <a:r>
              <a:rPr lang="vi-VN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finally blok metode neBacaIzuzetak</a:t>
            </a:r>
          </a:p>
          <a:p>
            <a:r>
              <a:rPr lang="vi-VN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Kraj metode neBacaIzuzetak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7755522" y="4387796"/>
            <a:ext cx="755650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dirty="0">
                <a:solidFill>
                  <a:srgbClr val="339933"/>
                </a:solidFill>
                <a:latin typeface="+mn-lt"/>
              </a:rPr>
              <a:t>Ispis</a:t>
            </a:r>
            <a:endParaRPr lang="en-US" dirty="0">
              <a:solidFill>
                <a:srgbClr val="339933"/>
              </a:solidFill>
              <a:latin typeface="Consolas" pitchFamily="49" charset="0"/>
              <a:cs typeface="Consolas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824412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Upravljanje izuzecima</a:t>
            </a:r>
          </a:p>
        </p:txBody>
      </p:sp>
      <p:sp>
        <p:nvSpPr>
          <p:cNvPr id="4099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79958" y="1412875"/>
            <a:ext cx="8856538" cy="48244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b="1">
                <a:solidFill>
                  <a:srgbClr val="FF0000"/>
                </a:solidFill>
              </a:rPr>
              <a:t>Izuzetak</a:t>
            </a:r>
            <a:r>
              <a:rPr lang="vi-VN" sz="2000"/>
              <a:t> je indikacija da se desio problem tokom izvršenja programa. </a:t>
            </a:r>
            <a:endParaRPr lang="en-US" sz="2000">
              <a:solidFill>
                <a:srgbClr val="CC6600"/>
              </a:solidFill>
            </a:endParaRP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b="1">
                <a:solidFill>
                  <a:srgbClr val="FF0000"/>
                </a:solidFill>
              </a:rPr>
              <a:t>Upravljanje izuzecima</a:t>
            </a:r>
            <a:r>
              <a:rPr lang="vi-VN" sz="2000"/>
              <a:t> (eng. </a:t>
            </a:r>
            <a:r>
              <a:rPr lang="vi-VN" sz="2000" i="1"/>
              <a:t>exception handling</a:t>
            </a:r>
            <a:r>
              <a:rPr lang="vi-VN" sz="2000"/>
              <a:t>) predstavlja </a:t>
            </a:r>
            <a:r>
              <a:rPr lang="en-US" sz="2000"/>
              <a:t>“</a:t>
            </a:r>
            <a:r>
              <a:rPr lang="vi-VN" sz="2000"/>
              <a:t>hvatanje</a:t>
            </a:r>
            <a:r>
              <a:rPr lang="en-US" sz="2000"/>
              <a:t>”</a:t>
            </a:r>
            <a:r>
              <a:rPr lang="vi-VN" sz="2000"/>
              <a:t> i obradu izuzetaka. Neki izuzeci se mogu </a:t>
            </a:r>
            <a:r>
              <a:rPr lang="vi-VN" sz="2000" smtClean="0"/>
              <a:t>obraditi </a:t>
            </a:r>
            <a:r>
              <a:rPr lang="vi-VN" sz="2000"/>
              <a:t>tako da program neometano nastavi sa radom, dok će drugi zahtevati prekid rada programa, kad obrada izuzetka treba da omogući postupan prekid rada.</a:t>
            </a:r>
            <a:endParaRPr lang="vi-VN" sz="2000">
              <a:solidFill>
                <a:srgbClr val="CC6600"/>
              </a:solidFill>
            </a:endParaRP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Upravljanje izuzecima se koristi u slučaju </a:t>
            </a:r>
            <a:r>
              <a:rPr lang="vi-VN" sz="2000" b="1">
                <a:solidFill>
                  <a:srgbClr val="FF0000"/>
                </a:solidFill>
              </a:rPr>
              <a:t>sinhronih grešaka</a:t>
            </a:r>
            <a:r>
              <a:rPr lang="vi-VN" sz="2000"/>
              <a:t>, koje se dešavaju prilikom izvršenja naredbi. Ove greške uključuju </a:t>
            </a:r>
            <a:r>
              <a:rPr lang="vi-VN" sz="2000">
                <a:solidFill>
                  <a:srgbClr val="00B0F0"/>
                </a:solidFill>
              </a:rPr>
              <a:t>pristupanje nepostojećem elementu niza</a:t>
            </a:r>
            <a:r>
              <a:rPr lang="vi-VN" sz="2000"/>
              <a:t>, </a:t>
            </a:r>
            <a:r>
              <a:rPr lang="vi-VN" sz="2000">
                <a:solidFill>
                  <a:srgbClr val="C00000"/>
                </a:solidFill>
              </a:rPr>
              <a:t>celobrojno deljenje sa nulom</a:t>
            </a:r>
            <a:r>
              <a:rPr lang="vi-VN" sz="2000"/>
              <a:t>, </a:t>
            </a:r>
            <a:r>
              <a:rPr lang="vi-VN" sz="2000">
                <a:solidFill>
                  <a:srgbClr val="00B050"/>
                </a:solidFill>
              </a:rPr>
              <a:t>prosleđivanje neregularnih argumenata metodi</a:t>
            </a:r>
            <a:r>
              <a:rPr lang="vi-VN" sz="2000"/>
              <a:t>, </a:t>
            </a:r>
            <a:r>
              <a:rPr lang="vi-VN" sz="2000">
                <a:solidFill>
                  <a:srgbClr val="CC6600"/>
                </a:solidFill>
              </a:rPr>
              <a:t>prekid izvršavanja niti</a:t>
            </a:r>
            <a:r>
              <a:rPr lang="vi-VN" sz="2000"/>
              <a:t>, </a:t>
            </a:r>
            <a:r>
              <a:rPr lang="vi-VN" sz="2000">
                <a:solidFill>
                  <a:srgbClr val="0070C0"/>
                </a:solidFill>
              </a:rPr>
              <a:t>neuspešn</a:t>
            </a:r>
            <a:r>
              <a:rPr lang="en-US" sz="2000">
                <a:solidFill>
                  <a:srgbClr val="0070C0"/>
                </a:solidFill>
              </a:rPr>
              <a:t>u</a:t>
            </a:r>
            <a:r>
              <a:rPr lang="vi-VN" sz="2000">
                <a:solidFill>
                  <a:srgbClr val="0070C0"/>
                </a:solidFill>
              </a:rPr>
              <a:t> alokacij</a:t>
            </a:r>
            <a:r>
              <a:rPr lang="en-US" sz="2000">
                <a:solidFill>
                  <a:srgbClr val="0070C0"/>
                </a:solidFill>
              </a:rPr>
              <a:t>u</a:t>
            </a:r>
            <a:r>
              <a:rPr lang="vi-VN" sz="2000">
                <a:solidFill>
                  <a:srgbClr val="0070C0"/>
                </a:solidFill>
              </a:rPr>
              <a:t> memorije</a:t>
            </a:r>
            <a:r>
              <a:rPr lang="vi-VN" sz="2000"/>
              <a:t>. </a:t>
            </a:r>
            <a:endParaRPr lang="en-US" sz="2000">
              <a:solidFill>
                <a:srgbClr val="CC6600"/>
              </a:solidFill>
            </a:endParaRP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/>
              <a:t>Obrada izuzetaka se ne primenjuje kod problema vezanih za </a:t>
            </a:r>
            <a:r>
              <a:rPr lang="vi-VN" sz="2000" b="1">
                <a:solidFill>
                  <a:srgbClr val="FF0000"/>
                </a:solidFill>
              </a:rPr>
              <a:t>asinhrone događaje</a:t>
            </a:r>
            <a:r>
              <a:rPr lang="vi-VN" sz="2000"/>
              <a:t>, koji se dešavaju paralelno sa izvršavanjem programa i nezavisni su od njega. Tu spadaju </a:t>
            </a:r>
            <a:r>
              <a:rPr lang="vi-VN" sz="2000">
                <a:solidFill>
                  <a:srgbClr val="00B0F0"/>
                </a:solidFill>
              </a:rPr>
              <a:t>ulazno-izlazne operacije diska</a:t>
            </a:r>
            <a:r>
              <a:rPr lang="vi-VN" sz="2000"/>
              <a:t>, </a:t>
            </a:r>
            <a:r>
              <a:rPr lang="vi-VN" sz="2000">
                <a:solidFill>
                  <a:srgbClr val="C00000"/>
                </a:solidFill>
              </a:rPr>
              <a:t>prijem poruke</a:t>
            </a:r>
            <a:r>
              <a:rPr lang="vi-VN" sz="2000"/>
              <a:t>, </a:t>
            </a:r>
            <a:r>
              <a:rPr lang="vi-VN" sz="2000">
                <a:solidFill>
                  <a:srgbClr val="00B050"/>
                </a:solidFill>
              </a:rPr>
              <a:t>klik miša</a:t>
            </a:r>
            <a:r>
              <a:rPr lang="vi-VN" sz="2000"/>
              <a:t> ili </a:t>
            </a:r>
            <a:r>
              <a:rPr lang="vi-VN" sz="2000">
                <a:solidFill>
                  <a:srgbClr val="CC6600"/>
                </a:solidFill>
              </a:rPr>
              <a:t>pritisak dugmeta tastature</a:t>
            </a:r>
            <a:r>
              <a:rPr lang="vi-VN" sz="2000"/>
              <a:t>. </a:t>
            </a:r>
          </a:p>
        </p:txBody>
      </p:sp>
      <p:sp>
        <p:nvSpPr>
          <p:cNvPr id="410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89A410D-AC9D-423B-A5BA-9BCA1628A78B}" type="slidenum">
              <a:rPr lang="en-GB" smtClean="0">
                <a:latin typeface="Arial Black" pitchFamily="34" charset="0"/>
              </a:rPr>
              <a:pPr eaLnBrk="1" hangingPunct="1"/>
              <a:t>2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7848600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Bacanje i ponovno bacanje izuzetaka</a:t>
            </a:r>
            <a:endParaRPr lang="en-US" sz="3600" smtClean="0"/>
          </a:p>
        </p:txBody>
      </p:sp>
      <p:sp>
        <p:nvSpPr>
          <p:cNvPr id="24579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ACBEFDC-43EF-4980-9331-5C0C09A48097}" type="slidenum">
              <a:rPr lang="en-GB" smtClean="0">
                <a:latin typeface="Arial Black" pitchFamily="34" charset="0"/>
              </a:rPr>
              <a:pPr eaLnBrk="1" hangingPunct="1"/>
              <a:t>20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24580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07950" y="1196975"/>
            <a:ext cx="8893175" cy="52562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bloku metode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bacaIzuzetak</a:t>
            </a:r>
            <a:r>
              <a:rPr lang="vi-VN" sz="1900" dirty="0"/>
              <a:t> se izuzetak baca pomoću </a:t>
            </a:r>
            <a:r>
              <a:rPr lang="vi-VN" sz="19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throw</a:t>
            </a:r>
            <a:r>
              <a:rPr lang="vi-VN" sz="1900" dirty="0"/>
              <a:t> naredbe. 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Argument naredbe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throw</a:t>
            </a:r>
            <a:r>
              <a:rPr lang="vi-VN" sz="1900" dirty="0"/>
              <a:t> je objekat bilo koje klase izvedene iz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Throwable</a:t>
            </a:r>
            <a:r>
              <a:rPr lang="vi-VN" sz="1900" dirty="0"/>
              <a:t>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Kad se utvrdi da se dati izuzetak ne može u potpunosti obraditi u odgovarajućem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bloku, taj se izuzetak može </a:t>
            </a:r>
            <a:r>
              <a:rPr lang="vi-VN" sz="1900" b="1" dirty="0">
                <a:solidFill>
                  <a:srgbClr val="FF0000"/>
                </a:solidFill>
              </a:rPr>
              <a:t>ponovo baciti</a:t>
            </a:r>
            <a:r>
              <a:rPr lang="vi-VN" sz="1900" dirty="0"/>
              <a:t>, što je slučaj 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bloku metode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bacaIzuzetak</a:t>
            </a:r>
            <a:r>
              <a:rPr lang="vi-VN" sz="1900" dirty="0"/>
              <a:t>.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Na ovaj način se obrada izuzetka prepušta prvoj spoljašnjoj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naredbi, a to je u našem slučaju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naredba iz metode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main</a:t>
            </a:r>
            <a:r>
              <a:rPr lang="vi-VN" sz="1900" dirty="0"/>
              <a:t>. Za ponovno bacanje izuzetaka se takođe koristi ključna reč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throw</a:t>
            </a:r>
            <a:r>
              <a:rPr lang="vi-VN" sz="1900" dirty="0"/>
              <a:t>, pri čemu je njen argument neobrađeni objekat izuzetka.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/>
              <a:t>Izuzetak bačen u okviru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bloka se ne može obraditi u okviru date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naredbe, već se mora proslediti spoljašnjoj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naredbi.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 dirty="0">
                <a:solidFill>
                  <a:srgbClr val="FF0000"/>
                </a:solidFill>
              </a:rPr>
              <a:t>Izuzeci se ne mogu ponovo baciti iz </a:t>
            </a:r>
            <a:r>
              <a:rPr lang="vi-VN" sz="1900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1900" dirty="0">
                <a:solidFill>
                  <a:srgbClr val="FF0000"/>
                </a:solidFill>
              </a:rPr>
              <a:t> bloka</a:t>
            </a:r>
            <a:r>
              <a:rPr lang="vi-VN" sz="1900" dirty="0"/>
              <a:t>, jer parametar izuzetka iz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 dirty="0"/>
              <a:t> bloka više ne postoji. Ipak,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1900" dirty="0"/>
              <a:t> blok može baciti izuzetak. U tom slučaju bi se spoljašnjoj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naredbi prosledio izuzetak bačen u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1900" dirty="0"/>
              <a:t> bloku, a ne eventualno neobrađeni izuzetak iz odgovarajuće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1900" dirty="0"/>
              <a:t> naredbe.</a:t>
            </a:r>
            <a:endParaRPr lang="sr-Latn-RS" sz="19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1900" dirty="0"/>
              <a:t>M</a:t>
            </a:r>
            <a:r>
              <a:rPr lang="vi-VN" sz="1900" dirty="0"/>
              <a:t>etod</a:t>
            </a:r>
            <a:r>
              <a:rPr lang="sr-Latn-RS" sz="1900" dirty="0"/>
              <a:t>a</a:t>
            </a:r>
            <a:r>
              <a:rPr lang="vi-VN" sz="1900" dirty="0"/>
              <a:t> </a:t>
            </a:r>
            <a:r>
              <a:rPr lang="vi-VN" sz="1900" dirty="0">
                <a:latin typeface="Consolas" pitchFamily="49" charset="0"/>
                <a:cs typeface="Consolas" pitchFamily="49" charset="0"/>
              </a:rPr>
              <a:t>getMessage()</a:t>
            </a:r>
            <a:r>
              <a:rPr lang="vi-VN" sz="1900" dirty="0"/>
              <a:t> </a:t>
            </a:r>
            <a:r>
              <a:rPr lang="sr-Latn-RS" sz="1900" dirty="0"/>
              <a:t>vraća </a:t>
            </a:r>
            <a:r>
              <a:rPr lang="vi-VN" sz="1900" dirty="0"/>
              <a:t>poruk</a:t>
            </a:r>
            <a:r>
              <a:rPr lang="sr-Latn-RS" sz="1900" dirty="0"/>
              <a:t>u</a:t>
            </a:r>
            <a:r>
              <a:rPr lang="vi-VN" sz="1900" dirty="0"/>
              <a:t> vezan</a:t>
            </a:r>
            <a:r>
              <a:rPr lang="sr-Latn-RS" sz="1900" dirty="0"/>
              <a:t>u</a:t>
            </a:r>
            <a:r>
              <a:rPr lang="vi-VN" sz="1900" dirty="0"/>
              <a:t> za objekat izuzetka</a:t>
            </a:r>
            <a:r>
              <a:rPr lang="sr-Latn-RS" sz="1900" dirty="0"/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>
          <a:xfrm>
            <a:off x="250825" y="528638"/>
            <a:ext cx="5041900" cy="596900"/>
          </a:xfrm>
        </p:spPr>
        <p:txBody>
          <a:bodyPr/>
          <a:lstStyle/>
          <a:p>
            <a:pPr eaLnBrk="1" hangingPunct="1"/>
            <a:r>
              <a:rPr lang="sr-Latn-RS" sz="3500" smtClean="0"/>
              <a:t>Osnovno o kolekcijama</a:t>
            </a:r>
            <a:endParaRPr lang="en-US" sz="3500" smtClean="0"/>
          </a:p>
        </p:txBody>
      </p:sp>
      <p:sp>
        <p:nvSpPr>
          <p:cNvPr id="26627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2D18588-496F-42DD-9407-33CA43138862}" type="slidenum">
              <a:rPr lang="en-GB" smtClean="0">
                <a:latin typeface="Arial Black" pitchFamily="34" charset="0"/>
              </a:rPr>
              <a:pPr eaLnBrk="1" hangingPunct="1"/>
              <a:t>21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5" name="Rectangle 1"/>
          <p:cNvSpPr>
            <a:spLocks noChangeArrowheads="1"/>
          </p:cNvSpPr>
          <p:nvPr/>
        </p:nvSpPr>
        <p:spPr bwMode="auto">
          <a:xfrm>
            <a:off x="179388" y="1268413"/>
            <a:ext cx="8785225" cy="53244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sz="2000"/>
              <a:t>U</a:t>
            </a:r>
            <a:r>
              <a:rPr lang="vi-VN" sz="2000"/>
              <a:t> Jav</a:t>
            </a:r>
            <a:r>
              <a:rPr lang="en-US" sz="2000"/>
              <a:t>i</a:t>
            </a:r>
            <a:r>
              <a:rPr lang="vi-VN" sz="2000"/>
              <a:t> je dužina niza fiksna. Jednom kreiran niz na ovaj način ne može promeniti dužinu, jer mu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length</a:t>
            </a:r>
            <a:r>
              <a:rPr lang="vi-VN" sz="2000"/>
              <a:t> podatak deklarisan ključnom rečju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final</a:t>
            </a:r>
            <a:r>
              <a:rPr lang="vi-VN" sz="2000"/>
              <a:t>. Promena dužine niza podrazumeva kreiranje novog niza. </a:t>
            </a:r>
            <a:endParaRPr lang="en-US" sz="20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2000"/>
              <a:t>Ovaj se nedostatak može eliminisati korišćenjem kolekcija, kakva je </a:t>
            </a:r>
            <a:r>
              <a:rPr lang="sr-Latn-RS" sz="2000"/>
              <a:t>recimo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ArrayList</a:t>
            </a:r>
            <a:r>
              <a:rPr lang="vi-VN" sz="2000"/>
              <a:t>, koja dozvoljava dinamičku promenu dužine niza. </a:t>
            </a:r>
            <a:endParaRPr lang="sr-Latn-RS" sz="20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2000">
                <a:solidFill>
                  <a:schemeClr val="tx1">
                    <a:lumMod val="95000"/>
                    <a:lumOff val="5000"/>
                  </a:schemeClr>
                </a:solidFill>
              </a:rPr>
              <a:t>Kolekcije </a:t>
            </a:r>
            <a:r>
              <a:rPr lang="sr-Latn-RS" sz="2000">
                <a:solidFill>
                  <a:schemeClr val="tx1">
                    <a:lumMod val="95000"/>
                    <a:lumOff val="5000"/>
                  </a:schemeClr>
                </a:solidFill>
              </a:rPr>
              <a:t>su</a:t>
            </a:r>
            <a:r>
              <a:rPr lang="vi-VN" sz="2000">
                <a:solidFill>
                  <a:schemeClr val="tx1">
                    <a:lumMod val="95000"/>
                    <a:lumOff val="5000"/>
                  </a:schemeClr>
                </a:solidFill>
              </a:rPr>
              <a:t> strukture podataka u kojima se čuvaju </a:t>
            </a:r>
            <a:r>
              <a:rPr lang="sr-Latn-RS" sz="2000">
                <a:solidFill>
                  <a:schemeClr val="tx1">
                    <a:lumMod val="95000"/>
                    <a:lumOff val="5000"/>
                  </a:schemeClr>
                </a:solidFill>
              </a:rPr>
              <a:t>reference na druge objekte. Najčešće su to reference na objekte istog tipa.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2000">
                <a:solidFill>
                  <a:schemeClr val="tx1">
                    <a:lumMod val="95000"/>
                    <a:lumOff val="5000"/>
                  </a:schemeClr>
                </a:solidFill>
              </a:rPr>
              <a:t>Tip podatka čije se reference čuvaju u kolekciji se specificiraju tokom kompajliranja, pa nije moguće dodeliti nekompatibilan tip elementu kolekcije. Na primer, ako imamo kolekciju tipa </a:t>
            </a:r>
            <a:r>
              <a:rPr lang="sr-Latn-RS" sz="2000">
                <a:latin typeface="Consolas" pitchFamily="49" charset="0"/>
                <a:cs typeface="Consolas" pitchFamily="49" charset="0"/>
              </a:rPr>
              <a:t>String</a:t>
            </a:r>
            <a:r>
              <a:rPr lang="sr-Latn-RS" sz="2000">
                <a:solidFill>
                  <a:schemeClr val="tx1">
                    <a:lumMod val="95000"/>
                    <a:lumOff val="5000"/>
                  </a:schemeClr>
                </a:solidFill>
              </a:rPr>
              <a:t>, u nju nije moguće upisati referencu na objekat klase </a:t>
            </a:r>
            <a:r>
              <a:rPr lang="sr-Latn-RS" sz="2000">
                <a:latin typeface="Consolas" pitchFamily="49" charset="0"/>
                <a:cs typeface="Consolas" pitchFamily="49" charset="0"/>
              </a:rPr>
              <a:t>Knjiga</a:t>
            </a:r>
            <a:r>
              <a:rPr lang="sr-Latn-RS" sz="2000">
                <a:solidFill>
                  <a:schemeClr val="tx1">
                    <a:lumMod val="95000"/>
                    <a:lumOff val="5000"/>
                  </a:schemeClr>
                </a:solidFill>
              </a:rPr>
              <a:t>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2000">
                <a:solidFill>
                  <a:schemeClr val="tx1">
                    <a:lumMod val="95000"/>
                    <a:lumOff val="5000"/>
                  </a:schemeClr>
                </a:solidFill>
              </a:rPr>
              <a:t>K</a:t>
            </a:r>
            <a:r>
              <a:rPr lang="vi-VN" sz="2000"/>
              <a:t>olekcije</a:t>
            </a:r>
            <a:r>
              <a:rPr lang="sr-Latn-RS" sz="2000"/>
              <a:t> </a:t>
            </a:r>
            <a:r>
              <a:rPr lang="vi-VN" sz="2000"/>
              <a:t>mogu </a:t>
            </a:r>
            <a:r>
              <a:rPr lang="sr-Latn-RS" sz="2000"/>
              <a:t>čuvati</a:t>
            </a:r>
            <a:r>
              <a:rPr lang="vi-VN" sz="2000"/>
              <a:t> samo reference, a ne i vrednosti </a:t>
            </a:r>
            <a:r>
              <a:rPr lang="sr-Latn-RS" sz="2000"/>
              <a:t>primitivnih</a:t>
            </a:r>
            <a:r>
              <a:rPr lang="vi-VN" sz="2000"/>
              <a:t> tipova</a:t>
            </a:r>
            <a:r>
              <a:rPr lang="sr-Latn-RS" sz="2000"/>
              <a:t> (</a:t>
            </a:r>
            <a:r>
              <a:rPr lang="sr-Latn-RS" sz="2000">
                <a:latin typeface="Consolas" pitchFamily="49" charset="0"/>
                <a:cs typeface="Consolas" pitchFamily="49" charset="0"/>
              </a:rPr>
              <a:t>int</a:t>
            </a:r>
            <a:r>
              <a:rPr lang="sr-Latn-RS" sz="2000"/>
              <a:t>, </a:t>
            </a:r>
            <a:r>
              <a:rPr lang="sr-Latn-RS" sz="2000">
                <a:latin typeface="Consolas" pitchFamily="49" charset="0"/>
                <a:cs typeface="Consolas" pitchFamily="49" charset="0"/>
              </a:rPr>
              <a:t>float</a:t>
            </a:r>
            <a:r>
              <a:rPr lang="sr-Latn-RS" sz="2000"/>
              <a:t>, </a:t>
            </a:r>
            <a:r>
              <a:rPr lang="sr-Latn-RS" sz="2000">
                <a:latin typeface="Consolas" pitchFamily="49" charset="0"/>
                <a:cs typeface="Consolas" pitchFamily="49" charset="0"/>
              </a:rPr>
              <a:t>double</a:t>
            </a:r>
            <a:r>
              <a:rPr lang="sr-Latn-RS" sz="2000"/>
              <a:t>, </a:t>
            </a:r>
            <a:r>
              <a:rPr lang="sr-Latn-RS" sz="2000">
                <a:latin typeface="Consolas" pitchFamily="49" charset="0"/>
                <a:cs typeface="Consolas" pitchFamily="49" charset="0"/>
              </a:rPr>
              <a:t>char</a:t>
            </a:r>
            <a:r>
              <a:rPr lang="sr-Latn-RS" sz="2000"/>
              <a:t> itd.)</a:t>
            </a:r>
            <a:r>
              <a:rPr lang="vi-VN" sz="2000"/>
              <a:t>.</a:t>
            </a:r>
            <a:endParaRPr lang="sr-Latn-RS" sz="2000"/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2000"/>
              <a:t>Prosti tipovi se mogu čuvati u kolekciji indirektno, koristeći omotačke klase. </a:t>
            </a:r>
            <a:endParaRPr lang="vi-VN" sz="2000"/>
          </a:p>
        </p:txBody>
      </p:sp>
    </p:spTree>
    <p:extLst>
      <p:ext uri="{BB962C8B-B14F-4D97-AF65-F5344CB8AC3E}">
        <p14:creationId xmlns:p14="http://schemas.microsoft.com/office/powerpoint/2010/main" val="2034447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title"/>
          </p:nvPr>
        </p:nvSpPr>
        <p:spPr>
          <a:xfrm>
            <a:off x="563563" y="457200"/>
            <a:ext cx="6024562" cy="739775"/>
          </a:xfrm>
        </p:spPr>
        <p:txBody>
          <a:bodyPr/>
          <a:lstStyle/>
          <a:p>
            <a:pPr eaLnBrk="1" hangingPunct="1"/>
            <a:r>
              <a:rPr lang="sr-Latn-RS" sz="3600" smtClean="0"/>
              <a:t>Pakovanje primitivnih tipova</a:t>
            </a:r>
            <a:endParaRPr lang="en-US" sz="3600" smtClean="0"/>
          </a:p>
        </p:txBody>
      </p:sp>
      <p:sp>
        <p:nvSpPr>
          <p:cNvPr id="31747" name="Rectangle 1"/>
          <p:cNvSpPr>
            <a:spLocks noChangeArrowheads="1"/>
          </p:cNvSpPr>
          <p:nvPr/>
        </p:nvSpPr>
        <p:spPr bwMode="auto">
          <a:xfrm>
            <a:off x="179388" y="1341438"/>
            <a:ext cx="8785225" cy="46529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/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Svaki primitivni tip u Javi ima odgovarajuću </a:t>
            </a:r>
            <a:r>
              <a:rPr lang="vi-VN" sz="1900" b="1">
                <a:solidFill>
                  <a:srgbClr val="FF0000"/>
                </a:solidFill>
              </a:rPr>
              <a:t>omotačku klasu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(eng. </a:t>
            </a:r>
            <a:r>
              <a:rPr lang="vi-VN" sz="1900" i="1">
                <a:solidFill>
                  <a:schemeClr val="tx1">
                    <a:lumMod val="95000"/>
                    <a:lumOff val="5000"/>
                  </a:schemeClr>
                </a:solidFill>
              </a:rPr>
              <a:t>type-wrapper class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) u paketu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java.lang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.</a:t>
            </a:r>
            <a:endParaRPr lang="sr-Latn-RS" sz="19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Omotačke klase su: </a:t>
            </a:r>
            <a:r>
              <a:rPr lang="sr-Latn-RS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Boolean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, </a:t>
            </a:r>
            <a:r>
              <a:rPr lang="sr-Latn-RS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Byte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, </a:t>
            </a:r>
            <a:r>
              <a:rPr lang="sr-Latn-RS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Character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, </a:t>
            </a:r>
            <a:r>
              <a:rPr lang="sr-Latn-RS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Double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, </a:t>
            </a:r>
            <a:r>
              <a:rPr lang="sr-Latn-RS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Float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, </a:t>
            </a:r>
            <a:r>
              <a:rPr lang="sr-Latn-RS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Integer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, </a:t>
            </a:r>
            <a:r>
              <a:rPr lang="sr-Latn-RS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Long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 i </a:t>
            </a:r>
            <a:r>
              <a:rPr lang="sr-Latn-RS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Short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Omotačke klase omogućavaju da se sa primi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tivnim 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tipovima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radi kao sa objektima.</a:t>
            </a:r>
            <a:endParaRPr lang="sr-Latn-RS" sz="1900">
              <a:solidFill>
                <a:schemeClr val="tx1">
                  <a:lumMod val="95000"/>
                  <a:lumOff val="5000"/>
                </a:schemeClr>
              </a:solidFill>
            </a:endParaRP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Sve omotačke klase nasleđuju klasu </a:t>
            </a:r>
            <a:r>
              <a:rPr lang="sr-Latn-RS" sz="2000" b="1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Number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Omotačke klase su finalne klase, pa se ne mogu naslediti.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vi-VN" sz="1900" b="1">
                <a:solidFill>
                  <a:srgbClr val="FF0000"/>
                </a:solidFill>
              </a:rPr>
              <a:t>Pakovanje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i </a:t>
            </a:r>
            <a:r>
              <a:rPr lang="vi-VN" sz="1900" b="1">
                <a:solidFill>
                  <a:srgbClr val="FF0000"/>
                </a:solidFill>
              </a:rPr>
              <a:t>raspakivanje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(eng. </a:t>
            </a:r>
            <a:r>
              <a:rPr lang="vi-VN" sz="1900" i="1">
                <a:solidFill>
                  <a:schemeClr val="tx1">
                    <a:lumMod val="95000"/>
                    <a:lumOff val="5000"/>
                  </a:schemeClr>
                </a:solidFill>
              </a:rPr>
              <a:t>boxing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i </a:t>
            </a:r>
            <a:r>
              <a:rPr lang="vi-VN" sz="1900" i="1">
                <a:solidFill>
                  <a:schemeClr val="tx1">
                    <a:lumMod val="95000"/>
                    <a:lumOff val="5000"/>
                  </a:schemeClr>
                </a:solidFill>
              </a:rPr>
              <a:t>unboxing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), kao operacije konvertovanja primitivnog tipa u odgovarajući objekat i obrnuto, se u Javi vrš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e</a:t>
            </a:r>
            <a:r>
              <a:rPr lang="vi-VN" sz="1900">
                <a:solidFill>
                  <a:schemeClr val="tx1">
                    <a:lumMod val="95000"/>
                    <a:lumOff val="5000"/>
                  </a:schemeClr>
                </a:solidFill>
              </a:rPr>
              <a:t> automatski.</a:t>
            </a: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 </a:t>
            </a:r>
          </a:p>
          <a:p>
            <a:pPr marL="239713" indent="-239713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900">
                <a:solidFill>
                  <a:schemeClr val="tx1">
                    <a:lumMod val="95000"/>
                    <a:lumOff val="5000"/>
                  </a:schemeClr>
                </a:solidFill>
              </a:rPr>
              <a:t>Na ovaj način se primitivne vrednosti mogu koristiti tamo gde se očekuju omotačke klase i obrnuto.</a:t>
            </a:r>
            <a:endParaRPr lang="vi-VN" sz="190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  <p:sp>
        <p:nvSpPr>
          <p:cNvPr id="2765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3F535EE-0864-4333-815A-D618FC14DC32}" type="slidenum">
              <a:rPr lang="en-GB" smtClean="0">
                <a:latin typeface="Arial Black" pitchFamily="34" charset="0"/>
              </a:rPr>
              <a:pPr eaLnBrk="1" hangingPunct="1"/>
              <a:t>22</a:t>
            </a:fld>
            <a:endParaRPr lang="en-GB" smtClean="0"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422026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464050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Interfejs Collection</a:t>
            </a:r>
            <a:endParaRPr lang="en-US" sz="3600" smtClean="0"/>
          </a:p>
        </p:txBody>
      </p:sp>
      <p:sp>
        <p:nvSpPr>
          <p:cNvPr id="28675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196975"/>
            <a:ext cx="8666163" cy="5327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U hijerarhiji kolekcija, interfejs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Collection</a:t>
            </a:r>
            <a:r>
              <a:rPr lang="sr-Latn-RS" sz="2000" dirty="0"/>
              <a:t> je koreni interfejs iz koga su izvedeni interfejsi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/>
              <a:t>,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Set</a:t>
            </a:r>
            <a:r>
              <a:rPr lang="sr-Latn-RS" sz="2000" dirty="0"/>
              <a:t> i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Queue</a:t>
            </a:r>
            <a:r>
              <a:rPr lang="sr-Latn-RS" sz="2000" dirty="0"/>
              <a:t>, kao i mnogi drugi.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Interfejs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/>
              <a:t> definiše kolekciju u kojoj se elementi mogu ponavljati.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Interfejs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Set</a:t>
            </a:r>
            <a:r>
              <a:rPr lang="sr-Latn-RS" sz="2000" dirty="0"/>
              <a:t> definiše kolekciju u kojoj se elementi ne mogu ponavljati.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Interfejs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Queue</a:t>
            </a:r>
            <a:r>
              <a:rPr lang="sr-Latn-RS" sz="2000" dirty="0"/>
              <a:t> definiše kolekciju u kojoj se elementi ubacuju na kraj reda, a brišu sa početka. Drugi rečima,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Queue</a:t>
            </a:r>
            <a:r>
              <a:rPr lang="sr-Latn-RS" sz="2000" dirty="0"/>
              <a:t> radi po principu </a:t>
            </a:r>
            <a:r>
              <a:rPr lang="vi-VN" sz="2000" b="1" dirty="0"/>
              <a:t>First-In-First-Out</a:t>
            </a:r>
            <a:r>
              <a:rPr lang="vi-VN" sz="2000" dirty="0"/>
              <a:t> (FIFO)</a:t>
            </a:r>
            <a:r>
              <a:rPr lang="sr-Latn-RS" sz="2000" dirty="0"/>
              <a:t>,</a:t>
            </a:r>
            <a:r>
              <a:rPr lang="vi-VN" sz="2000" dirty="0"/>
              <a:t> </a:t>
            </a:r>
            <a:r>
              <a:rPr lang="sr-Latn-RS" sz="2000" dirty="0"/>
              <a:t>tj. </a:t>
            </a:r>
            <a:r>
              <a:rPr lang="vi-VN" sz="2000" dirty="0"/>
              <a:t>prvi</a:t>
            </a:r>
            <a:r>
              <a:rPr lang="sr-Latn-RS" sz="2000" dirty="0"/>
              <a:t> koji</a:t>
            </a:r>
            <a:r>
              <a:rPr lang="vi-VN" sz="2000" dirty="0"/>
              <a:t> ulaze u </a:t>
            </a:r>
            <a:r>
              <a:rPr lang="sr-Latn-RS" sz="2000" dirty="0"/>
              <a:t>kolekciju se prvi brišu iz kolekcije i obrnuto</a:t>
            </a:r>
            <a:r>
              <a:rPr lang="vi-VN" sz="2000" dirty="0"/>
              <a:t>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Interfejs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Collection</a:t>
            </a:r>
            <a:r>
              <a:rPr lang="sr-Latn-RS" sz="2000" dirty="0"/>
              <a:t> sadrži metode koji se izvode nad čitavom kolekcijom, kao što su dodavanje i brisanje elemenata kolekcije, poređenje elemenata kolekcije. </a:t>
            </a:r>
            <a:r>
              <a:rPr lang="sr-Latn-RS" sz="2000" dirty="0">
                <a:solidFill>
                  <a:srgbClr val="3333CC"/>
                </a:solidFill>
              </a:rPr>
              <a:t>Ne mogu se vršiti operacije na nivou jednog elementa kolekcije.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Kolekcija se može konvertovati u niz, što </a:t>
            </a:r>
            <a:r>
              <a:rPr lang="vi-VN" sz="2000" dirty="0"/>
              <a:t>se obično radi da bi se određene operacije sa nizom izvele efikasnije, kao i da bi se konvertovani niz mogao proslediti metodama koje ne rade sa kolekcijama ili obraditi nasleđenim starim kodom koji ne poznaje kolekcije.</a:t>
            </a:r>
          </a:p>
        </p:txBody>
      </p:sp>
      <p:sp>
        <p:nvSpPr>
          <p:cNvPr id="28676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085F86D8-ED42-43CF-B603-46FB65D7FF79}" type="slidenum">
              <a:rPr lang="en-GB" smtClean="0">
                <a:latin typeface="Arial Black" pitchFamily="34" charset="0"/>
              </a:rPr>
              <a:pPr eaLnBrk="1" hangingPunct="1"/>
              <a:t>23</a:t>
            </a:fld>
            <a:endParaRPr lang="en-GB" smtClean="0"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130738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16401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Interfejs Collection</a:t>
            </a:r>
            <a:endParaRPr lang="en-US" sz="3600" smtClean="0"/>
          </a:p>
        </p:txBody>
      </p:sp>
      <p:sp>
        <p:nvSpPr>
          <p:cNvPr id="29699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98450" y="1484313"/>
            <a:ext cx="8521700" cy="3168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Interfejs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Collection</a:t>
            </a:r>
            <a:r>
              <a:rPr lang="sr-Latn-RS" sz="2000" dirty="0"/>
              <a:t> ima metodu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iterator()</a:t>
            </a:r>
            <a:r>
              <a:rPr lang="sr-Latn-RS" sz="2000" dirty="0"/>
              <a:t> koja vraća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Iterator</a:t>
            </a:r>
            <a:r>
              <a:rPr lang="sr-Latn-RS" sz="2000" dirty="0"/>
              <a:t> objekat, koji omogućava prolazak kroz kolekciju i brisanje elemenata kolekcije.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Veliki broj kolekcija je implementiran tako da im konstruktor za argument ima objekat tipa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Collection</a:t>
            </a:r>
            <a:r>
              <a:rPr lang="sr-Latn-RS" sz="2000" dirty="0"/>
              <a:t>, čime se omogućava da nova kolekcija sadrži elemente postojeće kolekcije.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Od interfejsa kolekcije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Collection</a:t>
            </a:r>
            <a:r>
              <a:rPr lang="sr-Latn-RS" sz="2000" dirty="0"/>
              <a:t>, radićemo </a:t>
            </a:r>
            <a:r>
              <a:rPr lang="en-US" sz="2000" dirty="0" err="1" smtClean="0"/>
              <a:t>sa</a:t>
            </a:r>
            <a:r>
              <a:rPr lang="sr-Latn-RS" sz="2000" dirty="0" smtClean="0"/>
              <a:t> </a:t>
            </a:r>
            <a:r>
              <a:rPr lang="sr-Latn-RS" sz="2000" dirty="0"/>
              <a:t>interfejsima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 smtClean="0"/>
              <a:t>,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Queue</a:t>
            </a:r>
            <a:r>
              <a:rPr lang="sr-Latn-RS" sz="2000" dirty="0" smtClean="0"/>
              <a:t> i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Set</a:t>
            </a:r>
            <a:r>
              <a:rPr lang="sr-Latn-RS" sz="2000" dirty="0" smtClean="0"/>
              <a:t>. 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 smtClean="0"/>
              <a:t>Obradićemo i interfejs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Map</a:t>
            </a:r>
            <a:r>
              <a:rPr lang="sr-Latn-RS" sz="2000" dirty="0" smtClean="0"/>
              <a:t>, koji ne pripada ovoj hijerarhiji.</a:t>
            </a:r>
            <a:endParaRPr lang="sr-Latn-RS" sz="20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endParaRPr lang="sr-Latn-RS" sz="2000" dirty="0"/>
          </a:p>
        </p:txBody>
      </p:sp>
      <p:sp>
        <p:nvSpPr>
          <p:cNvPr id="29700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81D140B3-7666-44FA-AF48-509541646F61}" type="slidenum">
              <a:rPr lang="en-GB" smtClean="0">
                <a:latin typeface="Arial Black" pitchFamily="34" charset="0"/>
              </a:rPr>
              <a:pPr eaLnBrk="1" hangingPunct="1"/>
              <a:t>24</a:t>
            </a:fld>
            <a:endParaRPr lang="en-GB" smtClean="0"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5689602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2952750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List kolekcija</a:t>
            </a:r>
            <a:endParaRPr lang="en-US" sz="3600" smtClean="0"/>
          </a:p>
        </p:txBody>
      </p:sp>
      <p:sp>
        <p:nvSpPr>
          <p:cNvPr id="30723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98450" y="1341438"/>
            <a:ext cx="8521700" cy="51117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/>
              <a:t> je uređena kolekcija koja </a:t>
            </a:r>
            <a:r>
              <a:rPr lang="en-US" sz="2000" dirty="0"/>
              <a:t>mo</a:t>
            </a:r>
            <a:r>
              <a:rPr lang="sr-Latn-RS" sz="2000" dirty="0"/>
              <a:t>že sadržati duplikate elemenata.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Kao kod nizova, indeks prvog elementa liste je 0. Za razliku od nizova, elementima se </a:t>
            </a:r>
            <a:r>
              <a:rPr lang="en-US" sz="2000" dirty="0"/>
              <a:t>ne </a:t>
            </a:r>
            <a:r>
              <a:rPr lang="sr-Latn-RS" sz="2000" dirty="0"/>
              <a:t>može pristupiti koristeći zagrade 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[]</a:t>
            </a:r>
            <a:r>
              <a:rPr lang="en-US" sz="2000" dirty="0"/>
              <a:t>, </a:t>
            </a:r>
            <a:r>
              <a:rPr lang="en-US" sz="2000" dirty="0" err="1"/>
              <a:t>ve</a:t>
            </a:r>
            <a:r>
              <a:rPr lang="sr-Latn-RS" sz="2000" dirty="0"/>
              <a:t>ć preko odgovarajućih metoda (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set</a:t>
            </a:r>
            <a:r>
              <a:rPr lang="sr-Latn-RS" sz="2000" dirty="0"/>
              <a:t> i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get</a:t>
            </a:r>
            <a:r>
              <a:rPr lang="sr-Latn-RS" sz="2000" dirty="0"/>
              <a:t>).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Pored metoda nasleđenih iz </a:t>
            </a:r>
            <a:r>
              <a:rPr lang="sr-Latn-ME" sz="2000" dirty="0" smtClean="0"/>
              <a:t>interfejsa</a:t>
            </a:r>
            <a:r>
              <a:rPr lang="sr-Latn-RS" sz="2000" dirty="0" smtClean="0"/>
              <a:t>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Collection</a:t>
            </a:r>
            <a:r>
              <a:rPr lang="sr-Latn-RS" sz="2000" dirty="0"/>
              <a:t>, interfejs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/>
              <a:t> obezbeđuje niz metoda za rad sa elementima liste (preko indeksa), rad sa opsegom elemenata liste, pretragu elemenata itd.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Nekoliko klasa implementira interfejs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/>
              <a:t>, od kojih su najčešće korišćene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ArrayList</a:t>
            </a:r>
            <a:r>
              <a:rPr lang="sr-Latn-RS" sz="2000" dirty="0"/>
              <a:t> i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LinkedList</a:t>
            </a:r>
            <a:r>
              <a:rPr lang="sr-Latn-RS" sz="2000" dirty="0"/>
              <a:t>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sr-Latn-RS" sz="2000" dirty="0"/>
              <a:t> se implementira kao niz promenljive dužine. Stoga su operacije gde se često menja broj elemenata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sr-Latn-RS" sz="2000" dirty="0"/>
              <a:t> objekta neefikasne.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>
                <a:latin typeface="Consolas" pitchFamily="49" charset="0"/>
                <a:cs typeface="Consolas" pitchFamily="49" charset="0"/>
              </a:rPr>
              <a:t>LinkedList</a:t>
            </a:r>
            <a:r>
              <a:rPr lang="sr-Latn-RS" sz="2000" dirty="0"/>
              <a:t> sa implementira kao povezana lista. Umetanje novih elemenata u sredinu liste, brisanje elemenata liste i slično su značajno efikasniji u odnosu na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ArrayList</a:t>
            </a:r>
            <a:r>
              <a:rPr lang="sr-Latn-RS" sz="2000" dirty="0"/>
              <a:t> objekte.</a:t>
            </a:r>
          </a:p>
        </p:txBody>
      </p:sp>
      <p:sp>
        <p:nvSpPr>
          <p:cNvPr id="30724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1DB7003-E5AF-47C5-B7B5-E05377942412}" type="slidenum">
              <a:rPr lang="en-GB" smtClean="0">
                <a:latin typeface="Arial Black" pitchFamily="34" charset="0"/>
              </a:rPr>
              <a:pPr eaLnBrk="1" hangingPunct="1"/>
              <a:t>25</a:t>
            </a:fld>
            <a:endParaRPr lang="en-GB" smtClean="0">
              <a:latin typeface="Arial Black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4312362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404664"/>
            <a:ext cx="4394200" cy="596900"/>
          </a:xfrm>
        </p:spPr>
        <p:txBody>
          <a:bodyPr/>
          <a:lstStyle/>
          <a:p>
            <a:pPr eaLnBrk="1" hangingPunct="1"/>
            <a:r>
              <a:rPr lang="sr-Latn-RS" sz="3600" dirty="0" smtClean="0"/>
              <a:t>Korišćenje iteratora</a:t>
            </a:r>
            <a:endParaRPr lang="en-US" sz="3600" dirty="0" smtClean="0"/>
          </a:p>
        </p:txBody>
      </p:sp>
      <p:sp>
        <p:nvSpPr>
          <p:cNvPr id="31747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742343D0-EA7B-48FF-9610-2ED09B478917}" type="slidenum">
              <a:rPr lang="en-GB" smtClean="0">
                <a:latin typeface="Arial Black" pitchFamily="34" charset="0"/>
              </a:rPr>
              <a:pPr eaLnBrk="1" hangingPunct="1"/>
              <a:t>26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31748" name="Rectangle 1"/>
          <p:cNvSpPr>
            <a:spLocks noChangeArrowheads="1"/>
          </p:cNvSpPr>
          <p:nvPr/>
        </p:nvSpPr>
        <p:spPr bwMode="auto">
          <a:xfrm>
            <a:off x="107504" y="996399"/>
            <a:ext cx="7418388" cy="5816977"/>
          </a:xfrm>
          <a:prstGeom prst="rect">
            <a:avLst/>
          </a:prstGeom>
          <a:solidFill>
            <a:srgbClr val="CC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java.util.List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java.util.ArrayList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java.util.Iterator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endParaRPr lang="en-GB" sz="1200" b="1" dirty="0">
              <a:solidFill>
                <a:srgbClr val="7F0055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class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RadSaIteratorima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2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static void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String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 = {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"Ana"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Rade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"Ines"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Miloš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Azra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Ilija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List&lt; String &gt;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ArrayList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: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listaImena.add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String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imenaZaBrisanje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 = {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Rade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Ilija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Azra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List&lt; String &gt;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listaImenaZaBrisanje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ArrayList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: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imenaZaBrisanje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listaImenaZaBrisanje.add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Iterator&lt; String &gt;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listaImena.iterator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Štampanje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liste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pomoću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iteratora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while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iter.hasNext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iter.next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 +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 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listaImena.iterator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while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iter.hasNext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if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listaImenaZaBrisanje.contains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iter.next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()))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iter.remove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nLista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brisanja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0;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&lt;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listaImena.size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++)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listaImena.get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+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 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</a:p>
        </p:txBody>
      </p:sp>
      <p:cxnSp>
        <p:nvCxnSpPr>
          <p:cNvPr id="31749" name="Straight Arrow Connector 6"/>
          <p:cNvCxnSpPr>
            <a:cxnSpLocks noChangeShapeType="1"/>
          </p:cNvCxnSpPr>
          <p:nvPr/>
        </p:nvCxnSpPr>
        <p:spPr bwMode="auto">
          <a:xfrm flipH="1" flipV="1">
            <a:off x="4789489" y="5365132"/>
            <a:ext cx="753168" cy="8084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9" name="Rectangle 8"/>
          <p:cNvSpPr>
            <a:spLocks noChangeArrowheads="1"/>
          </p:cNvSpPr>
          <p:nvPr/>
        </p:nvSpPr>
        <p:spPr bwMode="auto">
          <a:xfrm>
            <a:off x="5580112" y="5107250"/>
            <a:ext cx="2592288" cy="5232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400" dirty="0">
                <a:solidFill>
                  <a:srgbClr val="339933"/>
                </a:solidFill>
                <a:latin typeface="+mn-lt"/>
              </a:rPr>
              <a:t>Brisanje elemenata liste imena koji se nalaze u </a:t>
            </a: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listi</a:t>
            </a:r>
            <a:endParaRPr lang="sr-Latn-RS" sz="1400" dirty="0">
              <a:solidFill>
                <a:srgbClr val="339933"/>
              </a:solidFill>
              <a:latin typeface="+mn-lt"/>
            </a:endParaRPr>
          </a:p>
        </p:txBody>
      </p:sp>
      <p:sp>
        <p:nvSpPr>
          <p:cNvPr id="31751" name="Rectangle 1"/>
          <p:cNvSpPr>
            <a:spLocks noChangeArrowheads="1"/>
          </p:cNvSpPr>
          <p:nvPr/>
        </p:nvSpPr>
        <p:spPr bwMode="auto">
          <a:xfrm>
            <a:off x="5542657" y="5859288"/>
            <a:ext cx="3565847" cy="954088"/>
          </a:xfrm>
          <a:prstGeom prst="rect">
            <a:avLst/>
          </a:prstGeom>
          <a:solidFill>
            <a:schemeClr val="bg1"/>
          </a:solidFill>
          <a:ln w="9525">
            <a:solidFill>
              <a:srgbClr val="339933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Štampanje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liste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pomoću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iteratora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Ana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Rade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Ines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Miloš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Azra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Ilija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</a:p>
          <a:p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brisanja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Ana Ines </a:t>
            </a:r>
            <a:r>
              <a:rPr lang="en-GB" sz="14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Miloš</a:t>
            </a:r>
            <a:endParaRPr lang="en-GB" sz="1400" dirty="0">
              <a:solidFill>
                <a:srgbClr val="339933"/>
              </a:solidFill>
              <a:latin typeface="Consolas" pitchFamily="49" charset="0"/>
              <a:cs typeface="Times New Roman" pitchFamily="18" charset="0"/>
            </a:endParaRPr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8388350" y="5512579"/>
            <a:ext cx="755650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r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600" dirty="0">
                <a:solidFill>
                  <a:srgbClr val="339933"/>
                </a:solidFill>
                <a:latin typeface="+mn-lt"/>
              </a:rPr>
              <a:t>Ispis</a:t>
            </a:r>
            <a:endParaRPr lang="en-US" sz="1600" dirty="0">
              <a:solidFill>
                <a:srgbClr val="339933"/>
              </a:solidFill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6744052" y="2436276"/>
            <a:ext cx="2160240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ME" sz="1400" dirty="0">
                <a:solidFill>
                  <a:srgbClr val="339933"/>
                </a:solidFill>
                <a:latin typeface="+mn-lt"/>
              </a:rPr>
              <a:t>Kreiranje liste imena</a:t>
            </a:r>
            <a:endParaRPr lang="en-US" sz="14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11" name="Straight Arrow Connector 6"/>
          <p:cNvCxnSpPr>
            <a:cxnSpLocks noChangeShapeType="1"/>
          </p:cNvCxnSpPr>
          <p:nvPr/>
        </p:nvCxnSpPr>
        <p:spPr bwMode="auto">
          <a:xfrm flipH="1">
            <a:off x="5292080" y="2611826"/>
            <a:ext cx="1440159" cy="9663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4" name="Rectangle 13"/>
          <p:cNvSpPr>
            <a:spLocks noChangeArrowheads="1"/>
          </p:cNvSpPr>
          <p:nvPr/>
        </p:nvSpPr>
        <p:spPr bwMode="auto">
          <a:xfrm>
            <a:off x="5578486" y="3384310"/>
            <a:ext cx="3108314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ME" sz="1400" dirty="0">
                <a:solidFill>
                  <a:srgbClr val="339933"/>
                </a:solidFill>
                <a:latin typeface="+mn-lt"/>
              </a:rPr>
              <a:t>Kreiranje liste </a:t>
            </a:r>
            <a:r>
              <a:rPr lang="sr-Latn-ME" sz="1400" dirty="0" smtClean="0">
                <a:solidFill>
                  <a:srgbClr val="339933"/>
                </a:solidFill>
                <a:latin typeface="+mn-lt"/>
              </a:rPr>
              <a:t>imena za brisanje</a:t>
            </a:r>
            <a:endParaRPr lang="en-US" sz="14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16" name="Straight Arrow Connector 6"/>
          <p:cNvCxnSpPr>
            <a:cxnSpLocks noChangeShapeType="1"/>
          </p:cNvCxnSpPr>
          <p:nvPr/>
        </p:nvCxnSpPr>
        <p:spPr bwMode="auto">
          <a:xfrm flipH="1">
            <a:off x="4139953" y="3573016"/>
            <a:ext cx="1440159" cy="9663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5" name="Rectangle 4"/>
          <p:cNvSpPr/>
          <p:nvPr/>
        </p:nvSpPr>
        <p:spPr>
          <a:xfrm>
            <a:off x="5813710" y="4221088"/>
            <a:ext cx="3222786" cy="523220"/>
          </a:xfrm>
          <a:prstGeom prst="rect">
            <a:avLst/>
          </a:prstGeom>
          <a:ln>
            <a:noFill/>
          </a:ln>
        </p:spPr>
        <p:txBody>
          <a:bodyPr wrap="square">
            <a:spAutoFit/>
          </a:bodyPr>
          <a:lstStyle/>
          <a:p>
            <a:r>
              <a:rPr lang="sr-Latn-ME" sz="1400" dirty="0">
                <a:solidFill>
                  <a:srgbClr val="339933"/>
                </a:solidFill>
                <a:latin typeface="+mn-lt"/>
              </a:rPr>
              <a:t>Kreiranje iteratora kolekcije i štampanje liste pomoću iteratora</a:t>
            </a:r>
            <a:endParaRPr lang="en-GB" sz="14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17" name="Straight Arrow Connector 6"/>
          <p:cNvCxnSpPr>
            <a:cxnSpLocks noChangeShapeType="1"/>
          </p:cNvCxnSpPr>
          <p:nvPr/>
        </p:nvCxnSpPr>
        <p:spPr bwMode="auto">
          <a:xfrm flipH="1">
            <a:off x="4366060" y="4486064"/>
            <a:ext cx="1440159" cy="9663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  <p:extLst>
      <p:ext uri="{BB962C8B-B14F-4D97-AF65-F5344CB8AC3E}">
        <p14:creationId xmlns:p14="http://schemas.microsoft.com/office/powerpoint/2010/main" val="18318051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164012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Komentari primera</a:t>
            </a:r>
          </a:p>
        </p:txBody>
      </p:sp>
      <p:sp>
        <p:nvSpPr>
          <p:cNvPr id="32771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55A7E572-BE9A-46EF-9B1B-63CFC958E456}" type="slidenum">
              <a:rPr lang="en-GB" smtClean="0">
                <a:latin typeface="Arial Black" pitchFamily="34" charset="0"/>
              </a:rPr>
              <a:pPr eaLnBrk="1" hangingPunct="1"/>
              <a:t>27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7172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341438"/>
            <a:ext cx="8353425" cy="4679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2000" rIns="72000"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2000" dirty="0" smtClean="0"/>
              <a:t>U </a:t>
            </a:r>
            <a:r>
              <a:rPr lang="en-US" sz="2000" dirty="0" err="1" smtClean="0"/>
              <a:t>prethodnom</a:t>
            </a:r>
            <a:r>
              <a:rPr lang="en-US" sz="2000" dirty="0" smtClean="0"/>
              <a:t> </a:t>
            </a:r>
            <a:r>
              <a:rPr lang="en-US" sz="2000" dirty="0" err="1" smtClean="0"/>
              <a:t>primeru</a:t>
            </a:r>
            <a:r>
              <a:rPr lang="en-US" sz="2000" dirty="0" smtClean="0"/>
              <a:t>, </a:t>
            </a:r>
            <a:r>
              <a:rPr lang="sr-Latn-RS" sz="2000" dirty="0" smtClean="0"/>
              <a:t>kreirali smo dva niza stringova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imena</a:t>
            </a:r>
            <a:r>
              <a:rPr lang="sr-Latn-RS" sz="2000" dirty="0" smtClean="0"/>
              <a:t> i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imenaZaBrisanje</a:t>
            </a:r>
            <a:r>
              <a:rPr lang="sr-Latn-RS" sz="2000" dirty="0" smtClean="0"/>
              <a:t>, i na osnovu njih dv</a:t>
            </a:r>
            <a:r>
              <a:rPr lang="en-US" sz="2000" dirty="0" smtClean="0"/>
              <a:t>e</a:t>
            </a:r>
            <a:r>
              <a:rPr lang="sr-Latn-RS" sz="2000" dirty="0" smtClean="0"/>
              <a:t> list</a:t>
            </a:r>
            <a:r>
              <a:rPr lang="en-US" sz="2000" dirty="0" smtClean="0"/>
              <a:t>e</a:t>
            </a:r>
            <a:r>
              <a:rPr lang="sr-Latn-RS" sz="2000" dirty="0" smtClean="0"/>
              <a:t>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listaImena</a:t>
            </a:r>
            <a:r>
              <a:rPr lang="sr-Latn-RS" sz="2000" dirty="0" smtClean="0"/>
              <a:t> i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listaImenaZaBrisanje</a:t>
            </a:r>
            <a:r>
              <a:rPr lang="sr-Latn-RS" sz="2000" dirty="0" smtClean="0"/>
              <a:t>. Cilj je iz list</a:t>
            </a:r>
            <a:r>
              <a:rPr lang="en-US" sz="2000" dirty="0" smtClean="0"/>
              <a:t>e</a:t>
            </a:r>
            <a:r>
              <a:rPr lang="sr-Latn-RS" sz="2000" dirty="0" smtClean="0"/>
              <a:t>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listaImena</a:t>
            </a:r>
            <a:r>
              <a:rPr lang="sr-Latn-RS" sz="2000" dirty="0" smtClean="0"/>
              <a:t> izbrisati sve elemente koji se pojavljuju u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listaImenaZaBrisanje</a:t>
            </a:r>
            <a:r>
              <a:rPr lang="sr-Latn-RS" sz="2000" dirty="0" smtClean="0"/>
              <a:t>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Liste su generički tipovi, pri čemu se tip elemenata navodi unutar </a:t>
            </a:r>
            <a:r>
              <a:rPr lang="en-US" sz="2000" dirty="0" smtClean="0"/>
              <a:t>&lt; &gt;</a:t>
            </a:r>
            <a:r>
              <a:rPr lang="sr-Latn-RS" sz="2000" dirty="0" smtClean="0"/>
              <a:t>:</a:t>
            </a:r>
            <a:endParaRPr lang="en-US" sz="2000" dirty="0" smtClean="0"/>
          </a:p>
          <a:p>
            <a:pPr marL="265113" indent="0" eaLnBrk="1" hangingPunct="1">
              <a:spcAft>
                <a:spcPts val="1200"/>
              </a:spcAft>
              <a:buClr>
                <a:schemeClr val="tx1"/>
              </a:buClr>
              <a:buSzPct val="75000"/>
              <a:defRPr/>
            </a:pPr>
            <a:r>
              <a:rPr lang="en-GB" sz="20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List&lt; String &gt; </a:t>
            </a:r>
            <a:r>
              <a:rPr lang="en-GB" sz="2000" dirty="0" err="1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lista</a:t>
            </a:r>
            <a:r>
              <a:rPr lang="sr-Latn-ME" sz="20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Imena</a:t>
            </a:r>
            <a:endParaRPr lang="sr-Latn-RS" sz="2000" dirty="0" smtClean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2000" dirty="0" err="1" smtClean="0"/>
              <a:t>Sli</a:t>
            </a:r>
            <a:r>
              <a:rPr lang="sr-Latn-RS" sz="2000" dirty="0" smtClean="0"/>
              <a:t>čno, klasa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ArrayList</a:t>
            </a:r>
            <a:r>
              <a:rPr lang="sr-Latn-RS" sz="2000" dirty="0" smtClean="0"/>
              <a:t> je generička klasa.</a:t>
            </a:r>
            <a:endParaRPr lang="en-US" sz="2000" dirty="0" smtClean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Brisanje elemenata liste ćemo vršiti pomoću iteratora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iter</a:t>
            </a:r>
            <a:r>
              <a:rPr lang="sr-Latn-RS" sz="2000" dirty="0" smtClean="0"/>
              <a:t>, koji se dobija pomoću metode </a:t>
            </a:r>
            <a:r>
              <a:rPr lang="sr-Latn-RS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iterator()</a:t>
            </a:r>
            <a:r>
              <a:rPr lang="sr-Latn-RS" sz="2000" dirty="0" smtClean="0"/>
              <a:t> liste (i generalno kolekcije).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Metoda </a:t>
            </a:r>
            <a:r>
              <a:rPr lang="en-GB" sz="2000" b="1" dirty="0" err="1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hasNext</a:t>
            </a:r>
            <a:r>
              <a:rPr lang="en-GB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</a:t>
            </a:r>
            <a:r>
              <a:rPr lang="sr-Latn-RS" sz="2000" dirty="0" smtClean="0"/>
              <a:t> vraća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true</a:t>
            </a:r>
            <a:r>
              <a:rPr lang="sr-Latn-RS" sz="2000" dirty="0" smtClean="0"/>
              <a:t> ako iterator nije stigao do kraja kolekcije i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false</a:t>
            </a:r>
            <a:r>
              <a:rPr lang="sr-Latn-RS" sz="2000" dirty="0" smtClean="0"/>
              <a:t> u suprotnom.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Ukoliko iterator nije stigao do kraja kolekcije, metoda </a:t>
            </a:r>
            <a:r>
              <a:rPr lang="sr-Latn-RS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next()</a:t>
            </a:r>
            <a:r>
              <a:rPr lang="sr-Latn-RS" sz="2000" dirty="0" smtClean="0"/>
              <a:t> iteratora vraća referencu na naredni element kolekcije.</a:t>
            </a:r>
          </a:p>
        </p:txBody>
      </p:sp>
    </p:spTree>
    <p:extLst>
      <p:ext uri="{BB962C8B-B14F-4D97-AF65-F5344CB8AC3E}">
        <p14:creationId xmlns:p14="http://schemas.microsoft.com/office/powerpoint/2010/main" val="329161345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164012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Komentari primera</a:t>
            </a:r>
          </a:p>
        </p:txBody>
      </p:sp>
      <p:sp>
        <p:nvSpPr>
          <p:cNvPr id="33795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38151030-EE61-478B-A53F-0D085A2C6392}" type="slidenum">
              <a:rPr lang="en-GB" smtClean="0">
                <a:latin typeface="Arial Black" pitchFamily="34" charset="0"/>
              </a:rPr>
              <a:pPr eaLnBrk="1" hangingPunct="1"/>
              <a:t>28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33796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557462"/>
            <a:ext cx="8641655" cy="410378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2000" rIns="72000"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Kad dođemo do kraja kolekcije, moramo nanovo inicijalizovati iterator pozivom metode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iterator</a:t>
            </a:r>
            <a:r>
              <a:rPr lang="sr-Latn-RS" sz="2000" dirty="0"/>
              <a:t> predmetne kolekcije. </a:t>
            </a:r>
            <a:endParaRPr lang="sr-Latn-RS" sz="2000" dirty="0" smtClean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 smtClean="0"/>
              <a:t>Metoda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contains</a:t>
            </a:r>
            <a:r>
              <a:rPr lang="sr-Latn-RS" sz="2000" dirty="0"/>
              <a:t> liste vraća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true</a:t>
            </a:r>
            <a:r>
              <a:rPr lang="sr-Latn-RS" sz="2000" dirty="0"/>
              <a:t> ako lista sadrži element koji se prosleđuje </a:t>
            </a:r>
            <a:r>
              <a:rPr lang="en-US" sz="2000" dirty="0" err="1"/>
              <a:t>ka</a:t>
            </a:r>
            <a:r>
              <a:rPr lang="sr-Latn-RS" sz="2000" dirty="0"/>
              <a:t>o argument metode.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Metoda</a:t>
            </a:r>
            <a:r>
              <a:rPr lang="en-US" sz="2000" dirty="0"/>
              <a:t> </a:t>
            </a:r>
            <a:r>
              <a:rPr lang="sr-Latn-RS" sz="2000" dirty="0"/>
              <a:t>iteratora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remove()</a:t>
            </a:r>
            <a:r>
              <a:rPr lang="sr-Latn-RS" sz="2000" dirty="0"/>
              <a:t> briše iz liste tekući element koji vraća iterator.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Ako se kolekcija promeni nakon kreiranja iteratora za tu kolekciju, iterator postaje nevažeći. Pokušaj da se izvrši operacija sa iteratorom će u tom slučaju baciti izuzetak tipa </a:t>
            </a:r>
            <a:r>
              <a:rPr lang="en-GB" sz="2000" dirty="0" err="1">
                <a:latin typeface="Consolas" pitchFamily="49" charset="0"/>
                <a:cs typeface="Consolas" pitchFamily="49" charset="0"/>
              </a:rPr>
              <a:t>ConcurrentModificationException</a:t>
            </a:r>
            <a:r>
              <a:rPr lang="sr-Latn-RS" sz="2000" dirty="0" smtClean="0"/>
              <a:t>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U narednom primeru, </a:t>
            </a:r>
            <a:r>
              <a:rPr lang="sr-Latn-RS" sz="2000" dirty="0" smtClean="0"/>
              <a:t>kreiraćemo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LinkedList</a:t>
            </a:r>
            <a:r>
              <a:rPr lang="sr-Latn-RS" sz="2000" dirty="0"/>
              <a:t> kolekciju (paket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java.util.LinkedList</a:t>
            </a:r>
            <a:r>
              <a:rPr lang="sr-Latn-RS" sz="2000" dirty="0"/>
              <a:t>) i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ListIterator</a:t>
            </a:r>
            <a:r>
              <a:rPr lang="sr-Latn-RS" sz="2000" dirty="0"/>
              <a:t> objekat (kolekcija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java.util.ListIterator</a:t>
            </a:r>
            <a:r>
              <a:rPr lang="sr-Latn-RS" sz="2000" dirty="0"/>
              <a:t>) za prolazak kroz nju.</a:t>
            </a:r>
          </a:p>
        </p:txBody>
      </p:sp>
    </p:spTree>
    <p:extLst>
      <p:ext uri="{BB962C8B-B14F-4D97-AF65-F5344CB8AC3E}">
        <p14:creationId xmlns:p14="http://schemas.microsoft.com/office/powerpoint/2010/main" val="214034847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476672"/>
            <a:ext cx="4608512" cy="596900"/>
          </a:xfrm>
        </p:spPr>
        <p:txBody>
          <a:bodyPr/>
          <a:lstStyle/>
          <a:p>
            <a:pPr eaLnBrk="1" hangingPunct="1"/>
            <a:r>
              <a:rPr lang="sr-Latn-RS" sz="3600" dirty="0" smtClean="0"/>
              <a:t>Primer sa LinkedList</a:t>
            </a:r>
            <a:endParaRPr lang="en-US" sz="3600" dirty="0" smtClean="0"/>
          </a:p>
        </p:txBody>
      </p:sp>
      <p:sp>
        <p:nvSpPr>
          <p:cNvPr id="34819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C464F0C4-866E-4CB6-AF7D-11F8C08DB13E}" type="slidenum">
              <a:rPr lang="en-GB" smtClean="0">
                <a:latin typeface="Arial Black" pitchFamily="34" charset="0"/>
              </a:rPr>
              <a:pPr eaLnBrk="1" hangingPunct="1"/>
              <a:t>29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34820" name="Rectangle 1"/>
          <p:cNvSpPr>
            <a:spLocks noChangeArrowheads="1"/>
          </p:cNvSpPr>
          <p:nvPr/>
        </p:nvSpPr>
        <p:spPr bwMode="auto">
          <a:xfrm>
            <a:off x="123269" y="1088789"/>
            <a:ext cx="6475664" cy="5663089"/>
          </a:xfrm>
          <a:prstGeom prst="rect">
            <a:avLst/>
          </a:prstGeom>
          <a:solidFill>
            <a:srgbClr val="CC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 anchor="ctr">
            <a:spAutoFit/>
          </a:bodyPr>
          <a:lstStyle/>
          <a:p>
            <a:pPr>
              <a:spcAft>
                <a:spcPts val="12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.</a:t>
            </a:r>
            <a:r>
              <a:rPr lang="sr-Latn-ME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*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</a:p>
          <a:p>
            <a:pPr>
              <a:spcAft>
                <a:spcPts val="12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class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RadSaListIteratorom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2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static void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String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 = {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Azra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Rade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"Ines"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List&lt; String &gt;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LinkedList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: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 </a:t>
            </a: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listaImena.add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2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2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String imena2[] = {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"Dragan"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"Ana"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Vesna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"Marko"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List&lt; String &gt; listaImena2 = 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LinkedList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: imena2)  </a:t>
            </a: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listaImena2.add(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pre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dodavanja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</a:t>
            </a:r>
            <a:r>
              <a:rPr lang="en-GB" sz="12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listaImena.</a:t>
            </a:r>
            <a:r>
              <a:rPr lang="en-GB" sz="12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addAll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(listaImena2);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dodavanja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</a:t>
            </a:r>
            <a:r>
              <a:rPr lang="en-GB" sz="12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2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listaImena.</a:t>
            </a:r>
            <a:r>
              <a:rPr lang="en-GB" sz="12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subList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(1, 4).</a:t>
            </a:r>
            <a:r>
              <a:rPr lang="en-GB" sz="12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clear()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uklanjanja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poziciji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1-3:"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</a:t>
            </a:r>
            <a:r>
              <a:rPr lang="en-GB" sz="12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2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obrniListu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listaImena2);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sa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obrnutim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redosledom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(listaImena2</a:t>
            </a:r>
            <a:r>
              <a:rPr lang="en-GB" sz="12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2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prebaciUVelika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prebacivanja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u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velika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slova</a:t>
            </a:r>
            <a:r>
              <a:rPr lang="en-GB" sz="12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:"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2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listaImena</a:t>
            </a: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2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</a:p>
        </p:txBody>
      </p:sp>
      <p:sp>
        <p:nvSpPr>
          <p:cNvPr id="7" name="Rectangle 1"/>
          <p:cNvSpPr>
            <a:spLocks noChangeArrowheads="1"/>
          </p:cNvSpPr>
          <p:nvPr/>
        </p:nvSpPr>
        <p:spPr bwMode="auto">
          <a:xfrm>
            <a:off x="5482301" y="1701975"/>
            <a:ext cx="3630641" cy="1785104"/>
          </a:xfrm>
          <a:prstGeom prst="rect">
            <a:avLst/>
          </a:prstGeom>
          <a:solidFill>
            <a:schemeClr val="bg1"/>
          </a:solidFill>
          <a:ln w="9525">
            <a:solidFill>
              <a:srgbClr val="339933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pre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dodavanja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[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Azra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Rade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Ines]</a:t>
            </a:r>
          </a:p>
          <a:p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dodavanja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[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Azra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Rade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Ines, Dragan, Ana,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Vesna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Marko]</a:t>
            </a:r>
          </a:p>
          <a:p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uklanjanja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poziciji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1-3:</a:t>
            </a:r>
          </a:p>
          <a:p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[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Azra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Ana,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Vesna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Marko]</a:t>
            </a:r>
          </a:p>
          <a:p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sa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obrnutim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redosledom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[Marko,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Vesna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Ana,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Azra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]</a:t>
            </a:r>
          </a:p>
          <a:p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prebacivanja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u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velika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1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slova</a:t>
            </a:r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1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[AZRA, ANA, VESNA, MARKO]</a:t>
            </a: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8417921" y="1406484"/>
            <a:ext cx="755650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r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600" dirty="0">
                <a:solidFill>
                  <a:srgbClr val="339933"/>
                </a:solidFill>
                <a:latin typeface="+mn-lt"/>
              </a:rPr>
              <a:t>Ispis</a:t>
            </a:r>
            <a:endParaRPr lang="en-US" sz="1600" dirty="0">
              <a:solidFill>
                <a:srgbClr val="339933"/>
              </a:solidFill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9" name="Straight Arrow Connector 6"/>
          <p:cNvCxnSpPr>
            <a:cxnSpLocks noChangeShapeType="1"/>
          </p:cNvCxnSpPr>
          <p:nvPr/>
        </p:nvCxnSpPr>
        <p:spPr bwMode="auto">
          <a:xfrm flipH="1">
            <a:off x="3572836" y="3904819"/>
            <a:ext cx="1656184" cy="0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5223765" y="3729280"/>
            <a:ext cx="3744416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Štampanje liste u jednoj liniji </a:t>
            </a:r>
            <a:r>
              <a:rPr lang="en-US" sz="1400" dirty="0" smtClean="0">
                <a:solidFill>
                  <a:srgbClr val="FF0000"/>
                </a:solidFill>
                <a:latin typeface="+mn-lt"/>
              </a:rPr>
              <a:t>[</a:t>
            </a:r>
            <a:r>
              <a:rPr lang="en-US" sz="1400" dirty="0" err="1" smtClean="0">
                <a:solidFill>
                  <a:srgbClr val="FF0000"/>
                </a:solidFill>
                <a:latin typeface="+mn-lt"/>
              </a:rPr>
              <a:t>prvi</a:t>
            </a:r>
            <a:r>
              <a:rPr lang="en-US" sz="1400" dirty="0" smtClean="0">
                <a:solidFill>
                  <a:srgbClr val="FF0000"/>
                </a:solidFill>
                <a:latin typeface="+mn-lt"/>
              </a:rPr>
              <a:t>, </a:t>
            </a:r>
            <a:r>
              <a:rPr lang="en-US" sz="1400" dirty="0" err="1" smtClean="0">
                <a:solidFill>
                  <a:srgbClr val="FF0000"/>
                </a:solidFill>
                <a:latin typeface="+mn-lt"/>
              </a:rPr>
              <a:t>drugi</a:t>
            </a:r>
            <a:r>
              <a:rPr lang="en-US" sz="1400" dirty="0" smtClean="0">
                <a:solidFill>
                  <a:srgbClr val="FF0000"/>
                </a:solidFill>
                <a:latin typeface="+mn-lt"/>
              </a:rPr>
              <a:t>, …]</a:t>
            </a:r>
            <a:endParaRPr lang="sr-Latn-RS" sz="1400" dirty="0">
              <a:solidFill>
                <a:srgbClr val="FF0000"/>
              </a:solidFill>
              <a:latin typeface="+mn-lt"/>
            </a:endParaRP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5233255" y="3966678"/>
            <a:ext cx="3755946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Dodavanje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svih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elemenata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jedne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liste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drugoj</a:t>
            </a:r>
            <a:endParaRPr lang="en-US" sz="14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14" name="Straight Arrow Connector 6"/>
          <p:cNvCxnSpPr>
            <a:cxnSpLocks noChangeShapeType="1"/>
          </p:cNvCxnSpPr>
          <p:nvPr/>
        </p:nvCxnSpPr>
        <p:spPr bwMode="auto">
          <a:xfrm flipH="1">
            <a:off x="3578699" y="4141863"/>
            <a:ext cx="1645066" cy="0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6" name="Rectangle 15"/>
          <p:cNvSpPr>
            <a:spLocks noChangeArrowheads="1"/>
          </p:cNvSpPr>
          <p:nvPr/>
        </p:nvSpPr>
        <p:spPr bwMode="auto">
          <a:xfrm>
            <a:off x="5233255" y="4607116"/>
            <a:ext cx="3755946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Brisanje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elemenata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liste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sa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indeksima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1, 2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i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3</a:t>
            </a:r>
            <a:endParaRPr lang="en-US" sz="14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19" name="Straight Arrow Connector 6"/>
          <p:cNvCxnSpPr>
            <a:cxnSpLocks noChangeShapeType="1"/>
          </p:cNvCxnSpPr>
          <p:nvPr/>
        </p:nvCxnSpPr>
        <p:spPr bwMode="auto">
          <a:xfrm flipH="1">
            <a:off x="3588601" y="4788373"/>
            <a:ext cx="1645066" cy="0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  <p:extLst>
      <p:ext uri="{BB962C8B-B14F-4D97-AF65-F5344CB8AC3E}">
        <p14:creationId xmlns:p14="http://schemas.microsoft.com/office/powerpoint/2010/main" val="25751495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734536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Primer bez upravljanja izuzecima</a:t>
            </a:r>
            <a:endParaRPr lang="en-US" sz="3600" smtClean="0"/>
          </a:p>
        </p:txBody>
      </p:sp>
      <p:sp>
        <p:nvSpPr>
          <p:cNvPr id="5123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7645DAA3-E57B-4358-B4B5-070846F7BCA4}" type="slidenum">
              <a:rPr lang="en-GB" smtClean="0">
                <a:latin typeface="Arial Black" pitchFamily="34" charset="0"/>
              </a:rPr>
              <a:pPr eaLnBrk="1" hangingPunct="1"/>
              <a:t>3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5124" name="Rectangle 1"/>
          <p:cNvSpPr>
            <a:spLocks noChangeArrowheads="1"/>
          </p:cNvSpPr>
          <p:nvPr/>
        </p:nvSpPr>
        <p:spPr bwMode="auto">
          <a:xfrm>
            <a:off x="883827" y="1620838"/>
            <a:ext cx="7302946" cy="4185761"/>
          </a:xfrm>
          <a:prstGeom prst="rect">
            <a:avLst/>
          </a:prstGeom>
          <a:solidFill>
            <a:srgbClr val="CC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java.util.Scanner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endParaRPr lang="en-GB" sz="14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class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RazlomakBezObradeIzuzetaka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endParaRPr lang="en-GB" sz="14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static void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Scanner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unos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new Scanner(System.in);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400" dirty="0" err="1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Uneti</a:t>
            </a:r>
            <a:r>
              <a:rPr lang="en-GB" sz="1400" dirty="0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imenilac</a:t>
            </a:r>
            <a:r>
              <a:rPr lang="en-GB" sz="1400" dirty="0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400" dirty="0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brojilac</a:t>
            </a:r>
            <a:r>
              <a:rPr lang="en-GB" sz="1400" dirty="0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razlomka</a:t>
            </a:r>
            <a:r>
              <a:rPr lang="en-GB" sz="1400" dirty="0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: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imenilac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unos.nextInt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brojilac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unos.nextInt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rezultat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kolicnik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imenilac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brojilac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dirty="0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"%d / %d = %d\n "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brojilac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imenilac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rezultat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endParaRPr lang="en-GB" sz="14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static </a:t>
            </a:r>
            <a:r>
              <a:rPr lang="en-GB" sz="14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kolicnik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4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4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4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return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/ </a:t>
            </a:r>
            <a:r>
              <a:rPr lang="en-GB" sz="14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</a:t>
            </a: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4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400" dirty="0">
              <a:latin typeface="Calibri" pitchFamily="34" charset="0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68322"/>
            <a:ext cx="4608512" cy="596900"/>
          </a:xfrm>
        </p:spPr>
        <p:txBody>
          <a:bodyPr/>
          <a:lstStyle/>
          <a:p>
            <a:pPr eaLnBrk="1" hangingPunct="1"/>
            <a:r>
              <a:rPr lang="sr-Latn-RS" sz="3600" dirty="0" smtClean="0"/>
              <a:t>Primer sa LinkedList</a:t>
            </a:r>
            <a:endParaRPr lang="en-US" sz="3600" dirty="0" smtClean="0"/>
          </a:p>
        </p:txBody>
      </p:sp>
      <p:sp>
        <p:nvSpPr>
          <p:cNvPr id="35843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2250974-941B-4366-93EB-5887717CC685}" type="slidenum">
              <a:rPr lang="en-GB" smtClean="0">
                <a:latin typeface="Arial Black" pitchFamily="34" charset="0"/>
              </a:rPr>
              <a:pPr eaLnBrk="1" hangingPunct="1"/>
              <a:t>30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35844" name="Rectangle 1"/>
          <p:cNvSpPr>
            <a:spLocks noChangeArrowheads="1"/>
          </p:cNvSpPr>
          <p:nvPr/>
        </p:nvSpPr>
        <p:spPr bwMode="auto">
          <a:xfrm>
            <a:off x="239990" y="2136046"/>
            <a:ext cx="6480720" cy="3093154"/>
          </a:xfrm>
          <a:prstGeom prst="rect">
            <a:avLst/>
          </a:prstGeom>
          <a:solidFill>
            <a:srgbClr val="CC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 wrap="square"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sr-Latn-ME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static void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obrniListu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(List&lt; String &gt; a, List&lt; String &gt; b)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b.clear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ListIterator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a.listIterator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a.size</a:t>
            </a:r>
            <a:r>
              <a:rPr lang="en-GB" sz="13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()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while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</a:t>
            </a:r>
            <a:r>
              <a:rPr lang="en-GB" sz="13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hasPrevious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b.add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</a:t>
            </a:r>
            <a:r>
              <a:rPr lang="en-GB" sz="13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previous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static void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prebaciUVelika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(List&lt; String &gt; a)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ListIterator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a.listIterator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while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iter.hasNext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String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iter.next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iter.</a:t>
            </a:r>
            <a:r>
              <a:rPr lang="en-GB" sz="13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set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ime.toUpperCase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6072638" y="2322605"/>
            <a:ext cx="2603818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Brisanje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svih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elemenata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liste</a:t>
            </a:r>
            <a:endParaRPr lang="en-US" sz="14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9" name="Straight Arrow Connector 6"/>
          <p:cNvCxnSpPr>
            <a:cxnSpLocks noChangeShapeType="1"/>
          </p:cNvCxnSpPr>
          <p:nvPr/>
        </p:nvCxnSpPr>
        <p:spPr bwMode="auto">
          <a:xfrm flipH="1">
            <a:off x="3265954" y="2492896"/>
            <a:ext cx="2806684" cy="4894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3" name="Rectangle 2"/>
          <p:cNvSpPr/>
          <p:nvPr/>
        </p:nvSpPr>
        <p:spPr>
          <a:xfrm>
            <a:off x="6180143" y="3358554"/>
            <a:ext cx="2963858" cy="2400657"/>
          </a:xfrm>
          <a:prstGeom prst="rect">
            <a:avLst/>
          </a:prstGeom>
          <a:solidFill>
            <a:schemeClr val="bg1"/>
          </a:solidFill>
          <a:ln>
            <a:solidFill>
              <a:srgbClr val="339933"/>
            </a:solidFill>
          </a:ln>
        </p:spPr>
        <p:txBody>
          <a:bodyPr wrap="square">
            <a:spAutoFit/>
          </a:bodyPr>
          <a:lstStyle/>
          <a:p>
            <a:pPr eaLnBrk="1" hangingPunct="1">
              <a:spcBef>
                <a:spcPts val="600"/>
              </a:spcBef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Broj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koji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 se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prosledi</a:t>
            </a: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sr-Latn-RS" sz="1400" dirty="0">
                <a:solidFill>
                  <a:srgbClr val="339933"/>
                </a:solidFill>
                <a:latin typeface="+mn-lt"/>
              </a:rPr>
              <a:t>konstruktoru </a:t>
            </a:r>
            <a:r>
              <a:rPr lang="sr-Latn-RS" sz="1400" dirty="0">
                <a:solidFill>
                  <a:srgbClr val="339933"/>
                </a:solidFill>
                <a:latin typeface="Consolas" panose="020B0609020204030204" pitchFamily="49" charset="0"/>
              </a:rPr>
              <a:t>ListI</a:t>
            </a:r>
            <a:r>
              <a:rPr lang="en-GB" sz="1400" dirty="0" err="1">
                <a:solidFill>
                  <a:srgbClr val="339933"/>
                </a:solidFill>
                <a:latin typeface="Consolas" panose="020B0609020204030204" pitchFamily="49" charset="0"/>
              </a:rPr>
              <a:t>terator</a:t>
            </a: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-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a</a:t>
            </a: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 određuje </a:t>
            </a:r>
            <a:r>
              <a:rPr lang="sr-Latn-RS" sz="1400" dirty="0">
                <a:solidFill>
                  <a:srgbClr val="339933"/>
                </a:solidFill>
                <a:latin typeface="+mn-lt"/>
              </a:rPr>
              <a:t>koji će element biti vraćen </a:t>
            </a:r>
            <a:r>
              <a:rPr lang="en-US" sz="1400" dirty="0" err="1" smtClean="0">
                <a:solidFill>
                  <a:srgbClr val="339933"/>
                </a:solidFill>
                <a:latin typeface="+mn-lt"/>
              </a:rPr>
              <a:t>prvim</a:t>
            </a: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sr-Latn-RS" sz="1400" dirty="0">
                <a:solidFill>
                  <a:srgbClr val="339933"/>
                </a:solidFill>
                <a:latin typeface="+mn-lt"/>
              </a:rPr>
              <a:t>pozivom metode </a:t>
            </a:r>
            <a:r>
              <a:rPr lang="sr-Latn-RS" sz="1400" dirty="0">
                <a:solidFill>
                  <a:srgbClr val="339933"/>
                </a:solidFill>
                <a:latin typeface="Consolas" panose="020B0609020204030204" pitchFamily="49" charset="0"/>
              </a:rPr>
              <a:t>next</a:t>
            </a:r>
            <a:r>
              <a:rPr lang="sr-Latn-RS" sz="1400" dirty="0">
                <a:solidFill>
                  <a:srgbClr val="339933"/>
                </a:solidFill>
                <a:latin typeface="+mn-lt"/>
              </a:rPr>
              <a:t>.</a:t>
            </a:r>
            <a:r>
              <a:rPr lang="en-GB" sz="1400" dirty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M</a:t>
            </a: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etod</a:t>
            </a:r>
            <a:r>
              <a:rPr lang="en-US" sz="1400" dirty="0" smtClean="0">
                <a:solidFill>
                  <a:srgbClr val="339933"/>
                </a:solidFill>
                <a:latin typeface="+mn-lt"/>
              </a:rPr>
              <a:t>a</a:t>
            </a: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 </a:t>
            </a:r>
            <a:r>
              <a:rPr lang="sr-Latn-RS" sz="1400" dirty="0">
                <a:solidFill>
                  <a:srgbClr val="339933"/>
                </a:solidFill>
                <a:latin typeface="Consolas" panose="020B0609020204030204" pitchFamily="49" charset="0"/>
              </a:rPr>
              <a:t>previous</a:t>
            </a:r>
            <a:r>
              <a:rPr lang="sr-Latn-RS" sz="1400" dirty="0">
                <a:solidFill>
                  <a:srgbClr val="339933"/>
                </a:solidFill>
                <a:latin typeface="+mn-lt"/>
              </a:rPr>
              <a:t> vraća element čiji je indeks za 1 manji od prosleđenog broja</a:t>
            </a: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.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sr-Latn-RS" sz="1400" dirty="0">
                <a:solidFill>
                  <a:srgbClr val="339933"/>
                </a:solidFill>
                <a:latin typeface="+mn-lt"/>
              </a:rPr>
              <a:t>Da smo u slučaju iteratora </a:t>
            </a:r>
            <a:r>
              <a:rPr lang="sr-Latn-RS" sz="1400" dirty="0">
                <a:solidFill>
                  <a:srgbClr val="339933"/>
                </a:solidFill>
                <a:latin typeface="Consolas" panose="020B0609020204030204" pitchFamily="49" charset="0"/>
              </a:rPr>
              <a:t>listIterator(a.size())</a:t>
            </a:r>
            <a:r>
              <a:rPr lang="sr-Latn-RS" sz="1400" dirty="0">
                <a:solidFill>
                  <a:srgbClr val="339933"/>
                </a:solidFill>
                <a:latin typeface="+mn-lt"/>
              </a:rPr>
              <a:t> pozvali metodu </a:t>
            </a:r>
            <a:r>
              <a:rPr lang="sr-Latn-RS" sz="1400" dirty="0">
                <a:solidFill>
                  <a:srgbClr val="339933"/>
                </a:solidFill>
                <a:latin typeface="Consolas" panose="020B0609020204030204" pitchFamily="49" charset="0"/>
              </a:rPr>
              <a:t>next</a:t>
            </a:r>
            <a:r>
              <a:rPr lang="sr-Latn-RS" sz="1400" dirty="0">
                <a:solidFill>
                  <a:srgbClr val="339933"/>
                </a:solidFill>
                <a:latin typeface="+mn-lt"/>
              </a:rPr>
              <a:t>, došlo bi do izuzetka </a:t>
            </a:r>
            <a:r>
              <a:rPr lang="sr-Latn-RS" sz="1400" dirty="0">
                <a:solidFill>
                  <a:srgbClr val="339933"/>
                </a:solidFill>
                <a:latin typeface="Consolas" panose="020B0609020204030204" pitchFamily="49" charset="0"/>
              </a:rPr>
              <a:t>NoSuchElementException</a:t>
            </a:r>
            <a:r>
              <a:rPr lang="sr-Latn-RS" sz="1400" dirty="0" smtClean="0">
                <a:solidFill>
                  <a:srgbClr val="339933"/>
                </a:solidFill>
                <a:latin typeface="+mn-lt"/>
              </a:rPr>
              <a:t>.</a:t>
            </a:r>
            <a:endParaRPr lang="sr-Latn-RS" sz="14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12" name="Straight Arrow Connector 6"/>
          <p:cNvCxnSpPr>
            <a:cxnSpLocks noChangeShapeType="1"/>
          </p:cNvCxnSpPr>
          <p:nvPr/>
        </p:nvCxnSpPr>
        <p:spPr bwMode="auto">
          <a:xfrm flipH="1" flipV="1">
            <a:off x="5292080" y="2846926"/>
            <a:ext cx="888063" cy="511628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  <p:extLst>
      <p:ext uri="{BB962C8B-B14F-4D97-AF65-F5344CB8AC3E}">
        <p14:creationId xmlns:p14="http://schemas.microsoft.com/office/powerpoint/2010/main" val="16530371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164012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Komentari primera</a:t>
            </a:r>
          </a:p>
        </p:txBody>
      </p:sp>
      <p:sp>
        <p:nvSpPr>
          <p:cNvPr id="36867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17765AD-CF22-484B-80FC-B6CEDE2C7B8B}" type="slidenum">
              <a:rPr lang="en-GB" smtClean="0">
                <a:latin typeface="Arial Black" pitchFamily="34" charset="0"/>
              </a:rPr>
              <a:pPr eaLnBrk="1" hangingPunct="1"/>
              <a:t>31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7172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412875"/>
            <a:ext cx="8642350" cy="46799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2000" rIns="72000"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Cilj</a:t>
            </a:r>
            <a:r>
              <a:rPr lang="en-US" sz="2000" dirty="0" smtClean="0"/>
              <a:t> </a:t>
            </a:r>
            <a:r>
              <a:rPr lang="en-US" sz="2000" dirty="0" err="1" smtClean="0"/>
              <a:t>prethodno</a:t>
            </a:r>
            <a:r>
              <a:rPr lang="sr-Latn-RS" sz="2000" dirty="0" smtClean="0"/>
              <a:t>g</a:t>
            </a:r>
            <a:r>
              <a:rPr lang="en-US" sz="2000" dirty="0" smtClean="0"/>
              <a:t> primer</a:t>
            </a:r>
            <a:r>
              <a:rPr lang="sr-Latn-RS" sz="2000" dirty="0" smtClean="0"/>
              <a:t>a je ilustracija dodatnih operacija sa listama.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Metoda </a:t>
            </a:r>
            <a:r>
              <a:rPr lang="sr-Latn-RS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addAll</a:t>
            </a:r>
            <a:r>
              <a:rPr lang="en-GB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</a:t>
            </a:r>
            <a:r>
              <a:rPr lang="sr-Latn-RS" sz="2000" dirty="0" smtClean="0"/>
              <a:t> na listu koja poziva metodu nadovezuje elemente liste (kolekcije) koja se prosleđuje kao argument.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Metoda </a:t>
            </a:r>
            <a:r>
              <a:rPr lang="sr-Latn-RS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subList</a:t>
            </a:r>
            <a:r>
              <a:rPr lang="sr-Latn-RS" sz="2000" dirty="0" smtClean="0"/>
              <a:t> vraća deo liste ograničen indeksima elemenata koji se prosleđuju kao argumenti. Početni indeks je uključen u vraćeni deo liste, a krajnji nije.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Metoda </a:t>
            </a:r>
            <a:r>
              <a:rPr lang="sr-Latn-RS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clear()</a:t>
            </a:r>
            <a:r>
              <a:rPr lang="sr-Latn-RS" sz="2000" dirty="0" smtClean="0"/>
              <a:t> liste briše sve elemente liste. U našem slučaju, naredba</a:t>
            </a:r>
          </a:p>
          <a:p>
            <a:pPr marL="265113" indent="0" eaLnBrk="1" hangingPunct="1"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en-GB" sz="2000" dirty="0" err="1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listaImena.subList</a:t>
            </a:r>
            <a:r>
              <a:rPr lang="en-GB" sz="20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(1, 4).clear();</a:t>
            </a:r>
            <a:endParaRPr lang="sr-Latn-RS" sz="2000" dirty="0" smtClean="0">
              <a:solidFill>
                <a:srgbClr val="000000"/>
              </a:solidFill>
              <a:latin typeface="Consolas"/>
              <a:ea typeface="Times New Roman"/>
              <a:cs typeface="Times New Roman"/>
            </a:endParaRPr>
          </a:p>
          <a:p>
            <a:pPr marL="265113" indent="0" eaLnBrk="1" hangingPunct="1">
              <a:spcAft>
                <a:spcPts val="1200"/>
              </a:spcAft>
              <a:buClr>
                <a:schemeClr val="tx1"/>
              </a:buClr>
              <a:buSzPct val="75000"/>
              <a:defRPr/>
            </a:pPr>
            <a:r>
              <a:rPr lang="sr-Latn-RS" sz="2000" dirty="0" smtClean="0"/>
              <a:t>će obrisati drugi, treći i četvrti element </a:t>
            </a:r>
            <a:r>
              <a:rPr lang="sr-Latn-RS" sz="2000" dirty="0"/>
              <a:t>liste </a:t>
            </a:r>
            <a:r>
              <a:rPr lang="sr-Latn-RS" sz="2000" dirty="0" smtClean="0"/>
              <a:t>(indeksiranje počinje </a:t>
            </a:r>
            <a:r>
              <a:rPr lang="sr-Latn-RS" sz="2000" dirty="0"/>
              <a:t>od </a:t>
            </a:r>
            <a:r>
              <a:rPr lang="sr-Latn-RS" sz="2000" dirty="0" smtClean="0"/>
              <a:t>0). Početni indeks je uključen u vraćeni deo liste, krajnji nije. 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Metoda </a:t>
            </a:r>
            <a:r>
              <a:rPr lang="en-GB" sz="2000" dirty="0" err="1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obrniListu</a:t>
            </a:r>
            <a:r>
              <a:rPr lang="sr-Latn-RS" sz="2000" dirty="0" smtClean="0"/>
              <a:t> obrće redosled elemenata liste. Za parametre ima dve reference na liste, pri čemu u drugu upisujemo elemente prve u obrnutom redosledu. </a:t>
            </a:r>
          </a:p>
        </p:txBody>
      </p:sp>
    </p:spTree>
    <p:extLst>
      <p:ext uri="{BB962C8B-B14F-4D97-AF65-F5344CB8AC3E}">
        <p14:creationId xmlns:p14="http://schemas.microsoft.com/office/powerpoint/2010/main" val="19649144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2520950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ListIterator</a:t>
            </a:r>
            <a:endParaRPr lang="en-US" sz="3600" smtClean="0"/>
          </a:p>
        </p:txBody>
      </p:sp>
      <p:sp>
        <p:nvSpPr>
          <p:cNvPr id="37891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C5E1C6D-5005-4733-8CBD-72CC7FE39660}" type="slidenum">
              <a:rPr lang="en-GB" smtClean="0">
                <a:latin typeface="Arial Black" pitchFamily="34" charset="0"/>
              </a:rPr>
              <a:pPr eaLnBrk="1" hangingPunct="1"/>
              <a:t>32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7172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79388" y="1268760"/>
            <a:ext cx="8785225" cy="54726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2000" rIns="72000"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Za razliku od prethodnog primera, gde smo koristili iterator tipa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Iterator</a:t>
            </a:r>
            <a:r>
              <a:rPr lang="sr-Latn-RS" sz="2000" dirty="0" smtClean="0"/>
              <a:t>, koji predstavlja iterator kroz kolekciju, u ovom koristimo interfejs </a:t>
            </a:r>
            <a:r>
              <a:rPr lang="sr-Latn-RS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ListIterator</a:t>
            </a:r>
            <a:r>
              <a:rPr lang="sr-Latn-RS" sz="2000" dirty="0" smtClean="0"/>
              <a:t> koji predstavlja iterator kroz listu.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Za razliku od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Iterator</a:t>
            </a:r>
            <a:r>
              <a:rPr lang="sr-Latn-RS" sz="2000" dirty="0" smtClean="0"/>
              <a:t>, pomoću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ListIterator</a:t>
            </a:r>
            <a:r>
              <a:rPr lang="sr-Latn-RS" sz="2000" dirty="0" smtClean="0"/>
              <a:t> iteratora možemo:</a:t>
            </a:r>
          </a:p>
          <a:p>
            <a:pPr marL="712788" lvl="1" indent="-266700" eaLnBrk="1" hangingPunct="1">
              <a:spcAft>
                <a:spcPts val="30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defRPr/>
            </a:pPr>
            <a:r>
              <a:rPr lang="sr-Latn-RS" sz="1900" dirty="0" smtClean="0"/>
              <a:t>da obilazimo listu dvosmerno (od prvog elementa ka zadnjem i obrnuto),</a:t>
            </a:r>
          </a:p>
          <a:p>
            <a:pPr marL="712788" lvl="1" indent="-266700" eaLnBrk="1" hangingPunct="1">
              <a:spcAft>
                <a:spcPts val="30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defRPr/>
            </a:pPr>
            <a:r>
              <a:rPr lang="sr-Latn-RS" sz="1900" dirty="0" smtClean="0"/>
              <a:t>da dobijemo indeks tekućeg elementa kolekcije, tj. elementa koji će biti vraćen narednim pozivom metode </a:t>
            </a:r>
            <a:r>
              <a:rPr lang="sr-Latn-RS" sz="1900" dirty="0" smtClean="0">
                <a:latin typeface="Consolas" pitchFamily="49" charset="0"/>
                <a:cs typeface="Consolas" pitchFamily="49" charset="0"/>
              </a:rPr>
              <a:t>next()</a:t>
            </a:r>
            <a:r>
              <a:rPr lang="sr-Latn-RS" sz="1900" dirty="0" smtClean="0"/>
              <a:t>,</a:t>
            </a:r>
          </a:p>
          <a:p>
            <a:pPr marL="712788" lvl="1" indent="-266700" eaLnBrk="1" hangingPunct="1">
              <a:spcAft>
                <a:spcPts val="30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defRPr/>
            </a:pPr>
            <a:r>
              <a:rPr lang="sr-Latn-RS" sz="1900" dirty="0" smtClean="0"/>
              <a:t>da promenimo vrednost elementa liste pomoću metode </a:t>
            </a:r>
            <a:r>
              <a:rPr lang="sr-Latn-RS" sz="19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set</a:t>
            </a:r>
            <a:r>
              <a:rPr lang="sr-Latn-RS" sz="1900" dirty="0" smtClean="0"/>
              <a:t>,</a:t>
            </a:r>
          </a:p>
          <a:p>
            <a:pPr marL="712788" lvl="1" indent="-266700" eaLnBrk="1" hangingPunct="1">
              <a:spcAft>
                <a:spcPts val="300"/>
              </a:spcAft>
              <a:buClr>
                <a:schemeClr val="tx1"/>
              </a:buClr>
              <a:buSzPct val="75000"/>
              <a:buFont typeface="Wingdings" pitchFamily="2" charset="2"/>
              <a:buChar char="Ø"/>
              <a:defRPr/>
            </a:pPr>
            <a:r>
              <a:rPr lang="sr-Latn-RS" sz="1900" dirty="0" smtClean="0"/>
              <a:t>da dodamo novi element liste pomoću metode </a:t>
            </a:r>
            <a:r>
              <a:rPr lang="sr-Latn-RS" sz="19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add</a:t>
            </a:r>
            <a:r>
              <a:rPr lang="sr-Latn-RS" sz="1900" dirty="0" smtClean="0"/>
              <a:t>.</a:t>
            </a:r>
          </a:p>
          <a:p>
            <a:pPr eaLnBrk="1" hangingPunct="1">
              <a:spcBef>
                <a:spcPts val="1200"/>
              </a:spcBef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ListIterator</a:t>
            </a:r>
            <a:r>
              <a:rPr lang="en-US" sz="2000" dirty="0" smtClean="0"/>
              <a:t>-e </a:t>
            </a:r>
            <a:r>
              <a:rPr lang="en-US" sz="2000" dirty="0" err="1" smtClean="0"/>
              <a:t>mogu</a:t>
            </a:r>
            <a:r>
              <a:rPr lang="en-US" sz="2000" dirty="0" smtClean="0"/>
              <a:t> da </a:t>
            </a:r>
            <a:r>
              <a:rPr lang="en-US" sz="2000" dirty="0" err="1" smtClean="0"/>
              <a:t>koriste</a:t>
            </a:r>
            <a:r>
              <a:rPr lang="en-US" sz="2000" dirty="0" smtClean="0"/>
              <a:t> </a:t>
            </a:r>
            <a:r>
              <a:rPr lang="en-US" sz="2000" dirty="0" err="1" smtClean="0"/>
              <a:t>sve</a:t>
            </a:r>
            <a:r>
              <a:rPr lang="en-US" sz="2000" dirty="0" smtClean="0"/>
              <a:t> </a:t>
            </a:r>
            <a:r>
              <a:rPr lang="en-US" sz="2000" dirty="0" err="1" smtClean="0"/>
              <a:t>kolekcije</a:t>
            </a:r>
            <a:r>
              <a:rPr lang="en-US" sz="2000" dirty="0" smtClean="0"/>
              <a:t> </a:t>
            </a:r>
            <a:r>
              <a:rPr lang="en-US" sz="2000" dirty="0" err="1" smtClean="0"/>
              <a:t>koje</a:t>
            </a:r>
            <a:r>
              <a:rPr lang="en-US" sz="2000" dirty="0" smtClean="0"/>
              <a:t> </a:t>
            </a:r>
            <a:r>
              <a:rPr lang="en-US" sz="2000" dirty="0" err="1" smtClean="0"/>
              <a:t>implementiraju</a:t>
            </a:r>
            <a:r>
              <a:rPr lang="en-US" sz="2000" dirty="0" smtClean="0"/>
              <a:t> </a:t>
            </a:r>
            <a:r>
              <a:rPr lang="en-US" sz="2000" dirty="0">
                <a:latin typeface="Consolas" pitchFamily="49" charset="0"/>
                <a:cs typeface="Consolas" pitchFamily="49" charset="0"/>
              </a:rPr>
              <a:t>List</a:t>
            </a:r>
            <a:r>
              <a:rPr lang="en-US" sz="2000" dirty="0"/>
              <a:t> </a:t>
            </a:r>
            <a:r>
              <a:rPr lang="en-US" sz="2000" dirty="0" err="1"/>
              <a:t>interfejs</a:t>
            </a:r>
            <a:r>
              <a:rPr lang="en-US" sz="2000" dirty="0"/>
              <a:t>, </a:t>
            </a:r>
            <a:r>
              <a:rPr lang="en-US" sz="2000" dirty="0" err="1"/>
              <a:t>dakle</a:t>
            </a:r>
            <a:r>
              <a:rPr lang="en-US" sz="2000" dirty="0"/>
              <a:t>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ArrayList</a:t>
            </a:r>
            <a:r>
              <a:rPr lang="en-US" sz="2000" dirty="0" smtClean="0"/>
              <a:t>, </a:t>
            </a:r>
            <a:r>
              <a:rPr lang="en-US" sz="2000" dirty="0" err="1">
                <a:latin typeface="Consolas" pitchFamily="49" charset="0"/>
                <a:cs typeface="Consolas" pitchFamily="49" charset="0"/>
              </a:rPr>
              <a:t>LinkedList</a:t>
            </a:r>
            <a:r>
              <a:rPr lang="en-US" sz="2000" dirty="0" smtClean="0"/>
              <a:t> itd.</a:t>
            </a:r>
            <a:endParaRPr lang="en-US" sz="2000" dirty="0"/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Ako želimo da se krećemo unazad, konstruktoru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ListIterator</a:t>
            </a:r>
            <a:r>
              <a:rPr lang="sr-Latn-RS" sz="2000" dirty="0" smtClean="0"/>
              <a:t> objekta prosleđujemo kao argument broj elemenata liste, kao što je urađeno u:</a:t>
            </a:r>
          </a:p>
          <a:p>
            <a:pPr marL="265113" indent="0" eaLnBrk="1" hangingPunct="1">
              <a:spcBef>
                <a:spcPts val="0"/>
              </a:spcBef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en-GB" sz="2000" dirty="0" err="1" smtClean="0">
                <a:latin typeface="Consolas"/>
                <a:ea typeface="Times New Roman"/>
                <a:cs typeface="Times New Roman"/>
              </a:rPr>
              <a:t>ListIterator</a:t>
            </a:r>
            <a:r>
              <a:rPr lang="en-GB" sz="2000" dirty="0" smtClean="0">
                <a:latin typeface="Consolas"/>
                <a:ea typeface="Times New Roman"/>
                <a:cs typeface="Times New Roman"/>
              </a:rPr>
              <a:t>&lt; String &gt; </a:t>
            </a:r>
            <a:r>
              <a:rPr lang="en-GB" sz="2000" dirty="0" err="1" smtClean="0">
                <a:latin typeface="Consolas"/>
                <a:ea typeface="Times New Roman"/>
                <a:cs typeface="Times New Roman"/>
              </a:rPr>
              <a:t>iter</a:t>
            </a:r>
            <a:r>
              <a:rPr lang="en-GB" sz="2000" dirty="0" smtClean="0">
                <a:latin typeface="Consolas"/>
                <a:ea typeface="Times New Roman"/>
                <a:cs typeface="Times New Roman"/>
              </a:rPr>
              <a:t> = </a:t>
            </a:r>
            <a:r>
              <a:rPr lang="en-GB" sz="2000" dirty="0" err="1" smtClean="0">
                <a:latin typeface="Consolas"/>
                <a:ea typeface="Times New Roman"/>
                <a:cs typeface="Times New Roman"/>
              </a:rPr>
              <a:t>a.listIterator</a:t>
            </a:r>
            <a:r>
              <a:rPr lang="en-GB" sz="2000" dirty="0" smtClean="0">
                <a:latin typeface="Consolas"/>
                <a:ea typeface="Times New Roman"/>
                <a:cs typeface="Times New Roman"/>
              </a:rPr>
              <a:t>(</a:t>
            </a:r>
            <a:r>
              <a:rPr lang="en-GB" sz="2000" dirty="0" err="1" smtClean="0">
                <a:latin typeface="Consolas"/>
                <a:ea typeface="Times New Roman"/>
                <a:cs typeface="Times New Roman"/>
              </a:rPr>
              <a:t>a.size</a:t>
            </a:r>
            <a:r>
              <a:rPr lang="en-GB" sz="2000" dirty="0" smtClean="0">
                <a:latin typeface="Consolas"/>
                <a:ea typeface="Times New Roman"/>
                <a:cs typeface="Times New Roman"/>
              </a:rPr>
              <a:t>());</a:t>
            </a:r>
            <a:endParaRPr lang="sr-Latn-RS" sz="2000" dirty="0" smtClean="0">
              <a:latin typeface="Consolas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6922199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2520950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ListIterator</a:t>
            </a:r>
            <a:endParaRPr lang="en-US" sz="3600" smtClean="0"/>
          </a:p>
        </p:txBody>
      </p:sp>
      <p:sp>
        <p:nvSpPr>
          <p:cNvPr id="38915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DC2A833-486B-4FA7-B0DB-120D727A4E10}" type="slidenum">
              <a:rPr lang="en-GB" smtClean="0">
                <a:latin typeface="Arial Black" pitchFamily="34" charset="0"/>
              </a:rPr>
              <a:pPr eaLnBrk="1" hangingPunct="1"/>
              <a:t>33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7172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79388" y="1268413"/>
            <a:ext cx="8785225" cy="52562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2000" rIns="72000"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Bef>
                <a:spcPts val="600"/>
              </a:spcBef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Kad se konstruktoru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ListI</a:t>
            </a:r>
            <a:r>
              <a:rPr lang="en-GB" sz="2000" dirty="0" err="1">
                <a:latin typeface="Consolas" pitchFamily="49" charset="0"/>
                <a:cs typeface="Consolas" pitchFamily="49" charset="0"/>
              </a:rPr>
              <a:t>terator</a:t>
            </a:r>
            <a:r>
              <a:rPr lang="sr-Latn-RS" sz="2000" dirty="0" smtClean="0"/>
              <a:t>-a prosledi ceo broj (indeks elementa), taj broj određuje koji će element biti vraćen sledećim pozivom metode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next</a:t>
            </a:r>
            <a:r>
              <a:rPr lang="sr-Latn-RS" sz="2000" dirty="0" smtClean="0"/>
              <a:t>.</a:t>
            </a:r>
            <a:r>
              <a:rPr lang="en-GB" sz="2000" dirty="0" smtClean="0"/>
              <a:t> </a:t>
            </a:r>
            <a:r>
              <a:rPr lang="sr-Latn-RS" sz="2000" dirty="0" smtClean="0"/>
              <a:t>Poziv metode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previous</a:t>
            </a:r>
            <a:r>
              <a:rPr lang="sr-Latn-RS" sz="2000" dirty="0" smtClean="0"/>
              <a:t> vraća element čiji je indeks za 1 manji od prosleđenog broja.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Da smo u slučaju iteratora </a:t>
            </a:r>
            <a:r>
              <a:rPr lang="en-GB" sz="2000" dirty="0" err="1" smtClean="0">
                <a:latin typeface="Consolas"/>
                <a:ea typeface="Times New Roman"/>
                <a:cs typeface="Times New Roman"/>
              </a:rPr>
              <a:t>listIterator</a:t>
            </a:r>
            <a:r>
              <a:rPr lang="en-GB" sz="2000" dirty="0" smtClean="0">
                <a:latin typeface="Consolas"/>
                <a:ea typeface="Times New Roman"/>
                <a:cs typeface="Times New Roman"/>
              </a:rPr>
              <a:t>(</a:t>
            </a:r>
            <a:r>
              <a:rPr lang="en-GB" sz="2000" dirty="0" err="1" smtClean="0">
                <a:latin typeface="Consolas"/>
                <a:ea typeface="Times New Roman"/>
                <a:cs typeface="Times New Roman"/>
              </a:rPr>
              <a:t>a.size</a:t>
            </a:r>
            <a:r>
              <a:rPr lang="en-GB" sz="2000" dirty="0" smtClean="0">
                <a:latin typeface="Consolas"/>
                <a:ea typeface="Times New Roman"/>
                <a:cs typeface="Times New Roman"/>
              </a:rPr>
              <a:t>())</a:t>
            </a:r>
            <a:r>
              <a:rPr lang="sr-Latn-RS" sz="2000" dirty="0" smtClean="0"/>
              <a:t> pozvali metodu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next</a:t>
            </a:r>
            <a:r>
              <a:rPr lang="sr-Latn-RS" sz="2000" dirty="0" smtClean="0"/>
              <a:t>, došlo bi do izuzetka tipa </a:t>
            </a:r>
            <a:r>
              <a:rPr lang="en-GB" sz="2000" dirty="0" err="1">
                <a:latin typeface="Consolas" pitchFamily="49" charset="0"/>
                <a:cs typeface="Consolas" pitchFamily="49" charset="0"/>
              </a:rPr>
              <a:t>NoSuchElementException</a:t>
            </a:r>
            <a:r>
              <a:rPr lang="sr-Latn-RS" sz="2000" dirty="0" smtClean="0"/>
              <a:t>.</a:t>
            </a:r>
          </a:p>
          <a:p>
            <a:pPr eaLnBrk="1" hangingPunct="1">
              <a:spcBef>
                <a:spcPts val="600"/>
              </a:spcBef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Pri kretanju unazad, metoda </a:t>
            </a:r>
            <a:r>
              <a:rPr lang="en-GB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has</a:t>
            </a:r>
            <a:r>
              <a:rPr lang="sr-Latn-RS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Previous</a:t>
            </a:r>
            <a:r>
              <a:rPr lang="en-GB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()</a:t>
            </a:r>
            <a:r>
              <a:rPr lang="sr-Latn-RS" sz="2000" dirty="0" smtClean="0"/>
              <a:t> vraća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true</a:t>
            </a:r>
            <a:r>
              <a:rPr lang="sr-Latn-RS" sz="2000" dirty="0" smtClean="0"/>
              <a:t> ako iterator nije stigao do kraja kolekcije i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false</a:t>
            </a:r>
            <a:r>
              <a:rPr lang="sr-Latn-RS" sz="2000" dirty="0" smtClean="0"/>
              <a:t> u suprotnom.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Ukoliko iterator nije stigao do kraja kolekcije, metoda </a:t>
            </a:r>
            <a:r>
              <a:rPr lang="sr-Latn-RS" sz="2000" b="1" dirty="0" smtClean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previous()</a:t>
            </a:r>
            <a:r>
              <a:rPr lang="sr-Latn-RS" sz="2000" dirty="0" smtClean="0"/>
              <a:t> iteratora vraća referencu na naredni element kolekcije (krećući se unazad).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Metoda </a:t>
            </a:r>
            <a:r>
              <a:rPr lang="sr-Latn-RS" sz="2000" dirty="0" smtClean="0">
                <a:latin typeface="Consolas" pitchFamily="49" charset="0"/>
                <a:cs typeface="Consolas" pitchFamily="49" charset="0"/>
              </a:rPr>
              <a:t>obrniListu</a:t>
            </a:r>
            <a:r>
              <a:rPr lang="sr-Latn-RS" sz="2000" dirty="0" smtClean="0"/>
              <a:t> se mogla realizovati i na sledeći način:</a:t>
            </a:r>
          </a:p>
          <a:p>
            <a:pPr marL="265113" indent="0" eaLnBrk="1" hangingPunct="1">
              <a:spcAft>
                <a:spcPts val="0"/>
              </a:spcAft>
              <a:buClr>
                <a:schemeClr val="tx1"/>
              </a:buClr>
              <a:buSzPct val="75000"/>
              <a:defRPr/>
            </a:pPr>
            <a:r>
              <a:rPr lang="en-GB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public static void </a:t>
            </a:r>
            <a:r>
              <a:rPr lang="en-GB" sz="1700" dirty="0" err="1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obrniListu</a:t>
            </a:r>
            <a:r>
              <a:rPr lang="en-GB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(List&lt; String &gt; a, List&lt; String &gt; b){</a:t>
            </a:r>
          </a:p>
          <a:p>
            <a:pPr marL="627063" indent="0" eaLnBrk="1" hangingPunct="1">
              <a:spcAft>
                <a:spcPts val="0"/>
              </a:spcAft>
              <a:buClr>
                <a:schemeClr val="tx1"/>
              </a:buClr>
              <a:buSzPct val="75000"/>
              <a:defRPr/>
            </a:pPr>
            <a:r>
              <a:rPr lang="nn-NO" sz="17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b.clear();</a:t>
            </a:r>
          </a:p>
          <a:p>
            <a:pPr marL="627063" indent="0" eaLnBrk="1" hangingPunct="1">
              <a:spcAft>
                <a:spcPts val="0"/>
              </a:spcAft>
              <a:buClr>
                <a:schemeClr val="tx1"/>
              </a:buClr>
              <a:buSzPct val="75000"/>
              <a:defRPr/>
            </a:pPr>
            <a:r>
              <a:rPr lang="nn-NO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for(int i</a:t>
            </a:r>
            <a:r>
              <a:rPr lang="sr-Latn-RS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nn-NO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=</a:t>
            </a:r>
            <a:r>
              <a:rPr lang="sr-Latn-RS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nn-NO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a.size()-1; i</a:t>
            </a:r>
            <a:r>
              <a:rPr lang="sr-Latn-RS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nn-NO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&gt;=</a:t>
            </a:r>
            <a:r>
              <a:rPr lang="sr-Latn-RS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 </a:t>
            </a:r>
            <a:r>
              <a:rPr lang="nn-NO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0; i--)</a:t>
            </a:r>
          </a:p>
          <a:p>
            <a:pPr marL="989013" indent="0" eaLnBrk="1" hangingPunct="1">
              <a:spcAft>
                <a:spcPts val="0"/>
              </a:spcAft>
              <a:buClr>
                <a:schemeClr val="tx1"/>
              </a:buClr>
              <a:buSzPct val="75000"/>
              <a:defRPr/>
            </a:pPr>
            <a:r>
              <a:rPr lang="en-GB" sz="1700" dirty="0" err="1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b.add</a:t>
            </a:r>
            <a:r>
              <a:rPr lang="en-GB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700" dirty="0" err="1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a.get</a:t>
            </a:r>
            <a:r>
              <a:rPr lang="en-GB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</a:t>
            </a:r>
            <a:r>
              <a:rPr lang="en-GB" sz="1700" dirty="0" err="1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i</a:t>
            </a:r>
            <a:r>
              <a:rPr lang="en-GB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));</a:t>
            </a:r>
          </a:p>
          <a:p>
            <a:pPr marL="265113" indent="0" eaLnBrk="1" hangingPunct="1"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en-GB" sz="17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}</a:t>
            </a:r>
            <a:endParaRPr lang="sr-Latn-RS" sz="1700" dirty="0" smtClean="0">
              <a:solidFill>
                <a:srgbClr val="000000"/>
              </a:solidFill>
              <a:latin typeface="Consolas"/>
              <a:ea typeface="Times New Roman"/>
              <a:cs typeface="Times New Roman"/>
            </a:endParaRPr>
          </a:p>
        </p:txBody>
      </p:sp>
    </p:spTree>
    <p:extLst>
      <p:ext uri="{BB962C8B-B14F-4D97-AF65-F5344CB8AC3E}">
        <p14:creationId xmlns:p14="http://schemas.microsoft.com/office/powerpoint/2010/main" val="71201896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8353176" cy="596900"/>
          </a:xfrm>
        </p:spPr>
        <p:txBody>
          <a:bodyPr/>
          <a:lstStyle/>
          <a:p>
            <a:pPr eaLnBrk="1" hangingPunct="1"/>
            <a:r>
              <a:rPr lang="sr-Latn-RS" sz="3600" dirty="0" smtClean="0"/>
              <a:t>Korisne metode LinkedList kolekcije</a:t>
            </a:r>
            <a:endParaRPr lang="en-US" sz="3600" dirty="0" smtClean="0"/>
          </a:p>
        </p:txBody>
      </p:sp>
      <p:sp>
        <p:nvSpPr>
          <p:cNvPr id="38915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6DC2A833-486B-4FA7-B0DB-120D727A4E10}" type="slidenum">
              <a:rPr lang="en-GB" smtClean="0">
                <a:latin typeface="Arial Black" pitchFamily="34" charset="0"/>
              </a:rPr>
              <a:pPr eaLnBrk="1" hangingPunct="1"/>
              <a:t>34</a:t>
            </a:fld>
            <a:endParaRPr lang="en-GB" smtClean="0">
              <a:latin typeface="Arial Black" pitchFamily="34" charset="0"/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2222065"/>
              </p:ext>
            </p:extLst>
          </p:nvPr>
        </p:nvGraphicFramePr>
        <p:xfrm>
          <a:off x="971600" y="1340768"/>
          <a:ext cx="7200800" cy="5103876"/>
        </p:xfrm>
        <a:graphic>
          <a:graphicData uri="http://schemas.openxmlformats.org/drawingml/2006/table">
            <a:tbl>
              <a:tblPr firstRow="1" firstCol="1" bandRow="1">
                <a:tableStyleId>{9DCAF9ED-07DC-4A11-8D7F-57B35C25682E}</a:tableStyleId>
              </a:tblPr>
              <a:tblGrid>
                <a:gridCol w="1470660">
                  <a:extLst>
                    <a:ext uri="{9D8B030D-6E8A-4147-A177-3AD203B41FA5}">
                      <a16:colId xmlns:a16="http://schemas.microsoft.com/office/drawing/2014/main" val="1986390524"/>
                    </a:ext>
                  </a:extLst>
                </a:gridCol>
                <a:gridCol w="5730140">
                  <a:extLst>
                    <a:ext uri="{9D8B030D-6E8A-4147-A177-3AD203B41FA5}">
                      <a16:colId xmlns:a16="http://schemas.microsoft.com/office/drawing/2014/main" val="1792449125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800" dirty="0">
                          <a:effectLst/>
                        </a:rPr>
                        <a:t>Metoda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800" dirty="0">
                          <a:effectLst/>
                        </a:rPr>
                        <a:t>Opis</a:t>
                      </a:r>
                      <a:endParaRPr lang="en-GB" sz="1800" dirty="0">
                        <a:effectLst/>
                        <a:latin typeface="Calibri" panose="020F0502020204030204" pitchFamily="34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extLst>
                  <a:ext uri="{0D108BD9-81ED-4DB2-BD59-A6C34878D82A}">
                    <a16:rowId xmlns:a16="http://schemas.microsoft.com/office/drawing/2014/main" val="361823820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add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Dodaje element na kraj LinkedList kolekcije (verzija metode sa jednim parametrom) ili na određenu poziciju (pozicija prvi parametar, element drugi parametar).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63202854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addFirst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addLast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Dodaju element na prvu, odnosno zadnju poziciju u listi.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40455307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addAll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Nadovezuje kolekciju (parametar metode) na predmetnu listu.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11381719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remove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Uklanja prvu pojavu specificirane vrednosti ili elementa sa specificiranim indeksom. Specificirana vrednost ili indeks su parametri metode.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27672930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removeFirst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removeLast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Uklanjaju prvi, odnosno zadnji element liste.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18056896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clear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Briše kolekciju (uklanja sve elemente).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82033952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contains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Vraća true ako kolekcija sadrži traženi element i false u suprotnom.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08401236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get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Vraća element sa specificiranim indeksom.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424375265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indexOf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Vraća indeks prve pojave specificiranog elementa kolekcije, odnosno -1 ako element ne postoji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384867900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size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Vraća broj elemenata smeštenih u kolekciji.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2472857992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sr-Latn-ME" sz="1600" b="0" dirty="0">
                          <a:effectLst/>
                          <a:latin typeface="Consolas" panose="020B0609020204030204" pitchFamily="49" charset="0"/>
                        </a:rPr>
                        <a:t>toArray</a:t>
                      </a:r>
                      <a:endParaRPr lang="en-GB" sz="1600" b="0" dirty="0">
                        <a:effectLst/>
                        <a:latin typeface="Consolas" panose="020B0609020204030204" pitchFamily="49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05000"/>
                        </a:lnSpc>
                        <a:spcBef>
                          <a:spcPts val="600"/>
                        </a:spcBef>
                        <a:spcAft>
                          <a:spcPts val="0"/>
                        </a:spcAft>
                      </a:pPr>
                      <a:r>
                        <a:rPr lang="sr-Latn-ME" sz="1600" dirty="0">
                          <a:effectLst/>
                          <a:latin typeface="+mj-lt"/>
                        </a:rPr>
                        <a:t>Konvertovanje kolekcije u niz.</a:t>
                      </a:r>
                      <a:endParaRPr lang="en-GB" sz="1600" dirty="0">
                        <a:effectLst/>
                        <a:latin typeface="+mj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extLst>
                  <a:ext uri="{0D108BD9-81ED-4DB2-BD59-A6C34878D82A}">
                    <a16:rowId xmlns:a16="http://schemas.microsoft.com/office/drawing/2014/main" val="1579984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93868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93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5832475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asList metoda klase Arrays</a:t>
            </a:r>
            <a:endParaRPr lang="en-US" sz="3600" smtClean="0"/>
          </a:p>
        </p:txBody>
      </p:sp>
      <p:sp>
        <p:nvSpPr>
          <p:cNvPr id="39939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F8E40829-FDC6-4804-8C1E-B0A9E6C4C7E9}" type="slidenum">
              <a:rPr lang="en-GB" smtClean="0">
                <a:latin typeface="Arial Black" pitchFamily="34" charset="0"/>
              </a:rPr>
              <a:pPr eaLnBrk="1" hangingPunct="1"/>
              <a:t>35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39940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69614" y="1341438"/>
            <a:ext cx="8722866" cy="4823866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asList</a:t>
            </a:r>
            <a:r>
              <a:rPr lang="sr-Latn-RS" sz="2000" dirty="0"/>
              <a:t> metoda klase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Arrays</a:t>
            </a:r>
            <a:r>
              <a:rPr lang="sr-Latn-RS" sz="2000" dirty="0"/>
              <a:t> omogućava da se predmetni niz posmatra kao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/>
              <a:t> kolekcija. Na ovaj način, nizom možemo manipulisati kao da je u pitanju lista. 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>
                <a:latin typeface="Consolas" pitchFamily="49" charset="0"/>
                <a:cs typeface="Consolas" pitchFamily="49" charset="0"/>
              </a:rPr>
              <a:t>asList</a:t>
            </a:r>
            <a:r>
              <a:rPr lang="sr-Latn-RS" sz="2000" dirty="0"/>
              <a:t> metoda vraća </a:t>
            </a:r>
            <a:r>
              <a:rPr lang="sr-Latn-RS" sz="2000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>
                <a:solidFill>
                  <a:srgbClr val="FF0000"/>
                </a:solidFill>
              </a:rPr>
              <a:t> izgled </a:t>
            </a:r>
            <a:r>
              <a:rPr lang="sr-Latn-RS" sz="2000" dirty="0"/>
              <a:t>(eng. </a:t>
            </a:r>
            <a:r>
              <a:rPr lang="sr-Latn-RS" sz="2000" i="1" dirty="0"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i="1" dirty="0"/>
              <a:t> view</a:t>
            </a:r>
            <a:r>
              <a:rPr lang="sr-Latn-RS" sz="2000" dirty="0"/>
              <a:t>) niza, koji se u tom slučaju naziva </a:t>
            </a:r>
            <a:r>
              <a:rPr lang="sr-Latn-RS" sz="2000" dirty="0" smtClean="0">
                <a:solidFill>
                  <a:srgbClr val="FF0000"/>
                </a:solidFill>
              </a:rPr>
              <a:t>podržavajući </a:t>
            </a:r>
            <a:r>
              <a:rPr lang="sr-Latn-RS" sz="2000" dirty="0">
                <a:solidFill>
                  <a:srgbClr val="FF0000"/>
                </a:solidFill>
              </a:rPr>
              <a:t>niz</a:t>
            </a:r>
            <a:r>
              <a:rPr lang="sr-Latn-RS" sz="2000" dirty="0"/>
              <a:t> (eng. </a:t>
            </a:r>
            <a:r>
              <a:rPr lang="sr-Latn-RS" sz="2000" i="1" dirty="0"/>
              <a:t>backing array</a:t>
            </a:r>
            <a:r>
              <a:rPr lang="sr-Latn-RS" sz="2000" dirty="0"/>
              <a:t>).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Bilo kakva promena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/>
              <a:t> izgleda menja </a:t>
            </a:r>
            <a:r>
              <a:rPr lang="sr-Latn-RS" sz="2000" dirty="0" smtClean="0"/>
              <a:t>podržavajući </a:t>
            </a:r>
            <a:r>
              <a:rPr lang="sr-Latn-RS" sz="2000" dirty="0"/>
              <a:t>niz i obrnuto. 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Jedina dozvoljena operacija na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List</a:t>
            </a:r>
            <a:r>
              <a:rPr lang="sr-Latn-RS" sz="2000" dirty="0"/>
              <a:t> izgledu koga vraća metoda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asList</a:t>
            </a:r>
            <a:r>
              <a:rPr lang="sr-Latn-RS" sz="2000" dirty="0"/>
              <a:t> je </a:t>
            </a:r>
            <a:r>
              <a:rPr lang="sr-Latn-RS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set</a:t>
            </a:r>
            <a:r>
              <a:rPr lang="sr-Latn-RS" sz="2000" dirty="0"/>
              <a:t>, koja menja vrednost elementa izgleda i odgovarajućeg elementa niza. Pokušaj bilo kakve druge promene izgleda, npr. dodavanje i brisanje elementa izgleda, baca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UnsupportedOperationException</a:t>
            </a:r>
            <a:r>
              <a:rPr lang="sr-Latn-RS" sz="2000" dirty="0"/>
              <a:t> izuzetak.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Metoda s</a:t>
            </a:r>
            <a:r>
              <a:rPr lang="en-GB" sz="2000" dirty="0" err="1">
                <a:latin typeface="Consolas" pitchFamily="49" charset="0"/>
                <a:cs typeface="Consolas" pitchFamily="49" charset="0"/>
              </a:rPr>
              <a:t>ubList</a:t>
            </a:r>
            <a:r>
              <a:rPr lang="sr-Latn-RS" sz="2000" dirty="0"/>
              <a:t> iz prethodnog primera vraća izgled dela liste, </a:t>
            </a:r>
            <a:r>
              <a:rPr lang="sr-Latn-RS" sz="2000" dirty="0" smtClean="0"/>
              <a:t>određenog </a:t>
            </a:r>
            <a:r>
              <a:rPr lang="sr-Latn-RS" sz="2000" dirty="0"/>
              <a:t>početnim i krajnjim indeksom (parametri metode).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U nastavku dajemo dva primera korišćenja metode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asList</a:t>
            </a:r>
            <a:r>
              <a:rPr lang="sr-Latn-RS" sz="2000" dirty="0"/>
              <a:t>.</a:t>
            </a:r>
            <a:endParaRPr lang="vi-VN" sz="2000" dirty="0"/>
          </a:p>
        </p:txBody>
      </p:sp>
      <p:sp>
        <p:nvSpPr>
          <p:cNvPr id="39941" name="Rectangle 6"/>
          <p:cNvSpPr>
            <a:spLocks noChangeArrowheads="1"/>
          </p:cNvSpPr>
          <p:nvPr/>
        </p:nvSpPr>
        <p:spPr bwMode="auto">
          <a:xfrm>
            <a:off x="0" y="0"/>
            <a:ext cx="9144000" cy="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none" anchor="ctr">
            <a:spAutoFit/>
          </a:bodyPr>
          <a:lstStyle/>
          <a:p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6640764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476250"/>
            <a:ext cx="3671887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Pr</a:t>
            </a:r>
            <a:r>
              <a:rPr lang="sr-Latn-RS" sz="3600" smtClean="0"/>
              <a:t>imer za asList</a:t>
            </a:r>
            <a:endParaRPr lang="en-US" sz="3600" smtClean="0"/>
          </a:p>
        </p:txBody>
      </p:sp>
      <p:sp>
        <p:nvSpPr>
          <p:cNvPr id="40963" name="Slide Number Placeholder 1"/>
          <p:cNvSpPr>
            <a:spLocks noGrp="1"/>
          </p:cNvSpPr>
          <p:nvPr>
            <p:ph type="sldNum" sz="quarter" idx="11"/>
          </p:nvPr>
        </p:nvSpPr>
        <p:spPr>
          <a:xfrm>
            <a:off x="6524919" y="6248400"/>
            <a:ext cx="2133600" cy="4572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137687B-EEB7-4B92-AA66-242A619163C8}" type="slidenum">
              <a:rPr lang="en-GB" smtClean="0">
                <a:latin typeface="Arial Black" pitchFamily="34" charset="0"/>
              </a:rPr>
              <a:pPr eaLnBrk="1" hangingPunct="1"/>
              <a:t>36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40964" name="Rectangle 1"/>
          <p:cNvSpPr>
            <a:spLocks noChangeArrowheads="1"/>
          </p:cNvSpPr>
          <p:nvPr/>
        </p:nvSpPr>
        <p:spPr bwMode="auto">
          <a:xfrm>
            <a:off x="1115616" y="1057991"/>
            <a:ext cx="7018337" cy="4293483"/>
          </a:xfrm>
          <a:prstGeom prst="rect">
            <a:avLst/>
          </a:prstGeom>
          <a:solidFill>
            <a:srgbClr val="CC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java.util.List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java.util.Arrays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endParaRPr lang="en-GB" sz="13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class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asListPodrzavajuciNiz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endParaRPr lang="en-GB" sz="13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 static void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String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 = {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Teodora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Enis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"Robert"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Marija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"Ana"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List&lt; String &gt;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Arrays.asList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Početna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:\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n%s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\n"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lista.set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(0,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Milutin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[1] =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"Eva"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 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Krajnji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: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+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 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endParaRPr lang="en-GB" sz="13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nKrajnja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:\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n%s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</a:p>
        </p:txBody>
      </p:sp>
      <p:sp>
        <p:nvSpPr>
          <p:cNvPr id="40965" name="Rectangle 1"/>
          <p:cNvSpPr>
            <a:spLocks noChangeArrowheads="1"/>
          </p:cNvSpPr>
          <p:nvPr/>
        </p:nvSpPr>
        <p:spPr bwMode="auto">
          <a:xfrm>
            <a:off x="4841618" y="5566088"/>
            <a:ext cx="3313112" cy="1200150"/>
          </a:xfrm>
          <a:prstGeom prst="rect">
            <a:avLst/>
          </a:prstGeom>
          <a:solidFill>
            <a:schemeClr val="bg1"/>
          </a:solidFill>
          <a:ln w="9525">
            <a:solidFill>
              <a:srgbClr val="339933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Početna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[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Teodora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Enis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Robert,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Marija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Ana]</a:t>
            </a:r>
          </a:p>
          <a:p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Krajnji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200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Milutin</a:t>
            </a:r>
            <a:r>
              <a:rPr lang="en-GB" sz="1200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 Eva 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Robert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Marija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Ana </a:t>
            </a:r>
          </a:p>
          <a:p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Krajnja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[</a:t>
            </a:r>
            <a:r>
              <a:rPr lang="en-GB" sz="1200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Milutin</a:t>
            </a:r>
            <a:r>
              <a:rPr lang="en-GB" sz="1200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, Eva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Robert,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Marija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Ana]</a:t>
            </a:r>
          </a:p>
        </p:txBody>
      </p:sp>
      <p:sp>
        <p:nvSpPr>
          <p:cNvPr id="8" name="Rectangle 7"/>
          <p:cNvSpPr>
            <a:spLocks noChangeArrowheads="1"/>
          </p:cNvSpPr>
          <p:nvPr/>
        </p:nvSpPr>
        <p:spPr bwMode="auto">
          <a:xfrm>
            <a:off x="275513" y="6314815"/>
            <a:ext cx="4248472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400" dirty="0" smtClean="0">
                <a:solidFill>
                  <a:srgbClr val="FF0000"/>
                </a:solidFill>
                <a:latin typeface="+mn-lt"/>
              </a:rPr>
              <a:t>Promene </a:t>
            </a:r>
            <a:r>
              <a:rPr lang="sr-Latn-RS" sz="1400" dirty="0">
                <a:solidFill>
                  <a:srgbClr val="FF0000"/>
                </a:solidFill>
                <a:latin typeface="+mn-lt"/>
              </a:rPr>
              <a:t>na izgledu se odražavaju na niz i obrnuto!</a:t>
            </a:r>
            <a:endParaRPr lang="en-US" sz="1400" dirty="0">
              <a:solidFill>
                <a:srgbClr val="FF0000"/>
              </a:solidFill>
              <a:latin typeface="+mn-lt"/>
            </a:endParaRPr>
          </a:p>
        </p:txBody>
      </p:sp>
      <p:cxnSp>
        <p:nvCxnSpPr>
          <p:cNvPr id="40968" name="Straight Arrow Connector 6"/>
          <p:cNvCxnSpPr>
            <a:cxnSpLocks noChangeShapeType="1"/>
          </p:cNvCxnSpPr>
          <p:nvPr/>
        </p:nvCxnSpPr>
        <p:spPr bwMode="auto">
          <a:xfrm flipH="1">
            <a:off x="3838170" y="3585716"/>
            <a:ext cx="1453910" cy="0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sp>
        <p:nvSpPr>
          <p:cNvPr id="11" name="Rectangle 10"/>
          <p:cNvSpPr>
            <a:spLocks noChangeArrowheads="1"/>
          </p:cNvSpPr>
          <p:nvPr/>
        </p:nvSpPr>
        <p:spPr bwMode="auto">
          <a:xfrm>
            <a:off x="5292080" y="3427019"/>
            <a:ext cx="2879725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 anchor="ctr">
            <a:spAutoFit/>
          </a:bodyPr>
          <a:lstStyle/>
          <a:p>
            <a:pPr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400" dirty="0">
                <a:solidFill>
                  <a:srgbClr val="339933"/>
                </a:solidFill>
                <a:latin typeface="+mn-lt"/>
              </a:rPr>
              <a:t>Promena elementa izgleda i niza</a:t>
            </a:r>
            <a:endParaRPr lang="en-US" sz="1400" dirty="0">
              <a:solidFill>
                <a:srgbClr val="339933"/>
              </a:solidFill>
              <a:latin typeface="+mn-lt"/>
            </a:endParaRP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7495108" y="5300772"/>
            <a:ext cx="755650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r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600" dirty="0">
                <a:solidFill>
                  <a:srgbClr val="339933"/>
                </a:solidFill>
                <a:latin typeface="+mn-lt"/>
              </a:rPr>
              <a:t>Ispis</a:t>
            </a:r>
            <a:endParaRPr lang="en-US" sz="1600" dirty="0">
              <a:solidFill>
                <a:srgbClr val="339933"/>
              </a:solidFill>
              <a:latin typeface="Consolas" pitchFamily="49" charset="0"/>
              <a:cs typeface="Consolas" pitchFamily="49" charset="0"/>
            </a:endParaRPr>
          </a:p>
        </p:txBody>
      </p:sp>
      <p:cxnSp>
        <p:nvCxnSpPr>
          <p:cNvPr id="14" name="Straight Arrow Connector 6"/>
          <p:cNvCxnSpPr>
            <a:cxnSpLocks noChangeShapeType="1"/>
          </p:cNvCxnSpPr>
          <p:nvPr/>
        </p:nvCxnSpPr>
        <p:spPr bwMode="auto">
          <a:xfrm flipV="1">
            <a:off x="4453067" y="6248400"/>
            <a:ext cx="432633" cy="218007"/>
          </a:xfrm>
          <a:prstGeom prst="straightConnector1">
            <a:avLst/>
          </a:prstGeom>
          <a:noFill/>
          <a:ln w="9525" algn="ctr">
            <a:solidFill>
              <a:srgbClr val="FF0000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  <p:cxnSp>
        <p:nvCxnSpPr>
          <p:cNvPr id="17" name="Straight Arrow Connector 6"/>
          <p:cNvCxnSpPr>
            <a:cxnSpLocks noChangeShapeType="1"/>
          </p:cNvCxnSpPr>
          <p:nvPr/>
        </p:nvCxnSpPr>
        <p:spPr bwMode="auto">
          <a:xfrm>
            <a:off x="4450302" y="6532951"/>
            <a:ext cx="478034" cy="111728"/>
          </a:xfrm>
          <a:prstGeom prst="straightConnector1">
            <a:avLst/>
          </a:prstGeom>
          <a:noFill/>
          <a:ln w="9525" algn="ctr">
            <a:solidFill>
              <a:srgbClr val="FF0000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  <p:extLst>
      <p:ext uri="{BB962C8B-B14F-4D97-AF65-F5344CB8AC3E}">
        <p14:creationId xmlns:p14="http://schemas.microsoft.com/office/powerpoint/2010/main" val="36237088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476250"/>
            <a:ext cx="5411787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P</a:t>
            </a:r>
            <a:r>
              <a:rPr lang="en-US" sz="3600" smtClean="0"/>
              <a:t>r</a:t>
            </a:r>
            <a:r>
              <a:rPr lang="sr-Latn-RS" sz="3600" smtClean="0"/>
              <a:t>imer za asList i toArray</a:t>
            </a:r>
            <a:endParaRPr lang="en-US" sz="3600" smtClean="0"/>
          </a:p>
        </p:txBody>
      </p:sp>
      <p:sp>
        <p:nvSpPr>
          <p:cNvPr id="41987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EF338AFC-112D-48B9-9B20-0DE1C1568E5E}" type="slidenum">
              <a:rPr lang="en-GB" smtClean="0">
                <a:latin typeface="Arial Black" pitchFamily="34" charset="0"/>
              </a:rPr>
              <a:pPr eaLnBrk="1" hangingPunct="1"/>
              <a:t>37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41988" name="Rectangle 1"/>
          <p:cNvSpPr>
            <a:spLocks noChangeArrowheads="1"/>
          </p:cNvSpPr>
          <p:nvPr/>
        </p:nvSpPr>
        <p:spPr bwMode="auto">
          <a:xfrm>
            <a:off x="179388" y="1236841"/>
            <a:ext cx="7561262" cy="4108817"/>
          </a:xfrm>
          <a:prstGeom prst="rect">
            <a:avLst/>
          </a:prstGeom>
          <a:solidFill>
            <a:srgbClr val="CC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java.util.LinkedList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java.util.Arrays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class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AsListToArray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String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[] = {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Petar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"Milan"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Teodora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LinkedList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LinkedList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&lt; String &gt;(</a:t>
            </a:r>
            <a:r>
              <a:rPr lang="en-GB" sz="13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Arrays.asList</a:t>
            </a:r>
            <a:r>
              <a:rPr lang="en-GB" sz="13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3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)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("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Početna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:\n" +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r>
              <a:rPr lang="sr-Latn-ME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sr-Latn-ME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sr-Latn-ME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3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lista.add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Rade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lista.add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(2,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Vesna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lista.addFirst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"Marija"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smtClean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 smtClean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 smtClean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dodavanja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:\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n%s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\n"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lista.</a:t>
            </a:r>
            <a:r>
              <a:rPr lang="en-GB" sz="13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toArray</a:t>
            </a:r>
            <a:r>
              <a:rPr lang="en-GB" sz="13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(new String[</a:t>
            </a:r>
            <a:r>
              <a:rPr lang="en-GB" sz="13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lista.size</a:t>
            </a:r>
            <a:r>
              <a:rPr lang="en-GB" sz="13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()])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System.out.println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kopiranja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liste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for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(String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: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imena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</a:t>
            </a:r>
            <a:r>
              <a:rPr lang="en-GB" sz="1300" i="1" dirty="0" err="1">
                <a:solidFill>
                  <a:srgbClr val="0000C0"/>
                </a:solidFill>
                <a:latin typeface="Consolas" pitchFamily="49" charset="0"/>
                <a:cs typeface="Times New Roman" pitchFamily="18" charset="0"/>
              </a:rPr>
              <a:t>out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.print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+ 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 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	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41989" name="Rectangle 1"/>
          <p:cNvSpPr>
            <a:spLocks noChangeArrowheads="1"/>
          </p:cNvSpPr>
          <p:nvPr/>
        </p:nvSpPr>
        <p:spPr bwMode="auto">
          <a:xfrm>
            <a:off x="4984924" y="5551140"/>
            <a:ext cx="4032250" cy="1200150"/>
          </a:xfrm>
          <a:prstGeom prst="rect">
            <a:avLst/>
          </a:prstGeom>
          <a:solidFill>
            <a:schemeClr val="bg1"/>
          </a:solidFill>
          <a:ln w="9525">
            <a:solidFill>
              <a:srgbClr val="339933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Početna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[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Petar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Milan,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Teodora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]</a:t>
            </a:r>
          </a:p>
          <a:p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dodavanja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[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Marija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Petar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Milan,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Vesna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Teodora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Rade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]</a:t>
            </a:r>
          </a:p>
          <a:p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Niz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nakon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kopiranja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liste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</a:t>
            </a:r>
          </a:p>
          <a:p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Marija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Petar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Milan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Vesna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Teodora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200" dirty="0" err="1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Rade</a:t>
            </a:r>
            <a:r>
              <a:rPr lang="en-GB" sz="12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 </a:t>
            </a:r>
            <a:endParaRPr lang="en-GB" sz="1200" dirty="0">
              <a:solidFill>
                <a:srgbClr val="339933"/>
              </a:solidFill>
              <a:latin typeface="Consolas" pitchFamily="49" charset="0"/>
              <a:cs typeface="Times New Roman" pitchFamily="18" charset="0"/>
            </a:endParaRP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8513316" y="5230639"/>
            <a:ext cx="811212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600" dirty="0">
                <a:solidFill>
                  <a:srgbClr val="339933"/>
                </a:solidFill>
                <a:latin typeface="+mn-lt"/>
              </a:rPr>
              <a:t>Ispis</a:t>
            </a:r>
          </a:p>
        </p:txBody>
      </p:sp>
      <p:sp>
        <p:nvSpPr>
          <p:cNvPr id="2" name="Rectangle 1"/>
          <p:cNvSpPr/>
          <p:nvPr/>
        </p:nvSpPr>
        <p:spPr>
          <a:xfrm>
            <a:off x="5561062" y="3936856"/>
            <a:ext cx="3654152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sr-Latn-ME" sz="1400" dirty="0">
                <a:solidFill>
                  <a:srgbClr val="339933"/>
                </a:solidFill>
                <a:latin typeface="+mn-lt"/>
              </a:rPr>
              <a:t>Kreiranje niza imena na osnovu liste imena</a:t>
            </a:r>
            <a:endParaRPr lang="en-GB" sz="14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9" name="Straight Arrow Connector 6"/>
          <p:cNvCxnSpPr>
            <a:cxnSpLocks noChangeShapeType="1"/>
          </p:cNvCxnSpPr>
          <p:nvPr/>
        </p:nvCxnSpPr>
        <p:spPr bwMode="auto">
          <a:xfrm flipH="1" flipV="1">
            <a:off x="5116314" y="4102080"/>
            <a:ext cx="504000" cy="0"/>
          </a:xfrm>
          <a:prstGeom prst="straightConnector1">
            <a:avLst/>
          </a:prstGeom>
          <a:noFill/>
          <a:ln w="9525" algn="ctr">
            <a:solidFill>
              <a:srgbClr val="339933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  <p:extLst>
      <p:ext uri="{BB962C8B-B14F-4D97-AF65-F5344CB8AC3E}">
        <p14:creationId xmlns:p14="http://schemas.microsoft.com/office/powerpoint/2010/main" val="493141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6769100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Komentari primera</a:t>
            </a:r>
            <a:r>
              <a:rPr lang="sr-Latn-RS" sz="3600" smtClean="0"/>
              <a:t> – Niz u listu</a:t>
            </a:r>
            <a:endParaRPr lang="en-US" sz="3600" smtClean="0"/>
          </a:p>
        </p:txBody>
      </p:sp>
      <p:sp>
        <p:nvSpPr>
          <p:cNvPr id="43011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0853B450-A43E-4515-8F49-8753A9A4A3B9}" type="slidenum">
              <a:rPr lang="en-GB" smtClean="0">
                <a:latin typeface="Arial Black" pitchFamily="34" charset="0"/>
              </a:rPr>
              <a:pPr eaLnBrk="1" hangingPunct="1"/>
              <a:t>38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7172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79388" y="1341438"/>
            <a:ext cx="8642350" cy="4967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2000" rIns="72000"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smtClean="0"/>
              <a:t>Naredba</a:t>
            </a:r>
          </a:p>
          <a:p>
            <a:pPr marL="265113" indent="0" eaLnBrk="1" hangingPunct="1"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en-GB" sz="200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new LinkedList&lt; String &gt;(Arrays.asList(imena));</a:t>
            </a:r>
            <a:endParaRPr lang="sr-Latn-RS" sz="2000" smtClean="0">
              <a:solidFill>
                <a:srgbClr val="000000"/>
              </a:solidFill>
              <a:latin typeface="Consolas"/>
              <a:ea typeface="Times New Roman"/>
              <a:cs typeface="Times New Roman"/>
            </a:endParaRPr>
          </a:p>
          <a:p>
            <a:pPr marL="265113" indent="0" eaLnBrk="1" hangingPunct="1"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sr-Latn-RS" sz="2000" smtClean="0"/>
              <a:t>kreira novu povezanu listu stringova, koja se inicijalizuje stringovima iz niza </a:t>
            </a:r>
            <a:r>
              <a:rPr lang="sr-Latn-RS" sz="200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imena</a:t>
            </a:r>
            <a:r>
              <a:rPr lang="sr-Latn-RS" sz="2000" smtClean="0"/>
              <a:t>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smtClean="0"/>
              <a:t>Ovako kreirana lista ne predstavlja izgled, kao što je to slučaj u prethodnom primeru. Izgled je iskorišćen da se inicijalizuje lista, pa promene na listi ne utiču na niz i obrnuto.</a:t>
            </a:r>
            <a:endParaRPr lang="en-US" sz="2000" smtClean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en-US" sz="2000" smtClean="0"/>
              <a:t>Naredbe</a:t>
            </a: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  <a:defRPr/>
            </a:pPr>
            <a:r>
              <a:rPr lang="en-GB" sz="200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sr-Latn-RS" sz="200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200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lista.add</a:t>
            </a:r>
            <a:r>
              <a:rPr lang="en-GB" sz="2000">
                <a:latin typeface="Consolas" pitchFamily="49" charset="0"/>
                <a:cs typeface="Times New Roman" pitchFamily="18" charset="0"/>
              </a:rPr>
              <a:t>("Rade");</a:t>
            </a:r>
            <a:endParaRPr lang="en-GB" sz="200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  <a:defRPr/>
            </a:pPr>
            <a:r>
              <a:rPr lang="en-GB" sz="2000">
                <a:latin typeface="Consolas" pitchFamily="49" charset="0"/>
                <a:cs typeface="Times New Roman" pitchFamily="18" charset="0"/>
              </a:rPr>
              <a:t>		lista.add(2, "Vesna");</a:t>
            </a:r>
            <a:endParaRPr lang="en-GB" sz="200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  <a:defRPr/>
            </a:pPr>
            <a:r>
              <a:rPr lang="en-GB" sz="2000">
                <a:latin typeface="Consolas" pitchFamily="49" charset="0"/>
                <a:cs typeface="Times New Roman" pitchFamily="18" charset="0"/>
              </a:rPr>
              <a:t>		lista.addFirst("Marija");</a:t>
            </a:r>
            <a:endParaRPr lang="en-GB" sz="2000">
              <a:latin typeface="Calibri" pitchFamily="34" charset="0"/>
              <a:cs typeface="Times New Roman" pitchFamily="18" charset="0"/>
            </a:endParaRPr>
          </a:p>
          <a:p>
            <a:pPr marL="265113" indent="0" eaLnBrk="1" hangingPunct="1"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en-US" sz="2000" smtClean="0"/>
              <a:t>dodaju novi element list</a:t>
            </a:r>
            <a:r>
              <a:rPr lang="sr-Latn-RS" sz="2000" smtClean="0"/>
              <a:t>e</a:t>
            </a:r>
            <a:r>
              <a:rPr lang="en-US" sz="2000" smtClean="0"/>
              <a:t> na kraj, </a:t>
            </a:r>
            <a:r>
              <a:rPr lang="sr-Latn-RS" sz="2000" smtClean="0"/>
              <a:t>na </a:t>
            </a:r>
            <a:r>
              <a:rPr lang="en-US" sz="2000" smtClean="0"/>
              <a:t>pozicij</a:t>
            </a:r>
            <a:r>
              <a:rPr lang="sr-Latn-RS" sz="2000" smtClean="0"/>
              <a:t>u</a:t>
            </a:r>
            <a:r>
              <a:rPr lang="en-US" sz="2000" smtClean="0"/>
              <a:t> sa indeksom 2 i na po</a:t>
            </a:r>
            <a:r>
              <a:rPr lang="sr-Latn-RS" sz="2000" smtClean="0"/>
              <a:t>četak liste, respektivno. Postoji i metoda </a:t>
            </a:r>
            <a:r>
              <a:rPr lang="sr-Latn-RS" sz="2000" b="1">
                <a:solidFill>
                  <a:srgbClr val="FF0000"/>
                </a:solidFill>
                <a:latin typeface="Consolas"/>
                <a:ea typeface="Times New Roman"/>
                <a:cs typeface="Times New Roman"/>
              </a:rPr>
              <a:t>addLast</a:t>
            </a:r>
            <a:r>
              <a:rPr lang="sr-Latn-RS" sz="2000" smtClean="0"/>
              <a:t> koja dodaje element na kraj liste, isto kao metoda </a:t>
            </a:r>
            <a:r>
              <a:rPr lang="sr-Latn-RS" sz="200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add</a:t>
            </a:r>
            <a:r>
              <a:rPr lang="sr-Latn-RS" sz="2000" smtClean="0"/>
              <a:t>.</a:t>
            </a:r>
            <a:endParaRPr lang="en-US" sz="2000" smtClean="0"/>
          </a:p>
        </p:txBody>
      </p:sp>
    </p:spTree>
    <p:extLst>
      <p:ext uri="{BB962C8B-B14F-4D97-AF65-F5344CB8AC3E}">
        <p14:creationId xmlns:p14="http://schemas.microsoft.com/office/powerpoint/2010/main" val="37071158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034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6840537" cy="596900"/>
          </a:xfrm>
        </p:spPr>
        <p:txBody>
          <a:bodyPr/>
          <a:lstStyle/>
          <a:p>
            <a:pPr eaLnBrk="1" hangingPunct="1"/>
            <a:r>
              <a:rPr lang="en-US" sz="3600" smtClean="0"/>
              <a:t>Komentari primera</a:t>
            </a:r>
            <a:r>
              <a:rPr lang="sr-Latn-RS" sz="3600" smtClean="0"/>
              <a:t> – Lista u niz</a:t>
            </a:r>
            <a:endParaRPr lang="en-US" sz="3600" smtClean="0"/>
          </a:p>
        </p:txBody>
      </p:sp>
      <p:sp>
        <p:nvSpPr>
          <p:cNvPr id="44035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30785A3-1F41-4CFE-8A7D-258B88C38156}" type="slidenum">
              <a:rPr lang="en-GB" smtClean="0">
                <a:latin typeface="Arial Black" pitchFamily="34" charset="0"/>
              </a:rPr>
              <a:pPr eaLnBrk="1" hangingPunct="1"/>
              <a:t>39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7172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250825" y="1557338"/>
            <a:ext cx="8642350" cy="43926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72000" rIns="72000"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Naredba</a:t>
            </a:r>
          </a:p>
          <a:p>
            <a:pPr marL="265113" indent="0" eaLnBrk="1" hangingPunct="1">
              <a:spcAft>
                <a:spcPts val="600"/>
              </a:spcAft>
              <a:buClr>
                <a:schemeClr val="tx1"/>
              </a:buClr>
              <a:buSzPct val="75000"/>
              <a:defRPr/>
            </a:pPr>
            <a:r>
              <a:rPr lang="en-GB" sz="2000" dirty="0" err="1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lista.toArray</a:t>
            </a:r>
            <a:r>
              <a:rPr lang="en-GB" sz="20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(new </a:t>
            </a:r>
            <a:r>
              <a:rPr lang="en-GB" sz="20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String[</a:t>
            </a:r>
            <a:r>
              <a:rPr lang="en-GB" sz="2000" dirty="0" err="1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lista.size</a:t>
            </a:r>
            <a:r>
              <a:rPr lang="en-GB" sz="2000" dirty="0" smtClean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()]);</a:t>
            </a:r>
            <a:endParaRPr lang="sr-Latn-RS" sz="2000" dirty="0" smtClean="0">
              <a:solidFill>
                <a:srgbClr val="000000"/>
              </a:solidFill>
              <a:latin typeface="Consolas"/>
              <a:ea typeface="Times New Roman"/>
              <a:cs typeface="Times New Roman"/>
            </a:endParaRPr>
          </a:p>
          <a:p>
            <a:pPr marL="265113" indent="0" eaLnBrk="1" hangingPunct="1">
              <a:spcAft>
                <a:spcPts val="1200"/>
              </a:spcAft>
              <a:buClr>
                <a:schemeClr val="tx1"/>
              </a:buClr>
              <a:buSzPct val="75000"/>
              <a:defRPr/>
            </a:pPr>
            <a:r>
              <a:rPr lang="sr-Latn-RS" sz="2000" dirty="0" smtClean="0"/>
              <a:t>kreira novi niz stringova čiji su elementi jednaki elementima liste i vraća referencu na taj niz.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Niz koji se prosleđuje kao argument metode </a:t>
            </a:r>
            <a:r>
              <a:rPr lang="sr-Latn-RS" sz="2000" dirty="0">
                <a:solidFill>
                  <a:srgbClr val="000000"/>
                </a:solidFill>
                <a:latin typeface="Consolas"/>
                <a:ea typeface="Times New Roman"/>
                <a:cs typeface="Times New Roman"/>
              </a:rPr>
              <a:t>toArray</a:t>
            </a:r>
            <a:r>
              <a:rPr lang="sr-Latn-RS" sz="2000" dirty="0" smtClean="0"/>
              <a:t> određuje tip vraćenog niza.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Ovako kreiran niz nije povezan sa listom, tj. promena elementa liste ne utiče na niz i obrnuto.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Ako je dužina niza argumenta manja od dužine liste, kreira se novi niz čiji tip odgovara nizu argumentu i dužine jednake dužini liste.</a:t>
            </a:r>
            <a:r>
              <a:rPr lang="en-GB" sz="2000" dirty="0" smtClean="0"/>
              <a:t> </a:t>
            </a:r>
            <a:endParaRPr lang="en-GB" sz="20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r>
              <a:rPr lang="sr-Latn-RS" sz="2000" dirty="0" smtClean="0"/>
              <a:t>Ako je niz argument duži od liste, u sve elemente niza nakon poslednjeg elementa liste se upisuje </a:t>
            </a:r>
            <a:r>
              <a:rPr lang="sr-Latn-RS" sz="2000" dirty="0">
                <a:latin typeface="Consolas" pitchFamily="49" charset="0"/>
                <a:cs typeface="Consolas" pitchFamily="49" charset="0"/>
              </a:rPr>
              <a:t>null</a:t>
            </a:r>
            <a:r>
              <a:rPr lang="sr-Latn-RS" sz="2000" dirty="0" smtClean="0"/>
              <a:t>.</a:t>
            </a:r>
            <a:endParaRPr lang="en-GB" sz="20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  <a:defRPr/>
            </a:pPr>
            <a:endParaRPr lang="en-US" sz="2000" dirty="0" smtClean="0"/>
          </a:p>
        </p:txBody>
      </p:sp>
    </p:spTree>
    <p:extLst>
      <p:ext uri="{BB962C8B-B14F-4D97-AF65-F5344CB8AC3E}">
        <p14:creationId xmlns:p14="http://schemas.microsoft.com/office/powerpoint/2010/main" val="20297887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6985000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Primer bez upravljanja izuzecima</a:t>
            </a:r>
            <a:endParaRPr lang="en-US" sz="3600" smtClean="0"/>
          </a:p>
        </p:txBody>
      </p:sp>
      <p:sp>
        <p:nvSpPr>
          <p:cNvPr id="6147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D801C670-9A1A-4DB6-8DB5-4132B074A069}" type="slidenum">
              <a:rPr lang="en-GB" smtClean="0">
                <a:latin typeface="Arial Black" pitchFamily="34" charset="0"/>
              </a:rPr>
              <a:pPr eaLnBrk="1" hangingPunct="1"/>
              <a:t>4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6148" name="Rectangle 1"/>
          <p:cNvSpPr>
            <a:spLocks noChangeArrowheads="1"/>
          </p:cNvSpPr>
          <p:nvPr/>
        </p:nvSpPr>
        <p:spPr bwMode="auto">
          <a:xfrm>
            <a:off x="468313" y="1484784"/>
            <a:ext cx="4535487" cy="830262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/>
          <a:p>
            <a:r>
              <a:rPr lang="it-IT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Uneti imenilac i brojilac razlomka: 5</a:t>
            </a:r>
          </a:p>
          <a:p>
            <a:r>
              <a:rPr lang="it-IT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8</a:t>
            </a:r>
          </a:p>
          <a:p>
            <a:r>
              <a:rPr lang="it-IT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8 / 5 = 1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395288" y="1114425"/>
            <a:ext cx="2087562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b="1">
                <a:solidFill>
                  <a:srgbClr val="3333CC"/>
                </a:solidFill>
                <a:latin typeface="+mn-lt"/>
              </a:rPr>
              <a:t>Prvo izvr</a:t>
            </a:r>
            <a:r>
              <a:rPr lang="sr-Latn-RS" b="1">
                <a:solidFill>
                  <a:srgbClr val="3333CC"/>
                </a:solidFill>
                <a:latin typeface="+mn-lt"/>
              </a:rPr>
              <a:t>šavanje</a:t>
            </a:r>
            <a:endParaRPr lang="en-US" b="1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6150" name="Rectangle 1"/>
          <p:cNvSpPr>
            <a:spLocks noChangeArrowheads="1"/>
          </p:cNvSpPr>
          <p:nvPr/>
        </p:nvSpPr>
        <p:spPr bwMode="auto">
          <a:xfrm>
            <a:off x="468313" y="2867043"/>
            <a:ext cx="8424862" cy="1169551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 lIns="72000" rIns="72000">
            <a:spAutoFit/>
          </a:bodyPr>
          <a:lstStyle/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Uneti imenilac i brojilac razlomka: 0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5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Exception in thread "main" java.lang.</a:t>
            </a:r>
            <a:r>
              <a:rPr lang="it-IT" sz="14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ArithmeticException</a:t>
            </a:r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 / by zero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	at RazlomakBezObradeIzuzetaka.kolicnik(RazlomakBezObradeIzuzetaka.java:17)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	at RazlomakBezObradeIzuzetaka.main(RazlomakBezObradeIzuzetaka.java:11)</a:t>
            </a:r>
          </a:p>
        </p:txBody>
      </p:sp>
      <p:sp>
        <p:nvSpPr>
          <p:cNvPr id="10" name="Rectangle 9"/>
          <p:cNvSpPr>
            <a:spLocks noChangeArrowheads="1"/>
          </p:cNvSpPr>
          <p:nvPr/>
        </p:nvSpPr>
        <p:spPr bwMode="auto">
          <a:xfrm>
            <a:off x="403225" y="2503506"/>
            <a:ext cx="2333625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b="1" dirty="0">
                <a:solidFill>
                  <a:srgbClr val="3333CC"/>
                </a:solidFill>
                <a:latin typeface="+mn-lt"/>
              </a:rPr>
              <a:t>Drugo</a:t>
            </a:r>
            <a:r>
              <a:rPr lang="en-US" b="1" dirty="0">
                <a:solidFill>
                  <a:srgbClr val="3333CC"/>
                </a:solidFill>
                <a:latin typeface="+mn-lt"/>
              </a:rPr>
              <a:t> </a:t>
            </a:r>
            <a:r>
              <a:rPr lang="en-US" b="1" dirty="0" err="1">
                <a:solidFill>
                  <a:srgbClr val="3333CC"/>
                </a:solidFill>
                <a:latin typeface="+mn-lt"/>
              </a:rPr>
              <a:t>izvr</a:t>
            </a:r>
            <a:r>
              <a:rPr lang="sr-Latn-RS" b="1" dirty="0">
                <a:solidFill>
                  <a:srgbClr val="3333CC"/>
                </a:solidFill>
                <a:latin typeface="+mn-lt"/>
              </a:rPr>
              <a:t>šavanje</a:t>
            </a:r>
            <a:endParaRPr lang="en-US" b="1" dirty="0"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6152" name="Rectangle 1"/>
          <p:cNvSpPr>
            <a:spLocks noChangeArrowheads="1"/>
          </p:cNvSpPr>
          <p:nvPr/>
        </p:nvSpPr>
        <p:spPr bwMode="auto">
          <a:xfrm>
            <a:off x="461963" y="4565446"/>
            <a:ext cx="8142287" cy="1815882"/>
          </a:xfrm>
          <a:prstGeom prst="rect">
            <a:avLst/>
          </a:prstGeom>
          <a:noFill/>
          <a:ln w="9525">
            <a:solidFill>
              <a:srgbClr val="339933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  <p:txBody>
          <a:bodyPr>
            <a:spAutoFit/>
          </a:bodyPr>
          <a:lstStyle/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Uneti imenilac i brojilac razlomka: 5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tetris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Exception in thread "main" java.util.</a:t>
            </a:r>
            <a:r>
              <a:rPr lang="it-IT" sz="14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InputMismatchException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	at java.base/java.util.Scanner.throwFor(Scanner.java:939)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	at java.base/java.util.Scanner.next(Scanner.java:1594)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	at java.base/java.util.Scanner.nextInt(Scanner.java:2258)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	at java.base/java.util.Scanner.nextInt(Scanner.java:2212)</a:t>
            </a:r>
          </a:p>
          <a:p>
            <a:r>
              <a:rPr lang="it-IT" sz="1400" dirty="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	at RazlomakBezObradeIzuzetaka.main(RazlomakBezObradeIzuzetaka.java:10)</a:t>
            </a:r>
          </a:p>
        </p:txBody>
      </p:sp>
      <p:sp>
        <p:nvSpPr>
          <p:cNvPr id="13" name="Rectangle 12"/>
          <p:cNvSpPr>
            <a:spLocks noChangeArrowheads="1"/>
          </p:cNvSpPr>
          <p:nvPr/>
        </p:nvSpPr>
        <p:spPr bwMode="auto">
          <a:xfrm>
            <a:off x="395288" y="4176508"/>
            <a:ext cx="2087562" cy="368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b="1" dirty="0">
                <a:solidFill>
                  <a:srgbClr val="3333CC"/>
                </a:solidFill>
                <a:latin typeface="+mn-lt"/>
              </a:rPr>
              <a:t>Treće</a:t>
            </a:r>
            <a:r>
              <a:rPr lang="en-US" b="1" dirty="0">
                <a:solidFill>
                  <a:srgbClr val="3333CC"/>
                </a:solidFill>
                <a:latin typeface="+mn-lt"/>
              </a:rPr>
              <a:t> </a:t>
            </a:r>
            <a:r>
              <a:rPr lang="en-US" b="1" dirty="0" err="1">
                <a:solidFill>
                  <a:srgbClr val="3333CC"/>
                </a:solidFill>
                <a:latin typeface="+mn-lt"/>
              </a:rPr>
              <a:t>izvr</a:t>
            </a:r>
            <a:r>
              <a:rPr lang="sr-Latn-RS" b="1" dirty="0">
                <a:solidFill>
                  <a:srgbClr val="3333CC"/>
                </a:solidFill>
                <a:latin typeface="+mn-lt"/>
              </a:rPr>
              <a:t>šavanje</a:t>
            </a:r>
            <a:endParaRPr lang="en-US" b="1" dirty="0">
              <a:latin typeface="Consolas" pitchFamily="49" charset="0"/>
              <a:cs typeface="Consolas" pitchFamily="49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7705725" cy="596900"/>
          </a:xfrm>
        </p:spPr>
        <p:txBody>
          <a:bodyPr/>
          <a:lstStyle/>
          <a:p>
            <a:pPr eaLnBrk="1" hangingPunct="1"/>
            <a:r>
              <a:rPr lang="sr-Latn-RS" sz="3600" dirty="0" smtClean="0"/>
              <a:t>Komentari primera</a:t>
            </a:r>
            <a:endParaRPr lang="en-US" sz="3600" dirty="0" smtClean="0"/>
          </a:p>
        </p:txBody>
      </p:sp>
      <p:sp>
        <p:nvSpPr>
          <p:cNvPr id="7171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07950" y="1103724"/>
            <a:ext cx="8893175" cy="576064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2000" dirty="0"/>
              <a:t>Kad</a:t>
            </a:r>
            <a:r>
              <a:rPr lang="vi-VN" sz="2000" dirty="0"/>
              <a:t> un</a:t>
            </a:r>
            <a:r>
              <a:rPr lang="sr-Latn-RS" sz="2000" dirty="0"/>
              <a:t>e</a:t>
            </a:r>
            <a:r>
              <a:rPr lang="vi-VN" sz="2000" dirty="0"/>
              <a:t>s</a:t>
            </a:r>
            <a:r>
              <a:rPr lang="sr-Latn-RS" sz="2000" dirty="0"/>
              <a:t>e</a:t>
            </a:r>
            <a:r>
              <a:rPr lang="vi-VN" sz="2000" dirty="0"/>
              <a:t>mo imeni</a:t>
            </a:r>
            <a:r>
              <a:rPr lang="sr-Latn-RS" sz="2000" dirty="0"/>
              <a:t>lac =</a:t>
            </a:r>
            <a:r>
              <a:rPr lang="vi-VN" sz="2000" dirty="0"/>
              <a:t> </a:t>
            </a:r>
            <a:r>
              <a:rPr lang="sr-Latn-RS" sz="2000" dirty="0"/>
              <a:t>0,</a:t>
            </a:r>
            <a:r>
              <a:rPr lang="vi-VN" sz="2000" dirty="0"/>
              <a:t> dolazi do izuzetka tipa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ArithmeticException</a:t>
            </a:r>
            <a:r>
              <a:rPr lang="vi-VN" sz="2000" dirty="0"/>
              <a:t>. Java ne dozvoljava deljenje sa nulom u celobrojnoj aritmetici, pa dolazi do izuzetka u metodi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kolicnik</a:t>
            </a:r>
            <a:r>
              <a:rPr lang="vi-VN" sz="2000" dirty="0"/>
              <a:t>. </a:t>
            </a:r>
            <a:endParaRPr lang="sr-Latn-RS" sz="20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Kaže se još da Java „</a:t>
            </a:r>
            <a:r>
              <a:rPr lang="vi-VN" sz="2000" b="1" dirty="0">
                <a:solidFill>
                  <a:srgbClr val="FF0000"/>
                </a:solidFill>
              </a:rPr>
              <a:t>baca</a:t>
            </a:r>
            <a:r>
              <a:rPr lang="vi-VN" sz="2000" dirty="0"/>
              <a:t>“ izuzetak. </a:t>
            </a:r>
            <a:endParaRPr lang="sr-Latn-RS" sz="20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Java dozvoljava deljenje sa nulom u aritmetici sa pomičnim zarezom, pri čemu se dobija rezultat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Infinity</a:t>
            </a:r>
            <a:r>
              <a:rPr lang="vi-VN" sz="2000" dirty="0"/>
              <a:t> ili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–Infinity</a:t>
            </a:r>
            <a:r>
              <a:rPr lang="vi-VN" sz="2000" dirty="0"/>
              <a:t>. Takođe, dozvoljeno je i deljenje tipa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0.0/0.0</a:t>
            </a:r>
            <a:r>
              <a:rPr lang="vi-VN" sz="2000" dirty="0"/>
              <a:t>, kada se dobija vrednost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NaN</a:t>
            </a:r>
            <a:r>
              <a:rPr lang="vi-VN" sz="2000" dirty="0"/>
              <a:t> (Not-a-Number).</a:t>
            </a: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Kada dođe do izuzetka, ispisuje se odgovarajuća poruka koja sadrži ime izuzetka koje ukazuje na tip problema koji se desio i stanje steka u trenutku pojave izuzetka. Stanje steka sadrži niz poziva metoda, pri čemu se u zadnjoj metodi u tom pozivu (onoj sa vrha steka) desio izuzetak. </a:t>
            </a:r>
            <a:endParaRPr lang="sr-Latn-RS" sz="2000" dirty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Vrh steka ukazuje na </a:t>
            </a:r>
            <a:r>
              <a:rPr lang="vi-VN" sz="2000" b="1" dirty="0">
                <a:solidFill>
                  <a:srgbClr val="FF0000"/>
                </a:solidFill>
              </a:rPr>
              <a:t>tačku bacanja</a:t>
            </a:r>
            <a:r>
              <a:rPr lang="vi-VN" sz="2000" dirty="0"/>
              <a:t> (eng. </a:t>
            </a:r>
            <a:r>
              <a:rPr lang="vi-VN" sz="2000" i="1" dirty="0"/>
              <a:t>throw point</a:t>
            </a:r>
            <a:r>
              <a:rPr lang="vi-VN" sz="2000" dirty="0"/>
              <a:t>), koji je određen imenom fajla, metodom i linijom koda koja je uz</a:t>
            </a:r>
            <a:r>
              <a:rPr lang="en-US" sz="2000" dirty="0" err="1"/>
              <a:t>ro</a:t>
            </a:r>
            <a:r>
              <a:rPr lang="vi-VN" sz="2000" dirty="0"/>
              <a:t>kovala izuzetak. Ovo može </a:t>
            </a:r>
            <a:r>
              <a:rPr lang="sr-Latn-RS" sz="2000" dirty="0"/>
              <a:t>značajno </a:t>
            </a:r>
            <a:r>
              <a:rPr lang="vi-VN" sz="2000" dirty="0"/>
              <a:t>pomoći u ispravljanju grešaka. </a:t>
            </a:r>
            <a:endParaRPr lang="sr-Latn-ME" sz="2000" dirty="0" smtClean="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U trećem izvršenju programa, umesto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int</a:t>
            </a:r>
            <a:r>
              <a:rPr lang="vi-VN" sz="2000" dirty="0"/>
              <a:t> vrednosti unosimo string, pa dolazi do greške tipa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InputMismatchException</a:t>
            </a:r>
            <a:r>
              <a:rPr lang="vi-VN" sz="2000" dirty="0"/>
              <a:t>. </a:t>
            </a:r>
            <a:endParaRPr lang="sr-Latn-RS" sz="2000" dirty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U slučaju ova dva tipa izuzetka, prekida se izvršavanje programa. </a:t>
            </a:r>
            <a:endParaRPr lang="sr-Latn-RS" sz="2000" dirty="0"/>
          </a:p>
        </p:txBody>
      </p:sp>
      <p:sp>
        <p:nvSpPr>
          <p:cNvPr id="717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EA9115D7-C19E-4869-BBF0-99D67D6F00A0}" type="slidenum">
              <a:rPr lang="en-GB" smtClean="0">
                <a:latin typeface="Arial Black" pitchFamily="34" charset="0"/>
              </a:rPr>
              <a:pPr eaLnBrk="1" hangingPunct="1"/>
              <a:t>5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333375"/>
            <a:ext cx="734536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Primer sa upravljanjem izuzecima</a:t>
            </a:r>
            <a:endParaRPr lang="en-US" sz="3600" smtClean="0"/>
          </a:p>
        </p:txBody>
      </p:sp>
      <p:sp>
        <p:nvSpPr>
          <p:cNvPr id="9219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412081F8-CEC8-4DF1-9F92-A29A8C6331E4}" type="slidenum">
              <a:rPr lang="en-GB" smtClean="0">
                <a:latin typeface="Arial Black" pitchFamily="34" charset="0"/>
              </a:rPr>
              <a:pPr eaLnBrk="1" hangingPunct="1"/>
              <a:t>6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9220" name="Rectangle 1"/>
          <p:cNvSpPr>
            <a:spLocks noChangeArrowheads="1"/>
          </p:cNvSpPr>
          <p:nvPr/>
        </p:nvSpPr>
        <p:spPr bwMode="auto">
          <a:xfrm>
            <a:off x="42863" y="849313"/>
            <a:ext cx="7921625" cy="5964237"/>
          </a:xfrm>
          <a:prstGeom prst="rect">
            <a:avLst/>
          </a:prstGeom>
          <a:solidFill>
            <a:srgbClr val="CCFFFF"/>
          </a:solidFill>
          <a:ln w="9525">
            <a:solidFill>
              <a:srgbClr val="000000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</a:t>
            </a:r>
            <a:r>
              <a:rPr lang="en-GB" sz="1300" b="1" dirty="0" err="1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InputMismatchException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import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java.util.Scanner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3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class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sr-Latn-ME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Razlomak</a:t>
            </a:r>
            <a:r>
              <a:rPr lang="en-GB" sz="1300" dirty="0" err="1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SaObradomIzuzetaka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3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void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main(String[]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args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{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Scanner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unos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new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Scanner(System.in);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3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boolean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losUnos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true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while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losUnos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r>
              <a:rPr lang="sr-Latn-ME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Uneti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imenilac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brojilac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razlomka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 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300" b="1" dirty="0" smtClean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try</a:t>
            </a:r>
            <a:r>
              <a:rPr lang="sr-Latn-ME" sz="1300" b="1" dirty="0" smtClean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3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imenilac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unos.nextInt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r>
              <a:rPr lang="sr-Latn-RS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 </a:t>
            </a:r>
            <a:r>
              <a:rPr lang="en-GB" sz="13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brojilac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unos.nextInt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3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rezultat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kolicnik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imenilac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brojilac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"%d / %d = %d"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brojilac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imenilac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rezultat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losUnos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=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false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}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catch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ArithmeticException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e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r>
              <a:rPr lang="sr-Latn-ME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nIzuzetak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 %s\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nImenilac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je 0.\n\n"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e);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}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catch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InputMismatchException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e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</a:t>
            </a:r>
            <a:r>
              <a:rPr lang="sr-Latn-ME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smtClean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{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System.out.printf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nIzuzetak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: %s\n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Morate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uneti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cele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brojeve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\n\n"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e);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unos.nextLine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	}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}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System.out.print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(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"\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nI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sad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ćemo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lagano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izaći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iz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programa</a:t>
            </a:r>
            <a:r>
              <a:rPr lang="en-GB" sz="1300" dirty="0">
                <a:solidFill>
                  <a:srgbClr val="2A00FF"/>
                </a:solidFill>
                <a:latin typeface="Consolas" pitchFamily="49" charset="0"/>
                <a:cs typeface="Times New Roman" pitchFamily="18" charset="0"/>
              </a:rPr>
              <a:t> :-)"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spcAft>
                <a:spcPts val="600"/>
              </a:spcAft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public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static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kolicnik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(</a:t>
            </a:r>
            <a:r>
              <a:rPr lang="en-GB" sz="13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, </a:t>
            </a:r>
            <a:r>
              <a:rPr lang="en-GB" sz="1300" b="1" dirty="0" err="1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int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) </a:t>
            </a:r>
            <a:r>
              <a:rPr lang="en-GB" sz="1300" b="1" dirty="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throws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ArithmeticException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{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	</a:t>
            </a:r>
            <a:r>
              <a:rPr lang="en-GB" sz="1300" b="1" dirty="0">
                <a:solidFill>
                  <a:srgbClr val="7F0055"/>
                </a:solidFill>
                <a:latin typeface="Consolas" pitchFamily="49" charset="0"/>
                <a:cs typeface="Times New Roman" pitchFamily="18" charset="0"/>
              </a:rPr>
              <a:t>return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br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 / </a:t>
            </a:r>
            <a:r>
              <a:rPr lang="en-GB" sz="1300" dirty="0" err="1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im</a:t>
            </a: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;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	}</a:t>
            </a:r>
            <a:endParaRPr lang="sr-Latn-RS" sz="1300" dirty="0">
              <a:solidFill>
                <a:srgbClr val="000000"/>
              </a:solidFill>
              <a:latin typeface="Consolas" pitchFamily="49" charset="0"/>
              <a:cs typeface="Times New Roman" pitchFamily="18" charset="0"/>
            </a:endParaRPr>
          </a:p>
          <a:p>
            <a:pPr>
              <a:tabLst>
                <a:tab pos="215900" algn="l"/>
                <a:tab pos="431800" algn="l"/>
                <a:tab pos="647700" algn="l"/>
                <a:tab pos="863600" algn="l"/>
              </a:tabLst>
            </a:pPr>
            <a:r>
              <a:rPr lang="en-GB" sz="1300" dirty="0">
                <a:solidFill>
                  <a:srgbClr val="000000"/>
                </a:solidFill>
                <a:latin typeface="Consolas" pitchFamily="49" charset="0"/>
                <a:cs typeface="Times New Roman" pitchFamily="18" charset="0"/>
              </a:rPr>
              <a:t>}</a:t>
            </a:r>
            <a:endParaRPr lang="en-GB" sz="1300" dirty="0">
              <a:latin typeface="Calibri" pitchFamily="34" charset="0"/>
              <a:cs typeface="Times New Roman" pitchFamily="18" charset="0"/>
            </a:endParaRPr>
          </a:p>
        </p:txBody>
      </p:sp>
      <p:sp>
        <p:nvSpPr>
          <p:cNvPr id="5" name="Rectangle 4"/>
          <p:cNvSpPr>
            <a:spLocks noChangeArrowheads="1"/>
          </p:cNvSpPr>
          <p:nvPr/>
        </p:nvSpPr>
        <p:spPr bwMode="auto">
          <a:xfrm>
            <a:off x="4759325" y="1006475"/>
            <a:ext cx="3916363" cy="982663"/>
          </a:xfrm>
          <a:prstGeom prst="rect">
            <a:avLst/>
          </a:prstGeom>
          <a:solidFill>
            <a:schemeClr val="bg1"/>
          </a:solidFill>
          <a:ln w="9525">
            <a:solidFill>
              <a:srgbClr val="339933"/>
            </a:solidFill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sz="1700" dirty="0">
                <a:solidFill>
                  <a:srgbClr val="339933"/>
                </a:solidFill>
                <a:latin typeface="+mn-lt"/>
              </a:rPr>
              <a:t>Deklaracija izuzetaka koji se obrađuju.</a:t>
            </a:r>
          </a:p>
          <a:p>
            <a:pPr algn="just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en-US" sz="1700" dirty="0" err="1">
                <a:solidFill>
                  <a:srgbClr val="339933"/>
                </a:solidFill>
                <a:latin typeface="+mn-lt"/>
              </a:rPr>
              <a:t>Klasu</a:t>
            </a:r>
            <a:r>
              <a:rPr lang="en-US" sz="1700" dirty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700" dirty="0" err="1">
                <a:solidFill>
                  <a:srgbClr val="FF0000"/>
                </a:solidFill>
                <a:latin typeface="+mn-lt"/>
              </a:rPr>
              <a:t>ArthmeticException</a:t>
            </a:r>
            <a:r>
              <a:rPr lang="en-US" sz="1700" dirty="0">
                <a:solidFill>
                  <a:srgbClr val="339933"/>
                </a:solidFill>
                <a:latin typeface="+mn-lt"/>
              </a:rPr>
              <a:t> ne </a:t>
            </a:r>
            <a:r>
              <a:rPr lang="en-US" sz="1700" dirty="0" err="1">
                <a:solidFill>
                  <a:srgbClr val="339933"/>
                </a:solidFill>
                <a:latin typeface="+mn-lt"/>
              </a:rPr>
              <a:t>moramo</a:t>
            </a:r>
            <a:r>
              <a:rPr lang="en-US" sz="1700" dirty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700" dirty="0" err="1">
                <a:solidFill>
                  <a:srgbClr val="339933"/>
                </a:solidFill>
                <a:latin typeface="+mn-lt"/>
              </a:rPr>
              <a:t>uvoditi</a:t>
            </a:r>
            <a:r>
              <a:rPr lang="en-US" sz="1700" dirty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700" dirty="0" err="1">
                <a:solidFill>
                  <a:srgbClr val="339933"/>
                </a:solidFill>
                <a:latin typeface="+mn-lt"/>
              </a:rPr>
              <a:t>jer</a:t>
            </a:r>
            <a:r>
              <a:rPr lang="en-US" sz="1700" dirty="0">
                <a:solidFill>
                  <a:srgbClr val="339933"/>
                </a:solidFill>
                <a:latin typeface="+mn-lt"/>
              </a:rPr>
              <a:t> se </a:t>
            </a:r>
            <a:r>
              <a:rPr lang="en-US" sz="1700" dirty="0" err="1">
                <a:solidFill>
                  <a:srgbClr val="339933"/>
                </a:solidFill>
                <a:latin typeface="+mn-lt"/>
              </a:rPr>
              <a:t>nalazi</a:t>
            </a:r>
            <a:r>
              <a:rPr lang="en-US" sz="1700" dirty="0">
                <a:solidFill>
                  <a:srgbClr val="339933"/>
                </a:solidFill>
                <a:latin typeface="+mn-lt"/>
              </a:rPr>
              <a:t> u </a:t>
            </a:r>
            <a:r>
              <a:rPr lang="en-US" sz="1700" dirty="0" err="1">
                <a:solidFill>
                  <a:srgbClr val="339933"/>
                </a:solidFill>
                <a:latin typeface="+mn-lt"/>
              </a:rPr>
              <a:t>paketu</a:t>
            </a:r>
            <a:r>
              <a:rPr lang="en-US" sz="1700" dirty="0">
                <a:solidFill>
                  <a:srgbClr val="339933"/>
                </a:solidFill>
                <a:latin typeface="+mn-lt"/>
              </a:rPr>
              <a:t> </a:t>
            </a:r>
            <a:r>
              <a:rPr lang="en-US" sz="1700" dirty="0" err="1">
                <a:solidFill>
                  <a:srgbClr val="FF0000"/>
                </a:solidFill>
                <a:latin typeface="+mn-lt"/>
              </a:rPr>
              <a:t>java.lang</a:t>
            </a:r>
            <a:r>
              <a:rPr lang="sr-Latn-RS" sz="1700" dirty="0">
                <a:solidFill>
                  <a:srgbClr val="339933"/>
                </a:solidFill>
                <a:latin typeface="+mn-lt"/>
              </a:rPr>
              <a:t>.</a:t>
            </a:r>
            <a:endParaRPr lang="en-US" sz="1700" dirty="0">
              <a:solidFill>
                <a:srgbClr val="339933"/>
              </a:solidFill>
              <a:latin typeface="+mn-lt"/>
            </a:endParaRPr>
          </a:p>
        </p:txBody>
      </p:sp>
      <p:cxnSp>
        <p:nvCxnSpPr>
          <p:cNvPr id="9222" name="Straight Arrow Connector 5"/>
          <p:cNvCxnSpPr>
            <a:cxnSpLocks noChangeShapeType="1"/>
            <a:stCxn id="5" idx="1"/>
          </p:cNvCxnSpPr>
          <p:nvPr/>
        </p:nvCxnSpPr>
        <p:spPr bwMode="auto">
          <a:xfrm flipH="1" flipV="1">
            <a:off x="3824288" y="1019175"/>
            <a:ext cx="935037" cy="479425"/>
          </a:xfrm>
          <a:prstGeom prst="straightConnector1">
            <a:avLst/>
          </a:prstGeom>
          <a:noFill/>
          <a:ln w="9525" algn="ctr">
            <a:solidFill>
              <a:srgbClr val="3333CC"/>
            </a:solidFill>
            <a:round/>
            <a:headEnd/>
            <a:tailEnd type="arrow" w="med" len="med"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A5BEDD1F-48D3-4BD6-9AAA-370F73E4AA60}" type="slidenum">
              <a:rPr lang="en-GB" smtClean="0">
                <a:latin typeface="Arial Black" pitchFamily="34" charset="0"/>
              </a:rPr>
              <a:pPr eaLnBrk="1" hangingPunct="1"/>
              <a:t>7</a:t>
            </a:fld>
            <a:endParaRPr lang="en-GB" smtClean="0">
              <a:latin typeface="Arial Black" pitchFamily="34" charset="0"/>
            </a:endParaRPr>
          </a:p>
        </p:txBody>
      </p:sp>
      <p:sp>
        <p:nvSpPr>
          <p:cNvPr id="10243" name="Rectangle 1"/>
          <p:cNvSpPr>
            <a:spLocks noChangeArrowheads="1"/>
          </p:cNvSpPr>
          <p:nvPr/>
        </p:nvSpPr>
        <p:spPr bwMode="auto">
          <a:xfrm>
            <a:off x="1619672" y="2226791"/>
            <a:ext cx="6119813" cy="3292475"/>
          </a:xfrm>
          <a:prstGeom prst="rect">
            <a:avLst/>
          </a:prstGeom>
          <a:solidFill>
            <a:schemeClr val="bg1"/>
          </a:solidFill>
          <a:ln w="9525">
            <a:solidFill>
              <a:srgbClr val="339933"/>
            </a:solidFill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Uneti imenilac i brojilac razlomka: 0 5</a:t>
            </a:r>
          </a:p>
          <a:p>
            <a:endParaRPr lang="en-GB" sz="1600">
              <a:solidFill>
                <a:srgbClr val="339933"/>
              </a:solidFill>
              <a:latin typeface="Consolas" pitchFamily="49" charset="0"/>
              <a:cs typeface="Times New Roman" pitchFamily="18" charset="0"/>
            </a:endParaRP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Izuzetak: java.lang.</a:t>
            </a:r>
            <a:r>
              <a:rPr lang="en-GB" sz="160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ArithmeticException</a:t>
            </a:r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: / by zero</a:t>
            </a:r>
          </a:p>
          <a:p>
            <a:r>
              <a:rPr lang="en-GB" sz="1600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Imenilac je 0.</a:t>
            </a:r>
          </a:p>
          <a:p>
            <a:endParaRPr lang="en-GB" sz="1600">
              <a:solidFill>
                <a:srgbClr val="339933"/>
              </a:solidFill>
              <a:latin typeface="Consolas" pitchFamily="49" charset="0"/>
              <a:cs typeface="Times New Roman" pitchFamily="18" charset="0"/>
            </a:endParaRP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Uneti imenilac i brojilac razlomka: 3 smokva</a:t>
            </a:r>
          </a:p>
          <a:p>
            <a:endParaRPr lang="en-GB" sz="1600">
              <a:solidFill>
                <a:srgbClr val="339933"/>
              </a:solidFill>
              <a:latin typeface="Consolas" pitchFamily="49" charset="0"/>
              <a:cs typeface="Times New Roman" pitchFamily="18" charset="0"/>
            </a:endParaRP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Izuzetak: java.util.</a:t>
            </a:r>
            <a:r>
              <a:rPr lang="en-GB" sz="1600">
                <a:solidFill>
                  <a:srgbClr val="FF0000"/>
                </a:solidFill>
                <a:latin typeface="Consolas" pitchFamily="49" charset="0"/>
                <a:cs typeface="Times New Roman" pitchFamily="18" charset="0"/>
              </a:rPr>
              <a:t>InputMismatchException</a:t>
            </a:r>
          </a:p>
          <a:p>
            <a:r>
              <a:rPr lang="en-GB" sz="1600">
                <a:solidFill>
                  <a:srgbClr val="3333CC"/>
                </a:solidFill>
                <a:latin typeface="Consolas" pitchFamily="49" charset="0"/>
                <a:cs typeface="Times New Roman" pitchFamily="18" charset="0"/>
              </a:rPr>
              <a:t>Morate uneti cele brojeve</a:t>
            </a:r>
          </a:p>
          <a:p>
            <a:endParaRPr lang="en-GB" sz="1600">
              <a:solidFill>
                <a:srgbClr val="339933"/>
              </a:solidFill>
              <a:latin typeface="Consolas" pitchFamily="49" charset="0"/>
              <a:cs typeface="Times New Roman" pitchFamily="18" charset="0"/>
            </a:endParaRP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Uneti imenilac i brojilac razlomka: 5 6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6 / 5 = 1</a:t>
            </a:r>
          </a:p>
          <a:p>
            <a:r>
              <a:rPr lang="en-GB" sz="1600">
                <a:solidFill>
                  <a:srgbClr val="339933"/>
                </a:solidFill>
                <a:latin typeface="Consolas" pitchFamily="49" charset="0"/>
                <a:cs typeface="Times New Roman" pitchFamily="18" charset="0"/>
              </a:rPr>
              <a:t>I sad ćemo lagano izaći iz programa :-)</a:t>
            </a:r>
          </a:p>
        </p:txBody>
      </p:sp>
      <p:sp>
        <p:nvSpPr>
          <p:cNvPr id="6" name="Rectangle 5"/>
          <p:cNvSpPr>
            <a:spLocks noChangeArrowheads="1"/>
          </p:cNvSpPr>
          <p:nvPr/>
        </p:nvSpPr>
        <p:spPr bwMode="auto">
          <a:xfrm>
            <a:off x="7092280" y="1838839"/>
            <a:ext cx="755650" cy="369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r">
              <a:spcBef>
                <a:spcPct val="20000"/>
              </a:spcBef>
              <a:spcAft>
                <a:spcPct val="20000"/>
              </a:spcAft>
              <a:buClr>
                <a:schemeClr val="tx1"/>
              </a:buClr>
              <a:buSzPct val="75000"/>
              <a:tabLst>
                <a:tab pos="180975" algn="l"/>
                <a:tab pos="539750" algn="l"/>
                <a:tab pos="900113" algn="l"/>
                <a:tab pos="1260475" algn="l"/>
              </a:tabLst>
              <a:defRPr/>
            </a:pPr>
            <a:r>
              <a:rPr lang="sr-Latn-RS" dirty="0">
                <a:solidFill>
                  <a:srgbClr val="339933"/>
                </a:solidFill>
                <a:latin typeface="+mn-lt"/>
              </a:rPr>
              <a:t>Ispis</a:t>
            </a:r>
            <a:endParaRPr lang="en-US" dirty="0">
              <a:solidFill>
                <a:srgbClr val="339933"/>
              </a:solidFill>
              <a:latin typeface="Consolas" pitchFamily="49" charset="0"/>
              <a:cs typeface="Consolas" pitchFamily="49" charset="0"/>
            </a:endParaRPr>
          </a:p>
        </p:txBody>
      </p:sp>
      <p:sp>
        <p:nvSpPr>
          <p:cNvPr id="1024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712946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Primer sa upravljanjem izuzecima</a:t>
            </a:r>
            <a:endParaRPr lang="en-US" sz="36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032250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try i catch blokovi</a:t>
            </a:r>
            <a:endParaRPr lang="en-US" sz="3600" smtClean="0"/>
          </a:p>
        </p:txBody>
      </p:sp>
      <p:sp>
        <p:nvSpPr>
          <p:cNvPr id="11267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80280" y="1412875"/>
            <a:ext cx="8712200" cy="46085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U </a:t>
            </a:r>
            <a:r>
              <a:rPr lang="vi-VN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 se stavljaju naredbe koje mogu baciti izuzetak, kao i one koje se neće izvršiti ako dođe do izuzetka.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Nakon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bloka, dolazi bar jedan </a:t>
            </a:r>
            <a:r>
              <a:rPr lang="vi-VN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ili </a:t>
            </a:r>
            <a:r>
              <a:rPr lang="vi-VN" sz="2000" b="1" dirty="0">
                <a:solidFill>
                  <a:srgbClr val="FF0000"/>
                </a:solidFill>
                <a:latin typeface="Consolas" pitchFamily="49" charset="0"/>
                <a:cs typeface="Consolas" pitchFamily="49" charset="0"/>
              </a:rPr>
              <a:t>finally</a:t>
            </a:r>
            <a:r>
              <a:rPr lang="vi-VN" sz="2000" dirty="0"/>
              <a:t> blok. </a:t>
            </a:r>
            <a:endParaRPr lang="sr-Latn-RS" sz="2000" dirty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Svaki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ima tačno jedan parametar izuzetka, koji se navodi u zagradi odmah nakon ključne reči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, i koji određuje tip izuzetka koji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može da obradi.</a:t>
            </a:r>
            <a:endParaRPr lang="sr-Latn-RS" sz="2000" dirty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Kada se desi izuzetak u okviru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bloka izvršava se prvi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 čiji tip parametra odgovara tipu bačenog izuzetka. Tip parametra odgovara tipu izuzetka ako pripada klasi ili superklasi izuzetka. </a:t>
            </a:r>
            <a:endParaRPr lang="sr-Latn-RS" sz="2000" dirty="0"/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Unutar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bloka koristimo ime parametra izuzetka da interagujemo sa objektom izuzetka.</a:t>
            </a:r>
          </a:p>
          <a:p>
            <a:pPr eaLnBrk="1" hangingPunct="1">
              <a:spcAft>
                <a:spcPts val="12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2000" dirty="0"/>
              <a:t>Između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try</a:t>
            </a:r>
            <a:r>
              <a:rPr lang="vi-VN" sz="2000" dirty="0"/>
              <a:t> bloka i njegovih </a:t>
            </a:r>
            <a:r>
              <a:rPr lang="vi-VN" sz="2000" dirty="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2000" dirty="0"/>
              <a:t> blokova se ne sme naći nijedna izvršna naredba. Ako se nađe, to je sintaksna greška.</a:t>
            </a:r>
          </a:p>
        </p:txBody>
      </p:sp>
      <p:sp>
        <p:nvSpPr>
          <p:cNvPr id="11268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24C24CAF-45CF-4D8F-88E6-BA3DE6DC5717}" type="slidenum">
              <a:rPr lang="en-GB" smtClean="0">
                <a:latin typeface="Arial Black" pitchFamily="34" charset="0"/>
              </a:rPr>
              <a:pPr eaLnBrk="1" hangingPunct="1"/>
              <a:t>8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Rectangle 2"/>
          <p:cNvSpPr>
            <a:spLocks noGrp="1" noChangeArrowheads="1"/>
          </p:cNvSpPr>
          <p:nvPr>
            <p:ph type="title"/>
          </p:nvPr>
        </p:nvSpPr>
        <p:spPr>
          <a:xfrm>
            <a:off x="395288" y="528638"/>
            <a:ext cx="4392612" cy="596900"/>
          </a:xfrm>
        </p:spPr>
        <p:txBody>
          <a:bodyPr/>
          <a:lstStyle/>
          <a:p>
            <a:pPr eaLnBrk="1" hangingPunct="1"/>
            <a:r>
              <a:rPr lang="sr-Latn-RS" sz="3600" smtClean="0"/>
              <a:t>Izuzetak prekida nit</a:t>
            </a:r>
            <a:endParaRPr lang="en-US" sz="3600" smtClean="0"/>
          </a:p>
        </p:txBody>
      </p:sp>
      <p:sp>
        <p:nvSpPr>
          <p:cNvPr id="12291" name="Rectangle 3" descr="Rectangle: Click to edit Master text styles&#10;Second level&#10;Third level&#10;Fourth level&#10;Fifth level"/>
          <p:cNvSpPr txBox="1">
            <a:spLocks noChangeArrowheads="1"/>
          </p:cNvSpPr>
          <p:nvPr/>
        </p:nvSpPr>
        <p:spPr bwMode="auto">
          <a:xfrm>
            <a:off x="107950" y="1412875"/>
            <a:ext cx="8893175" cy="50403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marL="239713" indent="-239713"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Ukoliko se desi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InputMismatchException</a:t>
            </a:r>
            <a:r>
              <a:rPr lang="vi-VN" sz="1900"/>
              <a:t> izuzetak, naredba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nextInt</a:t>
            </a:r>
            <a:r>
              <a:rPr lang="vi-VN" sz="1900"/>
              <a:t> neće uspešno učitati podatak. Ukoliko bi pokušali da opet učitamo podatak (što radi </a:t>
            </a:r>
            <a:r>
              <a:rPr lang="vi-VN" sz="2000">
                <a:latin typeface="Consolas" pitchFamily="49" charset="0"/>
                <a:cs typeface="Consolas" pitchFamily="49" charset="0"/>
              </a:rPr>
              <a:t>while</a:t>
            </a:r>
            <a:r>
              <a:rPr lang="vi-VN" sz="1900"/>
              <a:t> petlja u ovom primeru), desio bi se isti izuzetak. 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sr-Latn-RS" sz="1900"/>
              <a:t>P</a:t>
            </a:r>
            <a:r>
              <a:rPr lang="vi-VN" sz="1900"/>
              <a:t>ogrešan unos</a:t>
            </a:r>
            <a:r>
              <a:rPr lang="sr-Latn-RS" sz="1900"/>
              <a:t> se</a:t>
            </a:r>
            <a:r>
              <a:rPr lang="vi-VN" sz="1900"/>
              <a:t> na neki način</a:t>
            </a:r>
            <a:r>
              <a:rPr lang="sr-Latn-RS" sz="1900"/>
              <a:t> mora</a:t>
            </a:r>
            <a:r>
              <a:rPr lang="vi-VN" sz="1900"/>
              <a:t> „proterati“, što u našem slučaju vrši metoda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nextLine</a:t>
            </a:r>
            <a:r>
              <a:rPr lang="vi-VN" sz="1900"/>
              <a:t>. 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Metoda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nextLine</a:t>
            </a:r>
            <a:r>
              <a:rPr lang="vi-VN" sz="1900"/>
              <a:t> vraća liniju teksta, počev od tekuće pozicije čitanja.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Neuhvaćeni izuzetak je onaj koji nema odgovarajućih </a:t>
            </a:r>
            <a:r>
              <a:rPr lang="vi-VN" sz="1900">
                <a:latin typeface="Consolas" pitchFamily="49" charset="0"/>
                <a:cs typeface="Consolas" pitchFamily="49" charset="0"/>
              </a:rPr>
              <a:t>catch</a:t>
            </a:r>
            <a:r>
              <a:rPr lang="vi-VN" sz="1900"/>
              <a:t> blokova.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U prvom primeru smo imali dva neobrađena izuzetka, kada se prekinulo izvršenje programa. Ovo nije uvek slučaj. 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/>
              <a:t>Java koristi višenitni model izvršenja programa – svaka nit se izvršava paralelno. Jedan program može imati više niti. 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>
                <a:solidFill>
                  <a:srgbClr val="FF0000"/>
                </a:solidFill>
              </a:rPr>
              <a:t>Ako ima samo jednu nit, neuhvaćeni izuzetak prekida izvršenje programa. </a:t>
            </a:r>
            <a:endParaRPr lang="sr-Latn-RS" sz="1900">
              <a:solidFill>
                <a:srgbClr val="FF0000"/>
              </a:solidFill>
            </a:endParaRPr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r>
              <a:rPr lang="vi-VN" sz="1900">
                <a:solidFill>
                  <a:srgbClr val="FF0000"/>
                </a:solidFill>
              </a:rPr>
              <a:t>Ako program ima više niti, prekida se izvršenje samo one niti u kojoj se desio izuzetak.</a:t>
            </a:r>
            <a:r>
              <a:rPr lang="vi-VN" sz="1900"/>
              <a:t> Ipak, može se desiti da su niti međusobno povezane, pa prekid izvršenja jedne niti može nepovoljno uticati na ostale niti. </a:t>
            </a:r>
            <a:endParaRPr lang="sr-Latn-RS" sz="1900"/>
          </a:p>
          <a:p>
            <a:pPr eaLnBrk="1" hangingPunct="1">
              <a:spcAft>
                <a:spcPts val="600"/>
              </a:spcAft>
              <a:buClr>
                <a:schemeClr val="tx1"/>
              </a:buClr>
              <a:buSzPct val="75000"/>
              <a:buFont typeface="Wingdings" pitchFamily="2" charset="2"/>
              <a:buChar char="n"/>
            </a:pPr>
            <a:endParaRPr lang="vi-VN" sz="1900"/>
          </a:p>
        </p:txBody>
      </p:sp>
      <p:sp>
        <p:nvSpPr>
          <p:cNvPr id="12292" name="Slide Number Placeholder 1"/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 eaLnBrk="0" hangingPunct="0">
              <a:defRPr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/>
            <a:fld id="{11F00066-8CE2-4510-8ABE-E74928F8ECDA}" type="slidenum">
              <a:rPr lang="en-GB" smtClean="0">
                <a:latin typeface="Arial Black" pitchFamily="34" charset="0"/>
              </a:rPr>
              <a:pPr eaLnBrk="1" hangingPunct="1"/>
              <a:t>9</a:t>
            </a:fld>
            <a:endParaRPr lang="en-GB" smtClean="0">
              <a:latin typeface="Arial Black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Pixel">
  <a:themeElements>
    <a:clrScheme name="Pixel 12">
      <a:dk1>
        <a:srgbClr val="000000"/>
      </a:dk1>
      <a:lt1>
        <a:srgbClr val="FFFFFF"/>
      </a:lt1>
      <a:dk2>
        <a:srgbClr val="000000"/>
      </a:dk2>
      <a:lt2>
        <a:srgbClr val="00007D"/>
      </a:lt2>
      <a:accent1>
        <a:srgbClr val="9999FF"/>
      </a:accent1>
      <a:accent2>
        <a:srgbClr val="9999CC"/>
      </a:accent2>
      <a:accent3>
        <a:srgbClr val="FFFFFF"/>
      </a:accent3>
      <a:accent4>
        <a:srgbClr val="000000"/>
      </a:accent4>
      <a:accent5>
        <a:srgbClr val="CACAFF"/>
      </a:accent5>
      <a:accent6>
        <a:srgbClr val="8A8AB9"/>
      </a:accent6>
      <a:hlink>
        <a:srgbClr val="666699"/>
      </a:hlink>
      <a:folHlink>
        <a:srgbClr val="CCCCE6"/>
      </a:folHlink>
    </a:clrScheme>
    <a:fontScheme name="Pixel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Pixel 1">
        <a:dk1>
          <a:srgbClr val="0066FF"/>
        </a:dk1>
        <a:lt1>
          <a:srgbClr val="FFFFFF"/>
        </a:lt1>
        <a:dk2>
          <a:srgbClr val="000066"/>
        </a:dk2>
        <a:lt2>
          <a:srgbClr val="FFFFFF"/>
        </a:lt2>
        <a:accent1>
          <a:srgbClr val="6699FF"/>
        </a:accent1>
        <a:accent2>
          <a:srgbClr val="3333FF"/>
        </a:accent2>
        <a:accent3>
          <a:srgbClr val="AAAAB8"/>
        </a:accent3>
        <a:accent4>
          <a:srgbClr val="DADADA"/>
        </a:accent4>
        <a:accent5>
          <a:srgbClr val="B8CAFF"/>
        </a:accent5>
        <a:accent6>
          <a:srgbClr val="2D2DE7"/>
        </a:accent6>
        <a:hlink>
          <a:srgbClr val="FFCC00"/>
        </a:hlink>
        <a:folHlink>
          <a:srgbClr val="0000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2">
        <a:dk1>
          <a:srgbClr val="009999"/>
        </a:dk1>
        <a:lt1>
          <a:srgbClr val="FFFFFF"/>
        </a:lt1>
        <a:dk2>
          <a:srgbClr val="334B49"/>
        </a:dk2>
        <a:lt2>
          <a:srgbClr val="FFFFFF"/>
        </a:lt2>
        <a:accent1>
          <a:srgbClr val="33CCCC"/>
        </a:accent1>
        <a:accent2>
          <a:srgbClr val="008080"/>
        </a:accent2>
        <a:accent3>
          <a:srgbClr val="ADB1B1"/>
        </a:accent3>
        <a:accent4>
          <a:srgbClr val="DADADA"/>
        </a:accent4>
        <a:accent5>
          <a:srgbClr val="ADE2E2"/>
        </a:accent5>
        <a:accent6>
          <a:srgbClr val="007373"/>
        </a:accent6>
        <a:hlink>
          <a:srgbClr val="FFCC00"/>
        </a:hlink>
        <a:folHlink>
          <a:srgbClr val="00666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3">
        <a:dk1>
          <a:srgbClr val="006699"/>
        </a:dk1>
        <a:lt1>
          <a:srgbClr val="FFFFFF"/>
        </a:lt1>
        <a:dk2>
          <a:srgbClr val="333399"/>
        </a:dk2>
        <a:lt2>
          <a:srgbClr val="FFFFFF"/>
        </a:lt2>
        <a:accent1>
          <a:srgbClr val="0099CC"/>
        </a:accent1>
        <a:accent2>
          <a:srgbClr val="0386AF"/>
        </a:accent2>
        <a:accent3>
          <a:srgbClr val="ADADCA"/>
        </a:accent3>
        <a:accent4>
          <a:srgbClr val="DADADA"/>
        </a:accent4>
        <a:accent5>
          <a:srgbClr val="AACAE2"/>
        </a:accent5>
        <a:accent6>
          <a:srgbClr val="02799E"/>
        </a:accent6>
        <a:hlink>
          <a:srgbClr val="FFCC00"/>
        </a:hlink>
        <a:folHlink>
          <a:srgbClr val="6699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4">
        <a:dk1>
          <a:srgbClr val="008080"/>
        </a:dk1>
        <a:lt1>
          <a:srgbClr val="FFFFFF"/>
        </a:lt1>
        <a:dk2>
          <a:srgbClr val="2F978D"/>
        </a:dk2>
        <a:lt2>
          <a:srgbClr val="FFFFFF"/>
        </a:lt2>
        <a:accent1>
          <a:srgbClr val="0099FF"/>
        </a:accent1>
        <a:accent2>
          <a:srgbClr val="009999"/>
        </a:accent2>
        <a:accent3>
          <a:srgbClr val="ADC9C5"/>
        </a:accent3>
        <a:accent4>
          <a:srgbClr val="DADADA"/>
        </a:accent4>
        <a:accent5>
          <a:srgbClr val="AACAFF"/>
        </a:accent5>
        <a:accent6>
          <a:srgbClr val="008A8A"/>
        </a:accent6>
        <a:hlink>
          <a:srgbClr val="FFFFCC"/>
        </a:hlink>
        <a:folHlink>
          <a:srgbClr val="70CAC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5">
        <a:dk1>
          <a:srgbClr val="822504"/>
        </a:dk1>
        <a:lt1>
          <a:srgbClr val="FFFFFF"/>
        </a:lt1>
        <a:dk2>
          <a:srgbClr val="330000"/>
        </a:dk2>
        <a:lt2>
          <a:srgbClr val="FFFFFF"/>
        </a:lt2>
        <a:accent1>
          <a:srgbClr val="FF9900"/>
        </a:accent1>
        <a:accent2>
          <a:srgbClr val="9E2A06"/>
        </a:accent2>
        <a:accent3>
          <a:srgbClr val="ADAAAA"/>
        </a:accent3>
        <a:accent4>
          <a:srgbClr val="DADADA"/>
        </a:accent4>
        <a:accent5>
          <a:srgbClr val="FFCAAA"/>
        </a:accent5>
        <a:accent6>
          <a:srgbClr val="8F2505"/>
        </a:accent6>
        <a:hlink>
          <a:srgbClr val="FF3300"/>
        </a:hlink>
        <a:folHlink>
          <a:srgbClr val="7C0704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6">
        <a:dk1>
          <a:srgbClr val="336600"/>
        </a:dk1>
        <a:lt1>
          <a:srgbClr val="FFFFFF"/>
        </a:lt1>
        <a:dk2>
          <a:srgbClr val="4A7911"/>
        </a:dk2>
        <a:lt2>
          <a:srgbClr val="FFFFFF"/>
        </a:lt2>
        <a:accent1>
          <a:srgbClr val="666633"/>
        </a:accent1>
        <a:accent2>
          <a:srgbClr val="669900"/>
        </a:accent2>
        <a:accent3>
          <a:srgbClr val="B1BEAA"/>
        </a:accent3>
        <a:accent4>
          <a:srgbClr val="DADADA"/>
        </a:accent4>
        <a:accent5>
          <a:srgbClr val="B8B8AD"/>
        </a:accent5>
        <a:accent6>
          <a:srgbClr val="5C8A00"/>
        </a:accent6>
        <a:hlink>
          <a:srgbClr val="FFCC00"/>
        </a:hlink>
        <a:folHlink>
          <a:srgbClr val="99CC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ixel 7">
        <a:dk1>
          <a:srgbClr val="000000"/>
        </a:dk1>
        <a:lt1>
          <a:srgbClr val="FFFFFF"/>
        </a:lt1>
        <a:dk2>
          <a:srgbClr val="000000"/>
        </a:dk2>
        <a:lt2>
          <a:srgbClr val="CC3300"/>
        </a:lt2>
        <a:accent1>
          <a:srgbClr val="FFCC00"/>
        </a:accent1>
        <a:accent2>
          <a:srgbClr val="CC6600"/>
        </a:accent2>
        <a:accent3>
          <a:srgbClr val="FFFFFF"/>
        </a:accent3>
        <a:accent4>
          <a:srgbClr val="000000"/>
        </a:accent4>
        <a:accent5>
          <a:srgbClr val="FFE2AA"/>
        </a:accent5>
        <a:accent6>
          <a:srgbClr val="B95C00"/>
        </a:accent6>
        <a:hlink>
          <a:srgbClr val="663300"/>
        </a:hlink>
        <a:folHlink>
          <a:srgbClr val="CC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8">
        <a:dk1>
          <a:srgbClr val="003300"/>
        </a:dk1>
        <a:lt1>
          <a:srgbClr val="FFFFFF"/>
        </a:lt1>
        <a:dk2>
          <a:srgbClr val="000000"/>
        </a:dk2>
        <a:lt2>
          <a:srgbClr val="336600"/>
        </a:lt2>
        <a:accent1>
          <a:srgbClr val="CCCC00"/>
        </a:accent1>
        <a:accent2>
          <a:srgbClr val="669900"/>
        </a:accent2>
        <a:accent3>
          <a:srgbClr val="FFFFFF"/>
        </a:accent3>
        <a:accent4>
          <a:srgbClr val="002A00"/>
        </a:accent4>
        <a:accent5>
          <a:srgbClr val="E2E2AA"/>
        </a:accent5>
        <a:accent6>
          <a:srgbClr val="5C8A00"/>
        </a:accent6>
        <a:hlink>
          <a:srgbClr val="333300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9">
        <a:dk1>
          <a:srgbClr val="000000"/>
        </a:dk1>
        <a:lt1>
          <a:srgbClr val="FFFFFF"/>
        </a:lt1>
        <a:dk2>
          <a:srgbClr val="000000"/>
        </a:dk2>
        <a:lt2>
          <a:srgbClr val="440044"/>
        </a:lt2>
        <a:accent1>
          <a:srgbClr val="FFCCCC"/>
        </a:accent1>
        <a:accent2>
          <a:srgbClr val="790571"/>
        </a:accent2>
        <a:accent3>
          <a:srgbClr val="FFFFFF"/>
        </a:accent3>
        <a:accent4>
          <a:srgbClr val="000000"/>
        </a:accent4>
        <a:accent5>
          <a:srgbClr val="FFE2E2"/>
        </a:accent5>
        <a:accent6>
          <a:srgbClr val="6D0466"/>
        </a:accent6>
        <a:hlink>
          <a:srgbClr val="993366"/>
        </a:hlink>
        <a:folHlink>
          <a:srgbClr val="9F839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10">
        <a:dk1>
          <a:srgbClr val="000000"/>
        </a:dk1>
        <a:lt1>
          <a:srgbClr val="FFFFFF"/>
        </a:lt1>
        <a:dk2>
          <a:srgbClr val="000000"/>
        </a:dk2>
        <a:lt2>
          <a:srgbClr val="FF9900"/>
        </a:lt2>
        <a:accent1>
          <a:srgbClr val="FFCC99"/>
        </a:accent1>
        <a:accent2>
          <a:srgbClr val="FBA313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E39310"/>
        </a:accent6>
        <a:hlink>
          <a:srgbClr val="CC3300"/>
        </a:hlink>
        <a:folHlink>
          <a:srgbClr val="FCC66E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11">
        <a:dk1>
          <a:srgbClr val="000000"/>
        </a:dk1>
        <a:lt1>
          <a:srgbClr val="FFFFFF"/>
        </a:lt1>
        <a:dk2>
          <a:srgbClr val="000000"/>
        </a:dk2>
        <a:lt2>
          <a:srgbClr val="779F92"/>
        </a:lt2>
        <a:accent1>
          <a:srgbClr val="33CCCC"/>
        </a:accent1>
        <a:accent2>
          <a:srgbClr val="9DC2D7"/>
        </a:accent2>
        <a:accent3>
          <a:srgbClr val="FFFFFF"/>
        </a:accent3>
        <a:accent4>
          <a:srgbClr val="000000"/>
        </a:accent4>
        <a:accent5>
          <a:srgbClr val="ADE2E2"/>
        </a:accent5>
        <a:accent6>
          <a:srgbClr val="8EB0C3"/>
        </a:accent6>
        <a:hlink>
          <a:srgbClr val="006666"/>
        </a:hlink>
        <a:folHlink>
          <a:srgbClr val="CCCC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ixel 12">
        <a:dk1>
          <a:srgbClr val="000000"/>
        </a:dk1>
        <a:lt1>
          <a:srgbClr val="FFFFFF"/>
        </a:lt1>
        <a:dk2>
          <a:srgbClr val="000000"/>
        </a:dk2>
        <a:lt2>
          <a:srgbClr val="00007D"/>
        </a:lt2>
        <a:accent1>
          <a:srgbClr val="9999FF"/>
        </a:accent1>
        <a:accent2>
          <a:srgbClr val="9999CC"/>
        </a:accent2>
        <a:accent3>
          <a:srgbClr val="FFFFFF"/>
        </a:accent3>
        <a:accent4>
          <a:srgbClr val="000000"/>
        </a:accent4>
        <a:accent5>
          <a:srgbClr val="CACAFF"/>
        </a:accent5>
        <a:accent6>
          <a:srgbClr val="8A8AB9"/>
        </a:accent6>
        <a:hlink>
          <a:srgbClr val="666699"/>
        </a:hlink>
        <a:folHlink>
          <a:srgbClr val="CCCCE6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Pixel</Template>
  <TotalTime>31680</TotalTime>
  <Words>4532</Words>
  <Application>Microsoft Office PowerPoint</Application>
  <PresentationFormat>On-screen Show (4:3)</PresentationFormat>
  <Paragraphs>592</Paragraphs>
  <Slides>39</Slides>
  <Notes>38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39</vt:i4>
      </vt:variant>
    </vt:vector>
  </HeadingPairs>
  <TitlesOfParts>
    <vt:vector size="46" baseType="lpstr">
      <vt:lpstr>Arial</vt:lpstr>
      <vt:lpstr>Arial Black</vt:lpstr>
      <vt:lpstr>Calibri</vt:lpstr>
      <vt:lpstr>Consolas</vt:lpstr>
      <vt:lpstr>Times New Roman</vt:lpstr>
      <vt:lpstr>Wingdings</vt:lpstr>
      <vt:lpstr>Pixel</vt:lpstr>
      <vt:lpstr>OBJEKTNO-ORIJENTISANI DIZAJN SOFTVERA</vt:lpstr>
      <vt:lpstr>Upravljanje izuzecima</vt:lpstr>
      <vt:lpstr>Primer bez upravljanja izuzecima</vt:lpstr>
      <vt:lpstr>Primer bez upravljanja izuzecima</vt:lpstr>
      <vt:lpstr>Komentari primera</vt:lpstr>
      <vt:lpstr>Primer sa upravljanjem izuzecima</vt:lpstr>
      <vt:lpstr>Primer sa upravljanjem izuzecima</vt:lpstr>
      <vt:lpstr>try i catch blokovi</vt:lpstr>
      <vt:lpstr>Izuzetak prekida nit</vt:lpstr>
      <vt:lpstr>Terminacioni model upravljanja izuzecima </vt:lpstr>
      <vt:lpstr>Klauzula throws</vt:lpstr>
      <vt:lpstr>Klasna hijerarhija izuzetaka</vt:lpstr>
      <vt:lpstr>Provereni i neprovereni izuzeci</vt:lpstr>
      <vt:lpstr>Uhvati ili deklariši</vt:lpstr>
      <vt:lpstr>Superklase i potklase u hvatanju izuzetaka</vt:lpstr>
      <vt:lpstr>finally blok</vt:lpstr>
      <vt:lpstr>finally blok</vt:lpstr>
      <vt:lpstr>Primer sa izuzecima</vt:lpstr>
      <vt:lpstr>Primer sa izuzecima</vt:lpstr>
      <vt:lpstr>Bacanje i ponovno bacanje izuzetaka</vt:lpstr>
      <vt:lpstr>Osnovno o kolekcijama</vt:lpstr>
      <vt:lpstr>Pakovanje primitivnih tipova</vt:lpstr>
      <vt:lpstr>Interfejs Collection</vt:lpstr>
      <vt:lpstr>Interfejs Collection</vt:lpstr>
      <vt:lpstr>List kolekcija</vt:lpstr>
      <vt:lpstr>Korišćenje iteratora</vt:lpstr>
      <vt:lpstr>Komentari primera</vt:lpstr>
      <vt:lpstr>Komentari primera</vt:lpstr>
      <vt:lpstr>Primer sa LinkedList</vt:lpstr>
      <vt:lpstr>Primer sa LinkedList</vt:lpstr>
      <vt:lpstr>Komentari primera</vt:lpstr>
      <vt:lpstr>ListIterator</vt:lpstr>
      <vt:lpstr>ListIterator</vt:lpstr>
      <vt:lpstr>Korisne metode LinkedList kolekcije</vt:lpstr>
      <vt:lpstr>asList metoda klase Arrays</vt:lpstr>
      <vt:lpstr>Primer za asList</vt:lpstr>
      <vt:lpstr>Primer za asList i toArray</vt:lpstr>
      <vt:lpstr>Komentari primera – Niz u listu</vt:lpstr>
      <vt:lpstr>Komentari primera – Lista u niz</vt:lpstr>
    </vt:vector>
  </TitlesOfParts>
  <Company>ETF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Programiranje kroz aplikacije</dc:title>
  <dc:creator>Slobodan Djukanović</dc:creator>
  <cp:lastModifiedBy>Slobodan</cp:lastModifiedBy>
  <cp:revision>1449</cp:revision>
  <cp:lastPrinted>2014-04-03T14:13:34Z</cp:lastPrinted>
  <dcterms:created xsi:type="dcterms:W3CDTF">2004-08-23T07:37:27Z</dcterms:created>
  <dcterms:modified xsi:type="dcterms:W3CDTF">2021-04-12T09:36:38Z</dcterms:modified>
</cp:coreProperties>
</file>

<file path=docProps/thumbnail.jpeg>
</file>