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36"/>
  </p:notesMasterIdLst>
  <p:handoutMasterIdLst>
    <p:handoutMasterId r:id="rId37"/>
  </p:handoutMasterIdLst>
  <p:sldIdLst>
    <p:sldId id="256" r:id="rId2"/>
    <p:sldId id="602" r:id="rId3"/>
    <p:sldId id="605" r:id="rId4"/>
    <p:sldId id="606" r:id="rId5"/>
    <p:sldId id="608" r:id="rId6"/>
    <p:sldId id="545" r:id="rId7"/>
    <p:sldId id="609" r:id="rId8"/>
    <p:sldId id="547" r:id="rId9"/>
    <p:sldId id="548" r:id="rId10"/>
    <p:sldId id="549" r:id="rId11"/>
    <p:sldId id="550" r:id="rId12"/>
    <p:sldId id="552" r:id="rId13"/>
    <p:sldId id="553" r:id="rId14"/>
    <p:sldId id="554" r:id="rId15"/>
    <p:sldId id="542" r:id="rId16"/>
    <p:sldId id="543" r:id="rId17"/>
    <p:sldId id="544" r:id="rId18"/>
    <p:sldId id="555" r:id="rId19"/>
    <p:sldId id="556" r:id="rId20"/>
    <p:sldId id="557" r:id="rId21"/>
    <p:sldId id="558" r:id="rId22"/>
    <p:sldId id="559" r:id="rId23"/>
    <p:sldId id="560" r:id="rId24"/>
    <p:sldId id="561" r:id="rId25"/>
    <p:sldId id="610" r:id="rId26"/>
    <p:sldId id="564" r:id="rId27"/>
    <p:sldId id="565" r:id="rId28"/>
    <p:sldId id="566" r:id="rId29"/>
    <p:sldId id="567" r:id="rId30"/>
    <p:sldId id="562" r:id="rId31"/>
    <p:sldId id="563" r:id="rId32"/>
    <p:sldId id="568" r:id="rId33"/>
    <p:sldId id="569" r:id="rId34"/>
    <p:sldId id="611" r:id="rId35"/>
  </p:sldIdLst>
  <p:sldSz cx="9144000" cy="6858000" type="screen4x3"/>
  <p:notesSz cx="10234613" cy="70993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CCFFCC"/>
    <a:srgbClr val="CCFFFF"/>
    <a:srgbClr val="339933"/>
    <a:srgbClr val="FF3300"/>
    <a:srgbClr val="CC6600"/>
    <a:srgbClr val="006400"/>
    <a:srgbClr val="0ABD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91" d="100"/>
          <a:sy n="91" d="100"/>
        </p:scale>
        <p:origin x="91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799138" y="0"/>
            <a:ext cx="4435475" cy="355600"/>
          </a:xfrm>
          <a:prstGeom prst="rect">
            <a:avLst/>
          </a:prstGeom>
          <a:noFill/>
          <a:ln w="9525">
            <a:noFill/>
            <a:miter lim="800000"/>
            <a:headEnd/>
            <a:tailEnd/>
          </a:ln>
          <a:effectLst/>
        </p:spPr>
        <p:txBody>
          <a:bodyPr vert="horz" wrap="square" lIns="99030" tIns="49515" rIns="99030" bIns="49515" numCol="1" anchor="t" anchorCtr="0" compatLnSpc="1">
            <a:prstTxWarp prst="textNoShape">
              <a:avLst/>
            </a:prstTxWarp>
          </a:bodyPr>
          <a:lstStyle>
            <a:lvl1pPr algn="r" defTabSz="989484">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defTabSz="989484">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799138" y="6743700"/>
            <a:ext cx="4435475" cy="355600"/>
          </a:xfrm>
          <a:prstGeom prst="rect">
            <a:avLst/>
          </a:prstGeom>
          <a:noFill/>
          <a:ln w="9525">
            <a:noFill/>
            <a:miter lim="800000"/>
            <a:headEnd/>
            <a:tailEnd/>
          </a:ln>
          <a:effectLst/>
        </p:spPr>
        <p:txBody>
          <a:bodyPr vert="horz" wrap="square" lIns="99030" tIns="49515" rIns="99030" bIns="49515" numCol="1" anchor="b" anchorCtr="0" compatLnSpc="1">
            <a:prstTxWarp prst="textNoShape">
              <a:avLst/>
            </a:prstTxWarp>
          </a:bodyPr>
          <a:lstStyle>
            <a:lvl1pPr algn="r" defTabSz="989484">
              <a:defRPr sz="1300">
                <a:latin typeface="Times New Roman" pitchFamily="18" charset="0"/>
              </a:defRPr>
            </a:lvl1pPr>
          </a:lstStyle>
          <a:p>
            <a:pPr>
              <a:defRPr/>
            </a:pPr>
            <a:fld id="{5CE09BC5-194A-45C6-9A8D-FD71B8DDAD84}" type="slidenum">
              <a:rPr lang="en-US"/>
              <a:pPr>
                <a:defRPr/>
              </a:pPr>
              <a:t>‹#›</a:t>
            </a:fld>
            <a:endParaRPr lang="en-US"/>
          </a:p>
        </p:txBody>
      </p:sp>
    </p:spTree>
    <p:extLst>
      <p:ext uri="{BB962C8B-B14F-4D97-AF65-F5344CB8AC3E}">
        <p14:creationId xmlns:p14="http://schemas.microsoft.com/office/powerpoint/2010/main" val="4077522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5475" cy="355600"/>
          </a:xfrm>
          <a:prstGeom prst="rect">
            <a:avLst/>
          </a:prstGeom>
        </p:spPr>
        <p:txBody>
          <a:bodyPr vert="horz" lIns="97259" tIns="48631" rIns="97259" bIns="48631"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797550" y="0"/>
            <a:ext cx="4435475" cy="355600"/>
          </a:xfrm>
          <a:prstGeom prst="rect">
            <a:avLst/>
          </a:prstGeom>
        </p:spPr>
        <p:txBody>
          <a:bodyPr vert="horz" lIns="97259" tIns="48631" rIns="97259" bIns="48631" rtlCol="0"/>
          <a:lstStyle>
            <a:lvl1pPr algn="r">
              <a:defRPr sz="1300">
                <a:latin typeface="Arial" charset="0"/>
              </a:defRPr>
            </a:lvl1pPr>
          </a:lstStyle>
          <a:p>
            <a:pPr>
              <a:defRPr/>
            </a:pPr>
            <a:fld id="{796B92EA-B2FF-4685-BD97-E75FA1EB01F8}" type="datetimeFigureOut">
              <a:rPr lang="sr-Latn-CS"/>
              <a:pPr>
                <a:defRPr/>
              </a:pPr>
              <a:t>15.5.2021.</a:t>
            </a:fld>
            <a:endParaRPr lang="sr-Latn-CS"/>
          </a:p>
        </p:txBody>
      </p:sp>
      <p:sp>
        <p:nvSpPr>
          <p:cNvPr id="4" name="Slide Image Placeholder 3"/>
          <p:cNvSpPr>
            <a:spLocks noGrp="1" noRot="1" noChangeAspect="1"/>
          </p:cNvSpPr>
          <p:nvPr>
            <p:ph type="sldImg" idx="2"/>
          </p:nvPr>
        </p:nvSpPr>
        <p:spPr>
          <a:xfrm>
            <a:off x="3344863" y="533400"/>
            <a:ext cx="3544887" cy="2660650"/>
          </a:xfrm>
          <a:prstGeom prst="rect">
            <a:avLst/>
          </a:prstGeom>
          <a:noFill/>
          <a:ln w="12700">
            <a:solidFill>
              <a:prstClr val="black"/>
            </a:solidFill>
          </a:ln>
        </p:spPr>
        <p:txBody>
          <a:bodyPr vert="horz" lIns="97259" tIns="48631" rIns="97259" bIns="48631" rtlCol="0" anchor="ctr"/>
          <a:lstStyle/>
          <a:p>
            <a:pPr lvl="0"/>
            <a:endParaRPr lang="sr-Latn-CS" noProof="0" smtClean="0"/>
          </a:p>
        </p:txBody>
      </p:sp>
      <p:sp>
        <p:nvSpPr>
          <p:cNvPr id="5" name="Notes Placeholder 4"/>
          <p:cNvSpPr>
            <a:spLocks noGrp="1"/>
          </p:cNvSpPr>
          <p:nvPr>
            <p:ph type="body" sz="quarter" idx="3"/>
          </p:nvPr>
        </p:nvSpPr>
        <p:spPr>
          <a:xfrm>
            <a:off x="1022350" y="3373438"/>
            <a:ext cx="8189913" cy="3192462"/>
          </a:xfrm>
          <a:prstGeom prst="rect">
            <a:avLst/>
          </a:prstGeom>
        </p:spPr>
        <p:txBody>
          <a:bodyPr vert="horz" lIns="97259" tIns="48631" rIns="97259" bIns="486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742113"/>
            <a:ext cx="4435475" cy="355600"/>
          </a:xfrm>
          <a:prstGeom prst="rect">
            <a:avLst/>
          </a:prstGeom>
        </p:spPr>
        <p:txBody>
          <a:bodyPr vert="horz" lIns="97259" tIns="48631" rIns="97259" bIns="48631"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797550" y="6742113"/>
            <a:ext cx="4435475" cy="355600"/>
          </a:xfrm>
          <a:prstGeom prst="rect">
            <a:avLst/>
          </a:prstGeom>
        </p:spPr>
        <p:txBody>
          <a:bodyPr vert="horz" lIns="97259" tIns="48631" rIns="97259" bIns="48631" rtlCol="0" anchor="b"/>
          <a:lstStyle>
            <a:lvl1pPr algn="r">
              <a:defRPr sz="1300">
                <a:latin typeface="Arial" charset="0"/>
              </a:defRPr>
            </a:lvl1pPr>
          </a:lstStyle>
          <a:p>
            <a:pPr>
              <a:defRPr/>
            </a:pPr>
            <a:fld id="{0E4AB9B7-B215-4F58-A2D9-FD67CBD91459}" type="slidenum">
              <a:rPr lang="sr-Latn-CS"/>
              <a:pPr>
                <a:defRPr/>
              </a:pPr>
              <a:t>‹#›</a:t>
            </a:fld>
            <a:endParaRPr lang="sr-Latn-CS"/>
          </a:p>
        </p:txBody>
      </p:sp>
    </p:spTree>
    <p:extLst>
      <p:ext uri="{BB962C8B-B14F-4D97-AF65-F5344CB8AC3E}">
        <p14:creationId xmlns:p14="http://schemas.microsoft.com/office/powerpoint/2010/main" val="682242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D068A3-FFB7-4A43-B04A-68BB99C9008C}" type="slidenum">
              <a:rPr lang="sr-Latn-CS" smtClean="0"/>
              <a:pPr eaLnBrk="1" hangingPunct="1"/>
              <a:t>2</a:t>
            </a:fld>
            <a:endParaRPr lang="sr-Latn-CS" smtClean="0"/>
          </a:p>
        </p:txBody>
      </p:sp>
    </p:spTree>
    <p:extLst>
      <p:ext uri="{BB962C8B-B14F-4D97-AF65-F5344CB8AC3E}">
        <p14:creationId xmlns:p14="http://schemas.microsoft.com/office/powerpoint/2010/main" val="292540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B8F6143-5F53-4675-9BB7-2408509903B4}" type="slidenum">
              <a:rPr lang="sr-Latn-CS" smtClean="0"/>
              <a:pPr eaLnBrk="1" hangingPunct="1"/>
              <a:t>11</a:t>
            </a:fld>
            <a:endParaRPr lang="sr-Latn-CS" smtClean="0"/>
          </a:p>
        </p:txBody>
      </p:sp>
    </p:spTree>
    <p:extLst>
      <p:ext uri="{BB962C8B-B14F-4D97-AF65-F5344CB8AC3E}">
        <p14:creationId xmlns:p14="http://schemas.microsoft.com/office/powerpoint/2010/main" val="158647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73E8C2-8FCB-4382-834C-7A7F1A04F29F}" type="slidenum">
              <a:rPr lang="sr-Latn-CS" smtClean="0"/>
              <a:pPr eaLnBrk="1" hangingPunct="1"/>
              <a:t>12</a:t>
            </a:fld>
            <a:endParaRPr lang="sr-Latn-CS" smtClean="0"/>
          </a:p>
        </p:txBody>
      </p:sp>
    </p:spTree>
    <p:extLst>
      <p:ext uri="{BB962C8B-B14F-4D97-AF65-F5344CB8AC3E}">
        <p14:creationId xmlns:p14="http://schemas.microsoft.com/office/powerpoint/2010/main" val="2033567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A210BAF-7691-4E2D-9481-1988BD9F92CA}" type="slidenum">
              <a:rPr lang="sr-Latn-CS" smtClean="0"/>
              <a:pPr eaLnBrk="1" hangingPunct="1"/>
              <a:t>13</a:t>
            </a:fld>
            <a:endParaRPr lang="sr-Latn-CS" smtClean="0"/>
          </a:p>
        </p:txBody>
      </p:sp>
    </p:spTree>
    <p:extLst>
      <p:ext uri="{BB962C8B-B14F-4D97-AF65-F5344CB8AC3E}">
        <p14:creationId xmlns:p14="http://schemas.microsoft.com/office/powerpoint/2010/main" val="14703878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F4A77AC-D791-4322-AEA2-698403ACBDC9}" type="slidenum">
              <a:rPr lang="sr-Latn-CS" smtClean="0"/>
              <a:pPr eaLnBrk="1" hangingPunct="1"/>
              <a:t>14</a:t>
            </a:fld>
            <a:endParaRPr lang="sr-Latn-CS" smtClean="0"/>
          </a:p>
        </p:txBody>
      </p:sp>
    </p:spTree>
    <p:extLst>
      <p:ext uri="{BB962C8B-B14F-4D97-AF65-F5344CB8AC3E}">
        <p14:creationId xmlns:p14="http://schemas.microsoft.com/office/powerpoint/2010/main" val="2100147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EC937C-23B7-4696-8A47-FE9B00064F1A}" type="slidenum">
              <a:rPr lang="sr-Latn-CS" smtClean="0"/>
              <a:pPr eaLnBrk="1" hangingPunct="1"/>
              <a:t>15</a:t>
            </a:fld>
            <a:endParaRPr lang="sr-Latn-CS" smtClean="0"/>
          </a:p>
        </p:txBody>
      </p:sp>
    </p:spTree>
    <p:extLst>
      <p:ext uri="{BB962C8B-B14F-4D97-AF65-F5344CB8AC3E}">
        <p14:creationId xmlns:p14="http://schemas.microsoft.com/office/powerpoint/2010/main" val="3190951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0BA70C2-A585-4D03-B041-E82DA030CF9C}" type="slidenum">
              <a:rPr lang="sr-Latn-CS" smtClean="0"/>
              <a:pPr eaLnBrk="1" hangingPunct="1"/>
              <a:t>16</a:t>
            </a:fld>
            <a:endParaRPr lang="sr-Latn-CS" smtClean="0"/>
          </a:p>
        </p:txBody>
      </p:sp>
    </p:spTree>
    <p:extLst>
      <p:ext uri="{BB962C8B-B14F-4D97-AF65-F5344CB8AC3E}">
        <p14:creationId xmlns:p14="http://schemas.microsoft.com/office/powerpoint/2010/main" val="3405684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404FF9A-4643-4659-89E2-9E6E5160CBD9}" type="slidenum">
              <a:rPr lang="sr-Latn-CS" smtClean="0"/>
              <a:pPr eaLnBrk="1" hangingPunct="1"/>
              <a:t>17</a:t>
            </a:fld>
            <a:endParaRPr lang="sr-Latn-CS" smtClean="0"/>
          </a:p>
        </p:txBody>
      </p:sp>
    </p:spTree>
    <p:extLst>
      <p:ext uri="{BB962C8B-B14F-4D97-AF65-F5344CB8AC3E}">
        <p14:creationId xmlns:p14="http://schemas.microsoft.com/office/powerpoint/2010/main" val="7238798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5CC6BB6-E69B-4295-9BA6-64D8F6F57265}" type="slidenum">
              <a:rPr lang="sr-Latn-CS" smtClean="0"/>
              <a:pPr eaLnBrk="1" hangingPunct="1"/>
              <a:t>18</a:t>
            </a:fld>
            <a:endParaRPr lang="sr-Latn-CS" smtClean="0"/>
          </a:p>
        </p:txBody>
      </p:sp>
    </p:spTree>
    <p:extLst>
      <p:ext uri="{BB962C8B-B14F-4D97-AF65-F5344CB8AC3E}">
        <p14:creationId xmlns:p14="http://schemas.microsoft.com/office/powerpoint/2010/main" val="34002935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34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B0EDFEB-82E8-4F0E-A3F6-7F759EABACF8}" type="slidenum">
              <a:rPr lang="sr-Latn-CS" smtClean="0"/>
              <a:pPr eaLnBrk="1" hangingPunct="1"/>
              <a:t>19</a:t>
            </a:fld>
            <a:endParaRPr lang="sr-Latn-CS" smtClean="0"/>
          </a:p>
        </p:txBody>
      </p:sp>
    </p:spTree>
    <p:extLst>
      <p:ext uri="{BB962C8B-B14F-4D97-AF65-F5344CB8AC3E}">
        <p14:creationId xmlns:p14="http://schemas.microsoft.com/office/powerpoint/2010/main" val="9139599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E693B8C-44E2-4838-9856-1CBCF105E5C3}" type="slidenum">
              <a:rPr lang="sr-Latn-CS" smtClean="0"/>
              <a:pPr eaLnBrk="1" hangingPunct="1"/>
              <a:t>20</a:t>
            </a:fld>
            <a:endParaRPr lang="sr-Latn-CS" smtClean="0"/>
          </a:p>
        </p:txBody>
      </p:sp>
    </p:spTree>
    <p:extLst>
      <p:ext uri="{BB962C8B-B14F-4D97-AF65-F5344CB8AC3E}">
        <p14:creationId xmlns:p14="http://schemas.microsoft.com/office/powerpoint/2010/main" val="1584758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D068A3-FFB7-4A43-B04A-68BB99C9008C}" type="slidenum">
              <a:rPr lang="sr-Latn-CS" smtClean="0"/>
              <a:pPr eaLnBrk="1" hangingPunct="1"/>
              <a:t>3</a:t>
            </a:fld>
            <a:endParaRPr lang="sr-Latn-CS" smtClean="0"/>
          </a:p>
        </p:txBody>
      </p:sp>
    </p:spTree>
    <p:extLst>
      <p:ext uri="{BB962C8B-B14F-4D97-AF65-F5344CB8AC3E}">
        <p14:creationId xmlns:p14="http://schemas.microsoft.com/office/powerpoint/2010/main" val="32657557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54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6B1640-C9D4-4B41-B646-086B28F8F1ED}" type="slidenum">
              <a:rPr lang="sr-Latn-CS" smtClean="0"/>
              <a:pPr eaLnBrk="1" hangingPunct="1"/>
              <a:t>21</a:t>
            </a:fld>
            <a:endParaRPr lang="sr-Latn-CS" smtClean="0"/>
          </a:p>
        </p:txBody>
      </p:sp>
    </p:spTree>
    <p:extLst>
      <p:ext uri="{BB962C8B-B14F-4D97-AF65-F5344CB8AC3E}">
        <p14:creationId xmlns:p14="http://schemas.microsoft.com/office/powerpoint/2010/main" val="2766858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65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A8509AC-8A0D-4779-A3B2-2A7178720D20}" type="slidenum">
              <a:rPr lang="sr-Latn-CS" smtClean="0"/>
              <a:pPr eaLnBrk="1" hangingPunct="1"/>
              <a:t>22</a:t>
            </a:fld>
            <a:endParaRPr lang="sr-Latn-CS" smtClean="0"/>
          </a:p>
        </p:txBody>
      </p:sp>
    </p:spTree>
    <p:extLst>
      <p:ext uri="{BB962C8B-B14F-4D97-AF65-F5344CB8AC3E}">
        <p14:creationId xmlns:p14="http://schemas.microsoft.com/office/powerpoint/2010/main" val="22531442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7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405343D-85D6-4478-9718-4640B5155B90}" type="slidenum">
              <a:rPr lang="sr-Latn-CS" smtClean="0"/>
              <a:pPr eaLnBrk="1" hangingPunct="1"/>
              <a:t>23</a:t>
            </a:fld>
            <a:endParaRPr lang="sr-Latn-CS" smtClean="0"/>
          </a:p>
        </p:txBody>
      </p:sp>
    </p:spTree>
    <p:extLst>
      <p:ext uri="{BB962C8B-B14F-4D97-AF65-F5344CB8AC3E}">
        <p14:creationId xmlns:p14="http://schemas.microsoft.com/office/powerpoint/2010/main" val="22427724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3889D47-13A9-45C1-B882-6BE340E01613}" type="slidenum">
              <a:rPr lang="sr-Latn-CS" smtClean="0"/>
              <a:pPr eaLnBrk="1" hangingPunct="1"/>
              <a:t>24</a:t>
            </a:fld>
            <a:endParaRPr lang="sr-Latn-CS" smtClean="0"/>
          </a:p>
        </p:txBody>
      </p:sp>
    </p:spTree>
    <p:extLst>
      <p:ext uri="{BB962C8B-B14F-4D97-AF65-F5344CB8AC3E}">
        <p14:creationId xmlns:p14="http://schemas.microsoft.com/office/powerpoint/2010/main" val="32756137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9D55F00-EE8B-4C42-A879-A6B922B21302}" type="slidenum">
              <a:rPr lang="sr-Latn-CS" smtClean="0"/>
              <a:pPr eaLnBrk="1" hangingPunct="1"/>
              <a:t>25</a:t>
            </a:fld>
            <a:endParaRPr lang="sr-Latn-CS" smtClean="0"/>
          </a:p>
        </p:txBody>
      </p:sp>
    </p:spTree>
    <p:extLst>
      <p:ext uri="{BB962C8B-B14F-4D97-AF65-F5344CB8AC3E}">
        <p14:creationId xmlns:p14="http://schemas.microsoft.com/office/powerpoint/2010/main" val="804271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66E7BB6-6320-41C8-A349-C1FC02F76F22}" type="slidenum">
              <a:rPr lang="sr-Latn-CS" smtClean="0"/>
              <a:pPr eaLnBrk="1" hangingPunct="1"/>
              <a:t>26</a:t>
            </a:fld>
            <a:endParaRPr lang="sr-Latn-CS" smtClean="0"/>
          </a:p>
        </p:txBody>
      </p:sp>
    </p:spTree>
    <p:extLst>
      <p:ext uri="{BB962C8B-B14F-4D97-AF65-F5344CB8AC3E}">
        <p14:creationId xmlns:p14="http://schemas.microsoft.com/office/powerpoint/2010/main" val="8554331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321A443-3DB4-4EF6-A301-BAFF1FC19C52}" type="slidenum">
              <a:rPr lang="sr-Latn-CS" smtClean="0"/>
              <a:pPr eaLnBrk="1" hangingPunct="1"/>
              <a:t>27</a:t>
            </a:fld>
            <a:endParaRPr lang="sr-Latn-CS" smtClean="0"/>
          </a:p>
        </p:txBody>
      </p:sp>
    </p:spTree>
    <p:extLst>
      <p:ext uri="{BB962C8B-B14F-4D97-AF65-F5344CB8AC3E}">
        <p14:creationId xmlns:p14="http://schemas.microsoft.com/office/powerpoint/2010/main" val="27317250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07A0B7-B629-4477-80A6-C06F9F0D874D}" type="slidenum">
              <a:rPr lang="sr-Latn-CS" smtClean="0"/>
              <a:pPr eaLnBrk="1" hangingPunct="1"/>
              <a:t>28</a:t>
            </a:fld>
            <a:endParaRPr lang="sr-Latn-CS" smtClean="0"/>
          </a:p>
        </p:txBody>
      </p:sp>
    </p:spTree>
    <p:extLst>
      <p:ext uri="{BB962C8B-B14F-4D97-AF65-F5344CB8AC3E}">
        <p14:creationId xmlns:p14="http://schemas.microsoft.com/office/powerpoint/2010/main" val="28530287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2A3BDA7-9FAF-4D42-AF44-163D19EB725B}" type="slidenum">
              <a:rPr lang="sr-Latn-CS" smtClean="0"/>
              <a:pPr eaLnBrk="1" hangingPunct="1"/>
              <a:t>29</a:t>
            </a:fld>
            <a:endParaRPr lang="sr-Latn-CS" smtClean="0"/>
          </a:p>
        </p:txBody>
      </p:sp>
    </p:spTree>
    <p:extLst>
      <p:ext uri="{BB962C8B-B14F-4D97-AF65-F5344CB8AC3E}">
        <p14:creationId xmlns:p14="http://schemas.microsoft.com/office/powerpoint/2010/main" val="28287674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9D55F00-EE8B-4C42-A879-A6B922B21302}" type="slidenum">
              <a:rPr lang="sr-Latn-CS" smtClean="0"/>
              <a:pPr eaLnBrk="1" hangingPunct="1"/>
              <a:t>30</a:t>
            </a:fld>
            <a:endParaRPr lang="sr-Latn-CS" smtClean="0"/>
          </a:p>
        </p:txBody>
      </p:sp>
    </p:spTree>
    <p:extLst>
      <p:ext uri="{BB962C8B-B14F-4D97-AF65-F5344CB8AC3E}">
        <p14:creationId xmlns:p14="http://schemas.microsoft.com/office/powerpoint/2010/main" val="546261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D068A3-FFB7-4A43-B04A-68BB99C9008C}" type="slidenum">
              <a:rPr lang="sr-Latn-CS" smtClean="0"/>
              <a:pPr eaLnBrk="1" hangingPunct="1"/>
              <a:t>4</a:t>
            </a:fld>
            <a:endParaRPr lang="sr-Latn-CS" smtClean="0"/>
          </a:p>
        </p:txBody>
      </p:sp>
    </p:spTree>
    <p:extLst>
      <p:ext uri="{BB962C8B-B14F-4D97-AF65-F5344CB8AC3E}">
        <p14:creationId xmlns:p14="http://schemas.microsoft.com/office/powerpoint/2010/main" val="23266605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05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1C431E-C5A8-4500-87F5-8E44987A984F}" type="slidenum">
              <a:rPr lang="sr-Latn-CS" smtClean="0"/>
              <a:pPr eaLnBrk="1" hangingPunct="1"/>
              <a:t>31</a:t>
            </a:fld>
            <a:endParaRPr lang="sr-Latn-CS" smtClean="0"/>
          </a:p>
        </p:txBody>
      </p:sp>
    </p:spTree>
    <p:extLst>
      <p:ext uri="{BB962C8B-B14F-4D97-AF65-F5344CB8AC3E}">
        <p14:creationId xmlns:p14="http://schemas.microsoft.com/office/powerpoint/2010/main" val="6312406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902D433-CA89-4105-8B25-A0291701AAED}" type="slidenum">
              <a:rPr lang="sr-Latn-CS" smtClean="0"/>
              <a:pPr eaLnBrk="1" hangingPunct="1"/>
              <a:t>32</a:t>
            </a:fld>
            <a:endParaRPr lang="sr-Latn-CS" smtClean="0"/>
          </a:p>
        </p:txBody>
      </p:sp>
    </p:spTree>
    <p:extLst>
      <p:ext uri="{BB962C8B-B14F-4D97-AF65-F5344CB8AC3E}">
        <p14:creationId xmlns:p14="http://schemas.microsoft.com/office/powerpoint/2010/main" val="1339581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C1BBB3-0CED-49D4-9B02-B44FA4545382}" type="slidenum">
              <a:rPr lang="sr-Latn-CS" smtClean="0"/>
              <a:pPr eaLnBrk="1" hangingPunct="1"/>
              <a:t>33</a:t>
            </a:fld>
            <a:endParaRPr lang="sr-Latn-CS" smtClean="0"/>
          </a:p>
        </p:txBody>
      </p:sp>
    </p:spTree>
    <p:extLst>
      <p:ext uri="{BB962C8B-B14F-4D97-AF65-F5344CB8AC3E}">
        <p14:creationId xmlns:p14="http://schemas.microsoft.com/office/powerpoint/2010/main" val="24876678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CC1BBB3-0CED-49D4-9B02-B44FA4545382}" type="slidenum">
              <a:rPr lang="sr-Latn-CS" smtClean="0"/>
              <a:pPr eaLnBrk="1" hangingPunct="1"/>
              <a:t>34</a:t>
            </a:fld>
            <a:endParaRPr lang="sr-Latn-CS" smtClean="0"/>
          </a:p>
        </p:txBody>
      </p:sp>
    </p:spTree>
    <p:extLst>
      <p:ext uri="{BB962C8B-B14F-4D97-AF65-F5344CB8AC3E}">
        <p14:creationId xmlns:p14="http://schemas.microsoft.com/office/powerpoint/2010/main" val="354825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17A9DE-ADA1-4ADB-9325-64C4C576A02D}" type="slidenum">
              <a:rPr lang="sr-Latn-CS" smtClean="0"/>
              <a:pPr eaLnBrk="1" hangingPunct="1"/>
              <a:t>5</a:t>
            </a:fld>
            <a:endParaRPr lang="sr-Latn-CS" smtClean="0"/>
          </a:p>
        </p:txBody>
      </p:sp>
    </p:spTree>
    <p:extLst>
      <p:ext uri="{BB962C8B-B14F-4D97-AF65-F5344CB8AC3E}">
        <p14:creationId xmlns:p14="http://schemas.microsoft.com/office/powerpoint/2010/main" val="2350310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17A9DE-ADA1-4ADB-9325-64C4C576A02D}" type="slidenum">
              <a:rPr lang="sr-Latn-CS" smtClean="0"/>
              <a:pPr eaLnBrk="1" hangingPunct="1"/>
              <a:t>6</a:t>
            </a:fld>
            <a:endParaRPr lang="sr-Latn-CS" smtClean="0"/>
          </a:p>
        </p:txBody>
      </p:sp>
    </p:spTree>
    <p:extLst>
      <p:ext uri="{BB962C8B-B14F-4D97-AF65-F5344CB8AC3E}">
        <p14:creationId xmlns:p14="http://schemas.microsoft.com/office/powerpoint/2010/main" val="2547370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17A9DE-ADA1-4ADB-9325-64C4C576A02D}" type="slidenum">
              <a:rPr lang="sr-Latn-CS" smtClean="0"/>
              <a:pPr eaLnBrk="1" hangingPunct="1"/>
              <a:t>7</a:t>
            </a:fld>
            <a:endParaRPr lang="sr-Latn-CS" smtClean="0"/>
          </a:p>
        </p:txBody>
      </p:sp>
    </p:spTree>
    <p:extLst>
      <p:ext uri="{BB962C8B-B14F-4D97-AF65-F5344CB8AC3E}">
        <p14:creationId xmlns:p14="http://schemas.microsoft.com/office/powerpoint/2010/main" val="2037661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473ABC-0E19-4147-A63C-D0DC19C077D0}" type="slidenum">
              <a:rPr lang="sr-Latn-CS" smtClean="0"/>
              <a:pPr eaLnBrk="1" hangingPunct="1"/>
              <a:t>8</a:t>
            </a:fld>
            <a:endParaRPr lang="sr-Latn-CS" smtClean="0"/>
          </a:p>
        </p:txBody>
      </p:sp>
    </p:spTree>
    <p:extLst>
      <p:ext uri="{BB962C8B-B14F-4D97-AF65-F5344CB8AC3E}">
        <p14:creationId xmlns:p14="http://schemas.microsoft.com/office/powerpoint/2010/main" val="8374284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4B09F0D-3F43-46DA-9973-FAA7A3C2D612}" type="slidenum">
              <a:rPr lang="sr-Latn-CS" smtClean="0"/>
              <a:pPr eaLnBrk="1" hangingPunct="1"/>
              <a:t>9</a:t>
            </a:fld>
            <a:endParaRPr lang="sr-Latn-CS" smtClean="0"/>
          </a:p>
        </p:txBody>
      </p:sp>
    </p:spTree>
    <p:extLst>
      <p:ext uri="{BB962C8B-B14F-4D97-AF65-F5344CB8AC3E}">
        <p14:creationId xmlns:p14="http://schemas.microsoft.com/office/powerpoint/2010/main" val="2453716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642D0F3-4025-4BBF-9FD9-1F4AA6B03FF4}" type="slidenum">
              <a:rPr lang="sr-Latn-CS" smtClean="0"/>
              <a:pPr eaLnBrk="1" hangingPunct="1"/>
              <a:t>10</a:t>
            </a:fld>
            <a:endParaRPr lang="sr-Latn-CS" smtClean="0"/>
          </a:p>
        </p:txBody>
      </p:sp>
    </p:spTree>
    <p:extLst>
      <p:ext uri="{BB962C8B-B14F-4D97-AF65-F5344CB8AC3E}">
        <p14:creationId xmlns:p14="http://schemas.microsoft.com/office/powerpoint/2010/main" val="2211171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C7B9C814-1931-475C-A07F-EAAF5C276645}" type="slidenum">
              <a:rPr lang="en-GB"/>
              <a:pPr>
                <a:defRPr/>
              </a:pPr>
              <a:t>‹#›</a:t>
            </a:fld>
            <a:endParaRPr lang="en-GB"/>
          </a:p>
        </p:txBody>
      </p:sp>
    </p:spTree>
    <p:extLst>
      <p:ext uri="{BB962C8B-B14F-4D97-AF65-F5344CB8AC3E}">
        <p14:creationId xmlns:p14="http://schemas.microsoft.com/office/powerpoint/2010/main" val="740023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DB10E803-4191-4080-93CA-9B4A914C7CFF}"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23747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B873E3FF-A56D-4D12-AC3C-CBDE51B3E6FD}"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640409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E97266B-417F-485E-88CA-742FC856C58E}"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144095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04BC9BF-B11F-4FD6-8F6C-C8804779DED2}"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73172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FCE053A6-3B97-4C35-907A-B0592D46E359}"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80622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EE6FFD10-7F04-4F9A-8232-2878E51565B2}"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982926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4F1AC529-6F88-4E95-81FB-5E08956EFC5F}"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743822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D7CC00EA-4976-4BAF-A958-87696BBD8C54}"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231333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715AF53C-3C39-4EDC-B414-42398D6999EF}"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122636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AFA6823D-E24F-4DA7-ACA0-3B7C3B654B3D}"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706110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1BCD7F6E-4831-4824-9CC2-F3C49B2151B1}"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938" r:id="rId1"/>
    <p:sldLayoutId id="2147484928" r:id="rId2"/>
    <p:sldLayoutId id="2147484929" r:id="rId3"/>
    <p:sldLayoutId id="2147484930" r:id="rId4"/>
    <p:sldLayoutId id="2147484931" r:id="rId5"/>
    <p:sldLayoutId id="2147484932" r:id="rId6"/>
    <p:sldLayoutId id="2147484933" r:id="rId7"/>
    <p:sldLayoutId id="2147484934" r:id="rId8"/>
    <p:sldLayoutId id="2147484935" r:id="rId9"/>
    <p:sldLayoutId id="2147484936" r:id="rId10"/>
    <p:sldLayoutId id="2147484937" r:id="rId11"/>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5013003"/>
            <a:ext cx="7632700" cy="792261"/>
          </a:xfrm>
        </p:spPr>
        <p:txBody>
          <a:bodyPr/>
          <a:lstStyle/>
          <a:p>
            <a:pPr eaLnBrk="1" hangingPunct="1">
              <a:spcBef>
                <a:spcPts val="300"/>
              </a:spcBef>
            </a:pPr>
            <a:r>
              <a:rPr lang="en-US" sz="4000" dirty="0" smtClean="0"/>
              <a:t>V</a:t>
            </a:r>
            <a:r>
              <a:rPr lang="sr-Latn-RS" sz="4000" dirty="0" smtClean="0"/>
              <a:t>išenitno programiranje</a:t>
            </a:r>
            <a:endParaRPr lang="en-US" sz="4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288" y="528638"/>
            <a:ext cx="2376487" cy="596900"/>
          </a:xfrm>
        </p:spPr>
        <p:txBody>
          <a:bodyPr/>
          <a:lstStyle/>
          <a:p>
            <a:pPr eaLnBrk="1" hangingPunct="1"/>
            <a:r>
              <a:rPr lang="sr-Latn-RS" sz="3600" smtClean="0"/>
              <a:t>Planer niti</a:t>
            </a:r>
            <a:endParaRPr lang="en-US" sz="3600" smtClean="0"/>
          </a:p>
        </p:txBody>
      </p:sp>
      <p:sp>
        <p:nvSpPr>
          <p:cNvPr id="27651" name="Rectangle 3" descr="Rectangle: Click to edit Master text styles&#10;Second level&#10;Third level&#10;Fourth level&#10;Fifth level"/>
          <p:cNvSpPr txBox="1">
            <a:spLocks noChangeArrowheads="1"/>
          </p:cNvSpPr>
          <p:nvPr/>
        </p:nvSpPr>
        <p:spPr bwMode="auto">
          <a:xfrm>
            <a:off x="250825" y="1124545"/>
            <a:ext cx="8497888" cy="5581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sz="2000" dirty="0"/>
              <a:t>Pretpostavimo da imamo procesor sa jednim jezgrom. Ukoliko ima više niti najvišeg prioriteta, one će se izvršavati u krug (eng. </a:t>
            </a:r>
            <a:r>
              <a:rPr lang="sr-Latn-RS" sz="2000" i="1" dirty="0"/>
              <a:t>round-robin</a:t>
            </a:r>
            <a:r>
              <a:rPr lang="sr-Latn-RS" sz="2000" dirty="0"/>
              <a:t>), dok ne ostane jedna kojoj će se posvetiti ceo procesor.</a:t>
            </a:r>
          </a:p>
          <a:p>
            <a:pPr eaLnBrk="1" hangingPunct="1">
              <a:spcBef>
                <a:spcPts val="0"/>
              </a:spcBef>
              <a:spcAft>
                <a:spcPts val="600"/>
              </a:spcAft>
              <a:buClr>
                <a:schemeClr val="tx1"/>
              </a:buClr>
              <a:buSzPct val="75000"/>
              <a:buFont typeface="Wingdings" pitchFamily="2" charset="2"/>
              <a:buChar char="n"/>
            </a:pPr>
            <a:r>
              <a:rPr lang="sr-Latn-RS" sz="2000" dirty="0"/>
              <a:t>U slučaju da se u međuvremenu ne pojavi nova nit sa najvećim prioritetom, prelazi se na izvršavanje niti sa sledećim manjim prioritetom.</a:t>
            </a:r>
          </a:p>
          <a:p>
            <a:pPr eaLnBrk="1" hangingPunct="1">
              <a:spcBef>
                <a:spcPts val="0"/>
              </a:spcBef>
              <a:spcAft>
                <a:spcPts val="600"/>
              </a:spcAft>
              <a:buClr>
                <a:schemeClr val="tx1"/>
              </a:buClr>
              <a:buSzPct val="75000"/>
              <a:buFont typeface="Wingdings" pitchFamily="2" charset="2"/>
              <a:buChar char="n"/>
            </a:pPr>
            <a:r>
              <a:rPr lang="sr-Latn-RS" sz="2000" dirty="0"/>
              <a:t>Tek kad se završi sa izvršavanjem svih niti tog prioriteta, prelazi se na niti sledećeg manjeg prioriteta itd.</a:t>
            </a:r>
          </a:p>
          <a:p>
            <a:pPr eaLnBrk="1" hangingPunct="1">
              <a:spcBef>
                <a:spcPts val="0"/>
              </a:spcBef>
              <a:spcAft>
                <a:spcPts val="600"/>
              </a:spcAft>
              <a:buClr>
                <a:schemeClr val="tx1"/>
              </a:buClr>
              <a:buSzPct val="75000"/>
              <a:buFont typeface="Wingdings" pitchFamily="2" charset="2"/>
              <a:buChar char="n"/>
            </a:pPr>
            <a:r>
              <a:rPr lang="sr-Latn-RS" sz="2000" dirty="0"/>
              <a:t>Kada nit višeg prioriteta uđe u </a:t>
            </a:r>
            <a:r>
              <a:rPr lang="sr-Latn-RS" sz="2000" i="1" dirty="0"/>
              <a:t>ready</a:t>
            </a:r>
            <a:r>
              <a:rPr lang="sr-Latn-RS" sz="2000" dirty="0"/>
              <a:t> stanje, operativni sistem generalno sprečava </a:t>
            </a:r>
            <a:r>
              <a:rPr lang="sr-Latn-RS" sz="2000" dirty="0" smtClean="0"/>
              <a:t>(prevenira) </a:t>
            </a:r>
            <a:r>
              <a:rPr lang="sr-Latn-RS" sz="2000" dirty="0"/>
              <a:t>izvršenje trenutne niti u </a:t>
            </a:r>
            <a:r>
              <a:rPr lang="sr-Latn-RS" sz="2000" i="1" dirty="0"/>
              <a:t>running</a:t>
            </a:r>
            <a:r>
              <a:rPr lang="sr-Latn-RS" sz="2000" dirty="0"/>
              <a:t> stanju, što je poznato i kao </a:t>
            </a:r>
            <a:r>
              <a:rPr lang="sr-Latn-RS" sz="2000" dirty="0" smtClean="0">
                <a:solidFill>
                  <a:srgbClr val="FF0000"/>
                </a:solidFill>
              </a:rPr>
              <a:t>preventivno </a:t>
            </a:r>
            <a:r>
              <a:rPr lang="sr-Latn-RS" sz="2000" dirty="0">
                <a:solidFill>
                  <a:srgbClr val="FF0000"/>
                </a:solidFill>
              </a:rPr>
              <a:t>planiranje</a:t>
            </a:r>
            <a:r>
              <a:rPr lang="sr-Latn-RS" sz="2000" dirty="0"/>
              <a:t> (eng. </a:t>
            </a:r>
            <a:r>
              <a:rPr lang="sr-Latn-RS" sz="2000" i="1" dirty="0"/>
              <a:t>preemptive scheduling</a:t>
            </a:r>
            <a:r>
              <a:rPr lang="sr-Latn-RS" sz="2000" dirty="0"/>
              <a:t>).</a:t>
            </a:r>
          </a:p>
          <a:p>
            <a:pPr eaLnBrk="1" hangingPunct="1">
              <a:spcBef>
                <a:spcPts val="0"/>
              </a:spcBef>
              <a:spcAft>
                <a:spcPts val="600"/>
              </a:spcAft>
              <a:buClr>
                <a:schemeClr val="tx1"/>
              </a:buClr>
              <a:buSzPct val="75000"/>
              <a:buFont typeface="Wingdings" pitchFamily="2" charset="2"/>
              <a:buChar char="n"/>
            </a:pPr>
            <a:r>
              <a:rPr lang="sr-Latn-RS" sz="2000" dirty="0"/>
              <a:t>Zavisno od operativnog sistema, niti višeg prioriteta mogu odložiti, verovatno neodređeni period, izvršenje niti nižeg prioriteta.</a:t>
            </a:r>
          </a:p>
          <a:p>
            <a:pPr eaLnBrk="1" hangingPunct="1">
              <a:spcBef>
                <a:spcPts val="0"/>
              </a:spcBef>
              <a:spcAft>
                <a:spcPts val="600"/>
              </a:spcAft>
              <a:buClr>
                <a:schemeClr val="tx1"/>
              </a:buClr>
              <a:buSzPct val="75000"/>
              <a:buFont typeface="Wingdings" pitchFamily="2" charset="2"/>
              <a:buChar char="n"/>
            </a:pPr>
            <a:r>
              <a:rPr lang="sr-Latn-RS" sz="2000" dirty="0"/>
              <a:t>Ovakvo neodređeno odlaganje izvršenja niti je poznato i kao </a:t>
            </a:r>
            <a:r>
              <a:rPr lang="sr-Latn-RS" sz="2000" dirty="0">
                <a:solidFill>
                  <a:srgbClr val="FF0000"/>
                </a:solidFill>
              </a:rPr>
              <a:t>gladovanje</a:t>
            </a:r>
            <a:r>
              <a:rPr lang="sr-Latn-RS" sz="2000" dirty="0"/>
              <a:t> (eng. </a:t>
            </a:r>
            <a:r>
              <a:rPr lang="sr-Latn-RS" sz="2000" i="1" dirty="0"/>
              <a:t>starvation</a:t>
            </a:r>
            <a:r>
              <a:rPr lang="sr-Latn-RS" sz="2000" dirty="0"/>
              <a:t>). Da bi sprečili gladovanje niti, operativni sistemi koriste tehniku </a:t>
            </a:r>
            <a:r>
              <a:rPr lang="sr-Latn-RS" sz="2000" dirty="0" smtClean="0"/>
              <a:t>poznatu </a:t>
            </a:r>
            <a:r>
              <a:rPr lang="sr-Latn-RS" sz="2000" dirty="0"/>
              <a:t>kao </a:t>
            </a:r>
            <a:r>
              <a:rPr lang="sr-Latn-RS" sz="2000" dirty="0">
                <a:solidFill>
                  <a:srgbClr val="FF0000"/>
                </a:solidFill>
              </a:rPr>
              <a:t>starenje</a:t>
            </a:r>
            <a:r>
              <a:rPr lang="sr-Latn-RS" sz="2000" dirty="0"/>
              <a:t> (eng. </a:t>
            </a:r>
            <a:r>
              <a:rPr lang="sr-Latn-RS" sz="2000" i="1" dirty="0"/>
              <a:t>aging</a:t>
            </a:r>
            <a:r>
              <a:rPr lang="sr-Latn-RS" sz="2000" dirty="0"/>
              <a:t>), po kojoj se vremenom povećava prioritet čekajućih niti, čime se obezbeđuje da </a:t>
            </a:r>
            <a:r>
              <a:rPr lang="sr-Latn-RS" sz="2000" dirty="0" smtClean="0"/>
              <a:t>se one jednog </a:t>
            </a:r>
            <a:r>
              <a:rPr lang="sr-Latn-RS" sz="2000" dirty="0"/>
              <a:t>trenutka </a:t>
            </a:r>
            <a:r>
              <a:rPr lang="sr-Latn-RS" sz="2000" dirty="0" smtClean="0"/>
              <a:t>izvrše.</a:t>
            </a:r>
            <a:endParaRPr lang="sr-Latn-RS" sz="2000" dirty="0"/>
          </a:p>
        </p:txBody>
      </p:sp>
      <p:sp>
        <p:nvSpPr>
          <p:cNvPr id="2765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D01CDB-A182-4D8B-99B0-4DC0DDB17A44}" type="slidenum">
              <a:rPr lang="en-GB" smtClean="0">
                <a:latin typeface="Arial Black" pitchFamily="34" charset="0"/>
              </a:rPr>
              <a:pPr eaLnBrk="1" hangingPunct="1"/>
              <a:t>10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288" y="404664"/>
            <a:ext cx="3240087" cy="596900"/>
          </a:xfrm>
        </p:spPr>
        <p:txBody>
          <a:bodyPr/>
          <a:lstStyle/>
          <a:p>
            <a:pPr eaLnBrk="1" hangingPunct="1"/>
            <a:r>
              <a:rPr lang="sr-Latn-RS" sz="3600" dirty="0" smtClean="0"/>
              <a:t>Thread objekti</a:t>
            </a:r>
            <a:endParaRPr lang="en-US" sz="3600" dirty="0" smtClean="0"/>
          </a:p>
        </p:txBody>
      </p:sp>
      <p:sp>
        <p:nvSpPr>
          <p:cNvPr id="41987" name="Rectangle 3" descr="Rectangle: Click to edit Master text styles&#10;Second level&#10;Third level&#10;Fourth level&#10;Fifth level"/>
          <p:cNvSpPr txBox="1">
            <a:spLocks noChangeArrowheads="1"/>
          </p:cNvSpPr>
          <p:nvPr/>
        </p:nvSpPr>
        <p:spPr bwMode="auto">
          <a:xfrm>
            <a:off x="250825" y="1052736"/>
            <a:ext cx="8713664" cy="5328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Bef>
                <a:spcPts val="0"/>
              </a:spcBef>
              <a:spcAft>
                <a:spcPts val="600"/>
              </a:spcAft>
              <a:buClr>
                <a:schemeClr val="tx1"/>
              </a:buClr>
              <a:buSzPct val="75000"/>
              <a:buFont typeface="Wingdings" pitchFamily="2" charset="2"/>
              <a:buChar char="n"/>
              <a:defRPr/>
            </a:pPr>
            <a:r>
              <a:rPr lang="sr-Latn-RS" sz="2000" dirty="0" smtClean="0"/>
              <a:t>Svakoj niti je dodeljena instanca klase </a:t>
            </a:r>
            <a:r>
              <a:rPr lang="en-GB" sz="2000" dirty="0">
                <a:solidFill>
                  <a:srgbClr val="FF0000"/>
                </a:solidFill>
                <a:latin typeface="Consolas" pitchFamily="49" charset="0"/>
                <a:cs typeface="Times New Roman" pitchFamily="18" charset="0"/>
              </a:rPr>
              <a:t>Thread</a:t>
            </a:r>
            <a:r>
              <a:rPr lang="en-GB" sz="2000" dirty="0"/>
              <a:t>. </a:t>
            </a:r>
            <a:endParaRPr lang="sr-Latn-RS" sz="2000" dirty="0" smtClean="0"/>
          </a:p>
          <a:p>
            <a:pPr eaLnBrk="1" hangingPunct="1">
              <a:lnSpc>
                <a:spcPct val="95000"/>
              </a:lnSpc>
              <a:spcBef>
                <a:spcPts val="0"/>
              </a:spcBef>
              <a:spcAft>
                <a:spcPts val="600"/>
              </a:spcAft>
              <a:buClr>
                <a:schemeClr val="tx1"/>
              </a:buClr>
              <a:buSzPct val="75000"/>
              <a:buFont typeface="Wingdings" pitchFamily="2" charset="2"/>
              <a:buChar char="n"/>
              <a:defRPr/>
            </a:pPr>
            <a:r>
              <a:rPr lang="sr-Latn-RS" sz="2000" dirty="0">
                <a:latin typeface="Consolas" pitchFamily="49" charset="0"/>
                <a:cs typeface="Times New Roman" pitchFamily="18" charset="0"/>
              </a:rPr>
              <a:t>Thread</a:t>
            </a:r>
            <a:r>
              <a:rPr lang="sr-Latn-RS" sz="2000" dirty="0" smtClean="0"/>
              <a:t> objekti se mogu koristiti na dva načina za k</a:t>
            </a:r>
            <a:r>
              <a:rPr lang="en-GB" sz="2000" dirty="0" smtClean="0"/>
              <a:t>re</a:t>
            </a:r>
            <a:r>
              <a:rPr lang="sr-Latn-RS" sz="2000" dirty="0" smtClean="0"/>
              <a:t>iranje</a:t>
            </a:r>
            <a:r>
              <a:rPr lang="en-GB" sz="2000" dirty="0" smtClean="0"/>
              <a:t> </a:t>
            </a:r>
            <a:r>
              <a:rPr lang="sr-Latn-RS" sz="2000" dirty="0" smtClean="0"/>
              <a:t>konkurentne</a:t>
            </a:r>
            <a:r>
              <a:rPr lang="en-GB" sz="2000" dirty="0" smtClean="0"/>
              <a:t> </a:t>
            </a:r>
            <a:r>
              <a:rPr lang="sr-Latn-RS" sz="2000" dirty="0" smtClean="0"/>
              <a:t>aplikacije:</a:t>
            </a:r>
            <a:endParaRPr lang="en-GB" sz="2000" dirty="0"/>
          </a:p>
          <a:p>
            <a:pPr marL="712788" indent="-266700" eaLnBrk="1" hangingPunct="1">
              <a:lnSpc>
                <a:spcPct val="95000"/>
              </a:lnSpc>
              <a:spcBef>
                <a:spcPts val="0"/>
              </a:spcBef>
              <a:spcAft>
                <a:spcPts val="600"/>
              </a:spcAft>
              <a:buClr>
                <a:schemeClr val="tx1"/>
              </a:buClr>
              <a:buSzPct val="75000"/>
              <a:buFont typeface="Wingdings" pitchFamily="2" charset="2"/>
              <a:buChar char="Ø"/>
              <a:defRPr/>
            </a:pPr>
            <a:r>
              <a:rPr lang="sr-Latn-RS" dirty="0" smtClean="0"/>
              <a:t>Direktno kreiranje i upravljanje nitima. U tom smislu, </a:t>
            </a:r>
            <a:r>
              <a:rPr lang="sr-Latn-RS" dirty="0" smtClean="0">
                <a:latin typeface="Consolas" pitchFamily="49" charset="0"/>
                <a:cs typeface="Consolas" pitchFamily="49" charset="0"/>
              </a:rPr>
              <a:t>Thread</a:t>
            </a:r>
            <a:r>
              <a:rPr lang="sr-Latn-RS" dirty="0" smtClean="0"/>
              <a:t> instanca se kreira svaki put kad aplikacija treba da pokrene neku nit (asinhronu radnju)</a:t>
            </a:r>
            <a:r>
              <a:rPr lang="en-GB" dirty="0" smtClean="0"/>
              <a:t>.</a:t>
            </a:r>
            <a:endParaRPr lang="en-GB" dirty="0"/>
          </a:p>
          <a:p>
            <a:pPr marL="712788" indent="-266700" eaLnBrk="1" hangingPunct="1">
              <a:lnSpc>
                <a:spcPct val="95000"/>
              </a:lnSpc>
              <a:spcBef>
                <a:spcPts val="0"/>
              </a:spcBef>
              <a:spcAft>
                <a:spcPts val="600"/>
              </a:spcAft>
              <a:buClr>
                <a:schemeClr val="tx1"/>
              </a:buClr>
              <a:buSzPct val="75000"/>
              <a:buFont typeface="Wingdings" pitchFamily="2" charset="2"/>
              <a:buChar char="Ø"/>
              <a:defRPr/>
            </a:pPr>
            <a:r>
              <a:rPr lang="sr-Latn-RS" dirty="0" smtClean="0"/>
              <a:t>Razdvojiti upravljanje nitima od ostatka aplikacije, što se vrši prosleđivanjem niti </a:t>
            </a:r>
            <a:r>
              <a:rPr lang="sr-Latn-RS" dirty="0" smtClean="0">
                <a:solidFill>
                  <a:srgbClr val="FF0000"/>
                </a:solidFill>
              </a:rPr>
              <a:t>izvršiocu</a:t>
            </a:r>
            <a:r>
              <a:rPr lang="sr-Latn-RS" dirty="0" smtClean="0"/>
              <a:t> (eng. </a:t>
            </a:r>
            <a:r>
              <a:rPr lang="en-GB" i="1" dirty="0" smtClean="0"/>
              <a:t>executor</a:t>
            </a:r>
            <a:r>
              <a:rPr lang="sr-Latn-RS" dirty="0" smtClean="0"/>
              <a:t>)</a:t>
            </a:r>
            <a:r>
              <a:rPr lang="en-GB" dirty="0" smtClean="0"/>
              <a:t>.</a:t>
            </a:r>
            <a:endParaRPr lang="sr-Latn-RS" dirty="0" smtClean="0"/>
          </a:p>
          <a:p>
            <a:pPr eaLnBrk="1" hangingPunct="1">
              <a:lnSpc>
                <a:spcPct val="95000"/>
              </a:lnSpc>
              <a:spcBef>
                <a:spcPts val="0"/>
              </a:spcBef>
              <a:spcAft>
                <a:spcPts val="600"/>
              </a:spcAft>
              <a:buClr>
                <a:schemeClr val="tx1"/>
              </a:buClr>
              <a:buSzPct val="75000"/>
              <a:buFont typeface="Wingdings" pitchFamily="2" charset="2"/>
              <a:buChar char="n"/>
              <a:defRPr/>
            </a:pPr>
            <a:r>
              <a:rPr lang="sr-Latn-RS" sz="2000" dirty="0"/>
              <a:t>Preporuka je da se koristi drugi </a:t>
            </a:r>
            <a:r>
              <a:rPr lang="sr-Latn-RS" sz="2000" dirty="0" smtClean="0"/>
              <a:t>način.</a:t>
            </a:r>
            <a:endParaRPr lang="sr-Latn-RS" sz="2000" dirty="0"/>
          </a:p>
          <a:p>
            <a:pPr eaLnBrk="1" hangingPunct="1">
              <a:lnSpc>
                <a:spcPct val="95000"/>
              </a:lnSpc>
              <a:spcBef>
                <a:spcPts val="0"/>
              </a:spcBef>
              <a:spcAft>
                <a:spcPts val="600"/>
              </a:spcAft>
              <a:buClr>
                <a:schemeClr val="tx1"/>
              </a:buClr>
              <a:buSzPct val="75000"/>
              <a:buFont typeface="Wingdings" pitchFamily="2" charset="2"/>
              <a:buChar char="n"/>
              <a:defRPr/>
            </a:pPr>
            <a:r>
              <a:rPr lang="sr-Latn-RS" sz="2000" dirty="0" smtClean="0"/>
              <a:t>Postoje dva načina da se kreira </a:t>
            </a:r>
            <a:r>
              <a:rPr lang="sr-Latn-RS" sz="2000" dirty="0">
                <a:solidFill>
                  <a:srgbClr val="000000"/>
                </a:solidFill>
                <a:latin typeface="Consolas" pitchFamily="49" charset="0"/>
                <a:cs typeface="Times New Roman" pitchFamily="18" charset="0"/>
              </a:rPr>
              <a:t>Thread</a:t>
            </a:r>
            <a:r>
              <a:rPr lang="sr-Latn-RS" sz="2000" dirty="0" smtClean="0"/>
              <a:t> instanca:</a:t>
            </a:r>
          </a:p>
          <a:p>
            <a:pPr marL="712788" indent="-266700" eaLnBrk="1" hangingPunct="1">
              <a:lnSpc>
                <a:spcPct val="95000"/>
              </a:lnSpc>
              <a:spcBef>
                <a:spcPts val="0"/>
              </a:spcBef>
              <a:spcAft>
                <a:spcPts val="600"/>
              </a:spcAft>
              <a:buClr>
                <a:schemeClr val="tx1"/>
              </a:buClr>
              <a:buSzPct val="75000"/>
              <a:buFont typeface="Wingdings" pitchFamily="2" charset="2"/>
              <a:buChar char="Ø"/>
              <a:defRPr/>
            </a:pPr>
            <a:r>
              <a:rPr lang="sr-Latn-RS" dirty="0" smtClean="0"/>
              <a:t>Implementiranjem </a:t>
            </a:r>
            <a:r>
              <a:rPr lang="sr-Latn-RS" sz="2000" dirty="0">
                <a:solidFill>
                  <a:srgbClr val="FF0000"/>
                </a:solidFill>
                <a:latin typeface="Consolas" pitchFamily="49" charset="0"/>
                <a:cs typeface="Times New Roman" pitchFamily="18" charset="0"/>
              </a:rPr>
              <a:t>Runnable</a:t>
            </a:r>
            <a:r>
              <a:rPr lang="sr-Latn-RS" dirty="0" smtClean="0"/>
              <a:t> interfejsa, koji sadrži jednu metodu, </a:t>
            </a:r>
            <a:r>
              <a:rPr lang="en-GB" sz="2000" dirty="0">
                <a:solidFill>
                  <a:srgbClr val="FF0000"/>
                </a:solidFill>
                <a:latin typeface="Consolas" pitchFamily="49" charset="0"/>
                <a:cs typeface="Times New Roman" pitchFamily="18" charset="0"/>
              </a:rPr>
              <a:t>run</a:t>
            </a:r>
            <a:r>
              <a:rPr lang="en-GB" dirty="0"/>
              <a:t>, </a:t>
            </a:r>
            <a:r>
              <a:rPr lang="sr-Latn-RS" dirty="0" smtClean="0"/>
              <a:t>u kojoj se nalazi radnja koju nit izvršava. </a:t>
            </a:r>
            <a:r>
              <a:rPr lang="en-GB" sz="2000" dirty="0">
                <a:latin typeface="Consolas" pitchFamily="49" charset="0"/>
                <a:cs typeface="Times New Roman" pitchFamily="18" charset="0"/>
              </a:rPr>
              <a:t>Runnable</a:t>
            </a:r>
            <a:r>
              <a:rPr lang="en-GB" dirty="0" smtClean="0"/>
              <a:t> </a:t>
            </a:r>
            <a:r>
              <a:rPr lang="en-GB" dirty="0" err="1" smtClean="0"/>
              <a:t>obje</a:t>
            </a:r>
            <a:r>
              <a:rPr lang="sr-Latn-RS" dirty="0" smtClean="0"/>
              <a:t>ka</a:t>
            </a:r>
            <a:r>
              <a:rPr lang="en-GB" dirty="0" smtClean="0"/>
              <a:t>t </a:t>
            </a:r>
            <a:r>
              <a:rPr lang="sr-Latn-RS" dirty="0" smtClean="0"/>
              <a:t>se prosleđuje </a:t>
            </a:r>
            <a:r>
              <a:rPr lang="en-GB" sz="2000" dirty="0">
                <a:latin typeface="Consolas" pitchFamily="49" charset="0"/>
                <a:cs typeface="Times New Roman" pitchFamily="18" charset="0"/>
              </a:rPr>
              <a:t>Thread</a:t>
            </a:r>
            <a:r>
              <a:rPr lang="en-GB" dirty="0" smtClean="0"/>
              <a:t> </a:t>
            </a:r>
            <a:r>
              <a:rPr lang="sr-Latn-RS" dirty="0" smtClean="0"/>
              <a:t>k</a:t>
            </a:r>
            <a:r>
              <a:rPr lang="en-GB" dirty="0" err="1" smtClean="0"/>
              <a:t>onstru</a:t>
            </a:r>
            <a:r>
              <a:rPr lang="sr-Latn-RS" dirty="0" smtClean="0"/>
              <a:t>k</a:t>
            </a:r>
            <a:r>
              <a:rPr lang="en-GB" dirty="0" smtClean="0"/>
              <a:t>tor</a:t>
            </a:r>
            <a:r>
              <a:rPr lang="sr-Latn-RS" dirty="0" smtClean="0"/>
              <a:t>u.</a:t>
            </a:r>
            <a:endParaRPr lang="en-GB" dirty="0"/>
          </a:p>
          <a:p>
            <a:pPr marL="712788" indent="-266700" eaLnBrk="1" hangingPunct="1">
              <a:lnSpc>
                <a:spcPct val="95000"/>
              </a:lnSpc>
              <a:spcBef>
                <a:spcPts val="0"/>
              </a:spcBef>
              <a:spcAft>
                <a:spcPts val="600"/>
              </a:spcAft>
              <a:buClr>
                <a:schemeClr val="tx1"/>
              </a:buClr>
              <a:buSzPct val="75000"/>
              <a:buFont typeface="Wingdings" pitchFamily="2" charset="2"/>
              <a:buChar char="Ø"/>
              <a:defRPr/>
            </a:pPr>
            <a:r>
              <a:rPr lang="sr-Latn-RS" dirty="0" smtClean="0"/>
              <a:t>Nasleđivanjem klase </a:t>
            </a:r>
            <a:r>
              <a:rPr lang="sr-Latn-RS" sz="2000" dirty="0">
                <a:latin typeface="Consolas" pitchFamily="49" charset="0"/>
                <a:cs typeface="Times New Roman" pitchFamily="18" charset="0"/>
              </a:rPr>
              <a:t>Thread</a:t>
            </a:r>
            <a:r>
              <a:rPr lang="en-GB" dirty="0" smtClean="0"/>
              <a:t>.</a:t>
            </a:r>
            <a:r>
              <a:rPr lang="sr-Latn-RS" dirty="0" smtClean="0"/>
              <a:t> Ova klasa </a:t>
            </a:r>
            <a:r>
              <a:rPr lang="en-GB" dirty="0" smtClean="0"/>
              <a:t>implement</a:t>
            </a:r>
            <a:r>
              <a:rPr lang="sr-Latn-RS" dirty="0" smtClean="0"/>
              <a:t>ira interfejs</a:t>
            </a:r>
            <a:r>
              <a:rPr lang="en-GB" dirty="0" smtClean="0"/>
              <a:t> </a:t>
            </a:r>
            <a:r>
              <a:rPr lang="en-GB" sz="2000" dirty="0">
                <a:latin typeface="Consolas" pitchFamily="49" charset="0"/>
                <a:cs typeface="Times New Roman" pitchFamily="18" charset="0"/>
              </a:rPr>
              <a:t>Runnable</a:t>
            </a:r>
            <a:r>
              <a:rPr lang="en-GB" dirty="0"/>
              <a:t>, </a:t>
            </a:r>
            <a:r>
              <a:rPr lang="sr-Latn-RS" dirty="0" smtClean="0"/>
              <a:t>i njena </a:t>
            </a:r>
            <a:r>
              <a:rPr lang="en-GB" sz="2000" dirty="0">
                <a:latin typeface="Consolas" pitchFamily="49" charset="0"/>
                <a:cs typeface="Times New Roman" pitchFamily="18" charset="0"/>
              </a:rPr>
              <a:t>run</a:t>
            </a:r>
            <a:r>
              <a:rPr lang="en-GB" dirty="0" smtClean="0"/>
              <a:t> </a:t>
            </a:r>
            <a:r>
              <a:rPr lang="en-GB" dirty="0" err="1" smtClean="0"/>
              <a:t>metod</a:t>
            </a:r>
            <a:r>
              <a:rPr lang="sr-Latn-RS" dirty="0" smtClean="0"/>
              <a:t>a ne radi ništa</a:t>
            </a:r>
            <a:r>
              <a:rPr lang="en-GB" dirty="0" smtClean="0"/>
              <a:t>.</a:t>
            </a:r>
            <a:endParaRPr lang="sr-Latn-ME" dirty="0" smtClean="0"/>
          </a:p>
          <a:p>
            <a:pPr eaLnBrk="1" hangingPunct="1">
              <a:lnSpc>
                <a:spcPct val="95000"/>
              </a:lnSpc>
              <a:spcBef>
                <a:spcPts val="0"/>
              </a:spcBef>
              <a:spcAft>
                <a:spcPts val="600"/>
              </a:spcAft>
              <a:buClr>
                <a:schemeClr val="tx1"/>
              </a:buClr>
              <a:buSzPct val="75000"/>
              <a:buFont typeface="Wingdings" pitchFamily="2" charset="2"/>
              <a:buChar char="n"/>
              <a:defRPr/>
            </a:pPr>
            <a:r>
              <a:rPr lang="sr-Latn-RS" sz="2000" dirty="0"/>
              <a:t>Prvi način </a:t>
            </a:r>
            <a:r>
              <a:rPr lang="sr-Latn-RS" sz="2000" dirty="0" smtClean="0"/>
              <a:t>je </a:t>
            </a:r>
            <a:r>
              <a:rPr lang="sr-Latn-RS" sz="2000" dirty="0"/>
              <a:t>opštiji jer </a:t>
            </a:r>
            <a:r>
              <a:rPr lang="sr-Latn-RS" sz="2000" dirty="0">
                <a:latin typeface="Consolas" panose="020B0609020204030204" pitchFamily="49" charset="0"/>
              </a:rPr>
              <a:t>Runnable</a:t>
            </a:r>
            <a:r>
              <a:rPr lang="sr-Latn-RS" sz="2000" dirty="0"/>
              <a:t> objekat može naslediti bilo koju klasu. Drugi način kreiranja je lakši za upotrebu u jednostavnim aplikacijama, ali je ograničen činjenicom da se mora naslediti klasa </a:t>
            </a:r>
            <a:r>
              <a:rPr lang="sr-Latn-RS" sz="2000" dirty="0">
                <a:latin typeface="Consolas" panose="020B0609020204030204" pitchFamily="49" charset="0"/>
              </a:rPr>
              <a:t>Thread</a:t>
            </a:r>
            <a:r>
              <a:rPr lang="sr-Latn-RS" sz="2000" dirty="0" smtClean="0"/>
              <a:t>.</a:t>
            </a:r>
            <a:endParaRPr lang="sr-Latn-RS" sz="2000" dirty="0"/>
          </a:p>
        </p:txBody>
      </p:sp>
      <p:sp>
        <p:nvSpPr>
          <p:cNvPr id="2867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815623-3FC3-4456-AEE6-2FE3E4768515}" type="slidenum">
              <a:rPr lang="en-GB" smtClean="0">
                <a:latin typeface="Arial Black" pitchFamily="34" charset="0"/>
              </a:rPr>
              <a:pPr eaLnBrk="1" hangingPunct="1"/>
              <a:t>11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95288" y="528638"/>
            <a:ext cx="8208962" cy="596900"/>
          </a:xfrm>
        </p:spPr>
        <p:txBody>
          <a:bodyPr/>
          <a:lstStyle/>
          <a:p>
            <a:pPr eaLnBrk="1" hangingPunct="1"/>
            <a:r>
              <a:rPr lang="sr-Latn-RS" sz="3600" dirty="0" smtClean="0"/>
              <a:t>Primer sa direktnim upravljanjem nitima</a:t>
            </a:r>
            <a:endParaRPr lang="en-US" sz="3600" dirty="0" smtClean="0"/>
          </a:p>
        </p:txBody>
      </p:sp>
      <p:sp>
        <p:nvSpPr>
          <p:cNvPr id="307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4BB434-4993-483F-8FBA-2593C0EA8AAD}" type="slidenum">
              <a:rPr lang="en-GB" smtClean="0">
                <a:latin typeface="Arial Black" pitchFamily="34" charset="0"/>
              </a:rPr>
              <a:pPr eaLnBrk="1" hangingPunct="1"/>
              <a:t>12</a:t>
            </a:fld>
            <a:endParaRPr lang="en-GB" smtClean="0">
              <a:latin typeface="Arial Black" pitchFamily="34" charset="0"/>
            </a:endParaRPr>
          </a:p>
        </p:txBody>
      </p:sp>
      <p:sp>
        <p:nvSpPr>
          <p:cNvPr id="30724" name="Rectangle 1"/>
          <p:cNvSpPr>
            <a:spLocks noChangeArrowheads="1"/>
          </p:cNvSpPr>
          <p:nvPr/>
        </p:nvSpPr>
        <p:spPr bwMode="auto">
          <a:xfrm>
            <a:off x="322263" y="2132856"/>
            <a:ext cx="7562105" cy="4616648"/>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GB" sz="1400" b="1" dirty="0">
                <a:solidFill>
                  <a:srgbClr val="7F0055"/>
                </a:solidFill>
                <a:latin typeface="Consolas" pitchFamily="49" charset="0"/>
                <a:cs typeface="Times New Roman" pitchFamily="18" charset="0"/>
              </a:rPr>
              <a:t>public</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class</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Radnja</a:t>
            </a:r>
            <a:r>
              <a:rPr lang="en-GB" sz="1400" dirty="0">
                <a:solidFill>
                  <a:srgbClr val="000000"/>
                </a:solidFill>
                <a:latin typeface="Consolas" pitchFamily="49" charset="0"/>
                <a:cs typeface="Times New Roman" pitchFamily="18" charset="0"/>
              </a:rPr>
              <a:t> </a:t>
            </a:r>
            <a:r>
              <a:rPr lang="en-GB" sz="1400" b="1" dirty="0">
                <a:solidFill>
                  <a:srgbClr val="FF0000"/>
                </a:solidFill>
                <a:latin typeface="Consolas" pitchFamily="49" charset="0"/>
                <a:cs typeface="Times New Roman" pitchFamily="18" charset="0"/>
              </a:rPr>
              <a:t>implements Runnable </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private</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final</a:t>
            </a:r>
            <a:r>
              <a:rPr lang="en-GB" sz="1400" dirty="0">
                <a:solidFill>
                  <a:srgbClr val="000000"/>
                </a:solidFill>
                <a:latin typeface="Consolas" pitchFamily="49" charset="0"/>
                <a:cs typeface="Times New Roman" pitchFamily="18" charset="0"/>
              </a:rPr>
              <a:t> String </a:t>
            </a:r>
            <a:r>
              <a:rPr lang="en-GB" sz="1400" dirty="0" err="1">
                <a:solidFill>
                  <a:srgbClr val="0000C0"/>
                </a:solidFill>
                <a:latin typeface="Consolas" pitchFamily="49" charset="0"/>
                <a:cs typeface="Times New Roman" pitchFamily="18" charset="0"/>
              </a:rPr>
              <a:t>imeRadnje</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public</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Radnja</a:t>
            </a:r>
            <a:r>
              <a:rPr lang="en-GB" sz="1400" dirty="0">
                <a:solidFill>
                  <a:srgbClr val="000000"/>
                </a:solidFill>
                <a:latin typeface="Consolas" pitchFamily="49" charset="0"/>
                <a:cs typeface="Times New Roman" pitchFamily="18" charset="0"/>
              </a:rPr>
              <a:t>(String </a:t>
            </a:r>
            <a:r>
              <a:rPr lang="en-GB" sz="1400" dirty="0" err="1">
                <a:solidFill>
                  <a:srgbClr val="000000"/>
                </a:solidFill>
                <a:latin typeface="Consolas" pitchFamily="49" charset="0"/>
                <a:cs typeface="Times New Roman" pitchFamily="18" charset="0"/>
              </a:rPr>
              <a:t>ime</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C0"/>
                </a:solidFill>
                <a:latin typeface="Consolas" pitchFamily="49" charset="0"/>
                <a:cs typeface="Times New Roman" pitchFamily="18" charset="0"/>
              </a:rPr>
              <a:t>imeRadnje</a:t>
            </a:r>
            <a:r>
              <a:rPr lang="en-GB" sz="1400" dirty="0">
                <a:solidFill>
                  <a:srgbClr val="000000"/>
                </a:solidFill>
                <a:latin typeface="Consolas" pitchFamily="49" charset="0"/>
                <a:cs typeface="Times New Roman" pitchFamily="18" charset="0"/>
              </a:rPr>
              <a:t> = </a:t>
            </a:r>
            <a:r>
              <a:rPr lang="en-GB" sz="1400" dirty="0" err="1">
                <a:solidFill>
                  <a:srgbClr val="000000"/>
                </a:solidFill>
                <a:latin typeface="Consolas" pitchFamily="49" charset="0"/>
                <a:cs typeface="Times New Roman" pitchFamily="18" charset="0"/>
              </a:rPr>
              <a:t>ime</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public</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void</a:t>
            </a:r>
            <a:r>
              <a:rPr lang="en-GB" sz="1400" dirty="0">
                <a:solidFill>
                  <a:srgbClr val="000000"/>
                </a:solidFill>
                <a:latin typeface="Consolas" pitchFamily="49" charset="0"/>
                <a:cs typeface="Times New Roman" pitchFamily="18" charset="0"/>
              </a:rPr>
              <a:t> </a:t>
            </a:r>
            <a:r>
              <a:rPr lang="en-GB" sz="1400" b="1" dirty="0">
                <a:solidFill>
                  <a:srgbClr val="FF0000"/>
                </a:solidFill>
                <a:latin typeface="Consolas" pitchFamily="49" charset="0"/>
                <a:cs typeface="Times New Roman" pitchFamily="18" charset="0"/>
              </a:rPr>
              <a:t>run</a:t>
            </a:r>
            <a:r>
              <a:rPr lang="en-GB" sz="1400" b="1" dirty="0" smtClean="0">
                <a:solidFill>
                  <a:srgbClr val="FF0000"/>
                </a:solidFill>
                <a:latin typeface="Consolas" pitchFamily="49" charset="0"/>
                <a:cs typeface="Times New Roman" pitchFamily="18" charset="0"/>
              </a:rPr>
              <a:t>()</a:t>
            </a:r>
            <a:r>
              <a:rPr lang="sr-Latn-ME" sz="1400" b="1" dirty="0" smtClean="0">
                <a:solidFill>
                  <a:srgbClr val="FF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System.out.println</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a:t>
            </a:r>
            <a:r>
              <a:rPr lang="en-GB" sz="1400" dirty="0" err="1">
                <a:solidFill>
                  <a:srgbClr val="2A00FF"/>
                </a:solidFill>
                <a:latin typeface="Consolas" pitchFamily="49" charset="0"/>
                <a:cs typeface="Times New Roman" pitchFamily="18" charset="0"/>
              </a:rPr>
              <a:t>Radnja</a:t>
            </a:r>
            <a:r>
              <a:rPr lang="en-GB" sz="1400" dirty="0">
                <a:solidFill>
                  <a:srgbClr val="2A00FF"/>
                </a:solidFill>
                <a:latin typeface="Consolas" pitchFamily="49" charset="0"/>
                <a:cs typeface="Times New Roman" pitchFamily="18" charset="0"/>
              </a:rPr>
              <a:t> "</a:t>
            </a:r>
            <a:r>
              <a:rPr lang="en-GB" sz="1400" dirty="0">
                <a:solidFill>
                  <a:srgbClr val="000000"/>
                </a:solidFill>
                <a:latin typeface="Consolas" pitchFamily="49" charset="0"/>
                <a:cs typeface="Times New Roman" pitchFamily="18" charset="0"/>
              </a:rPr>
              <a:t> + </a:t>
            </a:r>
            <a:r>
              <a:rPr lang="en-GB" sz="1400" dirty="0" err="1">
                <a:solidFill>
                  <a:srgbClr val="0000C0"/>
                </a:solidFill>
                <a:latin typeface="Consolas" pitchFamily="49" charset="0"/>
                <a:cs typeface="Times New Roman" pitchFamily="18" charset="0"/>
              </a:rPr>
              <a:t>imeRadnje</a:t>
            </a:r>
            <a:r>
              <a:rPr lang="en-GB" sz="1400" dirty="0">
                <a:solidFill>
                  <a:srgbClr val="000000"/>
                </a:solidFill>
                <a:latin typeface="Consolas" pitchFamily="49" charset="0"/>
                <a:cs typeface="Times New Roman" pitchFamily="18" charset="0"/>
              </a:rPr>
              <a:t> + </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započela</a:t>
            </a:r>
            <a:r>
              <a:rPr lang="en-GB" sz="1400" dirty="0">
                <a:solidFill>
                  <a:srgbClr val="2A00FF"/>
                </a:solidFill>
                <a:latin typeface="Consolas" pitchFamily="49" charset="0"/>
                <a:cs typeface="Times New Roman" pitchFamily="18" charset="0"/>
              </a:rPr>
              <a:t>."</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smtClean="0">
                <a:solidFill>
                  <a:srgbClr val="7F0055"/>
                </a:solidFill>
                <a:latin typeface="Consolas" pitchFamily="49" charset="0"/>
                <a:cs typeface="Times New Roman" pitchFamily="18" charset="0"/>
              </a:rPr>
              <a:t>try</a:t>
            </a:r>
            <a:r>
              <a:rPr lang="sr-Latn-ME" sz="1400" b="1" dirty="0" smtClean="0">
                <a:solidFill>
                  <a:srgbClr val="7F0055"/>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Thread.</a:t>
            </a:r>
            <a:r>
              <a:rPr lang="en-GB" sz="1400" b="1" dirty="0" err="1">
                <a:solidFill>
                  <a:srgbClr val="FF0000"/>
                </a:solidFill>
                <a:latin typeface="Consolas" pitchFamily="49" charset="0"/>
                <a:cs typeface="Times New Roman" pitchFamily="18" charset="0"/>
              </a:rPr>
              <a:t>sleep</a:t>
            </a:r>
            <a:r>
              <a:rPr lang="en-GB" sz="1400" dirty="0">
                <a:solidFill>
                  <a:srgbClr val="000000"/>
                </a:solidFill>
                <a:latin typeface="Consolas" pitchFamily="49" charset="0"/>
                <a:cs typeface="Times New Roman" pitchFamily="18" charset="0"/>
              </a:rPr>
              <a:t>(2000);</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catch</a:t>
            </a:r>
            <a:r>
              <a:rPr lang="en-GB" sz="1400" dirty="0">
                <a:solidFill>
                  <a:srgbClr val="000000"/>
                </a:solidFill>
                <a:latin typeface="Consolas" pitchFamily="49" charset="0"/>
                <a:cs typeface="Times New Roman" pitchFamily="18" charset="0"/>
              </a:rPr>
              <a:t>(</a:t>
            </a:r>
            <a:r>
              <a:rPr lang="en-GB" sz="1400" dirty="0" err="1">
                <a:solidFill>
                  <a:srgbClr val="000000"/>
                </a:solidFill>
                <a:latin typeface="Consolas" pitchFamily="49" charset="0"/>
                <a:cs typeface="Times New Roman" pitchFamily="18" charset="0"/>
              </a:rPr>
              <a:t>InterruptedException</a:t>
            </a:r>
            <a:r>
              <a:rPr lang="en-GB" sz="1400" dirty="0">
                <a:solidFill>
                  <a:srgbClr val="000000"/>
                </a:solidFill>
                <a:latin typeface="Consolas" pitchFamily="49" charset="0"/>
                <a:cs typeface="Times New Roman" pitchFamily="18" charset="0"/>
              </a:rPr>
              <a:t> e</a:t>
            </a:r>
            <a:r>
              <a:rPr lang="en-GB" sz="1400" dirty="0" smtClean="0">
                <a:solidFill>
                  <a:srgbClr val="000000"/>
                </a:solidFill>
                <a:latin typeface="Consolas" pitchFamily="49" charset="0"/>
                <a:cs typeface="Times New Roman" pitchFamily="18" charset="0"/>
              </a:rPr>
              <a:t>)</a:t>
            </a:r>
            <a:r>
              <a:rPr lang="sr-Latn-ME" sz="1400" dirty="0" smtClean="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System.out.println</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a:t>
            </a:r>
            <a:r>
              <a:rPr lang="en-GB" sz="1400" dirty="0" err="1">
                <a:solidFill>
                  <a:srgbClr val="2A00FF"/>
                </a:solidFill>
                <a:latin typeface="Consolas" pitchFamily="49" charset="0"/>
                <a:cs typeface="Times New Roman" pitchFamily="18" charset="0"/>
              </a:rPr>
              <a:t>Radnja</a:t>
            </a:r>
            <a:r>
              <a:rPr lang="en-GB" sz="1400" dirty="0">
                <a:solidFill>
                  <a:srgbClr val="2A00FF"/>
                </a:solidFill>
                <a:latin typeface="Consolas" pitchFamily="49" charset="0"/>
                <a:cs typeface="Times New Roman" pitchFamily="18" charset="0"/>
              </a:rPr>
              <a:t> "</a:t>
            </a:r>
            <a:r>
              <a:rPr lang="en-GB" sz="1400" dirty="0">
                <a:solidFill>
                  <a:srgbClr val="000000"/>
                </a:solidFill>
                <a:latin typeface="Consolas" pitchFamily="49" charset="0"/>
                <a:cs typeface="Times New Roman" pitchFamily="18" charset="0"/>
              </a:rPr>
              <a:t> + </a:t>
            </a:r>
            <a:r>
              <a:rPr lang="en-GB" sz="1400" dirty="0" err="1">
                <a:solidFill>
                  <a:srgbClr val="0000C0"/>
                </a:solidFill>
                <a:latin typeface="Consolas" pitchFamily="49" charset="0"/>
                <a:cs typeface="Times New Roman" pitchFamily="18" charset="0"/>
              </a:rPr>
              <a:t>imeRadnje</a:t>
            </a:r>
            <a:r>
              <a:rPr lang="en-GB" sz="1400" dirty="0">
                <a:solidFill>
                  <a:srgbClr val="000000"/>
                </a:solidFill>
                <a:latin typeface="Consolas" pitchFamily="49" charset="0"/>
                <a:cs typeface="Times New Roman" pitchFamily="18" charset="0"/>
              </a:rPr>
              <a:t> + </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prekinuta</a:t>
            </a:r>
            <a:r>
              <a:rPr lang="en-GB" sz="1400" dirty="0">
                <a:solidFill>
                  <a:srgbClr val="2A00FF"/>
                </a:solidFill>
                <a:latin typeface="Consolas" pitchFamily="49" charset="0"/>
                <a:cs typeface="Times New Roman" pitchFamily="18" charset="0"/>
              </a:rPr>
              <a:t>!"</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System.out.println</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a:t>
            </a:r>
            <a:r>
              <a:rPr lang="en-GB" sz="1400" dirty="0" err="1">
                <a:solidFill>
                  <a:srgbClr val="2A00FF"/>
                </a:solidFill>
                <a:latin typeface="Consolas" pitchFamily="49" charset="0"/>
                <a:cs typeface="Times New Roman" pitchFamily="18" charset="0"/>
              </a:rPr>
              <a:t>Radnja</a:t>
            </a:r>
            <a:r>
              <a:rPr lang="en-GB" sz="1400" dirty="0">
                <a:solidFill>
                  <a:srgbClr val="2A00FF"/>
                </a:solidFill>
                <a:latin typeface="Consolas" pitchFamily="49" charset="0"/>
                <a:cs typeface="Times New Roman" pitchFamily="18" charset="0"/>
              </a:rPr>
              <a:t> "</a:t>
            </a:r>
            <a:r>
              <a:rPr lang="en-GB" sz="1400" dirty="0">
                <a:solidFill>
                  <a:srgbClr val="000000"/>
                </a:solidFill>
                <a:latin typeface="Consolas" pitchFamily="49" charset="0"/>
                <a:cs typeface="Times New Roman" pitchFamily="18" charset="0"/>
              </a:rPr>
              <a:t> + </a:t>
            </a:r>
            <a:r>
              <a:rPr lang="en-GB" sz="1400" dirty="0" err="1">
                <a:solidFill>
                  <a:srgbClr val="0000C0"/>
                </a:solidFill>
                <a:latin typeface="Consolas" pitchFamily="49" charset="0"/>
                <a:cs typeface="Times New Roman" pitchFamily="18" charset="0"/>
              </a:rPr>
              <a:t>imeRadnje</a:t>
            </a:r>
            <a:r>
              <a:rPr lang="en-GB" sz="1400" dirty="0">
                <a:solidFill>
                  <a:srgbClr val="000000"/>
                </a:solidFill>
                <a:latin typeface="Consolas" pitchFamily="49" charset="0"/>
                <a:cs typeface="Times New Roman" pitchFamily="18" charset="0"/>
              </a:rPr>
              <a:t> + </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završila</a:t>
            </a:r>
            <a:r>
              <a:rPr lang="en-GB" sz="1400" dirty="0">
                <a:solidFill>
                  <a:srgbClr val="2A00FF"/>
                </a:solidFill>
                <a:latin typeface="Consolas" pitchFamily="49" charset="0"/>
                <a:cs typeface="Times New Roman" pitchFamily="18" charset="0"/>
              </a:rPr>
              <a:t>."</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p:txBody>
      </p:sp>
      <p:cxnSp>
        <p:nvCxnSpPr>
          <p:cNvPr id="30725" name="Straight Arrow Connector 6"/>
          <p:cNvCxnSpPr>
            <a:cxnSpLocks noChangeShapeType="1"/>
            <a:stCxn id="9" idx="1"/>
          </p:cNvCxnSpPr>
          <p:nvPr/>
        </p:nvCxnSpPr>
        <p:spPr bwMode="auto">
          <a:xfrm flipH="1" flipV="1">
            <a:off x="3275856" y="2420888"/>
            <a:ext cx="1080244" cy="185903"/>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 name="Rectangle 8"/>
          <p:cNvSpPr>
            <a:spLocks noChangeArrowheads="1"/>
          </p:cNvSpPr>
          <p:nvPr/>
        </p:nvSpPr>
        <p:spPr bwMode="auto">
          <a:xfrm>
            <a:off x="4356100" y="2314691"/>
            <a:ext cx="4176713" cy="584200"/>
          </a:xfrm>
          <a:prstGeom prst="rect">
            <a:avLst/>
          </a:prstGeom>
          <a:solidFill>
            <a:schemeClr val="bg1"/>
          </a:solidFill>
          <a:ln w="9525">
            <a:solidFill>
              <a:schemeClr val="accent1"/>
            </a:solid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dirty="0">
                <a:solidFill>
                  <a:srgbClr val="3333CC"/>
                </a:solidFill>
                <a:latin typeface="+mn-lt"/>
              </a:rPr>
              <a:t>Klasa koja implementira </a:t>
            </a:r>
            <a:r>
              <a:rPr lang="sr-Latn-RS" sz="1600" dirty="0">
                <a:solidFill>
                  <a:srgbClr val="3333CC"/>
                </a:solidFill>
                <a:latin typeface="Consolas" pitchFamily="49" charset="0"/>
                <a:cs typeface="Consolas" pitchFamily="49" charset="0"/>
              </a:rPr>
              <a:t>Runnable</a:t>
            </a:r>
            <a:r>
              <a:rPr lang="sr-Latn-RS" sz="1600" dirty="0">
                <a:solidFill>
                  <a:srgbClr val="3333CC"/>
                </a:solidFill>
                <a:latin typeface="+mn-lt"/>
              </a:rPr>
              <a:t> interfejs se prosleđuje </a:t>
            </a:r>
            <a:r>
              <a:rPr lang="sr-Latn-RS" sz="1600" dirty="0">
                <a:solidFill>
                  <a:srgbClr val="3333CC"/>
                </a:solidFill>
                <a:latin typeface="Consolas" pitchFamily="49" charset="0"/>
                <a:cs typeface="Consolas" pitchFamily="49" charset="0"/>
              </a:rPr>
              <a:t>Thread</a:t>
            </a:r>
            <a:r>
              <a:rPr lang="sr-Latn-RS" sz="1600" dirty="0">
                <a:solidFill>
                  <a:srgbClr val="3333CC"/>
                </a:solidFill>
                <a:latin typeface="+mn-lt"/>
              </a:rPr>
              <a:t> konstruktoru.</a:t>
            </a:r>
            <a:endParaRPr lang="en-US" sz="1600" dirty="0">
              <a:latin typeface="Consolas" pitchFamily="49" charset="0"/>
              <a:cs typeface="Consolas" pitchFamily="49" charset="0"/>
            </a:endParaRPr>
          </a:p>
        </p:txBody>
      </p:sp>
      <p:cxnSp>
        <p:nvCxnSpPr>
          <p:cNvPr id="30727" name="Straight Arrow Connector 6"/>
          <p:cNvCxnSpPr>
            <a:cxnSpLocks noChangeShapeType="1"/>
          </p:cNvCxnSpPr>
          <p:nvPr/>
        </p:nvCxnSpPr>
        <p:spPr bwMode="auto">
          <a:xfrm flipH="1">
            <a:off x="2987824" y="4725144"/>
            <a:ext cx="2206130" cy="144016"/>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4" name="Rectangle 13"/>
          <p:cNvSpPr>
            <a:spLocks noChangeArrowheads="1"/>
          </p:cNvSpPr>
          <p:nvPr/>
        </p:nvSpPr>
        <p:spPr bwMode="auto">
          <a:xfrm>
            <a:off x="5121275" y="4353644"/>
            <a:ext cx="3867150" cy="785813"/>
          </a:xfrm>
          <a:prstGeom prst="rect">
            <a:avLst/>
          </a:prstGeom>
          <a:solidFill>
            <a:schemeClr val="bg1"/>
          </a:solidFill>
          <a:ln w="9525">
            <a:solidFill>
              <a:schemeClr val="accent1"/>
            </a:solid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500" dirty="0">
                <a:solidFill>
                  <a:srgbClr val="FF0000"/>
                </a:solidFill>
                <a:latin typeface="+mn-lt"/>
              </a:rPr>
              <a:t>sleep</a:t>
            </a:r>
            <a:r>
              <a:rPr lang="sr-Latn-RS" sz="1500" dirty="0">
                <a:solidFill>
                  <a:srgbClr val="3333CC"/>
                </a:solidFill>
                <a:latin typeface="+mn-lt"/>
              </a:rPr>
              <a:t> prebacuje tekuću nit u </a:t>
            </a:r>
            <a:r>
              <a:rPr lang="sr-Latn-RS" sz="1500" i="1" dirty="0">
                <a:solidFill>
                  <a:srgbClr val="3333CC"/>
                </a:solidFill>
                <a:latin typeface="+mn-lt"/>
              </a:rPr>
              <a:t>timed waiting </a:t>
            </a:r>
            <a:r>
              <a:rPr lang="sr-Latn-RS" sz="1500" dirty="0">
                <a:solidFill>
                  <a:srgbClr val="3333CC"/>
                </a:solidFill>
                <a:latin typeface="+mn-lt"/>
              </a:rPr>
              <a:t>stanje određeni broj milisekundi. Može da baci izuzetak tipa </a:t>
            </a:r>
            <a:r>
              <a:rPr lang="en-GB" sz="1500" dirty="0" err="1">
                <a:solidFill>
                  <a:srgbClr val="FF0000"/>
                </a:solidFill>
                <a:latin typeface="Consolas"/>
                <a:ea typeface="Times New Roman"/>
                <a:cs typeface="Times New Roman"/>
              </a:rPr>
              <a:t>InterruptedException</a:t>
            </a:r>
            <a:r>
              <a:rPr lang="sr-Latn-RS" sz="1500" dirty="0">
                <a:solidFill>
                  <a:srgbClr val="3333CC"/>
                </a:solidFill>
                <a:latin typeface="+mn-lt"/>
              </a:rPr>
              <a:t>.</a:t>
            </a:r>
            <a:endParaRPr lang="en-US" sz="1500" dirty="0">
              <a:latin typeface="Consolas" pitchFamily="49" charset="0"/>
              <a:cs typeface="Consolas" pitchFamily="49" charset="0"/>
            </a:endParaRPr>
          </a:p>
        </p:txBody>
      </p:sp>
      <p:cxnSp>
        <p:nvCxnSpPr>
          <p:cNvPr id="30729" name="Straight Arrow Connector 6"/>
          <p:cNvCxnSpPr>
            <a:cxnSpLocks noChangeShapeType="1"/>
            <a:stCxn id="19" idx="1"/>
          </p:cNvCxnSpPr>
          <p:nvPr/>
        </p:nvCxnSpPr>
        <p:spPr bwMode="auto">
          <a:xfrm flipH="1">
            <a:off x="2123728" y="3272557"/>
            <a:ext cx="2232372" cy="588491"/>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19" name="Rectangle 18"/>
          <p:cNvSpPr>
            <a:spLocks noChangeArrowheads="1"/>
          </p:cNvSpPr>
          <p:nvPr/>
        </p:nvSpPr>
        <p:spPr bwMode="auto">
          <a:xfrm>
            <a:off x="4356100" y="2980457"/>
            <a:ext cx="2736180" cy="584200"/>
          </a:xfrm>
          <a:prstGeom prst="rect">
            <a:avLst/>
          </a:prstGeom>
          <a:solidFill>
            <a:schemeClr val="bg1"/>
          </a:solidFill>
          <a:ln w="9525">
            <a:solidFill>
              <a:schemeClr val="accent1"/>
            </a:solidFill>
            <a:miter lim="800000"/>
            <a:headEnd/>
            <a:tailEnd/>
          </a:ln>
          <a:effectLst/>
        </p:spPr>
        <p:txBody>
          <a:bodyPr wrap="square"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dirty="0">
                <a:solidFill>
                  <a:srgbClr val="3333CC"/>
                </a:solidFill>
                <a:latin typeface="+mn-lt"/>
              </a:rPr>
              <a:t>Metoda </a:t>
            </a:r>
            <a:r>
              <a:rPr lang="sr-Latn-RS" sz="1600" dirty="0">
                <a:solidFill>
                  <a:srgbClr val="FF0000"/>
                </a:solidFill>
                <a:latin typeface="Consolas" pitchFamily="49" charset="0"/>
                <a:cs typeface="Consolas" pitchFamily="49" charset="0"/>
              </a:rPr>
              <a:t>run</a:t>
            </a:r>
            <a:r>
              <a:rPr lang="sr-Latn-RS" sz="1600" dirty="0">
                <a:solidFill>
                  <a:srgbClr val="3333CC"/>
                </a:solidFill>
                <a:latin typeface="+mn-lt"/>
              </a:rPr>
              <a:t> </a:t>
            </a:r>
            <a:r>
              <a:rPr lang="sr-Latn-RS" sz="1600" dirty="0" smtClean="0">
                <a:solidFill>
                  <a:srgbClr val="3333CC"/>
                </a:solidFill>
                <a:latin typeface="+mn-lt"/>
              </a:rPr>
              <a:t>sadrži radnju </a:t>
            </a:r>
            <a:r>
              <a:rPr lang="sr-Latn-RS" sz="1600" dirty="0">
                <a:solidFill>
                  <a:srgbClr val="3333CC"/>
                </a:solidFill>
                <a:latin typeface="+mn-lt"/>
              </a:rPr>
              <a:t>koja će se izvršavati u niti.</a:t>
            </a:r>
            <a:endParaRPr lang="en-US" sz="1600" dirty="0">
              <a:latin typeface="Consolas" pitchFamily="49" charset="0"/>
              <a:cs typeface="Consolas" pitchFamily="49" charset="0"/>
            </a:endParaRPr>
          </a:p>
        </p:txBody>
      </p:sp>
      <p:sp>
        <p:nvSpPr>
          <p:cNvPr id="12" name="Rectangle 3" descr="Rectangle: Click to edit Master text styles&#10;Second level&#10;Third level&#10;Fourth level&#10;Fifth level"/>
          <p:cNvSpPr txBox="1">
            <a:spLocks noChangeArrowheads="1"/>
          </p:cNvSpPr>
          <p:nvPr/>
        </p:nvSpPr>
        <p:spPr bwMode="auto">
          <a:xfrm>
            <a:off x="179512" y="1255849"/>
            <a:ext cx="8713663" cy="804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en-US" sz="2000" dirty="0" smtClean="0"/>
              <a:t>U n</a:t>
            </a:r>
            <a:r>
              <a:rPr lang="sr-Latn-RS" sz="2000" dirty="0" smtClean="0"/>
              <a:t>astavku ćemo ilustrovati rad sa nitima. Prvo ćemo d</a:t>
            </a:r>
            <a:r>
              <a:rPr lang="nn-NO" sz="2000" dirty="0" smtClean="0"/>
              <a:t>irektno kreira</a:t>
            </a:r>
            <a:r>
              <a:rPr lang="sr-Latn-RS" sz="2000" dirty="0" smtClean="0"/>
              <a:t>ti</a:t>
            </a:r>
            <a:r>
              <a:rPr lang="nn-NO" sz="2000" dirty="0" smtClean="0"/>
              <a:t> </a:t>
            </a:r>
            <a:r>
              <a:rPr lang="sr-Latn-RS" sz="2000" dirty="0" smtClean="0"/>
              <a:t>n</a:t>
            </a:r>
            <a:r>
              <a:rPr lang="nn-NO" sz="2000" dirty="0" smtClean="0"/>
              <a:t>i</a:t>
            </a:r>
            <a:r>
              <a:rPr lang="sr-Latn-RS" sz="2000" dirty="0" smtClean="0"/>
              <a:t>ti i upravljati njima, a posle ćemo upravljanje prepustiti izvršiocu.</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288" y="528638"/>
            <a:ext cx="8208962" cy="596900"/>
          </a:xfrm>
        </p:spPr>
        <p:txBody>
          <a:bodyPr/>
          <a:lstStyle/>
          <a:p>
            <a:pPr eaLnBrk="1" hangingPunct="1"/>
            <a:r>
              <a:rPr lang="sr-Latn-RS" sz="3600" smtClean="0"/>
              <a:t>Primer sa direktnim upravljanjem nitima</a:t>
            </a:r>
            <a:endParaRPr lang="en-US" sz="3600" smtClean="0"/>
          </a:p>
        </p:txBody>
      </p:sp>
      <p:sp>
        <p:nvSpPr>
          <p:cNvPr id="31747"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E592FB6-F3B0-4D9B-B988-B92B92200363}" type="slidenum">
              <a:rPr lang="en-GB" smtClean="0">
                <a:latin typeface="Arial Black" pitchFamily="34" charset="0"/>
              </a:rPr>
              <a:pPr eaLnBrk="1" hangingPunct="1"/>
              <a:t>13</a:t>
            </a:fld>
            <a:endParaRPr lang="en-GB" smtClean="0">
              <a:latin typeface="Arial Black" pitchFamily="34" charset="0"/>
            </a:endParaRPr>
          </a:p>
        </p:txBody>
      </p:sp>
      <p:sp>
        <p:nvSpPr>
          <p:cNvPr id="31748" name="Rectangle 1"/>
          <p:cNvSpPr>
            <a:spLocks noChangeArrowheads="1"/>
          </p:cNvSpPr>
          <p:nvPr/>
        </p:nvSpPr>
        <p:spPr bwMode="auto">
          <a:xfrm>
            <a:off x="374268" y="1538146"/>
            <a:ext cx="5462588" cy="4616648"/>
          </a:xfrm>
          <a:prstGeom prst="rect">
            <a:avLst/>
          </a:prstGeom>
          <a:solidFill>
            <a:srgbClr val="CCFFFF"/>
          </a:solidFill>
          <a:ln w="9525">
            <a:solidFill>
              <a:srgbClr val="000000"/>
            </a:solidFill>
            <a:miter lim="800000"/>
            <a:headEnd/>
            <a:tailEnd/>
          </a:ln>
        </p:spPr>
        <p:txBody>
          <a:bodyPr wrap="square">
            <a:spAutoFit/>
          </a:bodyPr>
          <a:lstStyle/>
          <a:p>
            <a:pPr>
              <a:tabLst>
                <a:tab pos="215900" algn="l"/>
                <a:tab pos="431800" algn="l"/>
                <a:tab pos="647700" algn="l"/>
                <a:tab pos="863600" algn="l"/>
              </a:tabLst>
            </a:pPr>
            <a:r>
              <a:rPr lang="en-GB" sz="1400" b="1" dirty="0">
                <a:solidFill>
                  <a:srgbClr val="7F0055"/>
                </a:solidFill>
                <a:latin typeface="Consolas" pitchFamily="49" charset="0"/>
                <a:cs typeface="Times New Roman" pitchFamily="18" charset="0"/>
              </a:rPr>
              <a:t>public</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class</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KreiranjeNitiDirektno</a:t>
            </a: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public</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static</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void</a:t>
            </a:r>
            <a:r>
              <a:rPr lang="en-GB" sz="1400" dirty="0">
                <a:solidFill>
                  <a:srgbClr val="000000"/>
                </a:solidFill>
                <a:latin typeface="Consolas" pitchFamily="49" charset="0"/>
                <a:cs typeface="Times New Roman" pitchFamily="18" charset="0"/>
              </a:rPr>
              <a:t> main(String[] </a:t>
            </a:r>
            <a:r>
              <a:rPr lang="en-GB" sz="1400" dirty="0" err="1">
                <a:solidFill>
                  <a:srgbClr val="000000"/>
                </a:solidFill>
                <a:latin typeface="Consolas" pitchFamily="49" charset="0"/>
                <a:cs typeface="Times New Roman" pitchFamily="18" charset="0"/>
              </a:rPr>
              <a:t>args</a:t>
            </a: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System.out.println</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a:t>
            </a:r>
            <a:r>
              <a:rPr lang="en-GB" sz="1400" dirty="0" err="1">
                <a:solidFill>
                  <a:srgbClr val="2A00FF"/>
                </a:solidFill>
                <a:latin typeface="Consolas" pitchFamily="49" charset="0"/>
                <a:cs typeface="Times New Roman" pitchFamily="18" charset="0"/>
              </a:rPr>
              <a:t>Prvo</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kreiramo</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niti</a:t>
            </a:r>
            <a:r>
              <a:rPr lang="en-GB" sz="1400" dirty="0">
                <a:solidFill>
                  <a:srgbClr val="2A00FF"/>
                </a:solidFill>
                <a:latin typeface="Consolas" pitchFamily="49" charset="0"/>
                <a:cs typeface="Times New Roman" pitchFamily="18" charset="0"/>
              </a:rPr>
              <a:t>."</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Thread nit1 = </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Thread(</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Radnja</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"Prva"</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Thread nit2 = </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Thread(</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Radnja</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"Druga"</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Thread nit3 = </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Thread(</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Radnja</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a:t>
            </a:r>
            <a:r>
              <a:rPr lang="en-GB" sz="1400" dirty="0" err="1">
                <a:solidFill>
                  <a:srgbClr val="2A00FF"/>
                </a:solidFill>
                <a:latin typeface="Consolas" pitchFamily="49" charset="0"/>
                <a:cs typeface="Times New Roman" pitchFamily="18" charset="0"/>
              </a:rPr>
              <a:t>Treća</a:t>
            </a:r>
            <a:r>
              <a:rPr lang="en-GB" sz="1400" dirty="0">
                <a:solidFill>
                  <a:srgbClr val="2A00FF"/>
                </a:solidFill>
                <a:latin typeface="Consolas" pitchFamily="49" charset="0"/>
                <a:cs typeface="Times New Roman" pitchFamily="18" charset="0"/>
              </a:rPr>
              <a:t>"</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Thread nit4 = </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Thread(</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Radnja</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a:t>
            </a:r>
            <a:r>
              <a:rPr lang="en-GB" sz="1400" dirty="0" err="1">
                <a:solidFill>
                  <a:srgbClr val="2A00FF"/>
                </a:solidFill>
                <a:latin typeface="Consolas" pitchFamily="49" charset="0"/>
                <a:cs typeface="Times New Roman" pitchFamily="18" charset="0"/>
              </a:rPr>
              <a:t>Četvrta</a:t>
            </a:r>
            <a:r>
              <a:rPr lang="en-GB" sz="1400" dirty="0">
                <a:solidFill>
                  <a:srgbClr val="2A00FF"/>
                </a:solidFill>
                <a:latin typeface="Consolas" pitchFamily="49" charset="0"/>
                <a:cs typeface="Times New Roman" pitchFamily="18" charset="0"/>
              </a:rPr>
              <a:t>"</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System.out.println</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a:t>
            </a:r>
            <a:r>
              <a:rPr lang="en-GB" sz="1400" dirty="0" err="1">
                <a:solidFill>
                  <a:srgbClr val="2A00FF"/>
                </a:solidFill>
                <a:latin typeface="Consolas" pitchFamily="49" charset="0"/>
                <a:cs typeface="Times New Roman" pitchFamily="18" charset="0"/>
              </a:rPr>
              <a:t>Zatim</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ih</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pokrenemo</a:t>
            </a:r>
            <a:r>
              <a:rPr lang="en-GB" sz="1400" dirty="0">
                <a:solidFill>
                  <a:srgbClr val="2A00FF"/>
                </a:solidFill>
                <a:latin typeface="Consolas" pitchFamily="49" charset="0"/>
                <a:cs typeface="Times New Roman" pitchFamily="18" charset="0"/>
              </a:rPr>
              <a:t>."</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nit1.</a:t>
            </a:r>
            <a:r>
              <a:rPr lang="en-GB" sz="1400" b="1" dirty="0">
                <a:solidFill>
                  <a:srgbClr val="FF0000"/>
                </a:solidFill>
                <a:latin typeface="Consolas" pitchFamily="49" charset="0"/>
                <a:cs typeface="Times New Roman" pitchFamily="18" charset="0"/>
              </a:rPr>
              <a:t>start()</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nit2.start();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nit3.start();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nit4.start();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a:t>
            </a:r>
            <a:r>
              <a:rPr lang="en-GB" sz="1400" i="1" dirty="0" err="1">
                <a:solidFill>
                  <a:srgbClr val="0000C0"/>
                </a:solidFill>
                <a:latin typeface="Consolas" pitchFamily="49" charset="0"/>
                <a:cs typeface="Times New Roman" pitchFamily="18" charset="0"/>
              </a:rPr>
              <a:t>out</a:t>
            </a:r>
            <a:r>
              <a:rPr lang="en-GB" sz="1400" dirty="0" err="1">
                <a:solidFill>
                  <a:srgbClr val="000000"/>
                </a:solidFill>
                <a:latin typeface="Consolas" pitchFamily="49" charset="0"/>
                <a:cs typeface="Times New Roman" pitchFamily="18" charset="0"/>
              </a:rPr>
              <a:t>.println</a:t>
            </a:r>
            <a:r>
              <a:rPr lang="en-GB" sz="1400" dirty="0">
                <a:solidFill>
                  <a:srgbClr val="000000"/>
                </a:solidFill>
                <a:latin typeface="Consolas" pitchFamily="49" charset="0"/>
                <a:cs typeface="Times New Roman" pitchFamily="18" charset="0"/>
              </a:rPr>
              <a:t>(</a:t>
            </a:r>
            <a:r>
              <a:rPr lang="en-GB" sz="1400" dirty="0">
                <a:solidFill>
                  <a:srgbClr val="2A00FF"/>
                </a:solidFill>
                <a:latin typeface="Consolas" pitchFamily="49" charset="0"/>
                <a:cs typeface="Times New Roman" pitchFamily="18" charset="0"/>
              </a:rPr>
              <a:t>"</a:t>
            </a:r>
            <a:r>
              <a:rPr lang="en-GB" sz="1400" dirty="0" err="1">
                <a:solidFill>
                  <a:srgbClr val="2A00FF"/>
                </a:solidFill>
                <a:latin typeface="Consolas" pitchFamily="49" charset="0"/>
                <a:cs typeface="Times New Roman" pitchFamily="18" charset="0"/>
              </a:rPr>
              <a:t>Zatim</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izađemo</a:t>
            </a:r>
            <a:r>
              <a:rPr lang="en-GB" sz="1400" dirty="0">
                <a:solidFill>
                  <a:srgbClr val="2A00FF"/>
                </a:solidFill>
                <a:latin typeface="Consolas" pitchFamily="49" charset="0"/>
                <a:cs typeface="Times New Roman" pitchFamily="18" charset="0"/>
              </a:rPr>
              <a:t> </a:t>
            </a:r>
            <a:r>
              <a:rPr lang="en-GB" sz="1400" dirty="0" err="1">
                <a:solidFill>
                  <a:srgbClr val="2A00FF"/>
                </a:solidFill>
                <a:latin typeface="Consolas" pitchFamily="49" charset="0"/>
                <a:cs typeface="Times New Roman" pitchFamily="18" charset="0"/>
              </a:rPr>
              <a:t>iz</a:t>
            </a:r>
            <a:r>
              <a:rPr lang="en-GB" sz="1400" dirty="0">
                <a:solidFill>
                  <a:srgbClr val="2A00FF"/>
                </a:solidFill>
                <a:latin typeface="Consolas" pitchFamily="49" charset="0"/>
                <a:cs typeface="Times New Roman" pitchFamily="18" charset="0"/>
              </a:rPr>
              <a:t> main."</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sr-Latn-RS" sz="14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p:txBody>
      </p:sp>
      <p:sp>
        <p:nvSpPr>
          <p:cNvPr id="31749" name="Rectangle 1"/>
          <p:cNvSpPr>
            <a:spLocks noChangeArrowheads="1"/>
          </p:cNvSpPr>
          <p:nvPr/>
        </p:nvSpPr>
        <p:spPr bwMode="auto">
          <a:xfrm>
            <a:off x="6011863" y="1535113"/>
            <a:ext cx="2520950" cy="2293937"/>
          </a:xfrm>
          <a:prstGeom prst="rect">
            <a:avLst/>
          </a:prstGeom>
          <a:solidFill>
            <a:schemeClr val="bg1"/>
          </a:solidFill>
          <a:ln w="9525">
            <a:solidFill>
              <a:srgbClr val="339933"/>
            </a:solidFill>
            <a:miter lim="800000"/>
            <a:headEnd/>
            <a:tailEnd/>
          </a:ln>
        </p:spPr>
        <p:txBody>
          <a:bodyPr>
            <a:spAutoFit/>
          </a:bodyPr>
          <a:lstStyle/>
          <a:p>
            <a:r>
              <a:rPr lang="vi-VN" sz="1300">
                <a:solidFill>
                  <a:srgbClr val="339933"/>
                </a:solidFill>
                <a:latin typeface="Consolas" pitchFamily="49" charset="0"/>
                <a:cs typeface="Times New Roman" pitchFamily="18" charset="0"/>
              </a:rPr>
              <a:t>Prvo kreiramo niti.</a:t>
            </a:r>
          </a:p>
          <a:p>
            <a:r>
              <a:rPr lang="vi-VN" sz="1300">
                <a:solidFill>
                  <a:srgbClr val="339933"/>
                </a:solidFill>
                <a:latin typeface="Consolas" pitchFamily="49" charset="0"/>
                <a:cs typeface="Times New Roman" pitchFamily="18" charset="0"/>
              </a:rPr>
              <a:t>Zatim ih pokrenemo.</a:t>
            </a:r>
          </a:p>
          <a:p>
            <a:r>
              <a:rPr lang="vi-VN" sz="1300">
                <a:solidFill>
                  <a:srgbClr val="339933"/>
                </a:solidFill>
                <a:latin typeface="Consolas" pitchFamily="49" charset="0"/>
                <a:cs typeface="Times New Roman" pitchFamily="18" charset="0"/>
              </a:rPr>
              <a:t>Radnja Prva započela.</a:t>
            </a:r>
          </a:p>
          <a:p>
            <a:r>
              <a:rPr lang="vi-VN" sz="1300">
                <a:solidFill>
                  <a:srgbClr val="FF0000"/>
                </a:solidFill>
                <a:latin typeface="Consolas" pitchFamily="49" charset="0"/>
                <a:cs typeface="Times New Roman" pitchFamily="18" charset="0"/>
              </a:rPr>
              <a:t>Zatim izađemo iz main.</a:t>
            </a:r>
          </a:p>
          <a:p>
            <a:r>
              <a:rPr lang="vi-VN" sz="1300">
                <a:solidFill>
                  <a:srgbClr val="339933"/>
                </a:solidFill>
                <a:latin typeface="Consolas" pitchFamily="49" charset="0"/>
                <a:cs typeface="Times New Roman" pitchFamily="18" charset="0"/>
              </a:rPr>
              <a:t>Radnja Druga započela.</a:t>
            </a:r>
          </a:p>
          <a:p>
            <a:r>
              <a:rPr lang="vi-VN" sz="1300">
                <a:solidFill>
                  <a:srgbClr val="339933"/>
                </a:solidFill>
                <a:latin typeface="Consolas" pitchFamily="49" charset="0"/>
                <a:cs typeface="Times New Roman" pitchFamily="18" charset="0"/>
              </a:rPr>
              <a:t>Radnja Četvrta započela.</a:t>
            </a:r>
          </a:p>
          <a:p>
            <a:r>
              <a:rPr lang="vi-VN" sz="1300">
                <a:solidFill>
                  <a:srgbClr val="339933"/>
                </a:solidFill>
                <a:latin typeface="Consolas" pitchFamily="49" charset="0"/>
                <a:cs typeface="Times New Roman" pitchFamily="18" charset="0"/>
              </a:rPr>
              <a:t>Radnja Treća započela.</a:t>
            </a:r>
          </a:p>
          <a:p>
            <a:r>
              <a:rPr lang="vi-VN" sz="1300">
                <a:solidFill>
                  <a:srgbClr val="339933"/>
                </a:solidFill>
                <a:latin typeface="Consolas" pitchFamily="49" charset="0"/>
                <a:cs typeface="Times New Roman" pitchFamily="18" charset="0"/>
              </a:rPr>
              <a:t>Radnja Treća završila.</a:t>
            </a:r>
          </a:p>
          <a:p>
            <a:r>
              <a:rPr lang="vi-VN" sz="1300">
                <a:solidFill>
                  <a:srgbClr val="339933"/>
                </a:solidFill>
                <a:latin typeface="Consolas" pitchFamily="49" charset="0"/>
                <a:cs typeface="Times New Roman" pitchFamily="18" charset="0"/>
              </a:rPr>
              <a:t>Radnja Druga završila.</a:t>
            </a:r>
          </a:p>
          <a:p>
            <a:r>
              <a:rPr lang="vi-VN" sz="1300">
                <a:solidFill>
                  <a:srgbClr val="339933"/>
                </a:solidFill>
                <a:latin typeface="Consolas" pitchFamily="49" charset="0"/>
                <a:cs typeface="Times New Roman" pitchFamily="18" charset="0"/>
              </a:rPr>
              <a:t>Radnja Četvrta završila.</a:t>
            </a:r>
          </a:p>
          <a:p>
            <a:r>
              <a:rPr lang="vi-VN" sz="1300">
                <a:solidFill>
                  <a:srgbClr val="339933"/>
                </a:solidFill>
                <a:latin typeface="Consolas" pitchFamily="49" charset="0"/>
                <a:cs typeface="Times New Roman" pitchFamily="18" charset="0"/>
              </a:rPr>
              <a:t>Radnja Prva završila.</a:t>
            </a:r>
          </a:p>
        </p:txBody>
      </p:sp>
      <p:sp>
        <p:nvSpPr>
          <p:cNvPr id="7" name="Rectangle 6"/>
          <p:cNvSpPr>
            <a:spLocks noChangeArrowheads="1"/>
          </p:cNvSpPr>
          <p:nvPr/>
        </p:nvSpPr>
        <p:spPr bwMode="auto">
          <a:xfrm>
            <a:off x="6681788" y="1196975"/>
            <a:ext cx="1223962"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1</a:t>
            </a:r>
          </a:p>
        </p:txBody>
      </p:sp>
      <p:cxnSp>
        <p:nvCxnSpPr>
          <p:cNvPr id="31751" name="Straight Arrow Connector 6"/>
          <p:cNvCxnSpPr>
            <a:cxnSpLocks noChangeShapeType="1"/>
          </p:cNvCxnSpPr>
          <p:nvPr/>
        </p:nvCxnSpPr>
        <p:spPr bwMode="auto">
          <a:xfrm flipH="1">
            <a:off x="2174716" y="4463387"/>
            <a:ext cx="571500"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 name="Rectangle 8"/>
          <p:cNvSpPr>
            <a:spLocks noChangeArrowheads="1"/>
          </p:cNvSpPr>
          <p:nvPr/>
        </p:nvSpPr>
        <p:spPr bwMode="auto">
          <a:xfrm>
            <a:off x="2746216" y="4301804"/>
            <a:ext cx="2545863" cy="323165"/>
          </a:xfrm>
          <a:prstGeom prst="rect">
            <a:avLst/>
          </a:prstGeom>
          <a:solidFill>
            <a:schemeClr val="bg1"/>
          </a:solidFill>
          <a:ln w="9525">
            <a:solidFill>
              <a:schemeClr val="accent1"/>
            </a:solidFill>
            <a:miter lim="800000"/>
            <a:headEnd/>
            <a:tailEnd/>
          </a:ln>
          <a:effectLst/>
        </p:spPr>
        <p:txBody>
          <a:bodyPr wrap="square"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500" dirty="0">
                <a:solidFill>
                  <a:srgbClr val="3333CC"/>
                </a:solidFill>
                <a:latin typeface="+mn-lt"/>
              </a:rPr>
              <a:t>Metoda </a:t>
            </a:r>
            <a:r>
              <a:rPr lang="sr-Latn-RS" sz="1500" dirty="0">
                <a:solidFill>
                  <a:srgbClr val="FF0000"/>
                </a:solidFill>
                <a:latin typeface="Consolas" pitchFamily="49" charset="0"/>
                <a:cs typeface="Consolas" pitchFamily="49" charset="0"/>
              </a:rPr>
              <a:t>start</a:t>
            </a:r>
            <a:r>
              <a:rPr lang="sr-Latn-RS" sz="1500" dirty="0">
                <a:solidFill>
                  <a:srgbClr val="3333CC"/>
                </a:solidFill>
                <a:latin typeface="+mn-lt"/>
              </a:rPr>
              <a:t> pokreće nit.</a:t>
            </a:r>
            <a:endParaRPr lang="en-US" sz="1500" dirty="0">
              <a:latin typeface="Consolas" pitchFamily="49" charset="0"/>
              <a:cs typeface="Consolas" pitchFamily="49" charset="0"/>
            </a:endParaRPr>
          </a:p>
        </p:txBody>
      </p:sp>
      <p:sp>
        <p:nvSpPr>
          <p:cNvPr id="31753" name="Rectangle 1"/>
          <p:cNvSpPr>
            <a:spLocks noChangeArrowheads="1"/>
          </p:cNvSpPr>
          <p:nvPr/>
        </p:nvSpPr>
        <p:spPr bwMode="auto">
          <a:xfrm>
            <a:off x="6011863" y="4149725"/>
            <a:ext cx="2520950" cy="2293938"/>
          </a:xfrm>
          <a:prstGeom prst="rect">
            <a:avLst/>
          </a:prstGeom>
          <a:solidFill>
            <a:schemeClr val="bg1"/>
          </a:solidFill>
          <a:ln w="9525">
            <a:solidFill>
              <a:srgbClr val="339933"/>
            </a:solidFill>
            <a:miter lim="800000"/>
            <a:headEnd/>
            <a:tailEnd/>
          </a:ln>
        </p:spPr>
        <p:txBody>
          <a:bodyPr>
            <a:spAutoFit/>
          </a:bodyPr>
          <a:lstStyle/>
          <a:p>
            <a:r>
              <a:rPr lang="vi-VN" sz="1300">
                <a:solidFill>
                  <a:srgbClr val="339933"/>
                </a:solidFill>
                <a:latin typeface="Consolas" pitchFamily="49" charset="0"/>
                <a:cs typeface="Times New Roman" pitchFamily="18" charset="0"/>
              </a:rPr>
              <a:t>Prvo kreiramo niti.</a:t>
            </a:r>
          </a:p>
          <a:p>
            <a:r>
              <a:rPr lang="vi-VN" sz="1300">
                <a:solidFill>
                  <a:srgbClr val="339933"/>
                </a:solidFill>
                <a:latin typeface="Consolas" pitchFamily="49" charset="0"/>
                <a:cs typeface="Times New Roman" pitchFamily="18" charset="0"/>
              </a:rPr>
              <a:t>Zatim ih pokrenemo.</a:t>
            </a:r>
          </a:p>
          <a:p>
            <a:r>
              <a:rPr lang="vi-VN" sz="1300">
                <a:solidFill>
                  <a:srgbClr val="339933"/>
                </a:solidFill>
                <a:latin typeface="Consolas" pitchFamily="49" charset="0"/>
                <a:cs typeface="Times New Roman" pitchFamily="18" charset="0"/>
              </a:rPr>
              <a:t>Radnja Druga započela.</a:t>
            </a:r>
          </a:p>
          <a:p>
            <a:r>
              <a:rPr lang="vi-VN" sz="1300">
                <a:solidFill>
                  <a:srgbClr val="339933"/>
                </a:solidFill>
                <a:latin typeface="Consolas" pitchFamily="49" charset="0"/>
                <a:cs typeface="Times New Roman" pitchFamily="18" charset="0"/>
              </a:rPr>
              <a:t>Radnja Prva započela.</a:t>
            </a:r>
          </a:p>
          <a:p>
            <a:r>
              <a:rPr lang="vi-VN" sz="1300">
                <a:solidFill>
                  <a:srgbClr val="339933"/>
                </a:solidFill>
                <a:latin typeface="Consolas" pitchFamily="49" charset="0"/>
                <a:cs typeface="Times New Roman" pitchFamily="18" charset="0"/>
              </a:rPr>
              <a:t>Radnja Treća započela.</a:t>
            </a:r>
          </a:p>
          <a:p>
            <a:r>
              <a:rPr lang="vi-VN" sz="1300">
                <a:solidFill>
                  <a:srgbClr val="FF0000"/>
                </a:solidFill>
                <a:latin typeface="Consolas" pitchFamily="49" charset="0"/>
                <a:cs typeface="Times New Roman" pitchFamily="18" charset="0"/>
              </a:rPr>
              <a:t>Zatim izađemo iz main.</a:t>
            </a:r>
          </a:p>
          <a:p>
            <a:r>
              <a:rPr lang="vi-VN" sz="1300">
                <a:solidFill>
                  <a:srgbClr val="339933"/>
                </a:solidFill>
                <a:latin typeface="Consolas" pitchFamily="49" charset="0"/>
                <a:cs typeface="Times New Roman" pitchFamily="18" charset="0"/>
              </a:rPr>
              <a:t>Radnja Četvrta započela.</a:t>
            </a:r>
          </a:p>
          <a:p>
            <a:r>
              <a:rPr lang="vi-VN" sz="1300">
                <a:solidFill>
                  <a:srgbClr val="339933"/>
                </a:solidFill>
                <a:latin typeface="Consolas" pitchFamily="49" charset="0"/>
                <a:cs typeface="Times New Roman" pitchFamily="18" charset="0"/>
              </a:rPr>
              <a:t>Radnja Treća završila.</a:t>
            </a:r>
          </a:p>
          <a:p>
            <a:r>
              <a:rPr lang="vi-VN" sz="1300">
                <a:solidFill>
                  <a:srgbClr val="339933"/>
                </a:solidFill>
                <a:latin typeface="Consolas" pitchFamily="49" charset="0"/>
                <a:cs typeface="Times New Roman" pitchFamily="18" charset="0"/>
              </a:rPr>
              <a:t>Radnja Četvrta završila.</a:t>
            </a:r>
          </a:p>
          <a:p>
            <a:r>
              <a:rPr lang="vi-VN" sz="1300">
                <a:solidFill>
                  <a:srgbClr val="339933"/>
                </a:solidFill>
                <a:latin typeface="Consolas" pitchFamily="49" charset="0"/>
                <a:cs typeface="Times New Roman" pitchFamily="18" charset="0"/>
              </a:rPr>
              <a:t>Radnja Druga završila.</a:t>
            </a:r>
          </a:p>
          <a:p>
            <a:r>
              <a:rPr lang="vi-VN" sz="1300">
                <a:solidFill>
                  <a:srgbClr val="339933"/>
                </a:solidFill>
                <a:latin typeface="Consolas" pitchFamily="49" charset="0"/>
                <a:cs typeface="Times New Roman" pitchFamily="18" charset="0"/>
              </a:rPr>
              <a:t>Radnja Prva završila.</a:t>
            </a:r>
          </a:p>
        </p:txBody>
      </p:sp>
      <p:sp>
        <p:nvSpPr>
          <p:cNvPr id="11" name="Rectangle 10"/>
          <p:cNvSpPr>
            <a:spLocks noChangeArrowheads="1"/>
          </p:cNvSpPr>
          <p:nvPr/>
        </p:nvSpPr>
        <p:spPr bwMode="auto">
          <a:xfrm>
            <a:off x="6659563" y="3811588"/>
            <a:ext cx="1225550"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2</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32771" name="Rectangle 3" descr="Rectangle: Click to edit Master text styles&#10;Second level&#10;Third level&#10;Fourth level&#10;Fifth level"/>
          <p:cNvSpPr txBox="1">
            <a:spLocks noChangeArrowheads="1"/>
          </p:cNvSpPr>
          <p:nvPr/>
        </p:nvSpPr>
        <p:spPr bwMode="auto">
          <a:xfrm>
            <a:off x="107504" y="1270000"/>
            <a:ext cx="8928546" cy="518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dirty="0"/>
              <a:t>Pri kreiranju </a:t>
            </a:r>
            <a:r>
              <a:rPr lang="sr-Latn-RS" sz="2000" dirty="0">
                <a:solidFill>
                  <a:srgbClr val="000000"/>
                </a:solidFill>
                <a:latin typeface="Consolas" pitchFamily="49" charset="0"/>
                <a:cs typeface="Times New Roman" pitchFamily="18" charset="0"/>
              </a:rPr>
              <a:t>Thread</a:t>
            </a:r>
            <a:r>
              <a:rPr lang="sr-Latn-RS" sz="2000" dirty="0"/>
              <a:t> objekta, konstruktoru se prosleđuje </a:t>
            </a:r>
            <a:r>
              <a:rPr lang="sr-Latn-RS" sz="2000" dirty="0">
                <a:solidFill>
                  <a:srgbClr val="000000"/>
                </a:solidFill>
                <a:latin typeface="Consolas" pitchFamily="49" charset="0"/>
                <a:cs typeface="Times New Roman" pitchFamily="18" charset="0"/>
              </a:rPr>
              <a:t>Runnable</a:t>
            </a:r>
            <a:r>
              <a:rPr lang="sr-Latn-RS" sz="2000" dirty="0"/>
              <a:t> instanca.</a:t>
            </a:r>
          </a:p>
          <a:p>
            <a:pPr eaLnBrk="1" hangingPunct="1">
              <a:spcBef>
                <a:spcPts val="600"/>
              </a:spcBef>
              <a:buClr>
                <a:schemeClr val="tx1"/>
              </a:buClr>
              <a:buSzPct val="75000"/>
              <a:buFont typeface="Wingdings" pitchFamily="2" charset="2"/>
              <a:buChar char="n"/>
            </a:pPr>
            <a:r>
              <a:rPr lang="sr-Latn-RS" sz="2000" dirty="0"/>
              <a:t>Pokretanje niti se vrši metodom </a:t>
            </a:r>
            <a:r>
              <a:rPr lang="sr-Latn-RS" sz="2000" dirty="0">
                <a:solidFill>
                  <a:srgbClr val="FF0000"/>
                </a:solidFill>
                <a:latin typeface="Consolas" pitchFamily="49" charset="0"/>
                <a:cs typeface="Times New Roman" pitchFamily="18" charset="0"/>
              </a:rPr>
              <a:t>start</a:t>
            </a:r>
            <a:r>
              <a:rPr lang="sr-Latn-RS" sz="2000" dirty="0"/>
              <a:t>, </a:t>
            </a:r>
            <a:r>
              <a:rPr lang="en-US" sz="2000" dirty="0" err="1"/>
              <a:t>koja</a:t>
            </a:r>
            <a:r>
              <a:rPr lang="en-US" sz="2000" dirty="0"/>
              <a:t> </a:t>
            </a:r>
            <a:r>
              <a:rPr lang="en-US" sz="2000" dirty="0" err="1"/>
              <a:t>poziva</a:t>
            </a:r>
            <a:r>
              <a:rPr lang="en-US" sz="2000" dirty="0"/>
              <a:t> me</a:t>
            </a:r>
            <a:r>
              <a:rPr lang="sr-Latn-RS" sz="2000" dirty="0"/>
              <a:t>todu </a:t>
            </a:r>
            <a:r>
              <a:rPr lang="sr-Latn-RS" sz="2000" dirty="0" smtClean="0">
                <a:solidFill>
                  <a:srgbClr val="FF0000"/>
                </a:solidFill>
                <a:latin typeface="Consolas" pitchFamily="49" charset="0"/>
                <a:cs typeface="Times New Roman" pitchFamily="18" charset="0"/>
              </a:rPr>
              <a:t>run</a:t>
            </a:r>
            <a:r>
              <a:rPr lang="sr-Latn-RS" sz="2000" dirty="0"/>
              <a:t> </a:t>
            </a:r>
            <a:r>
              <a:rPr lang="sr-Latn-RS" sz="2000" dirty="0">
                <a:solidFill>
                  <a:srgbClr val="000000"/>
                </a:solidFill>
                <a:latin typeface="Consolas" pitchFamily="49" charset="0"/>
                <a:cs typeface="Times New Roman" pitchFamily="18" charset="0"/>
              </a:rPr>
              <a:t>Runnable</a:t>
            </a:r>
            <a:r>
              <a:rPr lang="sr-Latn-RS" sz="2000" dirty="0"/>
              <a:t> instanci. </a:t>
            </a:r>
          </a:p>
          <a:p>
            <a:pPr eaLnBrk="1" hangingPunct="1">
              <a:spcBef>
                <a:spcPts val="600"/>
              </a:spcBef>
              <a:buClr>
                <a:schemeClr val="tx1"/>
              </a:buClr>
              <a:buSzPct val="75000"/>
              <a:buFont typeface="Wingdings" pitchFamily="2" charset="2"/>
              <a:buChar char="n"/>
            </a:pPr>
            <a:r>
              <a:rPr lang="sr-Latn-RS" sz="2000" dirty="0"/>
              <a:t>U metodi </a:t>
            </a:r>
            <a:r>
              <a:rPr lang="sr-Latn-RS" sz="2000" dirty="0">
                <a:solidFill>
                  <a:srgbClr val="000000"/>
                </a:solidFill>
                <a:latin typeface="Consolas" pitchFamily="49" charset="0"/>
                <a:cs typeface="Times New Roman" pitchFamily="18" charset="0"/>
              </a:rPr>
              <a:t>run</a:t>
            </a:r>
            <a:r>
              <a:rPr lang="sr-Latn-RS" sz="2000" dirty="0"/>
              <a:t>, pomoću metode </a:t>
            </a:r>
            <a:r>
              <a:rPr lang="sr-Latn-RS" sz="2000" dirty="0">
                <a:solidFill>
                  <a:srgbClr val="000000"/>
                </a:solidFill>
                <a:latin typeface="Consolas" pitchFamily="49" charset="0"/>
                <a:cs typeface="Times New Roman" pitchFamily="18" charset="0"/>
              </a:rPr>
              <a:t>sleep</a:t>
            </a:r>
            <a:r>
              <a:rPr lang="sr-Latn-RS" sz="2000" dirty="0"/>
              <a:t> se nit stavlja u </a:t>
            </a:r>
            <a:r>
              <a:rPr lang="vi-VN" sz="2000" i="1" dirty="0"/>
              <a:t>timed waiting</a:t>
            </a:r>
            <a:r>
              <a:rPr lang="vi-VN" sz="2000" dirty="0"/>
              <a:t> stanje određeni broj milisekundi</a:t>
            </a:r>
            <a:r>
              <a:rPr lang="sr-Latn-RS" sz="2000" dirty="0"/>
              <a:t>, koji se prosleđuje kao argument metode. Nakon</a:t>
            </a:r>
            <a:r>
              <a:rPr lang="vi-VN" sz="2000" dirty="0"/>
              <a:t> </a:t>
            </a:r>
            <a:r>
              <a:rPr lang="sr-Latn-RS" sz="2000" dirty="0"/>
              <a:t>isteka intervala, nit se vraća u </a:t>
            </a:r>
            <a:r>
              <a:rPr lang="sr-Latn-RS" sz="2000" i="1" dirty="0"/>
              <a:t>runnable</a:t>
            </a:r>
            <a:r>
              <a:rPr lang="sr-Latn-RS" sz="2000" dirty="0"/>
              <a:t> stanje. </a:t>
            </a:r>
          </a:p>
          <a:p>
            <a:pPr eaLnBrk="1" hangingPunct="1">
              <a:spcBef>
                <a:spcPts val="600"/>
              </a:spcBef>
              <a:buClr>
                <a:schemeClr val="tx1"/>
              </a:buClr>
              <a:buSzPct val="75000"/>
              <a:buFont typeface="Wingdings" pitchFamily="2" charset="2"/>
              <a:buChar char="n"/>
            </a:pPr>
            <a:r>
              <a:rPr lang="sr-Latn-RS" sz="2000" dirty="0" smtClean="0">
                <a:solidFill>
                  <a:srgbClr val="000000"/>
                </a:solidFill>
                <a:latin typeface="Consolas" pitchFamily="49" charset="0"/>
                <a:cs typeface="Times New Roman" pitchFamily="18" charset="0"/>
              </a:rPr>
              <a:t>main</a:t>
            </a:r>
            <a:r>
              <a:rPr lang="sr-Latn-RS" sz="2000" dirty="0" smtClean="0"/>
              <a:t> metoda </a:t>
            </a:r>
            <a:r>
              <a:rPr lang="sr-Latn-RS" sz="2000" dirty="0"/>
              <a:t>se izvršava u </a:t>
            </a:r>
            <a:r>
              <a:rPr lang="sr-Latn-RS" sz="2000" dirty="0">
                <a:solidFill>
                  <a:srgbClr val="FF0000"/>
                </a:solidFill>
                <a:latin typeface="Consolas" pitchFamily="49" charset="0"/>
                <a:cs typeface="Consolas" pitchFamily="49" charset="0"/>
              </a:rPr>
              <a:t>main</a:t>
            </a:r>
            <a:r>
              <a:rPr lang="sr-Latn-RS" sz="2000" dirty="0">
                <a:solidFill>
                  <a:srgbClr val="FF0000"/>
                </a:solidFill>
              </a:rPr>
              <a:t> niti</a:t>
            </a:r>
            <a:r>
              <a:rPr lang="sr-Latn-RS" sz="2000" dirty="0"/>
              <a:t> kreiranoj od strane JVM-a.</a:t>
            </a:r>
          </a:p>
          <a:p>
            <a:pPr eaLnBrk="1" hangingPunct="1">
              <a:spcBef>
                <a:spcPts val="600"/>
              </a:spcBef>
              <a:buClr>
                <a:schemeClr val="tx1"/>
              </a:buClr>
              <a:buSzPct val="75000"/>
              <a:buFont typeface="Wingdings" pitchFamily="2" charset="2"/>
              <a:buChar char="n"/>
            </a:pPr>
            <a:r>
              <a:rPr lang="sr-Latn-RS" sz="2000" dirty="0"/>
              <a:t>Kad se završi metoda </a:t>
            </a:r>
            <a:r>
              <a:rPr lang="sr-Latn-RS" sz="2000" dirty="0">
                <a:solidFill>
                  <a:srgbClr val="000000"/>
                </a:solidFill>
                <a:latin typeface="Consolas" pitchFamily="49" charset="0"/>
                <a:cs typeface="Times New Roman" pitchFamily="18" charset="0"/>
              </a:rPr>
              <a:t>main</a:t>
            </a:r>
            <a:r>
              <a:rPr lang="sr-Latn-RS" sz="2000" dirty="0"/>
              <a:t>, program i dalje radi jer ima niti koje su aktivne (žive), tj. koje nisu ušle u </a:t>
            </a:r>
            <a:r>
              <a:rPr lang="sr-Latn-RS" sz="2000" i="1" dirty="0"/>
              <a:t>terminated</a:t>
            </a:r>
            <a:r>
              <a:rPr lang="sr-Latn-RS" sz="2000" dirty="0"/>
              <a:t> stanje. Program nastavlja da radi sve dok se ne završi i poslednja nit.</a:t>
            </a:r>
          </a:p>
          <a:p>
            <a:pPr eaLnBrk="1" hangingPunct="1">
              <a:spcBef>
                <a:spcPts val="600"/>
              </a:spcBef>
              <a:buClr>
                <a:schemeClr val="tx1"/>
              </a:buClr>
              <a:buSzPct val="75000"/>
              <a:buFont typeface="Wingdings" pitchFamily="2" charset="2"/>
              <a:buChar char="n"/>
            </a:pPr>
            <a:r>
              <a:rPr lang="sr-Latn-RS" sz="2000" dirty="0"/>
              <a:t>Na osnovu dva izvršenja programa, vidimo da se </a:t>
            </a:r>
            <a:r>
              <a:rPr lang="sr-Latn-RS" sz="2000" dirty="0">
                <a:solidFill>
                  <a:srgbClr val="339933"/>
                </a:solidFill>
              </a:rPr>
              <a:t>ne može predvideti redosled izvršenja niti</a:t>
            </a:r>
            <a:r>
              <a:rPr lang="sr-Latn-RS" sz="2000" dirty="0"/>
              <a:t>, što zavisi od operativnog sistema i njegovog planiranja niti.</a:t>
            </a:r>
          </a:p>
          <a:p>
            <a:pPr eaLnBrk="1" hangingPunct="1">
              <a:spcBef>
                <a:spcPts val="600"/>
              </a:spcBef>
              <a:buClr>
                <a:schemeClr val="tx1"/>
              </a:buClr>
              <a:buSzPct val="75000"/>
              <a:buFont typeface="Wingdings" pitchFamily="2" charset="2"/>
              <a:buChar char="n"/>
            </a:pPr>
            <a:r>
              <a:rPr lang="sr-Latn-RS" sz="2000" dirty="0">
                <a:solidFill>
                  <a:srgbClr val="339933"/>
                </a:solidFill>
              </a:rPr>
              <a:t>Čak i redosled pokretanja niti ne mora da odgovara redosledu početka izvršavanja niti!</a:t>
            </a:r>
          </a:p>
        </p:txBody>
      </p:sp>
      <p:sp>
        <p:nvSpPr>
          <p:cNvPr id="327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56B5950-C44D-4D98-B833-3B909C2122A2}" type="slidenum">
              <a:rPr lang="en-GB" smtClean="0">
                <a:latin typeface="Arial Black" pitchFamily="34" charset="0"/>
              </a:rPr>
              <a:pPr eaLnBrk="1" hangingPunct="1"/>
              <a:t>14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369FBE6-EE36-4000-9375-7015AC5ABFA3}" type="slidenum">
              <a:rPr lang="en-GB" smtClean="0">
                <a:latin typeface="Arial Black" pitchFamily="34" charset="0"/>
              </a:rPr>
              <a:pPr eaLnBrk="1" hangingPunct="1"/>
              <a:t>15</a:t>
            </a:fld>
            <a:endParaRPr lang="en-GB" smtClean="0">
              <a:latin typeface="Arial Black" pitchFamily="34" charset="0"/>
            </a:endParaRPr>
          </a:p>
        </p:txBody>
      </p:sp>
      <p:sp>
        <p:nvSpPr>
          <p:cNvPr id="33795" name="Rectangle 1"/>
          <p:cNvSpPr>
            <a:spLocks noChangeArrowheads="1"/>
          </p:cNvSpPr>
          <p:nvPr/>
        </p:nvSpPr>
        <p:spPr bwMode="auto">
          <a:xfrm>
            <a:off x="179388" y="1196975"/>
            <a:ext cx="5545137" cy="5494338"/>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java.util.concurrent.Executors;</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import</a:t>
            </a:r>
            <a:r>
              <a:rPr lang="en-GB" sz="1300">
                <a:solidFill>
                  <a:srgbClr val="000000"/>
                </a:solidFill>
                <a:latin typeface="Consolas" pitchFamily="49" charset="0"/>
                <a:cs typeface="Times New Roman" pitchFamily="18" charset="0"/>
              </a:rPr>
              <a:t> java.util.concurrent.ExecutorService;</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class</a:t>
            </a:r>
            <a:r>
              <a:rPr lang="en-GB" sz="1300">
                <a:solidFill>
                  <a:srgbClr val="000000"/>
                </a:solidFill>
                <a:latin typeface="Consolas" pitchFamily="49" charset="0"/>
                <a:cs typeface="Times New Roman" pitchFamily="18" charset="0"/>
              </a:rPr>
              <a:t> KreiranjeNitiExecutor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public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static</a:t>
            </a:r>
            <a:r>
              <a:rPr lang="en-GB" sz="1300">
                <a:solidFill>
                  <a:srgbClr val="000000"/>
                </a:solidFill>
                <a:latin typeface="Consolas" pitchFamily="49" charset="0"/>
                <a:cs typeface="Times New Roman" pitchFamily="18" charset="0"/>
              </a:rPr>
              <a:t> </a:t>
            </a:r>
            <a:r>
              <a:rPr lang="en-GB" sz="1300" b="1">
                <a:solidFill>
                  <a:srgbClr val="7F0055"/>
                </a:solidFill>
                <a:latin typeface="Consolas" pitchFamily="49" charset="0"/>
                <a:cs typeface="Times New Roman" pitchFamily="18" charset="0"/>
              </a:rPr>
              <a:t>void</a:t>
            </a:r>
            <a:r>
              <a:rPr lang="en-GB" sz="1300">
                <a:solidFill>
                  <a:srgbClr val="000000"/>
                </a:solidFill>
                <a:latin typeface="Consolas" pitchFamily="49" charset="0"/>
                <a:cs typeface="Times New Roman" pitchFamily="18" charset="0"/>
              </a:rPr>
              <a:t> main(String[] args)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"Prvo kreiramo radnje."</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 radnja1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"Prva"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 radnja2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"Druga"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 radnja3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"Treća"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Radnja radnja4 = </a:t>
            </a:r>
            <a:r>
              <a:rPr lang="en-GB" sz="1300" b="1">
                <a:solidFill>
                  <a:srgbClr val="7F0055"/>
                </a:solidFill>
                <a:latin typeface="Consolas" pitchFamily="49" charset="0"/>
                <a:cs typeface="Times New Roman" pitchFamily="18" charset="0"/>
              </a:rPr>
              <a:t>new</a:t>
            </a:r>
            <a:r>
              <a:rPr lang="en-GB" sz="1300">
                <a:solidFill>
                  <a:srgbClr val="000000"/>
                </a:solidFill>
                <a:latin typeface="Consolas" pitchFamily="49" charset="0"/>
                <a:cs typeface="Times New Roman" pitchFamily="18" charset="0"/>
              </a:rPr>
              <a:t> Radnja(</a:t>
            </a:r>
            <a:r>
              <a:rPr lang="en-GB" sz="1300">
                <a:solidFill>
                  <a:srgbClr val="2A00FF"/>
                </a:solidFill>
                <a:latin typeface="Consolas" pitchFamily="49" charset="0"/>
                <a:cs typeface="Times New Roman" pitchFamily="18" charset="0"/>
              </a:rPr>
              <a:t>"Četvrta"</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System.out.println(</a:t>
            </a:r>
            <a:r>
              <a:rPr lang="en-GB" sz="1300">
                <a:solidFill>
                  <a:srgbClr val="2A00FF"/>
                </a:solidFill>
                <a:latin typeface="Consolas" pitchFamily="49" charset="0"/>
                <a:cs typeface="Times New Roman" pitchFamily="18" charset="0"/>
              </a:rPr>
              <a:t>"Zatim pokrenemo Executor."</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r>
              <a:rPr lang="en-GB" sz="1300" b="1">
                <a:solidFill>
                  <a:srgbClr val="FF0000"/>
                </a:solidFill>
                <a:latin typeface="Consolas" pitchFamily="49" charset="0"/>
                <a:cs typeface="Times New Roman" pitchFamily="18" charset="0"/>
              </a:rPr>
              <a:t>ExecutorService exec = Executors.newCachedThreadPool</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a:t>
            </a:r>
            <a:r>
              <a:rPr lang="en-GB" sz="1300" b="1">
                <a:solidFill>
                  <a:srgbClr val="FF0000"/>
                </a:solidFill>
                <a:latin typeface="Consolas" pitchFamily="49" charset="0"/>
                <a:cs typeface="Times New Roman" pitchFamily="18" charset="0"/>
              </a:rPr>
              <a:t>execute</a:t>
            </a:r>
            <a:r>
              <a:rPr lang="en-GB" sz="1300">
                <a:solidFill>
                  <a:srgbClr val="000000"/>
                </a:solidFill>
                <a:latin typeface="Consolas" pitchFamily="49" charset="0"/>
                <a:cs typeface="Times New Roman" pitchFamily="18" charset="0"/>
              </a:rPr>
              <a:t>(radnja1);</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exec.execute(radnja2);</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exec.execute(radnja3);</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exec.execute(radnja4);</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a:t>
            </a:r>
            <a:r>
              <a:rPr lang="en-GB" sz="1300" i="1">
                <a:solidFill>
                  <a:srgbClr val="0000C0"/>
                </a:solidFill>
                <a:latin typeface="Consolas" pitchFamily="49" charset="0"/>
                <a:cs typeface="Times New Roman" pitchFamily="18" charset="0"/>
              </a:rPr>
              <a:t>out</a:t>
            </a:r>
            <a:r>
              <a:rPr lang="en-GB" sz="1300">
                <a:solidFill>
                  <a:srgbClr val="000000"/>
                </a:solidFill>
                <a:latin typeface="Consolas" pitchFamily="49" charset="0"/>
                <a:cs typeface="Times New Roman" pitchFamily="18" charset="0"/>
              </a:rPr>
              <a:t>.println(</a:t>
            </a:r>
            <a:r>
              <a:rPr lang="en-GB" sz="1300">
                <a:solidFill>
                  <a:srgbClr val="2A00FF"/>
                </a:solidFill>
                <a:latin typeface="Consolas" pitchFamily="49" charset="0"/>
                <a:cs typeface="Times New Roman" pitchFamily="18" charset="0"/>
              </a:rPr>
              <a:t>"Zatim gasimo Executor."</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exec.</a:t>
            </a:r>
            <a:r>
              <a:rPr lang="en-GB" sz="1300" b="1">
                <a:solidFill>
                  <a:srgbClr val="FF0000"/>
                </a:solidFill>
                <a:latin typeface="Consolas" pitchFamily="49" charset="0"/>
                <a:cs typeface="Times New Roman" pitchFamily="18" charset="0"/>
              </a:rPr>
              <a:t>shutdown()</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System.</a:t>
            </a:r>
            <a:r>
              <a:rPr lang="en-GB" sz="1300" i="1">
                <a:solidFill>
                  <a:srgbClr val="0000C0"/>
                </a:solidFill>
                <a:latin typeface="Consolas" pitchFamily="49" charset="0"/>
                <a:cs typeface="Times New Roman" pitchFamily="18" charset="0"/>
              </a:rPr>
              <a:t>out</a:t>
            </a:r>
            <a:r>
              <a:rPr lang="en-GB" sz="1300">
                <a:solidFill>
                  <a:srgbClr val="000000"/>
                </a:solidFill>
                <a:latin typeface="Consolas" pitchFamily="49" charset="0"/>
                <a:cs typeface="Times New Roman" pitchFamily="18" charset="0"/>
              </a:rPr>
              <a:t>.println(</a:t>
            </a:r>
            <a:r>
              <a:rPr lang="en-GB" sz="1300">
                <a:solidFill>
                  <a:srgbClr val="2A00FF"/>
                </a:solidFill>
                <a:latin typeface="Consolas" pitchFamily="49" charset="0"/>
                <a:cs typeface="Times New Roman" pitchFamily="18" charset="0"/>
              </a:rPr>
              <a:t>"Zatim izađemo iz main."</a:t>
            </a: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	}</a:t>
            </a:r>
            <a:endParaRPr lang="en-GB" sz="1300">
              <a:latin typeface="Calibri" pitchFamily="34" charset="0"/>
              <a:cs typeface="Times New Roman" pitchFamily="18" charset="0"/>
            </a:endParaRPr>
          </a:p>
          <a:p>
            <a:pPr>
              <a:tabLst>
                <a:tab pos="215900" algn="l"/>
                <a:tab pos="431800" algn="l"/>
                <a:tab pos="647700" algn="l"/>
                <a:tab pos="863600" algn="l"/>
              </a:tabLst>
            </a:pPr>
            <a:r>
              <a:rPr lang="en-GB" sz="1300">
                <a:solidFill>
                  <a:srgbClr val="000000"/>
                </a:solidFill>
                <a:latin typeface="Consolas" pitchFamily="49" charset="0"/>
                <a:cs typeface="Times New Roman" pitchFamily="18" charset="0"/>
              </a:rPr>
              <a:t>}</a:t>
            </a:r>
            <a:endParaRPr lang="en-GB" sz="1300">
              <a:latin typeface="Calibri" pitchFamily="34" charset="0"/>
              <a:cs typeface="Times New Roman" pitchFamily="18" charset="0"/>
            </a:endParaRPr>
          </a:p>
        </p:txBody>
      </p:sp>
      <p:sp>
        <p:nvSpPr>
          <p:cNvPr id="33796" name="Rectangle 1"/>
          <p:cNvSpPr>
            <a:spLocks noChangeArrowheads="1"/>
          </p:cNvSpPr>
          <p:nvPr/>
        </p:nvSpPr>
        <p:spPr bwMode="auto">
          <a:xfrm>
            <a:off x="6102350" y="1455738"/>
            <a:ext cx="2357438" cy="2308225"/>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Prvo kreiramo radnje.</a:t>
            </a:r>
          </a:p>
          <a:p>
            <a:r>
              <a:rPr lang="vi-VN" sz="1200">
                <a:solidFill>
                  <a:srgbClr val="339933"/>
                </a:solidFill>
                <a:latin typeface="Consolas" pitchFamily="49" charset="0"/>
                <a:cs typeface="Times New Roman" pitchFamily="18" charset="0"/>
              </a:rPr>
              <a:t>Zatim pokrenemo Executor.</a:t>
            </a:r>
          </a:p>
          <a:p>
            <a:r>
              <a:rPr lang="vi-VN" sz="1200">
                <a:solidFill>
                  <a:srgbClr val="339933"/>
                </a:solidFill>
                <a:latin typeface="Consolas" pitchFamily="49" charset="0"/>
                <a:cs typeface="Times New Roman" pitchFamily="18" charset="0"/>
              </a:rPr>
              <a:t>Radnja Prva započela.</a:t>
            </a:r>
          </a:p>
          <a:p>
            <a:r>
              <a:rPr lang="vi-VN" sz="1200">
                <a:solidFill>
                  <a:srgbClr val="339933"/>
                </a:solidFill>
                <a:latin typeface="Consolas" pitchFamily="49" charset="0"/>
                <a:cs typeface="Times New Roman" pitchFamily="18" charset="0"/>
              </a:rPr>
              <a:t>Radnja Druga započela.</a:t>
            </a:r>
          </a:p>
          <a:p>
            <a:r>
              <a:rPr lang="vi-VN" sz="1200">
                <a:solidFill>
                  <a:srgbClr val="339933"/>
                </a:solidFill>
                <a:latin typeface="Consolas" pitchFamily="49" charset="0"/>
                <a:cs typeface="Times New Roman" pitchFamily="18" charset="0"/>
              </a:rPr>
              <a:t>Radnja Treća započela.</a:t>
            </a:r>
          </a:p>
          <a:p>
            <a:r>
              <a:rPr lang="vi-VN" sz="1200">
                <a:solidFill>
                  <a:srgbClr val="FF0000"/>
                </a:solidFill>
                <a:latin typeface="Consolas" pitchFamily="49" charset="0"/>
                <a:cs typeface="Times New Roman" pitchFamily="18" charset="0"/>
              </a:rPr>
              <a:t>Zatim gasimo Executor.</a:t>
            </a:r>
          </a:p>
          <a:p>
            <a:r>
              <a:rPr lang="vi-VN" sz="1200">
                <a:solidFill>
                  <a:srgbClr val="339933"/>
                </a:solidFill>
                <a:latin typeface="Consolas" pitchFamily="49" charset="0"/>
                <a:cs typeface="Times New Roman" pitchFamily="18" charset="0"/>
              </a:rPr>
              <a:t>Radnja Četvrta započela.</a:t>
            </a:r>
          </a:p>
          <a:p>
            <a:r>
              <a:rPr lang="vi-VN" sz="1200">
                <a:solidFill>
                  <a:srgbClr val="FF0000"/>
                </a:solidFill>
                <a:latin typeface="Consolas" pitchFamily="49" charset="0"/>
                <a:cs typeface="Times New Roman" pitchFamily="18" charset="0"/>
              </a:rPr>
              <a:t>Zatim izađemo iz main.</a:t>
            </a:r>
          </a:p>
          <a:p>
            <a:r>
              <a:rPr lang="vi-VN" sz="1200">
                <a:solidFill>
                  <a:srgbClr val="339933"/>
                </a:solidFill>
                <a:latin typeface="Consolas" pitchFamily="49" charset="0"/>
                <a:cs typeface="Times New Roman" pitchFamily="18" charset="0"/>
              </a:rPr>
              <a:t>Radnja Treća završila.</a:t>
            </a:r>
          </a:p>
          <a:p>
            <a:r>
              <a:rPr lang="vi-VN" sz="1200">
                <a:solidFill>
                  <a:srgbClr val="339933"/>
                </a:solidFill>
                <a:latin typeface="Consolas" pitchFamily="49" charset="0"/>
                <a:cs typeface="Times New Roman" pitchFamily="18" charset="0"/>
              </a:rPr>
              <a:t>Radnja Prva završila.</a:t>
            </a:r>
          </a:p>
          <a:p>
            <a:r>
              <a:rPr lang="vi-VN" sz="1200">
                <a:solidFill>
                  <a:srgbClr val="339933"/>
                </a:solidFill>
                <a:latin typeface="Consolas" pitchFamily="49" charset="0"/>
                <a:cs typeface="Times New Roman" pitchFamily="18" charset="0"/>
              </a:rPr>
              <a:t>Radnja Druga završila.</a:t>
            </a:r>
          </a:p>
          <a:p>
            <a:r>
              <a:rPr lang="vi-VN" sz="1200">
                <a:solidFill>
                  <a:srgbClr val="339933"/>
                </a:solidFill>
                <a:latin typeface="Consolas" pitchFamily="49" charset="0"/>
                <a:cs typeface="Times New Roman" pitchFamily="18" charset="0"/>
              </a:rPr>
              <a:t>Radnja Četvrta završila.</a:t>
            </a:r>
            <a:endParaRPr lang="sr-Latn-RS" sz="1200">
              <a:solidFill>
                <a:srgbClr val="339933"/>
              </a:solidFill>
              <a:latin typeface="Consolas" pitchFamily="49" charset="0"/>
              <a:cs typeface="Times New Roman" pitchFamily="18" charset="0"/>
            </a:endParaRPr>
          </a:p>
        </p:txBody>
      </p:sp>
      <p:sp>
        <p:nvSpPr>
          <p:cNvPr id="7" name="Rectangle 6"/>
          <p:cNvSpPr>
            <a:spLocks noChangeArrowheads="1"/>
          </p:cNvSpPr>
          <p:nvPr/>
        </p:nvSpPr>
        <p:spPr bwMode="auto">
          <a:xfrm>
            <a:off x="6681788" y="1125538"/>
            <a:ext cx="1223962"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1</a:t>
            </a:r>
          </a:p>
        </p:txBody>
      </p:sp>
      <p:cxnSp>
        <p:nvCxnSpPr>
          <p:cNvPr id="33798" name="Straight Arrow Connector 6"/>
          <p:cNvCxnSpPr>
            <a:cxnSpLocks noChangeShapeType="1"/>
            <a:stCxn id="9" idx="1"/>
          </p:cNvCxnSpPr>
          <p:nvPr/>
        </p:nvCxnSpPr>
        <p:spPr bwMode="auto">
          <a:xfrm flipH="1">
            <a:off x="2683878" y="4508123"/>
            <a:ext cx="340285" cy="0"/>
          </a:xfrm>
          <a:prstGeom prst="straightConnector1">
            <a:avLst/>
          </a:prstGeom>
          <a:noFill/>
          <a:ln w="9525" algn="ctr">
            <a:solidFill>
              <a:srgbClr val="3333CC"/>
            </a:solidFill>
            <a:round/>
            <a:headEnd/>
            <a:tailEnd type="arrow" w="med" len="med"/>
          </a:ln>
          <a:extLst>
            <a:ext uri="{909E8E84-426E-40DD-AFC4-6F175D3DCCD1}">
              <a14:hiddenFill xmlns:a14="http://schemas.microsoft.com/office/drawing/2010/main">
                <a:noFill/>
              </a14:hiddenFill>
            </a:ext>
          </a:extLst>
        </p:spPr>
      </p:cxnSp>
      <p:sp>
        <p:nvSpPr>
          <p:cNvPr id="9" name="Rectangle 8"/>
          <p:cNvSpPr>
            <a:spLocks noChangeArrowheads="1"/>
          </p:cNvSpPr>
          <p:nvPr/>
        </p:nvSpPr>
        <p:spPr bwMode="auto">
          <a:xfrm>
            <a:off x="3024163" y="4346540"/>
            <a:ext cx="2628156" cy="323165"/>
          </a:xfrm>
          <a:prstGeom prst="rect">
            <a:avLst/>
          </a:prstGeom>
          <a:solidFill>
            <a:schemeClr val="bg1"/>
          </a:solidFill>
          <a:ln w="9525">
            <a:solidFill>
              <a:schemeClr val="accent1"/>
            </a:solidFill>
            <a:miter lim="800000"/>
            <a:headEnd/>
            <a:tailEnd/>
          </a:ln>
          <a:effectLst/>
        </p:spPr>
        <p:txBody>
          <a:bodyPr wrap="square" lIns="72000" rIns="36000"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500">
                <a:solidFill>
                  <a:srgbClr val="3333CC"/>
                </a:solidFill>
                <a:latin typeface="+mn-lt"/>
              </a:rPr>
              <a:t>Metoda </a:t>
            </a:r>
            <a:r>
              <a:rPr lang="sr-Latn-RS" sz="1500" b="1">
                <a:solidFill>
                  <a:srgbClr val="FF0000"/>
                </a:solidFill>
                <a:latin typeface="Consolas" pitchFamily="49" charset="0"/>
                <a:cs typeface="Consolas" pitchFamily="49" charset="0"/>
              </a:rPr>
              <a:t>execute</a:t>
            </a:r>
            <a:r>
              <a:rPr lang="sr-Latn-RS" sz="1500">
                <a:solidFill>
                  <a:srgbClr val="3333CC"/>
                </a:solidFill>
                <a:latin typeface="+mn-lt"/>
              </a:rPr>
              <a:t> pokreće nit.</a:t>
            </a:r>
            <a:endParaRPr lang="en-US" sz="1500">
              <a:latin typeface="Consolas" pitchFamily="49" charset="0"/>
              <a:cs typeface="Consolas" pitchFamily="49" charset="0"/>
            </a:endParaRPr>
          </a:p>
        </p:txBody>
      </p:sp>
      <p:sp>
        <p:nvSpPr>
          <p:cNvPr id="33800" name="Rectangle 1"/>
          <p:cNvSpPr>
            <a:spLocks noChangeArrowheads="1"/>
          </p:cNvSpPr>
          <p:nvPr/>
        </p:nvSpPr>
        <p:spPr bwMode="auto">
          <a:xfrm>
            <a:off x="6094413" y="4149725"/>
            <a:ext cx="2359025" cy="2308225"/>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Prvo kreiramo radnje.</a:t>
            </a:r>
          </a:p>
          <a:p>
            <a:r>
              <a:rPr lang="vi-VN" sz="1200">
                <a:solidFill>
                  <a:srgbClr val="339933"/>
                </a:solidFill>
                <a:latin typeface="Consolas" pitchFamily="49" charset="0"/>
                <a:cs typeface="Times New Roman" pitchFamily="18" charset="0"/>
              </a:rPr>
              <a:t>Zatim pokrenemo Executor.</a:t>
            </a:r>
          </a:p>
          <a:p>
            <a:r>
              <a:rPr lang="vi-VN" sz="1200">
                <a:solidFill>
                  <a:srgbClr val="339933"/>
                </a:solidFill>
                <a:latin typeface="Consolas" pitchFamily="49" charset="0"/>
                <a:cs typeface="Times New Roman" pitchFamily="18" charset="0"/>
              </a:rPr>
              <a:t>Radnja Prva započela.</a:t>
            </a:r>
          </a:p>
          <a:p>
            <a:r>
              <a:rPr lang="vi-VN" sz="1200">
                <a:solidFill>
                  <a:srgbClr val="339933"/>
                </a:solidFill>
                <a:latin typeface="Consolas" pitchFamily="49" charset="0"/>
                <a:cs typeface="Times New Roman" pitchFamily="18" charset="0"/>
              </a:rPr>
              <a:t>Radnja Druga započela.</a:t>
            </a:r>
          </a:p>
          <a:p>
            <a:r>
              <a:rPr lang="vi-VN" sz="1200">
                <a:solidFill>
                  <a:srgbClr val="FF0000"/>
                </a:solidFill>
                <a:latin typeface="Consolas" pitchFamily="49" charset="0"/>
                <a:cs typeface="Times New Roman" pitchFamily="18" charset="0"/>
              </a:rPr>
              <a:t>Zatim gasimo Executor.</a:t>
            </a:r>
          </a:p>
          <a:p>
            <a:r>
              <a:rPr lang="vi-VN" sz="1200">
                <a:solidFill>
                  <a:srgbClr val="339933"/>
                </a:solidFill>
                <a:latin typeface="Consolas" pitchFamily="49" charset="0"/>
                <a:cs typeface="Times New Roman" pitchFamily="18" charset="0"/>
              </a:rPr>
              <a:t>Radnja Četvrta započela.</a:t>
            </a:r>
          </a:p>
          <a:p>
            <a:r>
              <a:rPr lang="vi-VN" sz="1200">
                <a:solidFill>
                  <a:srgbClr val="339933"/>
                </a:solidFill>
                <a:latin typeface="Consolas" pitchFamily="49" charset="0"/>
                <a:cs typeface="Times New Roman" pitchFamily="18" charset="0"/>
              </a:rPr>
              <a:t>Radnja Treća započela.</a:t>
            </a:r>
          </a:p>
          <a:p>
            <a:r>
              <a:rPr lang="vi-VN" sz="1200">
                <a:solidFill>
                  <a:srgbClr val="FF0000"/>
                </a:solidFill>
                <a:latin typeface="Consolas" pitchFamily="49" charset="0"/>
                <a:cs typeface="Times New Roman" pitchFamily="18" charset="0"/>
              </a:rPr>
              <a:t>Zatim izađemo iz main.</a:t>
            </a:r>
          </a:p>
          <a:p>
            <a:r>
              <a:rPr lang="vi-VN" sz="1200">
                <a:solidFill>
                  <a:srgbClr val="339933"/>
                </a:solidFill>
                <a:latin typeface="Consolas" pitchFamily="49" charset="0"/>
                <a:cs typeface="Times New Roman" pitchFamily="18" charset="0"/>
              </a:rPr>
              <a:t>Radnja Prva završila.</a:t>
            </a:r>
          </a:p>
          <a:p>
            <a:r>
              <a:rPr lang="vi-VN" sz="1200">
                <a:solidFill>
                  <a:srgbClr val="339933"/>
                </a:solidFill>
                <a:latin typeface="Consolas" pitchFamily="49" charset="0"/>
                <a:cs typeface="Times New Roman" pitchFamily="18" charset="0"/>
              </a:rPr>
              <a:t>Radnja Druga završila.</a:t>
            </a:r>
          </a:p>
          <a:p>
            <a:r>
              <a:rPr lang="vi-VN" sz="1200">
                <a:solidFill>
                  <a:srgbClr val="339933"/>
                </a:solidFill>
                <a:latin typeface="Consolas" pitchFamily="49" charset="0"/>
                <a:cs typeface="Times New Roman" pitchFamily="18" charset="0"/>
              </a:rPr>
              <a:t>Radnja Treća završila.</a:t>
            </a:r>
          </a:p>
          <a:p>
            <a:r>
              <a:rPr lang="vi-VN" sz="1200">
                <a:solidFill>
                  <a:srgbClr val="339933"/>
                </a:solidFill>
                <a:latin typeface="Consolas" pitchFamily="49" charset="0"/>
                <a:cs typeface="Times New Roman" pitchFamily="18" charset="0"/>
              </a:rPr>
              <a:t>Radnja Četvrta završila.</a:t>
            </a:r>
          </a:p>
        </p:txBody>
      </p:sp>
      <p:sp>
        <p:nvSpPr>
          <p:cNvPr id="11" name="Rectangle 10"/>
          <p:cNvSpPr>
            <a:spLocks noChangeArrowheads="1"/>
          </p:cNvSpPr>
          <p:nvPr/>
        </p:nvSpPr>
        <p:spPr bwMode="auto">
          <a:xfrm>
            <a:off x="6659563" y="3811588"/>
            <a:ext cx="1225550"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2</a:t>
            </a:r>
          </a:p>
        </p:txBody>
      </p:sp>
      <p:sp>
        <p:nvSpPr>
          <p:cNvPr id="33802" name="Rectangle 2"/>
          <p:cNvSpPr>
            <a:spLocks noGrp="1" noChangeArrowheads="1"/>
          </p:cNvSpPr>
          <p:nvPr>
            <p:ph type="title"/>
          </p:nvPr>
        </p:nvSpPr>
        <p:spPr>
          <a:xfrm>
            <a:off x="395288" y="528638"/>
            <a:ext cx="8497887" cy="596900"/>
          </a:xfrm>
        </p:spPr>
        <p:txBody>
          <a:bodyPr lIns="36000" rIns="36000"/>
          <a:lstStyle/>
          <a:p>
            <a:pPr eaLnBrk="1" hangingPunct="1"/>
            <a:r>
              <a:rPr lang="sr-Latn-RS" sz="3600" smtClean="0"/>
              <a:t>Primer sa upravljanjem </a:t>
            </a:r>
            <a:r>
              <a:rPr lang="en-US" sz="3600" smtClean="0"/>
              <a:t>pomo</a:t>
            </a:r>
            <a:r>
              <a:rPr lang="sr-Latn-RS" sz="3600" smtClean="0"/>
              <a:t>ću izvršioca</a:t>
            </a:r>
            <a:endParaRPr lang="en-US" sz="36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288" y="528638"/>
            <a:ext cx="8064500" cy="596900"/>
          </a:xfrm>
        </p:spPr>
        <p:txBody>
          <a:bodyPr/>
          <a:lstStyle/>
          <a:p>
            <a:pPr eaLnBrk="1" hangingPunct="1"/>
            <a:r>
              <a:rPr lang="en-US" sz="3600" smtClean="0"/>
              <a:t>Komentari primera</a:t>
            </a:r>
            <a:r>
              <a:rPr lang="sr-Latn-RS" sz="3600" smtClean="0"/>
              <a:t> – Metoda execute</a:t>
            </a:r>
            <a:endParaRPr lang="en-US" sz="3600" smtClean="0"/>
          </a:p>
        </p:txBody>
      </p:sp>
      <p:sp>
        <p:nvSpPr>
          <p:cNvPr id="51203" name="Rectangle 3" descr="Rectangle: Click to edit Master text styles&#10;Second level&#10;Third level&#10;Fourth level&#10;Fifth level"/>
          <p:cNvSpPr txBox="1">
            <a:spLocks noChangeArrowheads="1"/>
          </p:cNvSpPr>
          <p:nvPr/>
        </p:nvSpPr>
        <p:spPr bwMode="auto">
          <a:xfrm>
            <a:off x="107950" y="1270000"/>
            <a:ext cx="8928100" cy="47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b="1" dirty="0" smtClean="0">
                <a:solidFill>
                  <a:srgbClr val="FF0000"/>
                </a:solidFill>
                <a:latin typeface="Consolas" pitchFamily="49" charset="0"/>
                <a:cs typeface="Times New Roman" pitchFamily="18" charset="0"/>
              </a:rPr>
              <a:t>Executor</a:t>
            </a:r>
            <a:r>
              <a:rPr lang="sr-Latn-RS" sz="2000" dirty="0" smtClean="0">
                <a:solidFill>
                  <a:srgbClr val="000000"/>
                </a:solidFill>
                <a:latin typeface="+mj-lt"/>
                <a:cs typeface="Times New Roman" pitchFamily="18" charset="0"/>
              </a:rPr>
              <a:t> </a:t>
            </a:r>
            <a:r>
              <a:rPr lang="sr-Latn-RS" sz="2000" dirty="0" smtClean="0"/>
              <a:t>objekat kreira i upravlja grupom niti poznatom i kao </a:t>
            </a:r>
            <a:r>
              <a:rPr lang="sr-Latn-RS" sz="2000" dirty="0" smtClean="0">
                <a:solidFill>
                  <a:srgbClr val="FF0000"/>
                </a:solidFill>
              </a:rPr>
              <a:t>thread pool</a:t>
            </a:r>
            <a:r>
              <a:rPr lang="sr-Latn-RS" sz="2000" dirty="0" smtClean="0"/>
              <a:t>.</a:t>
            </a:r>
          </a:p>
          <a:p>
            <a:pPr eaLnBrk="1" hangingPunct="1">
              <a:spcBef>
                <a:spcPts val="600"/>
              </a:spcBef>
              <a:spcAft>
                <a:spcPts val="600"/>
              </a:spcAft>
              <a:buClr>
                <a:schemeClr val="tx1"/>
              </a:buClr>
              <a:buSzPct val="75000"/>
              <a:buFont typeface="Wingdings" pitchFamily="2" charset="2"/>
              <a:buChar char="n"/>
              <a:defRPr/>
            </a:pPr>
            <a:r>
              <a:rPr lang="sr-Latn-RS" sz="2000" dirty="0" smtClean="0">
                <a:solidFill>
                  <a:srgbClr val="00B050"/>
                </a:solidFill>
              </a:rPr>
              <a:t>Upravljanje nitima pomoću izvršioca se preporučuje</a:t>
            </a:r>
            <a:r>
              <a:rPr lang="sr-Latn-RS" sz="2000" dirty="0" smtClean="0"/>
              <a:t> u odnosu na direktno upravljanje nitima jer </a:t>
            </a:r>
            <a:r>
              <a:rPr lang="sr-Latn-RS" sz="2000" dirty="0" smtClean="0">
                <a:solidFill>
                  <a:srgbClr val="000000"/>
                </a:solidFill>
                <a:latin typeface="Consolas" pitchFamily="49" charset="0"/>
                <a:cs typeface="Times New Roman" pitchFamily="18" charset="0"/>
              </a:rPr>
              <a:t>Executor</a:t>
            </a:r>
            <a:r>
              <a:rPr lang="sr-Latn-RS" sz="2000" dirty="0" smtClean="0">
                <a:solidFill>
                  <a:srgbClr val="000000"/>
                </a:solidFill>
                <a:cs typeface="Times New Roman" pitchFamily="18" charset="0"/>
              </a:rPr>
              <a:t> </a:t>
            </a:r>
            <a:r>
              <a:rPr lang="sr-Latn-RS" sz="2000" dirty="0" smtClean="0"/>
              <a:t>objekat može ponovo da koristi postojeće niti, čime</a:t>
            </a:r>
            <a:r>
              <a:rPr lang="en-US" sz="2000" dirty="0" smtClean="0"/>
              <a:t> </a:t>
            </a:r>
            <a:r>
              <a:rPr lang="en-US" sz="2000" dirty="0" err="1" smtClean="0"/>
              <a:t>elimini</a:t>
            </a:r>
            <a:r>
              <a:rPr lang="sr-Latn-RS" sz="2000" dirty="0" smtClean="0"/>
              <a:t>še potrebu za kreiranjem novih nepotrebnih niti. Na ovaj način se mogu poboljšati performanse izvršavanja aplikacije optimizovanjem broja niti tako da procesor, sa jedne strane, ima dovoljno niti da ne ulazi u prazan hod, a sa druge strane, da nema previše niti koje bi „zagušile“ sistem, tj. potrošile resurse aplikacije.</a:t>
            </a:r>
          </a:p>
          <a:p>
            <a:pPr eaLnBrk="1" hangingPunct="1">
              <a:spcBef>
                <a:spcPts val="600"/>
              </a:spcBef>
              <a:spcAft>
                <a:spcPts val="600"/>
              </a:spcAft>
              <a:buClr>
                <a:schemeClr val="tx1"/>
              </a:buClr>
              <a:buSzPct val="75000"/>
              <a:buFont typeface="Wingdings" pitchFamily="2" charset="2"/>
              <a:buChar char="n"/>
              <a:defRPr/>
            </a:pPr>
            <a:r>
              <a:rPr lang="sr-Latn-RS" sz="2000" dirty="0">
                <a:solidFill>
                  <a:srgbClr val="000000"/>
                </a:solidFill>
                <a:latin typeface="Consolas" pitchFamily="49" charset="0"/>
                <a:cs typeface="Times New Roman" pitchFamily="18" charset="0"/>
              </a:rPr>
              <a:t>Executor</a:t>
            </a:r>
            <a:r>
              <a:rPr lang="sr-Latn-RS" sz="2000" dirty="0" smtClean="0"/>
              <a:t> interfejs ima jednu metodu </a:t>
            </a:r>
            <a:r>
              <a:rPr lang="sr-Latn-RS" sz="2000" dirty="0" smtClean="0">
                <a:solidFill>
                  <a:srgbClr val="FF0000"/>
                </a:solidFill>
                <a:latin typeface="Consolas" pitchFamily="49" charset="0"/>
                <a:cs typeface="Times New Roman" pitchFamily="18" charset="0"/>
              </a:rPr>
              <a:t>execute</a:t>
            </a:r>
            <a:r>
              <a:rPr lang="sr-Latn-RS" sz="2000" dirty="0" smtClean="0"/>
              <a:t>, koja za argument prima </a:t>
            </a:r>
            <a:r>
              <a:rPr lang="sr-Latn-RS" sz="2000" dirty="0">
                <a:solidFill>
                  <a:srgbClr val="000000"/>
                </a:solidFill>
                <a:latin typeface="Consolas" pitchFamily="49" charset="0"/>
                <a:cs typeface="Times New Roman" pitchFamily="18" charset="0"/>
              </a:rPr>
              <a:t>Runnable</a:t>
            </a:r>
            <a:r>
              <a:rPr lang="sr-Latn-RS" sz="2000" dirty="0" smtClean="0"/>
              <a:t> objekat. </a:t>
            </a:r>
          </a:p>
          <a:p>
            <a:pPr eaLnBrk="1" hangingPunct="1">
              <a:spcBef>
                <a:spcPts val="600"/>
              </a:spcBef>
              <a:spcAft>
                <a:spcPts val="600"/>
              </a:spcAft>
              <a:buClr>
                <a:schemeClr val="tx1"/>
              </a:buClr>
              <a:buSzPct val="75000"/>
              <a:buFont typeface="Wingdings" pitchFamily="2" charset="2"/>
              <a:buChar char="n"/>
              <a:defRPr/>
            </a:pPr>
            <a:r>
              <a:rPr lang="sr-Latn-RS" sz="2000" dirty="0" smtClean="0"/>
              <a:t>Svaki </a:t>
            </a:r>
            <a:r>
              <a:rPr lang="sr-Latn-RS" sz="2000" dirty="0">
                <a:solidFill>
                  <a:srgbClr val="000000"/>
                </a:solidFill>
                <a:latin typeface="Consolas" pitchFamily="49" charset="0"/>
                <a:cs typeface="Times New Roman" pitchFamily="18" charset="0"/>
              </a:rPr>
              <a:t>Runnable</a:t>
            </a:r>
            <a:r>
              <a:rPr lang="sr-Latn-RS" sz="2000" dirty="0" smtClean="0"/>
              <a:t> objekat prosleđen metodi </a:t>
            </a:r>
            <a:r>
              <a:rPr lang="sr-Latn-RS" sz="2000" dirty="0">
                <a:solidFill>
                  <a:srgbClr val="000000"/>
                </a:solidFill>
                <a:latin typeface="Consolas" pitchFamily="49" charset="0"/>
                <a:cs typeface="Times New Roman" pitchFamily="18" charset="0"/>
              </a:rPr>
              <a:t>execute</a:t>
            </a:r>
            <a:r>
              <a:rPr lang="sr-Latn-RS" sz="2000" dirty="0" smtClean="0"/>
              <a:t>, </a:t>
            </a:r>
            <a:r>
              <a:rPr lang="sr-Latn-RS" sz="2000" dirty="0">
                <a:solidFill>
                  <a:srgbClr val="000000"/>
                </a:solidFill>
                <a:latin typeface="Consolas" pitchFamily="49" charset="0"/>
                <a:cs typeface="Times New Roman" pitchFamily="18" charset="0"/>
              </a:rPr>
              <a:t>Executor</a:t>
            </a:r>
            <a:r>
              <a:rPr lang="sr-Latn-RS" sz="2000" dirty="0" smtClean="0"/>
              <a:t> dodeljuje jednoj od dostupnih niti u </a:t>
            </a:r>
            <a:r>
              <a:rPr lang="sr-Latn-RS" sz="2000" i="1" dirty="0" smtClean="0"/>
              <a:t>thread pool</a:t>
            </a:r>
            <a:r>
              <a:rPr lang="sr-Latn-RS" sz="2000" dirty="0" smtClean="0"/>
              <a:t>-u. Ako nema trenutno dostupnih niti za </a:t>
            </a:r>
            <a:r>
              <a:rPr lang="sr-Latn-RS" sz="2000" dirty="0">
                <a:solidFill>
                  <a:srgbClr val="000000"/>
                </a:solidFill>
                <a:latin typeface="Consolas" pitchFamily="49" charset="0"/>
                <a:cs typeface="Times New Roman" pitchFamily="18" charset="0"/>
              </a:rPr>
              <a:t>Runnable</a:t>
            </a:r>
            <a:r>
              <a:rPr lang="sr-Latn-RS" sz="2000" dirty="0" smtClean="0"/>
              <a:t> objekat, </a:t>
            </a:r>
            <a:r>
              <a:rPr lang="sr-Latn-RS" sz="2000" dirty="0">
                <a:solidFill>
                  <a:srgbClr val="000000"/>
                </a:solidFill>
                <a:latin typeface="Consolas" pitchFamily="49" charset="0"/>
                <a:cs typeface="Times New Roman" pitchFamily="18" charset="0"/>
              </a:rPr>
              <a:t>Executor</a:t>
            </a:r>
            <a:r>
              <a:rPr lang="sr-Latn-RS" sz="2000" dirty="0" smtClean="0"/>
              <a:t> kreira novu nit ili čeka neku od postojećih zauzetih niti da postane dostupna.</a:t>
            </a:r>
          </a:p>
        </p:txBody>
      </p:sp>
      <p:sp>
        <p:nvSpPr>
          <p:cNvPr id="3482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A11FBF-674B-4778-9687-2D243F8EE1D8}" type="slidenum">
              <a:rPr lang="en-GB" smtClean="0">
                <a:latin typeface="Arial Black" pitchFamily="34" charset="0"/>
              </a:rPr>
              <a:pPr eaLnBrk="1" hangingPunct="1"/>
              <a:t>16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528638"/>
            <a:ext cx="7777162" cy="596900"/>
          </a:xfrm>
        </p:spPr>
        <p:txBody>
          <a:bodyPr/>
          <a:lstStyle/>
          <a:p>
            <a:pPr eaLnBrk="1" hangingPunct="1"/>
            <a:r>
              <a:rPr lang="en-US" sz="3600" smtClean="0"/>
              <a:t>Komentari primera</a:t>
            </a:r>
            <a:r>
              <a:rPr lang="sr-Latn-RS" sz="3600" smtClean="0"/>
              <a:t> - ExecutorService</a:t>
            </a:r>
            <a:endParaRPr lang="en-US" sz="3600" smtClean="0"/>
          </a:p>
        </p:txBody>
      </p:sp>
      <p:sp>
        <p:nvSpPr>
          <p:cNvPr id="51203" name="Rectangle 3" descr="Rectangle: Click to edit Master text styles&#10;Second level&#10;Third level&#10;Fourth level&#10;Fifth level"/>
          <p:cNvSpPr txBox="1">
            <a:spLocks noChangeArrowheads="1"/>
          </p:cNvSpPr>
          <p:nvPr/>
        </p:nvSpPr>
        <p:spPr bwMode="auto">
          <a:xfrm>
            <a:off x="107950" y="1197248"/>
            <a:ext cx="8928100" cy="547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dirty="0" smtClean="0">
                <a:solidFill>
                  <a:srgbClr val="000000"/>
                </a:solidFill>
                <a:latin typeface="+mj-lt"/>
                <a:cs typeface="Times New Roman" pitchFamily="18" charset="0"/>
              </a:rPr>
              <a:t>Interfejs </a:t>
            </a:r>
            <a:r>
              <a:rPr lang="sr-Latn-RS" sz="2000" dirty="0" smtClean="0">
                <a:solidFill>
                  <a:srgbClr val="FF0000"/>
                </a:solidFill>
                <a:latin typeface="Consolas" pitchFamily="49" charset="0"/>
                <a:cs typeface="Times New Roman" pitchFamily="18" charset="0"/>
              </a:rPr>
              <a:t>ExecutorService</a:t>
            </a:r>
            <a:r>
              <a:rPr lang="sr-Latn-RS" sz="2000" dirty="0" smtClean="0">
                <a:solidFill>
                  <a:srgbClr val="000000"/>
                </a:solidFill>
                <a:latin typeface="+mj-lt"/>
                <a:cs typeface="Times New Roman" pitchFamily="18" charset="0"/>
              </a:rPr>
              <a:t> </a:t>
            </a:r>
            <a:r>
              <a:rPr lang="sr-Latn-RS" sz="2000" dirty="0" smtClean="0"/>
              <a:t>nasleđuje interfejs</a:t>
            </a:r>
            <a:r>
              <a:rPr lang="en-GB" sz="2000" dirty="0" smtClean="0"/>
              <a:t> </a:t>
            </a:r>
            <a:r>
              <a:rPr lang="en-GB" sz="2000" dirty="0">
                <a:solidFill>
                  <a:srgbClr val="000000"/>
                </a:solidFill>
                <a:latin typeface="Consolas" pitchFamily="49" charset="0"/>
                <a:cs typeface="Times New Roman" pitchFamily="18" charset="0"/>
              </a:rPr>
              <a:t>Executor</a:t>
            </a:r>
            <a:r>
              <a:rPr lang="en-GB" sz="2000" dirty="0"/>
              <a:t>, </a:t>
            </a:r>
            <a:r>
              <a:rPr lang="sr-Latn-RS" sz="2000" dirty="0" smtClean="0"/>
              <a:t>i dodaje korisne metode za upravljanje kako pojedinim nitima, tako i samim izvršiocem. Mi u našem primeru koristimo upravo ovaj interfejs.</a:t>
            </a:r>
          </a:p>
          <a:p>
            <a:pPr eaLnBrk="1" hangingPunct="1">
              <a:spcBef>
                <a:spcPts val="600"/>
              </a:spcBef>
              <a:spcAft>
                <a:spcPts val="600"/>
              </a:spcAft>
              <a:buClr>
                <a:schemeClr val="tx1"/>
              </a:buClr>
              <a:buSzPct val="75000"/>
              <a:buFont typeface="Wingdings" pitchFamily="2" charset="2"/>
              <a:buChar char="n"/>
              <a:defRPr/>
            </a:pPr>
            <a:r>
              <a:rPr lang="sr-Latn-RS" sz="2000" dirty="0" smtClean="0"/>
              <a:t>Klasa </a:t>
            </a:r>
            <a:r>
              <a:rPr lang="sr-Latn-RS" sz="2000" dirty="0">
                <a:solidFill>
                  <a:srgbClr val="FF0000"/>
                </a:solidFill>
                <a:latin typeface="Consolas" pitchFamily="49" charset="0"/>
                <a:cs typeface="Times New Roman" pitchFamily="18" charset="0"/>
              </a:rPr>
              <a:t>Executors</a:t>
            </a:r>
            <a:r>
              <a:rPr lang="sr-Latn-RS" sz="2000" dirty="0" smtClean="0"/>
              <a:t> (paket </a:t>
            </a:r>
            <a:r>
              <a:rPr lang="sr-Latn-RS" sz="2000" dirty="0">
                <a:solidFill>
                  <a:srgbClr val="000000"/>
                </a:solidFill>
                <a:latin typeface="Consolas" pitchFamily="49" charset="0"/>
                <a:cs typeface="Times New Roman" pitchFamily="18" charset="0"/>
              </a:rPr>
              <a:t>java.util.concurrent</a:t>
            </a:r>
            <a:r>
              <a:rPr lang="sr-Latn-RS" sz="2000" dirty="0" smtClean="0"/>
              <a:t>) pruža statičke metode za kreiranje objekata koji implementiraju </a:t>
            </a:r>
            <a:r>
              <a:rPr lang="sr-Latn-RS" sz="2000" dirty="0">
                <a:solidFill>
                  <a:srgbClr val="000000"/>
                </a:solidFill>
                <a:latin typeface="Consolas" pitchFamily="49" charset="0"/>
                <a:cs typeface="Times New Roman" pitchFamily="18" charset="0"/>
              </a:rPr>
              <a:t>ExecutorService</a:t>
            </a:r>
            <a:r>
              <a:rPr lang="sr-Latn-RS" sz="2000" dirty="0" smtClean="0"/>
              <a:t> interfejs, što se vidi iz našeg primera.</a:t>
            </a:r>
          </a:p>
          <a:p>
            <a:pPr eaLnBrk="1" hangingPunct="1">
              <a:spcBef>
                <a:spcPts val="600"/>
              </a:spcBef>
              <a:spcAft>
                <a:spcPts val="600"/>
              </a:spcAft>
              <a:buClr>
                <a:schemeClr val="tx1"/>
              </a:buClr>
              <a:buSzPct val="75000"/>
              <a:buFont typeface="Wingdings" pitchFamily="2" charset="2"/>
              <a:buChar char="n"/>
              <a:defRPr/>
            </a:pPr>
            <a:r>
              <a:rPr lang="sr-Latn-RS" sz="2000" dirty="0" smtClean="0"/>
              <a:t>Konkretno, pomoću metode </a:t>
            </a:r>
            <a:r>
              <a:rPr lang="sr-Latn-RS" sz="2000" dirty="0">
                <a:solidFill>
                  <a:srgbClr val="FF0000"/>
                </a:solidFill>
                <a:latin typeface="Consolas" pitchFamily="49" charset="0"/>
                <a:cs typeface="Times New Roman" pitchFamily="18" charset="0"/>
              </a:rPr>
              <a:t>newCachedThreadPool</a:t>
            </a:r>
            <a:r>
              <a:rPr lang="sr-Latn-RS" sz="2000" dirty="0" smtClean="0"/>
              <a:t> klase </a:t>
            </a:r>
            <a:r>
              <a:rPr lang="sr-Latn-RS" sz="2000" dirty="0">
                <a:solidFill>
                  <a:srgbClr val="000000"/>
                </a:solidFill>
                <a:latin typeface="Consolas" pitchFamily="49" charset="0"/>
                <a:cs typeface="Times New Roman" pitchFamily="18" charset="0"/>
              </a:rPr>
              <a:t>Executors</a:t>
            </a:r>
            <a:r>
              <a:rPr lang="sr-Latn-RS" sz="2000" dirty="0" smtClean="0"/>
              <a:t> kreiramo novi </a:t>
            </a:r>
            <a:r>
              <a:rPr lang="sr-Latn-RS" sz="2000" dirty="0">
                <a:solidFill>
                  <a:srgbClr val="000000"/>
                </a:solidFill>
                <a:latin typeface="Consolas" pitchFamily="49" charset="0"/>
                <a:cs typeface="Times New Roman" pitchFamily="18" charset="0"/>
              </a:rPr>
              <a:t>ExecutorService</a:t>
            </a:r>
            <a:r>
              <a:rPr lang="sr-Latn-RS" sz="2000" dirty="0" smtClean="0"/>
              <a:t> koji će kreirati nove niti po potrebi i upravljati njima.</a:t>
            </a:r>
          </a:p>
          <a:p>
            <a:pPr eaLnBrk="1" hangingPunct="1">
              <a:spcBef>
                <a:spcPts val="600"/>
              </a:spcBef>
              <a:spcAft>
                <a:spcPts val="600"/>
              </a:spcAft>
              <a:buClr>
                <a:schemeClr val="tx1"/>
              </a:buClr>
              <a:buSzPct val="75000"/>
              <a:buFont typeface="Wingdings" pitchFamily="2" charset="2"/>
              <a:buChar char="n"/>
              <a:defRPr/>
            </a:pPr>
            <a:r>
              <a:rPr lang="sr-Latn-RS" sz="2000" dirty="0" smtClean="0"/>
              <a:t>Metoda </a:t>
            </a:r>
            <a:r>
              <a:rPr lang="sr-Latn-RS" sz="2000" dirty="0">
                <a:solidFill>
                  <a:srgbClr val="000000"/>
                </a:solidFill>
                <a:latin typeface="Consolas" pitchFamily="49" charset="0"/>
                <a:cs typeface="Times New Roman" pitchFamily="18" charset="0"/>
              </a:rPr>
              <a:t>execute</a:t>
            </a:r>
            <a:r>
              <a:rPr lang="sr-Latn-RS" sz="2000" dirty="0" smtClean="0"/>
              <a:t> se završava odmah nakon poziva za određeni </a:t>
            </a:r>
            <a:r>
              <a:rPr lang="sr-Latn-RS" sz="2000" dirty="0">
                <a:solidFill>
                  <a:srgbClr val="000000"/>
                </a:solidFill>
                <a:latin typeface="Consolas" pitchFamily="49" charset="0"/>
                <a:cs typeface="Times New Roman" pitchFamily="18" charset="0"/>
              </a:rPr>
              <a:t>Runnable</a:t>
            </a:r>
            <a:r>
              <a:rPr lang="sr-Latn-RS" sz="2000" dirty="0" smtClean="0"/>
              <a:t> objekat, tj. </a:t>
            </a:r>
            <a:r>
              <a:rPr lang="sr-Latn-RS" sz="2000" dirty="0" smtClean="0">
                <a:solidFill>
                  <a:srgbClr val="339933"/>
                </a:solidFill>
              </a:rPr>
              <a:t>program ne čeka završetak započete radnje</a:t>
            </a:r>
            <a:r>
              <a:rPr lang="sr-Latn-RS" sz="2000" dirty="0" smtClean="0"/>
              <a:t>.</a:t>
            </a:r>
          </a:p>
          <a:p>
            <a:pPr eaLnBrk="1" hangingPunct="1">
              <a:spcBef>
                <a:spcPts val="600"/>
              </a:spcBef>
              <a:spcAft>
                <a:spcPts val="600"/>
              </a:spcAft>
              <a:buClr>
                <a:schemeClr val="tx1"/>
              </a:buClr>
              <a:buSzPct val="75000"/>
              <a:buFont typeface="Wingdings" pitchFamily="2" charset="2"/>
              <a:buChar char="n"/>
              <a:defRPr/>
            </a:pPr>
            <a:r>
              <a:rPr lang="sr-Latn-RS" sz="2000" dirty="0" smtClean="0"/>
              <a:t>Metoda </a:t>
            </a:r>
            <a:r>
              <a:rPr lang="sr-Latn-RS" sz="2000" dirty="0">
                <a:solidFill>
                  <a:srgbClr val="FF0000"/>
                </a:solidFill>
                <a:latin typeface="Consolas" pitchFamily="49" charset="0"/>
                <a:cs typeface="Times New Roman" pitchFamily="18" charset="0"/>
              </a:rPr>
              <a:t>shutdown</a:t>
            </a:r>
            <a:r>
              <a:rPr lang="sr-Latn-RS" sz="2000" dirty="0" smtClean="0"/>
              <a:t> obaveštava </a:t>
            </a:r>
            <a:r>
              <a:rPr lang="sr-Latn-RS" sz="2000" dirty="0" smtClean="0">
                <a:solidFill>
                  <a:srgbClr val="000000"/>
                </a:solidFill>
                <a:latin typeface="Consolas" pitchFamily="49" charset="0"/>
                <a:cs typeface="Times New Roman" pitchFamily="18" charset="0"/>
              </a:rPr>
              <a:t>ExecutorService</a:t>
            </a:r>
            <a:r>
              <a:rPr lang="sr-Latn-RS" sz="2000" dirty="0"/>
              <a:t> </a:t>
            </a:r>
            <a:r>
              <a:rPr lang="sr-Latn-RS" sz="2000" dirty="0" smtClean="0"/>
              <a:t>da prekine sa prihvatanjem novih radnji. Tek kad svi </a:t>
            </a:r>
            <a:r>
              <a:rPr lang="sr-Latn-RS" sz="2000" dirty="0">
                <a:solidFill>
                  <a:srgbClr val="000000"/>
                </a:solidFill>
                <a:latin typeface="Consolas" pitchFamily="49" charset="0"/>
                <a:cs typeface="Times New Roman" pitchFamily="18" charset="0"/>
              </a:rPr>
              <a:t>Runnable</a:t>
            </a:r>
            <a:r>
              <a:rPr lang="sr-Latn-RS" sz="2000" dirty="0" smtClean="0"/>
              <a:t> objekti odrade svoj posao, </a:t>
            </a:r>
            <a:r>
              <a:rPr lang="sr-Latn-RS" sz="2000" dirty="0">
                <a:solidFill>
                  <a:srgbClr val="000000"/>
                </a:solidFill>
                <a:latin typeface="Consolas" pitchFamily="49" charset="0"/>
                <a:cs typeface="Times New Roman" pitchFamily="18" charset="0"/>
              </a:rPr>
              <a:t>ExecutorService</a:t>
            </a:r>
            <a:r>
              <a:rPr lang="sr-Latn-RS" sz="2000" dirty="0" smtClean="0"/>
              <a:t> se isključuje.</a:t>
            </a:r>
          </a:p>
          <a:p>
            <a:pPr eaLnBrk="1" hangingPunct="1">
              <a:spcBef>
                <a:spcPts val="600"/>
              </a:spcBef>
              <a:spcAft>
                <a:spcPts val="600"/>
              </a:spcAft>
              <a:buClr>
                <a:schemeClr val="tx1"/>
              </a:buClr>
              <a:buSzPct val="75000"/>
              <a:buFont typeface="Wingdings" pitchFamily="2" charset="2"/>
              <a:buChar char="n"/>
              <a:defRPr/>
            </a:pPr>
            <a:r>
              <a:rPr lang="sr-Latn-RS" sz="2000" dirty="0" smtClean="0"/>
              <a:t>Primetimo i ovde neodređenost planiranja niti.</a:t>
            </a:r>
            <a:endParaRPr lang="sr-Latn-RS" sz="2000" dirty="0"/>
          </a:p>
        </p:txBody>
      </p:sp>
      <p:sp>
        <p:nvSpPr>
          <p:cNvPr id="3584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C2F756D-E05B-4FD4-99E3-4E1B63690EC9}" type="slidenum">
              <a:rPr lang="en-GB" smtClean="0">
                <a:latin typeface="Arial Black" pitchFamily="34" charset="0"/>
              </a:rPr>
              <a:pPr eaLnBrk="1" hangingPunct="1"/>
              <a:t>17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288" y="528638"/>
            <a:ext cx="3889375" cy="596900"/>
          </a:xfrm>
        </p:spPr>
        <p:txBody>
          <a:bodyPr/>
          <a:lstStyle/>
          <a:p>
            <a:pPr eaLnBrk="1" hangingPunct="1"/>
            <a:r>
              <a:rPr lang="sr-Latn-RS" sz="3600" smtClean="0"/>
              <a:t>Sinhronizacija niti</a:t>
            </a:r>
            <a:endParaRPr lang="en-US" sz="3600" smtClean="0"/>
          </a:p>
        </p:txBody>
      </p:sp>
      <p:sp>
        <p:nvSpPr>
          <p:cNvPr id="51203" name="Rectangle 3" descr="Rectangle: Click to edit Master text styles&#10;Second level&#10;Third level&#10;Fourth level&#10;Fifth level"/>
          <p:cNvSpPr txBox="1">
            <a:spLocks noChangeArrowheads="1"/>
          </p:cNvSpPr>
          <p:nvPr/>
        </p:nvSpPr>
        <p:spPr bwMode="auto">
          <a:xfrm>
            <a:off x="107950" y="1125538"/>
            <a:ext cx="8928100" cy="539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dirty="0" smtClean="0">
                <a:solidFill>
                  <a:srgbClr val="000000"/>
                </a:solidFill>
                <a:latin typeface="+mj-lt"/>
                <a:cs typeface="Times New Roman" pitchFamily="18" charset="0"/>
              </a:rPr>
              <a:t>Niti iz prethodnog primera su se </a:t>
            </a:r>
            <a:r>
              <a:rPr lang="vi-VN" sz="2000" dirty="0" smtClean="0">
                <a:solidFill>
                  <a:srgbClr val="000000"/>
                </a:solidFill>
                <a:latin typeface="+mj-lt"/>
                <a:cs typeface="Times New Roman" pitchFamily="18" charset="0"/>
              </a:rPr>
              <a:t>izvršava</a:t>
            </a:r>
            <a:r>
              <a:rPr lang="sr-Latn-RS" sz="2000" dirty="0" smtClean="0">
                <a:solidFill>
                  <a:srgbClr val="000000"/>
                </a:solidFill>
                <a:latin typeface="+mj-lt"/>
                <a:cs typeface="Times New Roman" pitchFamily="18" charset="0"/>
              </a:rPr>
              <a:t>le</a:t>
            </a:r>
            <a:r>
              <a:rPr lang="vi-VN" sz="2000" dirty="0" smtClean="0">
                <a:solidFill>
                  <a:srgbClr val="000000"/>
                </a:solidFill>
                <a:latin typeface="+mj-lt"/>
                <a:cs typeface="Times New Roman" pitchFamily="18" charset="0"/>
              </a:rPr>
              <a:t> </a:t>
            </a:r>
            <a:r>
              <a:rPr lang="vi-VN" sz="2000" dirty="0">
                <a:solidFill>
                  <a:srgbClr val="000000"/>
                </a:solidFill>
                <a:latin typeface="+mj-lt"/>
                <a:cs typeface="Times New Roman" pitchFamily="18" charset="0"/>
              </a:rPr>
              <a:t>nezavisno </a:t>
            </a:r>
            <a:r>
              <a:rPr lang="vi-VN" sz="2000" dirty="0" smtClean="0">
                <a:solidFill>
                  <a:srgbClr val="000000"/>
                </a:solidFill>
                <a:latin typeface="+mj-lt"/>
                <a:cs typeface="Times New Roman" pitchFamily="18" charset="0"/>
              </a:rPr>
              <a:t>jed</a:t>
            </a:r>
            <a:r>
              <a:rPr lang="sr-Latn-RS" sz="2000" dirty="0" smtClean="0">
                <a:solidFill>
                  <a:srgbClr val="000000"/>
                </a:solidFill>
                <a:latin typeface="+mj-lt"/>
                <a:cs typeface="Times New Roman" pitchFamily="18" charset="0"/>
              </a:rPr>
              <a:t>na</a:t>
            </a:r>
            <a:r>
              <a:rPr lang="vi-VN" sz="2000" dirty="0" smtClean="0">
                <a:solidFill>
                  <a:srgbClr val="000000"/>
                </a:solidFill>
                <a:latin typeface="+mj-lt"/>
                <a:cs typeface="Times New Roman" pitchFamily="18" charset="0"/>
              </a:rPr>
              <a:t> </a:t>
            </a:r>
            <a:r>
              <a:rPr lang="vi-VN" sz="2000" dirty="0">
                <a:solidFill>
                  <a:srgbClr val="000000"/>
                </a:solidFill>
                <a:latin typeface="+mj-lt"/>
                <a:cs typeface="Times New Roman" pitchFamily="18" charset="0"/>
              </a:rPr>
              <a:t>od </a:t>
            </a:r>
            <a:r>
              <a:rPr lang="vi-VN" sz="2000" dirty="0" smtClean="0">
                <a:solidFill>
                  <a:srgbClr val="000000"/>
                </a:solidFill>
                <a:latin typeface="+mj-lt"/>
                <a:cs typeface="Times New Roman" pitchFamily="18" charset="0"/>
              </a:rPr>
              <a:t>drug</a:t>
            </a:r>
            <a:r>
              <a:rPr lang="sr-Latn-RS" sz="2000" dirty="0" smtClean="0">
                <a:solidFill>
                  <a:srgbClr val="000000"/>
                </a:solidFill>
                <a:latin typeface="+mj-lt"/>
                <a:cs typeface="Times New Roman" pitchFamily="18" charset="0"/>
              </a:rPr>
              <a:t>e</a:t>
            </a:r>
            <a:r>
              <a:rPr lang="vi-VN" sz="2000" dirty="0" smtClean="0">
                <a:solidFill>
                  <a:srgbClr val="000000"/>
                </a:solidFill>
                <a:latin typeface="+mj-lt"/>
                <a:cs typeface="Times New Roman" pitchFamily="18" charset="0"/>
              </a:rPr>
              <a:t>. Nijed</a:t>
            </a:r>
            <a:r>
              <a:rPr lang="sr-Latn-RS" sz="2000" dirty="0" smtClean="0">
                <a:solidFill>
                  <a:srgbClr val="000000"/>
                </a:solidFill>
                <a:latin typeface="+mj-lt"/>
                <a:cs typeface="Times New Roman" pitchFamily="18" charset="0"/>
              </a:rPr>
              <a:t>na</a:t>
            </a:r>
            <a:r>
              <a:rPr lang="vi-VN" sz="2000" dirty="0" smtClean="0">
                <a:solidFill>
                  <a:srgbClr val="000000"/>
                </a:solidFill>
                <a:latin typeface="+mj-lt"/>
                <a:cs typeface="Times New Roman" pitchFamily="18" charset="0"/>
              </a:rPr>
              <a:t> </a:t>
            </a:r>
            <a:r>
              <a:rPr lang="sr-Latn-RS" sz="2000" dirty="0" smtClean="0">
                <a:solidFill>
                  <a:srgbClr val="000000"/>
                </a:solidFill>
                <a:latin typeface="+mj-lt"/>
                <a:cs typeface="Times New Roman" pitchFamily="18" charset="0"/>
              </a:rPr>
              <a:t>nit</a:t>
            </a:r>
            <a:r>
              <a:rPr lang="vi-VN" sz="2000" dirty="0" smtClean="0">
                <a:solidFill>
                  <a:srgbClr val="000000"/>
                </a:solidFill>
                <a:latin typeface="+mj-lt"/>
                <a:cs typeface="Times New Roman" pitchFamily="18" charset="0"/>
              </a:rPr>
              <a:t> </a:t>
            </a:r>
            <a:r>
              <a:rPr lang="vi-VN" sz="2000" dirty="0">
                <a:solidFill>
                  <a:srgbClr val="000000"/>
                </a:solidFill>
                <a:latin typeface="+mj-lt"/>
                <a:cs typeface="Times New Roman" pitchFamily="18" charset="0"/>
              </a:rPr>
              <a:t>nije </a:t>
            </a:r>
            <a:r>
              <a:rPr lang="vi-VN" sz="2000" dirty="0" smtClean="0">
                <a:solidFill>
                  <a:srgbClr val="000000"/>
                </a:solidFill>
                <a:latin typeface="+mj-lt"/>
                <a:cs typeface="Times New Roman" pitchFamily="18" charset="0"/>
              </a:rPr>
              <a:t>mora</a:t>
            </a:r>
            <a:r>
              <a:rPr lang="sr-Latn-RS" sz="2000" dirty="0" smtClean="0">
                <a:solidFill>
                  <a:srgbClr val="000000"/>
                </a:solidFill>
                <a:latin typeface="+mj-lt"/>
                <a:cs typeface="Times New Roman" pitchFamily="18" charset="0"/>
              </a:rPr>
              <a:t>la</a:t>
            </a:r>
            <a:r>
              <a:rPr lang="vi-VN" sz="2000" dirty="0" smtClean="0">
                <a:solidFill>
                  <a:srgbClr val="000000"/>
                </a:solidFill>
                <a:latin typeface="+mj-lt"/>
                <a:cs typeface="Times New Roman" pitchFamily="18" charset="0"/>
              </a:rPr>
              <a:t> </a:t>
            </a:r>
            <a:r>
              <a:rPr lang="en-US" sz="2000" dirty="0" smtClean="0">
                <a:solidFill>
                  <a:srgbClr val="000000"/>
                </a:solidFill>
                <a:latin typeface="+mj-lt"/>
                <a:cs typeface="Times New Roman" pitchFamily="18" charset="0"/>
              </a:rPr>
              <a:t>da </a:t>
            </a:r>
            <a:r>
              <a:rPr lang="vi-VN" sz="2000" dirty="0" smtClean="0">
                <a:solidFill>
                  <a:srgbClr val="000000"/>
                </a:solidFill>
                <a:latin typeface="+mj-lt"/>
                <a:cs typeface="Times New Roman" pitchFamily="18" charset="0"/>
              </a:rPr>
              <a:t>zna št</a:t>
            </a:r>
            <a:r>
              <a:rPr lang="sr-Latn-RS" sz="2000" dirty="0" smtClean="0">
                <a:solidFill>
                  <a:srgbClr val="000000"/>
                </a:solidFill>
                <a:latin typeface="+mj-lt"/>
                <a:cs typeface="Times New Roman" pitchFamily="18" charset="0"/>
              </a:rPr>
              <a:t>a</a:t>
            </a:r>
            <a:r>
              <a:rPr lang="vi-VN" sz="2000" dirty="0" smtClean="0">
                <a:solidFill>
                  <a:srgbClr val="000000"/>
                </a:solidFill>
                <a:latin typeface="+mj-lt"/>
                <a:cs typeface="Times New Roman" pitchFamily="18" charset="0"/>
              </a:rPr>
              <a:t> </a:t>
            </a:r>
            <a:r>
              <a:rPr lang="vi-VN" sz="2000" dirty="0">
                <a:solidFill>
                  <a:srgbClr val="000000"/>
                </a:solidFill>
                <a:latin typeface="+mj-lt"/>
                <a:cs typeface="Times New Roman" pitchFamily="18" charset="0"/>
              </a:rPr>
              <a:t>rade </a:t>
            </a:r>
            <a:r>
              <a:rPr lang="vi-VN" sz="2000" dirty="0" smtClean="0">
                <a:solidFill>
                  <a:srgbClr val="000000"/>
                </a:solidFill>
                <a:latin typeface="+mj-lt"/>
                <a:cs typeface="Times New Roman" pitchFamily="18" charset="0"/>
              </a:rPr>
              <a:t>ostal</a:t>
            </a:r>
            <a:r>
              <a:rPr lang="sr-Latn-RS" sz="2000" dirty="0" smtClean="0">
                <a:solidFill>
                  <a:srgbClr val="000000"/>
                </a:solidFill>
                <a:latin typeface="+mj-lt"/>
                <a:cs typeface="Times New Roman" pitchFamily="18" charset="0"/>
              </a:rPr>
              <a:t>e niti</a:t>
            </a:r>
            <a:r>
              <a:rPr lang="vi-VN" sz="2000" dirty="0" smtClean="0">
                <a:solidFill>
                  <a:srgbClr val="000000"/>
                </a:solidFill>
                <a:latin typeface="+mj-lt"/>
                <a:cs typeface="Times New Roman" pitchFamily="18" charset="0"/>
              </a:rPr>
              <a:t>. </a:t>
            </a:r>
            <a:endParaRPr lang="sr-Latn-RS" sz="2000" dirty="0" smtClean="0">
              <a:solidFill>
                <a:srgbClr val="000000"/>
              </a:solidFill>
              <a:latin typeface="+mj-lt"/>
              <a:cs typeface="Times New Roman" pitchFamily="18" charset="0"/>
            </a:endParaRPr>
          </a:p>
          <a:p>
            <a:pPr eaLnBrk="1" hangingPunct="1">
              <a:spcBef>
                <a:spcPts val="600"/>
              </a:spcBef>
              <a:spcAft>
                <a:spcPts val="600"/>
              </a:spcAft>
              <a:buClr>
                <a:schemeClr val="tx1"/>
              </a:buClr>
              <a:buSzPct val="75000"/>
              <a:buFont typeface="Wingdings" pitchFamily="2" charset="2"/>
              <a:buChar char="n"/>
              <a:defRPr/>
            </a:pPr>
            <a:r>
              <a:rPr lang="sr-Latn-RS" sz="2000" dirty="0" smtClean="0">
                <a:solidFill>
                  <a:srgbClr val="000000"/>
                </a:solidFill>
                <a:latin typeface="+mj-lt"/>
                <a:cs typeface="Times New Roman" pitchFamily="18" charset="0"/>
              </a:rPr>
              <a:t>Niti p</a:t>
            </a:r>
            <a:r>
              <a:rPr lang="vi-VN" sz="2000" dirty="0" smtClean="0">
                <a:solidFill>
                  <a:srgbClr val="000000"/>
                </a:solidFill>
                <a:latin typeface="+mj-lt"/>
                <a:cs typeface="Times New Roman" pitchFamily="18" charset="0"/>
              </a:rPr>
              <a:t>onekad</a:t>
            </a:r>
            <a:r>
              <a:rPr lang="sr-Latn-RS" sz="2000" dirty="0" smtClean="0">
                <a:solidFill>
                  <a:srgbClr val="000000"/>
                </a:solidFill>
                <a:latin typeface="+mj-lt"/>
                <a:cs typeface="Times New Roman" pitchFamily="18" charset="0"/>
              </a:rPr>
              <a:t> treba da dele objekte</a:t>
            </a:r>
            <a:r>
              <a:rPr lang="vi-VN" sz="2000" dirty="0" smtClean="0">
                <a:solidFill>
                  <a:srgbClr val="000000"/>
                </a:solidFill>
                <a:latin typeface="+mj-lt"/>
                <a:cs typeface="Times New Roman" pitchFamily="18" charset="0"/>
              </a:rPr>
              <a:t>. </a:t>
            </a:r>
            <a:r>
              <a:rPr lang="vi-VN" sz="2000" dirty="0">
                <a:solidFill>
                  <a:srgbClr val="000000"/>
                </a:solidFill>
                <a:latin typeface="+mj-lt"/>
                <a:cs typeface="Times New Roman" pitchFamily="18" charset="0"/>
              </a:rPr>
              <a:t>U tom </a:t>
            </a:r>
            <a:r>
              <a:rPr lang="vi-VN" sz="2000" dirty="0" smtClean="0">
                <a:solidFill>
                  <a:srgbClr val="000000"/>
                </a:solidFill>
                <a:latin typeface="+mj-lt"/>
                <a:cs typeface="Times New Roman" pitchFamily="18" charset="0"/>
              </a:rPr>
              <a:t>slučaju</a:t>
            </a:r>
            <a:r>
              <a:rPr lang="sr-Latn-RS" sz="2000" dirty="0" smtClean="0">
                <a:solidFill>
                  <a:srgbClr val="000000"/>
                </a:solidFill>
                <a:latin typeface="+mj-lt"/>
                <a:cs typeface="Times New Roman" pitchFamily="18" charset="0"/>
              </a:rPr>
              <a:t>, </a:t>
            </a:r>
            <a:r>
              <a:rPr lang="vi-VN" sz="2000" dirty="0" smtClean="0">
                <a:solidFill>
                  <a:srgbClr val="000000"/>
                </a:solidFill>
                <a:latin typeface="+mj-lt"/>
                <a:cs typeface="Times New Roman" pitchFamily="18" charset="0"/>
              </a:rPr>
              <a:t>važn</a:t>
            </a:r>
            <a:r>
              <a:rPr lang="sr-Latn-RS" sz="2000" dirty="0" smtClean="0">
                <a:solidFill>
                  <a:srgbClr val="000000"/>
                </a:solidFill>
                <a:latin typeface="+mj-lt"/>
                <a:cs typeface="Times New Roman" pitchFamily="18" charset="0"/>
              </a:rPr>
              <a:t>o</a:t>
            </a:r>
            <a:r>
              <a:rPr lang="en-US" sz="2000" dirty="0" smtClean="0">
                <a:solidFill>
                  <a:srgbClr val="000000"/>
                </a:solidFill>
                <a:latin typeface="+mj-lt"/>
                <a:cs typeface="Times New Roman" pitchFamily="18" charset="0"/>
              </a:rPr>
              <a:t> je</a:t>
            </a:r>
            <a:r>
              <a:rPr lang="vi-VN" sz="2000" dirty="0" smtClean="0">
                <a:solidFill>
                  <a:srgbClr val="000000"/>
                </a:solidFill>
                <a:latin typeface="+mj-lt"/>
                <a:cs typeface="Times New Roman" pitchFamily="18" charset="0"/>
              </a:rPr>
              <a:t> </a:t>
            </a:r>
            <a:r>
              <a:rPr lang="sr-Latn-RS" sz="2000" dirty="0" smtClean="0">
                <a:solidFill>
                  <a:srgbClr val="000000"/>
                </a:solidFill>
                <a:latin typeface="+mj-lt"/>
                <a:cs typeface="Times New Roman" pitchFamily="18" charset="0"/>
              </a:rPr>
              <a:t>obezbediti </a:t>
            </a:r>
            <a:r>
              <a:rPr lang="vi-VN" sz="2000" dirty="0" smtClean="0">
                <a:solidFill>
                  <a:srgbClr val="000000"/>
                </a:solidFill>
                <a:latin typeface="+mj-lt"/>
                <a:cs typeface="Times New Roman" pitchFamily="18" charset="0"/>
              </a:rPr>
              <a:t>da jedn</a:t>
            </a:r>
            <a:r>
              <a:rPr lang="sr-Latn-RS" sz="2000" dirty="0" smtClean="0">
                <a:solidFill>
                  <a:srgbClr val="000000"/>
                </a:solidFill>
                <a:latin typeface="+mj-lt"/>
                <a:cs typeface="Times New Roman" pitchFamily="18" charset="0"/>
              </a:rPr>
              <a:t>a</a:t>
            </a:r>
            <a:r>
              <a:rPr lang="vi-VN" sz="2000" dirty="0" smtClean="0">
                <a:solidFill>
                  <a:srgbClr val="000000"/>
                </a:solidFill>
                <a:latin typeface="+mj-lt"/>
                <a:cs typeface="Times New Roman" pitchFamily="18" charset="0"/>
              </a:rPr>
              <a:t> </a:t>
            </a:r>
            <a:r>
              <a:rPr lang="sr-Latn-RS" sz="2000" dirty="0" smtClean="0">
                <a:solidFill>
                  <a:srgbClr val="000000"/>
                </a:solidFill>
                <a:latin typeface="+mj-lt"/>
                <a:cs typeface="Times New Roman" pitchFamily="18" charset="0"/>
              </a:rPr>
              <a:t>nit ne </a:t>
            </a:r>
            <a:r>
              <a:rPr lang="vi-VN" sz="2000" dirty="0" smtClean="0">
                <a:solidFill>
                  <a:srgbClr val="000000"/>
                </a:solidFill>
                <a:latin typeface="+mj-lt"/>
                <a:cs typeface="Times New Roman" pitchFamily="18" charset="0"/>
              </a:rPr>
              <a:t>promeni </a:t>
            </a:r>
            <a:r>
              <a:rPr lang="sr-Latn-RS" sz="2000" dirty="0" smtClean="0">
                <a:solidFill>
                  <a:srgbClr val="000000"/>
                </a:solidFill>
                <a:latin typeface="+mj-lt"/>
                <a:cs typeface="Times New Roman" pitchFamily="18" charset="0"/>
              </a:rPr>
              <a:t>objekat</a:t>
            </a:r>
            <a:r>
              <a:rPr lang="vi-VN" sz="2000" dirty="0" smtClean="0">
                <a:solidFill>
                  <a:srgbClr val="000000"/>
                </a:solidFill>
                <a:latin typeface="+mj-lt"/>
                <a:cs typeface="Times New Roman" pitchFamily="18" charset="0"/>
              </a:rPr>
              <a:t> </a:t>
            </a:r>
            <a:r>
              <a:rPr lang="vi-VN" sz="2000" dirty="0">
                <a:solidFill>
                  <a:srgbClr val="000000"/>
                </a:solidFill>
                <a:latin typeface="+mj-lt"/>
                <a:cs typeface="Times New Roman" pitchFamily="18" charset="0"/>
              </a:rPr>
              <a:t>u </a:t>
            </a:r>
            <a:r>
              <a:rPr lang="sr-Latn-RS" sz="2000" dirty="0" smtClean="0">
                <a:solidFill>
                  <a:srgbClr val="000000"/>
                </a:solidFill>
                <a:latin typeface="+mj-lt"/>
                <a:cs typeface="Times New Roman" pitchFamily="18" charset="0"/>
              </a:rPr>
              <a:t>trenutku kada ga druga niti koristi, što može dovesti do nepredviđenog </a:t>
            </a:r>
            <a:r>
              <a:rPr lang="en-US" sz="2000" dirty="0" err="1" smtClean="0">
                <a:solidFill>
                  <a:srgbClr val="000000"/>
                </a:solidFill>
                <a:latin typeface="+mj-lt"/>
                <a:cs typeface="Times New Roman" pitchFamily="18" charset="0"/>
              </a:rPr>
              <a:t>stanja</a:t>
            </a:r>
            <a:r>
              <a:rPr lang="en-US" sz="2000" dirty="0" smtClean="0">
                <a:solidFill>
                  <a:srgbClr val="000000"/>
                </a:solidFill>
                <a:latin typeface="+mj-lt"/>
                <a:cs typeface="Times New Roman" pitchFamily="18" charset="0"/>
              </a:rPr>
              <a:t> </a:t>
            </a:r>
            <a:r>
              <a:rPr lang="en-US" sz="2000" dirty="0" err="1" smtClean="0">
                <a:solidFill>
                  <a:srgbClr val="000000"/>
                </a:solidFill>
                <a:latin typeface="+mj-lt"/>
                <a:cs typeface="Times New Roman" pitchFamily="18" charset="0"/>
              </a:rPr>
              <a:t>objekta</a:t>
            </a:r>
            <a:r>
              <a:rPr lang="sr-Latn-RS" sz="2000" dirty="0" smtClean="0">
                <a:solidFill>
                  <a:srgbClr val="000000"/>
                </a:solidFill>
                <a:latin typeface="+mj-lt"/>
                <a:cs typeface="Times New Roman" pitchFamily="18" charset="0"/>
              </a:rPr>
              <a:t>.</a:t>
            </a:r>
          </a:p>
          <a:p>
            <a:pPr eaLnBrk="1" hangingPunct="1">
              <a:spcBef>
                <a:spcPts val="600"/>
              </a:spcBef>
              <a:spcAft>
                <a:spcPts val="600"/>
              </a:spcAft>
              <a:buClr>
                <a:schemeClr val="tx1"/>
              </a:buClr>
              <a:buSzPct val="75000"/>
              <a:buFont typeface="Wingdings" pitchFamily="2" charset="2"/>
              <a:buChar char="n"/>
              <a:defRPr/>
            </a:pPr>
            <a:r>
              <a:rPr lang="vi-VN" sz="2000" dirty="0" smtClean="0">
                <a:solidFill>
                  <a:srgbClr val="000000"/>
                </a:solidFill>
                <a:latin typeface="+mj-lt"/>
                <a:cs typeface="Times New Roman" pitchFamily="18" charset="0"/>
              </a:rPr>
              <a:t>Klasič</a:t>
            </a:r>
            <a:r>
              <a:rPr lang="sr-Latn-RS" sz="2000" dirty="0" smtClean="0">
                <a:solidFill>
                  <a:srgbClr val="000000"/>
                </a:solidFill>
                <a:latin typeface="+mj-lt"/>
                <a:cs typeface="Times New Roman" pitchFamily="18" charset="0"/>
              </a:rPr>
              <a:t>an</a:t>
            </a:r>
            <a:r>
              <a:rPr lang="vi-VN" sz="2000" dirty="0" smtClean="0">
                <a:solidFill>
                  <a:srgbClr val="000000"/>
                </a:solidFill>
                <a:latin typeface="+mj-lt"/>
                <a:cs typeface="Times New Roman" pitchFamily="18" charset="0"/>
              </a:rPr>
              <a:t> primer </a:t>
            </a:r>
            <a:r>
              <a:rPr lang="vi-VN" sz="2000" dirty="0">
                <a:solidFill>
                  <a:srgbClr val="000000"/>
                </a:solidFill>
                <a:latin typeface="+mj-lt"/>
                <a:cs typeface="Times New Roman" pitchFamily="18" charset="0"/>
              </a:rPr>
              <a:t>je pristup </a:t>
            </a:r>
            <a:r>
              <a:rPr lang="sr-Latn-RS" sz="2000" dirty="0" smtClean="0">
                <a:solidFill>
                  <a:srgbClr val="000000"/>
                </a:solidFill>
                <a:latin typeface="+mj-lt"/>
                <a:cs typeface="Times New Roman" pitchFamily="18" charset="0"/>
              </a:rPr>
              <a:t>fajlu</a:t>
            </a:r>
            <a:r>
              <a:rPr lang="vi-VN" sz="2000" dirty="0" smtClean="0">
                <a:solidFill>
                  <a:srgbClr val="000000"/>
                </a:solidFill>
                <a:latin typeface="+mj-lt"/>
                <a:cs typeface="Times New Roman" pitchFamily="18" charset="0"/>
              </a:rPr>
              <a:t>. </a:t>
            </a:r>
            <a:r>
              <a:rPr lang="vi-VN" sz="2000" dirty="0">
                <a:solidFill>
                  <a:srgbClr val="000000"/>
                </a:solidFill>
                <a:latin typeface="+mj-lt"/>
                <a:cs typeface="Times New Roman" pitchFamily="18" charset="0"/>
              </a:rPr>
              <a:t>Ako </a:t>
            </a:r>
            <a:r>
              <a:rPr lang="sr-Latn-RS" sz="2000" dirty="0" smtClean="0">
                <a:solidFill>
                  <a:srgbClr val="000000"/>
                </a:solidFill>
                <a:latin typeface="+mj-lt"/>
                <a:cs typeface="Times New Roman" pitchFamily="18" charset="0"/>
              </a:rPr>
              <a:t>jedna nit upisuje u fajl dok ga druga čita, </a:t>
            </a:r>
            <a:r>
              <a:rPr lang="vi-VN" sz="2000" dirty="0" smtClean="0">
                <a:solidFill>
                  <a:srgbClr val="000000"/>
                </a:solidFill>
                <a:latin typeface="+mj-lt"/>
                <a:cs typeface="Times New Roman" pitchFamily="18" charset="0"/>
              </a:rPr>
              <a:t>vero</a:t>
            </a:r>
            <a:r>
              <a:rPr lang="sr-Latn-RS" sz="2000" dirty="0" smtClean="0">
                <a:solidFill>
                  <a:srgbClr val="000000"/>
                </a:solidFill>
                <a:latin typeface="+mj-lt"/>
                <a:cs typeface="Times New Roman" pitchFamily="18" charset="0"/>
              </a:rPr>
              <a:t>v</a:t>
            </a:r>
            <a:r>
              <a:rPr lang="vi-VN" sz="2000" dirty="0" smtClean="0">
                <a:solidFill>
                  <a:srgbClr val="000000"/>
                </a:solidFill>
                <a:latin typeface="+mj-lt"/>
                <a:cs typeface="Times New Roman" pitchFamily="18" charset="0"/>
              </a:rPr>
              <a:t>atno će </a:t>
            </a:r>
            <a:r>
              <a:rPr lang="sr-Latn-RS" sz="2000" dirty="0" smtClean="0">
                <a:solidFill>
                  <a:srgbClr val="000000"/>
                </a:solidFill>
                <a:latin typeface="+mj-lt"/>
                <a:cs typeface="Times New Roman" pitchFamily="18" charset="0"/>
              </a:rPr>
              <a:t>nit koja čita </a:t>
            </a:r>
            <a:r>
              <a:rPr lang="vi-VN" sz="2000" dirty="0" smtClean="0">
                <a:solidFill>
                  <a:srgbClr val="000000"/>
                </a:solidFill>
                <a:latin typeface="+mj-lt"/>
                <a:cs typeface="Times New Roman" pitchFamily="18" charset="0"/>
              </a:rPr>
              <a:t>dobiti </a:t>
            </a:r>
            <a:r>
              <a:rPr lang="vi-VN" sz="2000" dirty="0">
                <a:solidFill>
                  <a:srgbClr val="000000"/>
                </a:solidFill>
                <a:latin typeface="+mj-lt"/>
                <a:cs typeface="Times New Roman" pitchFamily="18" charset="0"/>
              </a:rPr>
              <a:t>nekonzistentne podatke</a:t>
            </a:r>
            <a:r>
              <a:rPr lang="vi-VN" sz="2000" dirty="0" smtClean="0">
                <a:solidFill>
                  <a:srgbClr val="000000"/>
                </a:solidFill>
                <a:latin typeface="+mj-lt"/>
                <a:cs typeface="Times New Roman" pitchFamily="18" charset="0"/>
              </a:rPr>
              <a:t>.</a:t>
            </a:r>
            <a:endParaRPr lang="sr-Latn-RS" sz="2000" dirty="0" smtClean="0">
              <a:solidFill>
                <a:srgbClr val="000000"/>
              </a:solidFill>
              <a:latin typeface="+mj-lt"/>
              <a:cs typeface="Times New Roman" pitchFamily="18" charset="0"/>
            </a:endParaRPr>
          </a:p>
          <a:p>
            <a:pPr eaLnBrk="1" hangingPunct="1">
              <a:spcBef>
                <a:spcPts val="600"/>
              </a:spcBef>
              <a:spcAft>
                <a:spcPts val="600"/>
              </a:spcAft>
              <a:buClr>
                <a:schemeClr val="tx1"/>
              </a:buClr>
              <a:buSzPct val="75000"/>
              <a:buFont typeface="Wingdings" pitchFamily="2" charset="2"/>
              <a:buChar char="n"/>
              <a:defRPr/>
            </a:pPr>
            <a:r>
              <a:rPr lang="sr-Latn-RS" sz="2000" dirty="0" smtClean="0">
                <a:solidFill>
                  <a:srgbClr val="000000"/>
                </a:solidFill>
                <a:latin typeface="+mj-lt"/>
                <a:cs typeface="Times New Roman" pitchFamily="18" charset="0"/>
              </a:rPr>
              <a:t>Posmatrajmo klasu </a:t>
            </a:r>
            <a:r>
              <a:rPr lang="sr-Latn-RS" sz="2000" dirty="0">
                <a:solidFill>
                  <a:srgbClr val="FF0000"/>
                </a:solidFill>
                <a:latin typeface="Consolas" pitchFamily="49" charset="0"/>
                <a:cs typeface="Times New Roman" pitchFamily="18" charset="0"/>
              </a:rPr>
              <a:t>Niz</a:t>
            </a:r>
            <a:r>
              <a:rPr lang="sr-Latn-RS" sz="2000" dirty="0" smtClean="0">
                <a:solidFill>
                  <a:srgbClr val="000000"/>
                </a:solidFill>
                <a:latin typeface="+mj-lt"/>
                <a:cs typeface="Times New Roman" pitchFamily="18" charset="0"/>
              </a:rPr>
              <a:t>, koji predstavlja niz od 10 celih brojeva. Klasa, pored konstruktora, ima jednu metodu, </a:t>
            </a:r>
            <a:r>
              <a:rPr lang="en-GB" sz="2000" dirty="0" err="1">
                <a:solidFill>
                  <a:srgbClr val="FF0000"/>
                </a:solidFill>
                <a:latin typeface="Consolas" pitchFamily="49" charset="0"/>
                <a:cs typeface="Times New Roman" pitchFamily="18" charset="0"/>
              </a:rPr>
              <a:t>formirajIStampaj</a:t>
            </a:r>
            <a:r>
              <a:rPr lang="sr-Latn-RS" sz="2000" dirty="0" smtClean="0"/>
              <a:t>, koja upisuje vrednosti 1, 2, ..., 10 u elemente niza i štampa niz.</a:t>
            </a:r>
          </a:p>
          <a:p>
            <a:pPr eaLnBrk="1" hangingPunct="1">
              <a:spcBef>
                <a:spcPts val="600"/>
              </a:spcBef>
              <a:spcAft>
                <a:spcPts val="600"/>
              </a:spcAft>
              <a:buClr>
                <a:schemeClr val="tx1"/>
              </a:buClr>
              <a:buSzPct val="75000"/>
              <a:buFont typeface="Wingdings" pitchFamily="2" charset="2"/>
              <a:buChar char="n"/>
              <a:defRPr/>
            </a:pPr>
            <a:r>
              <a:rPr lang="sr-Latn-RS" sz="2000" dirty="0" smtClean="0"/>
              <a:t>Klasa </a:t>
            </a:r>
            <a:r>
              <a:rPr lang="sr-Latn-RS" sz="2000" dirty="0">
                <a:solidFill>
                  <a:srgbClr val="FF0000"/>
                </a:solidFill>
                <a:latin typeface="Consolas" pitchFamily="49" charset="0"/>
                <a:cs typeface="Times New Roman" pitchFamily="18" charset="0"/>
              </a:rPr>
              <a:t>RadnjaNiz</a:t>
            </a:r>
            <a:r>
              <a:rPr lang="sr-Latn-RS" sz="2000" dirty="0" smtClean="0"/>
              <a:t> implementira interfejs </a:t>
            </a:r>
            <a:r>
              <a:rPr lang="sr-Latn-RS" sz="2000" dirty="0" smtClean="0">
                <a:latin typeface="Consolas" panose="020B0609020204030204" pitchFamily="49" charset="0"/>
              </a:rPr>
              <a:t>Runnable</a:t>
            </a:r>
            <a:r>
              <a:rPr lang="sr-Latn-RS" sz="2000" dirty="0" smtClean="0"/>
              <a:t> i za podatak ima jedan objekat klase </a:t>
            </a:r>
            <a:r>
              <a:rPr lang="sr-Latn-RS" sz="2000" dirty="0">
                <a:latin typeface="Consolas" pitchFamily="49" charset="0"/>
                <a:cs typeface="Times New Roman" pitchFamily="18" charset="0"/>
              </a:rPr>
              <a:t>Niz</a:t>
            </a:r>
            <a:r>
              <a:rPr lang="sr-Latn-RS" sz="2000" dirty="0" smtClean="0"/>
              <a:t>. U svojoj </a:t>
            </a:r>
            <a:r>
              <a:rPr lang="sr-Latn-RS" sz="2000" dirty="0">
                <a:latin typeface="Consolas" pitchFamily="49" charset="0"/>
                <a:cs typeface="Times New Roman" pitchFamily="18" charset="0"/>
              </a:rPr>
              <a:t>run</a:t>
            </a:r>
            <a:r>
              <a:rPr lang="sr-Latn-RS" sz="2000" dirty="0" smtClean="0"/>
              <a:t> metodi, ova klasa poziva metodu </a:t>
            </a:r>
            <a:r>
              <a:rPr lang="sr-Latn-RS" sz="2000" dirty="0">
                <a:latin typeface="Consolas" pitchFamily="49" charset="0"/>
                <a:cs typeface="Times New Roman" pitchFamily="18" charset="0"/>
              </a:rPr>
              <a:t>formirajIStampaj</a:t>
            </a:r>
            <a:r>
              <a:rPr lang="sr-Latn-RS" sz="2000" dirty="0" smtClean="0"/>
              <a:t> objekta podatka.</a:t>
            </a:r>
          </a:p>
          <a:p>
            <a:pPr eaLnBrk="1" hangingPunct="1">
              <a:spcBef>
                <a:spcPts val="600"/>
              </a:spcBef>
              <a:spcAft>
                <a:spcPts val="600"/>
              </a:spcAft>
              <a:buClr>
                <a:schemeClr val="tx1"/>
              </a:buClr>
              <a:buSzPct val="75000"/>
              <a:buFont typeface="Wingdings" pitchFamily="2" charset="2"/>
              <a:buChar char="n"/>
              <a:defRPr/>
            </a:pPr>
            <a:r>
              <a:rPr lang="sr-Latn-RS" sz="2000" dirty="0" smtClean="0"/>
              <a:t>Klasa </a:t>
            </a:r>
            <a:r>
              <a:rPr lang="en-GB" sz="2000" dirty="0" err="1">
                <a:solidFill>
                  <a:srgbClr val="FF0000"/>
                </a:solidFill>
                <a:latin typeface="Consolas" pitchFamily="49" charset="0"/>
                <a:cs typeface="Times New Roman" pitchFamily="18" charset="0"/>
              </a:rPr>
              <a:t>NitiBezSinhronizacije</a:t>
            </a:r>
            <a:r>
              <a:rPr lang="sr-Latn-RS" sz="2000" dirty="0" smtClean="0"/>
              <a:t> pokreće dve niti (pomoću izvršioca), koje vrše radnju nad istim objektom tipa </a:t>
            </a:r>
            <a:r>
              <a:rPr lang="sr-Latn-RS" sz="2000" dirty="0">
                <a:latin typeface="Consolas" pitchFamily="49" charset="0"/>
                <a:cs typeface="Times New Roman" pitchFamily="18" charset="0"/>
              </a:rPr>
              <a:t>Niz</a:t>
            </a:r>
            <a:r>
              <a:rPr lang="sr-Latn-RS" sz="2000" dirty="0" smtClean="0"/>
              <a:t>.</a:t>
            </a:r>
            <a:endParaRPr lang="sr-Latn-RS" sz="2000" dirty="0"/>
          </a:p>
        </p:txBody>
      </p:sp>
      <p:sp>
        <p:nvSpPr>
          <p:cNvPr id="368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BB9CC3A-73D5-4854-80EB-4EC629AA8901}" type="slidenum">
              <a:rPr lang="en-GB" smtClean="0">
                <a:latin typeface="Arial Black" pitchFamily="34" charset="0"/>
              </a:rPr>
              <a:pPr eaLnBrk="1" hangingPunct="1"/>
              <a:t>18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19A2D29-8834-4355-A23F-808E43AF973A}" type="slidenum">
              <a:rPr lang="en-GB" smtClean="0">
                <a:latin typeface="Arial Black" pitchFamily="34" charset="0"/>
              </a:rPr>
              <a:pPr eaLnBrk="1" hangingPunct="1"/>
              <a:t>19</a:t>
            </a:fld>
            <a:endParaRPr lang="en-GB" smtClean="0">
              <a:latin typeface="Arial Black" pitchFamily="34" charset="0"/>
            </a:endParaRPr>
          </a:p>
        </p:txBody>
      </p:sp>
      <p:sp>
        <p:nvSpPr>
          <p:cNvPr id="37891" name="Rectangle 1"/>
          <p:cNvSpPr>
            <a:spLocks noChangeArrowheads="1"/>
          </p:cNvSpPr>
          <p:nvPr/>
        </p:nvSpPr>
        <p:spPr bwMode="auto">
          <a:xfrm>
            <a:off x="344488" y="1522413"/>
            <a:ext cx="3940175" cy="4832350"/>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400" b="1" dirty="0">
                <a:solidFill>
                  <a:srgbClr val="7F0055"/>
                </a:solidFill>
                <a:latin typeface="Consolas" pitchFamily="49" charset="0"/>
                <a:cs typeface="Times New Roman" pitchFamily="18" charset="0"/>
              </a:rPr>
              <a:t>public</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class</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Niz</a:t>
            </a: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private </a:t>
            </a:r>
            <a:r>
              <a:rPr lang="en-GB" sz="1400" b="1" dirty="0" err="1" smtClean="0">
                <a:solidFill>
                  <a:srgbClr val="7F0055"/>
                </a:solidFill>
                <a:latin typeface="Consolas" pitchFamily="49" charset="0"/>
                <a:cs typeface="Times New Roman" pitchFamily="18" charset="0"/>
              </a:rPr>
              <a:t>int</a:t>
            </a:r>
            <a:r>
              <a:rPr lang="en-GB" sz="1400" dirty="0" smtClean="0">
                <a:solidFill>
                  <a:srgbClr val="000000"/>
                </a:solidFill>
                <a:latin typeface="Consolas" pitchFamily="49" charset="0"/>
                <a:cs typeface="Times New Roman" pitchFamily="18" charset="0"/>
              </a:rPr>
              <a:t> </a:t>
            </a:r>
            <a:r>
              <a:rPr lang="en-GB" sz="1400" dirty="0">
                <a:solidFill>
                  <a:srgbClr val="0000C0"/>
                </a:solidFill>
                <a:latin typeface="Consolas" pitchFamily="49" charset="0"/>
                <a:cs typeface="Times New Roman" pitchFamily="18" charset="0"/>
              </a:rPr>
              <a:t>x</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public</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Niz</a:t>
            </a: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a:solidFill>
                  <a:srgbClr val="0000C0"/>
                </a:solidFill>
                <a:latin typeface="Consolas" pitchFamily="49" charset="0"/>
                <a:cs typeface="Times New Roman" pitchFamily="18" charset="0"/>
              </a:rPr>
              <a:t>x</a:t>
            </a:r>
            <a:r>
              <a:rPr lang="en-GB" sz="1400" dirty="0">
                <a:solidFill>
                  <a:srgbClr val="000000"/>
                </a:solidFill>
                <a:latin typeface="Consolas" pitchFamily="49" charset="0"/>
                <a:cs typeface="Times New Roman" pitchFamily="18" charset="0"/>
              </a:rPr>
              <a:t> = </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a:t>
            </a:r>
            <a:r>
              <a:rPr lang="en-GB" sz="1400" b="1" dirty="0" err="1">
                <a:solidFill>
                  <a:srgbClr val="7F0055"/>
                </a:solidFill>
                <a:latin typeface="Consolas" pitchFamily="49" charset="0"/>
                <a:cs typeface="Times New Roman" pitchFamily="18" charset="0"/>
              </a:rPr>
              <a:t>int</a:t>
            </a:r>
            <a:r>
              <a:rPr lang="en-GB" sz="1400" dirty="0">
                <a:solidFill>
                  <a:srgbClr val="000000"/>
                </a:solidFill>
                <a:latin typeface="Consolas" pitchFamily="49" charset="0"/>
                <a:cs typeface="Times New Roman" pitchFamily="18" charset="0"/>
              </a:rPr>
              <a:t>[10];</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for</a:t>
            </a:r>
            <a:r>
              <a:rPr lang="en-GB" sz="1400" dirty="0">
                <a:solidFill>
                  <a:srgbClr val="000000"/>
                </a:solidFill>
                <a:latin typeface="Consolas" pitchFamily="49" charset="0"/>
                <a:cs typeface="Times New Roman" pitchFamily="18" charset="0"/>
              </a:rPr>
              <a:t>(</a:t>
            </a:r>
            <a:r>
              <a:rPr lang="en-GB" sz="1400" b="1" dirty="0" err="1">
                <a:solidFill>
                  <a:srgbClr val="7F0055"/>
                </a:solidFill>
                <a:latin typeface="Consolas" pitchFamily="49" charset="0"/>
                <a:cs typeface="Times New Roman" pitchFamily="18" charset="0"/>
              </a:rPr>
              <a:t>int</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0;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&lt; </a:t>
            </a:r>
            <a:r>
              <a:rPr lang="en-GB" sz="1400" dirty="0" err="1">
                <a:solidFill>
                  <a:srgbClr val="0000C0"/>
                </a:solidFill>
                <a:latin typeface="Consolas" pitchFamily="49" charset="0"/>
                <a:cs typeface="Times New Roman" pitchFamily="18" charset="0"/>
              </a:rPr>
              <a:t>x</a:t>
            </a:r>
            <a:r>
              <a:rPr lang="en-GB" sz="1400" dirty="0" err="1">
                <a:solidFill>
                  <a:srgbClr val="000000"/>
                </a:solidFill>
                <a:latin typeface="Consolas" pitchFamily="49" charset="0"/>
                <a:cs typeface="Times New Roman" pitchFamily="18" charset="0"/>
              </a:rPr>
              <a:t>.</a:t>
            </a:r>
            <a:r>
              <a:rPr lang="en-GB" sz="1400" dirty="0" err="1">
                <a:solidFill>
                  <a:srgbClr val="0000C0"/>
                </a:solidFill>
                <a:latin typeface="Consolas" pitchFamily="49" charset="0"/>
                <a:cs typeface="Times New Roman" pitchFamily="18" charset="0"/>
              </a:rPr>
              <a:t>length</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a:solidFill>
                  <a:srgbClr val="0000C0"/>
                </a:solidFill>
                <a:latin typeface="Consolas" pitchFamily="49" charset="0"/>
                <a:cs typeface="Times New Roman" pitchFamily="18" charset="0"/>
              </a:rPr>
              <a:t>x</a:t>
            </a:r>
            <a:r>
              <a:rPr lang="en-GB" sz="1400" dirty="0">
                <a:solidFill>
                  <a:srgbClr val="000000"/>
                </a:solidFill>
                <a:latin typeface="Consolas" pitchFamily="49" charset="0"/>
                <a:cs typeface="Times New Roman" pitchFamily="18" charset="0"/>
              </a:rPr>
              <a:t>[</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0;</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public</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void</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formirajIStampaj</a:t>
            </a:r>
            <a:r>
              <a:rPr lang="en-GB" sz="1400" dirty="0" smtClean="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for</a:t>
            </a:r>
            <a:r>
              <a:rPr lang="en-GB" sz="1400" dirty="0">
                <a:solidFill>
                  <a:srgbClr val="000000"/>
                </a:solidFill>
                <a:latin typeface="Consolas" pitchFamily="49" charset="0"/>
                <a:cs typeface="Times New Roman" pitchFamily="18" charset="0"/>
              </a:rPr>
              <a:t>(</a:t>
            </a:r>
            <a:r>
              <a:rPr lang="en-GB" sz="1400" b="1" dirty="0" err="1">
                <a:solidFill>
                  <a:srgbClr val="7F0055"/>
                </a:solidFill>
                <a:latin typeface="Consolas" pitchFamily="49" charset="0"/>
                <a:cs typeface="Times New Roman" pitchFamily="18" charset="0"/>
              </a:rPr>
              <a:t>int</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0;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&lt; </a:t>
            </a:r>
            <a:r>
              <a:rPr lang="en-GB" sz="1400" dirty="0" err="1">
                <a:solidFill>
                  <a:srgbClr val="0000C0"/>
                </a:solidFill>
                <a:latin typeface="Consolas" pitchFamily="49" charset="0"/>
                <a:cs typeface="Times New Roman" pitchFamily="18" charset="0"/>
              </a:rPr>
              <a:t>x</a:t>
            </a:r>
            <a:r>
              <a:rPr lang="en-GB" sz="1400" dirty="0" err="1">
                <a:solidFill>
                  <a:srgbClr val="000000"/>
                </a:solidFill>
                <a:latin typeface="Consolas" pitchFamily="49" charset="0"/>
                <a:cs typeface="Times New Roman" pitchFamily="18" charset="0"/>
              </a:rPr>
              <a:t>.</a:t>
            </a:r>
            <a:r>
              <a:rPr lang="en-GB" sz="1400" dirty="0" err="1">
                <a:solidFill>
                  <a:srgbClr val="0000C0"/>
                </a:solidFill>
                <a:latin typeface="Consolas" pitchFamily="49" charset="0"/>
                <a:cs typeface="Times New Roman" pitchFamily="18" charset="0"/>
              </a:rPr>
              <a:t>length</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a:solidFill>
                  <a:srgbClr val="0000C0"/>
                </a:solidFill>
                <a:latin typeface="Consolas" pitchFamily="49" charset="0"/>
                <a:cs typeface="Times New Roman" pitchFamily="18" charset="0"/>
              </a:rPr>
              <a:t>x</a:t>
            </a:r>
            <a:r>
              <a:rPr lang="en-GB" sz="1400" dirty="0">
                <a:solidFill>
                  <a:srgbClr val="000000"/>
                </a:solidFill>
                <a:latin typeface="Consolas" pitchFamily="49" charset="0"/>
                <a:cs typeface="Times New Roman" pitchFamily="18" charset="0"/>
              </a:rPr>
              <a:t>[</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for</a:t>
            </a:r>
            <a:r>
              <a:rPr lang="en-GB" sz="1400" dirty="0">
                <a:solidFill>
                  <a:srgbClr val="000000"/>
                </a:solidFill>
                <a:latin typeface="Consolas" pitchFamily="49" charset="0"/>
                <a:cs typeface="Times New Roman" pitchFamily="18" charset="0"/>
              </a:rPr>
              <a:t>(</a:t>
            </a:r>
            <a:r>
              <a:rPr lang="en-GB" sz="1400" b="1" dirty="0" err="1">
                <a:solidFill>
                  <a:srgbClr val="7F0055"/>
                </a:solidFill>
                <a:latin typeface="Consolas" pitchFamily="49" charset="0"/>
                <a:cs typeface="Times New Roman" pitchFamily="18" charset="0"/>
              </a:rPr>
              <a:t>int</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0;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&lt; </a:t>
            </a:r>
            <a:r>
              <a:rPr lang="en-GB" sz="1400" dirty="0" err="1">
                <a:solidFill>
                  <a:srgbClr val="0000C0"/>
                </a:solidFill>
                <a:latin typeface="Consolas" pitchFamily="49" charset="0"/>
                <a:cs typeface="Times New Roman" pitchFamily="18" charset="0"/>
              </a:rPr>
              <a:t>x</a:t>
            </a:r>
            <a:r>
              <a:rPr lang="en-GB" sz="1400" dirty="0" err="1">
                <a:solidFill>
                  <a:srgbClr val="000000"/>
                </a:solidFill>
                <a:latin typeface="Consolas" pitchFamily="49" charset="0"/>
                <a:cs typeface="Times New Roman" pitchFamily="18" charset="0"/>
              </a:rPr>
              <a:t>.</a:t>
            </a:r>
            <a:r>
              <a:rPr lang="en-GB" sz="1400" dirty="0" err="1">
                <a:solidFill>
                  <a:srgbClr val="0000C0"/>
                </a:solidFill>
                <a:latin typeface="Consolas" pitchFamily="49" charset="0"/>
                <a:cs typeface="Times New Roman" pitchFamily="18" charset="0"/>
              </a:rPr>
              <a:t>length</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System.out.print</a:t>
            </a:r>
            <a:r>
              <a:rPr lang="en-GB" sz="1400" dirty="0">
                <a:solidFill>
                  <a:srgbClr val="000000"/>
                </a:solidFill>
                <a:latin typeface="Consolas" pitchFamily="49" charset="0"/>
                <a:cs typeface="Times New Roman" pitchFamily="18" charset="0"/>
              </a:rPr>
              <a:t>(</a:t>
            </a:r>
            <a:r>
              <a:rPr lang="en-GB" sz="1400" dirty="0">
                <a:solidFill>
                  <a:srgbClr val="0000C0"/>
                </a:solidFill>
                <a:latin typeface="Consolas" pitchFamily="49" charset="0"/>
                <a:cs typeface="Times New Roman" pitchFamily="18" charset="0"/>
              </a:rPr>
              <a:t>x</a:t>
            </a:r>
            <a:r>
              <a:rPr lang="en-GB" sz="1400" dirty="0">
                <a:solidFill>
                  <a:srgbClr val="000000"/>
                </a:solidFill>
                <a:latin typeface="Consolas" pitchFamily="49" charset="0"/>
                <a:cs typeface="Times New Roman" pitchFamily="18" charset="0"/>
              </a:rPr>
              <a:t>[</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a:t>
            </a:r>
            <a:r>
              <a:rPr lang="en-GB" sz="1400" dirty="0">
                <a:solidFill>
                  <a:srgbClr val="2A00FF"/>
                </a:solidFill>
                <a:latin typeface="Consolas" pitchFamily="49" charset="0"/>
                <a:cs typeface="Times New Roman" pitchFamily="18" charset="0"/>
              </a:rPr>
              <a:t>" "</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System.out.println</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sp>
        <p:nvSpPr>
          <p:cNvPr id="37892" name="Rectangle 2"/>
          <p:cNvSpPr>
            <a:spLocks noGrp="1" noChangeArrowheads="1"/>
          </p:cNvSpPr>
          <p:nvPr>
            <p:ph type="title"/>
          </p:nvPr>
        </p:nvSpPr>
        <p:spPr>
          <a:xfrm>
            <a:off x="395288" y="528638"/>
            <a:ext cx="7510462" cy="596900"/>
          </a:xfrm>
        </p:spPr>
        <p:txBody>
          <a:bodyPr lIns="36000" rIns="36000"/>
          <a:lstStyle/>
          <a:p>
            <a:pPr eaLnBrk="1" hangingPunct="1"/>
            <a:r>
              <a:rPr lang="sr-Latn-RS" sz="3600" smtClean="0"/>
              <a:t>Primer sa nesinhronizovanim nitima</a:t>
            </a:r>
            <a:endParaRPr lang="en-US" sz="3600" smtClean="0"/>
          </a:p>
        </p:txBody>
      </p:sp>
      <p:sp>
        <p:nvSpPr>
          <p:cNvPr id="37893" name="Rectangle 1"/>
          <p:cNvSpPr>
            <a:spLocks noChangeArrowheads="1"/>
          </p:cNvSpPr>
          <p:nvPr/>
        </p:nvSpPr>
        <p:spPr bwMode="auto">
          <a:xfrm>
            <a:off x="4716463" y="1531938"/>
            <a:ext cx="4103687" cy="2493962"/>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class</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RadnjaNiz</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implements</a:t>
            </a:r>
            <a:r>
              <a:rPr lang="en-GB" sz="1300" dirty="0">
                <a:solidFill>
                  <a:srgbClr val="000000"/>
                </a:solidFill>
                <a:latin typeface="Consolas" pitchFamily="49" charset="0"/>
                <a:cs typeface="Times New Roman" pitchFamily="18" charset="0"/>
              </a:rPr>
              <a:t> Runnable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Niz</a:t>
            </a:r>
            <a:r>
              <a:rPr lang="en-GB" sz="1300" dirty="0">
                <a:solidFill>
                  <a:srgbClr val="000000"/>
                </a:solidFill>
                <a:latin typeface="Consolas" pitchFamily="49" charset="0"/>
                <a:cs typeface="Times New Roman" pitchFamily="18" charset="0"/>
              </a:rPr>
              <a:t> </a:t>
            </a:r>
            <a:r>
              <a:rPr lang="en-GB" sz="1300" dirty="0">
                <a:solidFill>
                  <a:srgbClr val="0000C0"/>
                </a:solidFill>
                <a:latin typeface="Consolas" pitchFamily="49" charset="0"/>
                <a:cs typeface="Times New Roman" pitchFamily="18" charset="0"/>
              </a:rPr>
              <a:t>a</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RadnjaNiz</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Niz</a:t>
            </a:r>
            <a:r>
              <a:rPr lang="en-GB" sz="1300" dirty="0">
                <a:solidFill>
                  <a:srgbClr val="000000"/>
                </a:solidFill>
                <a:latin typeface="Consolas" pitchFamily="49" charset="0"/>
                <a:cs typeface="Times New Roman" pitchFamily="18" charset="0"/>
              </a:rPr>
              <a:t> b</a:t>
            </a:r>
            <a:r>
              <a:rPr lang="en-GB" sz="1300" dirty="0" smtClean="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a:solidFill>
                  <a:srgbClr val="0000C0"/>
                </a:solidFill>
                <a:latin typeface="Consolas" pitchFamily="49" charset="0"/>
                <a:cs typeface="Times New Roman" pitchFamily="18" charset="0"/>
              </a:rPr>
              <a:t>a</a:t>
            </a:r>
            <a:r>
              <a:rPr lang="en-GB" sz="1300" dirty="0">
                <a:solidFill>
                  <a:srgbClr val="000000"/>
                </a:solidFill>
                <a:latin typeface="Consolas" pitchFamily="49" charset="0"/>
                <a:cs typeface="Times New Roman" pitchFamily="18" charset="0"/>
              </a:rPr>
              <a:t> = b;</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void</a:t>
            </a:r>
            <a:r>
              <a:rPr lang="en-GB" sz="1300" dirty="0">
                <a:solidFill>
                  <a:srgbClr val="000000"/>
                </a:solidFill>
                <a:latin typeface="Consolas" pitchFamily="49" charset="0"/>
                <a:cs typeface="Times New Roman" pitchFamily="18" charset="0"/>
              </a:rPr>
              <a:t> run</a:t>
            </a:r>
            <a:r>
              <a:rPr lang="en-GB" sz="1300" dirty="0" smtClean="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C0"/>
                </a:solidFill>
                <a:latin typeface="Consolas" pitchFamily="49" charset="0"/>
                <a:cs typeface="Times New Roman" pitchFamily="18" charset="0"/>
              </a:rPr>
              <a:t>a</a:t>
            </a:r>
            <a:r>
              <a:rPr lang="en-GB" sz="1300" dirty="0" err="1">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formirajIStampaj</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528638"/>
            <a:ext cx="5328840" cy="596900"/>
          </a:xfrm>
        </p:spPr>
        <p:txBody>
          <a:bodyPr/>
          <a:lstStyle/>
          <a:p>
            <a:pPr eaLnBrk="1" hangingPunct="1"/>
            <a:r>
              <a:rPr lang="sr-Latn-RS" sz="3600" dirty="0" smtClean="0"/>
              <a:t>Konkurentno izvršavanje</a:t>
            </a:r>
            <a:endParaRPr lang="en-US" sz="3600" dirty="0" smtClean="0"/>
          </a:p>
        </p:txBody>
      </p:sp>
      <p:sp>
        <p:nvSpPr>
          <p:cNvPr id="20483" name="Rectangle 3" descr="Rectangle: Click to edit Master text styles&#10;Second level&#10;Third level&#10;Fourth level&#10;Fifth level"/>
          <p:cNvSpPr txBox="1">
            <a:spLocks noChangeArrowheads="1"/>
          </p:cNvSpPr>
          <p:nvPr/>
        </p:nvSpPr>
        <p:spPr bwMode="auto">
          <a:xfrm>
            <a:off x="47544" y="1196752"/>
            <a:ext cx="9001000" cy="5544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Bef>
                <a:spcPts val="0"/>
              </a:spcBef>
              <a:spcAft>
                <a:spcPts val="600"/>
              </a:spcAft>
              <a:buClr>
                <a:schemeClr val="tx1"/>
              </a:buClr>
              <a:buSzPct val="75000"/>
              <a:buFont typeface="Wingdings" pitchFamily="2" charset="2"/>
              <a:buChar char="n"/>
            </a:pPr>
            <a:r>
              <a:rPr lang="sr-Latn-RS" sz="2000" dirty="0"/>
              <a:t>Za dva zadatka koja istovremeno ostvaruju progres se kaže da se izvršavaju </a:t>
            </a:r>
            <a:r>
              <a:rPr lang="sr-Latn-RS" sz="2000" dirty="0">
                <a:solidFill>
                  <a:srgbClr val="FF0000"/>
                </a:solidFill>
              </a:rPr>
              <a:t>konkurentno</a:t>
            </a:r>
            <a:r>
              <a:rPr lang="sr-Latn-RS" sz="2000" dirty="0"/>
              <a:t>. </a:t>
            </a:r>
            <a:r>
              <a:rPr lang="sr-Latn-RS" sz="2000" dirty="0" smtClean="0"/>
              <a:t>U slučaju izvršavanja </a:t>
            </a:r>
            <a:r>
              <a:rPr lang="sr-Latn-RS" sz="2000" dirty="0"/>
              <a:t>računarskih programa, konkurentnost dolazi u više oblika.</a:t>
            </a:r>
          </a:p>
          <a:p>
            <a:pPr eaLnBrk="1" hangingPunct="1">
              <a:lnSpc>
                <a:spcPct val="95000"/>
              </a:lnSpc>
              <a:spcBef>
                <a:spcPts val="0"/>
              </a:spcBef>
              <a:spcAft>
                <a:spcPts val="600"/>
              </a:spcAft>
              <a:buClr>
                <a:schemeClr val="tx1"/>
              </a:buClr>
              <a:buSzPct val="75000"/>
              <a:buFont typeface="Wingdings" pitchFamily="2" charset="2"/>
              <a:buChar char="n"/>
            </a:pPr>
            <a:r>
              <a:rPr lang="sr-Latn-RS" sz="2000" dirty="0"/>
              <a:t>Kod </a:t>
            </a:r>
            <a:r>
              <a:rPr lang="sr-Latn-RS" sz="2000" dirty="0" smtClean="0"/>
              <a:t>jedno-procesorskih računara, </a:t>
            </a:r>
            <a:r>
              <a:rPr lang="sr-Latn-RS" sz="2000" dirty="0"/>
              <a:t>operativni sistem ostvaruje konkurentnost brzim prelaskom sa izvršavanja jednog zadatka na izvršavanje </a:t>
            </a:r>
            <a:r>
              <a:rPr lang="sr-Latn-RS" sz="2000" dirty="0" smtClean="0"/>
              <a:t>drugog (vremensko multipleksiranje). </a:t>
            </a:r>
            <a:r>
              <a:rPr lang="sr-Latn-RS" sz="2000" dirty="0"/>
              <a:t>Na taj način, svaki zadatak dobija svoj kratki vremenski interval za izvršavanje, i svi zadaci ostvaruju progres. </a:t>
            </a:r>
            <a:r>
              <a:rPr lang="sr-Latn-RS" sz="2000" dirty="0" smtClean="0"/>
              <a:t>Ovo nije </a:t>
            </a:r>
            <a:r>
              <a:rPr lang="sr-Latn-RS" sz="2000" dirty="0"/>
              <a:t>istovremeno izvršavanje u pravom smislu, jer se u svakom trenutku izvršava samo jedan zadatak. Ovakav način izvršavanja zadataka se naziva </a:t>
            </a:r>
            <a:r>
              <a:rPr lang="sr-Latn-RS" sz="2000" dirty="0">
                <a:solidFill>
                  <a:srgbClr val="FF0000"/>
                </a:solidFill>
              </a:rPr>
              <a:t>multitasking</a:t>
            </a:r>
            <a:r>
              <a:rPr lang="sr-Latn-RS" sz="2000" dirty="0"/>
              <a:t>, a jedinica konkurentnosti izvršavanja je </a:t>
            </a:r>
            <a:r>
              <a:rPr lang="sr-Latn-RS" sz="2000" dirty="0">
                <a:solidFill>
                  <a:srgbClr val="FF0000"/>
                </a:solidFill>
              </a:rPr>
              <a:t>proces</a:t>
            </a:r>
            <a:r>
              <a:rPr lang="sr-Latn-RS" sz="2000" dirty="0"/>
              <a:t>.</a:t>
            </a:r>
          </a:p>
          <a:p>
            <a:pPr eaLnBrk="1" hangingPunct="1">
              <a:lnSpc>
                <a:spcPct val="95000"/>
              </a:lnSpc>
              <a:spcBef>
                <a:spcPts val="0"/>
              </a:spcBef>
              <a:spcAft>
                <a:spcPts val="600"/>
              </a:spcAft>
              <a:buClr>
                <a:schemeClr val="tx1"/>
              </a:buClr>
              <a:buSzPct val="75000"/>
              <a:buFont typeface="Wingdings" pitchFamily="2" charset="2"/>
              <a:buChar char="n"/>
            </a:pPr>
            <a:r>
              <a:rPr lang="sr-Latn-RS" sz="2000" dirty="0"/>
              <a:t>Kod računara sa više procesora, može se postići paralelno izvršavanje zadataka jer svaki procesor može da izvršava svoj zadatak nezavisno od drugih procesora. Ovakav način izvršavanja zadataka se naziva </a:t>
            </a:r>
            <a:r>
              <a:rPr lang="sr-Latn-RS" sz="2000" dirty="0">
                <a:solidFill>
                  <a:srgbClr val="FF0000"/>
                </a:solidFill>
              </a:rPr>
              <a:t>višeprocesorsko izvršavanje  </a:t>
            </a:r>
            <a:r>
              <a:rPr lang="sr-Latn-RS" sz="2000" dirty="0"/>
              <a:t>(eng. </a:t>
            </a:r>
            <a:r>
              <a:rPr lang="sr-Latn-RS" sz="2000" i="1" dirty="0"/>
              <a:t>multiprocessing</a:t>
            </a:r>
            <a:r>
              <a:rPr lang="sr-Latn-RS" sz="2000" dirty="0"/>
              <a:t>), a jedinica konkurentnosti izvršavanja je </a:t>
            </a:r>
            <a:r>
              <a:rPr lang="sr-Latn-RS" sz="2000" dirty="0">
                <a:solidFill>
                  <a:srgbClr val="FF0000"/>
                </a:solidFill>
              </a:rPr>
              <a:t>procesor</a:t>
            </a:r>
            <a:r>
              <a:rPr lang="sr-Latn-RS" sz="2000" dirty="0"/>
              <a:t>.</a:t>
            </a:r>
          </a:p>
          <a:p>
            <a:pPr eaLnBrk="1" hangingPunct="1">
              <a:lnSpc>
                <a:spcPct val="95000"/>
              </a:lnSpc>
              <a:spcBef>
                <a:spcPts val="0"/>
              </a:spcBef>
              <a:spcAft>
                <a:spcPts val="600"/>
              </a:spcAft>
              <a:buClr>
                <a:schemeClr val="tx1"/>
              </a:buClr>
              <a:buSzPct val="75000"/>
              <a:buFont typeface="Wingdings" pitchFamily="2" charset="2"/>
              <a:buChar char="n"/>
            </a:pPr>
            <a:r>
              <a:rPr lang="sr-Latn-RS" sz="2000" dirty="0"/>
              <a:t>Treći oblik konkurentnosti je </a:t>
            </a:r>
            <a:r>
              <a:rPr lang="sr-Latn-RS" sz="2000" dirty="0">
                <a:solidFill>
                  <a:srgbClr val="FF0000"/>
                </a:solidFill>
              </a:rPr>
              <a:t>višenitnost</a:t>
            </a:r>
            <a:r>
              <a:rPr lang="sr-Latn-RS" sz="2000" dirty="0"/>
              <a:t> (eng. </a:t>
            </a:r>
            <a:r>
              <a:rPr lang="sr-Latn-RS" sz="2000" i="1" dirty="0"/>
              <a:t>multithreading</a:t>
            </a:r>
            <a:r>
              <a:rPr lang="sr-Latn-RS" sz="2000" dirty="0"/>
              <a:t>), kad se izvršavanje jednog programa deli u više </a:t>
            </a:r>
            <a:r>
              <a:rPr lang="sr-Latn-RS" sz="2000" dirty="0">
                <a:solidFill>
                  <a:srgbClr val="FF0000"/>
                </a:solidFill>
              </a:rPr>
              <a:t>niti</a:t>
            </a:r>
            <a:r>
              <a:rPr lang="sr-Latn-RS" sz="2000" dirty="0"/>
              <a:t> (eng. </a:t>
            </a:r>
            <a:r>
              <a:rPr lang="sr-Latn-RS" sz="2000" i="1" dirty="0"/>
              <a:t>thread</a:t>
            </a:r>
            <a:r>
              <a:rPr lang="sr-Latn-RS" sz="2000" dirty="0"/>
              <a:t>), koje predstavljaju jedinice konkurentnosti. </a:t>
            </a:r>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F4B080-9B78-4720-88A4-EA9DCE12954A}" type="slidenum">
              <a:rPr lang="en-GB" smtClean="0">
                <a:latin typeface="Arial Black" pitchFamily="34" charset="0"/>
              </a:rPr>
              <a:pPr eaLnBrk="1" hangingPunct="1"/>
              <a:t>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6E54911-E8A2-4A5B-85B7-C0CAE1FB92DE}" type="slidenum">
              <a:rPr lang="en-GB" smtClean="0">
                <a:latin typeface="Arial Black" pitchFamily="34" charset="0"/>
              </a:rPr>
              <a:pPr eaLnBrk="1" hangingPunct="1"/>
              <a:t>20</a:t>
            </a:fld>
            <a:endParaRPr lang="en-GB" smtClean="0">
              <a:latin typeface="Arial Black" pitchFamily="34" charset="0"/>
            </a:endParaRPr>
          </a:p>
        </p:txBody>
      </p:sp>
      <p:sp>
        <p:nvSpPr>
          <p:cNvPr id="38915" name="Rectangle 1"/>
          <p:cNvSpPr>
            <a:spLocks noChangeArrowheads="1"/>
          </p:cNvSpPr>
          <p:nvPr/>
        </p:nvSpPr>
        <p:spPr bwMode="auto">
          <a:xfrm>
            <a:off x="466725" y="1165225"/>
            <a:ext cx="5834063" cy="3692525"/>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import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java.util.concurrent.Executors</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import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java.util.concurrent.ExecutorService</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class</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NitiBezSinhronizacije</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static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void</a:t>
            </a:r>
            <a:r>
              <a:rPr lang="en-GB" sz="1300" dirty="0">
                <a:solidFill>
                  <a:srgbClr val="000000"/>
                </a:solidFill>
                <a:latin typeface="Consolas" pitchFamily="49" charset="0"/>
                <a:cs typeface="Times New Roman" pitchFamily="18" charset="0"/>
              </a:rPr>
              <a:t> main(String[] </a:t>
            </a:r>
            <a:r>
              <a:rPr lang="en-GB" sz="1300" dirty="0" err="1">
                <a:solidFill>
                  <a:srgbClr val="000000"/>
                </a:solidFill>
                <a:latin typeface="Consolas" pitchFamily="49" charset="0"/>
                <a:cs typeface="Times New Roman" pitchFamily="18" charset="0"/>
              </a:rPr>
              <a:t>args</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Niz</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nizBrojeva</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Niz</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RadnjaNiz</a:t>
            </a:r>
            <a:r>
              <a:rPr lang="en-GB" sz="1300" dirty="0">
                <a:solidFill>
                  <a:srgbClr val="000000"/>
                </a:solidFill>
                <a:latin typeface="Consolas" pitchFamily="49" charset="0"/>
                <a:cs typeface="Times New Roman" pitchFamily="18" charset="0"/>
              </a:rPr>
              <a:t> nit1 = </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RadnjaNiz</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nizBrojeva</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RadnjaNiz</a:t>
            </a:r>
            <a:r>
              <a:rPr lang="en-GB" sz="1300" dirty="0">
                <a:solidFill>
                  <a:srgbClr val="000000"/>
                </a:solidFill>
                <a:latin typeface="Consolas" pitchFamily="49" charset="0"/>
                <a:cs typeface="Times New Roman" pitchFamily="18" charset="0"/>
              </a:rPr>
              <a:t> nit2 = </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RadnjaNiz</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nizBrojeva</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ExecutorService</a:t>
            </a:r>
            <a:r>
              <a:rPr lang="en-GB" sz="1300" dirty="0">
                <a:solidFill>
                  <a:srgbClr val="000000"/>
                </a:solidFill>
                <a:latin typeface="Consolas" pitchFamily="49" charset="0"/>
                <a:cs typeface="Times New Roman" pitchFamily="18" charset="0"/>
              </a:rPr>
              <a:t> exec = </a:t>
            </a:r>
            <a:r>
              <a:rPr lang="en-GB" sz="1300" dirty="0" err="1">
                <a:solidFill>
                  <a:srgbClr val="000000"/>
                </a:solidFill>
                <a:latin typeface="Consolas" pitchFamily="49" charset="0"/>
                <a:cs typeface="Times New Roman" pitchFamily="18" charset="0"/>
              </a:rPr>
              <a:t>Executors.newCachedThreadPool</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exec.execute</a:t>
            </a:r>
            <a:r>
              <a:rPr lang="en-GB" sz="1300" dirty="0">
                <a:solidFill>
                  <a:srgbClr val="000000"/>
                </a:solidFill>
                <a:latin typeface="Consolas" pitchFamily="49" charset="0"/>
                <a:cs typeface="Times New Roman" pitchFamily="18" charset="0"/>
              </a:rPr>
              <a:t>(nit1);</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exec.execute</a:t>
            </a:r>
            <a:r>
              <a:rPr lang="en-GB" sz="1300" dirty="0">
                <a:solidFill>
                  <a:srgbClr val="000000"/>
                </a:solidFill>
                <a:latin typeface="Consolas" pitchFamily="49" charset="0"/>
                <a:cs typeface="Times New Roman" pitchFamily="18" charset="0"/>
              </a:rPr>
              <a:t>(nit2);</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exec.shutdown</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lgn="jus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sp>
        <p:nvSpPr>
          <p:cNvPr id="38916" name="Rectangle 1"/>
          <p:cNvSpPr>
            <a:spLocks noChangeArrowheads="1"/>
          </p:cNvSpPr>
          <p:nvPr/>
        </p:nvSpPr>
        <p:spPr bwMode="auto">
          <a:xfrm>
            <a:off x="468313" y="5019675"/>
            <a:ext cx="3455987" cy="461665"/>
          </a:xfrm>
          <a:prstGeom prst="rect">
            <a:avLst/>
          </a:prstGeom>
          <a:solidFill>
            <a:schemeClr val="bg1"/>
          </a:solidFill>
          <a:ln w="9525">
            <a:solidFill>
              <a:srgbClr val="339933"/>
            </a:solidFill>
            <a:miter lim="800000"/>
            <a:headEnd/>
            <a:tailEnd/>
          </a:ln>
        </p:spPr>
        <p:txBody>
          <a:bodyPr>
            <a:spAutoFit/>
          </a:bodyPr>
          <a:lstStyle/>
          <a:p>
            <a:r>
              <a:rPr lang="vi-VN" sz="1200" dirty="0">
                <a:solidFill>
                  <a:srgbClr val="339933"/>
                </a:solidFill>
                <a:latin typeface="Consolas" pitchFamily="49" charset="0"/>
                <a:cs typeface="Times New Roman" pitchFamily="18" charset="0"/>
              </a:rPr>
              <a:t>0 1 2 3 0 1 2 3 4 5 6 7 8 9 </a:t>
            </a:r>
          </a:p>
          <a:p>
            <a:r>
              <a:rPr lang="vi-VN" sz="1200" dirty="0">
                <a:solidFill>
                  <a:srgbClr val="339933"/>
                </a:solidFill>
                <a:latin typeface="Consolas" pitchFamily="49" charset="0"/>
                <a:cs typeface="Times New Roman" pitchFamily="18" charset="0"/>
              </a:rPr>
              <a:t>4 5 6 7 8 9 </a:t>
            </a:r>
          </a:p>
        </p:txBody>
      </p:sp>
      <p:sp>
        <p:nvSpPr>
          <p:cNvPr id="11" name="Rectangle 10"/>
          <p:cNvSpPr>
            <a:spLocks noChangeArrowheads="1"/>
          </p:cNvSpPr>
          <p:nvPr/>
        </p:nvSpPr>
        <p:spPr bwMode="auto">
          <a:xfrm>
            <a:off x="4067175" y="5080000"/>
            <a:ext cx="1225550"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1</a:t>
            </a:r>
          </a:p>
        </p:txBody>
      </p:sp>
      <p:sp>
        <p:nvSpPr>
          <p:cNvPr id="38918" name="Rectangle 2"/>
          <p:cNvSpPr>
            <a:spLocks noGrp="1" noChangeArrowheads="1"/>
          </p:cNvSpPr>
          <p:nvPr>
            <p:ph type="title"/>
          </p:nvPr>
        </p:nvSpPr>
        <p:spPr>
          <a:xfrm>
            <a:off x="395288" y="528638"/>
            <a:ext cx="7510462" cy="596900"/>
          </a:xfrm>
        </p:spPr>
        <p:txBody>
          <a:bodyPr lIns="36000" rIns="36000"/>
          <a:lstStyle/>
          <a:p>
            <a:pPr eaLnBrk="1" hangingPunct="1"/>
            <a:r>
              <a:rPr lang="sr-Latn-RS" sz="3600" smtClean="0"/>
              <a:t>Primer sa nesinhronizovanim nitima</a:t>
            </a:r>
            <a:endParaRPr lang="en-US" sz="3600" smtClean="0"/>
          </a:p>
        </p:txBody>
      </p:sp>
      <p:sp>
        <p:nvSpPr>
          <p:cNvPr id="38919" name="Rectangle 1"/>
          <p:cNvSpPr>
            <a:spLocks noChangeArrowheads="1"/>
          </p:cNvSpPr>
          <p:nvPr/>
        </p:nvSpPr>
        <p:spPr bwMode="auto">
          <a:xfrm>
            <a:off x="468313" y="5610225"/>
            <a:ext cx="3455987" cy="461963"/>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0 0 1 1 2 2 3 3 4 4 5 5 6 6 7 7 8 9 8 </a:t>
            </a:r>
          </a:p>
          <a:p>
            <a:r>
              <a:rPr lang="vi-VN" sz="1200">
                <a:solidFill>
                  <a:srgbClr val="339933"/>
                </a:solidFill>
                <a:latin typeface="Consolas" pitchFamily="49" charset="0"/>
                <a:cs typeface="Times New Roman" pitchFamily="18" charset="0"/>
              </a:rPr>
              <a:t>9 </a:t>
            </a:r>
          </a:p>
        </p:txBody>
      </p:sp>
      <p:sp>
        <p:nvSpPr>
          <p:cNvPr id="38920" name="Rectangle 1"/>
          <p:cNvSpPr>
            <a:spLocks noChangeArrowheads="1"/>
          </p:cNvSpPr>
          <p:nvPr/>
        </p:nvSpPr>
        <p:spPr bwMode="auto">
          <a:xfrm>
            <a:off x="468313" y="6205538"/>
            <a:ext cx="3455987" cy="461962"/>
          </a:xfrm>
          <a:prstGeom prst="rect">
            <a:avLst/>
          </a:prstGeom>
          <a:solidFill>
            <a:schemeClr val="bg1"/>
          </a:solidFill>
          <a:ln w="9525">
            <a:solidFill>
              <a:srgbClr val="339933"/>
            </a:solidFill>
            <a:miter lim="800000"/>
            <a:headEnd/>
            <a:tailEnd/>
          </a:ln>
        </p:spPr>
        <p:txBody>
          <a:bodyPr>
            <a:spAutoFit/>
          </a:bodyPr>
          <a:lstStyle/>
          <a:p>
            <a:r>
              <a:rPr lang="vi-VN" sz="1200">
                <a:solidFill>
                  <a:srgbClr val="339933"/>
                </a:solidFill>
                <a:latin typeface="Consolas" pitchFamily="49" charset="0"/>
                <a:cs typeface="Times New Roman" pitchFamily="18" charset="0"/>
              </a:rPr>
              <a:t>0 1 2 3 4 5 6 7 8 9 </a:t>
            </a:r>
          </a:p>
          <a:p>
            <a:r>
              <a:rPr lang="vi-VN" sz="1200">
                <a:solidFill>
                  <a:srgbClr val="339933"/>
                </a:solidFill>
                <a:latin typeface="Consolas" pitchFamily="49" charset="0"/>
                <a:cs typeface="Times New Roman" pitchFamily="18" charset="0"/>
              </a:rPr>
              <a:t>0 1 2 3 4 5 6 7 8 9 </a:t>
            </a:r>
          </a:p>
        </p:txBody>
      </p:sp>
      <p:sp>
        <p:nvSpPr>
          <p:cNvPr id="12" name="Rectangle 11"/>
          <p:cNvSpPr>
            <a:spLocks noChangeArrowheads="1"/>
          </p:cNvSpPr>
          <p:nvPr/>
        </p:nvSpPr>
        <p:spPr bwMode="auto">
          <a:xfrm>
            <a:off x="4067175" y="5670550"/>
            <a:ext cx="1225550"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2</a:t>
            </a:r>
          </a:p>
        </p:txBody>
      </p:sp>
      <p:sp>
        <p:nvSpPr>
          <p:cNvPr id="13" name="Rectangle 12"/>
          <p:cNvSpPr>
            <a:spLocks noChangeArrowheads="1"/>
          </p:cNvSpPr>
          <p:nvPr/>
        </p:nvSpPr>
        <p:spPr bwMode="auto">
          <a:xfrm>
            <a:off x="4067175" y="6267450"/>
            <a:ext cx="1225550"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en-US" sz="1600">
                <a:solidFill>
                  <a:srgbClr val="3333CC"/>
                </a:solidFill>
                <a:latin typeface="+mn-lt"/>
              </a:rPr>
              <a:t>Izvr</a:t>
            </a:r>
            <a:r>
              <a:rPr lang="sr-Latn-RS" sz="1600">
                <a:solidFill>
                  <a:srgbClr val="3333CC"/>
                </a:solidFill>
                <a:latin typeface="+mn-lt"/>
              </a:rPr>
              <a:t>šenje 3</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95288" y="528638"/>
            <a:ext cx="7993062" cy="596900"/>
          </a:xfrm>
        </p:spPr>
        <p:txBody>
          <a:bodyPr/>
          <a:lstStyle/>
          <a:p>
            <a:pPr eaLnBrk="1" hangingPunct="1"/>
            <a:r>
              <a:rPr lang="sr-Latn-RS" sz="3600" smtClean="0"/>
              <a:t>Stanje utrkivanja. Atomske operacije</a:t>
            </a:r>
            <a:endParaRPr lang="en-US" sz="3600" smtClean="0"/>
          </a:p>
        </p:txBody>
      </p:sp>
      <p:sp>
        <p:nvSpPr>
          <p:cNvPr id="39939" name="Rectangle 3" descr="Rectangle: Click to edit Master text styles&#10;Second level&#10;Third level&#10;Fourth level&#10;Fifth level"/>
          <p:cNvSpPr txBox="1">
            <a:spLocks noChangeArrowheads="1"/>
          </p:cNvSpPr>
          <p:nvPr/>
        </p:nvSpPr>
        <p:spPr bwMode="auto">
          <a:xfrm>
            <a:off x="107950" y="1341438"/>
            <a:ext cx="8712200"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900"/>
              </a:spcAft>
              <a:buClr>
                <a:schemeClr val="tx1"/>
              </a:buClr>
              <a:buSzPct val="75000"/>
              <a:buFont typeface="Wingdings" pitchFamily="2" charset="2"/>
              <a:buChar char="n"/>
            </a:pPr>
            <a:r>
              <a:rPr lang="sr-Latn-RS" sz="2000"/>
              <a:t>Nakon tri izvršenja programa, dobijamo tri različita izlaza. Očekivani izlaz je dat u trećem izvršenju.</a:t>
            </a:r>
          </a:p>
          <a:p>
            <a:pPr eaLnBrk="1" hangingPunct="1">
              <a:spcAft>
                <a:spcPts val="900"/>
              </a:spcAft>
              <a:buClr>
                <a:schemeClr val="tx1"/>
              </a:buClr>
              <a:buSzPct val="75000"/>
              <a:buFont typeface="Wingdings" pitchFamily="2" charset="2"/>
              <a:buChar char="n"/>
            </a:pPr>
            <a:r>
              <a:rPr lang="sr-Latn-RS" sz="2000"/>
              <a:t>Operacija formiranja i štampanja niza ove dve niti se međusobno prepliću.</a:t>
            </a:r>
          </a:p>
          <a:p>
            <a:pPr eaLnBrk="1" hangingPunct="1">
              <a:spcAft>
                <a:spcPts val="900"/>
              </a:spcAft>
              <a:buClr>
                <a:schemeClr val="tx1"/>
              </a:buClr>
              <a:buSzPct val="75000"/>
              <a:buFont typeface="Wingdings" pitchFamily="2" charset="2"/>
              <a:buChar char="n"/>
            </a:pPr>
            <a:r>
              <a:rPr lang="sr-Latn-RS" sz="2000"/>
              <a:t>Ne postoji ništa što bi sprečilo ove dve niti da istovremeno rade sa istim objektom. Ovo je poznato kao </a:t>
            </a:r>
            <a:r>
              <a:rPr lang="sr-Latn-RS" sz="2000">
                <a:solidFill>
                  <a:srgbClr val="FF0000"/>
                </a:solidFill>
              </a:rPr>
              <a:t>stanje utrkivanja</a:t>
            </a:r>
            <a:r>
              <a:rPr lang="sr-Latn-RS" sz="2000"/>
              <a:t> (eng. </a:t>
            </a:r>
            <a:r>
              <a:rPr lang="sr-Latn-RS" sz="2000" i="1"/>
              <a:t>race condition</a:t>
            </a:r>
            <a:r>
              <a:rPr lang="sr-Latn-RS" sz="2000"/>
              <a:t>) jer se niti takmiče koja će da završi metodu. Niti su istog prioriteta.</a:t>
            </a:r>
          </a:p>
          <a:p>
            <a:pPr eaLnBrk="1" hangingPunct="1">
              <a:spcAft>
                <a:spcPts val="900"/>
              </a:spcAft>
              <a:buClr>
                <a:schemeClr val="tx1"/>
              </a:buClr>
              <a:buSzPct val="75000"/>
              <a:buFont typeface="Wingdings" pitchFamily="2" charset="2"/>
              <a:buChar char="n"/>
            </a:pPr>
            <a:r>
              <a:rPr lang="sr-Latn-RS" sz="2000"/>
              <a:t>Za objekat klase </a:t>
            </a:r>
            <a:r>
              <a:rPr lang="sr-Latn-RS" sz="2000">
                <a:latin typeface="Consolas" pitchFamily="49" charset="0"/>
                <a:cs typeface="Times New Roman" pitchFamily="18" charset="0"/>
              </a:rPr>
              <a:t>Niz</a:t>
            </a:r>
            <a:r>
              <a:rPr lang="sr-Latn-RS" sz="2000"/>
              <a:t> se kaže da nije </a:t>
            </a:r>
            <a:r>
              <a:rPr lang="sr-Latn-RS" sz="2000">
                <a:solidFill>
                  <a:srgbClr val="FF0000"/>
                </a:solidFill>
              </a:rPr>
              <a:t>nitno bezbedan</a:t>
            </a:r>
            <a:r>
              <a:rPr lang="sr-Latn-RS" sz="2000"/>
              <a:t> (eng. </a:t>
            </a:r>
            <a:r>
              <a:rPr lang="sr-Latn-RS" sz="2000" i="1"/>
              <a:t>thread safe</a:t>
            </a:r>
            <a:r>
              <a:rPr lang="sr-Latn-RS" sz="2000"/>
              <a:t>), jer dozvoljava proizvoljnom broju niti da konkurentno čitaju i menjaju isti objekat.</a:t>
            </a:r>
          </a:p>
          <a:p>
            <a:pPr eaLnBrk="1" hangingPunct="1">
              <a:spcAft>
                <a:spcPts val="900"/>
              </a:spcAft>
              <a:buClr>
                <a:schemeClr val="tx1"/>
              </a:buClr>
              <a:buSzPct val="75000"/>
              <a:buFont typeface="Wingdings" pitchFamily="2" charset="2"/>
              <a:buChar char="n"/>
            </a:pPr>
            <a:r>
              <a:rPr lang="sr-Latn-RS" sz="2000"/>
              <a:t>Da bi se otklonio ovaj problem, potrebno je serijalizovati pristup metodi </a:t>
            </a:r>
            <a:r>
              <a:rPr lang="sr-Latn-RS" sz="2000">
                <a:latin typeface="Consolas" pitchFamily="49" charset="0"/>
                <a:cs typeface="Times New Roman" pitchFamily="18" charset="0"/>
              </a:rPr>
              <a:t>formirajIStampaj</a:t>
            </a:r>
            <a:r>
              <a:rPr lang="sr-Latn-RS" sz="2000"/>
              <a:t>, tj. pristup objektu se u jednom trenutku mora ograničiti samo na jednu nit. </a:t>
            </a:r>
          </a:p>
          <a:p>
            <a:pPr eaLnBrk="1" hangingPunct="1">
              <a:spcAft>
                <a:spcPts val="900"/>
              </a:spcAft>
              <a:buClr>
                <a:schemeClr val="tx1"/>
              </a:buClr>
              <a:buSzPct val="75000"/>
              <a:buFont typeface="Wingdings" pitchFamily="2" charset="2"/>
              <a:buChar char="n"/>
            </a:pPr>
            <a:r>
              <a:rPr lang="sr-Latn-RS" sz="2000"/>
              <a:t>Drugim rečima, želimo da se operacije formiranja i štampanja niza ponašaju kao jedna operacija, tzv. </a:t>
            </a:r>
            <a:r>
              <a:rPr lang="sr-Latn-RS" sz="2000">
                <a:solidFill>
                  <a:srgbClr val="FF0000"/>
                </a:solidFill>
              </a:rPr>
              <a:t>atomska operacija</a:t>
            </a:r>
            <a:r>
              <a:rPr lang="sr-Latn-RS" sz="2000"/>
              <a:t> (eng. </a:t>
            </a:r>
            <a:r>
              <a:rPr lang="sr-Latn-RS" sz="2000" i="1"/>
              <a:t>atomic operation</a:t>
            </a:r>
            <a:r>
              <a:rPr lang="sr-Latn-RS" sz="2000"/>
              <a:t>).</a:t>
            </a:r>
          </a:p>
        </p:txBody>
      </p:sp>
      <p:sp>
        <p:nvSpPr>
          <p:cNvPr id="3994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2ABEC97-B5B8-424B-BCE8-E44ABD3BC159}" type="slidenum">
              <a:rPr lang="en-GB" smtClean="0">
                <a:latin typeface="Arial Black" pitchFamily="34" charset="0"/>
              </a:rPr>
              <a:pPr eaLnBrk="1" hangingPunct="1"/>
              <a:t>21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95288" y="528638"/>
            <a:ext cx="5976937" cy="596900"/>
          </a:xfrm>
        </p:spPr>
        <p:txBody>
          <a:bodyPr/>
          <a:lstStyle/>
          <a:p>
            <a:pPr eaLnBrk="1" hangingPunct="1"/>
            <a:r>
              <a:rPr lang="sr-Latn-RS" sz="3600" smtClean="0"/>
              <a:t>Sinhronizacija niti. Monitor</a:t>
            </a:r>
            <a:endParaRPr lang="en-US" sz="3600" smtClean="0"/>
          </a:p>
        </p:txBody>
      </p:sp>
      <p:sp>
        <p:nvSpPr>
          <p:cNvPr id="40963" name="Rectangle 3" descr="Rectangle: Click to edit Master text styles&#10;Second level&#10;Third level&#10;Fourth level&#10;Fifth level"/>
          <p:cNvSpPr txBox="1">
            <a:spLocks noChangeArrowheads="1"/>
          </p:cNvSpPr>
          <p:nvPr/>
        </p:nvSpPr>
        <p:spPr bwMode="auto">
          <a:xfrm>
            <a:off x="85465" y="1096152"/>
            <a:ext cx="8928100" cy="561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Bef>
                <a:spcPts val="0"/>
              </a:spcBef>
              <a:spcAft>
                <a:spcPts val="600"/>
              </a:spcAft>
              <a:buClr>
                <a:schemeClr val="tx1"/>
              </a:buClr>
              <a:buSzPct val="75000"/>
              <a:buFont typeface="Wingdings" pitchFamily="2" charset="2"/>
              <a:buChar char="n"/>
            </a:pPr>
            <a:r>
              <a:rPr lang="sr-Latn-RS" sz="1900" dirty="0"/>
              <a:t>Ukoliko bi procesor unutar kvantuma dodeljenog jednoj niti mogao odraditi ove dve operacije, čime bi se simulirala atomska operacija, ne bi bilo razloga za brigu. Međutim, čak u našem jednostavnom primeru sa nizom od 10 brojeva, vidimo da se dobijaju nepredviđeni izlazi.</a:t>
            </a:r>
          </a:p>
          <a:p>
            <a:pPr eaLnBrk="1" hangingPunct="1">
              <a:lnSpc>
                <a:spcPct val="95000"/>
              </a:lnSpc>
              <a:spcBef>
                <a:spcPts val="0"/>
              </a:spcBef>
              <a:spcAft>
                <a:spcPts val="600"/>
              </a:spcAft>
              <a:buClr>
                <a:schemeClr val="tx1"/>
              </a:buClr>
              <a:buSzPct val="75000"/>
              <a:buFont typeface="Wingdings" pitchFamily="2" charset="2"/>
              <a:buChar char="n"/>
            </a:pPr>
            <a:r>
              <a:rPr lang="sr-Latn-RS" sz="1900" dirty="0"/>
              <a:t>Postupak kojim se obezbeđuje da isključivo jedna nit koristi dati objekat, sve dok ne završi sa njim, tj. da se operacije izvršene na objektu od strane te niti ponašaju kao atomska operacija, naziva se </a:t>
            </a:r>
            <a:r>
              <a:rPr lang="sr-Latn-RS" sz="1900" dirty="0">
                <a:solidFill>
                  <a:srgbClr val="FF0000"/>
                </a:solidFill>
              </a:rPr>
              <a:t>sinhronizacija niti</a:t>
            </a:r>
            <a:r>
              <a:rPr lang="sr-Latn-RS" sz="1900" dirty="0"/>
              <a:t>.</a:t>
            </a:r>
          </a:p>
          <a:p>
            <a:pPr eaLnBrk="1" hangingPunct="1">
              <a:lnSpc>
                <a:spcPct val="95000"/>
              </a:lnSpc>
              <a:spcBef>
                <a:spcPts val="0"/>
              </a:spcBef>
              <a:spcAft>
                <a:spcPts val="600"/>
              </a:spcAft>
              <a:buClr>
                <a:schemeClr val="tx1"/>
              </a:buClr>
              <a:buSzPct val="75000"/>
              <a:buFont typeface="Wingdings" pitchFamily="2" charset="2"/>
              <a:buChar char="n"/>
            </a:pPr>
            <a:r>
              <a:rPr lang="sr-Latn-RS" sz="1900" dirty="0"/>
              <a:t>Za sinhronizaciju je ključan pojam </a:t>
            </a:r>
            <a:r>
              <a:rPr lang="sr-Latn-RS" sz="1900" dirty="0">
                <a:solidFill>
                  <a:srgbClr val="FF0000"/>
                </a:solidFill>
              </a:rPr>
              <a:t>monitora</a:t>
            </a:r>
            <a:r>
              <a:rPr lang="sr-Latn-RS" sz="1900" dirty="0"/>
              <a:t>. </a:t>
            </a:r>
          </a:p>
          <a:p>
            <a:pPr eaLnBrk="1" hangingPunct="1">
              <a:lnSpc>
                <a:spcPct val="95000"/>
              </a:lnSpc>
              <a:spcBef>
                <a:spcPts val="0"/>
              </a:spcBef>
              <a:spcAft>
                <a:spcPts val="600"/>
              </a:spcAft>
              <a:buClr>
                <a:schemeClr val="tx1"/>
              </a:buClr>
              <a:buSzPct val="75000"/>
              <a:buFont typeface="Wingdings" pitchFamily="2" charset="2"/>
              <a:buChar char="n"/>
            </a:pPr>
            <a:r>
              <a:rPr lang="sr-Latn-RS" sz="1900" dirty="0"/>
              <a:t>U konkurentnom programiranju, </a:t>
            </a:r>
            <a:r>
              <a:rPr lang="en-GB" sz="1900" dirty="0"/>
              <a:t>monitor </a:t>
            </a:r>
            <a:r>
              <a:rPr lang="sr-Latn-RS" sz="1900" dirty="0"/>
              <a:t>predstavlja objekat ili modul koga bezbedno može koristiti više niti. Izvršavanje metoda monitora od strane niti je međusobno isključivo, tj. </a:t>
            </a:r>
            <a:r>
              <a:rPr lang="sr-Latn-RS" sz="1900" dirty="0">
                <a:solidFill>
                  <a:srgbClr val="339933"/>
                </a:solidFill>
              </a:rPr>
              <a:t>u datom trenutku, samo jedna nit može izvršavati metode monitora.</a:t>
            </a:r>
            <a:r>
              <a:rPr lang="sr-Latn-RS" sz="1900" dirty="0"/>
              <a:t> Kaže se </a:t>
            </a:r>
            <a:r>
              <a:rPr lang="sr-Latn-RS" sz="1900" dirty="0" smtClean="0"/>
              <a:t>da </a:t>
            </a:r>
            <a:r>
              <a:rPr lang="sr-Latn-RS" sz="1900" dirty="0"/>
              <a:t>samo jedna nit može biti u monitoru.</a:t>
            </a:r>
          </a:p>
          <a:p>
            <a:pPr eaLnBrk="1" hangingPunct="1">
              <a:lnSpc>
                <a:spcPct val="95000"/>
              </a:lnSpc>
              <a:spcBef>
                <a:spcPts val="0"/>
              </a:spcBef>
              <a:spcAft>
                <a:spcPts val="600"/>
              </a:spcAft>
              <a:buClr>
                <a:schemeClr val="tx1"/>
              </a:buClr>
              <a:buSzPct val="75000"/>
              <a:buFont typeface="Wingdings" pitchFamily="2" charset="2"/>
              <a:buChar char="n"/>
            </a:pPr>
            <a:r>
              <a:rPr lang="sr-Latn-RS" sz="1900" dirty="0"/>
              <a:t>Kada nit uđe u monitor, ona ga „zaključa“. Ostale niti koje pokušavaju da uđu u zabravljeni monitor će biti blokirane (</a:t>
            </a:r>
            <a:r>
              <a:rPr lang="sr-Latn-RS" sz="1900" i="1" dirty="0"/>
              <a:t>blocked</a:t>
            </a:r>
            <a:r>
              <a:rPr lang="sr-Latn-RS" sz="1900" dirty="0"/>
              <a:t> stanje) sve dok prva nit ne izađe iz monitora</a:t>
            </a:r>
            <a:r>
              <a:rPr lang="sr-Latn-RS" sz="1900" dirty="0" smtClean="0"/>
              <a:t>.</a:t>
            </a:r>
            <a:endParaRPr lang="en-US" sz="1900" dirty="0" smtClean="0"/>
          </a:p>
          <a:p>
            <a:pPr eaLnBrk="1" hangingPunct="1">
              <a:lnSpc>
                <a:spcPct val="95000"/>
              </a:lnSpc>
              <a:spcBef>
                <a:spcPts val="0"/>
              </a:spcBef>
              <a:spcAft>
                <a:spcPts val="600"/>
              </a:spcAft>
              <a:buClr>
                <a:schemeClr val="tx1"/>
              </a:buClr>
              <a:buSzPct val="75000"/>
              <a:buFont typeface="Wingdings" pitchFamily="2" charset="2"/>
              <a:buChar char="n"/>
            </a:pPr>
            <a:r>
              <a:rPr lang="sr-Latn-RS" sz="1900" dirty="0"/>
              <a:t>Svaki objekat poseduje </a:t>
            </a:r>
            <a:r>
              <a:rPr lang="sr-Latn-RS" sz="1900" dirty="0">
                <a:solidFill>
                  <a:srgbClr val="FF0000"/>
                </a:solidFill>
              </a:rPr>
              <a:t>bravu monitora </a:t>
            </a:r>
            <a:r>
              <a:rPr lang="sr-Latn-RS" sz="1900" dirty="0"/>
              <a:t>ili </a:t>
            </a:r>
            <a:r>
              <a:rPr lang="sr-Latn-RS" sz="1900" dirty="0">
                <a:solidFill>
                  <a:srgbClr val="FF0000"/>
                </a:solidFill>
              </a:rPr>
              <a:t>svojstvenu bravu </a:t>
            </a:r>
            <a:r>
              <a:rPr lang="sr-Latn-RS" sz="1900" dirty="0"/>
              <a:t>(eng. </a:t>
            </a:r>
            <a:r>
              <a:rPr lang="sr-Latn-RS" sz="1900" i="1" dirty="0"/>
              <a:t>intrinsic lock</a:t>
            </a:r>
            <a:r>
              <a:rPr lang="sr-Latn-RS" sz="1900" dirty="0"/>
              <a:t>). Da bi nit mogla da pristupi podacima objekta, </a:t>
            </a:r>
            <a:r>
              <a:rPr lang="sr-Latn-RS" sz="1900" dirty="0">
                <a:solidFill>
                  <a:srgbClr val="3333CC"/>
                </a:solidFill>
              </a:rPr>
              <a:t>mora dobiti svojstvenu bravu objekta</a:t>
            </a:r>
            <a:r>
              <a:rPr lang="sr-Latn-RS" sz="1900" dirty="0"/>
              <a:t>, čime se obezbeđuje ulazak u monitor, i osloboditi je nakon završenog posla sa tim objektom.</a:t>
            </a:r>
          </a:p>
        </p:txBody>
      </p:sp>
      <p:sp>
        <p:nvSpPr>
          <p:cNvPr id="4096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7042BE-30BF-41F8-953A-65F5441D4A0B}" type="slidenum">
              <a:rPr lang="en-GB" smtClean="0">
                <a:latin typeface="Arial Black" pitchFamily="34" charset="0"/>
              </a:rPr>
              <a:pPr eaLnBrk="1" hangingPunct="1"/>
              <a:t>22</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95288" y="528638"/>
            <a:ext cx="5976937" cy="596900"/>
          </a:xfrm>
        </p:spPr>
        <p:txBody>
          <a:bodyPr/>
          <a:lstStyle/>
          <a:p>
            <a:pPr eaLnBrk="1" hangingPunct="1"/>
            <a:r>
              <a:rPr lang="sr-Latn-RS" sz="3600" smtClean="0"/>
              <a:t>Ključna reč synchronized</a:t>
            </a:r>
            <a:endParaRPr lang="en-US" sz="3600" smtClean="0"/>
          </a:p>
        </p:txBody>
      </p:sp>
      <p:sp>
        <p:nvSpPr>
          <p:cNvPr id="13315" name="Rectangle 3" descr="Rectangle: Click to edit Master text styles&#10;Second level&#10;Third level&#10;Fourth level&#10;Fifth level"/>
          <p:cNvSpPr txBox="1">
            <a:spLocks noChangeArrowheads="1"/>
          </p:cNvSpPr>
          <p:nvPr/>
        </p:nvSpPr>
        <p:spPr bwMode="auto">
          <a:xfrm>
            <a:off x="34925" y="1270000"/>
            <a:ext cx="89281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defRPr/>
            </a:pPr>
            <a:r>
              <a:rPr lang="sr-Latn-RS" sz="2000" dirty="0" smtClean="0"/>
              <a:t>Sinhronizovanje niti se postiže korišćenjem ključne reči </a:t>
            </a:r>
            <a:r>
              <a:rPr lang="sr-Latn-RS" sz="2000" dirty="0" smtClean="0">
                <a:solidFill>
                  <a:srgbClr val="FF0000"/>
                </a:solidFill>
                <a:latin typeface="Consolas" pitchFamily="49" charset="0"/>
                <a:cs typeface="Times New Roman" pitchFamily="18" charset="0"/>
              </a:rPr>
              <a:t>synchronized</a:t>
            </a:r>
            <a:r>
              <a:rPr lang="sr-Latn-RS" sz="2000" dirty="0" smtClean="0"/>
              <a:t>, koja se može koristiti na dva načina.</a:t>
            </a:r>
          </a:p>
          <a:p>
            <a:pPr eaLnBrk="1" hangingPunct="1">
              <a:spcBef>
                <a:spcPts val="600"/>
              </a:spcBef>
              <a:spcAft>
                <a:spcPts val="600"/>
              </a:spcAft>
              <a:buClr>
                <a:schemeClr val="tx1"/>
              </a:buClr>
              <a:buSzPct val="75000"/>
              <a:buFont typeface="Wingdings" pitchFamily="2" charset="2"/>
              <a:buChar char="n"/>
              <a:defRPr/>
            </a:pPr>
            <a:r>
              <a:rPr lang="sr-Latn-RS" sz="2000" dirty="0" smtClean="0"/>
              <a:t>Prvi način je da se </a:t>
            </a:r>
            <a:r>
              <a:rPr lang="sr-Latn-RS" sz="2000" dirty="0" smtClean="0">
                <a:latin typeface="Consolas" pitchFamily="49" charset="0"/>
                <a:cs typeface="Times New Roman" pitchFamily="18" charset="0"/>
              </a:rPr>
              <a:t>synchronized</a:t>
            </a:r>
            <a:r>
              <a:rPr lang="sr-Latn-RS" sz="2000" dirty="0" smtClean="0"/>
              <a:t> koristi za kreiranje </a:t>
            </a:r>
            <a:r>
              <a:rPr lang="sr-Latn-RS" sz="2000" dirty="0" smtClean="0">
                <a:solidFill>
                  <a:srgbClr val="FF0000"/>
                </a:solidFill>
              </a:rPr>
              <a:t>sinhronizovanog bloka</a:t>
            </a:r>
            <a:r>
              <a:rPr lang="sr-Latn-RS" sz="2000" dirty="0" smtClean="0"/>
              <a:t>:</a:t>
            </a:r>
          </a:p>
          <a:p>
            <a:pPr marL="265113" indent="0" eaLnBrk="1" hangingPunct="1">
              <a:spcAft>
                <a:spcPts val="0"/>
              </a:spcAft>
              <a:buClr>
                <a:schemeClr val="tx1"/>
              </a:buClr>
              <a:buSzPct val="75000"/>
              <a:defRPr/>
            </a:pPr>
            <a:r>
              <a:rPr lang="sr-Latn-RS" sz="2000" dirty="0" smtClean="0">
                <a:solidFill>
                  <a:srgbClr val="FF0000"/>
                </a:solidFill>
                <a:latin typeface="Consolas" pitchFamily="49" charset="0"/>
                <a:cs typeface="Times New Roman" pitchFamily="18" charset="0"/>
              </a:rPr>
              <a:t>synchronized</a:t>
            </a:r>
            <a:r>
              <a:rPr lang="en-GB" sz="2000" dirty="0" smtClean="0">
                <a:solidFill>
                  <a:srgbClr val="339933"/>
                </a:solidFill>
                <a:latin typeface="Consolas"/>
                <a:ea typeface="Times New Roman"/>
                <a:cs typeface="Times New Roman"/>
              </a:rPr>
              <a:t>(</a:t>
            </a:r>
            <a:r>
              <a:rPr lang="sr-Latn-RS" sz="2000" i="1" dirty="0" smtClean="0">
                <a:solidFill>
                  <a:srgbClr val="339933"/>
                </a:solidFill>
                <a:latin typeface="Consolas"/>
                <a:ea typeface="Times New Roman"/>
                <a:cs typeface="Times New Roman"/>
              </a:rPr>
              <a:t>objekat</a:t>
            </a:r>
            <a:r>
              <a:rPr lang="en-GB" sz="2000" dirty="0" smtClean="0">
                <a:solidFill>
                  <a:srgbClr val="339933"/>
                </a:solidFill>
                <a:latin typeface="Consolas"/>
                <a:ea typeface="Times New Roman"/>
                <a:cs typeface="Times New Roman"/>
              </a:rPr>
              <a:t>) {</a:t>
            </a:r>
            <a:endParaRPr lang="en-GB" sz="2000" dirty="0">
              <a:solidFill>
                <a:srgbClr val="339933"/>
              </a:solidFill>
              <a:latin typeface="Consolas"/>
              <a:ea typeface="Times New Roman"/>
              <a:cs typeface="Times New Roman"/>
            </a:endParaRPr>
          </a:p>
          <a:p>
            <a:pPr marL="627063" indent="0" eaLnBrk="1" hangingPunct="1">
              <a:spcBef>
                <a:spcPts val="300"/>
              </a:spcBef>
              <a:spcAft>
                <a:spcPts val="300"/>
              </a:spcAft>
              <a:buClr>
                <a:schemeClr val="tx1"/>
              </a:buClr>
              <a:buSzPct val="75000"/>
              <a:defRPr/>
            </a:pPr>
            <a:r>
              <a:rPr lang="sr-Latn-RS" sz="2000" dirty="0" smtClean="0">
                <a:solidFill>
                  <a:srgbClr val="339933"/>
                </a:solidFill>
                <a:latin typeface="Consolas"/>
                <a:ea typeface="Times New Roman"/>
                <a:cs typeface="Times New Roman"/>
              </a:rPr>
              <a:t>naredbe_koje_treba_sinhronizovati</a:t>
            </a:r>
            <a:endParaRPr lang="en-GB" sz="2000" dirty="0">
              <a:solidFill>
                <a:srgbClr val="339933"/>
              </a:solidFill>
              <a:latin typeface="Consolas"/>
              <a:ea typeface="Times New Roman"/>
              <a:cs typeface="Times New Roman"/>
            </a:endParaRPr>
          </a:p>
          <a:p>
            <a:pPr marL="265113" indent="0" eaLnBrk="1" hangingPunct="1">
              <a:spcAft>
                <a:spcPts val="0"/>
              </a:spcAft>
              <a:buClr>
                <a:schemeClr val="tx1"/>
              </a:buClr>
              <a:buSzPct val="75000"/>
              <a:defRPr/>
            </a:pPr>
            <a:r>
              <a:rPr lang="en-GB" sz="2000" dirty="0">
                <a:solidFill>
                  <a:srgbClr val="339933"/>
                </a:solidFill>
                <a:latin typeface="Consolas"/>
                <a:ea typeface="Times New Roman"/>
                <a:cs typeface="Times New Roman"/>
              </a:rPr>
              <a:t>}</a:t>
            </a:r>
            <a:endParaRPr lang="sr-Latn-RS" sz="2000" dirty="0">
              <a:solidFill>
                <a:srgbClr val="339933"/>
              </a:solidFill>
            </a:endParaRPr>
          </a:p>
          <a:p>
            <a:pPr marL="273050" indent="0" eaLnBrk="1" hangingPunct="1">
              <a:spcBef>
                <a:spcPts val="600"/>
              </a:spcBef>
              <a:buClr>
                <a:schemeClr val="tx1"/>
              </a:buClr>
              <a:buSzPct val="75000"/>
              <a:defRPr/>
            </a:pPr>
            <a:r>
              <a:rPr lang="sr-Latn-RS" sz="2000" dirty="0" smtClean="0"/>
              <a:t>gde </a:t>
            </a:r>
            <a:r>
              <a:rPr lang="sr-Latn-RS" sz="2000" dirty="0" smtClean="0">
                <a:latin typeface="Consolas" pitchFamily="49" charset="0"/>
                <a:cs typeface="Times New Roman" pitchFamily="18" charset="0"/>
              </a:rPr>
              <a:t>objekat</a:t>
            </a:r>
            <a:r>
              <a:rPr lang="sr-Latn-RS" sz="2000" dirty="0" smtClean="0"/>
              <a:t> predstavlja objekat koji treba da se sinhronizuje (čiji se monitor zaključava). Obično se za objekat koristi </a:t>
            </a:r>
            <a:r>
              <a:rPr lang="sr-Latn-RS" sz="2000" dirty="0" smtClean="0">
                <a:latin typeface="Consolas" pitchFamily="49" charset="0"/>
                <a:cs typeface="Times New Roman" pitchFamily="18" charset="0"/>
              </a:rPr>
              <a:t>this</a:t>
            </a:r>
            <a:r>
              <a:rPr lang="sr-Latn-RS" sz="2000" dirty="0" smtClean="0"/>
              <a:t> referenca.</a:t>
            </a:r>
          </a:p>
          <a:p>
            <a:pPr eaLnBrk="1" hangingPunct="1">
              <a:spcBef>
                <a:spcPts val="600"/>
              </a:spcBef>
              <a:spcAft>
                <a:spcPts val="600"/>
              </a:spcAft>
              <a:buClr>
                <a:schemeClr val="tx1"/>
              </a:buClr>
              <a:buSzPct val="75000"/>
              <a:buFont typeface="Wingdings" pitchFamily="2" charset="2"/>
              <a:buChar char="n"/>
              <a:defRPr/>
            </a:pPr>
            <a:r>
              <a:rPr lang="sr-Latn-RS" sz="2000" dirty="0" smtClean="0"/>
              <a:t>Si</a:t>
            </a:r>
            <a:r>
              <a:rPr lang="en-GB" sz="2000" dirty="0" err="1" smtClean="0"/>
              <a:t>nhroniz</a:t>
            </a:r>
            <a:r>
              <a:rPr lang="sr-Latn-RS" sz="2000" dirty="0" smtClean="0"/>
              <a:t>ovani</a:t>
            </a:r>
            <a:r>
              <a:rPr lang="en-GB" sz="2000" dirty="0" smtClean="0"/>
              <a:t> </a:t>
            </a:r>
            <a:r>
              <a:rPr lang="en-GB" sz="2000" dirty="0" err="1" smtClean="0"/>
              <a:t>blok</a:t>
            </a:r>
            <a:r>
              <a:rPr lang="en-GB" sz="2000" dirty="0" smtClean="0"/>
              <a:t> </a:t>
            </a:r>
            <a:r>
              <a:rPr lang="sr-Latn-RS" sz="2000" dirty="0" smtClean="0"/>
              <a:t>obezbeđuje da se metoda predmetnog objekta pozove tek kad tekuća nit uđe u monitor objekta. Ako nekoliko sinhronizovanih naredbi treba da se izvrši na objektu, samo jedna od njih će biti aktivna na objektu.</a:t>
            </a:r>
          </a:p>
          <a:p>
            <a:pPr eaLnBrk="1" hangingPunct="1">
              <a:spcBef>
                <a:spcPts val="600"/>
              </a:spcBef>
              <a:buClr>
                <a:schemeClr val="tx1"/>
              </a:buClr>
              <a:buSzPct val="75000"/>
              <a:buFont typeface="Wingdings" pitchFamily="2" charset="2"/>
              <a:buChar char="n"/>
              <a:defRPr/>
            </a:pPr>
            <a:r>
              <a:rPr lang="sr-Latn-RS" sz="2000" dirty="0" smtClean="0"/>
              <a:t>Kad se si</a:t>
            </a:r>
            <a:r>
              <a:rPr lang="en-GB" sz="2000" dirty="0" err="1" smtClean="0"/>
              <a:t>nhroniz</a:t>
            </a:r>
            <a:r>
              <a:rPr lang="sr-Latn-RS" sz="2000" dirty="0" smtClean="0"/>
              <a:t>ovani</a:t>
            </a:r>
            <a:r>
              <a:rPr lang="en-GB" sz="2000" dirty="0" smtClean="0"/>
              <a:t> </a:t>
            </a:r>
            <a:r>
              <a:rPr lang="en-GB" sz="2000" dirty="0" err="1" smtClean="0"/>
              <a:t>blok</a:t>
            </a:r>
            <a:r>
              <a:rPr lang="en-GB" sz="2000" dirty="0" smtClean="0"/>
              <a:t> </a:t>
            </a:r>
            <a:r>
              <a:rPr lang="sr-Latn-RS" sz="2000" dirty="0" smtClean="0"/>
              <a:t>završi, monitor se otključava i operativni sistem može da dozvoli jednoj od blokiranih niti da uđe u sinhronizovani blok.</a:t>
            </a:r>
          </a:p>
        </p:txBody>
      </p:sp>
      <p:sp>
        <p:nvSpPr>
          <p:cNvPr id="419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2455B2-5C77-415A-BE5B-4F244A1587C3}" type="slidenum">
              <a:rPr lang="en-GB" smtClean="0">
                <a:latin typeface="Arial Black" pitchFamily="34" charset="0"/>
              </a:rPr>
              <a:pPr eaLnBrk="1" hangingPunct="1"/>
              <a:t>23</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528638"/>
            <a:ext cx="5976937" cy="596900"/>
          </a:xfrm>
        </p:spPr>
        <p:txBody>
          <a:bodyPr/>
          <a:lstStyle/>
          <a:p>
            <a:pPr eaLnBrk="1" hangingPunct="1"/>
            <a:r>
              <a:rPr lang="sr-Latn-RS" sz="3600" smtClean="0"/>
              <a:t>Ključna reč synchronized</a:t>
            </a:r>
            <a:endParaRPr lang="en-US" sz="3600" smtClean="0"/>
          </a:p>
        </p:txBody>
      </p:sp>
      <p:sp>
        <p:nvSpPr>
          <p:cNvPr id="43011" name="Rectangle 3" descr="Rectangle: Click to edit Master text styles&#10;Second level&#10;Third level&#10;Fourth level&#10;Fifth level"/>
          <p:cNvSpPr txBox="1">
            <a:spLocks noChangeArrowheads="1"/>
          </p:cNvSpPr>
          <p:nvPr/>
        </p:nvSpPr>
        <p:spPr bwMode="auto">
          <a:xfrm>
            <a:off x="34925" y="1270000"/>
            <a:ext cx="892810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dirty="0"/>
              <a:t>Pored si</a:t>
            </a:r>
            <a:r>
              <a:rPr lang="en-GB" sz="2000" dirty="0" err="1"/>
              <a:t>nhroniz</a:t>
            </a:r>
            <a:r>
              <a:rPr lang="sr-Latn-RS" sz="2000" dirty="0"/>
              <a:t>ovanog</a:t>
            </a:r>
            <a:r>
              <a:rPr lang="en-GB" sz="2000" dirty="0"/>
              <a:t> </a:t>
            </a:r>
            <a:r>
              <a:rPr lang="en-GB" sz="2000" dirty="0" err="1"/>
              <a:t>blok</a:t>
            </a:r>
            <a:r>
              <a:rPr lang="sr-Latn-RS" sz="2000" dirty="0"/>
              <a:t>a, sinhronizovanje niti se može postići i pomoću </a:t>
            </a:r>
            <a:r>
              <a:rPr lang="sr-Latn-RS" sz="2000" dirty="0">
                <a:solidFill>
                  <a:srgbClr val="FF0000"/>
                </a:solidFill>
              </a:rPr>
              <a:t>si</a:t>
            </a:r>
            <a:r>
              <a:rPr lang="en-GB" sz="2000" dirty="0" err="1">
                <a:solidFill>
                  <a:srgbClr val="FF0000"/>
                </a:solidFill>
              </a:rPr>
              <a:t>nhroniz</a:t>
            </a:r>
            <a:r>
              <a:rPr lang="sr-Latn-RS" sz="2000" dirty="0">
                <a:solidFill>
                  <a:srgbClr val="FF0000"/>
                </a:solidFill>
              </a:rPr>
              <a:t>ovanih metoda</a:t>
            </a:r>
            <a:r>
              <a:rPr lang="sr-Latn-RS" sz="2000" dirty="0"/>
              <a:t>, što je ekvivalentno korišćenju si</a:t>
            </a:r>
            <a:r>
              <a:rPr lang="en-GB" sz="2000" dirty="0" err="1"/>
              <a:t>nhroniz</a:t>
            </a:r>
            <a:r>
              <a:rPr lang="sr-Latn-RS" sz="2000" dirty="0"/>
              <a:t>ovanog</a:t>
            </a:r>
            <a:r>
              <a:rPr lang="en-GB" sz="2000" dirty="0"/>
              <a:t> </a:t>
            </a:r>
            <a:r>
              <a:rPr lang="en-GB" sz="2000" dirty="0" err="1"/>
              <a:t>blok</a:t>
            </a:r>
            <a:r>
              <a:rPr lang="sr-Latn-RS" sz="2000" dirty="0"/>
              <a:t>a koji obuhvata telo metode, a </a:t>
            </a:r>
            <a:r>
              <a:rPr lang="sr-Latn-RS" sz="2000" dirty="0">
                <a:latin typeface="Consolas" panose="020B0609020204030204" pitchFamily="49" charset="0"/>
              </a:rPr>
              <a:t>this</a:t>
            </a:r>
            <a:r>
              <a:rPr lang="sr-Latn-RS" sz="2000" dirty="0"/>
              <a:t> se koristi kao referenca na objekat.</a:t>
            </a:r>
          </a:p>
          <a:p>
            <a:pPr eaLnBrk="1" hangingPunct="1">
              <a:spcBef>
                <a:spcPts val="600"/>
              </a:spcBef>
              <a:spcAft>
                <a:spcPts val="600"/>
              </a:spcAft>
              <a:buClr>
                <a:schemeClr val="tx1"/>
              </a:buClr>
              <a:buSzPct val="75000"/>
              <a:buFont typeface="Wingdings" pitchFamily="2" charset="2"/>
              <a:buChar char="n"/>
            </a:pPr>
            <a:r>
              <a:rPr lang="sr-Latn-RS" sz="2000" dirty="0"/>
              <a:t>U deklaraciji sinhronizovane metode, ključna reč </a:t>
            </a:r>
            <a:r>
              <a:rPr lang="sr-Latn-RS" sz="2000" dirty="0">
                <a:latin typeface="Consolas" pitchFamily="49" charset="0"/>
                <a:cs typeface="Times New Roman" pitchFamily="18" charset="0"/>
              </a:rPr>
              <a:t>synchronized</a:t>
            </a:r>
            <a:r>
              <a:rPr lang="sr-Latn-RS" sz="2000" dirty="0"/>
              <a:t> se stavlja ispred tipa vraćene vrednosti metode.</a:t>
            </a:r>
          </a:p>
          <a:p>
            <a:pPr eaLnBrk="1" hangingPunct="1">
              <a:spcBef>
                <a:spcPts val="600"/>
              </a:spcBef>
              <a:spcAft>
                <a:spcPts val="600"/>
              </a:spcAft>
              <a:buClr>
                <a:schemeClr val="tx1"/>
              </a:buClr>
              <a:buSzPct val="75000"/>
              <a:buFont typeface="Wingdings" pitchFamily="2" charset="2"/>
              <a:buChar char="n"/>
            </a:pPr>
            <a:r>
              <a:rPr lang="sr-Latn-RS" sz="2000" dirty="0"/>
              <a:t>U našem primeru, sinhronizovanje niti se može postići na oba načina:</a:t>
            </a:r>
          </a:p>
        </p:txBody>
      </p:sp>
      <p:sp>
        <p:nvSpPr>
          <p:cNvPr id="430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204AA56-2060-4B07-A8FA-9D793AF299ED}" type="slidenum">
              <a:rPr lang="en-GB" smtClean="0">
                <a:latin typeface="Arial Black" pitchFamily="34" charset="0"/>
              </a:rPr>
              <a:pPr eaLnBrk="1" hangingPunct="1"/>
              <a:t>24</a:t>
            </a:fld>
            <a:endParaRPr lang="en-GB" smtClean="0">
              <a:latin typeface="Arial Black" pitchFamily="34" charset="0"/>
            </a:endParaRPr>
          </a:p>
        </p:txBody>
      </p:sp>
      <p:sp>
        <p:nvSpPr>
          <p:cNvPr id="43013" name="Rectangle 1"/>
          <p:cNvSpPr>
            <a:spLocks noChangeArrowheads="1"/>
          </p:cNvSpPr>
          <p:nvPr/>
        </p:nvSpPr>
        <p:spPr bwMode="auto">
          <a:xfrm>
            <a:off x="4427984" y="4038860"/>
            <a:ext cx="4592191" cy="2031325"/>
          </a:xfrm>
          <a:prstGeom prst="rect">
            <a:avLst/>
          </a:prstGeom>
          <a:solidFill>
            <a:srgbClr val="CCFFFF"/>
          </a:solidFill>
          <a:ln w="9525">
            <a:solidFill>
              <a:srgbClr val="000000"/>
            </a:solidFill>
            <a:miter lim="800000"/>
            <a:headEnd/>
            <a:tailEnd/>
          </a:ln>
        </p:spPr>
        <p:txBody>
          <a:bodyPr wrap="square" lIns="72000" rIns="36000">
            <a:spAutoFit/>
          </a:bodyPr>
          <a:lstStyle/>
          <a:p>
            <a:pPr>
              <a:tabLst>
                <a:tab pos="215900" algn="l"/>
                <a:tab pos="431800" algn="l"/>
                <a:tab pos="647700" algn="l"/>
                <a:tab pos="863600" algn="l"/>
              </a:tabLst>
            </a:pPr>
            <a:r>
              <a:rPr lang="sr-Latn-RS" sz="1400" b="1" dirty="0">
                <a:solidFill>
                  <a:srgbClr val="7F0055"/>
                </a:solidFill>
                <a:latin typeface="Consolas" pitchFamily="49" charset="0"/>
                <a:cs typeface="Times New Roman" pitchFamily="18" charset="0"/>
              </a:rPr>
              <a:t>p</a:t>
            </a:r>
            <a:r>
              <a:rPr lang="en-GB" sz="1400" b="1" dirty="0" err="1">
                <a:solidFill>
                  <a:srgbClr val="7F0055"/>
                </a:solidFill>
                <a:latin typeface="Consolas" pitchFamily="49" charset="0"/>
                <a:cs typeface="Times New Roman" pitchFamily="18" charset="0"/>
              </a:rPr>
              <a:t>ublic</a:t>
            </a:r>
            <a:r>
              <a:rPr lang="sr-Latn-RS" sz="1400" b="1" dirty="0">
                <a:solidFill>
                  <a:srgbClr val="7F0055"/>
                </a:solidFill>
                <a:latin typeface="Consolas" pitchFamily="49" charset="0"/>
                <a:cs typeface="Times New Roman" pitchFamily="18" charset="0"/>
              </a:rPr>
              <a:t> </a:t>
            </a:r>
            <a:r>
              <a:rPr lang="sr-Latn-RS" sz="1400" b="1" dirty="0">
                <a:solidFill>
                  <a:srgbClr val="FF0000"/>
                </a:solidFill>
                <a:latin typeface="Consolas" pitchFamily="49" charset="0"/>
                <a:cs typeface="Times New Roman" pitchFamily="18" charset="0"/>
              </a:rPr>
              <a:t>synchronized</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void</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formirajIStampaj</a:t>
            </a:r>
            <a:r>
              <a:rPr lang="en-GB" sz="1400" dirty="0" smtClean="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for</a:t>
            </a:r>
            <a:r>
              <a:rPr lang="en-GB" sz="1400" dirty="0">
                <a:solidFill>
                  <a:srgbClr val="000000"/>
                </a:solidFill>
                <a:latin typeface="Consolas" pitchFamily="49" charset="0"/>
                <a:cs typeface="Times New Roman" pitchFamily="18" charset="0"/>
              </a:rPr>
              <a:t>(</a:t>
            </a:r>
            <a:r>
              <a:rPr lang="en-GB" sz="1400" b="1" dirty="0" err="1">
                <a:solidFill>
                  <a:srgbClr val="7F0055"/>
                </a:solidFill>
                <a:latin typeface="Consolas" pitchFamily="49" charset="0"/>
                <a:cs typeface="Times New Roman" pitchFamily="18" charset="0"/>
              </a:rPr>
              <a:t>int</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0;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&lt; </a:t>
            </a:r>
            <a:r>
              <a:rPr lang="en-GB" sz="1400" dirty="0" err="1">
                <a:solidFill>
                  <a:srgbClr val="0000C0"/>
                </a:solidFill>
                <a:latin typeface="Consolas" pitchFamily="49" charset="0"/>
                <a:cs typeface="Times New Roman" pitchFamily="18" charset="0"/>
              </a:rPr>
              <a:t>x</a:t>
            </a:r>
            <a:r>
              <a:rPr lang="en-GB" sz="1400" dirty="0" err="1">
                <a:solidFill>
                  <a:srgbClr val="000000"/>
                </a:solidFill>
                <a:latin typeface="Consolas" pitchFamily="49" charset="0"/>
                <a:cs typeface="Times New Roman" pitchFamily="18" charset="0"/>
              </a:rPr>
              <a:t>.</a:t>
            </a:r>
            <a:r>
              <a:rPr lang="en-GB" sz="1400" dirty="0" err="1">
                <a:solidFill>
                  <a:srgbClr val="0000C0"/>
                </a:solidFill>
                <a:latin typeface="Consolas" pitchFamily="49" charset="0"/>
                <a:cs typeface="Times New Roman" pitchFamily="18" charset="0"/>
              </a:rPr>
              <a:t>length</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a:solidFill>
                  <a:srgbClr val="0000C0"/>
                </a:solidFill>
                <a:latin typeface="Consolas" pitchFamily="49" charset="0"/>
                <a:cs typeface="Times New Roman" pitchFamily="18" charset="0"/>
              </a:rPr>
              <a:t>x</a:t>
            </a:r>
            <a:r>
              <a:rPr lang="en-GB" sz="1400" dirty="0">
                <a:solidFill>
                  <a:srgbClr val="000000"/>
                </a:solidFill>
                <a:latin typeface="Consolas" pitchFamily="49" charset="0"/>
                <a:cs typeface="Times New Roman" pitchFamily="18" charset="0"/>
              </a:rPr>
              <a:t>[</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for</a:t>
            </a:r>
            <a:r>
              <a:rPr lang="en-GB" sz="1400" dirty="0">
                <a:solidFill>
                  <a:srgbClr val="000000"/>
                </a:solidFill>
                <a:latin typeface="Consolas" pitchFamily="49" charset="0"/>
                <a:cs typeface="Times New Roman" pitchFamily="18" charset="0"/>
              </a:rPr>
              <a:t>(</a:t>
            </a:r>
            <a:r>
              <a:rPr lang="en-GB" sz="1400" b="1" dirty="0" err="1">
                <a:solidFill>
                  <a:srgbClr val="7F0055"/>
                </a:solidFill>
                <a:latin typeface="Consolas" pitchFamily="49" charset="0"/>
                <a:cs typeface="Times New Roman" pitchFamily="18" charset="0"/>
              </a:rPr>
              <a:t>int</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0;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&lt; </a:t>
            </a:r>
            <a:r>
              <a:rPr lang="en-GB" sz="1400" dirty="0" err="1">
                <a:solidFill>
                  <a:srgbClr val="0000C0"/>
                </a:solidFill>
                <a:latin typeface="Consolas" pitchFamily="49" charset="0"/>
                <a:cs typeface="Times New Roman" pitchFamily="18" charset="0"/>
              </a:rPr>
              <a:t>x</a:t>
            </a:r>
            <a:r>
              <a:rPr lang="en-GB" sz="1400" dirty="0" err="1">
                <a:solidFill>
                  <a:srgbClr val="000000"/>
                </a:solidFill>
                <a:latin typeface="Consolas" pitchFamily="49" charset="0"/>
                <a:cs typeface="Times New Roman" pitchFamily="18" charset="0"/>
              </a:rPr>
              <a:t>.</a:t>
            </a:r>
            <a:r>
              <a:rPr lang="en-GB" sz="1400" dirty="0" err="1">
                <a:solidFill>
                  <a:srgbClr val="0000C0"/>
                </a:solidFill>
                <a:latin typeface="Consolas" pitchFamily="49" charset="0"/>
                <a:cs typeface="Times New Roman" pitchFamily="18" charset="0"/>
              </a:rPr>
              <a:t>length</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System.out.print</a:t>
            </a:r>
            <a:r>
              <a:rPr lang="en-GB" sz="1400" dirty="0">
                <a:solidFill>
                  <a:srgbClr val="000000"/>
                </a:solidFill>
                <a:latin typeface="Consolas" pitchFamily="49" charset="0"/>
                <a:cs typeface="Times New Roman" pitchFamily="18" charset="0"/>
              </a:rPr>
              <a:t>(</a:t>
            </a:r>
            <a:r>
              <a:rPr lang="en-GB" sz="1400" dirty="0">
                <a:solidFill>
                  <a:srgbClr val="0000C0"/>
                </a:solidFill>
                <a:latin typeface="Consolas" pitchFamily="49" charset="0"/>
                <a:cs typeface="Times New Roman" pitchFamily="18" charset="0"/>
              </a:rPr>
              <a:t>x</a:t>
            </a:r>
            <a:r>
              <a:rPr lang="en-GB" sz="1400" dirty="0">
                <a:solidFill>
                  <a:srgbClr val="000000"/>
                </a:solidFill>
                <a:latin typeface="Consolas" pitchFamily="49" charset="0"/>
                <a:cs typeface="Times New Roman" pitchFamily="18" charset="0"/>
              </a:rPr>
              <a:t>[</a:t>
            </a:r>
            <a:r>
              <a:rPr lang="en-GB" sz="1400" dirty="0" err="1">
                <a:solidFill>
                  <a:srgbClr val="000000"/>
                </a:solidFill>
                <a:latin typeface="Consolas" pitchFamily="49" charset="0"/>
                <a:cs typeface="Times New Roman" pitchFamily="18" charset="0"/>
              </a:rPr>
              <a:t>i</a:t>
            </a:r>
            <a:r>
              <a:rPr lang="en-GB" sz="1400" dirty="0">
                <a:solidFill>
                  <a:srgbClr val="000000"/>
                </a:solidFill>
                <a:latin typeface="Consolas" pitchFamily="49" charset="0"/>
                <a:cs typeface="Times New Roman" pitchFamily="18" charset="0"/>
              </a:rPr>
              <a:t>] + </a:t>
            </a:r>
            <a:r>
              <a:rPr lang="en-GB" sz="1400" dirty="0">
                <a:solidFill>
                  <a:srgbClr val="2A00FF"/>
                </a:solidFill>
                <a:latin typeface="Consolas" pitchFamily="49" charset="0"/>
                <a:cs typeface="Times New Roman" pitchFamily="18" charset="0"/>
              </a:rPr>
              <a:t>" "</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System.out.println</a:t>
            </a: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p:txBody>
      </p:sp>
      <p:sp>
        <p:nvSpPr>
          <p:cNvPr id="43014" name="Rectangle 1"/>
          <p:cNvSpPr>
            <a:spLocks noChangeArrowheads="1"/>
          </p:cNvSpPr>
          <p:nvPr/>
        </p:nvSpPr>
        <p:spPr bwMode="auto">
          <a:xfrm>
            <a:off x="180975" y="4040188"/>
            <a:ext cx="4103688" cy="1692275"/>
          </a:xfrm>
          <a:prstGeom prst="rect">
            <a:avLst/>
          </a:prstGeom>
          <a:solidFill>
            <a:srgbClr val="CCFFFF"/>
          </a:solidFill>
          <a:ln w="9525">
            <a:solidFill>
              <a:srgbClr val="000000"/>
            </a:solidFill>
            <a:miter lim="800000"/>
            <a:headEnd/>
            <a:tailEnd/>
          </a:ln>
        </p:spPr>
        <p:txBody>
          <a:bodyPr lIns="72000" rIns="36000">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class</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RadnjaNiz</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implements</a:t>
            </a:r>
            <a:r>
              <a:rPr lang="en-GB" sz="1300" dirty="0">
                <a:solidFill>
                  <a:srgbClr val="000000"/>
                </a:solidFill>
                <a:latin typeface="Consolas" pitchFamily="49" charset="0"/>
                <a:cs typeface="Times New Roman" pitchFamily="18" charset="0"/>
              </a:rPr>
              <a:t> Runnable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latin typeface="Consolas" pitchFamily="49" charset="0"/>
                <a:cs typeface="Times New Roman" pitchFamily="18" charset="0"/>
              </a:rPr>
              <a:t> </a:t>
            </a:r>
            <a:r>
              <a:rPr lang="sr-Latn-RS" sz="1300" dirty="0">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void</a:t>
            </a:r>
            <a:r>
              <a:rPr lang="en-GB" sz="1300" dirty="0">
                <a:solidFill>
                  <a:srgbClr val="000000"/>
                </a:solidFill>
                <a:latin typeface="Consolas" pitchFamily="49" charset="0"/>
                <a:cs typeface="Times New Roman" pitchFamily="18" charset="0"/>
              </a:rPr>
              <a:t> run</a:t>
            </a:r>
            <a:r>
              <a:rPr lang="en-GB" sz="1300" dirty="0" smtClean="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FF0000"/>
                </a:solidFill>
                <a:latin typeface="Consolas" pitchFamily="49" charset="0"/>
                <a:cs typeface="Times New Roman" pitchFamily="18" charset="0"/>
              </a:rPr>
              <a:t>synchronized(a</a:t>
            </a:r>
            <a:r>
              <a:rPr lang="en-GB" sz="1300" b="1" dirty="0" smtClean="0">
                <a:solidFill>
                  <a:srgbClr val="FF0000"/>
                </a:solidFill>
                <a:latin typeface="Consolas" pitchFamily="49" charset="0"/>
                <a:cs typeface="Times New Roman" pitchFamily="18" charset="0"/>
              </a:rPr>
              <a:t>) </a:t>
            </a:r>
            <a:r>
              <a:rPr lang="en-GB" sz="1300" dirty="0" smtClean="0">
                <a:solidFill>
                  <a:srgbClr val="000000"/>
                </a:solidFill>
                <a:latin typeface="Consolas" pitchFamily="49" charset="0"/>
                <a:cs typeface="Times New Roman" pitchFamily="18" charset="0"/>
              </a:rPr>
              <a:t>{</a:t>
            </a:r>
            <a:endParaRPr lang="sr-Latn-RS"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300" dirty="0">
                <a:solidFill>
                  <a:srgbClr val="0000C0"/>
                </a:solidFill>
                <a:latin typeface="Consolas" pitchFamily="49" charset="0"/>
                <a:cs typeface="Times New Roman" pitchFamily="18" charset="0"/>
              </a:rPr>
              <a:t>			</a:t>
            </a:r>
            <a:r>
              <a:rPr lang="en-GB" sz="1300" dirty="0" err="1">
                <a:solidFill>
                  <a:srgbClr val="0000C0"/>
                </a:solidFill>
                <a:latin typeface="Consolas" pitchFamily="49" charset="0"/>
                <a:cs typeface="Times New Roman" pitchFamily="18" charset="0"/>
              </a:rPr>
              <a:t>a</a:t>
            </a:r>
            <a:r>
              <a:rPr lang="en-GB" sz="1300" dirty="0" err="1">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formirajIStampaj</a:t>
            </a:r>
            <a:r>
              <a:rPr lang="en-GB" sz="1300" dirty="0">
                <a:solidFill>
                  <a:srgbClr val="000000"/>
                </a:solidFill>
                <a:latin typeface="Consolas" pitchFamily="49" charset="0"/>
                <a:cs typeface="Times New Roman" pitchFamily="18" charset="0"/>
              </a:rPr>
              <a:t>();</a:t>
            </a:r>
            <a:endParaRPr lang="sr-Latn-RS"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sp>
        <p:nvSpPr>
          <p:cNvPr id="7" name="Rectangle 6"/>
          <p:cNvSpPr>
            <a:spLocks noChangeArrowheads="1"/>
          </p:cNvSpPr>
          <p:nvPr/>
        </p:nvSpPr>
        <p:spPr bwMode="auto">
          <a:xfrm>
            <a:off x="1260475" y="3662363"/>
            <a:ext cx="1943100"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Sinhronizovani blok</a:t>
            </a:r>
          </a:p>
        </p:txBody>
      </p:sp>
      <p:sp>
        <p:nvSpPr>
          <p:cNvPr id="8" name="Rectangle 7"/>
          <p:cNvSpPr>
            <a:spLocks noChangeArrowheads="1"/>
          </p:cNvSpPr>
          <p:nvPr/>
        </p:nvSpPr>
        <p:spPr bwMode="auto">
          <a:xfrm>
            <a:off x="5535613" y="3678238"/>
            <a:ext cx="2447925" cy="338137"/>
          </a:xfrm>
          <a:prstGeom prst="rect">
            <a:avLst/>
          </a:prstGeom>
          <a:noFill/>
          <a:ln w="9525">
            <a:noFill/>
            <a:miter lim="800000"/>
            <a:headEnd/>
            <a:tailEnd/>
          </a:ln>
          <a:effectLst/>
        </p:spPr>
        <p:txBody>
          <a:bodyPr anchor="ctr">
            <a:spAutoFit/>
          </a:bodyPr>
          <a:lstStyle/>
          <a:p>
            <a:pPr algn="ctr">
              <a:spcBef>
                <a:spcPct val="20000"/>
              </a:spcBef>
              <a:spcAft>
                <a:spcPct val="20000"/>
              </a:spcAft>
              <a:buClr>
                <a:schemeClr val="tx1"/>
              </a:buClr>
              <a:buSzPct val="75000"/>
              <a:tabLst>
                <a:tab pos="180975" algn="l"/>
                <a:tab pos="539750" algn="l"/>
                <a:tab pos="900113" algn="l"/>
                <a:tab pos="1260475" algn="l"/>
              </a:tabLst>
              <a:defRPr/>
            </a:pPr>
            <a:r>
              <a:rPr lang="sr-Latn-RS" sz="1600">
                <a:solidFill>
                  <a:srgbClr val="3333CC"/>
                </a:solidFill>
                <a:latin typeface="+mn-lt"/>
              </a:rPr>
              <a:t>Sinhronizovana metoda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95288" y="528638"/>
            <a:ext cx="5976937" cy="596900"/>
          </a:xfrm>
        </p:spPr>
        <p:txBody>
          <a:bodyPr/>
          <a:lstStyle/>
          <a:p>
            <a:pPr eaLnBrk="1" hangingPunct="1"/>
            <a:r>
              <a:rPr lang="sr-Latn-ME" sz="3600" dirty="0" smtClean="0"/>
              <a:t>Odnos proizvođač-korisnik</a:t>
            </a:r>
            <a:endParaRPr lang="en-US" sz="3600" dirty="0" smtClean="0"/>
          </a:p>
        </p:txBody>
      </p:sp>
      <p:sp>
        <p:nvSpPr>
          <p:cNvPr id="44035" name="Rectangle 3" descr="Rectangle: Click to edit Master text styles&#10;Second level&#10;Third level&#10;Fourth level&#10;Fifth level"/>
          <p:cNvSpPr txBox="1">
            <a:spLocks noChangeArrowheads="1"/>
          </p:cNvSpPr>
          <p:nvPr/>
        </p:nvSpPr>
        <p:spPr bwMode="auto">
          <a:xfrm>
            <a:off x="179263" y="1340768"/>
            <a:ext cx="8569201" cy="36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1200"/>
              </a:spcAft>
              <a:buClr>
                <a:schemeClr val="tx1"/>
              </a:buClr>
              <a:buSzPct val="75000"/>
              <a:buFont typeface="Wingdings" pitchFamily="2" charset="2"/>
              <a:buChar char="n"/>
            </a:pPr>
            <a:r>
              <a:rPr lang="sr-Latn-RS" sz="2000" dirty="0"/>
              <a:t>Ključna reč </a:t>
            </a:r>
            <a:r>
              <a:rPr lang="sr-Latn-RS" sz="2000" dirty="0">
                <a:latin typeface="Consolas" pitchFamily="49" charset="0"/>
                <a:cs typeface="Times New Roman" pitchFamily="18" charset="0"/>
              </a:rPr>
              <a:t>synchronized</a:t>
            </a:r>
            <a:r>
              <a:rPr lang="sr-Latn-RS" sz="2000" dirty="0"/>
              <a:t> omogućava </a:t>
            </a:r>
            <a:r>
              <a:rPr lang="sr-Latn-RS" sz="2000" dirty="0" smtClean="0"/>
              <a:t>bezuslovno blokiranje drugih </a:t>
            </a:r>
            <a:r>
              <a:rPr lang="sr-Latn-RS" sz="2000" dirty="0"/>
              <a:t>niti da asinhrono pristupe određenim metodama/objektima</a:t>
            </a:r>
            <a:r>
              <a:rPr lang="sr-Latn-RS" sz="2000" dirty="0" smtClean="0"/>
              <a:t>.</a:t>
            </a:r>
            <a:endParaRPr lang="sr-Latn-RS" sz="2000" dirty="0"/>
          </a:p>
          <a:p>
            <a:pPr eaLnBrk="1" hangingPunct="1">
              <a:spcBef>
                <a:spcPts val="0"/>
              </a:spcBef>
              <a:spcAft>
                <a:spcPts val="1200"/>
              </a:spcAft>
              <a:buClr>
                <a:schemeClr val="tx1"/>
              </a:buClr>
              <a:buSzPct val="75000"/>
              <a:buFont typeface="Wingdings" pitchFamily="2" charset="2"/>
              <a:buChar char="n"/>
            </a:pPr>
            <a:r>
              <a:rPr lang="sr-Latn-RS" sz="2000" dirty="0"/>
              <a:t>Metodama za komunikaciju između niti možemo postići finiji nivo kontrole izvršavanja niti.</a:t>
            </a:r>
          </a:p>
          <a:p>
            <a:pPr eaLnBrk="1" hangingPunct="1">
              <a:spcBef>
                <a:spcPts val="0"/>
              </a:spcBef>
              <a:spcAft>
                <a:spcPts val="1200"/>
              </a:spcAft>
              <a:buClr>
                <a:schemeClr val="tx1"/>
              </a:buClr>
              <a:buSzPct val="75000"/>
              <a:buFont typeface="Wingdings" pitchFamily="2" charset="2"/>
              <a:buChar char="n"/>
            </a:pPr>
            <a:r>
              <a:rPr lang="sr-Latn-RS" sz="2000" dirty="0"/>
              <a:t>Komunikacija između niti je </a:t>
            </a:r>
            <a:r>
              <a:rPr lang="en-US" sz="2000" dirty="0" err="1" smtClean="0"/>
              <a:t>vrlo</a:t>
            </a:r>
            <a:r>
              <a:rPr lang="sr-Latn-RS" sz="2000" dirty="0" smtClean="0"/>
              <a:t> </a:t>
            </a:r>
            <a:r>
              <a:rPr lang="sr-Latn-RS" sz="2000" dirty="0"/>
              <a:t>važna u odnosu niti tipa </a:t>
            </a:r>
            <a:r>
              <a:rPr lang="sr-Latn-RS" sz="2000" dirty="0">
                <a:solidFill>
                  <a:srgbClr val="FF0000"/>
                </a:solidFill>
              </a:rPr>
              <a:t>proizvođač-korisnik</a:t>
            </a:r>
            <a:r>
              <a:rPr lang="sr-Latn-RS" sz="2000" dirty="0"/>
              <a:t> (eng. </a:t>
            </a:r>
            <a:r>
              <a:rPr lang="sr-Latn-RS" sz="2000" i="1" dirty="0"/>
              <a:t>producer-consumer</a:t>
            </a:r>
            <a:r>
              <a:rPr lang="sr-Latn-RS" sz="2000" dirty="0"/>
              <a:t>). </a:t>
            </a:r>
            <a:endParaRPr lang="sr-Latn-RS" sz="2000" dirty="0" smtClean="0"/>
          </a:p>
          <a:p>
            <a:pPr eaLnBrk="1" hangingPunct="1">
              <a:spcBef>
                <a:spcPts val="0"/>
              </a:spcBef>
              <a:spcAft>
                <a:spcPts val="1200"/>
              </a:spcAft>
              <a:buClr>
                <a:schemeClr val="tx1"/>
              </a:buClr>
              <a:buSzPct val="75000"/>
              <a:buFont typeface="Wingdings" pitchFamily="2" charset="2"/>
              <a:buChar char="n"/>
            </a:pPr>
            <a:r>
              <a:rPr lang="sr-Latn-RS" sz="2000" dirty="0" smtClean="0"/>
              <a:t>Proizvođač </a:t>
            </a:r>
            <a:r>
              <a:rPr lang="sr-Latn-RS" sz="2000" dirty="0"/>
              <a:t>i korisnik su niti koje koriste zajednički resurs. Proizvođač je nit koja generiše podatke (i upisuje u resurs), a korisnik je nit koja </a:t>
            </a:r>
            <a:r>
              <a:rPr lang="sr-Latn-RS" sz="2000" dirty="0" smtClean="0"/>
              <a:t>koristi </a:t>
            </a:r>
            <a:r>
              <a:rPr lang="sr-Latn-RS" sz="2000" dirty="0"/>
              <a:t>podatke</a:t>
            </a:r>
            <a:r>
              <a:rPr lang="sr-Latn-RS" sz="2000" dirty="0" smtClean="0"/>
              <a:t>.</a:t>
            </a:r>
          </a:p>
          <a:p>
            <a:pPr eaLnBrk="1" hangingPunct="1">
              <a:spcBef>
                <a:spcPts val="0"/>
              </a:spcBef>
              <a:spcAft>
                <a:spcPts val="1200"/>
              </a:spcAft>
              <a:buClr>
                <a:schemeClr val="tx1"/>
              </a:buClr>
              <a:buSzPct val="75000"/>
              <a:buFont typeface="Wingdings" pitchFamily="2" charset="2"/>
              <a:buChar char="n"/>
            </a:pPr>
            <a:r>
              <a:rPr lang="en-US" sz="2000" dirty="0"/>
              <a:t>U </a:t>
            </a:r>
            <a:r>
              <a:rPr lang="en-US" sz="2000" dirty="0" err="1"/>
              <a:t>primeru</a:t>
            </a:r>
            <a:r>
              <a:rPr lang="en-US" sz="2000" dirty="0"/>
              <a:t> </a:t>
            </a:r>
            <a:r>
              <a:rPr lang="en-US" sz="2000" dirty="0" err="1"/>
              <a:t>koji</a:t>
            </a:r>
            <a:r>
              <a:rPr lang="en-US" sz="2000" dirty="0"/>
              <a:t> </a:t>
            </a:r>
            <a:r>
              <a:rPr lang="en-US" sz="2000" dirty="0" err="1"/>
              <a:t>sledi</a:t>
            </a:r>
            <a:r>
              <a:rPr lang="en-US" sz="2000" dirty="0"/>
              <a:t>, </a:t>
            </a:r>
            <a:r>
              <a:rPr lang="en-US" sz="2000" dirty="0" err="1"/>
              <a:t>resurs</a:t>
            </a:r>
            <a:r>
              <a:rPr lang="en-US" sz="2000" dirty="0"/>
              <a:t> (</a:t>
            </a:r>
            <a:r>
              <a:rPr lang="en-US" sz="2000" dirty="0" err="1"/>
              <a:t>objekat</a:t>
            </a:r>
            <a:r>
              <a:rPr lang="en-US" sz="2000" dirty="0"/>
              <a:t>) </a:t>
            </a:r>
            <a:r>
              <a:rPr lang="en-US" sz="2000" dirty="0" err="1"/>
              <a:t>će</a:t>
            </a:r>
            <a:r>
              <a:rPr lang="en-US" sz="2000" dirty="0"/>
              <a:t> </a:t>
            </a:r>
            <a:r>
              <a:rPr lang="en-US" sz="2000" dirty="0" err="1"/>
              <a:t>biti</a:t>
            </a:r>
            <a:r>
              <a:rPr lang="en-US" sz="2000" dirty="0"/>
              <a:t> </a:t>
            </a:r>
            <a:r>
              <a:rPr lang="en-US" sz="2000" dirty="0" err="1"/>
              <a:t>bafer</a:t>
            </a:r>
            <a:r>
              <a:rPr lang="en-US" sz="2000" dirty="0"/>
              <a:t> (</a:t>
            </a:r>
            <a:r>
              <a:rPr lang="en-US" sz="2000" dirty="0" err="1"/>
              <a:t>niz</a:t>
            </a:r>
            <a:r>
              <a:rPr lang="en-US" sz="2000" dirty="0"/>
              <a:t>) </a:t>
            </a:r>
            <a:r>
              <a:rPr lang="en-US" sz="2000" dirty="0" err="1"/>
              <a:t>celih</a:t>
            </a:r>
            <a:r>
              <a:rPr lang="en-US" sz="2000" dirty="0"/>
              <a:t> </a:t>
            </a:r>
            <a:r>
              <a:rPr lang="en-US" sz="2000" dirty="0" err="1"/>
              <a:t>brojeva</a:t>
            </a:r>
            <a:r>
              <a:rPr lang="en-US" sz="2000" dirty="0"/>
              <a:t> u </a:t>
            </a:r>
            <a:r>
              <a:rPr lang="en-US" sz="2000" dirty="0" err="1"/>
              <a:t>koji</a:t>
            </a:r>
            <a:r>
              <a:rPr lang="en-US" sz="2000" dirty="0"/>
              <a:t> </a:t>
            </a:r>
            <a:r>
              <a:rPr lang="en-US" sz="2000" dirty="0" err="1"/>
              <a:t>proizvođačka</a:t>
            </a:r>
            <a:r>
              <a:rPr lang="en-US" sz="2000" dirty="0"/>
              <a:t> nit </a:t>
            </a:r>
            <a:r>
              <a:rPr lang="en-US" sz="2000" dirty="0" err="1"/>
              <a:t>upisuje</a:t>
            </a:r>
            <a:r>
              <a:rPr lang="en-US" sz="2000" dirty="0"/>
              <a:t> </a:t>
            </a:r>
            <a:r>
              <a:rPr lang="en-US" sz="2000" dirty="0" err="1"/>
              <a:t>broj</a:t>
            </a:r>
            <a:r>
              <a:rPr lang="en-US" sz="2000" dirty="0"/>
              <a:t>, a </a:t>
            </a:r>
            <a:r>
              <a:rPr lang="en-US" sz="2000" dirty="0" err="1"/>
              <a:t>korisnička</a:t>
            </a:r>
            <a:r>
              <a:rPr lang="en-US" sz="2000" dirty="0"/>
              <a:t> nit </a:t>
            </a:r>
            <a:r>
              <a:rPr lang="en-US" sz="2000" dirty="0" err="1"/>
              <a:t>čita</a:t>
            </a:r>
            <a:r>
              <a:rPr lang="en-US" sz="2000" dirty="0"/>
              <a:t> </a:t>
            </a:r>
            <a:r>
              <a:rPr lang="en-US" sz="2000" dirty="0" err="1"/>
              <a:t>poslednji</a:t>
            </a:r>
            <a:r>
              <a:rPr lang="en-US" sz="2000" dirty="0"/>
              <a:t> </a:t>
            </a:r>
            <a:r>
              <a:rPr lang="en-US" sz="2000" dirty="0" err="1"/>
              <a:t>upisani</a:t>
            </a:r>
            <a:r>
              <a:rPr lang="en-US" sz="2000" dirty="0"/>
              <a:t> </a:t>
            </a:r>
            <a:r>
              <a:rPr lang="en-US" sz="2000" dirty="0" err="1"/>
              <a:t>broj</a:t>
            </a:r>
            <a:r>
              <a:rPr lang="en-US" sz="2000" dirty="0" smtClean="0"/>
              <a:t>.</a:t>
            </a:r>
            <a:endParaRPr lang="sr-Latn-ME" sz="2000" dirty="0" smtClean="0"/>
          </a:p>
          <a:p>
            <a:pPr eaLnBrk="1" hangingPunct="1">
              <a:spcBef>
                <a:spcPts val="0"/>
              </a:spcBef>
              <a:spcAft>
                <a:spcPts val="1200"/>
              </a:spcAft>
              <a:buClr>
                <a:schemeClr val="tx1"/>
              </a:buClr>
              <a:buSzPct val="75000"/>
              <a:buFont typeface="Wingdings" pitchFamily="2" charset="2"/>
              <a:buChar char="n"/>
            </a:pPr>
            <a:r>
              <a:rPr lang="sr-Latn-RS" sz="2000" dirty="0"/>
              <a:t>U primeru nije izvršena komunikacija između niti</a:t>
            </a:r>
            <a:r>
              <a:rPr lang="sr-Latn-RS" sz="2000" dirty="0" smtClean="0"/>
              <a:t>. Sledi kratak opis korišćenih klasa, pa program.</a:t>
            </a:r>
            <a:endParaRPr lang="en-GB" sz="2000" dirty="0"/>
          </a:p>
          <a:p>
            <a:pPr marL="0" indent="0" eaLnBrk="1" hangingPunct="1">
              <a:spcBef>
                <a:spcPts val="0"/>
              </a:spcBef>
              <a:spcAft>
                <a:spcPts val="1200"/>
              </a:spcAft>
              <a:buClr>
                <a:schemeClr val="tx1"/>
              </a:buClr>
              <a:buSzPct val="75000"/>
            </a:pPr>
            <a:endParaRPr lang="en-US" sz="2000" dirty="0"/>
          </a:p>
        </p:txBody>
      </p:sp>
      <p:sp>
        <p:nvSpPr>
          <p:cNvPr id="440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0B9CC9-6D8E-46DE-AFAC-8042F652CD09}" type="slidenum">
              <a:rPr lang="en-GB" smtClean="0">
                <a:latin typeface="Arial Black" pitchFamily="34" charset="0"/>
              </a:rPr>
              <a:pPr eaLnBrk="1" hangingPunct="1"/>
              <a:t>25</a:t>
            </a:fld>
            <a:endParaRPr lang="en-GB" smtClean="0">
              <a:latin typeface="Arial Black" pitchFamily="34" charset="0"/>
            </a:endParaRPr>
          </a:p>
        </p:txBody>
      </p:sp>
    </p:spTree>
    <p:extLst>
      <p:ext uri="{BB962C8B-B14F-4D97-AF65-F5344CB8AC3E}">
        <p14:creationId xmlns:p14="http://schemas.microsoft.com/office/powerpoint/2010/main" val="1306029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95288" y="528638"/>
            <a:ext cx="7777162" cy="596900"/>
          </a:xfrm>
        </p:spPr>
        <p:txBody>
          <a:bodyPr/>
          <a:lstStyle/>
          <a:p>
            <a:pPr eaLnBrk="1" hangingPunct="1"/>
            <a:r>
              <a:rPr lang="en-US" sz="3600" smtClean="0"/>
              <a:t>Primer </a:t>
            </a:r>
            <a:r>
              <a:rPr lang="sr-Latn-RS" sz="3600" smtClean="0"/>
              <a:t>bez</a:t>
            </a:r>
            <a:r>
              <a:rPr lang="en-US" sz="3600" smtClean="0"/>
              <a:t> komuniciranj</a:t>
            </a:r>
            <a:r>
              <a:rPr lang="sr-Latn-RS" sz="3600" smtClean="0"/>
              <a:t>a</a:t>
            </a:r>
            <a:r>
              <a:rPr lang="en-US" sz="3600" smtClean="0"/>
              <a:t> izme</a:t>
            </a:r>
            <a:r>
              <a:rPr lang="sr-Latn-RS" sz="3600" smtClean="0"/>
              <a:t>đu niti</a:t>
            </a:r>
            <a:endParaRPr lang="en-US" sz="3600" smtClean="0"/>
          </a:p>
        </p:txBody>
      </p:sp>
      <p:sp>
        <p:nvSpPr>
          <p:cNvPr id="46083" name="Rectangle 3" descr="Rectangle: Click to edit Master text styles&#10;Second level&#10;Third level&#10;Fourth level&#10;Fifth level"/>
          <p:cNvSpPr txBox="1">
            <a:spLocks noChangeArrowheads="1"/>
          </p:cNvSpPr>
          <p:nvPr/>
        </p:nvSpPr>
        <p:spPr bwMode="auto">
          <a:xfrm>
            <a:off x="203977" y="1340768"/>
            <a:ext cx="8616496" cy="464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900"/>
              </a:spcAft>
              <a:buClr>
                <a:schemeClr val="tx1"/>
              </a:buClr>
              <a:buSzPct val="75000"/>
              <a:buFont typeface="Wingdings" pitchFamily="2" charset="2"/>
              <a:buChar char="n"/>
            </a:pPr>
            <a:r>
              <a:rPr lang="en-US" sz="2000" dirty="0" smtClean="0"/>
              <a:t>K</a:t>
            </a:r>
            <a:r>
              <a:rPr lang="sr-Latn-RS" sz="2000" dirty="0" smtClean="0"/>
              <a:t>lasa</a:t>
            </a:r>
            <a:r>
              <a:rPr lang="en-US" sz="2000" dirty="0" smtClean="0"/>
              <a:t> </a:t>
            </a:r>
            <a:r>
              <a:rPr lang="en-US" sz="2000" dirty="0" err="1" smtClean="0">
                <a:solidFill>
                  <a:srgbClr val="FF0000"/>
                </a:solidFill>
                <a:latin typeface="Consolas" pitchFamily="49" charset="0"/>
                <a:cs typeface="Times New Roman" pitchFamily="18" charset="0"/>
              </a:rPr>
              <a:t>Bafer</a:t>
            </a:r>
            <a:r>
              <a:rPr lang="en-US" sz="2000" dirty="0"/>
              <a:t> </a:t>
            </a:r>
            <a:r>
              <a:rPr lang="sr-Latn-ME" sz="2000" dirty="0" smtClean="0"/>
              <a:t>će predstavljati bafer. </a:t>
            </a:r>
            <a:r>
              <a:rPr lang="sr-Latn-RS" sz="2000" dirty="0"/>
              <a:t>Klasa </a:t>
            </a:r>
            <a:r>
              <a:rPr lang="sr-Latn-RS" sz="2000" dirty="0">
                <a:latin typeface="Consolas" panose="020B0609020204030204" pitchFamily="49" charset="0"/>
              </a:rPr>
              <a:t>Bafer</a:t>
            </a:r>
            <a:r>
              <a:rPr lang="sr-Latn-RS" sz="2000" dirty="0"/>
              <a:t> ima </a:t>
            </a:r>
            <a:r>
              <a:rPr lang="sr-Latn-RS" sz="2000" dirty="0">
                <a:latin typeface="Consolas" panose="020B0609020204030204" pitchFamily="49" charset="0"/>
              </a:rPr>
              <a:t>boolean</a:t>
            </a:r>
            <a:r>
              <a:rPr lang="sr-Latn-RS" sz="2000" dirty="0"/>
              <a:t> </a:t>
            </a:r>
            <a:r>
              <a:rPr lang="sr-Latn-RS" sz="2000" dirty="0" smtClean="0"/>
              <a:t>podatak </a:t>
            </a:r>
            <a:r>
              <a:rPr lang="sr-Latn-RS" sz="2000" dirty="0">
                <a:solidFill>
                  <a:srgbClr val="FF0000"/>
                </a:solidFill>
                <a:latin typeface="Consolas" panose="020B0609020204030204" pitchFamily="49" charset="0"/>
              </a:rPr>
              <a:t>procitanZadnji</a:t>
            </a:r>
            <a:r>
              <a:rPr lang="sr-Latn-RS" sz="2000" dirty="0"/>
              <a:t> koji predstavlja indikaciju da li je pročitan zadnji upisan broj. </a:t>
            </a:r>
            <a:r>
              <a:rPr lang="sr-Latn-RS" sz="2000" dirty="0" smtClean="0"/>
              <a:t>Samo </a:t>
            </a:r>
            <a:r>
              <a:rPr lang="sr-Latn-RS" sz="2000" dirty="0"/>
              <a:t>kad se pročita zadnji upisan broj, dozvoljeno je upisati novi broj</a:t>
            </a:r>
            <a:r>
              <a:rPr lang="sr-Latn-RS" sz="2000" dirty="0" smtClean="0"/>
              <a:t>. </a:t>
            </a:r>
            <a:r>
              <a:rPr lang="sr-Latn-RS" sz="2000" dirty="0"/>
              <a:t>Na početku je </a:t>
            </a:r>
            <a:r>
              <a:rPr lang="sr-Latn-RS" sz="2000" dirty="0">
                <a:latin typeface="Consolas" panose="020B0609020204030204" pitchFamily="49" charset="0"/>
              </a:rPr>
              <a:t>procitanZadnji = </a:t>
            </a:r>
            <a:r>
              <a:rPr lang="sr-Latn-RS" sz="2000" dirty="0" smtClean="0">
                <a:latin typeface="Consolas" panose="020B0609020204030204" pitchFamily="49" charset="0"/>
              </a:rPr>
              <a:t>true</a:t>
            </a:r>
            <a:r>
              <a:rPr lang="sr-Latn-RS" sz="2000" dirty="0"/>
              <a:t> </a:t>
            </a:r>
            <a:r>
              <a:rPr lang="sr-Latn-RS" sz="2000" dirty="0" smtClean="0"/>
              <a:t>jer se prvo obavlja operacija upisivanja. Poziciju </a:t>
            </a:r>
            <a:r>
              <a:rPr lang="sr-Latn-RS" sz="2000" dirty="0"/>
              <a:t>trenutnog upisa i čitanja pamtimo preko promenljive </a:t>
            </a:r>
            <a:r>
              <a:rPr lang="sr-Latn-RS" sz="2000" dirty="0">
                <a:solidFill>
                  <a:srgbClr val="FF0000"/>
                </a:solidFill>
              </a:rPr>
              <a:t>indeks</a:t>
            </a:r>
            <a:r>
              <a:rPr lang="sr-Latn-RS" sz="2000" dirty="0" smtClean="0"/>
              <a:t>.</a:t>
            </a:r>
            <a:endParaRPr lang="sr-Latn-ME" sz="2000" dirty="0" smtClean="0"/>
          </a:p>
          <a:p>
            <a:pPr eaLnBrk="1" hangingPunct="1">
              <a:spcBef>
                <a:spcPts val="0"/>
              </a:spcBef>
              <a:spcAft>
                <a:spcPts val="900"/>
              </a:spcAft>
              <a:buClr>
                <a:schemeClr val="tx1"/>
              </a:buClr>
              <a:buSzPct val="75000"/>
              <a:buFont typeface="Wingdings" pitchFamily="2" charset="2"/>
              <a:buChar char="n"/>
            </a:pPr>
            <a:r>
              <a:rPr lang="en-US" sz="2000" dirty="0" err="1"/>
              <a:t>Proizvođačku</a:t>
            </a:r>
            <a:r>
              <a:rPr lang="en-US" sz="2000" dirty="0"/>
              <a:t> </a:t>
            </a:r>
            <a:r>
              <a:rPr lang="en-US" sz="2000" dirty="0" err="1"/>
              <a:t>i</a:t>
            </a:r>
            <a:r>
              <a:rPr lang="en-US" sz="2000" dirty="0"/>
              <a:t> </a:t>
            </a:r>
            <a:r>
              <a:rPr lang="en-US" sz="2000" dirty="0" err="1"/>
              <a:t>korisničku</a:t>
            </a:r>
            <a:r>
              <a:rPr lang="en-US" sz="2000" dirty="0"/>
              <a:t> nit </a:t>
            </a:r>
            <a:r>
              <a:rPr lang="en-US" sz="2000" dirty="0" err="1"/>
              <a:t>ćemo</a:t>
            </a:r>
            <a:r>
              <a:rPr lang="en-US" sz="2000" dirty="0"/>
              <a:t> </a:t>
            </a:r>
            <a:r>
              <a:rPr lang="en-US" sz="2000" dirty="0" err="1"/>
              <a:t>realizovati</a:t>
            </a:r>
            <a:r>
              <a:rPr lang="en-US" sz="2000" dirty="0"/>
              <a:t> </a:t>
            </a:r>
            <a:r>
              <a:rPr lang="en-US" sz="2000" dirty="0" err="1"/>
              <a:t>kao</a:t>
            </a:r>
            <a:r>
              <a:rPr lang="en-US" sz="2000" dirty="0"/>
              <a:t> </a:t>
            </a:r>
            <a:r>
              <a:rPr lang="en-US" sz="2000" dirty="0" err="1"/>
              <a:t>klase</a:t>
            </a:r>
            <a:r>
              <a:rPr lang="en-US" sz="2000" dirty="0"/>
              <a:t> </a:t>
            </a:r>
            <a:r>
              <a:rPr lang="en-US" sz="2000" dirty="0" err="1"/>
              <a:t>koje</a:t>
            </a:r>
            <a:r>
              <a:rPr lang="en-US" sz="2000" dirty="0"/>
              <a:t> </a:t>
            </a:r>
            <a:r>
              <a:rPr lang="en-US" sz="2000" dirty="0" err="1"/>
              <a:t>implementiraju</a:t>
            </a:r>
            <a:r>
              <a:rPr lang="en-US" sz="2000" dirty="0"/>
              <a:t> </a:t>
            </a:r>
            <a:r>
              <a:rPr lang="en-US" sz="2000" dirty="0">
                <a:latin typeface="Consolas" panose="020B0609020204030204" pitchFamily="49" charset="0"/>
              </a:rPr>
              <a:t>Runnable</a:t>
            </a:r>
            <a:r>
              <a:rPr lang="en-US" sz="2000" dirty="0"/>
              <a:t> </a:t>
            </a:r>
            <a:r>
              <a:rPr lang="en-US" sz="2000" dirty="0" err="1"/>
              <a:t>interfejs</a:t>
            </a:r>
            <a:r>
              <a:rPr lang="en-US" sz="2000" dirty="0"/>
              <a:t>, a </a:t>
            </a:r>
            <a:r>
              <a:rPr lang="en-US" sz="2000" dirty="0" err="1"/>
              <a:t>nitima</a:t>
            </a:r>
            <a:r>
              <a:rPr lang="en-US" sz="2000" dirty="0"/>
              <a:t> </a:t>
            </a:r>
            <a:r>
              <a:rPr lang="en-US" sz="2000" dirty="0" err="1"/>
              <a:t>ćemo</a:t>
            </a:r>
            <a:r>
              <a:rPr lang="en-US" sz="2000" dirty="0"/>
              <a:t> </a:t>
            </a:r>
            <a:r>
              <a:rPr lang="en-US" sz="2000" dirty="0" err="1"/>
              <a:t>upravljati</a:t>
            </a:r>
            <a:r>
              <a:rPr lang="en-US" sz="2000" dirty="0"/>
              <a:t> </a:t>
            </a:r>
            <a:r>
              <a:rPr lang="en-US" sz="2000" dirty="0" err="1"/>
              <a:t>preko</a:t>
            </a:r>
            <a:r>
              <a:rPr lang="en-US" sz="2000" dirty="0"/>
              <a:t> </a:t>
            </a:r>
            <a:r>
              <a:rPr lang="en-US" sz="2000" dirty="0" err="1"/>
              <a:t>izvršioca</a:t>
            </a:r>
            <a:r>
              <a:rPr lang="en-US" sz="2000" dirty="0"/>
              <a:t>. </a:t>
            </a:r>
            <a:endParaRPr lang="sr-Latn-ME" sz="2000" dirty="0" smtClean="0"/>
          </a:p>
          <a:p>
            <a:pPr eaLnBrk="1" hangingPunct="1">
              <a:spcBef>
                <a:spcPts val="0"/>
              </a:spcBef>
              <a:spcAft>
                <a:spcPts val="900"/>
              </a:spcAft>
              <a:buClr>
                <a:schemeClr val="tx1"/>
              </a:buClr>
              <a:buSzPct val="75000"/>
              <a:buFont typeface="Wingdings" pitchFamily="2" charset="2"/>
              <a:buChar char="n"/>
            </a:pPr>
            <a:r>
              <a:rPr lang="sr-Latn-ME" sz="2000" dirty="0" smtClean="0"/>
              <a:t>Klasa </a:t>
            </a:r>
            <a:r>
              <a:rPr lang="sr-Latn-RS" sz="2000" dirty="0" smtClean="0">
                <a:solidFill>
                  <a:srgbClr val="FF0000"/>
                </a:solidFill>
                <a:latin typeface="Consolas" pitchFamily="49" charset="0"/>
                <a:cs typeface="Times New Roman" pitchFamily="18" charset="0"/>
              </a:rPr>
              <a:t>Proizvodjac</a:t>
            </a:r>
            <a:r>
              <a:rPr lang="sr-Latn-RS" sz="2000" dirty="0" smtClean="0"/>
              <a:t> će upisivati brojeve u bafer (metoda </a:t>
            </a:r>
            <a:r>
              <a:rPr lang="sr-Latn-RS" sz="2000" dirty="0" smtClean="0">
                <a:solidFill>
                  <a:srgbClr val="FF0000"/>
                </a:solidFill>
                <a:latin typeface="Consolas" pitchFamily="49" charset="0"/>
                <a:cs typeface="Times New Roman" pitchFamily="18" charset="0"/>
              </a:rPr>
              <a:t>upisi</a:t>
            </a:r>
            <a:r>
              <a:rPr lang="sr-Latn-RS" sz="2000" dirty="0"/>
              <a:t> </a:t>
            </a:r>
            <a:r>
              <a:rPr lang="sr-Latn-RS" sz="2000" dirty="0" smtClean="0"/>
              <a:t>klase </a:t>
            </a:r>
            <a:r>
              <a:rPr lang="sr-Latn-RS" sz="2000" dirty="0" smtClean="0">
                <a:latin typeface="Consolas" panose="020B0609020204030204" pitchFamily="49" charset="0"/>
              </a:rPr>
              <a:t>Bafer</a:t>
            </a:r>
            <a:r>
              <a:rPr lang="sr-Latn-RS" sz="2000" dirty="0" smtClean="0"/>
              <a:t>)</a:t>
            </a:r>
            <a:r>
              <a:rPr lang="sr-Latn-RS" sz="2000" dirty="0"/>
              <a:t>.</a:t>
            </a:r>
            <a:r>
              <a:rPr lang="sr-Latn-RS" sz="2000" dirty="0" smtClean="0"/>
              <a:t> </a:t>
            </a:r>
          </a:p>
          <a:p>
            <a:pPr eaLnBrk="1" hangingPunct="1">
              <a:spcBef>
                <a:spcPts val="0"/>
              </a:spcBef>
              <a:spcAft>
                <a:spcPts val="900"/>
              </a:spcAft>
              <a:buClr>
                <a:schemeClr val="tx1"/>
              </a:buClr>
              <a:buSzPct val="75000"/>
              <a:buFont typeface="Wingdings" pitchFamily="2" charset="2"/>
              <a:buChar char="n"/>
            </a:pPr>
            <a:r>
              <a:rPr lang="sr-Latn-RS" sz="2000" dirty="0" smtClean="0"/>
              <a:t>Klasa </a:t>
            </a:r>
            <a:r>
              <a:rPr lang="sr-Latn-RS" sz="2000" dirty="0" smtClean="0">
                <a:solidFill>
                  <a:srgbClr val="FF0000"/>
                </a:solidFill>
                <a:latin typeface="Consolas" pitchFamily="49" charset="0"/>
                <a:cs typeface="Times New Roman" pitchFamily="18" charset="0"/>
              </a:rPr>
              <a:t>Korisnik</a:t>
            </a:r>
            <a:r>
              <a:rPr lang="sr-Latn-RS" sz="2000" dirty="0"/>
              <a:t> </a:t>
            </a:r>
            <a:r>
              <a:rPr lang="sr-Latn-RS" sz="2000" dirty="0" smtClean="0"/>
              <a:t>čitati poslednji upisani broj (metoda </a:t>
            </a:r>
            <a:r>
              <a:rPr lang="sr-Latn-RS" sz="2000" dirty="0" smtClean="0">
                <a:solidFill>
                  <a:srgbClr val="FF0000"/>
                </a:solidFill>
                <a:latin typeface="Consolas" pitchFamily="49" charset="0"/>
                <a:cs typeface="Times New Roman" pitchFamily="18" charset="0"/>
              </a:rPr>
              <a:t>procitaj</a:t>
            </a:r>
            <a:r>
              <a:rPr lang="sr-Latn-RS" sz="2000" dirty="0"/>
              <a:t> klase </a:t>
            </a:r>
            <a:r>
              <a:rPr lang="sr-Latn-RS" sz="2000" dirty="0">
                <a:latin typeface="Consolas" panose="020B0609020204030204" pitchFamily="49" charset="0"/>
              </a:rPr>
              <a:t>Bafer</a:t>
            </a:r>
            <a:r>
              <a:rPr lang="sr-Latn-RS" sz="2000" dirty="0" smtClean="0"/>
              <a:t>).</a:t>
            </a:r>
          </a:p>
          <a:p>
            <a:pPr eaLnBrk="1" hangingPunct="1">
              <a:spcBef>
                <a:spcPts val="0"/>
              </a:spcBef>
              <a:spcAft>
                <a:spcPts val="900"/>
              </a:spcAft>
              <a:buClr>
                <a:schemeClr val="tx1"/>
              </a:buClr>
              <a:buSzPct val="75000"/>
              <a:buFont typeface="Wingdings" pitchFamily="2" charset="2"/>
              <a:buChar char="n"/>
            </a:pPr>
            <a:r>
              <a:rPr lang="en-US" sz="2000" dirty="0"/>
              <a:t>Program se </a:t>
            </a:r>
            <a:r>
              <a:rPr lang="en-US" sz="2000" dirty="0" err="1"/>
              <a:t>završava</a:t>
            </a:r>
            <a:r>
              <a:rPr lang="en-US" sz="2000" dirty="0"/>
              <a:t> </a:t>
            </a:r>
            <a:r>
              <a:rPr lang="en-US" sz="2000" dirty="0" err="1"/>
              <a:t>kada</a:t>
            </a:r>
            <a:r>
              <a:rPr lang="en-US" sz="2000" dirty="0"/>
              <a:t> se </a:t>
            </a:r>
            <a:r>
              <a:rPr lang="en-US" sz="2000" dirty="0" err="1"/>
              <a:t>upiše</a:t>
            </a:r>
            <a:r>
              <a:rPr lang="en-US" sz="2000" dirty="0"/>
              <a:t> </a:t>
            </a:r>
            <a:r>
              <a:rPr lang="en-US" sz="2000" dirty="0" err="1"/>
              <a:t>i</a:t>
            </a:r>
            <a:r>
              <a:rPr lang="en-US" sz="2000" dirty="0"/>
              <a:t> </a:t>
            </a:r>
            <a:r>
              <a:rPr lang="en-US" sz="2000" dirty="0" err="1"/>
              <a:t>pročita</a:t>
            </a:r>
            <a:r>
              <a:rPr lang="en-US" sz="2000" dirty="0"/>
              <a:t> </a:t>
            </a:r>
            <a:r>
              <a:rPr lang="en-US" sz="2000" dirty="0" err="1"/>
              <a:t>onoliko</a:t>
            </a:r>
            <a:r>
              <a:rPr lang="en-US" sz="2000" dirty="0"/>
              <a:t> </a:t>
            </a:r>
            <a:r>
              <a:rPr lang="en-US" sz="2000" dirty="0" err="1"/>
              <a:t>brojeva</a:t>
            </a:r>
            <a:r>
              <a:rPr lang="en-US" sz="2000" dirty="0"/>
              <a:t> </a:t>
            </a:r>
            <a:r>
              <a:rPr lang="en-US" sz="2000" dirty="0" err="1"/>
              <a:t>koliko</a:t>
            </a:r>
            <a:r>
              <a:rPr lang="en-US" sz="2000" dirty="0"/>
              <a:t> </a:t>
            </a:r>
            <a:r>
              <a:rPr lang="en-US" sz="2000" dirty="0" err="1"/>
              <a:t>može</a:t>
            </a:r>
            <a:r>
              <a:rPr lang="en-US" sz="2000" dirty="0"/>
              <a:t> da </a:t>
            </a:r>
            <a:r>
              <a:rPr lang="en-US" sz="2000" dirty="0" err="1"/>
              <a:t>stane</a:t>
            </a:r>
            <a:r>
              <a:rPr lang="en-US" sz="2000" dirty="0"/>
              <a:t> u </a:t>
            </a:r>
            <a:r>
              <a:rPr lang="en-US" sz="2000" dirty="0" err="1" smtClean="0"/>
              <a:t>bafer</a:t>
            </a:r>
            <a:r>
              <a:rPr lang="sr-Latn-ME" sz="2000" dirty="0" smtClean="0"/>
              <a:t> (statički podatak </a:t>
            </a:r>
            <a:r>
              <a:rPr lang="en-GB" sz="2000" dirty="0" smtClean="0">
                <a:solidFill>
                  <a:srgbClr val="000000"/>
                </a:solidFill>
                <a:latin typeface="Consolas" pitchFamily="49" charset="0"/>
                <a:cs typeface="Times New Roman" pitchFamily="18" charset="0"/>
              </a:rPr>
              <a:t>VEL_BAF</a:t>
            </a:r>
            <a:r>
              <a:rPr lang="sr-Latn-ME" sz="2000" dirty="0"/>
              <a:t> </a:t>
            </a:r>
            <a:r>
              <a:rPr lang="sr-Latn-ME" sz="2000" dirty="0" smtClean="0"/>
              <a:t>klase </a:t>
            </a:r>
            <a:r>
              <a:rPr lang="sr-Latn-ME" sz="2000" dirty="0">
                <a:solidFill>
                  <a:srgbClr val="000000"/>
                </a:solidFill>
                <a:latin typeface="Consolas" pitchFamily="49" charset="0"/>
                <a:cs typeface="Times New Roman" pitchFamily="18" charset="0"/>
              </a:rPr>
              <a:t>Bafer</a:t>
            </a:r>
            <a:r>
              <a:rPr lang="sr-Latn-ME" sz="2000" dirty="0" smtClean="0"/>
              <a:t>)</a:t>
            </a:r>
            <a:r>
              <a:rPr lang="en-US" sz="2000" dirty="0" smtClean="0"/>
              <a:t>.</a:t>
            </a:r>
            <a:endParaRPr lang="en-US" sz="2000" dirty="0"/>
          </a:p>
        </p:txBody>
      </p:sp>
      <p:sp>
        <p:nvSpPr>
          <p:cNvPr id="460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D37C42A-0AA1-49A0-96F3-70457CF5A449}" type="slidenum">
              <a:rPr lang="en-GB" smtClean="0">
                <a:latin typeface="Arial Black" pitchFamily="34" charset="0"/>
              </a:rPr>
              <a:pPr eaLnBrk="1" hangingPunct="1"/>
              <a:t>26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29F53CE-45B3-4D17-99BF-25DAC4B03A6A}" type="slidenum">
              <a:rPr lang="en-GB" smtClean="0">
                <a:latin typeface="Arial Black" pitchFamily="34" charset="0"/>
              </a:rPr>
              <a:pPr eaLnBrk="1" hangingPunct="1"/>
              <a:t>27</a:t>
            </a:fld>
            <a:endParaRPr lang="en-GB" smtClean="0">
              <a:latin typeface="Arial Black" pitchFamily="34" charset="0"/>
            </a:endParaRPr>
          </a:p>
        </p:txBody>
      </p:sp>
      <p:sp>
        <p:nvSpPr>
          <p:cNvPr id="47107" name="Rectangle 1"/>
          <p:cNvSpPr>
            <a:spLocks noChangeArrowheads="1"/>
          </p:cNvSpPr>
          <p:nvPr/>
        </p:nvSpPr>
        <p:spPr bwMode="auto">
          <a:xfrm>
            <a:off x="107504" y="1172072"/>
            <a:ext cx="4536504" cy="5493812"/>
          </a:xfrm>
          <a:prstGeom prst="rect">
            <a:avLst/>
          </a:prstGeom>
          <a:solidFill>
            <a:srgbClr val="CCFFFF"/>
          </a:solidFill>
          <a:ln w="9525">
            <a:solidFill>
              <a:srgbClr val="000000"/>
            </a:solidFill>
            <a:miter lim="800000"/>
            <a:headEnd/>
            <a:tailEnd/>
          </a:ln>
        </p:spPr>
        <p:txBody>
          <a:bodyPr wrap="square" lIns="72000" rIns="72000">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 class </a:t>
            </a:r>
            <a:r>
              <a:rPr lang="en-GB" sz="1300" dirty="0" err="1" smtClean="0">
                <a:solidFill>
                  <a:srgbClr val="000000"/>
                </a:solidFill>
                <a:latin typeface="Consolas" pitchFamily="49" charset="0"/>
                <a:cs typeface="Times New Roman" pitchFamily="18" charset="0"/>
              </a:rPr>
              <a:t>Bafer</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final static </a:t>
            </a:r>
            <a:r>
              <a:rPr lang="en-GB" sz="1300" b="1" dirty="0" err="1">
                <a:solidFill>
                  <a:srgbClr val="7F0055"/>
                </a:solidFill>
                <a:latin typeface="Consolas" pitchFamily="49" charset="0"/>
                <a:cs typeface="Times New Roman" pitchFamily="18" charset="0"/>
              </a:rPr>
              <a:t>int</a:t>
            </a:r>
            <a:r>
              <a:rPr lang="en-GB" sz="1300" dirty="0" smtClean="0">
                <a:solidFill>
                  <a:srgbClr val="000000"/>
                </a:solidFill>
                <a:latin typeface="Consolas" pitchFamily="49" charset="0"/>
                <a:cs typeface="Times New Roman" pitchFamily="18" charset="0"/>
              </a:rPr>
              <a:t> VEL_BAF = 10;</a:t>
            </a:r>
            <a:endParaRPr lang="en-GB" sz="1300" b="1" dirty="0">
              <a:solidFill>
                <a:srgbClr val="7F0055"/>
              </a:solidFill>
              <a:latin typeface="Consolas" pitchFamily="49" charset="0"/>
              <a:cs typeface="Times New Roman" pitchFamily="18" charset="0"/>
            </a:endParaRP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private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private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indeks</a:t>
            </a:r>
            <a:r>
              <a:rPr lang="en-GB" sz="1300" dirty="0">
                <a:solidFill>
                  <a:srgbClr val="000000"/>
                </a:solidFill>
                <a:latin typeface="Consolas" pitchFamily="49" charset="0"/>
                <a:cs typeface="Times New Roman" pitchFamily="18" charset="0"/>
              </a:rPr>
              <a:t> = -1;</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private </a:t>
            </a:r>
            <a:r>
              <a:rPr lang="en-GB" sz="1300" b="1" dirty="0" err="1">
                <a:solidFill>
                  <a:srgbClr val="7F0055"/>
                </a:solidFill>
                <a:latin typeface="Consolas" pitchFamily="49" charset="0"/>
                <a:cs typeface="Times New Roman" pitchFamily="18" charset="0"/>
              </a:rPr>
              <a:t>boolean</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procitanZadnji</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true</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dirty="0" err="1" smtClean="0">
                <a:solidFill>
                  <a:srgbClr val="000000"/>
                </a:solidFill>
                <a:latin typeface="Consolas" pitchFamily="49" charset="0"/>
                <a:cs typeface="Times New Roman" pitchFamily="18" charset="0"/>
              </a:rPr>
              <a:t>Bafer</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new </a:t>
            </a:r>
            <a:r>
              <a:rPr lang="en-GB" sz="1300" b="1" dirty="0" err="1" smtClean="0">
                <a:solidFill>
                  <a:srgbClr val="7F0055"/>
                </a:solidFill>
                <a:latin typeface="Consolas" pitchFamily="49" charset="0"/>
                <a:cs typeface="Times New Roman" pitchFamily="18" charset="0"/>
              </a:rPr>
              <a:t>int</a:t>
            </a:r>
            <a:r>
              <a:rPr lang="en-GB" sz="1300" dirty="0" smtClean="0">
                <a:solidFill>
                  <a:srgbClr val="000000"/>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VEL_BAF</a:t>
            </a: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 void</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upisi</a:t>
            </a:r>
            <a:r>
              <a:rPr lang="en-GB" sz="1300" dirty="0">
                <a:solidFill>
                  <a:srgbClr val="000000"/>
                </a:solidFill>
                <a:latin typeface="Consolas" pitchFamily="49" charset="0"/>
                <a:cs typeface="Times New Roman" pitchFamily="18" charset="0"/>
              </a:rPr>
              <a:t>(</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broj</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while</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procitanZadnji</a:t>
            </a: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indeks</a:t>
            </a:r>
            <a:r>
              <a:rPr lang="en-GB" sz="1300" dirty="0">
                <a:solidFill>
                  <a:srgbClr val="000000"/>
                </a:solidFill>
                <a:latin typeface="Consolas" pitchFamily="49" charset="0"/>
                <a:cs typeface="Times New Roman" pitchFamily="18" charset="0"/>
              </a:rPr>
              <a:t>] = </a:t>
            </a:r>
            <a:r>
              <a:rPr lang="en-GB" sz="1300" dirty="0" err="1">
                <a:solidFill>
                  <a:srgbClr val="000000"/>
                </a:solidFill>
                <a:latin typeface="Consolas" pitchFamily="49" charset="0"/>
                <a:cs typeface="Times New Roman" pitchFamily="18" charset="0"/>
              </a:rPr>
              <a:t>broj</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procitanZadnji</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false</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System.out.println</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broj</a:t>
            </a:r>
            <a:r>
              <a:rPr lang="en-GB" sz="1300" dirty="0">
                <a:solidFill>
                  <a:srgbClr val="000000"/>
                </a:solidFill>
                <a:latin typeface="Consolas" pitchFamily="49" charset="0"/>
                <a:cs typeface="Times New Roman" pitchFamily="18" charset="0"/>
              </a:rPr>
              <a:t> + </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upisan</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public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procitaj</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while</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procitanZadnji</a:t>
            </a: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smtClean="0">
                <a:solidFill>
                  <a:srgbClr val="000000"/>
                </a:solidFill>
                <a:latin typeface="Consolas" pitchFamily="49" charset="0"/>
                <a:cs typeface="Times New Roman" pitchFamily="18" charset="0"/>
              </a:rPr>
              <a:t>procitan</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indeks</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procitanZadnji</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true</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smtClean="0">
                <a:solidFill>
                  <a:srgbClr val="000000"/>
                </a:solidFill>
                <a:latin typeface="Consolas" pitchFamily="49" charset="0"/>
                <a:cs typeface="Times New Roman" pitchFamily="18" charset="0"/>
              </a:rPr>
              <a:t>System.out.println</a:t>
            </a:r>
            <a:r>
              <a:rPr lang="en-GB" sz="1300" dirty="0" smtClean="0">
                <a:solidFill>
                  <a:srgbClr val="000000"/>
                </a:solidFill>
                <a:latin typeface="Consolas" pitchFamily="49" charset="0"/>
                <a:cs typeface="Times New Roman" pitchFamily="18" charset="0"/>
              </a:rPr>
              <a:t>(</a:t>
            </a:r>
            <a:r>
              <a:rPr lang="en-GB" sz="1300" dirty="0" err="1" smtClean="0">
                <a:solidFill>
                  <a:srgbClr val="000000"/>
                </a:solidFill>
                <a:latin typeface="Consolas" pitchFamily="49" charset="0"/>
                <a:cs typeface="Times New Roman" pitchFamily="18" charset="0"/>
              </a:rPr>
              <a:t>procitan</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 </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procitan</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a:t>
            </a:r>
            <a:r>
              <a:rPr lang="en-GB" sz="1300" dirty="0">
                <a:solidFill>
                  <a:srgbClr val="000000"/>
                </a:solidFill>
                <a:latin typeface="Consolas" pitchFamily="49" charset="0"/>
                <a:cs typeface="Times New Roman" pitchFamily="18" charset="0"/>
              </a:rPr>
              <a:t> </a:t>
            </a:r>
            <a:r>
              <a:rPr lang="en-GB" sz="1300" dirty="0" err="1" smtClean="0">
                <a:solidFill>
                  <a:srgbClr val="000000"/>
                </a:solidFill>
                <a:latin typeface="Consolas" pitchFamily="49" charset="0"/>
                <a:cs typeface="Times New Roman" pitchFamily="18" charset="0"/>
              </a:rPr>
              <a:t>procitan</a:t>
            </a: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sp>
        <p:nvSpPr>
          <p:cNvPr id="47108"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bez komuniciranja između niti</a:t>
            </a:r>
            <a:endParaRPr lang="en-US" sz="3600" smtClean="0"/>
          </a:p>
        </p:txBody>
      </p:sp>
      <p:sp>
        <p:nvSpPr>
          <p:cNvPr id="47109" name="Rectangle 1"/>
          <p:cNvSpPr>
            <a:spLocks noChangeArrowheads="1"/>
          </p:cNvSpPr>
          <p:nvPr/>
        </p:nvSpPr>
        <p:spPr bwMode="auto">
          <a:xfrm>
            <a:off x="4716016" y="1172072"/>
            <a:ext cx="4319711" cy="2492990"/>
          </a:xfrm>
          <a:prstGeom prst="rect">
            <a:avLst/>
          </a:prstGeom>
          <a:solidFill>
            <a:srgbClr val="CCFFFF"/>
          </a:solidFill>
          <a:ln w="9525">
            <a:solidFill>
              <a:srgbClr val="000000"/>
            </a:solidFill>
            <a:miter lim="800000"/>
            <a:headEnd/>
            <a:tailEnd/>
          </a:ln>
        </p:spPr>
        <p:txBody>
          <a:bodyPr wrap="square" lIns="72000" rIns="36000">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 class </a:t>
            </a:r>
            <a:r>
              <a:rPr lang="en-GB" sz="1300" dirty="0" err="1">
                <a:solidFill>
                  <a:srgbClr val="000000"/>
                </a:solidFill>
                <a:latin typeface="Consolas" pitchFamily="49" charset="0"/>
                <a:cs typeface="Times New Roman" pitchFamily="18" charset="0"/>
              </a:rPr>
              <a:t>Proizvodjac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implements</a:t>
            </a:r>
            <a:r>
              <a:rPr lang="en-GB" sz="1300" dirty="0">
                <a:solidFill>
                  <a:srgbClr val="000000"/>
                </a:solidFill>
                <a:latin typeface="Consolas" pitchFamily="49" charset="0"/>
                <a:cs typeface="Times New Roman" pitchFamily="18" charset="0"/>
              </a:rPr>
              <a:t> Runnable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 b;</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Proizvodjac</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 b)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err="1">
                <a:solidFill>
                  <a:srgbClr val="7F0055"/>
                </a:solidFill>
                <a:latin typeface="Consolas" pitchFamily="49" charset="0"/>
                <a:cs typeface="Times New Roman" pitchFamily="18" charset="0"/>
              </a:rPr>
              <a:t>this</a:t>
            </a:r>
            <a:r>
              <a:rPr lang="en-GB" sz="1300" dirty="0" err="1">
                <a:solidFill>
                  <a:srgbClr val="000000"/>
                </a:solidFill>
                <a:latin typeface="Consolas" pitchFamily="49" charset="0"/>
                <a:cs typeface="Times New Roman" pitchFamily="18" charset="0"/>
              </a:rPr>
              <a:t>.b</a:t>
            </a:r>
            <a:r>
              <a:rPr lang="en-GB" sz="1300" dirty="0">
                <a:solidFill>
                  <a:srgbClr val="000000"/>
                </a:solidFill>
                <a:latin typeface="Consolas" pitchFamily="49" charset="0"/>
                <a:cs typeface="Times New Roman" pitchFamily="18" charset="0"/>
              </a:rPr>
              <a:t> = b;</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 void </a:t>
            </a:r>
            <a:r>
              <a:rPr lang="en-GB" sz="1300" dirty="0">
                <a:solidFill>
                  <a:srgbClr val="000000"/>
                </a:solidFill>
                <a:latin typeface="Consolas" pitchFamily="49" charset="0"/>
                <a:cs typeface="Times New Roman" pitchFamily="18" charset="0"/>
              </a:rPr>
              <a:t>run()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for</a:t>
            </a:r>
            <a:r>
              <a:rPr lang="en-GB" sz="1300" dirty="0">
                <a:solidFill>
                  <a:srgbClr val="000000"/>
                </a:solidFill>
                <a:latin typeface="Consolas" pitchFamily="49" charset="0"/>
                <a:cs typeface="Times New Roman" pitchFamily="18" charset="0"/>
              </a:rPr>
              <a:t>(</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i</a:t>
            </a:r>
            <a:r>
              <a:rPr lang="en-GB" sz="1300" dirty="0">
                <a:solidFill>
                  <a:srgbClr val="000000"/>
                </a:solidFill>
                <a:latin typeface="Consolas" pitchFamily="49" charset="0"/>
                <a:cs typeface="Times New Roman" pitchFamily="18" charset="0"/>
              </a:rPr>
              <a:t> = 0; </a:t>
            </a:r>
            <a:r>
              <a:rPr lang="en-GB" sz="1300" dirty="0" err="1">
                <a:solidFill>
                  <a:srgbClr val="000000"/>
                </a:solidFill>
                <a:latin typeface="Consolas" pitchFamily="49" charset="0"/>
                <a:cs typeface="Times New Roman" pitchFamily="18" charset="0"/>
              </a:rPr>
              <a:t>i</a:t>
            </a:r>
            <a:r>
              <a:rPr lang="en-GB" sz="1300" dirty="0">
                <a:solidFill>
                  <a:srgbClr val="000000"/>
                </a:solidFill>
                <a:latin typeface="Consolas" pitchFamily="49" charset="0"/>
                <a:cs typeface="Times New Roman" pitchFamily="18" charset="0"/>
              </a:rPr>
              <a:t> &lt; </a:t>
            </a:r>
            <a:r>
              <a:rPr lang="en-GB" sz="1300" dirty="0" err="1" smtClean="0">
                <a:solidFill>
                  <a:srgbClr val="000000"/>
                </a:solidFill>
                <a:latin typeface="Consolas" pitchFamily="49" charset="0"/>
                <a:cs typeface="Times New Roman" pitchFamily="18" charset="0"/>
              </a:rPr>
              <a:t>Bafer.VEL_BAF</a:t>
            </a:r>
            <a:r>
              <a:rPr lang="en-GB" sz="1300" dirty="0" smtClean="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i</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b.upisi</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i</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sp>
        <p:nvSpPr>
          <p:cNvPr id="6" name="Rectangle 1"/>
          <p:cNvSpPr>
            <a:spLocks noChangeArrowheads="1"/>
          </p:cNvSpPr>
          <p:nvPr/>
        </p:nvSpPr>
        <p:spPr bwMode="auto">
          <a:xfrm>
            <a:off x="4716785" y="3744322"/>
            <a:ext cx="4319711" cy="2492990"/>
          </a:xfrm>
          <a:prstGeom prst="rect">
            <a:avLst/>
          </a:prstGeom>
          <a:solidFill>
            <a:srgbClr val="CCFFFF"/>
          </a:solidFill>
          <a:ln w="9525">
            <a:solidFill>
              <a:srgbClr val="000000"/>
            </a:solidFill>
            <a:miter lim="800000"/>
            <a:headEnd/>
            <a:tailEnd/>
          </a:ln>
        </p:spPr>
        <p:txBody>
          <a:bodyPr wrap="square" lIns="72000" rIns="36000">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 class </a:t>
            </a:r>
            <a:r>
              <a:rPr lang="en-GB" sz="1300" dirty="0" err="1">
                <a:solidFill>
                  <a:srgbClr val="000000"/>
                </a:solidFill>
                <a:latin typeface="Consolas" pitchFamily="49" charset="0"/>
                <a:cs typeface="Times New Roman" pitchFamily="18" charset="0"/>
              </a:rPr>
              <a:t>Korisnik</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implements </a:t>
            </a:r>
            <a:r>
              <a:rPr lang="en-GB" sz="1300" dirty="0">
                <a:solidFill>
                  <a:srgbClr val="000000"/>
                </a:solidFill>
                <a:latin typeface="Consolas" pitchFamily="49" charset="0"/>
                <a:cs typeface="Times New Roman" pitchFamily="18" charset="0"/>
              </a:rPr>
              <a:t>Runnable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 b;</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Korisnik</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 b)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err="1">
                <a:solidFill>
                  <a:srgbClr val="7F0055"/>
                </a:solidFill>
                <a:latin typeface="Consolas" pitchFamily="49" charset="0"/>
                <a:cs typeface="Times New Roman" pitchFamily="18" charset="0"/>
              </a:rPr>
              <a:t>this</a:t>
            </a:r>
            <a:r>
              <a:rPr lang="en-GB" sz="1300" dirty="0" err="1">
                <a:solidFill>
                  <a:srgbClr val="000000"/>
                </a:solidFill>
                <a:latin typeface="Consolas" pitchFamily="49" charset="0"/>
                <a:cs typeface="Times New Roman" pitchFamily="18" charset="0"/>
              </a:rPr>
              <a:t>.b</a:t>
            </a:r>
            <a:r>
              <a:rPr lang="en-GB" sz="1300" dirty="0">
                <a:solidFill>
                  <a:srgbClr val="000000"/>
                </a:solidFill>
                <a:latin typeface="Consolas" pitchFamily="49" charset="0"/>
                <a:cs typeface="Times New Roman" pitchFamily="18" charset="0"/>
              </a:rPr>
              <a:t> = b;</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 void</a:t>
            </a:r>
            <a:r>
              <a:rPr lang="en-GB" sz="1300" dirty="0">
                <a:solidFill>
                  <a:srgbClr val="000000"/>
                </a:solidFill>
                <a:latin typeface="Consolas" pitchFamily="49" charset="0"/>
                <a:cs typeface="Times New Roman" pitchFamily="18" charset="0"/>
              </a:rPr>
              <a:t> run()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for</a:t>
            </a:r>
            <a:r>
              <a:rPr lang="en-GB" sz="1300" dirty="0">
                <a:solidFill>
                  <a:srgbClr val="000000"/>
                </a:solidFill>
                <a:latin typeface="Consolas" pitchFamily="49" charset="0"/>
                <a:cs typeface="Times New Roman" pitchFamily="18" charset="0"/>
              </a:rPr>
              <a:t>(</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i</a:t>
            </a:r>
            <a:r>
              <a:rPr lang="en-GB" sz="1300" dirty="0">
                <a:solidFill>
                  <a:srgbClr val="000000"/>
                </a:solidFill>
                <a:latin typeface="Consolas" pitchFamily="49" charset="0"/>
                <a:cs typeface="Times New Roman" pitchFamily="18" charset="0"/>
              </a:rPr>
              <a:t> = 0; </a:t>
            </a:r>
            <a:r>
              <a:rPr lang="en-GB" sz="1300" dirty="0" err="1">
                <a:solidFill>
                  <a:srgbClr val="000000"/>
                </a:solidFill>
                <a:latin typeface="Consolas" pitchFamily="49" charset="0"/>
                <a:cs typeface="Times New Roman" pitchFamily="18" charset="0"/>
              </a:rPr>
              <a:t>i</a:t>
            </a:r>
            <a:r>
              <a:rPr lang="en-GB" sz="1300" dirty="0">
                <a:solidFill>
                  <a:srgbClr val="000000"/>
                </a:solidFill>
                <a:latin typeface="Consolas" pitchFamily="49" charset="0"/>
                <a:cs typeface="Times New Roman" pitchFamily="18" charset="0"/>
              </a:rPr>
              <a:t> &lt; </a:t>
            </a:r>
            <a:r>
              <a:rPr lang="en-GB" sz="1300" dirty="0" err="1">
                <a:solidFill>
                  <a:srgbClr val="000000"/>
                </a:solidFill>
                <a:latin typeface="Consolas" pitchFamily="49" charset="0"/>
                <a:cs typeface="Times New Roman" pitchFamily="18" charset="0"/>
              </a:rPr>
              <a:t>Bafer.VEL_BAF</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i</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b.procitaj</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A20E04-861F-4E82-9F1C-91A696C0BE82}" type="slidenum">
              <a:rPr lang="en-GB" smtClean="0">
                <a:latin typeface="Arial Black" pitchFamily="34" charset="0"/>
              </a:rPr>
              <a:pPr eaLnBrk="1" hangingPunct="1"/>
              <a:t>28</a:t>
            </a:fld>
            <a:endParaRPr lang="en-GB" smtClean="0">
              <a:latin typeface="Arial Black" pitchFamily="34" charset="0"/>
            </a:endParaRPr>
          </a:p>
        </p:txBody>
      </p:sp>
      <p:sp>
        <p:nvSpPr>
          <p:cNvPr id="48132"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bez komuniciranja između niti</a:t>
            </a:r>
            <a:endParaRPr lang="en-US" sz="3600" smtClean="0"/>
          </a:p>
        </p:txBody>
      </p:sp>
      <p:sp>
        <p:nvSpPr>
          <p:cNvPr id="48133" name="Rectangle 1"/>
          <p:cNvSpPr>
            <a:spLocks noChangeArrowheads="1"/>
          </p:cNvSpPr>
          <p:nvPr/>
        </p:nvSpPr>
        <p:spPr bwMode="auto">
          <a:xfrm>
            <a:off x="1547664" y="1375896"/>
            <a:ext cx="6120680" cy="3754874"/>
          </a:xfrm>
          <a:prstGeom prst="rect">
            <a:avLst/>
          </a:prstGeom>
          <a:solidFill>
            <a:srgbClr val="CCFFFF"/>
          </a:solidFill>
          <a:ln w="9525">
            <a:solidFill>
              <a:srgbClr val="000000"/>
            </a:solidFill>
            <a:miter lim="800000"/>
            <a:headEnd/>
            <a:tailEnd/>
          </a:ln>
        </p:spPr>
        <p:txBody>
          <a:bodyPr wrap="square" lIns="72000" rIns="36000">
            <a:spAutoFit/>
          </a:bodyPr>
          <a:lstStyle/>
          <a:p>
            <a:pPr>
              <a:tabLst>
                <a:tab pos="215900" algn="l"/>
                <a:tab pos="431800" algn="l"/>
                <a:tab pos="647700" algn="l"/>
                <a:tab pos="863600" algn="l"/>
              </a:tabLst>
            </a:pPr>
            <a:r>
              <a:rPr lang="en-GB" sz="1400" b="1" dirty="0">
                <a:solidFill>
                  <a:srgbClr val="7F0055"/>
                </a:solidFill>
                <a:latin typeface="Consolas" pitchFamily="49" charset="0"/>
                <a:cs typeface="Times New Roman" pitchFamily="18" charset="0"/>
              </a:rPr>
              <a:t>import</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java.util.concurrent.ExecutorService</a:t>
            </a:r>
            <a:r>
              <a:rPr lang="en-GB" sz="14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400" b="1" dirty="0">
                <a:solidFill>
                  <a:srgbClr val="7F0055"/>
                </a:solidFill>
                <a:latin typeface="Consolas" pitchFamily="49" charset="0"/>
                <a:cs typeface="Times New Roman" pitchFamily="18" charset="0"/>
              </a:rPr>
              <a:t>import</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java.util.concurrent.Executors</a:t>
            </a:r>
            <a:r>
              <a:rPr lang="en-GB" sz="14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GB" sz="14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400" b="1" dirty="0">
                <a:solidFill>
                  <a:srgbClr val="7F0055"/>
                </a:solidFill>
                <a:latin typeface="Consolas" pitchFamily="49" charset="0"/>
                <a:cs typeface="Times New Roman" pitchFamily="18" charset="0"/>
              </a:rPr>
              <a:t>public class</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OdnosProizvodjacKorisnik</a:t>
            </a:r>
            <a:r>
              <a:rPr lang="en-GB" sz="14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400" b="1" dirty="0">
                <a:solidFill>
                  <a:srgbClr val="7F0055"/>
                </a:solidFill>
                <a:latin typeface="Consolas" pitchFamily="49" charset="0"/>
                <a:cs typeface="Times New Roman" pitchFamily="18" charset="0"/>
              </a:rPr>
              <a:t>	public static void</a:t>
            </a:r>
            <a:r>
              <a:rPr lang="en-GB" sz="1400" dirty="0">
                <a:solidFill>
                  <a:srgbClr val="000000"/>
                </a:solidFill>
                <a:latin typeface="Consolas" pitchFamily="49" charset="0"/>
                <a:cs typeface="Times New Roman" pitchFamily="18" charset="0"/>
              </a:rPr>
              <a:t> main(String[] </a:t>
            </a:r>
            <a:r>
              <a:rPr lang="en-GB" sz="1400" dirty="0" err="1">
                <a:solidFill>
                  <a:srgbClr val="000000"/>
                </a:solidFill>
                <a:latin typeface="Consolas" pitchFamily="49" charset="0"/>
                <a:cs typeface="Times New Roman" pitchFamily="18" charset="0"/>
              </a:rPr>
              <a:t>args</a:t>
            </a:r>
            <a:r>
              <a:rPr lang="en-GB" sz="14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Bafer</a:t>
            </a:r>
            <a:r>
              <a:rPr lang="en-GB" sz="1400" dirty="0">
                <a:solidFill>
                  <a:srgbClr val="000000"/>
                </a:solidFill>
                <a:latin typeface="Consolas" pitchFamily="49" charset="0"/>
                <a:cs typeface="Times New Roman" pitchFamily="18" charset="0"/>
              </a:rPr>
              <a:t> </a:t>
            </a:r>
            <a:r>
              <a:rPr lang="en-GB" sz="1400" dirty="0" smtClean="0">
                <a:solidFill>
                  <a:srgbClr val="000000"/>
                </a:solidFill>
                <a:latin typeface="Consolas" pitchFamily="49" charset="0"/>
                <a:cs typeface="Times New Roman" pitchFamily="18" charset="0"/>
              </a:rPr>
              <a:t>b</a:t>
            </a:r>
            <a:r>
              <a:rPr lang="sr-Latn-ME" sz="1400" dirty="0" smtClean="0">
                <a:solidFill>
                  <a:srgbClr val="000000"/>
                </a:solidFill>
                <a:latin typeface="Consolas" pitchFamily="49" charset="0"/>
                <a:cs typeface="Times New Roman" pitchFamily="18" charset="0"/>
              </a:rPr>
              <a:t>af</a:t>
            </a:r>
            <a:r>
              <a:rPr lang="en-GB" sz="1400" dirty="0" smtClean="0">
                <a:solidFill>
                  <a:srgbClr val="000000"/>
                </a:solidFill>
                <a:latin typeface="Consolas" pitchFamily="49" charset="0"/>
                <a:cs typeface="Times New Roman" pitchFamily="18" charset="0"/>
              </a:rPr>
              <a:t> </a:t>
            </a:r>
            <a:r>
              <a:rPr lang="en-GB" sz="1400" dirty="0">
                <a:solidFill>
                  <a:srgbClr val="000000"/>
                </a:solidFill>
                <a:latin typeface="Consolas" pitchFamily="49" charset="0"/>
                <a:cs typeface="Times New Roman" pitchFamily="18" charset="0"/>
              </a:rPr>
              <a:t>= </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Bafer</a:t>
            </a:r>
            <a:r>
              <a:rPr lang="en-GB" sz="14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Proizvodjac</a:t>
            </a:r>
            <a:r>
              <a:rPr lang="en-GB" sz="1400" dirty="0">
                <a:solidFill>
                  <a:srgbClr val="000000"/>
                </a:solidFill>
                <a:latin typeface="Consolas" pitchFamily="49" charset="0"/>
                <a:cs typeface="Times New Roman" pitchFamily="18" charset="0"/>
              </a:rPr>
              <a:t> p = </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a:t>
            </a:r>
            <a:r>
              <a:rPr lang="en-GB" sz="1400" dirty="0" err="1" smtClean="0">
                <a:solidFill>
                  <a:srgbClr val="000000"/>
                </a:solidFill>
                <a:latin typeface="Consolas" pitchFamily="49" charset="0"/>
                <a:cs typeface="Times New Roman" pitchFamily="18" charset="0"/>
              </a:rPr>
              <a:t>Proizvodjac</a:t>
            </a:r>
            <a:r>
              <a:rPr lang="en-GB" sz="1400" dirty="0" smtClean="0">
                <a:solidFill>
                  <a:srgbClr val="000000"/>
                </a:solidFill>
                <a:latin typeface="Consolas" pitchFamily="49" charset="0"/>
                <a:cs typeface="Times New Roman" pitchFamily="18" charset="0"/>
              </a:rPr>
              <a:t>(b</a:t>
            </a:r>
            <a:r>
              <a:rPr lang="sr-Latn-ME" sz="1400" dirty="0" smtClean="0">
                <a:solidFill>
                  <a:srgbClr val="000000"/>
                </a:solidFill>
                <a:latin typeface="Consolas" pitchFamily="49" charset="0"/>
                <a:cs typeface="Times New Roman" pitchFamily="18" charset="0"/>
              </a:rPr>
              <a:t>af</a:t>
            </a:r>
            <a:r>
              <a:rPr lang="en-GB" sz="1400" dirty="0" smtClean="0">
                <a:solidFill>
                  <a:srgbClr val="000000"/>
                </a:solidFill>
                <a:latin typeface="Consolas" pitchFamily="49" charset="0"/>
                <a:cs typeface="Times New Roman" pitchFamily="18" charset="0"/>
              </a:rPr>
              <a:t>);</a:t>
            </a:r>
            <a:endParaRPr lang="en-GB" sz="14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Korisnik</a:t>
            </a:r>
            <a:r>
              <a:rPr lang="en-GB" sz="1400" dirty="0">
                <a:solidFill>
                  <a:srgbClr val="000000"/>
                </a:solidFill>
                <a:latin typeface="Consolas" pitchFamily="49" charset="0"/>
                <a:cs typeface="Times New Roman" pitchFamily="18" charset="0"/>
              </a:rPr>
              <a:t> k = </a:t>
            </a:r>
            <a:r>
              <a:rPr lang="en-GB" sz="1400" b="1" dirty="0">
                <a:solidFill>
                  <a:srgbClr val="7F0055"/>
                </a:solidFill>
                <a:latin typeface="Consolas" pitchFamily="49" charset="0"/>
                <a:cs typeface="Times New Roman" pitchFamily="18" charset="0"/>
              </a:rPr>
              <a:t>new</a:t>
            </a:r>
            <a:r>
              <a:rPr lang="en-GB" sz="1400" dirty="0">
                <a:solidFill>
                  <a:srgbClr val="000000"/>
                </a:solidFill>
                <a:latin typeface="Consolas" pitchFamily="49" charset="0"/>
                <a:cs typeface="Times New Roman" pitchFamily="18" charset="0"/>
              </a:rPr>
              <a:t> </a:t>
            </a:r>
            <a:r>
              <a:rPr lang="en-GB" sz="1400" dirty="0" err="1" smtClean="0">
                <a:solidFill>
                  <a:srgbClr val="000000"/>
                </a:solidFill>
                <a:latin typeface="Consolas" pitchFamily="49" charset="0"/>
                <a:cs typeface="Times New Roman" pitchFamily="18" charset="0"/>
              </a:rPr>
              <a:t>Korisnik</a:t>
            </a:r>
            <a:r>
              <a:rPr lang="en-GB" sz="1400" dirty="0" smtClean="0">
                <a:solidFill>
                  <a:srgbClr val="000000"/>
                </a:solidFill>
                <a:latin typeface="Consolas" pitchFamily="49" charset="0"/>
                <a:cs typeface="Times New Roman" pitchFamily="18" charset="0"/>
              </a:rPr>
              <a:t>(b</a:t>
            </a:r>
            <a:r>
              <a:rPr lang="sr-Latn-ME" sz="1400" dirty="0" smtClean="0">
                <a:solidFill>
                  <a:srgbClr val="000000"/>
                </a:solidFill>
                <a:latin typeface="Consolas" pitchFamily="49" charset="0"/>
                <a:cs typeface="Times New Roman" pitchFamily="18" charset="0"/>
              </a:rPr>
              <a:t>af</a:t>
            </a:r>
            <a:r>
              <a:rPr lang="en-GB" sz="1400" dirty="0" smtClean="0">
                <a:solidFill>
                  <a:srgbClr val="000000"/>
                </a:solidFill>
                <a:latin typeface="Consolas" pitchFamily="49" charset="0"/>
                <a:cs typeface="Times New Roman" pitchFamily="18" charset="0"/>
              </a:rPr>
              <a:t>);</a:t>
            </a:r>
            <a:endParaRPr lang="en-GB" sz="14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ExecutorService</a:t>
            </a:r>
            <a:r>
              <a:rPr lang="en-GB" sz="1400" dirty="0">
                <a:solidFill>
                  <a:srgbClr val="000000"/>
                </a:solidFill>
                <a:latin typeface="Consolas" pitchFamily="49" charset="0"/>
                <a:cs typeface="Times New Roman" pitchFamily="18" charset="0"/>
              </a:rPr>
              <a:t> exec = </a:t>
            </a:r>
            <a:r>
              <a:rPr lang="en-GB" sz="1400" dirty="0" err="1">
                <a:solidFill>
                  <a:srgbClr val="000000"/>
                </a:solidFill>
                <a:latin typeface="Consolas" pitchFamily="49" charset="0"/>
                <a:cs typeface="Times New Roman" pitchFamily="18" charset="0"/>
              </a:rPr>
              <a:t>Executors.newCachedThreadPool</a:t>
            </a:r>
            <a:r>
              <a:rPr lang="en-GB" sz="14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exec.execute</a:t>
            </a:r>
            <a:r>
              <a:rPr lang="en-GB" sz="1400" dirty="0">
                <a:solidFill>
                  <a:srgbClr val="000000"/>
                </a:solidFill>
                <a:latin typeface="Consolas" pitchFamily="49" charset="0"/>
                <a:cs typeface="Times New Roman" pitchFamily="18" charset="0"/>
              </a:rPr>
              <a:t>(p);</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exec.execute</a:t>
            </a:r>
            <a:r>
              <a:rPr lang="en-GB" sz="1400" dirty="0">
                <a:solidFill>
                  <a:srgbClr val="000000"/>
                </a:solidFill>
                <a:latin typeface="Consolas" pitchFamily="49" charset="0"/>
                <a:cs typeface="Times New Roman" pitchFamily="18" charset="0"/>
              </a:rPr>
              <a:t>(k);</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r>
              <a:rPr lang="en-GB" sz="1400" dirty="0" err="1">
                <a:solidFill>
                  <a:srgbClr val="000000"/>
                </a:solidFill>
                <a:latin typeface="Consolas" pitchFamily="49" charset="0"/>
                <a:cs typeface="Times New Roman" pitchFamily="18" charset="0"/>
              </a:rPr>
              <a:t>exec.shutdown</a:t>
            </a:r>
            <a:r>
              <a:rPr lang="en-GB" sz="14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400" dirty="0">
                <a:solidFill>
                  <a:srgbClr val="000000"/>
                </a:solidFill>
                <a:latin typeface="Consolas" pitchFamily="49" charset="0"/>
                <a:cs typeface="Times New Roman" pitchFamily="18" charset="0"/>
              </a:rPr>
              <a:t>}</a:t>
            </a:r>
            <a:endParaRPr lang="en-GB" sz="1400" dirty="0">
              <a:latin typeface="Calibri" pitchFamily="34" charset="0"/>
              <a:cs typeface="Times New Roman" pitchFamily="18" charset="0"/>
            </a:endParaRPr>
          </a:p>
        </p:txBody>
      </p:sp>
      <p:sp>
        <p:nvSpPr>
          <p:cNvPr id="48134" name="Rectangle 3" descr="Rectangle: Click to edit Master text styles&#10;Second level&#10;Third level&#10;Fourth level&#10;Fifth level"/>
          <p:cNvSpPr txBox="1">
            <a:spLocks noChangeArrowheads="1"/>
          </p:cNvSpPr>
          <p:nvPr/>
        </p:nvSpPr>
        <p:spPr bwMode="auto">
          <a:xfrm>
            <a:off x="179388" y="5335538"/>
            <a:ext cx="8785225" cy="111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dirty="0"/>
              <a:t>Iz nekoliko izvršenja programa (naredni slajd), vidimo da </a:t>
            </a:r>
            <a:r>
              <a:rPr lang="sr-Latn-RS" sz="2000" dirty="0" smtClean="0"/>
              <a:t>se javlja neusklađenost </a:t>
            </a:r>
            <a:r>
              <a:rPr lang="sr-Latn-RS" sz="2000" dirty="0"/>
              <a:t>između proizvođača i </a:t>
            </a:r>
            <a:r>
              <a:rPr lang="sr-Latn-RS" sz="2000" dirty="0" smtClean="0"/>
              <a:t>korisnika. </a:t>
            </a:r>
          </a:p>
          <a:p>
            <a:pPr eaLnBrk="1" hangingPunct="1">
              <a:spcBef>
                <a:spcPts val="600"/>
              </a:spcBef>
              <a:buClr>
                <a:schemeClr val="tx1"/>
              </a:buClr>
              <a:buSzPct val="75000"/>
              <a:buFont typeface="Wingdings" pitchFamily="2" charset="2"/>
              <a:buChar char="n"/>
            </a:pPr>
            <a:r>
              <a:rPr lang="sr-Latn-RS" sz="2000" dirty="0" smtClean="0"/>
              <a:t>Izvršite sinhronizaciju niti i vidite šta se dešava.</a:t>
            </a:r>
            <a:endParaRPr lang="sr-Latn-R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908A38C-6C22-47D2-98AB-1878C4DA5382}" type="slidenum">
              <a:rPr lang="en-GB" smtClean="0">
                <a:latin typeface="Arial Black" pitchFamily="34" charset="0"/>
              </a:rPr>
              <a:pPr eaLnBrk="1" hangingPunct="1"/>
              <a:t>29</a:t>
            </a:fld>
            <a:endParaRPr lang="en-GB" smtClean="0">
              <a:latin typeface="Arial Black" pitchFamily="34" charset="0"/>
            </a:endParaRPr>
          </a:p>
        </p:txBody>
      </p:sp>
      <p:sp>
        <p:nvSpPr>
          <p:cNvPr id="49155"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bez komuniciranja između niti</a:t>
            </a:r>
            <a:endParaRPr lang="en-US" sz="3600" smtClean="0"/>
          </a:p>
        </p:txBody>
      </p:sp>
      <p:sp>
        <p:nvSpPr>
          <p:cNvPr id="49156" name="Rectangle 1"/>
          <p:cNvSpPr>
            <a:spLocks noChangeArrowheads="1"/>
          </p:cNvSpPr>
          <p:nvPr/>
        </p:nvSpPr>
        <p:spPr bwMode="auto">
          <a:xfrm>
            <a:off x="827584" y="1988840"/>
            <a:ext cx="1224062" cy="4401205"/>
          </a:xfrm>
          <a:prstGeom prst="rect">
            <a:avLst/>
          </a:prstGeom>
          <a:solidFill>
            <a:schemeClr val="bg1"/>
          </a:solidFill>
          <a:ln w="9525">
            <a:solidFill>
              <a:srgbClr val="339933"/>
            </a:solidFill>
            <a:miter lim="800000"/>
            <a:headEnd/>
            <a:tailEnd/>
          </a:ln>
        </p:spPr>
        <p:txBody>
          <a:bodyPr wrap="square">
            <a:spAutoFit/>
          </a:bodyPr>
          <a:lstStyle/>
          <a:p>
            <a:r>
              <a:rPr lang="vi-VN" sz="1400" dirty="0">
                <a:solidFill>
                  <a:srgbClr val="FF0000"/>
                </a:solidFill>
                <a:latin typeface="Consolas" pitchFamily="49" charset="0"/>
                <a:cs typeface="Times New Roman" pitchFamily="18" charset="0"/>
              </a:rPr>
              <a:t>0 procitan</a:t>
            </a:r>
          </a:p>
          <a:p>
            <a:r>
              <a:rPr lang="vi-VN" sz="1400" dirty="0">
                <a:solidFill>
                  <a:srgbClr val="FF0000"/>
                </a:solidFill>
                <a:latin typeface="Consolas" pitchFamily="49" charset="0"/>
                <a:cs typeface="Times New Roman" pitchFamily="18" charset="0"/>
              </a:rPr>
              <a:t>0 upisan</a:t>
            </a:r>
          </a:p>
          <a:p>
            <a:r>
              <a:rPr lang="vi-VN" sz="1400" dirty="0">
                <a:solidFill>
                  <a:srgbClr val="339933"/>
                </a:solidFill>
                <a:latin typeface="Consolas" pitchFamily="49" charset="0"/>
                <a:cs typeface="Times New Roman" pitchFamily="18" charset="0"/>
              </a:rPr>
              <a:t>1 upisan</a:t>
            </a:r>
          </a:p>
          <a:p>
            <a:r>
              <a:rPr lang="vi-VN" sz="1400" dirty="0">
                <a:solidFill>
                  <a:srgbClr val="339933"/>
                </a:solidFill>
                <a:latin typeface="Consolas" pitchFamily="49" charset="0"/>
                <a:cs typeface="Times New Roman" pitchFamily="18" charset="0"/>
              </a:rPr>
              <a:t>1 procitan</a:t>
            </a:r>
          </a:p>
          <a:p>
            <a:r>
              <a:rPr lang="vi-VN" sz="1400" dirty="0">
                <a:solidFill>
                  <a:srgbClr val="339933"/>
                </a:solidFill>
                <a:latin typeface="Consolas" pitchFamily="49" charset="0"/>
                <a:cs typeface="Times New Roman" pitchFamily="18" charset="0"/>
              </a:rPr>
              <a:t>2 upisan</a:t>
            </a:r>
          </a:p>
          <a:p>
            <a:r>
              <a:rPr lang="vi-VN" sz="1400" dirty="0">
                <a:solidFill>
                  <a:srgbClr val="339933"/>
                </a:solidFill>
                <a:latin typeface="Consolas" pitchFamily="49" charset="0"/>
                <a:cs typeface="Times New Roman" pitchFamily="18" charset="0"/>
              </a:rPr>
              <a:t>2 procitan</a:t>
            </a:r>
          </a:p>
          <a:p>
            <a:r>
              <a:rPr lang="vi-VN" sz="1400" dirty="0">
                <a:solidFill>
                  <a:srgbClr val="339933"/>
                </a:solidFill>
                <a:latin typeface="Consolas" pitchFamily="49" charset="0"/>
                <a:cs typeface="Times New Roman" pitchFamily="18" charset="0"/>
              </a:rPr>
              <a:t>3 upisan</a:t>
            </a:r>
          </a:p>
          <a:p>
            <a:r>
              <a:rPr lang="vi-VN" sz="1400" dirty="0">
                <a:solidFill>
                  <a:srgbClr val="339933"/>
                </a:solidFill>
                <a:latin typeface="Consolas" pitchFamily="49" charset="0"/>
                <a:cs typeface="Times New Roman" pitchFamily="18" charset="0"/>
              </a:rPr>
              <a:t>3 procitan</a:t>
            </a:r>
          </a:p>
          <a:p>
            <a:r>
              <a:rPr lang="vi-VN" sz="1400" dirty="0">
                <a:solidFill>
                  <a:srgbClr val="339933"/>
                </a:solidFill>
                <a:latin typeface="Consolas" pitchFamily="49" charset="0"/>
                <a:cs typeface="Times New Roman" pitchFamily="18" charset="0"/>
              </a:rPr>
              <a:t>4 upisan</a:t>
            </a:r>
          </a:p>
          <a:p>
            <a:r>
              <a:rPr lang="vi-VN" sz="1400" dirty="0">
                <a:solidFill>
                  <a:srgbClr val="339933"/>
                </a:solidFill>
                <a:latin typeface="Consolas" pitchFamily="49" charset="0"/>
                <a:cs typeface="Times New Roman" pitchFamily="18" charset="0"/>
              </a:rPr>
              <a:t>4 procitan</a:t>
            </a:r>
          </a:p>
          <a:p>
            <a:r>
              <a:rPr lang="vi-VN" sz="1400" dirty="0">
                <a:solidFill>
                  <a:srgbClr val="339933"/>
                </a:solidFill>
                <a:latin typeface="Consolas" pitchFamily="49" charset="0"/>
                <a:cs typeface="Times New Roman" pitchFamily="18" charset="0"/>
              </a:rPr>
              <a:t>5 upisan</a:t>
            </a:r>
          </a:p>
          <a:p>
            <a:r>
              <a:rPr lang="vi-VN" sz="1400" dirty="0">
                <a:solidFill>
                  <a:srgbClr val="339933"/>
                </a:solidFill>
                <a:latin typeface="Consolas" pitchFamily="49" charset="0"/>
                <a:cs typeface="Times New Roman" pitchFamily="18" charset="0"/>
              </a:rPr>
              <a:t>5 procitan</a:t>
            </a:r>
          </a:p>
          <a:p>
            <a:r>
              <a:rPr lang="vi-VN" sz="1400" dirty="0">
                <a:solidFill>
                  <a:srgbClr val="FF0000"/>
                </a:solidFill>
                <a:latin typeface="Consolas" pitchFamily="49" charset="0"/>
                <a:cs typeface="Times New Roman" pitchFamily="18" charset="0"/>
              </a:rPr>
              <a:t>6 upisan</a:t>
            </a:r>
          </a:p>
          <a:p>
            <a:r>
              <a:rPr lang="vi-VN" sz="1400" dirty="0">
                <a:solidFill>
                  <a:srgbClr val="FF0000"/>
                </a:solidFill>
                <a:latin typeface="Consolas" pitchFamily="49" charset="0"/>
                <a:cs typeface="Times New Roman" pitchFamily="18" charset="0"/>
              </a:rPr>
              <a:t>7 upisan</a:t>
            </a:r>
          </a:p>
          <a:p>
            <a:r>
              <a:rPr lang="vi-VN" sz="1400" dirty="0">
                <a:solidFill>
                  <a:srgbClr val="FF0000"/>
                </a:solidFill>
                <a:latin typeface="Consolas" pitchFamily="49" charset="0"/>
                <a:cs typeface="Times New Roman" pitchFamily="18" charset="0"/>
              </a:rPr>
              <a:t>6 procitan</a:t>
            </a:r>
          </a:p>
          <a:p>
            <a:r>
              <a:rPr lang="vi-VN" sz="1400" dirty="0">
                <a:solidFill>
                  <a:srgbClr val="FF0000"/>
                </a:solidFill>
                <a:latin typeface="Consolas" pitchFamily="49" charset="0"/>
                <a:cs typeface="Times New Roman" pitchFamily="18" charset="0"/>
              </a:rPr>
              <a:t>7 procitan</a:t>
            </a:r>
          </a:p>
          <a:p>
            <a:r>
              <a:rPr lang="vi-VN" sz="1400" dirty="0">
                <a:solidFill>
                  <a:srgbClr val="339933"/>
                </a:solidFill>
                <a:latin typeface="Consolas" pitchFamily="49" charset="0"/>
                <a:cs typeface="Times New Roman" pitchFamily="18" charset="0"/>
              </a:rPr>
              <a:t>8 upisan</a:t>
            </a:r>
          </a:p>
          <a:p>
            <a:r>
              <a:rPr lang="vi-VN" sz="1400" dirty="0">
                <a:solidFill>
                  <a:srgbClr val="339933"/>
                </a:solidFill>
                <a:latin typeface="Consolas" pitchFamily="49" charset="0"/>
                <a:cs typeface="Times New Roman" pitchFamily="18" charset="0"/>
              </a:rPr>
              <a:t>8 procitan</a:t>
            </a:r>
          </a:p>
          <a:p>
            <a:r>
              <a:rPr lang="vi-VN" sz="1400" dirty="0">
                <a:solidFill>
                  <a:srgbClr val="339933"/>
                </a:solidFill>
                <a:latin typeface="Consolas" pitchFamily="49" charset="0"/>
                <a:cs typeface="Times New Roman" pitchFamily="18" charset="0"/>
              </a:rPr>
              <a:t>9 upisan</a:t>
            </a:r>
          </a:p>
          <a:p>
            <a:r>
              <a:rPr lang="vi-VN" sz="1400" dirty="0">
                <a:solidFill>
                  <a:srgbClr val="339933"/>
                </a:solidFill>
                <a:latin typeface="Consolas" pitchFamily="49" charset="0"/>
                <a:cs typeface="Times New Roman" pitchFamily="18" charset="0"/>
              </a:rPr>
              <a:t>9 procitan</a:t>
            </a:r>
          </a:p>
        </p:txBody>
      </p:sp>
      <p:sp>
        <p:nvSpPr>
          <p:cNvPr id="7" name="Rectangle 6"/>
          <p:cNvSpPr>
            <a:spLocks noChangeArrowheads="1"/>
          </p:cNvSpPr>
          <p:nvPr/>
        </p:nvSpPr>
        <p:spPr bwMode="auto">
          <a:xfrm>
            <a:off x="665919" y="1242918"/>
            <a:ext cx="1547391" cy="646331"/>
          </a:xfrm>
          <a:prstGeom prst="rect">
            <a:avLst/>
          </a:prstGeom>
          <a:noFill/>
          <a:ln w="9525">
            <a:noFill/>
            <a:miter lim="800000"/>
            <a:headEnd/>
            <a:tailEnd/>
          </a:ln>
          <a:effectLst/>
        </p:spPr>
        <p:txBody>
          <a:bodyPr wrap="square" anchor="ctr">
            <a:spAutoFit/>
          </a:bodyPr>
          <a:lstStyle/>
          <a:p>
            <a:pPr algn="ctr">
              <a:spcBef>
                <a:spcPts val="0"/>
              </a:spcBef>
              <a:spcAft>
                <a:spcPts val="0"/>
              </a:spcAft>
              <a:buClr>
                <a:schemeClr val="tx1"/>
              </a:buClr>
              <a:buSzPct val="75000"/>
              <a:tabLst>
                <a:tab pos="180975" algn="l"/>
                <a:tab pos="539750" algn="l"/>
                <a:tab pos="900113" algn="l"/>
                <a:tab pos="1260475" algn="l"/>
              </a:tabLst>
              <a:defRPr/>
            </a:pPr>
            <a:r>
              <a:rPr lang="en-US" dirty="0" err="1">
                <a:solidFill>
                  <a:srgbClr val="3333CC"/>
                </a:solidFill>
                <a:latin typeface="+mn-lt"/>
              </a:rPr>
              <a:t>Izvr</a:t>
            </a:r>
            <a:r>
              <a:rPr lang="sr-Latn-RS" dirty="0">
                <a:solidFill>
                  <a:srgbClr val="3333CC"/>
                </a:solidFill>
                <a:latin typeface="+mn-lt"/>
              </a:rPr>
              <a:t>šenje </a:t>
            </a:r>
            <a:r>
              <a:rPr lang="sr-Latn-RS" dirty="0" smtClean="0">
                <a:solidFill>
                  <a:srgbClr val="3333CC"/>
                </a:solidFill>
                <a:latin typeface="+mn-lt"/>
              </a:rPr>
              <a:t>1</a:t>
            </a:r>
          </a:p>
          <a:p>
            <a:pPr algn="ctr">
              <a:spcBef>
                <a:spcPts val="0"/>
              </a:spcBef>
              <a:spcAft>
                <a:spcPts val="0"/>
              </a:spcAft>
              <a:buClr>
                <a:schemeClr val="tx1"/>
              </a:buClr>
              <a:buSzPct val="75000"/>
              <a:tabLst>
                <a:tab pos="180975" algn="l"/>
                <a:tab pos="539750" algn="l"/>
                <a:tab pos="900113" algn="l"/>
                <a:tab pos="1260475" algn="l"/>
              </a:tabLst>
              <a:defRPr/>
            </a:pPr>
            <a:r>
              <a:rPr lang="sr-Latn-RS" dirty="0" smtClean="0">
                <a:solidFill>
                  <a:srgbClr val="FF0000"/>
                </a:solidFill>
                <a:latin typeface="+mn-lt"/>
              </a:rPr>
              <a:t>Nekorektno</a:t>
            </a:r>
            <a:endParaRPr lang="sr-Latn-RS" dirty="0">
              <a:solidFill>
                <a:srgbClr val="FF0000"/>
              </a:solidFill>
              <a:latin typeface="+mn-lt"/>
            </a:endParaRPr>
          </a:p>
        </p:txBody>
      </p:sp>
      <p:sp>
        <p:nvSpPr>
          <p:cNvPr id="10" name="Rectangle 1"/>
          <p:cNvSpPr>
            <a:spLocks noChangeArrowheads="1"/>
          </p:cNvSpPr>
          <p:nvPr/>
        </p:nvSpPr>
        <p:spPr bwMode="auto">
          <a:xfrm>
            <a:off x="2970312" y="1988840"/>
            <a:ext cx="1224062" cy="4401205"/>
          </a:xfrm>
          <a:prstGeom prst="rect">
            <a:avLst/>
          </a:prstGeom>
          <a:solidFill>
            <a:schemeClr val="bg1"/>
          </a:solidFill>
          <a:ln w="9525">
            <a:solidFill>
              <a:srgbClr val="339933"/>
            </a:solidFill>
            <a:miter lim="800000"/>
            <a:headEnd/>
            <a:tailEnd/>
          </a:ln>
        </p:spPr>
        <p:txBody>
          <a:bodyPr wrap="square">
            <a:spAutoFit/>
          </a:bodyPr>
          <a:lstStyle/>
          <a:p>
            <a:r>
              <a:rPr lang="vi-VN" sz="1400" dirty="0">
                <a:solidFill>
                  <a:srgbClr val="FF0000"/>
                </a:solidFill>
                <a:latin typeface="Consolas" pitchFamily="49" charset="0"/>
                <a:cs typeface="Times New Roman" pitchFamily="18" charset="0"/>
              </a:rPr>
              <a:t>0 procitan</a:t>
            </a:r>
          </a:p>
          <a:p>
            <a:r>
              <a:rPr lang="vi-VN" sz="1400" dirty="0">
                <a:solidFill>
                  <a:srgbClr val="FF0000"/>
                </a:solidFill>
                <a:latin typeface="Consolas" pitchFamily="49" charset="0"/>
                <a:cs typeface="Times New Roman" pitchFamily="18" charset="0"/>
              </a:rPr>
              <a:t>0 upisan</a:t>
            </a:r>
          </a:p>
          <a:p>
            <a:r>
              <a:rPr lang="vi-VN" sz="1400" dirty="0">
                <a:solidFill>
                  <a:srgbClr val="FF0000"/>
                </a:solidFill>
                <a:latin typeface="Consolas" pitchFamily="49" charset="0"/>
                <a:cs typeface="Times New Roman" pitchFamily="18" charset="0"/>
              </a:rPr>
              <a:t>1 procitan</a:t>
            </a:r>
          </a:p>
          <a:p>
            <a:r>
              <a:rPr lang="vi-VN" sz="1400" dirty="0">
                <a:solidFill>
                  <a:srgbClr val="FF0000"/>
                </a:solidFill>
                <a:latin typeface="Consolas" pitchFamily="49" charset="0"/>
                <a:cs typeface="Times New Roman" pitchFamily="18" charset="0"/>
              </a:rPr>
              <a:t>1 upisan</a:t>
            </a:r>
          </a:p>
          <a:p>
            <a:r>
              <a:rPr lang="vi-VN" sz="1400" dirty="0">
                <a:solidFill>
                  <a:srgbClr val="FF0000"/>
                </a:solidFill>
                <a:latin typeface="Consolas" pitchFamily="49" charset="0"/>
                <a:cs typeface="Times New Roman" pitchFamily="18" charset="0"/>
              </a:rPr>
              <a:t>2 procitan</a:t>
            </a:r>
          </a:p>
          <a:p>
            <a:r>
              <a:rPr lang="vi-VN" sz="1400" dirty="0">
                <a:solidFill>
                  <a:srgbClr val="FF0000"/>
                </a:solidFill>
                <a:latin typeface="Consolas" pitchFamily="49" charset="0"/>
                <a:cs typeface="Times New Roman" pitchFamily="18" charset="0"/>
              </a:rPr>
              <a:t>2 upisan</a:t>
            </a:r>
          </a:p>
          <a:p>
            <a:r>
              <a:rPr lang="vi-VN" sz="1400" dirty="0">
                <a:solidFill>
                  <a:srgbClr val="FF0000"/>
                </a:solidFill>
                <a:latin typeface="Consolas" pitchFamily="49" charset="0"/>
                <a:cs typeface="Times New Roman" pitchFamily="18" charset="0"/>
              </a:rPr>
              <a:t>3 procitan</a:t>
            </a:r>
          </a:p>
          <a:p>
            <a:r>
              <a:rPr lang="vi-VN" sz="1400" dirty="0">
                <a:solidFill>
                  <a:srgbClr val="FF0000"/>
                </a:solidFill>
                <a:latin typeface="Consolas" pitchFamily="49" charset="0"/>
                <a:cs typeface="Times New Roman" pitchFamily="18" charset="0"/>
              </a:rPr>
              <a:t>3 upisan</a:t>
            </a:r>
          </a:p>
          <a:p>
            <a:r>
              <a:rPr lang="vi-VN" sz="1400" dirty="0">
                <a:solidFill>
                  <a:srgbClr val="FF0000"/>
                </a:solidFill>
                <a:latin typeface="Consolas" pitchFamily="49" charset="0"/>
                <a:cs typeface="Times New Roman" pitchFamily="18" charset="0"/>
              </a:rPr>
              <a:t>4 upisan</a:t>
            </a:r>
          </a:p>
          <a:p>
            <a:r>
              <a:rPr lang="vi-VN" sz="1400" dirty="0">
                <a:solidFill>
                  <a:srgbClr val="FF0000"/>
                </a:solidFill>
                <a:latin typeface="Consolas" pitchFamily="49" charset="0"/>
                <a:cs typeface="Times New Roman" pitchFamily="18" charset="0"/>
              </a:rPr>
              <a:t>5 upisan</a:t>
            </a:r>
          </a:p>
          <a:p>
            <a:r>
              <a:rPr lang="vi-VN" sz="1400" dirty="0">
                <a:solidFill>
                  <a:srgbClr val="FF0000"/>
                </a:solidFill>
                <a:latin typeface="Consolas" pitchFamily="49" charset="0"/>
                <a:cs typeface="Times New Roman" pitchFamily="18" charset="0"/>
              </a:rPr>
              <a:t>4 procitan</a:t>
            </a:r>
          </a:p>
          <a:p>
            <a:r>
              <a:rPr lang="vi-VN" sz="1400" dirty="0">
                <a:solidFill>
                  <a:srgbClr val="FF0000"/>
                </a:solidFill>
                <a:latin typeface="Consolas" pitchFamily="49" charset="0"/>
                <a:cs typeface="Times New Roman" pitchFamily="18" charset="0"/>
              </a:rPr>
              <a:t>6 upisan</a:t>
            </a:r>
          </a:p>
          <a:p>
            <a:r>
              <a:rPr lang="vi-VN" sz="1400" dirty="0">
                <a:solidFill>
                  <a:srgbClr val="FF0000"/>
                </a:solidFill>
                <a:latin typeface="Consolas" pitchFamily="49" charset="0"/>
                <a:cs typeface="Times New Roman" pitchFamily="18" charset="0"/>
              </a:rPr>
              <a:t>5 procitan</a:t>
            </a:r>
          </a:p>
          <a:p>
            <a:r>
              <a:rPr lang="vi-VN" sz="1400" dirty="0">
                <a:solidFill>
                  <a:srgbClr val="FF0000"/>
                </a:solidFill>
                <a:latin typeface="Consolas" pitchFamily="49" charset="0"/>
                <a:cs typeface="Times New Roman" pitchFamily="18" charset="0"/>
              </a:rPr>
              <a:t>7 upisan</a:t>
            </a:r>
          </a:p>
          <a:p>
            <a:r>
              <a:rPr lang="vi-VN" sz="1400" dirty="0">
                <a:solidFill>
                  <a:srgbClr val="FF0000"/>
                </a:solidFill>
                <a:latin typeface="Consolas" pitchFamily="49" charset="0"/>
                <a:cs typeface="Times New Roman" pitchFamily="18" charset="0"/>
              </a:rPr>
              <a:t>6 procitan</a:t>
            </a:r>
          </a:p>
          <a:p>
            <a:r>
              <a:rPr lang="vi-VN" sz="1400" dirty="0">
                <a:solidFill>
                  <a:srgbClr val="FF0000"/>
                </a:solidFill>
                <a:latin typeface="Consolas" pitchFamily="49" charset="0"/>
                <a:cs typeface="Times New Roman" pitchFamily="18" charset="0"/>
              </a:rPr>
              <a:t>7 procitan</a:t>
            </a:r>
          </a:p>
          <a:p>
            <a:r>
              <a:rPr lang="vi-VN" sz="1400" dirty="0">
                <a:solidFill>
                  <a:srgbClr val="339933"/>
                </a:solidFill>
                <a:latin typeface="Consolas" pitchFamily="49" charset="0"/>
                <a:cs typeface="Times New Roman" pitchFamily="18" charset="0"/>
              </a:rPr>
              <a:t>8 upisan</a:t>
            </a:r>
          </a:p>
          <a:p>
            <a:r>
              <a:rPr lang="vi-VN" sz="1400" dirty="0">
                <a:solidFill>
                  <a:srgbClr val="339933"/>
                </a:solidFill>
                <a:latin typeface="Consolas" pitchFamily="49" charset="0"/>
                <a:cs typeface="Times New Roman" pitchFamily="18" charset="0"/>
              </a:rPr>
              <a:t>8 procitan</a:t>
            </a:r>
          </a:p>
          <a:p>
            <a:r>
              <a:rPr lang="vi-VN" sz="1400" dirty="0">
                <a:solidFill>
                  <a:srgbClr val="339933"/>
                </a:solidFill>
                <a:latin typeface="Consolas" pitchFamily="49" charset="0"/>
                <a:cs typeface="Times New Roman" pitchFamily="18" charset="0"/>
              </a:rPr>
              <a:t>9 upisan</a:t>
            </a:r>
          </a:p>
          <a:p>
            <a:r>
              <a:rPr lang="vi-VN" sz="1400" dirty="0">
                <a:solidFill>
                  <a:srgbClr val="339933"/>
                </a:solidFill>
                <a:latin typeface="Consolas" pitchFamily="49" charset="0"/>
                <a:cs typeface="Times New Roman" pitchFamily="18" charset="0"/>
              </a:rPr>
              <a:t>9 procitan</a:t>
            </a:r>
          </a:p>
        </p:txBody>
      </p:sp>
      <p:sp>
        <p:nvSpPr>
          <p:cNvPr id="13" name="Rectangle 1"/>
          <p:cNvSpPr>
            <a:spLocks noChangeArrowheads="1"/>
          </p:cNvSpPr>
          <p:nvPr/>
        </p:nvSpPr>
        <p:spPr bwMode="auto">
          <a:xfrm>
            <a:off x="5021560" y="1983524"/>
            <a:ext cx="1224062" cy="4401205"/>
          </a:xfrm>
          <a:prstGeom prst="rect">
            <a:avLst/>
          </a:prstGeom>
          <a:solidFill>
            <a:schemeClr val="bg1"/>
          </a:solidFill>
          <a:ln w="9525">
            <a:solidFill>
              <a:srgbClr val="339933"/>
            </a:solidFill>
            <a:miter lim="800000"/>
            <a:headEnd/>
            <a:tailEnd/>
          </a:ln>
        </p:spPr>
        <p:txBody>
          <a:bodyPr wrap="square">
            <a:spAutoFit/>
          </a:bodyPr>
          <a:lstStyle/>
          <a:p>
            <a:r>
              <a:rPr lang="vi-VN" sz="1400" dirty="0">
                <a:solidFill>
                  <a:srgbClr val="FF0000"/>
                </a:solidFill>
                <a:latin typeface="Consolas" pitchFamily="49" charset="0"/>
                <a:cs typeface="Times New Roman" pitchFamily="18" charset="0"/>
              </a:rPr>
              <a:t>0 procitan</a:t>
            </a:r>
          </a:p>
          <a:p>
            <a:r>
              <a:rPr lang="vi-VN" sz="1400" dirty="0">
                <a:solidFill>
                  <a:srgbClr val="FF0000"/>
                </a:solidFill>
                <a:latin typeface="Consolas" pitchFamily="49" charset="0"/>
                <a:cs typeface="Times New Roman" pitchFamily="18" charset="0"/>
              </a:rPr>
              <a:t>0 upisan</a:t>
            </a:r>
          </a:p>
          <a:p>
            <a:r>
              <a:rPr lang="vi-VN" sz="1400" dirty="0">
                <a:solidFill>
                  <a:srgbClr val="339933"/>
                </a:solidFill>
                <a:latin typeface="Consolas" pitchFamily="49" charset="0"/>
                <a:cs typeface="Times New Roman" pitchFamily="18" charset="0"/>
              </a:rPr>
              <a:t>1 upisan</a:t>
            </a:r>
          </a:p>
          <a:p>
            <a:r>
              <a:rPr lang="vi-VN" sz="1400" dirty="0">
                <a:solidFill>
                  <a:srgbClr val="339933"/>
                </a:solidFill>
                <a:latin typeface="Consolas" pitchFamily="49" charset="0"/>
                <a:cs typeface="Times New Roman" pitchFamily="18" charset="0"/>
              </a:rPr>
              <a:t>1 procitan</a:t>
            </a:r>
          </a:p>
          <a:p>
            <a:r>
              <a:rPr lang="vi-VN" sz="1400" dirty="0">
                <a:solidFill>
                  <a:srgbClr val="339933"/>
                </a:solidFill>
                <a:latin typeface="Consolas" pitchFamily="49" charset="0"/>
                <a:cs typeface="Times New Roman" pitchFamily="18" charset="0"/>
              </a:rPr>
              <a:t>2 upisan</a:t>
            </a:r>
          </a:p>
          <a:p>
            <a:r>
              <a:rPr lang="vi-VN" sz="1400" dirty="0">
                <a:solidFill>
                  <a:srgbClr val="339933"/>
                </a:solidFill>
                <a:latin typeface="Consolas" pitchFamily="49" charset="0"/>
                <a:cs typeface="Times New Roman" pitchFamily="18" charset="0"/>
              </a:rPr>
              <a:t>2 procitan</a:t>
            </a:r>
          </a:p>
          <a:p>
            <a:r>
              <a:rPr lang="vi-VN" sz="1400" dirty="0">
                <a:solidFill>
                  <a:srgbClr val="339933"/>
                </a:solidFill>
                <a:latin typeface="Consolas" pitchFamily="49" charset="0"/>
                <a:cs typeface="Times New Roman" pitchFamily="18" charset="0"/>
              </a:rPr>
              <a:t>3 upisan</a:t>
            </a:r>
          </a:p>
          <a:p>
            <a:r>
              <a:rPr lang="vi-VN" sz="1400" dirty="0">
                <a:solidFill>
                  <a:srgbClr val="339933"/>
                </a:solidFill>
                <a:latin typeface="Consolas" pitchFamily="49" charset="0"/>
                <a:cs typeface="Times New Roman" pitchFamily="18" charset="0"/>
              </a:rPr>
              <a:t>3 procitan</a:t>
            </a:r>
          </a:p>
          <a:p>
            <a:r>
              <a:rPr lang="vi-VN" sz="1400" dirty="0">
                <a:solidFill>
                  <a:srgbClr val="339933"/>
                </a:solidFill>
                <a:latin typeface="Consolas" pitchFamily="49" charset="0"/>
                <a:cs typeface="Times New Roman" pitchFamily="18" charset="0"/>
              </a:rPr>
              <a:t>4 upisan</a:t>
            </a:r>
          </a:p>
          <a:p>
            <a:r>
              <a:rPr lang="vi-VN" sz="1400" dirty="0">
                <a:solidFill>
                  <a:srgbClr val="339933"/>
                </a:solidFill>
                <a:latin typeface="Consolas" pitchFamily="49" charset="0"/>
                <a:cs typeface="Times New Roman" pitchFamily="18" charset="0"/>
              </a:rPr>
              <a:t>4 procitan</a:t>
            </a:r>
          </a:p>
          <a:p>
            <a:r>
              <a:rPr lang="vi-VN" sz="1400" dirty="0">
                <a:solidFill>
                  <a:srgbClr val="339933"/>
                </a:solidFill>
                <a:latin typeface="Consolas" pitchFamily="49" charset="0"/>
                <a:cs typeface="Times New Roman" pitchFamily="18" charset="0"/>
              </a:rPr>
              <a:t>5 upisan</a:t>
            </a:r>
          </a:p>
          <a:p>
            <a:r>
              <a:rPr lang="vi-VN" sz="1400" dirty="0">
                <a:solidFill>
                  <a:srgbClr val="339933"/>
                </a:solidFill>
                <a:latin typeface="Consolas" pitchFamily="49" charset="0"/>
                <a:cs typeface="Times New Roman" pitchFamily="18" charset="0"/>
              </a:rPr>
              <a:t>5 procitan</a:t>
            </a:r>
          </a:p>
          <a:p>
            <a:r>
              <a:rPr lang="vi-VN" sz="1400" dirty="0">
                <a:solidFill>
                  <a:srgbClr val="339933"/>
                </a:solidFill>
                <a:latin typeface="Consolas" pitchFamily="49" charset="0"/>
                <a:cs typeface="Times New Roman" pitchFamily="18" charset="0"/>
              </a:rPr>
              <a:t>6 upisan</a:t>
            </a:r>
          </a:p>
          <a:p>
            <a:r>
              <a:rPr lang="vi-VN" sz="1400" dirty="0">
                <a:solidFill>
                  <a:srgbClr val="FF0000"/>
                </a:solidFill>
                <a:latin typeface="Consolas" pitchFamily="49" charset="0"/>
                <a:cs typeface="Times New Roman" pitchFamily="18" charset="0"/>
              </a:rPr>
              <a:t>7 upisan</a:t>
            </a:r>
          </a:p>
          <a:p>
            <a:r>
              <a:rPr lang="vi-VN" sz="1400" dirty="0">
                <a:solidFill>
                  <a:srgbClr val="FF0000"/>
                </a:solidFill>
                <a:latin typeface="Consolas" pitchFamily="49" charset="0"/>
                <a:cs typeface="Times New Roman" pitchFamily="18" charset="0"/>
              </a:rPr>
              <a:t>6 procitan</a:t>
            </a:r>
          </a:p>
          <a:p>
            <a:r>
              <a:rPr lang="vi-VN" sz="1400" dirty="0">
                <a:solidFill>
                  <a:srgbClr val="FF0000"/>
                </a:solidFill>
                <a:latin typeface="Consolas" pitchFamily="49" charset="0"/>
                <a:cs typeface="Times New Roman" pitchFamily="18" charset="0"/>
              </a:rPr>
              <a:t>7 procitan</a:t>
            </a:r>
          </a:p>
          <a:p>
            <a:r>
              <a:rPr lang="vi-VN" sz="1400" dirty="0">
                <a:solidFill>
                  <a:srgbClr val="339933"/>
                </a:solidFill>
                <a:latin typeface="Consolas" pitchFamily="49" charset="0"/>
                <a:cs typeface="Times New Roman" pitchFamily="18" charset="0"/>
              </a:rPr>
              <a:t>8 upisan</a:t>
            </a:r>
          </a:p>
          <a:p>
            <a:r>
              <a:rPr lang="vi-VN" sz="1400" dirty="0">
                <a:solidFill>
                  <a:srgbClr val="339933"/>
                </a:solidFill>
                <a:latin typeface="Consolas" pitchFamily="49" charset="0"/>
                <a:cs typeface="Times New Roman" pitchFamily="18" charset="0"/>
              </a:rPr>
              <a:t>8 procitan</a:t>
            </a:r>
          </a:p>
          <a:p>
            <a:r>
              <a:rPr lang="vi-VN" sz="1400" dirty="0">
                <a:solidFill>
                  <a:srgbClr val="339933"/>
                </a:solidFill>
                <a:latin typeface="Consolas" pitchFamily="49" charset="0"/>
                <a:cs typeface="Times New Roman" pitchFamily="18" charset="0"/>
              </a:rPr>
              <a:t>9 upisan</a:t>
            </a:r>
          </a:p>
          <a:p>
            <a:r>
              <a:rPr lang="vi-VN" sz="1400" dirty="0">
                <a:solidFill>
                  <a:srgbClr val="339933"/>
                </a:solidFill>
                <a:latin typeface="Consolas" pitchFamily="49" charset="0"/>
                <a:cs typeface="Times New Roman" pitchFamily="18" charset="0"/>
              </a:rPr>
              <a:t>9 procitan</a:t>
            </a:r>
          </a:p>
        </p:txBody>
      </p:sp>
      <p:sp>
        <p:nvSpPr>
          <p:cNvPr id="15" name="Rectangle 1"/>
          <p:cNvSpPr>
            <a:spLocks noChangeArrowheads="1"/>
          </p:cNvSpPr>
          <p:nvPr/>
        </p:nvSpPr>
        <p:spPr bwMode="auto">
          <a:xfrm>
            <a:off x="7164288" y="1983524"/>
            <a:ext cx="1224062" cy="4401205"/>
          </a:xfrm>
          <a:prstGeom prst="rect">
            <a:avLst/>
          </a:prstGeom>
          <a:solidFill>
            <a:schemeClr val="bg1"/>
          </a:solidFill>
          <a:ln w="9525">
            <a:solidFill>
              <a:srgbClr val="339933"/>
            </a:solidFill>
            <a:miter lim="800000"/>
            <a:headEnd/>
            <a:tailEnd/>
          </a:ln>
        </p:spPr>
        <p:txBody>
          <a:bodyPr wrap="square">
            <a:spAutoFit/>
          </a:bodyPr>
          <a:lstStyle/>
          <a:p>
            <a:r>
              <a:rPr lang="vi-VN" sz="1400" dirty="0">
                <a:solidFill>
                  <a:srgbClr val="339933"/>
                </a:solidFill>
                <a:latin typeface="Consolas" pitchFamily="49" charset="0"/>
                <a:cs typeface="Times New Roman" pitchFamily="18" charset="0"/>
              </a:rPr>
              <a:t>0 upisan</a:t>
            </a:r>
          </a:p>
          <a:p>
            <a:r>
              <a:rPr lang="vi-VN" sz="1400" dirty="0">
                <a:solidFill>
                  <a:srgbClr val="339933"/>
                </a:solidFill>
                <a:latin typeface="Consolas" pitchFamily="49" charset="0"/>
                <a:cs typeface="Times New Roman" pitchFamily="18" charset="0"/>
              </a:rPr>
              <a:t>0 procitan</a:t>
            </a:r>
          </a:p>
          <a:p>
            <a:r>
              <a:rPr lang="vi-VN" sz="1400" dirty="0">
                <a:solidFill>
                  <a:srgbClr val="339933"/>
                </a:solidFill>
                <a:latin typeface="Consolas" pitchFamily="49" charset="0"/>
                <a:cs typeface="Times New Roman" pitchFamily="18" charset="0"/>
              </a:rPr>
              <a:t>1 upisan</a:t>
            </a:r>
          </a:p>
          <a:p>
            <a:r>
              <a:rPr lang="vi-VN" sz="1400" dirty="0">
                <a:solidFill>
                  <a:srgbClr val="339933"/>
                </a:solidFill>
                <a:latin typeface="Consolas" pitchFamily="49" charset="0"/>
                <a:cs typeface="Times New Roman" pitchFamily="18" charset="0"/>
              </a:rPr>
              <a:t>1 procitan</a:t>
            </a:r>
          </a:p>
          <a:p>
            <a:r>
              <a:rPr lang="vi-VN" sz="1400" dirty="0">
                <a:solidFill>
                  <a:srgbClr val="339933"/>
                </a:solidFill>
                <a:latin typeface="Consolas" pitchFamily="49" charset="0"/>
                <a:cs typeface="Times New Roman" pitchFamily="18" charset="0"/>
              </a:rPr>
              <a:t>2 upisan</a:t>
            </a:r>
          </a:p>
          <a:p>
            <a:r>
              <a:rPr lang="vi-VN" sz="1400" dirty="0">
                <a:solidFill>
                  <a:srgbClr val="339933"/>
                </a:solidFill>
                <a:latin typeface="Consolas" pitchFamily="49" charset="0"/>
                <a:cs typeface="Times New Roman" pitchFamily="18" charset="0"/>
              </a:rPr>
              <a:t>2 procitan</a:t>
            </a:r>
          </a:p>
          <a:p>
            <a:r>
              <a:rPr lang="vi-VN" sz="1400" dirty="0">
                <a:solidFill>
                  <a:srgbClr val="339933"/>
                </a:solidFill>
                <a:latin typeface="Consolas" pitchFamily="49" charset="0"/>
                <a:cs typeface="Times New Roman" pitchFamily="18" charset="0"/>
              </a:rPr>
              <a:t>3 upisan</a:t>
            </a:r>
          </a:p>
          <a:p>
            <a:r>
              <a:rPr lang="vi-VN" sz="1400" dirty="0">
                <a:solidFill>
                  <a:srgbClr val="339933"/>
                </a:solidFill>
                <a:latin typeface="Consolas" pitchFamily="49" charset="0"/>
                <a:cs typeface="Times New Roman" pitchFamily="18" charset="0"/>
              </a:rPr>
              <a:t>3 procitan</a:t>
            </a:r>
          </a:p>
          <a:p>
            <a:r>
              <a:rPr lang="vi-VN" sz="1400" dirty="0">
                <a:solidFill>
                  <a:srgbClr val="339933"/>
                </a:solidFill>
                <a:latin typeface="Consolas" pitchFamily="49" charset="0"/>
                <a:cs typeface="Times New Roman" pitchFamily="18" charset="0"/>
              </a:rPr>
              <a:t>4 upisan</a:t>
            </a:r>
          </a:p>
          <a:p>
            <a:r>
              <a:rPr lang="vi-VN" sz="1400" dirty="0">
                <a:solidFill>
                  <a:srgbClr val="339933"/>
                </a:solidFill>
                <a:latin typeface="Consolas" pitchFamily="49" charset="0"/>
                <a:cs typeface="Times New Roman" pitchFamily="18" charset="0"/>
              </a:rPr>
              <a:t>4 procitan</a:t>
            </a:r>
          </a:p>
          <a:p>
            <a:r>
              <a:rPr lang="vi-VN" sz="1400" dirty="0">
                <a:solidFill>
                  <a:srgbClr val="339933"/>
                </a:solidFill>
                <a:latin typeface="Consolas" pitchFamily="49" charset="0"/>
                <a:cs typeface="Times New Roman" pitchFamily="18" charset="0"/>
              </a:rPr>
              <a:t>5 upisan</a:t>
            </a:r>
          </a:p>
          <a:p>
            <a:r>
              <a:rPr lang="vi-VN" sz="1400" dirty="0">
                <a:solidFill>
                  <a:srgbClr val="339933"/>
                </a:solidFill>
                <a:latin typeface="Consolas" pitchFamily="49" charset="0"/>
                <a:cs typeface="Times New Roman" pitchFamily="18" charset="0"/>
              </a:rPr>
              <a:t>5 procitan</a:t>
            </a:r>
          </a:p>
          <a:p>
            <a:r>
              <a:rPr lang="vi-VN" sz="1400" dirty="0">
                <a:solidFill>
                  <a:srgbClr val="FF0000"/>
                </a:solidFill>
                <a:latin typeface="Consolas" pitchFamily="49" charset="0"/>
                <a:cs typeface="Times New Roman" pitchFamily="18" charset="0"/>
              </a:rPr>
              <a:t>6 procitan</a:t>
            </a:r>
          </a:p>
          <a:p>
            <a:r>
              <a:rPr lang="vi-VN" sz="1400" dirty="0">
                <a:solidFill>
                  <a:srgbClr val="FF0000"/>
                </a:solidFill>
                <a:latin typeface="Consolas" pitchFamily="49" charset="0"/>
                <a:cs typeface="Times New Roman" pitchFamily="18" charset="0"/>
              </a:rPr>
              <a:t>6 upisan</a:t>
            </a:r>
          </a:p>
          <a:p>
            <a:r>
              <a:rPr lang="vi-VN" sz="1400" dirty="0">
                <a:solidFill>
                  <a:srgbClr val="339933"/>
                </a:solidFill>
                <a:latin typeface="Consolas" pitchFamily="49" charset="0"/>
                <a:cs typeface="Times New Roman" pitchFamily="18" charset="0"/>
              </a:rPr>
              <a:t>7 upisan</a:t>
            </a:r>
          </a:p>
          <a:p>
            <a:r>
              <a:rPr lang="vi-VN" sz="1400" dirty="0">
                <a:solidFill>
                  <a:srgbClr val="339933"/>
                </a:solidFill>
                <a:latin typeface="Consolas" pitchFamily="49" charset="0"/>
                <a:cs typeface="Times New Roman" pitchFamily="18" charset="0"/>
              </a:rPr>
              <a:t>7 procitan</a:t>
            </a:r>
          </a:p>
          <a:p>
            <a:r>
              <a:rPr lang="vi-VN" sz="1400" dirty="0">
                <a:solidFill>
                  <a:srgbClr val="339933"/>
                </a:solidFill>
                <a:latin typeface="Consolas" pitchFamily="49" charset="0"/>
                <a:cs typeface="Times New Roman" pitchFamily="18" charset="0"/>
              </a:rPr>
              <a:t>8 upisan</a:t>
            </a:r>
          </a:p>
          <a:p>
            <a:r>
              <a:rPr lang="vi-VN" sz="1400" dirty="0">
                <a:solidFill>
                  <a:srgbClr val="339933"/>
                </a:solidFill>
                <a:latin typeface="Consolas" pitchFamily="49" charset="0"/>
                <a:cs typeface="Times New Roman" pitchFamily="18" charset="0"/>
              </a:rPr>
              <a:t>8 procitan</a:t>
            </a:r>
          </a:p>
          <a:p>
            <a:r>
              <a:rPr lang="vi-VN" sz="1400" dirty="0">
                <a:solidFill>
                  <a:srgbClr val="339933"/>
                </a:solidFill>
                <a:latin typeface="Consolas" pitchFamily="49" charset="0"/>
                <a:cs typeface="Times New Roman" pitchFamily="18" charset="0"/>
              </a:rPr>
              <a:t>9 upisan</a:t>
            </a:r>
          </a:p>
          <a:p>
            <a:r>
              <a:rPr lang="vi-VN" sz="1400" dirty="0">
                <a:solidFill>
                  <a:srgbClr val="339933"/>
                </a:solidFill>
                <a:latin typeface="Consolas" pitchFamily="49" charset="0"/>
                <a:cs typeface="Times New Roman" pitchFamily="18" charset="0"/>
              </a:rPr>
              <a:t>9 procitan</a:t>
            </a:r>
          </a:p>
        </p:txBody>
      </p:sp>
      <p:sp>
        <p:nvSpPr>
          <p:cNvPr id="30" name="Rectangle 29"/>
          <p:cNvSpPr>
            <a:spLocks noChangeArrowheads="1"/>
          </p:cNvSpPr>
          <p:nvPr/>
        </p:nvSpPr>
        <p:spPr bwMode="auto">
          <a:xfrm>
            <a:off x="2808647" y="1242918"/>
            <a:ext cx="1547391" cy="646331"/>
          </a:xfrm>
          <a:prstGeom prst="rect">
            <a:avLst/>
          </a:prstGeom>
          <a:noFill/>
          <a:ln w="9525">
            <a:noFill/>
            <a:miter lim="800000"/>
            <a:headEnd/>
            <a:tailEnd/>
          </a:ln>
          <a:effectLst/>
        </p:spPr>
        <p:txBody>
          <a:bodyPr wrap="square" anchor="ctr">
            <a:spAutoFit/>
          </a:bodyPr>
          <a:lstStyle/>
          <a:p>
            <a:pPr algn="ctr">
              <a:spcBef>
                <a:spcPts val="0"/>
              </a:spcBef>
              <a:spcAft>
                <a:spcPts val="0"/>
              </a:spcAft>
              <a:buClr>
                <a:schemeClr val="tx1"/>
              </a:buClr>
              <a:buSzPct val="75000"/>
              <a:tabLst>
                <a:tab pos="180975" algn="l"/>
                <a:tab pos="539750" algn="l"/>
                <a:tab pos="900113" algn="l"/>
                <a:tab pos="1260475" algn="l"/>
              </a:tabLst>
              <a:defRPr/>
            </a:pPr>
            <a:r>
              <a:rPr lang="en-US" dirty="0" err="1">
                <a:solidFill>
                  <a:srgbClr val="3333CC"/>
                </a:solidFill>
                <a:latin typeface="+mn-lt"/>
              </a:rPr>
              <a:t>Izvr</a:t>
            </a:r>
            <a:r>
              <a:rPr lang="sr-Latn-RS" dirty="0">
                <a:solidFill>
                  <a:srgbClr val="3333CC"/>
                </a:solidFill>
                <a:latin typeface="+mn-lt"/>
              </a:rPr>
              <a:t>šenje </a:t>
            </a:r>
            <a:r>
              <a:rPr lang="sr-Latn-RS" dirty="0" smtClean="0">
                <a:solidFill>
                  <a:srgbClr val="3333CC"/>
                </a:solidFill>
                <a:latin typeface="+mn-lt"/>
              </a:rPr>
              <a:t>2</a:t>
            </a:r>
          </a:p>
          <a:p>
            <a:pPr algn="ctr">
              <a:spcBef>
                <a:spcPts val="0"/>
              </a:spcBef>
              <a:spcAft>
                <a:spcPts val="0"/>
              </a:spcAft>
              <a:buClr>
                <a:schemeClr val="tx1"/>
              </a:buClr>
              <a:buSzPct val="75000"/>
              <a:tabLst>
                <a:tab pos="180975" algn="l"/>
                <a:tab pos="539750" algn="l"/>
                <a:tab pos="900113" algn="l"/>
                <a:tab pos="1260475" algn="l"/>
              </a:tabLst>
              <a:defRPr/>
            </a:pPr>
            <a:r>
              <a:rPr lang="sr-Latn-RS" dirty="0" smtClean="0">
                <a:solidFill>
                  <a:srgbClr val="FF0000"/>
                </a:solidFill>
                <a:latin typeface="+mn-lt"/>
              </a:rPr>
              <a:t>Nekorektno</a:t>
            </a:r>
            <a:endParaRPr lang="sr-Latn-RS" dirty="0">
              <a:solidFill>
                <a:srgbClr val="FF0000"/>
              </a:solidFill>
              <a:latin typeface="+mn-lt"/>
            </a:endParaRPr>
          </a:p>
        </p:txBody>
      </p:sp>
      <p:sp>
        <p:nvSpPr>
          <p:cNvPr id="31" name="Rectangle 30"/>
          <p:cNvSpPr>
            <a:spLocks noChangeArrowheads="1"/>
          </p:cNvSpPr>
          <p:nvPr/>
        </p:nvSpPr>
        <p:spPr bwMode="auto">
          <a:xfrm>
            <a:off x="4859895" y="1242918"/>
            <a:ext cx="1547391" cy="646331"/>
          </a:xfrm>
          <a:prstGeom prst="rect">
            <a:avLst/>
          </a:prstGeom>
          <a:noFill/>
          <a:ln w="9525">
            <a:noFill/>
            <a:miter lim="800000"/>
            <a:headEnd/>
            <a:tailEnd/>
          </a:ln>
          <a:effectLst/>
        </p:spPr>
        <p:txBody>
          <a:bodyPr wrap="square" anchor="ctr">
            <a:spAutoFit/>
          </a:bodyPr>
          <a:lstStyle/>
          <a:p>
            <a:pPr algn="ctr">
              <a:spcBef>
                <a:spcPts val="0"/>
              </a:spcBef>
              <a:spcAft>
                <a:spcPts val="0"/>
              </a:spcAft>
              <a:buClr>
                <a:schemeClr val="tx1"/>
              </a:buClr>
              <a:buSzPct val="75000"/>
              <a:tabLst>
                <a:tab pos="180975" algn="l"/>
                <a:tab pos="539750" algn="l"/>
                <a:tab pos="900113" algn="l"/>
                <a:tab pos="1260475" algn="l"/>
              </a:tabLst>
              <a:defRPr/>
            </a:pPr>
            <a:r>
              <a:rPr lang="en-US" dirty="0" err="1">
                <a:solidFill>
                  <a:srgbClr val="3333CC"/>
                </a:solidFill>
                <a:latin typeface="+mn-lt"/>
              </a:rPr>
              <a:t>Izvr</a:t>
            </a:r>
            <a:r>
              <a:rPr lang="sr-Latn-RS" dirty="0">
                <a:solidFill>
                  <a:srgbClr val="3333CC"/>
                </a:solidFill>
                <a:latin typeface="+mn-lt"/>
              </a:rPr>
              <a:t>šenje </a:t>
            </a:r>
            <a:r>
              <a:rPr lang="sr-Latn-RS" dirty="0" smtClean="0">
                <a:solidFill>
                  <a:srgbClr val="3333CC"/>
                </a:solidFill>
                <a:latin typeface="+mn-lt"/>
              </a:rPr>
              <a:t>3</a:t>
            </a:r>
          </a:p>
          <a:p>
            <a:pPr algn="ctr">
              <a:spcBef>
                <a:spcPts val="0"/>
              </a:spcBef>
              <a:spcAft>
                <a:spcPts val="0"/>
              </a:spcAft>
              <a:buClr>
                <a:schemeClr val="tx1"/>
              </a:buClr>
              <a:buSzPct val="75000"/>
              <a:tabLst>
                <a:tab pos="180975" algn="l"/>
                <a:tab pos="539750" algn="l"/>
                <a:tab pos="900113" algn="l"/>
                <a:tab pos="1260475" algn="l"/>
              </a:tabLst>
              <a:defRPr/>
            </a:pPr>
            <a:r>
              <a:rPr lang="sr-Latn-RS" dirty="0" smtClean="0">
                <a:solidFill>
                  <a:srgbClr val="FF0000"/>
                </a:solidFill>
                <a:latin typeface="+mn-lt"/>
              </a:rPr>
              <a:t>Nekorektno</a:t>
            </a:r>
            <a:endParaRPr lang="sr-Latn-RS" dirty="0">
              <a:solidFill>
                <a:srgbClr val="FF0000"/>
              </a:solidFill>
              <a:latin typeface="+mn-lt"/>
            </a:endParaRPr>
          </a:p>
        </p:txBody>
      </p:sp>
      <p:sp>
        <p:nvSpPr>
          <p:cNvPr id="32" name="Rectangle 31"/>
          <p:cNvSpPr>
            <a:spLocks noChangeArrowheads="1"/>
          </p:cNvSpPr>
          <p:nvPr/>
        </p:nvSpPr>
        <p:spPr bwMode="auto">
          <a:xfrm>
            <a:off x="7002623" y="1242918"/>
            <a:ext cx="1547391" cy="646331"/>
          </a:xfrm>
          <a:prstGeom prst="rect">
            <a:avLst/>
          </a:prstGeom>
          <a:noFill/>
          <a:ln w="9525">
            <a:noFill/>
            <a:miter lim="800000"/>
            <a:headEnd/>
            <a:tailEnd/>
          </a:ln>
          <a:effectLst/>
        </p:spPr>
        <p:txBody>
          <a:bodyPr wrap="square" anchor="ctr">
            <a:spAutoFit/>
          </a:bodyPr>
          <a:lstStyle/>
          <a:p>
            <a:pPr algn="ctr">
              <a:spcBef>
                <a:spcPts val="0"/>
              </a:spcBef>
              <a:spcAft>
                <a:spcPts val="0"/>
              </a:spcAft>
              <a:buClr>
                <a:schemeClr val="tx1"/>
              </a:buClr>
              <a:buSzPct val="75000"/>
              <a:tabLst>
                <a:tab pos="180975" algn="l"/>
                <a:tab pos="539750" algn="l"/>
                <a:tab pos="900113" algn="l"/>
                <a:tab pos="1260475" algn="l"/>
              </a:tabLst>
              <a:defRPr/>
            </a:pPr>
            <a:r>
              <a:rPr lang="en-US" dirty="0" err="1">
                <a:solidFill>
                  <a:srgbClr val="3333CC"/>
                </a:solidFill>
                <a:latin typeface="+mn-lt"/>
              </a:rPr>
              <a:t>Izvr</a:t>
            </a:r>
            <a:r>
              <a:rPr lang="sr-Latn-RS" dirty="0">
                <a:solidFill>
                  <a:srgbClr val="3333CC"/>
                </a:solidFill>
                <a:latin typeface="+mn-lt"/>
              </a:rPr>
              <a:t>šenje </a:t>
            </a:r>
            <a:r>
              <a:rPr lang="sr-Latn-RS" dirty="0" smtClean="0">
                <a:solidFill>
                  <a:srgbClr val="3333CC"/>
                </a:solidFill>
                <a:latin typeface="+mn-lt"/>
              </a:rPr>
              <a:t>4</a:t>
            </a:r>
          </a:p>
          <a:p>
            <a:pPr algn="ctr">
              <a:spcBef>
                <a:spcPts val="0"/>
              </a:spcBef>
              <a:spcAft>
                <a:spcPts val="0"/>
              </a:spcAft>
              <a:buClr>
                <a:schemeClr val="tx1"/>
              </a:buClr>
              <a:buSzPct val="75000"/>
              <a:tabLst>
                <a:tab pos="180975" algn="l"/>
                <a:tab pos="539750" algn="l"/>
                <a:tab pos="900113" algn="l"/>
                <a:tab pos="1260475" algn="l"/>
              </a:tabLst>
              <a:defRPr/>
            </a:pPr>
            <a:r>
              <a:rPr lang="sr-Latn-RS" dirty="0" smtClean="0">
                <a:solidFill>
                  <a:srgbClr val="FF0000"/>
                </a:solidFill>
                <a:latin typeface="+mn-lt"/>
              </a:rPr>
              <a:t>Nekorektno</a:t>
            </a:r>
            <a:endParaRPr lang="sr-Latn-RS" dirty="0">
              <a:solidFill>
                <a:srgbClr val="FF0000"/>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528638"/>
            <a:ext cx="2808287" cy="596900"/>
          </a:xfrm>
        </p:spPr>
        <p:txBody>
          <a:bodyPr/>
          <a:lstStyle/>
          <a:p>
            <a:pPr eaLnBrk="1" hangingPunct="1"/>
            <a:r>
              <a:rPr lang="sr-Latn-RS" sz="3600" smtClean="0"/>
              <a:t>Procesi i niti</a:t>
            </a:r>
            <a:endParaRPr lang="en-US" sz="3600" smtClean="0"/>
          </a:p>
        </p:txBody>
      </p:sp>
      <p:sp>
        <p:nvSpPr>
          <p:cNvPr id="20483" name="Rectangle 3" descr="Rectangle: Click to edit Master text styles&#10;Second level&#10;Third level&#10;Fourth level&#10;Fifth level"/>
          <p:cNvSpPr txBox="1">
            <a:spLocks noChangeArrowheads="1"/>
          </p:cNvSpPr>
          <p:nvPr/>
        </p:nvSpPr>
        <p:spPr bwMode="auto">
          <a:xfrm>
            <a:off x="179388" y="1340768"/>
            <a:ext cx="8353425"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dirty="0">
                <a:solidFill>
                  <a:srgbClr val="3333CC"/>
                </a:solidFill>
              </a:rPr>
              <a:t>Proces predstavlja instancu programa koji se izvršava</a:t>
            </a:r>
            <a:r>
              <a:rPr lang="sr-Latn-RS" sz="2000" dirty="0"/>
              <a:t>. Svaki proces ima dodeljen adresni prostor, stek, kao i ostale resurse potrebne za izvršavanje. Procesi međusobne </a:t>
            </a:r>
            <a:r>
              <a:rPr lang="sr-Latn-RS" sz="2000" dirty="0">
                <a:solidFill>
                  <a:srgbClr val="FF0000"/>
                </a:solidFill>
              </a:rPr>
              <a:t>ne dele resurse</a:t>
            </a:r>
            <a:r>
              <a:rPr lang="sr-Latn-RS" sz="2000" dirty="0"/>
              <a:t>.</a:t>
            </a:r>
          </a:p>
          <a:p>
            <a:pPr eaLnBrk="1" hangingPunct="1">
              <a:spcBef>
                <a:spcPts val="600"/>
              </a:spcBef>
              <a:spcAft>
                <a:spcPts val="600"/>
              </a:spcAft>
              <a:buClr>
                <a:schemeClr val="tx1"/>
              </a:buClr>
              <a:buSzPct val="75000"/>
              <a:buFont typeface="Wingdings" pitchFamily="2" charset="2"/>
              <a:buChar char="n"/>
            </a:pPr>
            <a:r>
              <a:rPr lang="sr-Latn-RS" sz="2000" dirty="0"/>
              <a:t>Iako se koriste kao sinonim za aplikaciju, jedan proces ne mora da predstavlja jednu aplikaciju. Jedna aplikacija može biti sastavljena iz nekoliko procesa koji međusobno komuniciraju. </a:t>
            </a:r>
            <a:endParaRPr lang="sr-Latn-RS" sz="2000" dirty="0" smtClean="0"/>
          </a:p>
          <a:p>
            <a:pPr eaLnBrk="1" hangingPunct="1">
              <a:spcBef>
                <a:spcPts val="600"/>
              </a:spcBef>
              <a:spcAft>
                <a:spcPts val="600"/>
              </a:spcAft>
              <a:buClr>
                <a:schemeClr val="tx1"/>
              </a:buClr>
              <a:buSzPct val="75000"/>
              <a:buFont typeface="Wingdings" pitchFamily="2" charset="2"/>
              <a:buChar char="n"/>
            </a:pPr>
            <a:r>
              <a:rPr lang="sr-Latn-RS" sz="2000" dirty="0" smtClean="0"/>
              <a:t>Većina </a:t>
            </a:r>
            <a:r>
              <a:rPr lang="sr-Latn-RS" sz="2000" dirty="0"/>
              <a:t>implementacija JVM-a radi kao jedan proces.</a:t>
            </a:r>
          </a:p>
          <a:p>
            <a:pPr eaLnBrk="1" hangingPunct="1">
              <a:spcBef>
                <a:spcPts val="600"/>
              </a:spcBef>
              <a:spcAft>
                <a:spcPts val="600"/>
              </a:spcAft>
              <a:buClr>
                <a:schemeClr val="tx1"/>
              </a:buClr>
              <a:buSzPct val="75000"/>
              <a:buFont typeface="Wingdings" pitchFamily="2" charset="2"/>
              <a:buChar char="n"/>
            </a:pPr>
            <a:r>
              <a:rPr lang="sr-Latn-RS" sz="2000" dirty="0">
                <a:solidFill>
                  <a:srgbClr val="3333CC"/>
                </a:solidFill>
              </a:rPr>
              <a:t>Nit predstavlja najmanju sekvencu programskih instrukcija kojom operativni sistem može nezavisno upravljati</a:t>
            </a:r>
            <a:r>
              <a:rPr lang="sr-Latn-RS" sz="2000" dirty="0"/>
              <a:t>. Niti postoje unutar procesa. Svaki proces ima bar jednu nit i niti mogu da sarađuju unutar </a:t>
            </a:r>
            <a:r>
              <a:rPr lang="sr-Latn-RS" sz="2000" dirty="0" smtClean="0"/>
              <a:t>procesa.</a:t>
            </a:r>
          </a:p>
          <a:p>
            <a:pPr eaLnBrk="1" hangingPunct="1">
              <a:spcBef>
                <a:spcPts val="600"/>
              </a:spcBef>
              <a:spcAft>
                <a:spcPts val="600"/>
              </a:spcAft>
              <a:buClr>
                <a:schemeClr val="tx1"/>
              </a:buClr>
              <a:buSzPct val="75000"/>
              <a:buFont typeface="Wingdings" pitchFamily="2" charset="2"/>
              <a:buChar char="n"/>
            </a:pPr>
            <a:r>
              <a:rPr lang="sr-Latn-ME" sz="2000" dirty="0" smtClean="0"/>
              <a:t>Komunikacija </a:t>
            </a:r>
            <a:r>
              <a:rPr lang="sr-Latn-ME" sz="2000" dirty="0"/>
              <a:t>između niti je u programskom smislu "jeftina", kao i prelazak sa jedne niti na drugu</a:t>
            </a:r>
            <a:r>
              <a:rPr lang="sr-Latn-ME" sz="2000" dirty="0" smtClean="0"/>
              <a:t>.</a:t>
            </a:r>
            <a:endParaRPr lang="sr-Latn-RS" sz="2000" dirty="0"/>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F4B080-9B78-4720-88A4-EA9DCE12954A}" type="slidenum">
              <a:rPr lang="en-GB" smtClean="0">
                <a:latin typeface="Arial Black" pitchFamily="34" charset="0"/>
              </a:rPr>
              <a:pPr eaLnBrk="1" hangingPunct="1"/>
              <a:t>3</a:t>
            </a:fld>
            <a:endParaRPr lang="en-GB" smtClean="0">
              <a:latin typeface="Arial Black" pitchFamily="34" charset="0"/>
            </a:endParaRPr>
          </a:p>
        </p:txBody>
      </p:sp>
    </p:spTree>
    <p:extLst>
      <p:ext uri="{BB962C8B-B14F-4D97-AF65-F5344CB8AC3E}">
        <p14:creationId xmlns:p14="http://schemas.microsoft.com/office/powerpoint/2010/main" val="18668887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95536" y="455836"/>
            <a:ext cx="8208912" cy="596900"/>
          </a:xfrm>
        </p:spPr>
        <p:txBody>
          <a:bodyPr/>
          <a:lstStyle/>
          <a:p>
            <a:pPr eaLnBrk="1" hangingPunct="1"/>
            <a:r>
              <a:rPr lang="sr-Latn-RS" sz="3600" dirty="0" smtClean="0"/>
              <a:t>K</a:t>
            </a:r>
            <a:r>
              <a:rPr lang="en-US" sz="3600" dirty="0" err="1" smtClean="0"/>
              <a:t>omunikacija</a:t>
            </a:r>
            <a:r>
              <a:rPr lang="en-US" sz="3600" dirty="0" smtClean="0"/>
              <a:t> </a:t>
            </a:r>
            <a:r>
              <a:rPr lang="en-US" sz="3600" dirty="0" err="1" smtClean="0"/>
              <a:t>izme</a:t>
            </a:r>
            <a:r>
              <a:rPr lang="sr-Latn-RS" sz="3600" dirty="0" smtClean="0"/>
              <a:t>đu niti. wait metoda</a:t>
            </a:r>
            <a:endParaRPr lang="en-US" sz="3600" dirty="0" smtClean="0"/>
          </a:p>
        </p:txBody>
      </p:sp>
      <p:sp>
        <p:nvSpPr>
          <p:cNvPr id="44035" name="Rectangle 3" descr="Rectangle: Click to edit Master text styles&#10;Second level&#10;Third level&#10;Fourth level&#10;Fifth level"/>
          <p:cNvSpPr txBox="1">
            <a:spLocks noChangeArrowheads="1"/>
          </p:cNvSpPr>
          <p:nvPr/>
        </p:nvSpPr>
        <p:spPr bwMode="auto">
          <a:xfrm>
            <a:off x="107255" y="1269454"/>
            <a:ext cx="8785225"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Bef>
                <a:spcPts val="0"/>
              </a:spcBef>
              <a:spcAft>
                <a:spcPts val="600"/>
              </a:spcAft>
              <a:buClr>
                <a:schemeClr val="tx1"/>
              </a:buClr>
              <a:buSzPct val="75000"/>
              <a:buFont typeface="Wingdings" pitchFamily="2" charset="2"/>
              <a:buChar char="n"/>
            </a:pPr>
            <a:r>
              <a:rPr lang="sr-Latn-RS" sz="2000" dirty="0" smtClean="0">
                <a:solidFill>
                  <a:srgbClr val="FF0000"/>
                </a:solidFill>
              </a:rPr>
              <a:t>Anketiranje </a:t>
            </a:r>
            <a:r>
              <a:rPr lang="sr-Latn-RS" sz="2000" dirty="0">
                <a:solidFill>
                  <a:srgbClr val="FF0000"/>
                </a:solidFill>
              </a:rPr>
              <a:t>događaja</a:t>
            </a:r>
            <a:r>
              <a:rPr lang="sr-Latn-RS" sz="2000" dirty="0"/>
              <a:t> (eng. </a:t>
            </a:r>
            <a:r>
              <a:rPr lang="sr-Latn-RS" sz="2000" i="1" dirty="0"/>
              <a:t>event polling</a:t>
            </a:r>
            <a:r>
              <a:rPr lang="sr-Latn-RS" sz="2000" dirty="0" smtClean="0"/>
              <a:t>) je situacija </a:t>
            </a:r>
            <a:r>
              <a:rPr lang="sr-Latn-RS" sz="2000" dirty="0"/>
              <a:t>u kome korisnička nit mora da čeka da proizvođačku nit da generiše podatke i, sa druge strane, proizvođačka nit mora da čeka korisničku nit da završi posao sa generisanim </a:t>
            </a:r>
            <a:r>
              <a:rPr lang="sr-Latn-RS" sz="2000" dirty="0" smtClean="0"/>
              <a:t>podacima. </a:t>
            </a:r>
          </a:p>
          <a:p>
            <a:pPr eaLnBrk="1" hangingPunct="1">
              <a:lnSpc>
                <a:spcPct val="95000"/>
              </a:lnSpc>
              <a:spcBef>
                <a:spcPts val="0"/>
              </a:spcBef>
              <a:spcAft>
                <a:spcPts val="600"/>
              </a:spcAft>
              <a:buClr>
                <a:schemeClr val="tx1"/>
              </a:buClr>
              <a:buSzPct val="75000"/>
              <a:buFont typeface="Wingdings" pitchFamily="2" charset="2"/>
              <a:buChar char="n"/>
            </a:pPr>
            <a:r>
              <a:rPr lang="sr-Latn-RS" sz="2000" dirty="0" smtClean="0"/>
              <a:t>Da bi izbegli anketiranje događaja, Java </a:t>
            </a:r>
            <a:r>
              <a:rPr lang="sr-Latn-RS" sz="2000" dirty="0"/>
              <a:t>implementira elegantan mehanizam komuniciranja između niti pomoću metoda </a:t>
            </a:r>
            <a:r>
              <a:rPr lang="sr-Latn-RS" sz="2000" dirty="0">
                <a:solidFill>
                  <a:srgbClr val="FF0000"/>
                </a:solidFill>
                <a:latin typeface="Consolas" pitchFamily="49" charset="0"/>
                <a:cs typeface="Times New Roman" pitchFamily="18" charset="0"/>
              </a:rPr>
              <a:t>wait</a:t>
            </a:r>
            <a:r>
              <a:rPr lang="sr-Latn-RS" sz="2000" dirty="0"/>
              <a:t>, </a:t>
            </a:r>
            <a:r>
              <a:rPr lang="sr-Latn-RS" sz="2000" dirty="0">
                <a:solidFill>
                  <a:srgbClr val="FF0000"/>
                </a:solidFill>
                <a:latin typeface="Consolas" pitchFamily="49" charset="0"/>
                <a:cs typeface="Times New Roman" pitchFamily="18" charset="0"/>
              </a:rPr>
              <a:t>notify</a:t>
            </a:r>
            <a:r>
              <a:rPr lang="sr-Latn-RS" sz="2000" dirty="0"/>
              <a:t> i </a:t>
            </a:r>
            <a:r>
              <a:rPr lang="sr-Latn-RS" sz="2000" dirty="0">
                <a:solidFill>
                  <a:srgbClr val="FF0000"/>
                </a:solidFill>
                <a:latin typeface="Consolas" pitchFamily="49" charset="0"/>
                <a:cs typeface="Times New Roman" pitchFamily="18" charset="0"/>
              </a:rPr>
              <a:t>notifyAll</a:t>
            </a:r>
            <a:r>
              <a:rPr lang="sr-Latn-RS" sz="2000" dirty="0"/>
              <a:t>. U pitanju su nasleđene </a:t>
            </a:r>
            <a:r>
              <a:rPr lang="sr-Latn-RS" sz="2000" dirty="0">
                <a:latin typeface="Consolas" pitchFamily="49" charset="0"/>
                <a:cs typeface="Times New Roman" pitchFamily="18" charset="0"/>
              </a:rPr>
              <a:t>final</a:t>
            </a:r>
            <a:r>
              <a:rPr lang="sr-Latn-RS" sz="2000" dirty="0"/>
              <a:t> metode iz klase </a:t>
            </a:r>
            <a:r>
              <a:rPr lang="sr-Latn-RS" sz="2000" dirty="0">
                <a:latin typeface="Consolas" pitchFamily="49" charset="0"/>
                <a:cs typeface="Times New Roman" pitchFamily="18" charset="0"/>
              </a:rPr>
              <a:t>Object</a:t>
            </a:r>
            <a:r>
              <a:rPr lang="sr-Latn-RS" sz="2000" dirty="0"/>
              <a:t>.</a:t>
            </a:r>
          </a:p>
          <a:p>
            <a:pPr eaLnBrk="1" hangingPunct="1">
              <a:lnSpc>
                <a:spcPct val="95000"/>
              </a:lnSpc>
              <a:spcBef>
                <a:spcPts val="0"/>
              </a:spcBef>
              <a:spcAft>
                <a:spcPts val="600"/>
              </a:spcAft>
              <a:buClr>
                <a:schemeClr val="tx1"/>
              </a:buClr>
              <a:buSzPct val="75000"/>
              <a:buFont typeface="Wingdings" pitchFamily="2" charset="2"/>
              <a:buChar char="n"/>
            </a:pPr>
            <a:r>
              <a:rPr lang="en-GB" sz="2000" dirty="0" smtClean="0">
                <a:latin typeface="Consolas" pitchFamily="49" charset="0"/>
                <a:cs typeface="Times New Roman" pitchFamily="18" charset="0"/>
              </a:rPr>
              <a:t>wait</a:t>
            </a:r>
            <a:r>
              <a:rPr lang="en-GB" sz="2000" dirty="0" smtClean="0"/>
              <a:t> </a:t>
            </a:r>
            <a:r>
              <a:rPr lang="sr-Latn-RS" sz="2000" dirty="0"/>
              <a:t>stavlja tekuću nit u </a:t>
            </a:r>
            <a:r>
              <a:rPr lang="sr-Latn-RS" sz="2000" i="1" dirty="0"/>
              <a:t>waiting</a:t>
            </a:r>
            <a:r>
              <a:rPr lang="sr-Latn-RS" sz="2000" dirty="0"/>
              <a:t> stanje sve dok druga nit ne pozove </a:t>
            </a:r>
            <a:r>
              <a:rPr lang="en-GB" sz="2000" dirty="0">
                <a:latin typeface="Consolas" pitchFamily="49" charset="0"/>
                <a:cs typeface="Times New Roman" pitchFamily="18" charset="0"/>
              </a:rPr>
              <a:t>notify</a:t>
            </a:r>
            <a:r>
              <a:rPr lang="sr-Latn-RS" sz="2000" dirty="0"/>
              <a:t> ili </a:t>
            </a:r>
            <a:r>
              <a:rPr lang="en-GB" sz="2000" dirty="0">
                <a:latin typeface="Consolas" pitchFamily="49" charset="0"/>
                <a:cs typeface="Times New Roman" pitchFamily="18" charset="0"/>
              </a:rPr>
              <a:t>notify</a:t>
            </a:r>
            <a:r>
              <a:rPr lang="sr-Latn-RS" sz="2000" dirty="0">
                <a:latin typeface="Consolas" pitchFamily="49" charset="0"/>
                <a:cs typeface="Times New Roman" pitchFamily="18" charset="0"/>
              </a:rPr>
              <a:t>All</a:t>
            </a:r>
            <a:r>
              <a:rPr lang="sr-Latn-RS" sz="2000" dirty="0"/>
              <a:t> metodu</a:t>
            </a:r>
            <a:r>
              <a:rPr lang="en-GB" sz="2000" dirty="0"/>
              <a:t>.</a:t>
            </a:r>
            <a:r>
              <a:rPr lang="sr-Latn-RS" sz="2000" dirty="0"/>
              <a:t> Na ovaj način, tekuća nit izlazi i</a:t>
            </a:r>
            <a:r>
              <a:rPr lang="en-US" sz="2000" dirty="0"/>
              <a:t>z</a:t>
            </a:r>
            <a:r>
              <a:rPr lang="sr-Latn-RS" sz="2000" dirty="0"/>
              <a:t> monitora i odlazi na „spavanje“, sve dok neka druga nit ne uđe u isti monitor i ne probudi prvu nit sa </a:t>
            </a:r>
            <a:r>
              <a:rPr lang="en-GB" sz="2000" dirty="0">
                <a:latin typeface="Consolas" pitchFamily="49" charset="0"/>
                <a:cs typeface="Times New Roman" pitchFamily="18" charset="0"/>
              </a:rPr>
              <a:t>notify</a:t>
            </a:r>
            <a:r>
              <a:rPr lang="sr-Latn-RS" sz="2000" dirty="0"/>
              <a:t> ili </a:t>
            </a:r>
            <a:r>
              <a:rPr lang="en-GB" sz="2000" dirty="0">
                <a:latin typeface="Consolas" pitchFamily="49" charset="0"/>
                <a:cs typeface="Times New Roman" pitchFamily="18" charset="0"/>
              </a:rPr>
              <a:t>notify</a:t>
            </a:r>
            <a:r>
              <a:rPr lang="sr-Latn-RS" sz="2000" dirty="0">
                <a:latin typeface="Consolas" pitchFamily="49" charset="0"/>
                <a:cs typeface="Times New Roman" pitchFamily="18" charset="0"/>
              </a:rPr>
              <a:t>All</a:t>
            </a:r>
            <a:r>
              <a:rPr lang="sr-Latn-RS" sz="2000" dirty="0"/>
              <a:t> metodom.</a:t>
            </a:r>
            <a:r>
              <a:rPr lang="en-US" sz="2000" dirty="0"/>
              <a:t> </a:t>
            </a:r>
            <a:r>
              <a:rPr lang="en-US" sz="2000" dirty="0" err="1"/>
              <a:t>Metoda</a:t>
            </a:r>
            <a:r>
              <a:rPr lang="en-US" sz="2000" dirty="0"/>
              <a:t> </a:t>
            </a:r>
            <a:r>
              <a:rPr lang="en-US" sz="2000" dirty="0" err="1">
                <a:latin typeface="Consolas" pitchFamily="49" charset="0"/>
                <a:cs typeface="Times New Roman" pitchFamily="18" charset="0"/>
              </a:rPr>
              <a:t>wai</a:t>
            </a:r>
            <a:r>
              <a:rPr lang="sr-Latn-RS" sz="2000" dirty="0">
                <a:latin typeface="Consolas" pitchFamily="49" charset="0"/>
                <a:cs typeface="Times New Roman" pitchFamily="18" charset="0"/>
              </a:rPr>
              <a:t>t</a:t>
            </a:r>
            <a:r>
              <a:rPr lang="en-US" sz="2000" dirty="0"/>
              <a:t> </a:t>
            </a:r>
            <a:r>
              <a:rPr lang="en-US" sz="2000" dirty="0" err="1"/>
              <a:t>baca</a:t>
            </a:r>
            <a:r>
              <a:rPr lang="en-US" sz="2000" dirty="0"/>
              <a:t> </a:t>
            </a:r>
            <a:r>
              <a:rPr lang="en-US" sz="2000" dirty="0" err="1"/>
              <a:t>izuzetak</a:t>
            </a:r>
            <a:r>
              <a:rPr lang="en-US" sz="2000" dirty="0"/>
              <a:t> </a:t>
            </a:r>
            <a:r>
              <a:rPr lang="en-US" sz="2000" dirty="0" err="1"/>
              <a:t>tipa</a:t>
            </a:r>
            <a:r>
              <a:rPr lang="en-US" sz="2000" dirty="0"/>
              <a:t> </a:t>
            </a:r>
            <a:r>
              <a:rPr lang="en-GB" sz="2000" dirty="0" err="1">
                <a:latin typeface="Consolas" pitchFamily="49" charset="0"/>
                <a:cs typeface="Times New Roman" pitchFamily="18" charset="0"/>
              </a:rPr>
              <a:t>InterruptedException</a:t>
            </a:r>
            <a:r>
              <a:rPr lang="en-US" sz="2000" dirty="0" smtClean="0"/>
              <a:t>.</a:t>
            </a:r>
            <a:endParaRPr lang="sr-Latn-ME" sz="2000" dirty="0" smtClean="0"/>
          </a:p>
          <a:p>
            <a:pPr eaLnBrk="1" hangingPunct="1">
              <a:lnSpc>
                <a:spcPct val="95000"/>
              </a:lnSpc>
              <a:spcBef>
                <a:spcPts val="0"/>
              </a:spcBef>
              <a:spcAft>
                <a:spcPts val="600"/>
              </a:spcAft>
              <a:buClr>
                <a:schemeClr val="tx1"/>
              </a:buClr>
              <a:buSzPct val="75000"/>
              <a:buFont typeface="Wingdings" pitchFamily="2" charset="2"/>
              <a:buChar char="n"/>
              <a:defRPr/>
            </a:pPr>
            <a:r>
              <a:rPr lang="sr-Latn-RS" sz="2000" dirty="0"/>
              <a:t>Metoda </a:t>
            </a:r>
            <a:r>
              <a:rPr lang="sr-Latn-RS" sz="2000" dirty="0">
                <a:latin typeface="Consolas" pitchFamily="49" charset="0"/>
                <a:cs typeface="Times New Roman" pitchFamily="18" charset="0"/>
              </a:rPr>
              <a:t>wait</a:t>
            </a:r>
            <a:r>
              <a:rPr lang="sr-Latn-RS" sz="2000" dirty="0"/>
              <a:t> je </a:t>
            </a:r>
            <a:r>
              <a:rPr lang="sr-Latn-RS" sz="2000" dirty="0" smtClean="0"/>
              <a:t>preklopljena u tri verzije: </a:t>
            </a:r>
            <a:r>
              <a:rPr lang="sr-Latn-RS" sz="2000" dirty="0">
                <a:solidFill>
                  <a:srgbClr val="FF0000"/>
                </a:solidFill>
                <a:latin typeface="Consolas" pitchFamily="49" charset="0"/>
                <a:cs typeface="Times New Roman" pitchFamily="18" charset="0"/>
              </a:rPr>
              <a:t>wait()</a:t>
            </a:r>
            <a:r>
              <a:rPr lang="sr-Latn-RS" sz="2000" dirty="0" smtClean="0"/>
              <a:t>, </a:t>
            </a:r>
            <a:r>
              <a:rPr lang="sr-Latn-RS" sz="2000" dirty="0" smtClean="0">
                <a:solidFill>
                  <a:srgbClr val="FF0000"/>
                </a:solidFill>
                <a:latin typeface="Consolas" pitchFamily="49" charset="0"/>
                <a:cs typeface="Times New Roman" pitchFamily="18" charset="0"/>
              </a:rPr>
              <a:t>wait(long </a:t>
            </a:r>
            <a:r>
              <a:rPr lang="sr-Latn-RS" sz="2000" dirty="0">
                <a:solidFill>
                  <a:srgbClr val="FF0000"/>
                </a:solidFill>
                <a:latin typeface="Consolas" pitchFamily="49" charset="0"/>
                <a:cs typeface="Times New Roman" pitchFamily="18" charset="0"/>
              </a:rPr>
              <a:t>interval</a:t>
            </a:r>
            <a:r>
              <a:rPr lang="sr-Latn-RS" sz="2000" dirty="0" smtClean="0">
                <a:solidFill>
                  <a:srgbClr val="FF0000"/>
                </a:solidFill>
                <a:latin typeface="Consolas" pitchFamily="49" charset="0"/>
                <a:cs typeface="Times New Roman" pitchFamily="18" charset="0"/>
              </a:rPr>
              <a:t>)</a:t>
            </a:r>
            <a:r>
              <a:rPr lang="sr-Latn-RS" sz="2000" dirty="0"/>
              <a:t> i </a:t>
            </a:r>
            <a:r>
              <a:rPr lang="sr-Latn-RS" sz="2000" dirty="0" smtClean="0">
                <a:solidFill>
                  <a:srgbClr val="FF0000"/>
                </a:solidFill>
                <a:latin typeface="Consolas" pitchFamily="49" charset="0"/>
                <a:cs typeface="Times New Roman" pitchFamily="18" charset="0"/>
              </a:rPr>
              <a:t>wait(long </a:t>
            </a:r>
            <a:r>
              <a:rPr lang="sr-Latn-RS" sz="2000" dirty="0">
                <a:solidFill>
                  <a:srgbClr val="FF0000"/>
                </a:solidFill>
                <a:latin typeface="Consolas" pitchFamily="49" charset="0"/>
                <a:cs typeface="Times New Roman" pitchFamily="18" charset="0"/>
              </a:rPr>
              <a:t>interval, int nanosek</a:t>
            </a:r>
            <a:r>
              <a:rPr lang="sr-Latn-RS" sz="2000" dirty="0" smtClean="0">
                <a:solidFill>
                  <a:srgbClr val="FF0000"/>
                </a:solidFill>
                <a:latin typeface="Consolas" pitchFamily="49" charset="0"/>
                <a:cs typeface="Times New Roman" pitchFamily="18" charset="0"/>
              </a:rPr>
              <a:t>)</a:t>
            </a:r>
            <a:r>
              <a:rPr lang="sr-Latn-RS" sz="2000" dirty="0" smtClean="0"/>
              <a:t>. Druge dve metode stavljaju nit </a:t>
            </a:r>
            <a:r>
              <a:rPr lang="sr-Latn-RS" sz="2000" dirty="0"/>
              <a:t>u </a:t>
            </a:r>
            <a:r>
              <a:rPr lang="sr-Latn-RS" sz="2000" i="1" dirty="0"/>
              <a:t>waiting</a:t>
            </a:r>
            <a:r>
              <a:rPr lang="sr-Latn-RS" sz="2000" dirty="0"/>
              <a:t> stanje sve </a:t>
            </a:r>
            <a:r>
              <a:rPr lang="sr-Latn-RS" sz="2000" dirty="0" smtClean="0"/>
              <a:t>dok neka </a:t>
            </a:r>
            <a:r>
              <a:rPr lang="sr-Latn-RS" sz="2000" dirty="0"/>
              <a:t>druga nit ne pozove </a:t>
            </a:r>
            <a:r>
              <a:rPr lang="sr-Latn-RS" sz="2000" dirty="0">
                <a:latin typeface="Consolas" pitchFamily="49" charset="0"/>
                <a:cs typeface="Times New Roman" pitchFamily="18" charset="0"/>
              </a:rPr>
              <a:t>notify</a:t>
            </a:r>
            <a:r>
              <a:rPr lang="sr-Latn-RS" sz="2000" dirty="0"/>
              <a:t> ili </a:t>
            </a:r>
            <a:r>
              <a:rPr lang="sr-Latn-RS" sz="2000" dirty="0">
                <a:latin typeface="Consolas" pitchFamily="49" charset="0"/>
                <a:cs typeface="Times New Roman" pitchFamily="18" charset="0"/>
              </a:rPr>
              <a:t>notifyAll</a:t>
            </a:r>
            <a:r>
              <a:rPr lang="sr-Latn-RS" sz="2000" dirty="0"/>
              <a:t> metodu, ili dok ne istekne zadati interval, definisan u </a:t>
            </a:r>
            <a:r>
              <a:rPr lang="sr-Latn-RS" sz="2000" dirty="0" smtClean="0"/>
              <a:t>milisekundama (druga verzija) ili milisekundama i nanosekundama (treća verzija).</a:t>
            </a:r>
            <a:endParaRPr lang="en-GB" sz="2000" dirty="0"/>
          </a:p>
        </p:txBody>
      </p:sp>
      <p:sp>
        <p:nvSpPr>
          <p:cNvPr id="440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0B9CC9-6D8E-46DE-AFAC-8042F652CD09}" type="slidenum">
              <a:rPr lang="en-GB" smtClean="0">
                <a:latin typeface="Arial Black" pitchFamily="34" charset="0"/>
              </a:rPr>
              <a:pPr eaLnBrk="1" hangingPunct="1"/>
              <a:t>30</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95288" y="528638"/>
            <a:ext cx="4608512" cy="596900"/>
          </a:xfrm>
        </p:spPr>
        <p:txBody>
          <a:bodyPr/>
          <a:lstStyle/>
          <a:p>
            <a:pPr eaLnBrk="1" hangingPunct="1"/>
            <a:r>
              <a:rPr lang="sr-Latn-RS" sz="3600" dirty="0" smtClean="0"/>
              <a:t>notify </a:t>
            </a:r>
            <a:r>
              <a:rPr lang="sr-Latn-RS" sz="3600" dirty="0" smtClean="0"/>
              <a:t>i notifyAll</a:t>
            </a:r>
            <a:endParaRPr lang="en-US" sz="3600" dirty="0" smtClean="0"/>
          </a:p>
        </p:txBody>
      </p:sp>
      <p:sp>
        <p:nvSpPr>
          <p:cNvPr id="23555" name="Rectangle 3" descr="Rectangle: Click to edit Master text styles&#10;Second level&#10;Third level&#10;Fourth level&#10;Fifth level"/>
          <p:cNvSpPr txBox="1">
            <a:spLocks noChangeArrowheads="1"/>
          </p:cNvSpPr>
          <p:nvPr/>
        </p:nvSpPr>
        <p:spPr bwMode="auto">
          <a:xfrm>
            <a:off x="251520" y="4267191"/>
            <a:ext cx="8785225" cy="236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1200"/>
              </a:spcBef>
              <a:buClr>
                <a:schemeClr val="tx1"/>
              </a:buClr>
              <a:buSzPct val="75000"/>
              <a:buFont typeface="Wingdings" pitchFamily="2" charset="2"/>
              <a:buChar char="n"/>
              <a:defRPr/>
            </a:pPr>
            <a:r>
              <a:rPr lang="en-GB" sz="2000" dirty="0" smtClean="0">
                <a:latin typeface="Consolas" pitchFamily="49" charset="0"/>
                <a:cs typeface="Times New Roman" pitchFamily="18" charset="0"/>
              </a:rPr>
              <a:t>notify</a:t>
            </a:r>
            <a:r>
              <a:rPr lang="en-GB" sz="2000" dirty="0" smtClean="0"/>
              <a:t> </a:t>
            </a:r>
            <a:r>
              <a:rPr lang="sr-Latn-RS" sz="2000" dirty="0"/>
              <a:t>„budi“ nit koja je pozvala </a:t>
            </a:r>
            <a:r>
              <a:rPr lang="en-GB" sz="2000" dirty="0">
                <a:latin typeface="Consolas" pitchFamily="49" charset="0"/>
                <a:cs typeface="Times New Roman" pitchFamily="18" charset="0"/>
              </a:rPr>
              <a:t>wait</a:t>
            </a:r>
            <a:r>
              <a:rPr lang="en-GB" sz="2000" dirty="0"/>
              <a:t> </a:t>
            </a:r>
            <a:r>
              <a:rPr lang="sr-Latn-RS" sz="2000" dirty="0"/>
              <a:t>metodu za dati objekat</a:t>
            </a:r>
            <a:r>
              <a:rPr lang="en-GB" sz="2000" dirty="0"/>
              <a:t>.</a:t>
            </a:r>
          </a:p>
          <a:p>
            <a:pPr eaLnBrk="1" hangingPunct="1">
              <a:spcBef>
                <a:spcPts val="1200"/>
              </a:spcBef>
              <a:buClr>
                <a:schemeClr val="tx1"/>
              </a:buClr>
              <a:buSzPct val="75000"/>
              <a:buFont typeface="Wingdings" pitchFamily="2" charset="2"/>
              <a:buChar char="n"/>
              <a:defRPr/>
            </a:pPr>
            <a:r>
              <a:rPr lang="en-GB" sz="2000" dirty="0" err="1">
                <a:latin typeface="Consolas" pitchFamily="49" charset="0"/>
                <a:cs typeface="Times New Roman" pitchFamily="18" charset="0"/>
              </a:rPr>
              <a:t>notifyAll</a:t>
            </a:r>
            <a:r>
              <a:rPr lang="en-GB" sz="2000" dirty="0"/>
              <a:t> </a:t>
            </a:r>
            <a:r>
              <a:rPr lang="sr-Latn-RS" sz="2000" dirty="0"/>
              <a:t>budi sve niti koje čekaju da uđu u monitor datog objekta. Samo jednoj niti će biti dozvoljen ulaz</a:t>
            </a:r>
            <a:r>
              <a:rPr lang="sr-Latn-RS" sz="2000" dirty="0" smtClean="0"/>
              <a:t>.</a:t>
            </a:r>
          </a:p>
          <a:p>
            <a:pPr eaLnBrk="1" hangingPunct="1">
              <a:spcBef>
                <a:spcPts val="1200"/>
              </a:spcBef>
              <a:buClr>
                <a:schemeClr val="tx1"/>
              </a:buClr>
              <a:buSzPct val="75000"/>
              <a:buFont typeface="Wingdings" pitchFamily="2" charset="2"/>
              <a:buChar char="n"/>
              <a:defRPr/>
            </a:pPr>
            <a:r>
              <a:rPr lang="sr-Latn-RS" sz="2000" dirty="0">
                <a:solidFill>
                  <a:srgbClr val="3333CC"/>
                </a:solidFill>
              </a:rPr>
              <a:t>Ove tri metode se mogu zvati samo u okviru </a:t>
            </a:r>
            <a:r>
              <a:rPr lang="sr-Latn-RS" sz="2000" dirty="0">
                <a:solidFill>
                  <a:srgbClr val="3333CC"/>
                </a:solidFill>
                <a:latin typeface="Consolas" pitchFamily="49" charset="0"/>
                <a:cs typeface="Times New Roman" pitchFamily="18" charset="0"/>
              </a:rPr>
              <a:t>synchronized</a:t>
            </a:r>
            <a:r>
              <a:rPr lang="sr-Latn-RS" sz="2000" dirty="0">
                <a:solidFill>
                  <a:srgbClr val="3333CC"/>
                </a:solidFill>
              </a:rPr>
              <a:t> bloka ili metode</a:t>
            </a:r>
            <a:r>
              <a:rPr lang="sr-Latn-RS" sz="2000" dirty="0" smtClean="0">
                <a:solidFill>
                  <a:srgbClr val="3333CC"/>
                </a:solidFill>
              </a:rPr>
              <a:t>.</a:t>
            </a:r>
            <a:endParaRPr lang="sr-Latn-RS" sz="2000" dirty="0">
              <a:solidFill>
                <a:srgbClr val="3333CC"/>
              </a:solidFill>
            </a:endParaRPr>
          </a:p>
        </p:txBody>
      </p:sp>
      <p:sp>
        <p:nvSpPr>
          <p:cNvPr id="450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E0B3C08-E0FB-48BF-9C78-1C2BC4692871}" type="slidenum">
              <a:rPr lang="en-GB" smtClean="0">
                <a:latin typeface="Arial Black" pitchFamily="34" charset="0"/>
              </a:rPr>
              <a:pPr eaLnBrk="1" hangingPunct="1"/>
              <a:t>31</a:t>
            </a:fld>
            <a:endParaRPr lang="en-GB" smtClean="0">
              <a:latin typeface="Arial Black"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1907704" y="1507642"/>
            <a:ext cx="5250190" cy="2377445"/>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F4B8A71-AD6D-4752-9C62-2624FDB5DCB8}" type="slidenum">
              <a:rPr lang="en-GB" smtClean="0">
                <a:latin typeface="Arial Black" pitchFamily="34" charset="0"/>
              </a:rPr>
              <a:pPr eaLnBrk="1" hangingPunct="1"/>
              <a:t>32</a:t>
            </a:fld>
            <a:endParaRPr lang="en-GB" dirty="0" smtClean="0">
              <a:latin typeface="Arial Black" pitchFamily="34" charset="0"/>
            </a:endParaRPr>
          </a:p>
        </p:txBody>
      </p:sp>
      <p:sp>
        <p:nvSpPr>
          <p:cNvPr id="50179" name="Rectangle 1"/>
          <p:cNvSpPr>
            <a:spLocks noChangeArrowheads="1"/>
          </p:cNvSpPr>
          <p:nvPr/>
        </p:nvSpPr>
        <p:spPr bwMode="auto">
          <a:xfrm>
            <a:off x="164466" y="1411214"/>
            <a:ext cx="4356546" cy="5386090"/>
          </a:xfrm>
          <a:prstGeom prst="rect">
            <a:avLst/>
          </a:prstGeom>
          <a:solidFill>
            <a:srgbClr val="CCFFFF"/>
          </a:solidFill>
          <a:ln w="9525">
            <a:solidFill>
              <a:srgbClr val="000000"/>
            </a:solidFill>
            <a:miter lim="800000"/>
            <a:headEnd/>
            <a:tailEnd/>
          </a:ln>
        </p:spPr>
        <p:txBody>
          <a:bodyPr wrap="square" lIns="36000" rIns="36000">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 class</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endParaRPr lang="en-GB" sz="6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final static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VEL_BAF = 10;</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private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private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indeks</a:t>
            </a:r>
            <a:r>
              <a:rPr lang="en-GB" sz="1300" dirty="0">
                <a:solidFill>
                  <a:srgbClr val="000000"/>
                </a:solidFill>
                <a:latin typeface="Consolas" pitchFamily="49" charset="0"/>
                <a:cs typeface="Times New Roman" pitchFamily="18" charset="0"/>
              </a:rPr>
              <a:t> = -1;</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private </a:t>
            </a:r>
            <a:r>
              <a:rPr lang="en-GB" sz="1300" b="1" dirty="0" err="1">
                <a:solidFill>
                  <a:srgbClr val="7F0055"/>
                </a:solidFill>
                <a:latin typeface="Consolas" pitchFamily="49" charset="0"/>
                <a:cs typeface="Times New Roman" pitchFamily="18" charset="0"/>
              </a:rPr>
              <a:t>boolean</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procitanZadnji</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true</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new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[VEL_BAF];</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public </a:t>
            </a:r>
            <a:r>
              <a:rPr lang="en-GB" sz="1300" b="1" dirty="0">
                <a:solidFill>
                  <a:srgbClr val="FF0000"/>
                </a:solidFill>
                <a:latin typeface="Consolas" pitchFamily="49" charset="0"/>
                <a:cs typeface="Times New Roman" pitchFamily="18" charset="0"/>
              </a:rPr>
              <a:t>synchronized</a:t>
            </a:r>
            <a:r>
              <a:rPr lang="en-GB" sz="1300" b="1" dirty="0">
                <a:solidFill>
                  <a:srgbClr val="7F0055"/>
                </a:solidFill>
                <a:latin typeface="Consolas" pitchFamily="49" charset="0"/>
                <a:cs typeface="Times New Roman" pitchFamily="18" charset="0"/>
              </a:rPr>
              <a:t> void</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upisi</a:t>
            </a:r>
            <a:r>
              <a:rPr lang="en-GB" sz="1300" dirty="0">
                <a:solidFill>
                  <a:srgbClr val="000000"/>
                </a:solidFill>
                <a:latin typeface="Consolas" pitchFamily="49" charset="0"/>
                <a:cs typeface="Times New Roman" pitchFamily="18" charset="0"/>
              </a:rPr>
              <a:t>(</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broj</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while</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procitanZadnji</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try</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a:solidFill>
                  <a:srgbClr val="FF0000"/>
                </a:solidFill>
                <a:latin typeface="Consolas" pitchFamily="49" charset="0"/>
                <a:cs typeface="Times New Roman" pitchFamily="18" charset="0"/>
              </a:rPr>
              <a:t>wait();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catch</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InterruptedException</a:t>
            </a:r>
            <a:r>
              <a:rPr lang="en-GB" sz="1300" dirty="0">
                <a:solidFill>
                  <a:srgbClr val="000000"/>
                </a:solidFill>
                <a:latin typeface="Consolas" pitchFamily="49" charset="0"/>
                <a:cs typeface="Times New Roman" pitchFamily="18" charset="0"/>
              </a:rPr>
              <a:t> e){</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System.err.println</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a:t>
            </a:r>
            <a:r>
              <a:rPr lang="en-GB" sz="1300" dirty="0" err="1">
                <a:solidFill>
                  <a:srgbClr val="2A00FF"/>
                </a:solidFill>
                <a:latin typeface="Consolas" pitchFamily="49" charset="0"/>
                <a:cs typeface="Times New Roman" pitchFamily="18" charset="0"/>
              </a:rPr>
              <a:t>Izuzetak</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indeks</a:t>
            </a:r>
            <a:r>
              <a:rPr lang="en-GB" sz="1300" dirty="0">
                <a:solidFill>
                  <a:srgbClr val="000000"/>
                </a:solidFill>
                <a:latin typeface="Consolas" pitchFamily="49" charset="0"/>
                <a:cs typeface="Times New Roman" pitchFamily="18" charset="0"/>
              </a:rPr>
              <a:t>] = </a:t>
            </a:r>
            <a:r>
              <a:rPr lang="en-GB" sz="1300" dirty="0" err="1">
                <a:solidFill>
                  <a:srgbClr val="000000"/>
                </a:solidFill>
                <a:latin typeface="Consolas" pitchFamily="49" charset="0"/>
                <a:cs typeface="Times New Roman" pitchFamily="18" charset="0"/>
              </a:rPr>
              <a:t>broj</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procitanZadnji</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false</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System.out.println</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broj</a:t>
            </a:r>
            <a:r>
              <a:rPr lang="en-GB" sz="1300" dirty="0">
                <a:solidFill>
                  <a:srgbClr val="000000"/>
                </a:solidFill>
                <a:latin typeface="Consolas" pitchFamily="49" charset="0"/>
                <a:cs typeface="Times New Roman" pitchFamily="18" charset="0"/>
              </a:rPr>
              <a:t> + </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upisan</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a:solidFill>
                  <a:srgbClr val="FF0000"/>
                </a:solidFill>
                <a:latin typeface="Consolas" pitchFamily="49" charset="0"/>
                <a:cs typeface="Times New Roman" pitchFamily="18" charset="0"/>
              </a:rPr>
              <a:t>notify();</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sp>
        <p:nvSpPr>
          <p:cNvPr id="50180" name="Rectangle 2"/>
          <p:cNvSpPr>
            <a:spLocks noGrp="1" noChangeArrowheads="1"/>
          </p:cNvSpPr>
          <p:nvPr>
            <p:ph type="title"/>
          </p:nvPr>
        </p:nvSpPr>
        <p:spPr>
          <a:xfrm>
            <a:off x="467494" y="404664"/>
            <a:ext cx="8208962" cy="596900"/>
          </a:xfrm>
        </p:spPr>
        <p:txBody>
          <a:bodyPr lIns="36000" rIns="36000"/>
          <a:lstStyle/>
          <a:p>
            <a:pPr eaLnBrk="1" hangingPunct="1"/>
            <a:r>
              <a:rPr lang="vi-VN" sz="3600" dirty="0" smtClean="0"/>
              <a:t>Primer </a:t>
            </a:r>
            <a:r>
              <a:rPr lang="en-US" sz="3600" dirty="0" err="1" smtClean="0"/>
              <a:t>sa</a:t>
            </a:r>
            <a:r>
              <a:rPr lang="vi-VN" sz="3600" dirty="0" smtClean="0"/>
              <a:t> komuniciranj</a:t>
            </a:r>
            <a:r>
              <a:rPr lang="en-US" sz="3600" dirty="0" err="1" smtClean="0"/>
              <a:t>em</a:t>
            </a:r>
            <a:r>
              <a:rPr lang="vi-VN" sz="3600" dirty="0" smtClean="0"/>
              <a:t> između niti</a:t>
            </a:r>
            <a:endParaRPr lang="en-US" sz="3600" dirty="0" smtClean="0"/>
          </a:p>
        </p:txBody>
      </p:sp>
      <p:sp>
        <p:nvSpPr>
          <p:cNvPr id="50181" name="Rectangle 1"/>
          <p:cNvSpPr>
            <a:spLocks noChangeArrowheads="1"/>
          </p:cNvSpPr>
          <p:nvPr/>
        </p:nvSpPr>
        <p:spPr bwMode="auto">
          <a:xfrm>
            <a:off x="4716016" y="1419142"/>
            <a:ext cx="4289301" cy="3293209"/>
          </a:xfrm>
          <a:prstGeom prst="rect">
            <a:avLst/>
          </a:prstGeom>
          <a:solidFill>
            <a:srgbClr val="CCFFFF"/>
          </a:solidFill>
          <a:ln w="9525">
            <a:solidFill>
              <a:srgbClr val="000000"/>
            </a:solidFill>
            <a:miter lim="800000"/>
            <a:headEnd/>
            <a:tailEnd/>
          </a:ln>
        </p:spPr>
        <p:txBody>
          <a:bodyPr wrap="square" lIns="36000" rIns="36000">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 </a:t>
            </a:r>
            <a:r>
              <a:rPr lang="en-GB" sz="1300" b="1" dirty="0">
                <a:solidFill>
                  <a:srgbClr val="FF0000"/>
                </a:solidFill>
                <a:latin typeface="Consolas" pitchFamily="49" charset="0"/>
                <a:cs typeface="Times New Roman" pitchFamily="18" charset="0"/>
              </a:rPr>
              <a:t>synchronized</a:t>
            </a:r>
            <a:r>
              <a:rPr lang="en-GB" sz="1300" b="1" dirty="0">
                <a:solidFill>
                  <a:srgbClr val="7F0055"/>
                </a:solidFill>
                <a:latin typeface="Consolas" pitchFamily="49" charset="0"/>
                <a:cs typeface="Times New Roman" pitchFamily="18" charset="0"/>
              </a:rPr>
              <a:t>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procitaj</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a:t>
            </a:r>
            <a:r>
              <a:rPr lang="en-GB" sz="1300" b="1" dirty="0" err="1">
                <a:solidFill>
                  <a:srgbClr val="7F0055"/>
                </a:solidFill>
                <a:latin typeface="Consolas" pitchFamily="49" charset="0"/>
                <a:cs typeface="Times New Roman" pitchFamily="18" charset="0"/>
              </a:rPr>
              <a:t>int</a:t>
            </a:r>
            <a:r>
              <a:rPr lang="en-GB" sz="1300" dirty="0" smtClean="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procitan</a:t>
            </a:r>
            <a:r>
              <a:rPr lang="en-GB" sz="1300" dirty="0">
                <a:solidFill>
                  <a:srgbClr val="000000"/>
                </a:solidFill>
                <a:latin typeface="Consolas" pitchFamily="49" charset="0"/>
                <a:cs typeface="Times New Roman" pitchFamily="18" charset="0"/>
              </a:rPr>
              <a:t> = 0;</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while</a:t>
            </a:r>
            <a:r>
              <a:rPr lang="en-GB" sz="1300" dirty="0" smtClean="0">
                <a:solidFill>
                  <a:srgbClr val="000000"/>
                </a:solidFill>
                <a:latin typeface="Consolas" pitchFamily="49" charset="0"/>
                <a:cs typeface="Times New Roman" pitchFamily="18" charset="0"/>
              </a:rPr>
              <a:t>(</a:t>
            </a:r>
            <a:r>
              <a:rPr lang="en-GB" sz="1300" dirty="0" err="1" smtClean="0">
                <a:solidFill>
                  <a:srgbClr val="000000"/>
                </a:solidFill>
                <a:latin typeface="Consolas" pitchFamily="49" charset="0"/>
                <a:cs typeface="Times New Roman" pitchFamily="18" charset="0"/>
              </a:rPr>
              <a:t>procitanZadnji</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try</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a:solidFill>
                  <a:srgbClr val="FF0000"/>
                </a:solidFill>
                <a:latin typeface="Consolas" pitchFamily="49" charset="0"/>
                <a:cs typeface="Times New Roman" pitchFamily="18" charset="0"/>
              </a:rPr>
              <a:t>wait();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catch</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InterruptedException</a:t>
            </a:r>
            <a:r>
              <a:rPr lang="en-GB" sz="1300" dirty="0">
                <a:solidFill>
                  <a:srgbClr val="000000"/>
                </a:solidFill>
                <a:latin typeface="Consolas" pitchFamily="49" charset="0"/>
                <a:cs typeface="Times New Roman" pitchFamily="18" charset="0"/>
              </a:rPr>
              <a:t> e)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System.err.println</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a:t>
            </a:r>
            <a:r>
              <a:rPr lang="en-GB" sz="1300" dirty="0" err="1">
                <a:solidFill>
                  <a:srgbClr val="2A00FF"/>
                </a:solidFill>
                <a:latin typeface="Consolas" pitchFamily="49" charset="0"/>
                <a:cs typeface="Times New Roman" pitchFamily="18" charset="0"/>
              </a:rPr>
              <a:t>Izuzetak</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smtClean="0">
                <a:solidFill>
                  <a:srgbClr val="000000"/>
                </a:solidFill>
                <a:latin typeface="Consolas" pitchFamily="49" charset="0"/>
                <a:cs typeface="Times New Roman" pitchFamily="18" charset="0"/>
              </a:rPr>
              <a:t>procitan</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bafer</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indeks</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smtClean="0">
                <a:solidFill>
                  <a:srgbClr val="000000"/>
                </a:solidFill>
                <a:latin typeface="Consolas" pitchFamily="49" charset="0"/>
                <a:cs typeface="Times New Roman" pitchFamily="18" charset="0"/>
              </a:rPr>
              <a:t>procitanZadnji</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true</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smtClean="0">
                <a:solidFill>
                  <a:srgbClr val="000000"/>
                </a:solidFill>
                <a:latin typeface="Consolas" pitchFamily="49" charset="0"/>
                <a:cs typeface="Times New Roman" pitchFamily="18" charset="0"/>
              </a:rPr>
              <a:t>System.out.println</a:t>
            </a:r>
            <a:r>
              <a:rPr lang="en-GB" sz="1300" dirty="0" smtClean="0">
                <a:solidFill>
                  <a:srgbClr val="000000"/>
                </a:solidFill>
                <a:latin typeface="Consolas" pitchFamily="49" charset="0"/>
                <a:cs typeface="Times New Roman" pitchFamily="18" charset="0"/>
              </a:rPr>
              <a:t>(</a:t>
            </a:r>
            <a:r>
              <a:rPr lang="en-GB" sz="1300" dirty="0" err="1" smtClean="0">
                <a:solidFill>
                  <a:srgbClr val="000000"/>
                </a:solidFill>
                <a:latin typeface="Consolas" pitchFamily="49" charset="0"/>
                <a:cs typeface="Times New Roman" pitchFamily="18" charset="0"/>
              </a:rPr>
              <a:t>procitan</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 </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procitan</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smtClean="0">
                <a:solidFill>
                  <a:srgbClr val="FF0000"/>
                </a:solidFill>
                <a:latin typeface="Consolas" pitchFamily="49" charset="0"/>
                <a:cs typeface="Times New Roman" pitchFamily="18" charset="0"/>
              </a:rPr>
              <a:t>notify</a:t>
            </a:r>
            <a:r>
              <a:rPr lang="en-GB" sz="1300" dirty="0">
                <a:solidFill>
                  <a:srgbClr val="FF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a:t>
            </a:r>
            <a:r>
              <a:rPr lang="en-GB" sz="1300" dirty="0" smtClean="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procitan</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p:txBody>
      </p:sp>
      <p:sp>
        <p:nvSpPr>
          <p:cNvPr id="50182" name="Rectangle 3" descr="Rectangle: Click to edit Master text styles&#10;Second level&#10;Third level&#10;Fourth level&#10;Fifth level"/>
          <p:cNvSpPr txBox="1">
            <a:spLocks noChangeArrowheads="1"/>
          </p:cNvSpPr>
          <p:nvPr/>
        </p:nvSpPr>
        <p:spPr bwMode="auto">
          <a:xfrm>
            <a:off x="174625" y="980728"/>
            <a:ext cx="87852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buClr>
                <a:schemeClr val="tx1"/>
              </a:buClr>
              <a:buSzPct val="75000"/>
              <a:buFont typeface="Wingdings" pitchFamily="2" charset="2"/>
              <a:buChar char="n"/>
            </a:pPr>
            <a:r>
              <a:rPr lang="sr-Latn-RS" sz="2000" dirty="0"/>
              <a:t>Menjamo samo klasu </a:t>
            </a:r>
            <a:r>
              <a:rPr lang="sr-Latn-RS" sz="2000" dirty="0" smtClean="0">
                <a:latin typeface="Consolas" pitchFamily="49" charset="0"/>
                <a:cs typeface="Times New Roman" pitchFamily="18" charset="0"/>
              </a:rPr>
              <a:t>Bafer</a:t>
            </a:r>
            <a:r>
              <a:rPr lang="sr-Latn-RS" sz="2000" dirty="0" smtClean="0"/>
              <a:t>.</a:t>
            </a:r>
            <a:endParaRPr lang="sr-Latn-RS" sz="2000" dirty="0"/>
          </a:p>
        </p:txBody>
      </p:sp>
      <p:grpSp>
        <p:nvGrpSpPr>
          <p:cNvPr id="7" name="Group 9"/>
          <p:cNvGrpSpPr>
            <a:grpSpLocks/>
          </p:cNvGrpSpPr>
          <p:nvPr/>
        </p:nvGrpSpPr>
        <p:grpSpPr bwMode="auto">
          <a:xfrm>
            <a:off x="395536" y="4712351"/>
            <a:ext cx="6552728" cy="1756750"/>
            <a:chOff x="6084168" y="3356992"/>
            <a:chExt cx="504056" cy="3096344"/>
          </a:xfrm>
        </p:grpSpPr>
        <p:cxnSp>
          <p:nvCxnSpPr>
            <p:cNvPr id="8" name="Straight Connector 6"/>
            <p:cNvCxnSpPr>
              <a:cxnSpLocks noChangeShapeType="1"/>
            </p:cNvCxnSpPr>
            <p:nvPr/>
          </p:nvCxnSpPr>
          <p:spPr bwMode="auto">
            <a:xfrm>
              <a:off x="6588224" y="3356992"/>
              <a:ext cx="0" cy="3096344"/>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cxnSp>
        <p:cxnSp>
          <p:nvCxnSpPr>
            <p:cNvPr id="9" name="Straight Arrow Connector 8"/>
            <p:cNvCxnSpPr>
              <a:cxnSpLocks noChangeShapeType="1"/>
            </p:cNvCxnSpPr>
            <p:nvPr/>
          </p:nvCxnSpPr>
          <p:spPr bwMode="auto">
            <a:xfrm flipH="1">
              <a:off x="6084168" y="6453336"/>
              <a:ext cx="504056" cy="0"/>
            </a:xfrm>
            <a:prstGeom prst="straightConnector1">
              <a:avLst/>
            </a:prstGeom>
            <a:noFill/>
            <a:ln w="19050" algn="ctr">
              <a:solidFill>
                <a:schemeClr val="accent1"/>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D67C40-A2D9-429B-92B0-D18187DA60CE}" type="slidenum">
              <a:rPr lang="en-GB" smtClean="0">
                <a:latin typeface="Arial Black" pitchFamily="34" charset="0"/>
              </a:rPr>
              <a:pPr eaLnBrk="1" hangingPunct="1"/>
              <a:t>33</a:t>
            </a:fld>
            <a:endParaRPr lang="en-GB" smtClean="0">
              <a:latin typeface="Arial Black" pitchFamily="34" charset="0"/>
            </a:endParaRPr>
          </a:p>
        </p:txBody>
      </p:sp>
      <p:sp>
        <p:nvSpPr>
          <p:cNvPr id="51203" name="Rectangle 2"/>
          <p:cNvSpPr>
            <a:spLocks noGrp="1" noChangeArrowheads="1"/>
          </p:cNvSpPr>
          <p:nvPr>
            <p:ph type="title"/>
          </p:nvPr>
        </p:nvSpPr>
        <p:spPr>
          <a:xfrm>
            <a:off x="395288" y="528638"/>
            <a:ext cx="8208962" cy="596900"/>
          </a:xfrm>
        </p:spPr>
        <p:txBody>
          <a:bodyPr lIns="36000" rIns="36000"/>
          <a:lstStyle/>
          <a:p>
            <a:pPr eaLnBrk="1" hangingPunct="1"/>
            <a:r>
              <a:rPr lang="vi-VN" sz="3600" smtClean="0"/>
              <a:t>Primer </a:t>
            </a:r>
            <a:r>
              <a:rPr lang="en-US" sz="3600" smtClean="0"/>
              <a:t>sa</a:t>
            </a:r>
            <a:r>
              <a:rPr lang="vi-VN" sz="3600" smtClean="0"/>
              <a:t> komuniciranj</a:t>
            </a:r>
            <a:r>
              <a:rPr lang="en-US" sz="3600" smtClean="0"/>
              <a:t>em</a:t>
            </a:r>
            <a:r>
              <a:rPr lang="vi-VN" sz="3600" smtClean="0"/>
              <a:t> između niti</a:t>
            </a:r>
            <a:endParaRPr lang="en-US" sz="3600" smtClean="0"/>
          </a:p>
        </p:txBody>
      </p:sp>
      <p:sp>
        <p:nvSpPr>
          <p:cNvPr id="6" name="Rectangle 1"/>
          <p:cNvSpPr>
            <a:spLocks noChangeArrowheads="1"/>
          </p:cNvSpPr>
          <p:nvPr/>
        </p:nvSpPr>
        <p:spPr bwMode="auto">
          <a:xfrm>
            <a:off x="827584" y="1988840"/>
            <a:ext cx="1224062" cy="4401205"/>
          </a:xfrm>
          <a:prstGeom prst="rect">
            <a:avLst/>
          </a:prstGeom>
          <a:solidFill>
            <a:schemeClr val="bg1"/>
          </a:solidFill>
          <a:ln w="9525">
            <a:solidFill>
              <a:srgbClr val="339933"/>
            </a:solidFill>
            <a:miter lim="800000"/>
            <a:headEnd/>
            <a:tailEnd/>
          </a:ln>
        </p:spPr>
        <p:txBody>
          <a:bodyPr wrap="square">
            <a:spAutoFit/>
          </a:bodyPr>
          <a:lstStyle/>
          <a:p>
            <a:r>
              <a:rPr lang="vi-VN" sz="1400" dirty="0">
                <a:solidFill>
                  <a:srgbClr val="339933"/>
                </a:solidFill>
                <a:latin typeface="Consolas" pitchFamily="49" charset="0"/>
                <a:cs typeface="Times New Roman" pitchFamily="18" charset="0"/>
              </a:rPr>
              <a:t>0 upisan</a:t>
            </a:r>
          </a:p>
          <a:p>
            <a:r>
              <a:rPr lang="vi-VN" sz="1400" dirty="0">
                <a:solidFill>
                  <a:srgbClr val="339933"/>
                </a:solidFill>
                <a:latin typeface="Consolas" pitchFamily="49" charset="0"/>
                <a:cs typeface="Times New Roman" pitchFamily="18" charset="0"/>
              </a:rPr>
              <a:t>0 procitan</a:t>
            </a:r>
          </a:p>
          <a:p>
            <a:r>
              <a:rPr lang="vi-VN" sz="1400" dirty="0">
                <a:solidFill>
                  <a:srgbClr val="339933"/>
                </a:solidFill>
                <a:latin typeface="Consolas" pitchFamily="49" charset="0"/>
                <a:cs typeface="Times New Roman" pitchFamily="18" charset="0"/>
              </a:rPr>
              <a:t>1 upisan</a:t>
            </a:r>
          </a:p>
          <a:p>
            <a:r>
              <a:rPr lang="vi-VN" sz="1400" dirty="0">
                <a:solidFill>
                  <a:srgbClr val="339933"/>
                </a:solidFill>
                <a:latin typeface="Consolas" pitchFamily="49" charset="0"/>
                <a:cs typeface="Times New Roman" pitchFamily="18" charset="0"/>
              </a:rPr>
              <a:t>1 procitan</a:t>
            </a:r>
          </a:p>
          <a:p>
            <a:r>
              <a:rPr lang="vi-VN" sz="1400" dirty="0">
                <a:solidFill>
                  <a:srgbClr val="339933"/>
                </a:solidFill>
                <a:latin typeface="Consolas" pitchFamily="49" charset="0"/>
                <a:cs typeface="Times New Roman" pitchFamily="18" charset="0"/>
              </a:rPr>
              <a:t>2 upisan</a:t>
            </a:r>
          </a:p>
          <a:p>
            <a:r>
              <a:rPr lang="vi-VN" sz="1400" dirty="0">
                <a:solidFill>
                  <a:srgbClr val="339933"/>
                </a:solidFill>
                <a:latin typeface="Consolas" pitchFamily="49" charset="0"/>
                <a:cs typeface="Times New Roman" pitchFamily="18" charset="0"/>
              </a:rPr>
              <a:t>2 procitan</a:t>
            </a:r>
          </a:p>
          <a:p>
            <a:r>
              <a:rPr lang="vi-VN" sz="1400" dirty="0">
                <a:solidFill>
                  <a:srgbClr val="339933"/>
                </a:solidFill>
                <a:latin typeface="Consolas" pitchFamily="49" charset="0"/>
                <a:cs typeface="Times New Roman" pitchFamily="18" charset="0"/>
              </a:rPr>
              <a:t>3 upisan</a:t>
            </a:r>
          </a:p>
          <a:p>
            <a:r>
              <a:rPr lang="vi-VN" sz="1400" dirty="0">
                <a:solidFill>
                  <a:srgbClr val="339933"/>
                </a:solidFill>
                <a:latin typeface="Consolas" pitchFamily="49" charset="0"/>
                <a:cs typeface="Times New Roman" pitchFamily="18" charset="0"/>
              </a:rPr>
              <a:t>3 procitan</a:t>
            </a:r>
          </a:p>
          <a:p>
            <a:r>
              <a:rPr lang="vi-VN" sz="1400" dirty="0">
                <a:solidFill>
                  <a:srgbClr val="339933"/>
                </a:solidFill>
                <a:latin typeface="Consolas" pitchFamily="49" charset="0"/>
                <a:cs typeface="Times New Roman" pitchFamily="18" charset="0"/>
              </a:rPr>
              <a:t>4 upisan</a:t>
            </a:r>
          </a:p>
          <a:p>
            <a:r>
              <a:rPr lang="vi-VN" sz="1400" dirty="0">
                <a:solidFill>
                  <a:srgbClr val="339933"/>
                </a:solidFill>
                <a:latin typeface="Consolas" pitchFamily="49" charset="0"/>
                <a:cs typeface="Times New Roman" pitchFamily="18" charset="0"/>
              </a:rPr>
              <a:t>4 procitan</a:t>
            </a:r>
          </a:p>
          <a:p>
            <a:r>
              <a:rPr lang="vi-VN" sz="1400" dirty="0">
                <a:solidFill>
                  <a:srgbClr val="339933"/>
                </a:solidFill>
                <a:latin typeface="Consolas" pitchFamily="49" charset="0"/>
                <a:cs typeface="Times New Roman" pitchFamily="18" charset="0"/>
              </a:rPr>
              <a:t>5 upisan</a:t>
            </a:r>
          </a:p>
          <a:p>
            <a:r>
              <a:rPr lang="vi-VN" sz="1400" dirty="0">
                <a:solidFill>
                  <a:srgbClr val="339933"/>
                </a:solidFill>
                <a:latin typeface="Consolas" pitchFamily="49" charset="0"/>
                <a:cs typeface="Times New Roman" pitchFamily="18" charset="0"/>
              </a:rPr>
              <a:t>5 procitan</a:t>
            </a:r>
          </a:p>
          <a:p>
            <a:r>
              <a:rPr lang="vi-VN" sz="1400" dirty="0">
                <a:solidFill>
                  <a:srgbClr val="339933"/>
                </a:solidFill>
                <a:latin typeface="Consolas" pitchFamily="49" charset="0"/>
                <a:cs typeface="Times New Roman" pitchFamily="18" charset="0"/>
              </a:rPr>
              <a:t>6 upisan</a:t>
            </a:r>
          </a:p>
          <a:p>
            <a:r>
              <a:rPr lang="vi-VN" sz="1400" dirty="0">
                <a:solidFill>
                  <a:srgbClr val="339933"/>
                </a:solidFill>
                <a:latin typeface="Consolas" pitchFamily="49" charset="0"/>
                <a:cs typeface="Times New Roman" pitchFamily="18" charset="0"/>
              </a:rPr>
              <a:t>6 procitan</a:t>
            </a:r>
          </a:p>
          <a:p>
            <a:r>
              <a:rPr lang="vi-VN" sz="1400" dirty="0">
                <a:solidFill>
                  <a:srgbClr val="339933"/>
                </a:solidFill>
                <a:latin typeface="Consolas" pitchFamily="49" charset="0"/>
                <a:cs typeface="Times New Roman" pitchFamily="18" charset="0"/>
              </a:rPr>
              <a:t>7 upisan</a:t>
            </a:r>
          </a:p>
          <a:p>
            <a:r>
              <a:rPr lang="vi-VN" sz="1400" dirty="0">
                <a:solidFill>
                  <a:srgbClr val="339933"/>
                </a:solidFill>
                <a:latin typeface="Consolas" pitchFamily="49" charset="0"/>
                <a:cs typeface="Times New Roman" pitchFamily="18" charset="0"/>
              </a:rPr>
              <a:t>7 procitan</a:t>
            </a:r>
          </a:p>
          <a:p>
            <a:r>
              <a:rPr lang="vi-VN" sz="1400" dirty="0">
                <a:solidFill>
                  <a:srgbClr val="339933"/>
                </a:solidFill>
                <a:latin typeface="Consolas" pitchFamily="49" charset="0"/>
                <a:cs typeface="Times New Roman" pitchFamily="18" charset="0"/>
              </a:rPr>
              <a:t>8 upisan</a:t>
            </a:r>
          </a:p>
          <a:p>
            <a:r>
              <a:rPr lang="vi-VN" sz="1400" dirty="0">
                <a:solidFill>
                  <a:srgbClr val="339933"/>
                </a:solidFill>
                <a:latin typeface="Consolas" pitchFamily="49" charset="0"/>
                <a:cs typeface="Times New Roman" pitchFamily="18" charset="0"/>
              </a:rPr>
              <a:t>8 procitan</a:t>
            </a:r>
          </a:p>
          <a:p>
            <a:r>
              <a:rPr lang="vi-VN" sz="1400" dirty="0">
                <a:solidFill>
                  <a:srgbClr val="339933"/>
                </a:solidFill>
                <a:latin typeface="Consolas" pitchFamily="49" charset="0"/>
                <a:cs typeface="Times New Roman" pitchFamily="18" charset="0"/>
              </a:rPr>
              <a:t>9 upisan</a:t>
            </a:r>
          </a:p>
          <a:p>
            <a:r>
              <a:rPr lang="vi-VN" sz="1400" dirty="0">
                <a:solidFill>
                  <a:srgbClr val="339933"/>
                </a:solidFill>
                <a:latin typeface="Consolas" pitchFamily="49" charset="0"/>
                <a:cs typeface="Times New Roman" pitchFamily="18" charset="0"/>
              </a:rPr>
              <a:t>9 procitan</a:t>
            </a:r>
          </a:p>
        </p:txBody>
      </p:sp>
      <p:sp>
        <p:nvSpPr>
          <p:cNvPr id="8" name="Rectangle 7"/>
          <p:cNvSpPr>
            <a:spLocks noChangeArrowheads="1"/>
          </p:cNvSpPr>
          <p:nvPr/>
        </p:nvSpPr>
        <p:spPr bwMode="auto">
          <a:xfrm>
            <a:off x="665919" y="1242918"/>
            <a:ext cx="1547391" cy="646331"/>
          </a:xfrm>
          <a:prstGeom prst="rect">
            <a:avLst/>
          </a:prstGeom>
          <a:noFill/>
          <a:ln w="9525">
            <a:noFill/>
            <a:miter lim="800000"/>
            <a:headEnd/>
            <a:tailEnd/>
          </a:ln>
          <a:effectLst/>
        </p:spPr>
        <p:txBody>
          <a:bodyPr wrap="square" anchor="ctr">
            <a:spAutoFit/>
          </a:bodyPr>
          <a:lstStyle/>
          <a:p>
            <a:pPr algn="ctr">
              <a:spcBef>
                <a:spcPts val="0"/>
              </a:spcBef>
              <a:spcAft>
                <a:spcPts val="0"/>
              </a:spcAft>
              <a:buClr>
                <a:schemeClr val="tx1"/>
              </a:buClr>
              <a:buSzPct val="75000"/>
              <a:tabLst>
                <a:tab pos="180975" algn="l"/>
                <a:tab pos="539750" algn="l"/>
                <a:tab pos="900113" algn="l"/>
                <a:tab pos="1260475" algn="l"/>
              </a:tabLst>
              <a:defRPr/>
            </a:pPr>
            <a:r>
              <a:rPr lang="en-US" dirty="0" err="1">
                <a:solidFill>
                  <a:srgbClr val="3333CC"/>
                </a:solidFill>
                <a:latin typeface="+mn-lt"/>
              </a:rPr>
              <a:t>Izvr</a:t>
            </a:r>
            <a:r>
              <a:rPr lang="sr-Latn-RS" dirty="0">
                <a:solidFill>
                  <a:srgbClr val="3333CC"/>
                </a:solidFill>
                <a:latin typeface="+mn-lt"/>
              </a:rPr>
              <a:t>šenje </a:t>
            </a:r>
            <a:r>
              <a:rPr lang="sr-Latn-RS" dirty="0" smtClean="0">
                <a:solidFill>
                  <a:srgbClr val="3333CC"/>
                </a:solidFill>
                <a:latin typeface="+mn-lt"/>
              </a:rPr>
              <a:t>1</a:t>
            </a:r>
          </a:p>
          <a:p>
            <a:pPr algn="ctr">
              <a:spcBef>
                <a:spcPts val="0"/>
              </a:spcBef>
              <a:spcAft>
                <a:spcPts val="0"/>
              </a:spcAft>
              <a:buClr>
                <a:schemeClr val="tx1"/>
              </a:buClr>
              <a:buSzPct val="75000"/>
              <a:tabLst>
                <a:tab pos="180975" algn="l"/>
                <a:tab pos="539750" algn="l"/>
                <a:tab pos="900113" algn="l"/>
                <a:tab pos="1260475" algn="l"/>
              </a:tabLst>
              <a:defRPr/>
            </a:pPr>
            <a:r>
              <a:rPr lang="sr-Latn-RS" dirty="0" smtClean="0">
                <a:solidFill>
                  <a:srgbClr val="00B050"/>
                </a:solidFill>
                <a:latin typeface="+mn-lt"/>
              </a:rPr>
              <a:t>Korektno</a:t>
            </a:r>
            <a:endParaRPr lang="sr-Latn-RS" dirty="0">
              <a:solidFill>
                <a:srgbClr val="00B050"/>
              </a:solidFill>
              <a:latin typeface="+mn-lt"/>
            </a:endParaRPr>
          </a:p>
        </p:txBody>
      </p:sp>
      <p:sp>
        <p:nvSpPr>
          <p:cNvPr id="9" name="Rectangle 1"/>
          <p:cNvSpPr>
            <a:spLocks noChangeArrowheads="1"/>
          </p:cNvSpPr>
          <p:nvPr/>
        </p:nvSpPr>
        <p:spPr bwMode="auto">
          <a:xfrm>
            <a:off x="2970312" y="1988840"/>
            <a:ext cx="1224062" cy="4401205"/>
          </a:xfrm>
          <a:prstGeom prst="rect">
            <a:avLst/>
          </a:prstGeom>
          <a:solidFill>
            <a:schemeClr val="bg1"/>
          </a:solidFill>
          <a:ln w="9525">
            <a:solidFill>
              <a:srgbClr val="339933"/>
            </a:solidFill>
            <a:miter lim="800000"/>
            <a:headEnd/>
            <a:tailEnd/>
          </a:ln>
        </p:spPr>
        <p:txBody>
          <a:bodyPr wrap="square">
            <a:spAutoFit/>
          </a:bodyPr>
          <a:lstStyle/>
          <a:p>
            <a:r>
              <a:rPr lang="vi-VN" sz="1400" dirty="0">
                <a:solidFill>
                  <a:srgbClr val="339933"/>
                </a:solidFill>
                <a:latin typeface="Consolas" pitchFamily="49" charset="0"/>
                <a:cs typeface="Times New Roman" pitchFamily="18" charset="0"/>
              </a:rPr>
              <a:t>0 upisan</a:t>
            </a:r>
          </a:p>
          <a:p>
            <a:r>
              <a:rPr lang="vi-VN" sz="1400" dirty="0">
                <a:solidFill>
                  <a:srgbClr val="339933"/>
                </a:solidFill>
                <a:latin typeface="Consolas" pitchFamily="49" charset="0"/>
                <a:cs typeface="Times New Roman" pitchFamily="18" charset="0"/>
              </a:rPr>
              <a:t>0 procitan</a:t>
            </a:r>
          </a:p>
          <a:p>
            <a:r>
              <a:rPr lang="vi-VN" sz="1400" dirty="0">
                <a:solidFill>
                  <a:srgbClr val="339933"/>
                </a:solidFill>
                <a:latin typeface="Consolas" pitchFamily="49" charset="0"/>
                <a:cs typeface="Times New Roman" pitchFamily="18" charset="0"/>
              </a:rPr>
              <a:t>1 upisan</a:t>
            </a:r>
          </a:p>
          <a:p>
            <a:r>
              <a:rPr lang="vi-VN" sz="1400" dirty="0">
                <a:solidFill>
                  <a:srgbClr val="339933"/>
                </a:solidFill>
                <a:latin typeface="Consolas" pitchFamily="49" charset="0"/>
                <a:cs typeface="Times New Roman" pitchFamily="18" charset="0"/>
              </a:rPr>
              <a:t>1 procitan</a:t>
            </a:r>
          </a:p>
          <a:p>
            <a:r>
              <a:rPr lang="vi-VN" sz="1400" dirty="0">
                <a:solidFill>
                  <a:srgbClr val="339933"/>
                </a:solidFill>
                <a:latin typeface="Consolas" pitchFamily="49" charset="0"/>
                <a:cs typeface="Times New Roman" pitchFamily="18" charset="0"/>
              </a:rPr>
              <a:t>2 upisan</a:t>
            </a:r>
          </a:p>
          <a:p>
            <a:r>
              <a:rPr lang="vi-VN" sz="1400" dirty="0">
                <a:solidFill>
                  <a:srgbClr val="339933"/>
                </a:solidFill>
                <a:latin typeface="Consolas" pitchFamily="49" charset="0"/>
                <a:cs typeface="Times New Roman" pitchFamily="18" charset="0"/>
              </a:rPr>
              <a:t>2 procitan</a:t>
            </a:r>
          </a:p>
          <a:p>
            <a:r>
              <a:rPr lang="vi-VN" sz="1400" dirty="0">
                <a:solidFill>
                  <a:srgbClr val="339933"/>
                </a:solidFill>
                <a:latin typeface="Consolas" pitchFamily="49" charset="0"/>
                <a:cs typeface="Times New Roman" pitchFamily="18" charset="0"/>
              </a:rPr>
              <a:t>3 upisan</a:t>
            </a:r>
          </a:p>
          <a:p>
            <a:r>
              <a:rPr lang="vi-VN" sz="1400" dirty="0">
                <a:solidFill>
                  <a:srgbClr val="339933"/>
                </a:solidFill>
                <a:latin typeface="Consolas" pitchFamily="49" charset="0"/>
                <a:cs typeface="Times New Roman" pitchFamily="18" charset="0"/>
              </a:rPr>
              <a:t>3 procitan</a:t>
            </a:r>
          </a:p>
          <a:p>
            <a:r>
              <a:rPr lang="vi-VN" sz="1400" dirty="0">
                <a:solidFill>
                  <a:srgbClr val="339933"/>
                </a:solidFill>
                <a:latin typeface="Consolas" pitchFamily="49" charset="0"/>
                <a:cs typeface="Times New Roman" pitchFamily="18" charset="0"/>
              </a:rPr>
              <a:t>4 upisan</a:t>
            </a:r>
          </a:p>
          <a:p>
            <a:r>
              <a:rPr lang="vi-VN" sz="1400" dirty="0">
                <a:solidFill>
                  <a:srgbClr val="339933"/>
                </a:solidFill>
                <a:latin typeface="Consolas" pitchFamily="49" charset="0"/>
                <a:cs typeface="Times New Roman" pitchFamily="18" charset="0"/>
              </a:rPr>
              <a:t>4 procitan</a:t>
            </a:r>
          </a:p>
          <a:p>
            <a:r>
              <a:rPr lang="vi-VN" sz="1400" dirty="0">
                <a:solidFill>
                  <a:srgbClr val="339933"/>
                </a:solidFill>
                <a:latin typeface="Consolas" pitchFamily="49" charset="0"/>
                <a:cs typeface="Times New Roman" pitchFamily="18" charset="0"/>
              </a:rPr>
              <a:t>5 upisan</a:t>
            </a:r>
          </a:p>
          <a:p>
            <a:r>
              <a:rPr lang="vi-VN" sz="1400" dirty="0">
                <a:solidFill>
                  <a:srgbClr val="339933"/>
                </a:solidFill>
                <a:latin typeface="Consolas" pitchFamily="49" charset="0"/>
                <a:cs typeface="Times New Roman" pitchFamily="18" charset="0"/>
              </a:rPr>
              <a:t>5 procitan</a:t>
            </a:r>
          </a:p>
          <a:p>
            <a:r>
              <a:rPr lang="vi-VN" sz="1400" dirty="0">
                <a:solidFill>
                  <a:srgbClr val="339933"/>
                </a:solidFill>
                <a:latin typeface="Consolas" pitchFamily="49" charset="0"/>
                <a:cs typeface="Times New Roman" pitchFamily="18" charset="0"/>
              </a:rPr>
              <a:t>6 upisan</a:t>
            </a:r>
          </a:p>
          <a:p>
            <a:r>
              <a:rPr lang="vi-VN" sz="1400" dirty="0">
                <a:solidFill>
                  <a:srgbClr val="339933"/>
                </a:solidFill>
                <a:latin typeface="Consolas" pitchFamily="49" charset="0"/>
                <a:cs typeface="Times New Roman" pitchFamily="18" charset="0"/>
              </a:rPr>
              <a:t>6 procitan</a:t>
            </a:r>
          </a:p>
          <a:p>
            <a:r>
              <a:rPr lang="vi-VN" sz="1400" dirty="0">
                <a:solidFill>
                  <a:srgbClr val="339933"/>
                </a:solidFill>
                <a:latin typeface="Consolas" pitchFamily="49" charset="0"/>
                <a:cs typeface="Times New Roman" pitchFamily="18" charset="0"/>
              </a:rPr>
              <a:t>7 upisan</a:t>
            </a:r>
          </a:p>
          <a:p>
            <a:r>
              <a:rPr lang="vi-VN" sz="1400" dirty="0">
                <a:solidFill>
                  <a:srgbClr val="339933"/>
                </a:solidFill>
                <a:latin typeface="Consolas" pitchFamily="49" charset="0"/>
                <a:cs typeface="Times New Roman" pitchFamily="18" charset="0"/>
              </a:rPr>
              <a:t>7 procitan</a:t>
            </a:r>
          </a:p>
          <a:p>
            <a:r>
              <a:rPr lang="vi-VN" sz="1400" dirty="0">
                <a:solidFill>
                  <a:srgbClr val="339933"/>
                </a:solidFill>
                <a:latin typeface="Consolas" pitchFamily="49" charset="0"/>
                <a:cs typeface="Times New Roman" pitchFamily="18" charset="0"/>
              </a:rPr>
              <a:t>8 upisan</a:t>
            </a:r>
          </a:p>
          <a:p>
            <a:r>
              <a:rPr lang="vi-VN" sz="1400" dirty="0">
                <a:solidFill>
                  <a:srgbClr val="339933"/>
                </a:solidFill>
                <a:latin typeface="Consolas" pitchFamily="49" charset="0"/>
                <a:cs typeface="Times New Roman" pitchFamily="18" charset="0"/>
              </a:rPr>
              <a:t>8 procitan</a:t>
            </a:r>
          </a:p>
          <a:p>
            <a:r>
              <a:rPr lang="vi-VN" sz="1400" dirty="0">
                <a:solidFill>
                  <a:srgbClr val="339933"/>
                </a:solidFill>
                <a:latin typeface="Consolas" pitchFamily="49" charset="0"/>
                <a:cs typeface="Times New Roman" pitchFamily="18" charset="0"/>
              </a:rPr>
              <a:t>9 upisan</a:t>
            </a:r>
          </a:p>
          <a:p>
            <a:r>
              <a:rPr lang="vi-VN" sz="1400" dirty="0">
                <a:solidFill>
                  <a:srgbClr val="339933"/>
                </a:solidFill>
                <a:latin typeface="Consolas" pitchFamily="49" charset="0"/>
                <a:cs typeface="Times New Roman" pitchFamily="18" charset="0"/>
              </a:rPr>
              <a:t>9 procitan</a:t>
            </a:r>
          </a:p>
        </p:txBody>
      </p:sp>
      <p:sp>
        <p:nvSpPr>
          <p:cNvPr id="10" name="Rectangle 1"/>
          <p:cNvSpPr>
            <a:spLocks noChangeArrowheads="1"/>
          </p:cNvSpPr>
          <p:nvPr/>
        </p:nvSpPr>
        <p:spPr bwMode="auto">
          <a:xfrm>
            <a:off x="5021560" y="1983524"/>
            <a:ext cx="1224062" cy="4401205"/>
          </a:xfrm>
          <a:prstGeom prst="rect">
            <a:avLst/>
          </a:prstGeom>
          <a:solidFill>
            <a:schemeClr val="bg1"/>
          </a:solidFill>
          <a:ln w="9525">
            <a:solidFill>
              <a:srgbClr val="339933"/>
            </a:solidFill>
            <a:miter lim="800000"/>
            <a:headEnd/>
            <a:tailEnd/>
          </a:ln>
        </p:spPr>
        <p:txBody>
          <a:bodyPr wrap="square">
            <a:spAutoFit/>
          </a:bodyPr>
          <a:lstStyle/>
          <a:p>
            <a:r>
              <a:rPr lang="vi-VN" sz="1400" dirty="0">
                <a:solidFill>
                  <a:srgbClr val="339933"/>
                </a:solidFill>
                <a:latin typeface="Consolas" pitchFamily="49" charset="0"/>
                <a:cs typeface="Times New Roman" pitchFamily="18" charset="0"/>
              </a:rPr>
              <a:t>0 upisan</a:t>
            </a:r>
          </a:p>
          <a:p>
            <a:r>
              <a:rPr lang="vi-VN" sz="1400" dirty="0">
                <a:solidFill>
                  <a:srgbClr val="339933"/>
                </a:solidFill>
                <a:latin typeface="Consolas" pitchFamily="49" charset="0"/>
                <a:cs typeface="Times New Roman" pitchFamily="18" charset="0"/>
              </a:rPr>
              <a:t>0 procitan</a:t>
            </a:r>
          </a:p>
          <a:p>
            <a:r>
              <a:rPr lang="vi-VN" sz="1400" dirty="0">
                <a:solidFill>
                  <a:srgbClr val="339933"/>
                </a:solidFill>
                <a:latin typeface="Consolas" pitchFamily="49" charset="0"/>
                <a:cs typeface="Times New Roman" pitchFamily="18" charset="0"/>
              </a:rPr>
              <a:t>1 upisan</a:t>
            </a:r>
          </a:p>
          <a:p>
            <a:r>
              <a:rPr lang="vi-VN" sz="1400" dirty="0">
                <a:solidFill>
                  <a:srgbClr val="339933"/>
                </a:solidFill>
                <a:latin typeface="Consolas" pitchFamily="49" charset="0"/>
                <a:cs typeface="Times New Roman" pitchFamily="18" charset="0"/>
              </a:rPr>
              <a:t>1 procitan</a:t>
            </a:r>
          </a:p>
          <a:p>
            <a:r>
              <a:rPr lang="vi-VN" sz="1400" dirty="0">
                <a:solidFill>
                  <a:srgbClr val="339933"/>
                </a:solidFill>
                <a:latin typeface="Consolas" pitchFamily="49" charset="0"/>
                <a:cs typeface="Times New Roman" pitchFamily="18" charset="0"/>
              </a:rPr>
              <a:t>2 upisan</a:t>
            </a:r>
          </a:p>
          <a:p>
            <a:r>
              <a:rPr lang="vi-VN" sz="1400" dirty="0">
                <a:solidFill>
                  <a:srgbClr val="339933"/>
                </a:solidFill>
                <a:latin typeface="Consolas" pitchFamily="49" charset="0"/>
                <a:cs typeface="Times New Roman" pitchFamily="18" charset="0"/>
              </a:rPr>
              <a:t>2 procitan</a:t>
            </a:r>
          </a:p>
          <a:p>
            <a:r>
              <a:rPr lang="vi-VN" sz="1400" dirty="0">
                <a:solidFill>
                  <a:srgbClr val="339933"/>
                </a:solidFill>
                <a:latin typeface="Consolas" pitchFamily="49" charset="0"/>
                <a:cs typeface="Times New Roman" pitchFamily="18" charset="0"/>
              </a:rPr>
              <a:t>3 upisan</a:t>
            </a:r>
          </a:p>
          <a:p>
            <a:r>
              <a:rPr lang="vi-VN" sz="1400" dirty="0">
                <a:solidFill>
                  <a:srgbClr val="339933"/>
                </a:solidFill>
                <a:latin typeface="Consolas" pitchFamily="49" charset="0"/>
                <a:cs typeface="Times New Roman" pitchFamily="18" charset="0"/>
              </a:rPr>
              <a:t>3 procitan</a:t>
            </a:r>
          </a:p>
          <a:p>
            <a:r>
              <a:rPr lang="vi-VN" sz="1400" dirty="0">
                <a:solidFill>
                  <a:srgbClr val="339933"/>
                </a:solidFill>
                <a:latin typeface="Consolas" pitchFamily="49" charset="0"/>
                <a:cs typeface="Times New Roman" pitchFamily="18" charset="0"/>
              </a:rPr>
              <a:t>4 upisan</a:t>
            </a:r>
          </a:p>
          <a:p>
            <a:r>
              <a:rPr lang="vi-VN" sz="1400" dirty="0">
                <a:solidFill>
                  <a:srgbClr val="339933"/>
                </a:solidFill>
                <a:latin typeface="Consolas" pitchFamily="49" charset="0"/>
                <a:cs typeface="Times New Roman" pitchFamily="18" charset="0"/>
              </a:rPr>
              <a:t>4 procitan</a:t>
            </a:r>
          </a:p>
          <a:p>
            <a:r>
              <a:rPr lang="vi-VN" sz="1400" dirty="0">
                <a:solidFill>
                  <a:srgbClr val="339933"/>
                </a:solidFill>
                <a:latin typeface="Consolas" pitchFamily="49" charset="0"/>
                <a:cs typeface="Times New Roman" pitchFamily="18" charset="0"/>
              </a:rPr>
              <a:t>5 upisan</a:t>
            </a:r>
          </a:p>
          <a:p>
            <a:r>
              <a:rPr lang="vi-VN" sz="1400" dirty="0">
                <a:solidFill>
                  <a:srgbClr val="339933"/>
                </a:solidFill>
                <a:latin typeface="Consolas" pitchFamily="49" charset="0"/>
                <a:cs typeface="Times New Roman" pitchFamily="18" charset="0"/>
              </a:rPr>
              <a:t>5 procitan</a:t>
            </a:r>
          </a:p>
          <a:p>
            <a:r>
              <a:rPr lang="vi-VN" sz="1400" dirty="0">
                <a:solidFill>
                  <a:srgbClr val="339933"/>
                </a:solidFill>
                <a:latin typeface="Consolas" pitchFamily="49" charset="0"/>
                <a:cs typeface="Times New Roman" pitchFamily="18" charset="0"/>
              </a:rPr>
              <a:t>6 upisan</a:t>
            </a:r>
          </a:p>
          <a:p>
            <a:r>
              <a:rPr lang="vi-VN" sz="1400" dirty="0">
                <a:solidFill>
                  <a:srgbClr val="339933"/>
                </a:solidFill>
                <a:latin typeface="Consolas" pitchFamily="49" charset="0"/>
                <a:cs typeface="Times New Roman" pitchFamily="18" charset="0"/>
              </a:rPr>
              <a:t>6 procitan</a:t>
            </a:r>
          </a:p>
          <a:p>
            <a:r>
              <a:rPr lang="vi-VN" sz="1400" dirty="0">
                <a:solidFill>
                  <a:srgbClr val="339933"/>
                </a:solidFill>
                <a:latin typeface="Consolas" pitchFamily="49" charset="0"/>
                <a:cs typeface="Times New Roman" pitchFamily="18" charset="0"/>
              </a:rPr>
              <a:t>7 upisan</a:t>
            </a:r>
          </a:p>
          <a:p>
            <a:r>
              <a:rPr lang="vi-VN" sz="1400" dirty="0">
                <a:solidFill>
                  <a:srgbClr val="339933"/>
                </a:solidFill>
                <a:latin typeface="Consolas" pitchFamily="49" charset="0"/>
                <a:cs typeface="Times New Roman" pitchFamily="18" charset="0"/>
              </a:rPr>
              <a:t>7 procitan</a:t>
            </a:r>
          </a:p>
          <a:p>
            <a:r>
              <a:rPr lang="vi-VN" sz="1400" dirty="0">
                <a:solidFill>
                  <a:srgbClr val="339933"/>
                </a:solidFill>
                <a:latin typeface="Consolas" pitchFamily="49" charset="0"/>
                <a:cs typeface="Times New Roman" pitchFamily="18" charset="0"/>
              </a:rPr>
              <a:t>8 upisan</a:t>
            </a:r>
          </a:p>
          <a:p>
            <a:r>
              <a:rPr lang="vi-VN" sz="1400" dirty="0">
                <a:solidFill>
                  <a:srgbClr val="339933"/>
                </a:solidFill>
                <a:latin typeface="Consolas" pitchFamily="49" charset="0"/>
                <a:cs typeface="Times New Roman" pitchFamily="18" charset="0"/>
              </a:rPr>
              <a:t>8 procitan</a:t>
            </a:r>
          </a:p>
          <a:p>
            <a:r>
              <a:rPr lang="vi-VN" sz="1400" dirty="0">
                <a:solidFill>
                  <a:srgbClr val="339933"/>
                </a:solidFill>
                <a:latin typeface="Consolas" pitchFamily="49" charset="0"/>
                <a:cs typeface="Times New Roman" pitchFamily="18" charset="0"/>
              </a:rPr>
              <a:t>9 upisan</a:t>
            </a:r>
          </a:p>
          <a:p>
            <a:r>
              <a:rPr lang="vi-VN" sz="1400" dirty="0">
                <a:solidFill>
                  <a:srgbClr val="339933"/>
                </a:solidFill>
                <a:latin typeface="Consolas" pitchFamily="49" charset="0"/>
                <a:cs typeface="Times New Roman" pitchFamily="18" charset="0"/>
              </a:rPr>
              <a:t>9 procitan</a:t>
            </a:r>
          </a:p>
        </p:txBody>
      </p:sp>
      <p:sp>
        <p:nvSpPr>
          <p:cNvPr id="11" name="Rectangle 1"/>
          <p:cNvSpPr>
            <a:spLocks noChangeArrowheads="1"/>
          </p:cNvSpPr>
          <p:nvPr/>
        </p:nvSpPr>
        <p:spPr bwMode="auto">
          <a:xfrm>
            <a:off x="7164288" y="1983524"/>
            <a:ext cx="1224062" cy="4401205"/>
          </a:xfrm>
          <a:prstGeom prst="rect">
            <a:avLst/>
          </a:prstGeom>
          <a:solidFill>
            <a:schemeClr val="bg1"/>
          </a:solidFill>
          <a:ln w="9525">
            <a:solidFill>
              <a:srgbClr val="339933"/>
            </a:solidFill>
            <a:miter lim="800000"/>
            <a:headEnd/>
            <a:tailEnd/>
          </a:ln>
        </p:spPr>
        <p:txBody>
          <a:bodyPr wrap="square">
            <a:spAutoFit/>
          </a:bodyPr>
          <a:lstStyle/>
          <a:p>
            <a:r>
              <a:rPr lang="vi-VN" sz="1400" dirty="0">
                <a:solidFill>
                  <a:srgbClr val="339933"/>
                </a:solidFill>
                <a:latin typeface="Consolas" pitchFamily="49" charset="0"/>
                <a:cs typeface="Times New Roman" pitchFamily="18" charset="0"/>
              </a:rPr>
              <a:t>0 upisan</a:t>
            </a:r>
          </a:p>
          <a:p>
            <a:r>
              <a:rPr lang="vi-VN" sz="1400" dirty="0">
                <a:solidFill>
                  <a:srgbClr val="339933"/>
                </a:solidFill>
                <a:latin typeface="Consolas" pitchFamily="49" charset="0"/>
                <a:cs typeface="Times New Roman" pitchFamily="18" charset="0"/>
              </a:rPr>
              <a:t>0 procitan</a:t>
            </a:r>
          </a:p>
          <a:p>
            <a:r>
              <a:rPr lang="vi-VN" sz="1400" dirty="0">
                <a:solidFill>
                  <a:srgbClr val="339933"/>
                </a:solidFill>
                <a:latin typeface="Consolas" pitchFamily="49" charset="0"/>
                <a:cs typeface="Times New Roman" pitchFamily="18" charset="0"/>
              </a:rPr>
              <a:t>1 upisan</a:t>
            </a:r>
          </a:p>
          <a:p>
            <a:r>
              <a:rPr lang="vi-VN" sz="1400" dirty="0">
                <a:solidFill>
                  <a:srgbClr val="339933"/>
                </a:solidFill>
                <a:latin typeface="Consolas" pitchFamily="49" charset="0"/>
                <a:cs typeface="Times New Roman" pitchFamily="18" charset="0"/>
              </a:rPr>
              <a:t>1 procitan</a:t>
            </a:r>
          </a:p>
          <a:p>
            <a:r>
              <a:rPr lang="vi-VN" sz="1400" dirty="0">
                <a:solidFill>
                  <a:srgbClr val="339933"/>
                </a:solidFill>
                <a:latin typeface="Consolas" pitchFamily="49" charset="0"/>
                <a:cs typeface="Times New Roman" pitchFamily="18" charset="0"/>
              </a:rPr>
              <a:t>2 upisan</a:t>
            </a:r>
          </a:p>
          <a:p>
            <a:r>
              <a:rPr lang="vi-VN" sz="1400" dirty="0">
                <a:solidFill>
                  <a:srgbClr val="339933"/>
                </a:solidFill>
                <a:latin typeface="Consolas" pitchFamily="49" charset="0"/>
                <a:cs typeface="Times New Roman" pitchFamily="18" charset="0"/>
              </a:rPr>
              <a:t>2 procitan</a:t>
            </a:r>
          </a:p>
          <a:p>
            <a:r>
              <a:rPr lang="vi-VN" sz="1400" dirty="0">
                <a:solidFill>
                  <a:srgbClr val="339933"/>
                </a:solidFill>
                <a:latin typeface="Consolas" pitchFamily="49" charset="0"/>
                <a:cs typeface="Times New Roman" pitchFamily="18" charset="0"/>
              </a:rPr>
              <a:t>3 upisan</a:t>
            </a:r>
          </a:p>
          <a:p>
            <a:r>
              <a:rPr lang="vi-VN" sz="1400" dirty="0">
                <a:solidFill>
                  <a:srgbClr val="339933"/>
                </a:solidFill>
                <a:latin typeface="Consolas" pitchFamily="49" charset="0"/>
                <a:cs typeface="Times New Roman" pitchFamily="18" charset="0"/>
              </a:rPr>
              <a:t>3 procitan</a:t>
            </a:r>
          </a:p>
          <a:p>
            <a:r>
              <a:rPr lang="vi-VN" sz="1400" dirty="0">
                <a:solidFill>
                  <a:srgbClr val="339933"/>
                </a:solidFill>
                <a:latin typeface="Consolas" pitchFamily="49" charset="0"/>
                <a:cs typeface="Times New Roman" pitchFamily="18" charset="0"/>
              </a:rPr>
              <a:t>4 upisan</a:t>
            </a:r>
          </a:p>
          <a:p>
            <a:r>
              <a:rPr lang="vi-VN" sz="1400" dirty="0">
                <a:solidFill>
                  <a:srgbClr val="339933"/>
                </a:solidFill>
                <a:latin typeface="Consolas" pitchFamily="49" charset="0"/>
                <a:cs typeface="Times New Roman" pitchFamily="18" charset="0"/>
              </a:rPr>
              <a:t>4 procitan</a:t>
            </a:r>
          </a:p>
          <a:p>
            <a:r>
              <a:rPr lang="vi-VN" sz="1400" dirty="0">
                <a:solidFill>
                  <a:srgbClr val="339933"/>
                </a:solidFill>
                <a:latin typeface="Consolas" pitchFamily="49" charset="0"/>
                <a:cs typeface="Times New Roman" pitchFamily="18" charset="0"/>
              </a:rPr>
              <a:t>5 upisan</a:t>
            </a:r>
          </a:p>
          <a:p>
            <a:r>
              <a:rPr lang="vi-VN" sz="1400" dirty="0">
                <a:solidFill>
                  <a:srgbClr val="339933"/>
                </a:solidFill>
                <a:latin typeface="Consolas" pitchFamily="49" charset="0"/>
                <a:cs typeface="Times New Roman" pitchFamily="18" charset="0"/>
              </a:rPr>
              <a:t>5 procitan</a:t>
            </a:r>
          </a:p>
          <a:p>
            <a:r>
              <a:rPr lang="vi-VN" sz="1400" dirty="0">
                <a:solidFill>
                  <a:srgbClr val="339933"/>
                </a:solidFill>
                <a:latin typeface="Consolas" pitchFamily="49" charset="0"/>
                <a:cs typeface="Times New Roman" pitchFamily="18" charset="0"/>
              </a:rPr>
              <a:t>6 upisan</a:t>
            </a:r>
          </a:p>
          <a:p>
            <a:r>
              <a:rPr lang="vi-VN" sz="1400" dirty="0">
                <a:solidFill>
                  <a:srgbClr val="339933"/>
                </a:solidFill>
                <a:latin typeface="Consolas" pitchFamily="49" charset="0"/>
                <a:cs typeface="Times New Roman" pitchFamily="18" charset="0"/>
              </a:rPr>
              <a:t>6 procitan</a:t>
            </a:r>
          </a:p>
          <a:p>
            <a:r>
              <a:rPr lang="vi-VN" sz="1400" dirty="0">
                <a:solidFill>
                  <a:srgbClr val="339933"/>
                </a:solidFill>
                <a:latin typeface="Consolas" pitchFamily="49" charset="0"/>
                <a:cs typeface="Times New Roman" pitchFamily="18" charset="0"/>
              </a:rPr>
              <a:t>7 upisan</a:t>
            </a:r>
          </a:p>
          <a:p>
            <a:r>
              <a:rPr lang="vi-VN" sz="1400" dirty="0">
                <a:solidFill>
                  <a:srgbClr val="339933"/>
                </a:solidFill>
                <a:latin typeface="Consolas" pitchFamily="49" charset="0"/>
                <a:cs typeface="Times New Roman" pitchFamily="18" charset="0"/>
              </a:rPr>
              <a:t>7 procitan</a:t>
            </a:r>
          </a:p>
          <a:p>
            <a:r>
              <a:rPr lang="vi-VN" sz="1400" dirty="0">
                <a:solidFill>
                  <a:srgbClr val="339933"/>
                </a:solidFill>
                <a:latin typeface="Consolas" pitchFamily="49" charset="0"/>
                <a:cs typeface="Times New Roman" pitchFamily="18" charset="0"/>
              </a:rPr>
              <a:t>8 upisan</a:t>
            </a:r>
          </a:p>
          <a:p>
            <a:r>
              <a:rPr lang="vi-VN" sz="1400" dirty="0">
                <a:solidFill>
                  <a:srgbClr val="339933"/>
                </a:solidFill>
                <a:latin typeface="Consolas" pitchFamily="49" charset="0"/>
                <a:cs typeface="Times New Roman" pitchFamily="18" charset="0"/>
              </a:rPr>
              <a:t>8 procitan</a:t>
            </a:r>
          </a:p>
          <a:p>
            <a:r>
              <a:rPr lang="vi-VN" sz="1400" dirty="0">
                <a:solidFill>
                  <a:srgbClr val="339933"/>
                </a:solidFill>
                <a:latin typeface="Consolas" pitchFamily="49" charset="0"/>
                <a:cs typeface="Times New Roman" pitchFamily="18" charset="0"/>
              </a:rPr>
              <a:t>9 upisan</a:t>
            </a:r>
          </a:p>
          <a:p>
            <a:r>
              <a:rPr lang="vi-VN" sz="1400" dirty="0">
                <a:solidFill>
                  <a:srgbClr val="339933"/>
                </a:solidFill>
                <a:latin typeface="Consolas" pitchFamily="49" charset="0"/>
                <a:cs typeface="Times New Roman" pitchFamily="18" charset="0"/>
              </a:rPr>
              <a:t>9 procitan</a:t>
            </a:r>
          </a:p>
        </p:txBody>
      </p:sp>
      <p:sp>
        <p:nvSpPr>
          <p:cNvPr id="12" name="Rectangle 11"/>
          <p:cNvSpPr>
            <a:spLocks noChangeArrowheads="1"/>
          </p:cNvSpPr>
          <p:nvPr/>
        </p:nvSpPr>
        <p:spPr bwMode="auto">
          <a:xfrm>
            <a:off x="2808647" y="1242918"/>
            <a:ext cx="1547391" cy="646331"/>
          </a:xfrm>
          <a:prstGeom prst="rect">
            <a:avLst/>
          </a:prstGeom>
          <a:noFill/>
          <a:ln w="9525">
            <a:noFill/>
            <a:miter lim="800000"/>
            <a:headEnd/>
            <a:tailEnd/>
          </a:ln>
          <a:effectLst/>
        </p:spPr>
        <p:txBody>
          <a:bodyPr wrap="square" anchor="ctr">
            <a:spAutoFit/>
          </a:bodyPr>
          <a:lstStyle/>
          <a:p>
            <a:pPr algn="ctr">
              <a:spcBef>
                <a:spcPts val="0"/>
              </a:spcBef>
              <a:spcAft>
                <a:spcPts val="0"/>
              </a:spcAft>
              <a:buClr>
                <a:schemeClr val="tx1"/>
              </a:buClr>
              <a:buSzPct val="75000"/>
              <a:tabLst>
                <a:tab pos="180975" algn="l"/>
                <a:tab pos="539750" algn="l"/>
                <a:tab pos="900113" algn="l"/>
                <a:tab pos="1260475" algn="l"/>
              </a:tabLst>
              <a:defRPr/>
            </a:pPr>
            <a:r>
              <a:rPr lang="en-US" dirty="0" err="1">
                <a:solidFill>
                  <a:srgbClr val="3333CC"/>
                </a:solidFill>
                <a:latin typeface="+mn-lt"/>
              </a:rPr>
              <a:t>Izvr</a:t>
            </a:r>
            <a:r>
              <a:rPr lang="sr-Latn-RS" dirty="0">
                <a:solidFill>
                  <a:srgbClr val="3333CC"/>
                </a:solidFill>
                <a:latin typeface="+mn-lt"/>
              </a:rPr>
              <a:t>šenje </a:t>
            </a:r>
            <a:r>
              <a:rPr lang="sr-Latn-RS" dirty="0" smtClean="0">
                <a:solidFill>
                  <a:srgbClr val="3333CC"/>
                </a:solidFill>
                <a:latin typeface="+mn-lt"/>
              </a:rPr>
              <a:t>2</a:t>
            </a:r>
          </a:p>
          <a:p>
            <a:pPr algn="ctr">
              <a:spcBef>
                <a:spcPts val="0"/>
              </a:spcBef>
              <a:spcAft>
                <a:spcPts val="0"/>
              </a:spcAft>
              <a:buClr>
                <a:schemeClr val="tx1"/>
              </a:buClr>
              <a:buSzPct val="75000"/>
              <a:tabLst>
                <a:tab pos="180975" algn="l"/>
                <a:tab pos="539750" algn="l"/>
                <a:tab pos="900113" algn="l"/>
                <a:tab pos="1260475" algn="l"/>
              </a:tabLst>
              <a:defRPr/>
            </a:pPr>
            <a:r>
              <a:rPr lang="sr-Latn-RS" dirty="0" smtClean="0">
                <a:solidFill>
                  <a:srgbClr val="00B050"/>
                </a:solidFill>
              </a:rPr>
              <a:t>Korektno</a:t>
            </a:r>
            <a:endParaRPr lang="sr-Latn-RS" dirty="0">
              <a:solidFill>
                <a:srgbClr val="00B050"/>
              </a:solidFill>
            </a:endParaRPr>
          </a:p>
        </p:txBody>
      </p:sp>
      <p:sp>
        <p:nvSpPr>
          <p:cNvPr id="13" name="Rectangle 12"/>
          <p:cNvSpPr>
            <a:spLocks noChangeArrowheads="1"/>
          </p:cNvSpPr>
          <p:nvPr/>
        </p:nvSpPr>
        <p:spPr bwMode="auto">
          <a:xfrm>
            <a:off x="4859895" y="1242918"/>
            <a:ext cx="1547391" cy="646331"/>
          </a:xfrm>
          <a:prstGeom prst="rect">
            <a:avLst/>
          </a:prstGeom>
          <a:noFill/>
          <a:ln w="9525">
            <a:noFill/>
            <a:miter lim="800000"/>
            <a:headEnd/>
            <a:tailEnd/>
          </a:ln>
          <a:effectLst/>
        </p:spPr>
        <p:txBody>
          <a:bodyPr wrap="square" anchor="ctr">
            <a:spAutoFit/>
          </a:bodyPr>
          <a:lstStyle/>
          <a:p>
            <a:pPr algn="ctr">
              <a:spcBef>
                <a:spcPts val="0"/>
              </a:spcBef>
              <a:spcAft>
                <a:spcPts val="0"/>
              </a:spcAft>
              <a:buClr>
                <a:schemeClr val="tx1"/>
              </a:buClr>
              <a:buSzPct val="75000"/>
              <a:tabLst>
                <a:tab pos="180975" algn="l"/>
                <a:tab pos="539750" algn="l"/>
                <a:tab pos="900113" algn="l"/>
                <a:tab pos="1260475" algn="l"/>
              </a:tabLst>
              <a:defRPr/>
            </a:pPr>
            <a:r>
              <a:rPr lang="en-US" dirty="0" err="1">
                <a:solidFill>
                  <a:srgbClr val="3333CC"/>
                </a:solidFill>
                <a:latin typeface="+mn-lt"/>
              </a:rPr>
              <a:t>Izvr</a:t>
            </a:r>
            <a:r>
              <a:rPr lang="sr-Latn-RS" dirty="0">
                <a:solidFill>
                  <a:srgbClr val="3333CC"/>
                </a:solidFill>
                <a:latin typeface="+mn-lt"/>
              </a:rPr>
              <a:t>šenje </a:t>
            </a:r>
            <a:r>
              <a:rPr lang="sr-Latn-RS" dirty="0" smtClean="0">
                <a:solidFill>
                  <a:srgbClr val="3333CC"/>
                </a:solidFill>
                <a:latin typeface="+mn-lt"/>
              </a:rPr>
              <a:t>3</a:t>
            </a:r>
          </a:p>
          <a:p>
            <a:pPr algn="ctr">
              <a:spcBef>
                <a:spcPts val="0"/>
              </a:spcBef>
              <a:spcAft>
                <a:spcPts val="0"/>
              </a:spcAft>
              <a:buClr>
                <a:schemeClr val="tx1"/>
              </a:buClr>
              <a:buSzPct val="75000"/>
              <a:tabLst>
                <a:tab pos="180975" algn="l"/>
                <a:tab pos="539750" algn="l"/>
                <a:tab pos="900113" algn="l"/>
                <a:tab pos="1260475" algn="l"/>
              </a:tabLst>
              <a:defRPr/>
            </a:pPr>
            <a:r>
              <a:rPr lang="sr-Latn-RS" dirty="0" smtClean="0">
                <a:solidFill>
                  <a:srgbClr val="00B050"/>
                </a:solidFill>
              </a:rPr>
              <a:t>Korektno</a:t>
            </a:r>
            <a:endParaRPr lang="sr-Latn-RS" dirty="0">
              <a:solidFill>
                <a:srgbClr val="00B050"/>
              </a:solidFill>
            </a:endParaRPr>
          </a:p>
        </p:txBody>
      </p:sp>
      <p:sp>
        <p:nvSpPr>
          <p:cNvPr id="14" name="Rectangle 13"/>
          <p:cNvSpPr>
            <a:spLocks noChangeArrowheads="1"/>
          </p:cNvSpPr>
          <p:nvPr/>
        </p:nvSpPr>
        <p:spPr bwMode="auto">
          <a:xfrm>
            <a:off x="7002623" y="1242918"/>
            <a:ext cx="1547391" cy="646331"/>
          </a:xfrm>
          <a:prstGeom prst="rect">
            <a:avLst/>
          </a:prstGeom>
          <a:noFill/>
          <a:ln w="9525">
            <a:noFill/>
            <a:miter lim="800000"/>
            <a:headEnd/>
            <a:tailEnd/>
          </a:ln>
          <a:effectLst/>
        </p:spPr>
        <p:txBody>
          <a:bodyPr wrap="square" anchor="ctr">
            <a:spAutoFit/>
          </a:bodyPr>
          <a:lstStyle/>
          <a:p>
            <a:pPr algn="ctr">
              <a:spcBef>
                <a:spcPts val="0"/>
              </a:spcBef>
              <a:spcAft>
                <a:spcPts val="0"/>
              </a:spcAft>
              <a:buClr>
                <a:schemeClr val="tx1"/>
              </a:buClr>
              <a:buSzPct val="75000"/>
              <a:tabLst>
                <a:tab pos="180975" algn="l"/>
                <a:tab pos="539750" algn="l"/>
                <a:tab pos="900113" algn="l"/>
                <a:tab pos="1260475" algn="l"/>
              </a:tabLst>
              <a:defRPr/>
            </a:pPr>
            <a:r>
              <a:rPr lang="en-US" dirty="0" err="1">
                <a:solidFill>
                  <a:srgbClr val="3333CC"/>
                </a:solidFill>
                <a:latin typeface="+mn-lt"/>
              </a:rPr>
              <a:t>Izvr</a:t>
            </a:r>
            <a:r>
              <a:rPr lang="sr-Latn-RS" dirty="0">
                <a:solidFill>
                  <a:srgbClr val="3333CC"/>
                </a:solidFill>
                <a:latin typeface="+mn-lt"/>
              </a:rPr>
              <a:t>šenje </a:t>
            </a:r>
            <a:r>
              <a:rPr lang="sr-Latn-RS" dirty="0" smtClean="0">
                <a:solidFill>
                  <a:srgbClr val="3333CC"/>
                </a:solidFill>
                <a:latin typeface="+mn-lt"/>
              </a:rPr>
              <a:t>4</a:t>
            </a:r>
          </a:p>
          <a:p>
            <a:pPr algn="ctr">
              <a:spcBef>
                <a:spcPts val="0"/>
              </a:spcBef>
              <a:spcAft>
                <a:spcPts val="0"/>
              </a:spcAft>
              <a:buClr>
                <a:schemeClr val="tx1"/>
              </a:buClr>
              <a:buSzPct val="75000"/>
              <a:tabLst>
                <a:tab pos="180975" algn="l"/>
                <a:tab pos="539750" algn="l"/>
                <a:tab pos="900113" algn="l"/>
                <a:tab pos="1260475" algn="l"/>
              </a:tabLst>
              <a:defRPr/>
            </a:pPr>
            <a:r>
              <a:rPr lang="sr-Latn-RS" dirty="0" smtClean="0">
                <a:solidFill>
                  <a:srgbClr val="00B050"/>
                </a:solidFill>
              </a:rPr>
              <a:t>Korektno</a:t>
            </a:r>
            <a:endParaRPr lang="sr-Latn-RS" dirty="0">
              <a:solidFill>
                <a:srgbClr val="00B05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0D67C40-A2D9-429B-92B0-D18187DA60CE}" type="slidenum">
              <a:rPr lang="en-GB" smtClean="0">
                <a:latin typeface="Arial Black" pitchFamily="34" charset="0"/>
              </a:rPr>
              <a:pPr eaLnBrk="1" hangingPunct="1"/>
              <a:t>34</a:t>
            </a:fld>
            <a:endParaRPr lang="en-GB" smtClean="0">
              <a:latin typeface="Arial Black" pitchFamily="34" charset="0"/>
            </a:endParaRPr>
          </a:p>
        </p:txBody>
      </p:sp>
      <p:sp>
        <p:nvSpPr>
          <p:cNvPr id="51203" name="Rectangle 2"/>
          <p:cNvSpPr>
            <a:spLocks noGrp="1" noChangeArrowheads="1"/>
          </p:cNvSpPr>
          <p:nvPr>
            <p:ph type="title"/>
          </p:nvPr>
        </p:nvSpPr>
        <p:spPr>
          <a:xfrm>
            <a:off x="467544" y="2132856"/>
            <a:ext cx="8208962" cy="1872208"/>
          </a:xfrm>
        </p:spPr>
        <p:txBody>
          <a:bodyPr lIns="36000" rIns="36000"/>
          <a:lstStyle/>
          <a:p>
            <a:pPr algn="ctr" eaLnBrk="1" hangingPunct="1"/>
            <a:r>
              <a:rPr lang="sr-Latn-ME" sz="3600" b="1" dirty="0" smtClean="0">
                <a:solidFill>
                  <a:srgbClr val="00B050"/>
                </a:solidFill>
              </a:rPr>
              <a:t>K R A J !</a:t>
            </a:r>
            <a:br>
              <a:rPr lang="sr-Latn-ME" sz="3600" b="1" dirty="0" smtClean="0">
                <a:solidFill>
                  <a:srgbClr val="00B050"/>
                </a:solidFill>
              </a:rPr>
            </a:br>
            <a:r>
              <a:rPr lang="sr-Latn-ME" sz="3600" dirty="0" smtClean="0"/>
              <a:t/>
            </a:r>
            <a:br>
              <a:rPr lang="sr-Latn-ME" sz="3600" dirty="0" smtClean="0"/>
            </a:br>
            <a:r>
              <a:rPr lang="sr-Latn-ME" sz="3600" dirty="0" smtClean="0"/>
              <a:t>Srećno na ispitu i u daljem radu</a:t>
            </a:r>
            <a:endParaRPr lang="en-US" sz="3600" dirty="0" smtClean="0"/>
          </a:p>
        </p:txBody>
      </p:sp>
    </p:spTree>
    <p:extLst>
      <p:ext uri="{BB962C8B-B14F-4D97-AF65-F5344CB8AC3E}">
        <p14:creationId xmlns:p14="http://schemas.microsoft.com/office/powerpoint/2010/main" val="6268020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528638"/>
            <a:ext cx="7345064" cy="596900"/>
          </a:xfrm>
        </p:spPr>
        <p:txBody>
          <a:bodyPr/>
          <a:lstStyle/>
          <a:p>
            <a:pPr eaLnBrk="1" hangingPunct="1"/>
            <a:r>
              <a:rPr lang="sr-Latn-RS" sz="3600" dirty="0"/>
              <a:t>Nit kao jedinica izvršavanja</a:t>
            </a:r>
            <a:endParaRPr lang="en-US" sz="3600" dirty="0" smtClean="0"/>
          </a:p>
        </p:txBody>
      </p:sp>
      <p:sp>
        <p:nvSpPr>
          <p:cNvPr id="20483" name="Rectangle 3" descr="Rectangle: Click to edit Master text styles&#10;Second level&#10;Third level&#10;Fourth level&#10;Fifth level"/>
          <p:cNvSpPr txBox="1">
            <a:spLocks noChangeArrowheads="1"/>
          </p:cNvSpPr>
          <p:nvPr/>
        </p:nvSpPr>
        <p:spPr bwMode="auto">
          <a:xfrm>
            <a:off x="179388" y="1268760"/>
            <a:ext cx="8785100" cy="511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ME" sz="2000" dirty="0"/>
              <a:t>Niti </a:t>
            </a:r>
            <a:r>
              <a:rPr lang="sr-Latn-ME" sz="2000" dirty="0">
                <a:solidFill>
                  <a:srgbClr val="FF0000"/>
                </a:solidFill>
              </a:rPr>
              <a:t>dele resurse </a:t>
            </a:r>
            <a:r>
              <a:rPr lang="sr-Latn-ME" sz="2000" dirty="0"/>
              <a:t>procesa, uključujući memoriju i otvorene fajlove. </a:t>
            </a:r>
            <a:endParaRPr lang="sr-Latn-RS" sz="2000" dirty="0"/>
          </a:p>
          <a:p>
            <a:pPr eaLnBrk="1" hangingPunct="1">
              <a:spcBef>
                <a:spcPts val="600"/>
              </a:spcBef>
              <a:spcAft>
                <a:spcPts val="600"/>
              </a:spcAft>
              <a:buClr>
                <a:schemeClr val="tx1"/>
              </a:buClr>
              <a:buSzPct val="75000"/>
              <a:buFont typeface="Wingdings" pitchFamily="2" charset="2"/>
              <a:buChar char="n"/>
            </a:pPr>
            <a:r>
              <a:rPr lang="sr-Latn-ME" sz="2000" dirty="0" smtClean="0"/>
              <a:t>Konkretno</a:t>
            </a:r>
            <a:r>
              <a:rPr lang="sr-Latn-ME" sz="2000" dirty="0"/>
              <a:t>, niti procesa dele </a:t>
            </a:r>
            <a:r>
              <a:rPr lang="sr-Latn-ME" sz="2000" dirty="0">
                <a:solidFill>
                  <a:srgbClr val="3333CC"/>
                </a:solidFill>
              </a:rPr>
              <a:t>instrukcije procesa </a:t>
            </a:r>
            <a:r>
              <a:rPr lang="sr-Latn-ME" sz="2000" dirty="0"/>
              <a:t>i </a:t>
            </a:r>
            <a:r>
              <a:rPr lang="sr-Latn-ME" sz="2000" dirty="0">
                <a:solidFill>
                  <a:srgbClr val="3333CC"/>
                </a:solidFill>
              </a:rPr>
              <a:t>kontekst procesa </a:t>
            </a:r>
            <a:r>
              <a:rPr lang="sr-Latn-ME" sz="2000" dirty="0"/>
              <a:t>(vrednosti promenljivih u svakom trenutku). Niti se još nazivaju i </a:t>
            </a:r>
            <a:r>
              <a:rPr lang="sr-Latn-ME" sz="2000" dirty="0">
                <a:solidFill>
                  <a:srgbClr val="FF0000"/>
                </a:solidFill>
              </a:rPr>
              <a:t>lightweight procesi</a:t>
            </a:r>
            <a:r>
              <a:rPr lang="sr-Latn-ME" sz="2000" dirty="0"/>
              <a:t>. </a:t>
            </a:r>
            <a:endParaRPr lang="sr-Latn-ME" sz="2000" dirty="0" smtClean="0"/>
          </a:p>
          <a:p>
            <a:pPr eaLnBrk="1" hangingPunct="1">
              <a:spcBef>
                <a:spcPts val="600"/>
              </a:spcBef>
              <a:spcAft>
                <a:spcPts val="600"/>
              </a:spcAft>
              <a:buClr>
                <a:schemeClr val="tx1"/>
              </a:buClr>
              <a:buSzPct val="75000"/>
              <a:buFont typeface="Wingdings" pitchFamily="2" charset="2"/>
              <a:buChar char="n"/>
            </a:pPr>
            <a:r>
              <a:rPr lang="sr-Latn-ME" sz="2000" dirty="0" smtClean="0"/>
              <a:t>Kreiranje </a:t>
            </a:r>
            <a:r>
              <a:rPr lang="sr-Latn-ME" sz="2000" dirty="0"/>
              <a:t>nove niti zahteva manje resursa nego kreiranje novog procesa. Takođe, okončavanje rada postojeće niti je brže od okončavanja rada procesa. </a:t>
            </a:r>
            <a:endParaRPr lang="sr-Latn-ME" sz="2000" dirty="0" smtClean="0"/>
          </a:p>
          <a:p>
            <a:pPr eaLnBrk="1" hangingPunct="1">
              <a:spcBef>
                <a:spcPts val="600"/>
              </a:spcBef>
              <a:spcAft>
                <a:spcPts val="600"/>
              </a:spcAft>
              <a:buClr>
                <a:schemeClr val="tx1"/>
              </a:buClr>
              <a:buSzPct val="75000"/>
              <a:buFont typeface="Wingdings" pitchFamily="2" charset="2"/>
              <a:buChar char="n"/>
            </a:pPr>
            <a:r>
              <a:rPr lang="sr-Latn-ME" sz="2000" dirty="0" smtClean="0"/>
              <a:t>Višenitno </a:t>
            </a:r>
            <a:r>
              <a:rPr lang="sr-Latn-ME" sz="2000" dirty="0"/>
              <a:t>programiranje omogućava pisanje efikasnih programa koji smanjuju </a:t>
            </a:r>
            <a:r>
              <a:rPr lang="sr-Latn-ME" sz="2000" dirty="0">
                <a:solidFill>
                  <a:srgbClr val="FF0000"/>
                </a:solidFill>
              </a:rPr>
              <a:t>prazan hod </a:t>
            </a:r>
            <a:r>
              <a:rPr lang="sr-Latn-ME" sz="2000" dirty="0"/>
              <a:t>(eng. </a:t>
            </a:r>
            <a:r>
              <a:rPr lang="sr-Latn-ME" sz="2000" i="1" dirty="0"/>
              <a:t>idle time</a:t>
            </a:r>
            <a:r>
              <a:rPr lang="sr-Latn-ME" sz="2000" dirty="0"/>
              <a:t>) procesora na minimum. </a:t>
            </a:r>
            <a:endParaRPr lang="en-US" sz="2000" dirty="0"/>
          </a:p>
          <a:p>
            <a:pPr eaLnBrk="1" hangingPunct="1">
              <a:spcBef>
                <a:spcPts val="600"/>
              </a:spcBef>
              <a:spcAft>
                <a:spcPts val="600"/>
              </a:spcAft>
              <a:buClr>
                <a:schemeClr val="tx1"/>
              </a:buClr>
              <a:buSzPct val="75000"/>
              <a:buFont typeface="Wingdings" pitchFamily="2" charset="2"/>
              <a:buChar char="n"/>
            </a:pPr>
            <a:r>
              <a:rPr lang="sr-Latn-ME" sz="2000" dirty="0"/>
              <a:t>Kad se pokrene Java aplikacija, jedna programska nit počinje da se izvršava. Ova nit se naziva </a:t>
            </a:r>
            <a:r>
              <a:rPr lang="sr-Latn-ME" sz="2000" dirty="0">
                <a:solidFill>
                  <a:srgbClr val="FF0000"/>
                </a:solidFill>
              </a:rPr>
              <a:t>glavna nit </a:t>
            </a:r>
            <a:r>
              <a:rPr lang="sr-Latn-ME" sz="2000" dirty="0"/>
              <a:t>(eng. </a:t>
            </a:r>
            <a:r>
              <a:rPr lang="sr-Latn-ME" sz="2000" i="1" dirty="0"/>
              <a:t>main thread</a:t>
            </a:r>
            <a:r>
              <a:rPr lang="sr-Latn-ME" sz="2000" dirty="0"/>
              <a:t>). Pored ove niti, JVM može kreirati niti za obavljanje rutinskih operacija kao što je uklanjanje smeća. Glavna nit može da pokrene druge niti, što će biti ilustrovano u nastavku</a:t>
            </a:r>
            <a:r>
              <a:rPr lang="sr-Latn-ME" sz="2000" dirty="0" smtClean="0"/>
              <a:t>.</a:t>
            </a:r>
            <a:endParaRPr lang="sr-Latn-RS" sz="2000" dirty="0"/>
          </a:p>
        </p:txBody>
      </p:sp>
      <p:sp>
        <p:nvSpPr>
          <p:cNvPr id="2048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F4B080-9B78-4720-88A4-EA9DCE12954A}" type="slidenum">
              <a:rPr lang="en-GB" smtClean="0">
                <a:latin typeface="Arial Black" pitchFamily="34" charset="0"/>
              </a:rPr>
              <a:pPr eaLnBrk="1" hangingPunct="1"/>
              <a:t>4</a:t>
            </a:fld>
            <a:endParaRPr lang="en-GB" smtClean="0">
              <a:latin typeface="Arial Black" pitchFamily="34" charset="0"/>
            </a:endParaRPr>
          </a:p>
        </p:txBody>
      </p:sp>
    </p:spTree>
    <p:extLst>
      <p:ext uri="{BB962C8B-B14F-4D97-AF65-F5344CB8AC3E}">
        <p14:creationId xmlns:p14="http://schemas.microsoft.com/office/powerpoint/2010/main" val="2962784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95288" y="528638"/>
            <a:ext cx="2376487" cy="596900"/>
          </a:xfrm>
        </p:spPr>
        <p:txBody>
          <a:bodyPr/>
          <a:lstStyle/>
          <a:p>
            <a:pPr eaLnBrk="1" hangingPunct="1"/>
            <a:r>
              <a:rPr lang="en-US" sz="3600" smtClean="0"/>
              <a:t>Stanja niti</a:t>
            </a:r>
          </a:p>
        </p:txBody>
      </p:sp>
      <p:sp>
        <p:nvSpPr>
          <p:cNvPr id="41987" name="Rectangle 3" descr="Rectangle: Click to edit Master text styles&#10;Second level&#10;Third level&#10;Fourth level&#10;Fifth level"/>
          <p:cNvSpPr txBox="1">
            <a:spLocks noChangeArrowheads="1"/>
          </p:cNvSpPr>
          <p:nvPr/>
        </p:nvSpPr>
        <p:spPr bwMode="auto">
          <a:xfrm>
            <a:off x="251520" y="3068960"/>
            <a:ext cx="8640762" cy="3636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Bef>
                <a:spcPts val="0"/>
              </a:spcBef>
              <a:spcAft>
                <a:spcPts val="600"/>
              </a:spcAft>
              <a:buClr>
                <a:schemeClr val="tx1"/>
              </a:buClr>
              <a:buSzPct val="75000"/>
              <a:buFont typeface="Wingdings" pitchFamily="2" charset="2"/>
              <a:buChar char="n"/>
              <a:defRPr/>
            </a:pPr>
            <a:r>
              <a:rPr lang="en-US" sz="2000" dirty="0" err="1" smtClean="0"/>
              <a:t>Tokom</a:t>
            </a:r>
            <a:r>
              <a:rPr lang="en-US" sz="2000" dirty="0" smtClean="0"/>
              <a:t> </a:t>
            </a:r>
            <a:r>
              <a:rPr lang="sr-Latn-RS" sz="2000" dirty="0" smtClean="0"/>
              <a:t>svog životnog ciklusa, nit se može naći u nekoliko stanja.</a:t>
            </a:r>
          </a:p>
          <a:p>
            <a:pPr eaLnBrk="1" hangingPunct="1">
              <a:lnSpc>
                <a:spcPct val="95000"/>
              </a:lnSpc>
              <a:spcBef>
                <a:spcPts val="0"/>
              </a:spcBef>
              <a:spcAft>
                <a:spcPts val="600"/>
              </a:spcAft>
              <a:buClr>
                <a:schemeClr val="tx1"/>
              </a:buClr>
              <a:buSzPct val="75000"/>
              <a:buFont typeface="Wingdings" pitchFamily="2" charset="2"/>
              <a:buChar char="n"/>
              <a:defRPr/>
            </a:pPr>
            <a:r>
              <a:rPr lang="sr-Latn-RS" sz="2000" dirty="0" smtClean="0"/>
              <a:t>Odmah po kreiranju, nit se nalazi u </a:t>
            </a:r>
            <a:r>
              <a:rPr lang="sr-Latn-RS" sz="2000" i="1" dirty="0" smtClean="0">
                <a:solidFill>
                  <a:srgbClr val="FF0000"/>
                </a:solidFill>
              </a:rPr>
              <a:t>new</a:t>
            </a:r>
            <a:r>
              <a:rPr lang="sr-Latn-RS" sz="2000" dirty="0" smtClean="0"/>
              <a:t> stanju (početno stanje niti), sve dok program ne pokrene izvršenje niti.</a:t>
            </a:r>
            <a:endParaRPr lang="en-GB" sz="2000" dirty="0" smtClean="0"/>
          </a:p>
          <a:p>
            <a:pPr eaLnBrk="1" hangingPunct="1">
              <a:lnSpc>
                <a:spcPct val="95000"/>
              </a:lnSpc>
              <a:spcBef>
                <a:spcPts val="0"/>
              </a:spcBef>
              <a:spcAft>
                <a:spcPts val="600"/>
              </a:spcAft>
              <a:buClr>
                <a:schemeClr val="tx1"/>
              </a:buClr>
              <a:buSzPct val="75000"/>
              <a:buFont typeface="Wingdings" pitchFamily="2" charset="2"/>
              <a:buChar char="n"/>
              <a:defRPr/>
            </a:pPr>
            <a:r>
              <a:rPr lang="sr-Latn-RS" sz="2000" dirty="0" smtClean="0"/>
              <a:t>Kad se nit pokrene, ona prelazi u </a:t>
            </a:r>
            <a:r>
              <a:rPr lang="sr-Latn-RS" sz="2000" i="1" dirty="0" smtClean="0">
                <a:solidFill>
                  <a:srgbClr val="FF0000"/>
                </a:solidFill>
              </a:rPr>
              <a:t>runnable</a:t>
            </a:r>
            <a:r>
              <a:rPr lang="sr-Latn-RS" sz="2000" dirty="0" smtClean="0"/>
              <a:t> stanje. U ovom stanju, nit izvršava svoj zadatak.</a:t>
            </a:r>
          </a:p>
          <a:p>
            <a:pPr eaLnBrk="1" hangingPunct="1">
              <a:lnSpc>
                <a:spcPct val="95000"/>
              </a:lnSpc>
              <a:spcBef>
                <a:spcPts val="0"/>
              </a:spcBef>
              <a:spcAft>
                <a:spcPts val="600"/>
              </a:spcAft>
              <a:buClr>
                <a:schemeClr val="tx1"/>
              </a:buClr>
              <a:buSzPct val="75000"/>
              <a:buFont typeface="Wingdings" pitchFamily="2" charset="2"/>
              <a:buChar char="n"/>
              <a:defRPr/>
            </a:pPr>
            <a:r>
              <a:rPr lang="sr-Latn-RS" sz="2000" dirty="0"/>
              <a:t>Iz </a:t>
            </a:r>
            <a:r>
              <a:rPr lang="sr-Latn-RS" sz="2000" i="1" dirty="0"/>
              <a:t>runnable</a:t>
            </a:r>
            <a:r>
              <a:rPr lang="sr-Latn-RS" sz="2000" dirty="0"/>
              <a:t> stanja, nit može preći u </a:t>
            </a:r>
            <a:r>
              <a:rPr lang="sr-Latn-RS" sz="2000" i="1" dirty="0">
                <a:solidFill>
                  <a:srgbClr val="FF0000"/>
                </a:solidFill>
              </a:rPr>
              <a:t>waiting</a:t>
            </a:r>
            <a:r>
              <a:rPr lang="sr-Latn-RS" sz="2000" dirty="0"/>
              <a:t> stanje, u kom čeka druge niti da završe svoj posao. Prelazak u </a:t>
            </a:r>
            <a:r>
              <a:rPr lang="sr-Latn-RS" sz="2000" i="1" dirty="0"/>
              <a:t>waiting</a:t>
            </a:r>
            <a:r>
              <a:rPr lang="sr-Latn-RS" sz="2000" dirty="0"/>
              <a:t> stanje se postiže pozivom metode </a:t>
            </a:r>
            <a:r>
              <a:rPr lang="sr-Latn-RS" sz="2000" dirty="0">
                <a:latin typeface="Consolas" panose="020B0609020204030204" pitchFamily="49" charset="0"/>
              </a:rPr>
              <a:t>wait</a:t>
            </a:r>
            <a:r>
              <a:rPr lang="sr-Latn-RS" sz="2000" dirty="0"/>
              <a:t>. Iz </a:t>
            </a:r>
            <a:r>
              <a:rPr lang="sr-Latn-RS" sz="2000" i="1" dirty="0"/>
              <a:t>waiting</a:t>
            </a:r>
            <a:r>
              <a:rPr lang="sr-Latn-RS" sz="2000" dirty="0"/>
              <a:t> stanja, nit se vraća u runnable stanje samo kad druga nit obavesti predmetnu nit da nastavi izvršavanje, pomoću metoda </a:t>
            </a:r>
            <a:r>
              <a:rPr lang="sr-Latn-RS" sz="2000" dirty="0">
                <a:latin typeface="Consolas" panose="020B0609020204030204" pitchFamily="49" charset="0"/>
              </a:rPr>
              <a:t>notify</a:t>
            </a:r>
            <a:r>
              <a:rPr lang="sr-Latn-RS" sz="2000" dirty="0"/>
              <a:t> i </a:t>
            </a:r>
            <a:r>
              <a:rPr lang="sr-Latn-RS" sz="2000" dirty="0">
                <a:latin typeface="Consolas" panose="020B0609020204030204" pitchFamily="49" charset="0"/>
              </a:rPr>
              <a:t>notifyAll</a:t>
            </a:r>
            <a:r>
              <a:rPr lang="sr-Latn-RS" sz="2000" dirty="0"/>
              <a:t>. U </a:t>
            </a:r>
            <a:r>
              <a:rPr lang="sr-Latn-RS" sz="2000" i="1" dirty="0"/>
              <a:t>waiting</a:t>
            </a:r>
            <a:r>
              <a:rPr lang="sr-Latn-RS" sz="2000" dirty="0"/>
              <a:t> stanju, nit ne može da koristi procesor, čak iako je on trenutno dostupan.</a:t>
            </a:r>
            <a:endParaRPr lang="sr-Latn-RS" sz="2000" dirty="0" smtClean="0"/>
          </a:p>
        </p:txBody>
      </p:sp>
      <p:sp>
        <p:nvSpPr>
          <p:cNvPr id="235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C2393B-FC48-431C-AFBA-2F0EC52338FC}" type="slidenum">
              <a:rPr lang="en-GB" smtClean="0">
                <a:latin typeface="Arial Black" pitchFamily="34" charset="0"/>
              </a:rPr>
              <a:pPr eaLnBrk="1" hangingPunct="1"/>
              <a:t>5</a:t>
            </a:fld>
            <a:endParaRPr lang="en-GB" smtClean="0">
              <a:latin typeface="Arial Black"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3714298" y="548680"/>
            <a:ext cx="5250190" cy="2377445"/>
          </a:xfrm>
          <a:prstGeom prst="rect">
            <a:avLst/>
          </a:prstGeom>
        </p:spPr>
      </p:pic>
    </p:spTree>
    <p:extLst>
      <p:ext uri="{BB962C8B-B14F-4D97-AF65-F5344CB8AC3E}">
        <p14:creationId xmlns:p14="http://schemas.microsoft.com/office/powerpoint/2010/main" val="23876244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95288" y="528638"/>
            <a:ext cx="2376487" cy="596900"/>
          </a:xfrm>
        </p:spPr>
        <p:txBody>
          <a:bodyPr/>
          <a:lstStyle/>
          <a:p>
            <a:pPr eaLnBrk="1" hangingPunct="1"/>
            <a:r>
              <a:rPr lang="en-US" sz="3600" smtClean="0"/>
              <a:t>Stanja niti</a:t>
            </a:r>
          </a:p>
        </p:txBody>
      </p:sp>
      <p:sp>
        <p:nvSpPr>
          <p:cNvPr id="41987" name="Rectangle 3" descr="Rectangle: Click to edit Master text styles&#10;Second level&#10;Third level&#10;Fourth level&#10;Fifth level"/>
          <p:cNvSpPr txBox="1">
            <a:spLocks noChangeArrowheads="1"/>
          </p:cNvSpPr>
          <p:nvPr/>
        </p:nvSpPr>
        <p:spPr bwMode="auto">
          <a:xfrm>
            <a:off x="251520" y="3273896"/>
            <a:ext cx="8640762" cy="3179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Bef>
                <a:spcPts val="0"/>
              </a:spcBef>
              <a:spcAft>
                <a:spcPts val="600"/>
              </a:spcAft>
              <a:buClr>
                <a:schemeClr val="tx1"/>
              </a:buClr>
              <a:buSzPct val="75000"/>
              <a:buFont typeface="Wingdings" pitchFamily="2" charset="2"/>
              <a:buChar char="n"/>
              <a:defRPr/>
            </a:pPr>
            <a:r>
              <a:rPr lang="en-US" sz="2000" dirty="0" err="1"/>
              <a:t>Iz</a:t>
            </a:r>
            <a:r>
              <a:rPr lang="en-US" sz="2000" dirty="0"/>
              <a:t> </a:t>
            </a:r>
            <a:r>
              <a:rPr lang="en-US" sz="2000" i="1" dirty="0"/>
              <a:t>runnable</a:t>
            </a:r>
            <a:r>
              <a:rPr lang="en-US" sz="2000" dirty="0"/>
              <a:t> </a:t>
            </a:r>
            <a:r>
              <a:rPr lang="en-US" sz="2000" dirty="0" err="1"/>
              <a:t>stanja</a:t>
            </a:r>
            <a:r>
              <a:rPr lang="en-US" sz="2000" dirty="0"/>
              <a:t>, nit </a:t>
            </a:r>
            <a:r>
              <a:rPr lang="en-US" sz="2000" dirty="0" err="1"/>
              <a:t>može</a:t>
            </a:r>
            <a:r>
              <a:rPr lang="en-US" sz="2000" dirty="0"/>
              <a:t> </a:t>
            </a:r>
            <a:r>
              <a:rPr lang="en-US" sz="2000" dirty="0" err="1"/>
              <a:t>preći</a:t>
            </a:r>
            <a:r>
              <a:rPr lang="en-US" sz="2000" dirty="0"/>
              <a:t> u </a:t>
            </a:r>
            <a:r>
              <a:rPr lang="en-US" sz="2000" i="1" dirty="0">
                <a:solidFill>
                  <a:srgbClr val="FF0000"/>
                </a:solidFill>
              </a:rPr>
              <a:t>timed waiting </a:t>
            </a:r>
            <a:r>
              <a:rPr lang="en-US" sz="2000" dirty="0" err="1"/>
              <a:t>stanje</a:t>
            </a:r>
            <a:r>
              <a:rPr lang="en-US" sz="2000" dirty="0"/>
              <a:t> </a:t>
            </a:r>
            <a:r>
              <a:rPr lang="en-US" sz="2000" dirty="0" err="1"/>
              <a:t>na</a:t>
            </a:r>
            <a:r>
              <a:rPr lang="en-US" sz="2000" dirty="0"/>
              <a:t> </a:t>
            </a:r>
            <a:r>
              <a:rPr lang="en-US" sz="2000" dirty="0" err="1"/>
              <a:t>određeni</a:t>
            </a:r>
            <a:r>
              <a:rPr lang="en-US" sz="2000" dirty="0"/>
              <a:t> </a:t>
            </a:r>
            <a:r>
              <a:rPr lang="en-US" sz="2000" dirty="0" err="1"/>
              <a:t>vremenski</a:t>
            </a:r>
            <a:r>
              <a:rPr lang="en-US" sz="2000" dirty="0"/>
              <a:t> interval, </a:t>
            </a:r>
            <a:r>
              <a:rPr lang="en-US" sz="2000" dirty="0" err="1"/>
              <a:t>što</a:t>
            </a:r>
            <a:r>
              <a:rPr lang="en-US" sz="2000" dirty="0"/>
              <a:t> se </a:t>
            </a:r>
            <a:r>
              <a:rPr lang="en-US" sz="2000" dirty="0" err="1"/>
              <a:t>može</a:t>
            </a:r>
            <a:r>
              <a:rPr lang="en-US" sz="2000" dirty="0"/>
              <a:t> </a:t>
            </a:r>
            <a:r>
              <a:rPr lang="en-US" sz="2000" dirty="0" err="1"/>
              <a:t>postići</a:t>
            </a:r>
            <a:r>
              <a:rPr lang="en-US" sz="2000" dirty="0"/>
              <a:t> </a:t>
            </a:r>
            <a:r>
              <a:rPr lang="en-US" sz="2000" dirty="0" err="1"/>
              <a:t>preklopljenom</a:t>
            </a:r>
            <a:r>
              <a:rPr lang="en-US" sz="2000" dirty="0"/>
              <a:t> </a:t>
            </a:r>
            <a:r>
              <a:rPr lang="en-US" sz="2000" dirty="0" err="1"/>
              <a:t>verzijom</a:t>
            </a:r>
            <a:r>
              <a:rPr lang="en-US" sz="2000" dirty="0"/>
              <a:t> </a:t>
            </a:r>
            <a:r>
              <a:rPr lang="en-US" sz="2000" dirty="0" err="1"/>
              <a:t>metode</a:t>
            </a:r>
            <a:r>
              <a:rPr lang="en-US" sz="2000" dirty="0"/>
              <a:t> </a:t>
            </a:r>
            <a:r>
              <a:rPr lang="en-US" sz="2000" dirty="0">
                <a:latin typeface="Consolas" panose="020B0609020204030204" pitchFamily="49" charset="0"/>
              </a:rPr>
              <a:t>wait</a:t>
            </a:r>
            <a:r>
              <a:rPr lang="en-US" sz="2000" dirty="0"/>
              <a:t> </a:t>
            </a:r>
            <a:r>
              <a:rPr lang="en-US" sz="2000" dirty="0" err="1"/>
              <a:t>koja</a:t>
            </a:r>
            <a:r>
              <a:rPr lang="en-US" sz="2000" dirty="0"/>
              <a:t> </a:t>
            </a:r>
            <a:r>
              <a:rPr lang="en-US" sz="2000" dirty="0" err="1"/>
              <a:t>za</a:t>
            </a:r>
            <a:r>
              <a:rPr lang="en-US" sz="2000" dirty="0"/>
              <a:t> argument </a:t>
            </a:r>
            <a:r>
              <a:rPr lang="en-US" sz="2000" dirty="0" err="1"/>
              <a:t>može</a:t>
            </a:r>
            <a:r>
              <a:rPr lang="en-US" sz="2000" dirty="0"/>
              <a:t> </a:t>
            </a:r>
            <a:r>
              <a:rPr lang="en-US" sz="2000" dirty="0" err="1"/>
              <a:t>dobiti</a:t>
            </a:r>
            <a:r>
              <a:rPr lang="en-US" sz="2000" dirty="0"/>
              <a:t> </a:t>
            </a:r>
            <a:r>
              <a:rPr lang="en-US" sz="2000" dirty="0" err="1"/>
              <a:t>broj</a:t>
            </a:r>
            <a:r>
              <a:rPr lang="en-US" sz="2000" dirty="0"/>
              <a:t> </a:t>
            </a:r>
            <a:r>
              <a:rPr lang="en-US" sz="2000" dirty="0" err="1"/>
              <a:t>milisekundi</a:t>
            </a:r>
            <a:r>
              <a:rPr lang="en-US" sz="2000" dirty="0"/>
              <a:t>. </a:t>
            </a:r>
            <a:endParaRPr lang="sr-Latn-ME" sz="2000" dirty="0" smtClean="0"/>
          </a:p>
          <a:p>
            <a:pPr eaLnBrk="1" hangingPunct="1">
              <a:lnSpc>
                <a:spcPct val="95000"/>
              </a:lnSpc>
              <a:spcBef>
                <a:spcPts val="0"/>
              </a:spcBef>
              <a:spcAft>
                <a:spcPts val="600"/>
              </a:spcAft>
              <a:buClr>
                <a:schemeClr val="tx1"/>
              </a:buClr>
              <a:buSzPct val="75000"/>
              <a:buFont typeface="Wingdings" pitchFamily="2" charset="2"/>
              <a:buChar char="n"/>
              <a:defRPr/>
            </a:pPr>
            <a:r>
              <a:rPr lang="en-US" sz="2000" dirty="0" err="1" smtClean="0"/>
              <a:t>Iz</a:t>
            </a:r>
            <a:r>
              <a:rPr lang="en-US" sz="2000" dirty="0" smtClean="0"/>
              <a:t> </a:t>
            </a:r>
            <a:r>
              <a:rPr lang="sr-Latn-ME" sz="2000" i="1" dirty="0" smtClean="0"/>
              <a:t>timed waiting</a:t>
            </a:r>
            <a:r>
              <a:rPr lang="en-US" sz="2000" dirty="0" smtClean="0"/>
              <a:t> </a:t>
            </a:r>
            <a:r>
              <a:rPr lang="en-US" sz="2000" dirty="0" err="1"/>
              <a:t>stanja</a:t>
            </a:r>
            <a:r>
              <a:rPr lang="en-US" sz="2000" dirty="0"/>
              <a:t>, nit se </a:t>
            </a:r>
            <a:r>
              <a:rPr lang="en-US" sz="2000" dirty="0" err="1"/>
              <a:t>vraća</a:t>
            </a:r>
            <a:r>
              <a:rPr lang="en-US" sz="2000" dirty="0"/>
              <a:t> u </a:t>
            </a:r>
            <a:r>
              <a:rPr lang="en-US" sz="2000" i="1" dirty="0"/>
              <a:t>runnable</a:t>
            </a:r>
            <a:r>
              <a:rPr lang="en-US" sz="2000" dirty="0"/>
              <a:t> </a:t>
            </a:r>
            <a:r>
              <a:rPr lang="en-US" sz="2000" dirty="0" err="1"/>
              <a:t>stanje</a:t>
            </a:r>
            <a:r>
              <a:rPr lang="en-US" sz="2000" dirty="0"/>
              <a:t> </a:t>
            </a:r>
            <a:r>
              <a:rPr lang="en-US" sz="2000" dirty="0" err="1"/>
              <a:t>kada</a:t>
            </a:r>
            <a:r>
              <a:rPr lang="en-US" sz="2000" dirty="0"/>
              <a:t> </a:t>
            </a:r>
            <a:r>
              <a:rPr lang="en-US" sz="2000" dirty="0" err="1"/>
              <a:t>istekne</a:t>
            </a:r>
            <a:r>
              <a:rPr lang="en-US" sz="2000" dirty="0"/>
              <a:t> </a:t>
            </a:r>
            <a:r>
              <a:rPr lang="en-US" sz="2000" dirty="0" err="1"/>
              <a:t>zadati</a:t>
            </a:r>
            <a:r>
              <a:rPr lang="en-US" sz="2000" dirty="0"/>
              <a:t> interval </a:t>
            </a:r>
            <a:r>
              <a:rPr lang="en-US" sz="2000" dirty="0" err="1"/>
              <a:t>ili</a:t>
            </a:r>
            <a:r>
              <a:rPr lang="en-US" sz="2000" dirty="0"/>
              <a:t> </a:t>
            </a:r>
            <a:r>
              <a:rPr lang="en-US" sz="2000" dirty="0" err="1"/>
              <a:t>kad</a:t>
            </a:r>
            <a:r>
              <a:rPr lang="en-US" sz="2000" dirty="0"/>
              <a:t> </a:t>
            </a:r>
            <a:r>
              <a:rPr lang="en-US" sz="2000" dirty="0" err="1"/>
              <a:t>druga</a:t>
            </a:r>
            <a:r>
              <a:rPr lang="en-US" sz="2000" dirty="0"/>
              <a:t> nit </a:t>
            </a:r>
            <a:r>
              <a:rPr lang="en-US" sz="2000" dirty="0" err="1"/>
              <a:t>obavesti</a:t>
            </a:r>
            <a:r>
              <a:rPr lang="en-US" sz="2000" dirty="0"/>
              <a:t> </a:t>
            </a:r>
            <a:r>
              <a:rPr lang="en-US" sz="2000" dirty="0" err="1"/>
              <a:t>predmetnu</a:t>
            </a:r>
            <a:r>
              <a:rPr lang="en-US" sz="2000" dirty="0"/>
              <a:t> nit da </a:t>
            </a:r>
            <a:r>
              <a:rPr lang="en-US" sz="2000" dirty="0" err="1"/>
              <a:t>nastavi</a:t>
            </a:r>
            <a:r>
              <a:rPr lang="en-US" sz="2000" dirty="0"/>
              <a:t> </a:t>
            </a:r>
            <a:r>
              <a:rPr lang="en-US" sz="2000" dirty="0" err="1"/>
              <a:t>izvršavanje</a:t>
            </a:r>
            <a:r>
              <a:rPr lang="en-US" sz="2000" dirty="0"/>
              <a:t>, </a:t>
            </a:r>
            <a:r>
              <a:rPr lang="en-US" sz="2000" dirty="0" err="1"/>
              <a:t>koji</a:t>
            </a:r>
            <a:r>
              <a:rPr lang="en-US" sz="2000" dirty="0"/>
              <a:t> god </a:t>
            </a:r>
            <a:r>
              <a:rPr lang="en-US" sz="2000" dirty="0" err="1"/>
              <a:t>događaj</a:t>
            </a:r>
            <a:r>
              <a:rPr lang="en-US" sz="2000" dirty="0"/>
              <a:t> od ta </a:t>
            </a:r>
            <a:r>
              <a:rPr lang="en-US" sz="2000" dirty="0" err="1"/>
              <a:t>dva</a:t>
            </a:r>
            <a:r>
              <a:rPr lang="en-US" sz="2000" dirty="0"/>
              <a:t> se desi </a:t>
            </a:r>
            <a:r>
              <a:rPr lang="en-US" sz="2000" dirty="0" err="1"/>
              <a:t>prva</a:t>
            </a:r>
            <a:r>
              <a:rPr lang="en-US" sz="2000" dirty="0"/>
              <a:t>. </a:t>
            </a:r>
            <a:r>
              <a:rPr lang="en-US" sz="2000" dirty="0" err="1"/>
              <a:t>Za</a:t>
            </a:r>
            <a:r>
              <a:rPr lang="en-US" sz="2000" dirty="0"/>
              <a:t> </a:t>
            </a:r>
            <a:r>
              <a:rPr lang="en-US" sz="2000" dirty="0" err="1"/>
              <a:t>prelazak</a:t>
            </a:r>
            <a:r>
              <a:rPr lang="en-US" sz="2000" dirty="0"/>
              <a:t> u </a:t>
            </a:r>
            <a:r>
              <a:rPr lang="en-US" sz="2000" i="1" dirty="0"/>
              <a:t>timed waiting </a:t>
            </a:r>
            <a:r>
              <a:rPr lang="en-US" sz="2000" dirty="0" err="1"/>
              <a:t>stanje</a:t>
            </a:r>
            <a:r>
              <a:rPr lang="en-US" sz="2000" dirty="0"/>
              <a:t>, </a:t>
            </a:r>
            <a:r>
              <a:rPr lang="en-US" sz="2000" dirty="0" err="1"/>
              <a:t>može</a:t>
            </a:r>
            <a:r>
              <a:rPr lang="en-US" sz="2000" dirty="0"/>
              <a:t> </a:t>
            </a:r>
            <a:r>
              <a:rPr lang="en-US" sz="2000" dirty="0" err="1"/>
              <a:t>poslužiti</a:t>
            </a:r>
            <a:r>
              <a:rPr lang="en-US" sz="2000" dirty="0"/>
              <a:t> </a:t>
            </a:r>
            <a:r>
              <a:rPr lang="en-US" sz="2000" dirty="0" err="1"/>
              <a:t>i</a:t>
            </a:r>
            <a:r>
              <a:rPr lang="en-US" sz="2000" dirty="0"/>
              <a:t> </a:t>
            </a:r>
            <a:r>
              <a:rPr lang="en-US" sz="2000" dirty="0" err="1"/>
              <a:t>metoda</a:t>
            </a:r>
            <a:r>
              <a:rPr lang="en-US" sz="2000" dirty="0"/>
              <a:t> </a:t>
            </a:r>
            <a:r>
              <a:rPr lang="en-US" sz="2000" dirty="0">
                <a:solidFill>
                  <a:srgbClr val="FF0000"/>
                </a:solidFill>
                <a:latin typeface="Consolas" panose="020B0609020204030204" pitchFamily="49" charset="0"/>
              </a:rPr>
              <a:t>sleep</a:t>
            </a:r>
            <a:r>
              <a:rPr lang="en-US" sz="2000" dirty="0"/>
              <a:t> </a:t>
            </a:r>
            <a:r>
              <a:rPr lang="en-US" sz="2000" dirty="0" err="1"/>
              <a:t>klase</a:t>
            </a:r>
            <a:r>
              <a:rPr lang="en-US" sz="2000" dirty="0"/>
              <a:t> </a:t>
            </a:r>
            <a:r>
              <a:rPr lang="en-US" sz="2000" dirty="0">
                <a:solidFill>
                  <a:srgbClr val="FF0000"/>
                </a:solidFill>
                <a:latin typeface="Consolas" panose="020B0609020204030204" pitchFamily="49" charset="0"/>
              </a:rPr>
              <a:t>Thread</a:t>
            </a:r>
            <a:r>
              <a:rPr lang="en-US" sz="2000" dirty="0"/>
              <a:t>, </a:t>
            </a:r>
            <a:r>
              <a:rPr lang="en-US" sz="2000" dirty="0" err="1"/>
              <a:t>kojoj</a:t>
            </a:r>
            <a:r>
              <a:rPr lang="en-US" sz="2000" dirty="0"/>
              <a:t> se </a:t>
            </a:r>
            <a:r>
              <a:rPr lang="en-US" sz="2000" dirty="0" err="1"/>
              <a:t>prosleđuje</a:t>
            </a:r>
            <a:r>
              <a:rPr lang="en-US" sz="2000" dirty="0"/>
              <a:t> </a:t>
            </a:r>
            <a:r>
              <a:rPr lang="en-US" sz="2000" dirty="0" err="1"/>
              <a:t>broj</a:t>
            </a:r>
            <a:r>
              <a:rPr lang="en-US" sz="2000" dirty="0"/>
              <a:t> </a:t>
            </a:r>
            <a:r>
              <a:rPr lang="en-US" sz="2000" dirty="0" err="1"/>
              <a:t>milisekundi</a:t>
            </a:r>
            <a:r>
              <a:rPr lang="en-US" sz="2000" dirty="0"/>
              <a:t> </a:t>
            </a:r>
            <a:r>
              <a:rPr lang="en-US" sz="2000" dirty="0" err="1"/>
              <a:t>kao</a:t>
            </a:r>
            <a:r>
              <a:rPr lang="en-US" sz="2000" dirty="0"/>
              <a:t> argument (u </a:t>
            </a:r>
            <a:r>
              <a:rPr lang="en-US" sz="2000" dirty="0" err="1"/>
              <a:t>preklopljenoj</a:t>
            </a:r>
            <a:r>
              <a:rPr lang="en-US" sz="2000" dirty="0"/>
              <a:t> </a:t>
            </a:r>
            <a:r>
              <a:rPr lang="en-US" sz="2000" dirty="0" err="1"/>
              <a:t>verziji</a:t>
            </a:r>
            <a:r>
              <a:rPr lang="en-US" sz="2000" dirty="0"/>
              <a:t> </a:t>
            </a:r>
            <a:r>
              <a:rPr lang="en-US" sz="2000" dirty="0" err="1"/>
              <a:t>i</a:t>
            </a:r>
            <a:r>
              <a:rPr lang="en-US" sz="2000" dirty="0"/>
              <a:t> </a:t>
            </a:r>
            <a:r>
              <a:rPr lang="en-US" sz="2000" dirty="0" err="1"/>
              <a:t>broj</a:t>
            </a:r>
            <a:r>
              <a:rPr lang="en-US" sz="2000" dirty="0"/>
              <a:t> </a:t>
            </a:r>
            <a:r>
              <a:rPr lang="en-US" sz="2000" dirty="0" err="1" smtClean="0"/>
              <a:t>nanosekundi</a:t>
            </a:r>
            <a:r>
              <a:rPr lang="sr-Latn-ME" sz="2000" dirty="0"/>
              <a:t>)</a:t>
            </a:r>
            <a:r>
              <a:rPr lang="sr-Latn-ME" sz="2000" dirty="0" smtClean="0"/>
              <a:t>. </a:t>
            </a:r>
          </a:p>
          <a:p>
            <a:pPr eaLnBrk="1" hangingPunct="1">
              <a:lnSpc>
                <a:spcPct val="95000"/>
              </a:lnSpc>
              <a:spcBef>
                <a:spcPts val="0"/>
              </a:spcBef>
              <a:spcAft>
                <a:spcPts val="600"/>
              </a:spcAft>
              <a:buClr>
                <a:schemeClr val="tx1"/>
              </a:buClr>
              <a:buSzPct val="75000"/>
              <a:buFont typeface="Wingdings" pitchFamily="2" charset="2"/>
              <a:buChar char="n"/>
              <a:defRPr/>
            </a:pPr>
            <a:r>
              <a:rPr lang="en-US" sz="2000" dirty="0" smtClean="0"/>
              <a:t>U </a:t>
            </a:r>
            <a:r>
              <a:rPr lang="en-US" sz="2000" i="1" dirty="0"/>
              <a:t>timed waiting</a:t>
            </a:r>
            <a:r>
              <a:rPr lang="en-US" sz="2000" dirty="0"/>
              <a:t> </a:t>
            </a:r>
            <a:r>
              <a:rPr lang="en-US" sz="2000" dirty="0" err="1"/>
              <a:t>stanju</a:t>
            </a:r>
            <a:r>
              <a:rPr lang="en-US" sz="2000" dirty="0"/>
              <a:t>, nit ne </a:t>
            </a:r>
            <a:r>
              <a:rPr lang="en-US" sz="2000" dirty="0" err="1"/>
              <a:t>može</a:t>
            </a:r>
            <a:r>
              <a:rPr lang="en-US" sz="2000" dirty="0"/>
              <a:t> </a:t>
            </a:r>
            <a:r>
              <a:rPr lang="en-US" sz="2000" dirty="0" err="1"/>
              <a:t>koristiti</a:t>
            </a:r>
            <a:r>
              <a:rPr lang="en-US" sz="2000" dirty="0"/>
              <a:t> </a:t>
            </a:r>
            <a:r>
              <a:rPr lang="en-US" sz="2000" dirty="0" err="1"/>
              <a:t>procesor</a:t>
            </a:r>
            <a:r>
              <a:rPr lang="en-US" sz="2000" dirty="0"/>
              <a:t>, </a:t>
            </a:r>
            <a:r>
              <a:rPr lang="en-US" sz="2000" dirty="0" err="1"/>
              <a:t>čak</a:t>
            </a:r>
            <a:r>
              <a:rPr lang="en-US" sz="2000" dirty="0"/>
              <a:t> </a:t>
            </a:r>
            <a:r>
              <a:rPr lang="en-US" sz="2000" dirty="0" err="1"/>
              <a:t>i</a:t>
            </a:r>
            <a:r>
              <a:rPr lang="en-US" sz="2000" dirty="0"/>
              <a:t> </a:t>
            </a:r>
            <a:r>
              <a:rPr lang="en-US" sz="2000" dirty="0" err="1"/>
              <a:t>ako</a:t>
            </a:r>
            <a:r>
              <a:rPr lang="en-US" sz="2000" dirty="0"/>
              <a:t> je on </a:t>
            </a:r>
            <a:r>
              <a:rPr lang="en-US" sz="2000" dirty="0" err="1"/>
              <a:t>dostupan</a:t>
            </a:r>
            <a:r>
              <a:rPr lang="en-US" sz="2000" dirty="0"/>
              <a:t>.</a:t>
            </a:r>
            <a:endParaRPr lang="sr-Latn-RS" sz="2000" dirty="0" smtClean="0"/>
          </a:p>
        </p:txBody>
      </p:sp>
      <p:sp>
        <p:nvSpPr>
          <p:cNvPr id="235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C2393B-FC48-431C-AFBA-2F0EC52338FC}" type="slidenum">
              <a:rPr lang="en-GB" smtClean="0">
                <a:latin typeface="Arial Black" pitchFamily="34" charset="0"/>
              </a:rPr>
              <a:pPr eaLnBrk="1" hangingPunct="1"/>
              <a:t>6</a:t>
            </a:fld>
            <a:endParaRPr lang="en-GB" smtClean="0">
              <a:latin typeface="Arial Black"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3714298" y="548680"/>
            <a:ext cx="5250190" cy="237744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95288" y="528638"/>
            <a:ext cx="2376487" cy="596900"/>
          </a:xfrm>
        </p:spPr>
        <p:txBody>
          <a:bodyPr/>
          <a:lstStyle/>
          <a:p>
            <a:pPr eaLnBrk="1" hangingPunct="1"/>
            <a:r>
              <a:rPr lang="en-US" sz="3600" smtClean="0"/>
              <a:t>Stanja niti</a:t>
            </a:r>
          </a:p>
        </p:txBody>
      </p:sp>
      <p:sp>
        <p:nvSpPr>
          <p:cNvPr id="41987" name="Rectangle 3" descr="Rectangle: Click to edit Master text styles&#10;Second level&#10;Third level&#10;Fourth level&#10;Fifth level"/>
          <p:cNvSpPr txBox="1">
            <a:spLocks noChangeArrowheads="1"/>
          </p:cNvSpPr>
          <p:nvPr/>
        </p:nvSpPr>
        <p:spPr bwMode="auto">
          <a:xfrm>
            <a:off x="179512" y="3094387"/>
            <a:ext cx="8856984" cy="3179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spcBef>
                <a:spcPts val="0"/>
              </a:spcBef>
              <a:spcAft>
                <a:spcPts val="600"/>
              </a:spcAft>
              <a:buClr>
                <a:schemeClr val="tx1"/>
              </a:buClr>
              <a:buSzPct val="75000"/>
              <a:buFont typeface="Wingdings" pitchFamily="2" charset="2"/>
              <a:buChar char="n"/>
              <a:defRPr/>
            </a:pPr>
            <a:r>
              <a:rPr lang="en-US" sz="1900" dirty="0" err="1"/>
              <a:t>Iz</a:t>
            </a:r>
            <a:r>
              <a:rPr lang="en-US" sz="1900" dirty="0"/>
              <a:t> </a:t>
            </a:r>
            <a:r>
              <a:rPr lang="en-US" sz="1900" i="1" dirty="0"/>
              <a:t>runnable</a:t>
            </a:r>
            <a:r>
              <a:rPr lang="en-US" sz="1900" dirty="0"/>
              <a:t> </a:t>
            </a:r>
            <a:r>
              <a:rPr lang="en-US" sz="1900" dirty="0" err="1"/>
              <a:t>stanja</a:t>
            </a:r>
            <a:r>
              <a:rPr lang="en-US" sz="1900" dirty="0"/>
              <a:t>, nit </a:t>
            </a:r>
            <a:r>
              <a:rPr lang="en-US" sz="1900" dirty="0" err="1"/>
              <a:t>može</a:t>
            </a:r>
            <a:r>
              <a:rPr lang="en-US" sz="1900" dirty="0"/>
              <a:t> </a:t>
            </a:r>
            <a:r>
              <a:rPr lang="en-US" sz="1900" dirty="0" err="1"/>
              <a:t>preći</a:t>
            </a:r>
            <a:r>
              <a:rPr lang="en-US" sz="1900" dirty="0"/>
              <a:t> u </a:t>
            </a:r>
            <a:r>
              <a:rPr lang="en-US" sz="1900" i="1" dirty="0">
                <a:solidFill>
                  <a:srgbClr val="FF0000"/>
                </a:solidFill>
              </a:rPr>
              <a:t>blocked</a:t>
            </a:r>
            <a:r>
              <a:rPr lang="en-US" sz="1900" dirty="0"/>
              <a:t> </a:t>
            </a:r>
            <a:r>
              <a:rPr lang="en-US" sz="1900" dirty="0" err="1"/>
              <a:t>stanje</a:t>
            </a:r>
            <a:r>
              <a:rPr lang="en-US" sz="1900" dirty="0"/>
              <a:t> </a:t>
            </a:r>
            <a:r>
              <a:rPr lang="en-US" sz="1900" dirty="0" err="1"/>
              <a:t>kada</a:t>
            </a:r>
            <a:r>
              <a:rPr lang="en-US" sz="1900" dirty="0"/>
              <a:t> </a:t>
            </a:r>
            <a:r>
              <a:rPr lang="en-US" sz="1900" dirty="0" err="1"/>
              <a:t>pokušava</a:t>
            </a:r>
            <a:r>
              <a:rPr lang="en-US" sz="1900" dirty="0"/>
              <a:t> da </a:t>
            </a:r>
            <a:r>
              <a:rPr lang="en-US" sz="1900" dirty="0" err="1"/>
              <a:t>izvrši</a:t>
            </a:r>
            <a:r>
              <a:rPr lang="en-US" sz="1900" dirty="0"/>
              <a:t> </a:t>
            </a:r>
            <a:r>
              <a:rPr lang="en-US" sz="1900" dirty="0" err="1"/>
              <a:t>zadatak</a:t>
            </a:r>
            <a:r>
              <a:rPr lang="en-US" sz="1900" dirty="0"/>
              <a:t> </a:t>
            </a:r>
            <a:r>
              <a:rPr lang="en-US" sz="1900" dirty="0" err="1"/>
              <a:t>koji</a:t>
            </a:r>
            <a:r>
              <a:rPr lang="en-US" sz="1900" dirty="0"/>
              <a:t> se </a:t>
            </a:r>
            <a:r>
              <a:rPr lang="en-US" sz="1900" dirty="0" err="1"/>
              <a:t>trenutno</a:t>
            </a:r>
            <a:r>
              <a:rPr lang="en-US" sz="1900" dirty="0"/>
              <a:t> ne </a:t>
            </a:r>
            <a:r>
              <a:rPr lang="en-US" sz="1900" dirty="0" err="1"/>
              <a:t>može</a:t>
            </a:r>
            <a:r>
              <a:rPr lang="en-US" sz="1900" dirty="0"/>
              <a:t> </a:t>
            </a:r>
            <a:r>
              <a:rPr lang="en-US" sz="1900" dirty="0" err="1"/>
              <a:t>izvršiti</a:t>
            </a:r>
            <a:r>
              <a:rPr lang="en-US" sz="1900" dirty="0"/>
              <a:t>. Na primer, </a:t>
            </a:r>
            <a:r>
              <a:rPr lang="en-US" sz="1900" dirty="0" err="1"/>
              <a:t>ukoliko</a:t>
            </a:r>
            <a:r>
              <a:rPr lang="en-US" sz="1900" dirty="0"/>
              <a:t> nit A </a:t>
            </a:r>
            <a:r>
              <a:rPr lang="en-US" sz="1900" dirty="0" err="1"/>
              <a:t>pokušava</a:t>
            </a:r>
            <a:r>
              <a:rPr lang="en-US" sz="1900" dirty="0"/>
              <a:t> da </a:t>
            </a:r>
            <a:r>
              <a:rPr lang="en-US" sz="1900" dirty="0" err="1"/>
              <a:t>pristupi</a:t>
            </a:r>
            <a:r>
              <a:rPr lang="en-US" sz="1900" dirty="0"/>
              <a:t> </a:t>
            </a:r>
            <a:r>
              <a:rPr lang="en-US" sz="1900" dirty="0" err="1"/>
              <a:t>resursu</a:t>
            </a:r>
            <a:r>
              <a:rPr lang="en-US" sz="1900" dirty="0"/>
              <a:t> </a:t>
            </a:r>
            <a:r>
              <a:rPr lang="en-US" sz="1900" dirty="0" err="1"/>
              <a:t>kojeg</a:t>
            </a:r>
            <a:r>
              <a:rPr lang="en-US" sz="1900" dirty="0"/>
              <a:t> </a:t>
            </a:r>
            <a:r>
              <a:rPr lang="en-US" sz="1900" dirty="0" err="1"/>
              <a:t>koristi</a:t>
            </a:r>
            <a:r>
              <a:rPr lang="en-US" sz="1900" dirty="0"/>
              <a:t> nit B, nit A je </a:t>
            </a:r>
            <a:r>
              <a:rPr lang="en-US" sz="1900" dirty="0" err="1"/>
              <a:t>blokirana</a:t>
            </a:r>
            <a:r>
              <a:rPr lang="en-US" sz="1900" dirty="0"/>
              <a:t> </a:t>
            </a:r>
            <a:r>
              <a:rPr lang="en-US" sz="1900" dirty="0" err="1"/>
              <a:t>i</a:t>
            </a:r>
            <a:r>
              <a:rPr lang="en-US" sz="1900" dirty="0"/>
              <a:t> mora da </a:t>
            </a:r>
            <a:r>
              <a:rPr lang="en-US" sz="1900" dirty="0" err="1"/>
              <a:t>čeka</a:t>
            </a:r>
            <a:r>
              <a:rPr lang="en-US" sz="1900" dirty="0"/>
              <a:t> </a:t>
            </a:r>
            <a:r>
              <a:rPr lang="en-US" sz="1900" dirty="0" err="1"/>
              <a:t>dok</a:t>
            </a:r>
            <a:r>
              <a:rPr lang="en-US" sz="1900" dirty="0"/>
              <a:t> nit B ne </a:t>
            </a:r>
            <a:r>
              <a:rPr lang="en-US" sz="1900" dirty="0" err="1"/>
              <a:t>završi</a:t>
            </a:r>
            <a:r>
              <a:rPr lang="en-US" sz="1900" dirty="0"/>
              <a:t> </a:t>
            </a:r>
            <a:r>
              <a:rPr lang="en-US" sz="1900" dirty="0" err="1"/>
              <a:t>posao</a:t>
            </a:r>
            <a:r>
              <a:rPr lang="en-US" sz="1900" dirty="0"/>
              <a:t> </a:t>
            </a:r>
            <a:r>
              <a:rPr lang="en-US" sz="1900" dirty="0" err="1"/>
              <a:t>sa</a:t>
            </a:r>
            <a:r>
              <a:rPr lang="en-US" sz="1900" dirty="0"/>
              <a:t> </a:t>
            </a:r>
            <a:r>
              <a:rPr lang="en-US" sz="1900" dirty="0" err="1"/>
              <a:t>resursom</a:t>
            </a:r>
            <a:r>
              <a:rPr lang="en-US" sz="1900" dirty="0"/>
              <a:t>. </a:t>
            </a:r>
            <a:r>
              <a:rPr lang="en-US" sz="1900" dirty="0" err="1" smtClean="0"/>
              <a:t>Drugi</a:t>
            </a:r>
            <a:r>
              <a:rPr lang="en-US" sz="1900" dirty="0" smtClean="0"/>
              <a:t> </a:t>
            </a:r>
            <a:r>
              <a:rPr lang="en-US" sz="1900" dirty="0"/>
              <a:t>primer je </a:t>
            </a:r>
            <a:r>
              <a:rPr lang="en-US" sz="1900" dirty="0" err="1"/>
              <a:t>pokušaj</a:t>
            </a:r>
            <a:r>
              <a:rPr lang="en-US" sz="1900" dirty="0"/>
              <a:t> </a:t>
            </a:r>
            <a:r>
              <a:rPr lang="en-US" sz="1900" dirty="0" err="1"/>
              <a:t>niti</a:t>
            </a:r>
            <a:r>
              <a:rPr lang="en-US" sz="1900" dirty="0"/>
              <a:t> da </a:t>
            </a:r>
            <a:r>
              <a:rPr lang="en-US" sz="1900" dirty="0" err="1"/>
              <a:t>otvori</a:t>
            </a:r>
            <a:r>
              <a:rPr lang="en-US" sz="1900" dirty="0"/>
              <a:t> </a:t>
            </a:r>
            <a:r>
              <a:rPr lang="en-US" sz="1900" dirty="0" err="1"/>
              <a:t>fajl</a:t>
            </a:r>
            <a:r>
              <a:rPr lang="en-US" sz="1900" dirty="0"/>
              <a:t>. </a:t>
            </a:r>
            <a:r>
              <a:rPr lang="en-US" sz="1900" dirty="0" err="1"/>
              <a:t>Kada</a:t>
            </a:r>
            <a:r>
              <a:rPr lang="en-US" sz="1900" dirty="0"/>
              <a:t> nit </a:t>
            </a:r>
            <a:r>
              <a:rPr lang="en-US" sz="1900" dirty="0" err="1"/>
              <a:t>izda</a:t>
            </a:r>
            <a:r>
              <a:rPr lang="en-US" sz="1900" dirty="0"/>
              <a:t> </a:t>
            </a:r>
            <a:r>
              <a:rPr lang="en-US" sz="1900" dirty="0" err="1"/>
              <a:t>naredbu</a:t>
            </a:r>
            <a:r>
              <a:rPr lang="en-US" sz="1900" dirty="0"/>
              <a:t> </a:t>
            </a:r>
            <a:r>
              <a:rPr lang="en-US" sz="1900" dirty="0" err="1"/>
              <a:t>za</a:t>
            </a:r>
            <a:r>
              <a:rPr lang="en-US" sz="1900" dirty="0"/>
              <a:t> </a:t>
            </a:r>
            <a:r>
              <a:rPr lang="en-US" sz="1900" dirty="0" err="1"/>
              <a:t>otvaranje</a:t>
            </a:r>
            <a:r>
              <a:rPr lang="en-US" sz="1900" dirty="0"/>
              <a:t> </a:t>
            </a:r>
            <a:r>
              <a:rPr lang="en-US" sz="1900" dirty="0" err="1"/>
              <a:t>fajla</a:t>
            </a:r>
            <a:r>
              <a:rPr lang="en-US" sz="1900" dirty="0"/>
              <a:t>, </a:t>
            </a:r>
            <a:r>
              <a:rPr lang="en-US" sz="1900" dirty="0" err="1"/>
              <a:t>operativni</a:t>
            </a:r>
            <a:r>
              <a:rPr lang="en-US" sz="1900" dirty="0"/>
              <a:t> </a:t>
            </a:r>
            <a:r>
              <a:rPr lang="en-US" sz="1900" dirty="0" err="1"/>
              <a:t>sistem</a:t>
            </a:r>
            <a:r>
              <a:rPr lang="en-US" sz="1900" dirty="0"/>
              <a:t> </a:t>
            </a:r>
            <a:r>
              <a:rPr lang="en-US" sz="1900" dirty="0" err="1"/>
              <a:t>blokira</a:t>
            </a:r>
            <a:r>
              <a:rPr lang="en-US" sz="1900" dirty="0"/>
              <a:t> </a:t>
            </a:r>
            <a:r>
              <a:rPr lang="en-US" sz="1900" dirty="0" err="1"/>
              <a:t>tu</a:t>
            </a:r>
            <a:r>
              <a:rPr lang="en-US" sz="1900" dirty="0"/>
              <a:t> nit </a:t>
            </a:r>
            <a:r>
              <a:rPr lang="en-US" sz="1900" dirty="0" err="1"/>
              <a:t>dok</a:t>
            </a:r>
            <a:r>
              <a:rPr lang="en-US" sz="1900" dirty="0"/>
              <a:t> ne </a:t>
            </a:r>
            <a:r>
              <a:rPr lang="en-US" sz="1900" dirty="0" err="1"/>
              <a:t>otvori</a:t>
            </a:r>
            <a:r>
              <a:rPr lang="en-US" sz="1900" dirty="0"/>
              <a:t> </a:t>
            </a:r>
            <a:r>
              <a:rPr lang="en-US" sz="1900" dirty="0" err="1"/>
              <a:t>fajl</a:t>
            </a:r>
            <a:r>
              <a:rPr lang="en-US" sz="1900" dirty="0"/>
              <a:t>. U </a:t>
            </a:r>
            <a:r>
              <a:rPr lang="en-US" sz="1900" i="1" dirty="0"/>
              <a:t>blocked</a:t>
            </a:r>
            <a:r>
              <a:rPr lang="en-US" sz="1900" dirty="0"/>
              <a:t> </a:t>
            </a:r>
            <a:r>
              <a:rPr lang="en-US" sz="1900" dirty="0" err="1"/>
              <a:t>stanju</a:t>
            </a:r>
            <a:r>
              <a:rPr lang="en-US" sz="1900" dirty="0"/>
              <a:t>, nit ne </a:t>
            </a:r>
            <a:r>
              <a:rPr lang="en-US" sz="1900" dirty="0" err="1"/>
              <a:t>može</a:t>
            </a:r>
            <a:r>
              <a:rPr lang="en-US" sz="1900" dirty="0"/>
              <a:t> </a:t>
            </a:r>
            <a:r>
              <a:rPr lang="en-US" sz="1900" dirty="0" err="1"/>
              <a:t>koristiti</a:t>
            </a:r>
            <a:r>
              <a:rPr lang="en-US" sz="1900" dirty="0"/>
              <a:t> </a:t>
            </a:r>
            <a:r>
              <a:rPr lang="en-US" sz="1900" dirty="0" err="1"/>
              <a:t>procesor</a:t>
            </a:r>
            <a:r>
              <a:rPr lang="en-US" sz="1900" dirty="0"/>
              <a:t>, </a:t>
            </a:r>
            <a:r>
              <a:rPr lang="en-US" sz="1900" dirty="0" err="1"/>
              <a:t>čak</a:t>
            </a:r>
            <a:r>
              <a:rPr lang="en-US" sz="1900" dirty="0"/>
              <a:t> </a:t>
            </a:r>
            <a:r>
              <a:rPr lang="en-US" sz="1900" dirty="0" err="1"/>
              <a:t>i</a:t>
            </a:r>
            <a:r>
              <a:rPr lang="en-US" sz="1900" dirty="0"/>
              <a:t> </a:t>
            </a:r>
            <a:r>
              <a:rPr lang="en-US" sz="1900" dirty="0" err="1"/>
              <a:t>ako</a:t>
            </a:r>
            <a:r>
              <a:rPr lang="en-US" sz="1900" dirty="0"/>
              <a:t> je on </a:t>
            </a:r>
            <a:r>
              <a:rPr lang="en-US" sz="1900" dirty="0" err="1"/>
              <a:t>dostupan</a:t>
            </a:r>
            <a:r>
              <a:rPr lang="en-US" sz="1900" dirty="0"/>
              <a:t>.</a:t>
            </a:r>
          </a:p>
          <a:p>
            <a:pPr eaLnBrk="1" hangingPunct="1">
              <a:lnSpc>
                <a:spcPct val="95000"/>
              </a:lnSpc>
              <a:spcBef>
                <a:spcPts val="0"/>
              </a:spcBef>
              <a:spcAft>
                <a:spcPts val="600"/>
              </a:spcAft>
              <a:buClr>
                <a:schemeClr val="tx1"/>
              </a:buClr>
              <a:buSzPct val="75000"/>
              <a:buFont typeface="Wingdings" pitchFamily="2" charset="2"/>
              <a:buChar char="n"/>
              <a:defRPr/>
            </a:pPr>
            <a:r>
              <a:rPr lang="en-US" sz="1900" dirty="0" err="1"/>
              <a:t>Konačno</a:t>
            </a:r>
            <a:r>
              <a:rPr lang="en-US" sz="1900" dirty="0"/>
              <a:t>, </a:t>
            </a:r>
            <a:r>
              <a:rPr lang="en-US" sz="1900" dirty="0" err="1"/>
              <a:t>iz</a:t>
            </a:r>
            <a:r>
              <a:rPr lang="en-US" sz="1900" dirty="0"/>
              <a:t> </a:t>
            </a:r>
            <a:r>
              <a:rPr lang="en-US" sz="1900" i="1" dirty="0"/>
              <a:t>runnable</a:t>
            </a:r>
            <a:r>
              <a:rPr lang="en-US" sz="1900" dirty="0"/>
              <a:t> </a:t>
            </a:r>
            <a:r>
              <a:rPr lang="en-US" sz="1900" dirty="0" err="1"/>
              <a:t>stanja</a:t>
            </a:r>
            <a:r>
              <a:rPr lang="en-US" sz="1900" dirty="0"/>
              <a:t>, nit </a:t>
            </a:r>
            <a:r>
              <a:rPr lang="en-US" sz="1900" dirty="0" err="1"/>
              <a:t>može</a:t>
            </a:r>
            <a:r>
              <a:rPr lang="en-US" sz="1900" dirty="0"/>
              <a:t> </a:t>
            </a:r>
            <a:r>
              <a:rPr lang="en-US" sz="1900" dirty="0" err="1"/>
              <a:t>preći</a:t>
            </a:r>
            <a:r>
              <a:rPr lang="en-US" sz="1900" dirty="0"/>
              <a:t> u </a:t>
            </a:r>
            <a:r>
              <a:rPr lang="en-US" sz="1900" i="1" dirty="0">
                <a:solidFill>
                  <a:srgbClr val="FF0000"/>
                </a:solidFill>
              </a:rPr>
              <a:t>terminated</a:t>
            </a:r>
            <a:r>
              <a:rPr lang="en-US" sz="1900" dirty="0"/>
              <a:t> </a:t>
            </a:r>
            <a:r>
              <a:rPr lang="en-US" sz="1900" dirty="0" err="1"/>
              <a:t>stanje</a:t>
            </a:r>
            <a:r>
              <a:rPr lang="en-US" sz="1900" dirty="0"/>
              <a:t> </a:t>
            </a:r>
            <a:r>
              <a:rPr lang="en-US" sz="1900" dirty="0" err="1"/>
              <a:t>kada</a:t>
            </a:r>
            <a:r>
              <a:rPr lang="en-US" sz="1900" dirty="0"/>
              <a:t> </a:t>
            </a:r>
            <a:r>
              <a:rPr lang="en-US" sz="1900" dirty="0" err="1"/>
              <a:t>uspešno</a:t>
            </a:r>
            <a:r>
              <a:rPr lang="en-US" sz="1900" dirty="0"/>
              <a:t> </a:t>
            </a:r>
            <a:r>
              <a:rPr lang="en-US" sz="1900" dirty="0" err="1"/>
              <a:t>završi</a:t>
            </a:r>
            <a:r>
              <a:rPr lang="en-US" sz="1900" dirty="0"/>
              <a:t> </a:t>
            </a:r>
            <a:r>
              <a:rPr lang="en-US" sz="1900" dirty="0" err="1"/>
              <a:t>svoj</a:t>
            </a:r>
            <a:r>
              <a:rPr lang="en-US" sz="1900" dirty="0"/>
              <a:t> </a:t>
            </a:r>
            <a:r>
              <a:rPr lang="en-US" sz="1900" dirty="0" err="1"/>
              <a:t>zadatak</a:t>
            </a:r>
            <a:r>
              <a:rPr lang="en-US" sz="1900" dirty="0"/>
              <a:t> </a:t>
            </a:r>
            <a:r>
              <a:rPr lang="en-US" sz="1900" dirty="0" err="1"/>
              <a:t>ili</a:t>
            </a:r>
            <a:r>
              <a:rPr lang="en-US" sz="1900" dirty="0"/>
              <a:t> </a:t>
            </a:r>
            <a:r>
              <a:rPr lang="en-US" sz="1900" dirty="0" err="1"/>
              <a:t>ako</a:t>
            </a:r>
            <a:r>
              <a:rPr lang="en-US" sz="1900" dirty="0"/>
              <a:t> </a:t>
            </a:r>
            <a:r>
              <a:rPr lang="en-US" sz="1900" dirty="0" err="1"/>
              <a:t>dođe</a:t>
            </a:r>
            <a:r>
              <a:rPr lang="en-US" sz="1900" dirty="0"/>
              <a:t> do </a:t>
            </a:r>
            <a:r>
              <a:rPr lang="en-US" sz="1900" dirty="0" err="1"/>
              <a:t>neke</a:t>
            </a:r>
            <a:r>
              <a:rPr lang="en-US" sz="1900" dirty="0"/>
              <a:t> </a:t>
            </a:r>
            <a:r>
              <a:rPr lang="en-US" sz="1900" dirty="0" err="1"/>
              <a:t>greške</a:t>
            </a:r>
            <a:r>
              <a:rPr lang="en-US" sz="1900" dirty="0"/>
              <a:t> </a:t>
            </a:r>
            <a:r>
              <a:rPr lang="en-US" sz="1900" dirty="0" err="1"/>
              <a:t>izvršavanja</a:t>
            </a:r>
            <a:r>
              <a:rPr lang="en-US" sz="1900" dirty="0" smtClean="0"/>
              <a:t>.</a:t>
            </a:r>
            <a:endParaRPr lang="sr-Latn-ME" sz="1900" dirty="0" smtClean="0"/>
          </a:p>
          <a:p>
            <a:pPr eaLnBrk="1" hangingPunct="1">
              <a:lnSpc>
                <a:spcPct val="95000"/>
              </a:lnSpc>
              <a:spcBef>
                <a:spcPts val="0"/>
              </a:spcBef>
              <a:spcAft>
                <a:spcPts val="600"/>
              </a:spcAft>
              <a:buClr>
                <a:schemeClr val="tx1"/>
              </a:buClr>
              <a:buSzPct val="75000"/>
              <a:buFont typeface="Wingdings" pitchFamily="2" charset="2"/>
              <a:buChar char="n"/>
              <a:defRPr/>
            </a:pPr>
            <a:r>
              <a:rPr lang="sr-Latn-RS" sz="1900" dirty="0"/>
              <a:t>Na nivou operativnog sistema, </a:t>
            </a:r>
            <a:r>
              <a:rPr lang="sr-Latn-RS" sz="1900" i="1" dirty="0"/>
              <a:t>runnable</a:t>
            </a:r>
            <a:r>
              <a:rPr lang="sr-Latn-RS" sz="1900" dirty="0"/>
              <a:t> stanje se sastoji iz dva stanja – </a:t>
            </a:r>
            <a:r>
              <a:rPr lang="sr-Latn-RS" sz="1900" i="1" dirty="0">
                <a:solidFill>
                  <a:srgbClr val="FF0000"/>
                </a:solidFill>
              </a:rPr>
              <a:t>ready</a:t>
            </a:r>
            <a:r>
              <a:rPr lang="sr-Latn-RS" sz="1900" dirty="0"/>
              <a:t> i </a:t>
            </a:r>
            <a:r>
              <a:rPr lang="sr-Latn-RS" sz="1900" i="1" dirty="0">
                <a:solidFill>
                  <a:srgbClr val="FF0000"/>
                </a:solidFill>
              </a:rPr>
              <a:t>running</a:t>
            </a:r>
            <a:r>
              <a:rPr lang="sr-Latn-RS" sz="1900" dirty="0"/>
              <a:t> stanje. Stanje </a:t>
            </a:r>
            <a:r>
              <a:rPr lang="sr-Latn-RS" sz="1900" i="1" dirty="0"/>
              <a:t>running</a:t>
            </a:r>
            <a:r>
              <a:rPr lang="sr-Latn-RS" sz="1900" dirty="0"/>
              <a:t> je izvršno stanje, a </a:t>
            </a:r>
            <a:r>
              <a:rPr lang="sr-Latn-RS" sz="1900" i="1" dirty="0"/>
              <a:t>ready</a:t>
            </a:r>
            <a:r>
              <a:rPr lang="sr-Latn-RS" sz="1900" dirty="0"/>
              <a:t> je stanje čekanja procesora da izvrši datu nit</a:t>
            </a:r>
            <a:r>
              <a:rPr lang="sr-Latn-RS" sz="1900" dirty="0" smtClean="0"/>
              <a:t>. Operativni </a:t>
            </a:r>
            <a:r>
              <a:rPr lang="sr-Latn-RS" sz="1900" dirty="0"/>
              <a:t>sistem krije ova dva stanja od JVM, tako da JVM vidi samo </a:t>
            </a:r>
            <a:r>
              <a:rPr lang="sr-Latn-RS" sz="1900" i="1" dirty="0"/>
              <a:t>runnable</a:t>
            </a:r>
            <a:r>
              <a:rPr lang="sr-Latn-RS" sz="1900" dirty="0"/>
              <a:t> stanje</a:t>
            </a:r>
            <a:r>
              <a:rPr lang="sr-Latn-RS" sz="1900" dirty="0" smtClean="0"/>
              <a:t>.</a:t>
            </a:r>
            <a:endParaRPr lang="sr-Latn-RS" sz="1900" dirty="0"/>
          </a:p>
        </p:txBody>
      </p:sp>
      <p:sp>
        <p:nvSpPr>
          <p:cNvPr id="2355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C2393B-FC48-431C-AFBA-2F0EC52338FC}" type="slidenum">
              <a:rPr lang="en-GB" smtClean="0">
                <a:latin typeface="Arial Black" pitchFamily="34" charset="0"/>
              </a:rPr>
              <a:pPr eaLnBrk="1" hangingPunct="1"/>
              <a:t>7</a:t>
            </a:fld>
            <a:endParaRPr lang="en-GB" smtClean="0">
              <a:latin typeface="Arial Black" pitchFamily="34" charset="0"/>
            </a:endParaRPr>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3714298" y="548680"/>
            <a:ext cx="5250190" cy="2377445"/>
          </a:xfrm>
          <a:prstGeom prst="rect">
            <a:avLst/>
          </a:prstGeom>
        </p:spPr>
      </p:pic>
    </p:spTree>
    <p:extLst>
      <p:ext uri="{BB962C8B-B14F-4D97-AF65-F5344CB8AC3E}">
        <p14:creationId xmlns:p14="http://schemas.microsoft.com/office/powerpoint/2010/main" val="701322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95288" y="528638"/>
            <a:ext cx="2736850" cy="596900"/>
          </a:xfrm>
        </p:spPr>
        <p:txBody>
          <a:bodyPr/>
          <a:lstStyle/>
          <a:p>
            <a:pPr eaLnBrk="1" hangingPunct="1"/>
            <a:r>
              <a:rPr lang="en-US" sz="3600" smtClean="0"/>
              <a:t>Prioritet niti</a:t>
            </a:r>
          </a:p>
        </p:txBody>
      </p:sp>
      <p:sp>
        <p:nvSpPr>
          <p:cNvPr id="25603" name="Rectangle 3" descr="Rectangle: Click to edit Master text styles&#10;Second level&#10;Third level&#10;Fourth level&#10;Fifth level"/>
          <p:cNvSpPr txBox="1">
            <a:spLocks noChangeArrowheads="1"/>
          </p:cNvSpPr>
          <p:nvPr/>
        </p:nvSpPr>
        <p:spPr bwMode="auto">
          <a:xfrm>
            <a:off x="179388" y="1412875"/>
            <a:ext cx="8713787"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en-US" sz="2000" dirty="0" err="1"/>
              <a:t>Niti</a:t>
            </a:r>
            <a:r>
              <a:rPr lang="en-US" sz="2000" dirty="0"/>
              <a:t> u </a:t>
            </a:r>
            <a:r>
              <a:rPr lang="en-US" sz="2000" dirty="0" err="1"/>
              <a:t>Javi</a:t>
            </a:r>
            <a:r>
              <a:rPr lang="en-US" sz="2000" dirty="0"/>
              <a:t> </a:t>
            </a:r>
            <a:r>
              <a:rPr lang="en-US" sz="2000" dirty="0" err="1"/>
              <a:t>imaju</a:t>
            </a:r>
            <a:r>
              <a:rPr lang="en-US" sz="2000" dirty="0"/>
              <a:t> </a:t>
            </a:r>
            <a:r>
              <a:rPr lang="en-US" sz="2000" dirty="0" err="1"/>
              <a:t>prioritet</a:t>
            </a:r>
            <a:r>
              <a:rPr lang="en-US" sz="2000" dirty="0"/>
              <a:t>, </a:t>
            </a:r>
            <a:r>
              <a:rPr lang="en-US" sz="2000" dirty="0" err="1"/>
              <a:t>na</a:t>
            </a:r>
            <a:r>
              <a:rPr lang="en-US" sz="2000" dirty="0"/>
              <a:t> </a:t>
            </a:r>
            <a:r>
              <a:rPr lang="en-US" sz="2000" dirty="0" err="1"/>
              <a:t>osnovu</a:t>
            </a:r>
            <a:r>
              <a:rPr lang="en-US" sz="2000" dirty="0"/>
              <a:t> </a:t>
            </a:r>
            <a:r>
              <a:rPr lang="en-US" sz="2000" dirty="0" err="1"/>
              <a:t>kojeg</a:t>
            </a:r>
            <a:r>
              <a:rPr lang="en-US" sz="2000" dirty="0"/>
              <a:t> </a:t>
            </a:r>
            <a:r>
              <a:rPr lang="en-US" sz="2000" dirty="0" err="1"/>
              <a:t>operativni</a:t>
            </a:r>
            <a:r>
              <a:rPr lang="en-US" sz="2000" dirty="0"/>
              <a:t> </a:t>
            </a:r>
            <a:r>
              <a:rPr lang="en-US" sz="2000" dirty="0" err="1"/>
              <a:t>sistem</a:t>
            </a:r>
            <a:r>
              <a:rPr lang="en-US" sz="2000" dirty="0"/>
              <a:t> </a:t>
            </a:r>
            <a:r>
              <a:rPr lang="en-US" sz="2000" dirty="0" err="1"/>
              <a:t>odre</a:t>
            </a:r>
            <a:r>
              <a:rPr lang="sr-Latn-RS" sz="2000" dirty="0"/>
              <a:t>đuje redosled izvršenja niti.</a:t>
            </a:r>
          </a:p>
          <a:p>
            <a:pPr eaLnBrk="1" hangingPunct="1">
              <a:spcBef>
                <a:spcPts val="600"/>
              </a:spcBef>
              <a:spcAft>
                <a:spcPts val="600"/>
              </a:spcAft>
              <a:buClr>
                <a:schemeClr val="tx1"/>
              </a:buClr>
              <a:buSzPct val="75000"/>
              <a:buFont typeface="Wingdings" pitchFamily="2" charset="2"/>
              <a:buChar char="n"/>
            </a:pPr>
            <a:r>
              <a:rPr lang="sr-Latn-RS" sz="2000" dirty="0"/>
              <a:t>Minimalan prioritet je 1 i definisan je statičkom konstantom </a:t>
            </a:r>
            <a:r>
              <a:rPr lang="sr-Latn-RS" sz="2000" dirty="0">
                <a:solidFill>
                  <a:srgbClr val="000000"/>
                </a:solidFill>
                <a:latin typeface="Consolas" pitchFamily="49" charset="0"/>
                <a:cs typeface="Times New Roman" pitchFamily="18" charset="0"/>
              </a:rPr>
              <a:t>MIN_PRIORITY</a:t>
            </a:r>
            <a:r>
              <a:rPr lang="sr-Latn-RS" sz="2000" dirty="0"/>
              <a:t> klase </a:t>
            </a:r>
            <a:r>
              <a:rPr lang="sr-Latn-RS" sz="2000" dirty="0">
                <a:solidFill>
                  <a:srgbClr val="FF0000"/>
                </a:solidFill>
                <a:latin typeface="Consolas" pitchFamily="49" charset="0"/>
                <a:cs typeface="Times New Roman" pitchFamily="18" charset="0"/>
              </a:rPr>
              <a:t>Thread</a:t>
            </a:r>
            <a:r>
              <a:rPr lang="sr-Latn-RS" sz="2000" dirty="0"/>
              <a:t>.</a:t>
            </a:r>
          </a:p>
          <a:p>
            <a:pPr eaLnBrk="1" hangingPunct="1">
              <a:spcBef>
                <a:spcPts val="600"/>
              </a:spcBef>
              <a:spcAft>
                <a:spcPts val="600"/>
              </a:spcAft>
              <a:buClr>
                <a:schemeClr val="tx1"/>
              </a:buClr>
              <a:buSzPct val="75000"/>
              <a:buFont typeface="Wingdings" pitchFamily="2" charset="2"/>
              <a:buChar char="n"/>
            </a:pPr>
            <a:r>
              <a:rPr lang="sr-Latn-RS" sz="2000" dirty="0"/>
              <a:t>Maksimalan prioritet je 10 i definisan je konstantom </a:t>
            </a:r>
            <a:r>
              <a:rPr lang="sr-Latn-RS" sz="2000" dirty="0">
                <a:solidFill>
                  <a:srgbClr val="000000"/>
                </a:solidFill>
                <a:latin typeface="Consolas" pitchFamily="49" charset="0"/>
                <a:cs typeface="Times New Roman" pitchFamily="18" charset="0"/>
              </a:rPr>
              <a:t>MAX_PRIORITY</a:t>
            </a:r>
            <a:r>
              <a:rPr lang="sr-Latn-RS" sz="2000" dirty="0"/>
              <a:t>.</a:t>
            </a:r>
          </a:p>
          <a:p>
            <a:pPr eaLnBrk="1" hangingPunct="1">
              <a:spcBef>
                <a:spcPts val="600"/>
              </a:spcBef>
              <a:spcAft>
                <a:spcPts val="600"/>
              </a:spcAft>
              <a:buClr>
                <a:schemeClr val="tx1"/>
              </a:buClr>
              <a:buSzPct val="75000"/>
              <a:buFont typeface="Wingdings" pitchFamily="2" charset="2"/>
              <a:buChar char="n"/>
            </a:pPr>
            <a:r>
              <a:rPr lang="sr-Latn-RS" sz="2000" dirty="0"/>
              <a:t>Normalan prioritet je 5 i definisan je konstantom </a:t>
            </a:r>
            <a:r>
              <a:rPr lang="sr-Latn-RS" sz="2000" dirty="0">
                <a:solidFill>
                  <a:srgbClr val="000000"/>
                </a:solidFill>
                <a:latin typeface="Consolas" pitchFamily="49" charset="0"/>
                <a:cs typeface="Times New Roman" pitchFamily="18" charset="0"/>
              </a:rPr>
              <a:t>NORM_PRIORITY</a:t>
            </a:r>
            <a:r>
              <a:rPr lang="sr-Latn-RS" sz="2000" dirty="0"/>
              <a:t>, i to je podrazumevani prioritet koji se daje nitima.</a:t>
            </a:r>
          </a:p>
          <a:p>
            <a:pPr eaLnBrk="1" hangingPunct="1">
              <a:spcBef>
                <a:spcPts val="600"/>
              </a:spcBef>
              <a:spcAft>
                <a:spcPts val="600"/>
              </a:spcAft>
              <a:buClr>
                <a:schemeClr val="tx1"/>
              </a:buClr>
              <a:buSzPct val="75000"/>
              <a:buFont typeface="Wingdings" pitchFamily="2" charset="2"/>
              <a:buChar char="n"/>
            </a:pPr>
            <a:r>
              <a:rPr lang="sr-Latn-RS" sz="2000" dirty="0"/>
              <a:t>Svaka nit nasleđuje prioritet niti </a:t>
            </a:r>
            <a:r>
              <a:rPr lang="sr-Latn-RS" sz="2000" dirty="0" smtClean="0"/>
              <a:t>iz koje je izvedena.</a:t>
            </a:r>
            <a:endParaRPr lang="sr-Latn-RS" sz="2000" dirty="0"/>
          </a:p>
          <a:p>
            <a:pPr eaLnBrk="1" hangingPunct="1">
              <a:spcBef>
                <a:spcPts val="600"/>
              </a:spcBef>
              <a:spcAft>
                <a:spcPts val="600"/>
              </a:spcAft>
              <a:buClr>
                <a:schemeClr val="tx1"/>
              </a:buClr>
              <a:buSzPct val="75000"/>
              <a:buFont typeface="Wingdings" pitchFamily="2" charset="2"/>
              <a:buChar char="n"/>
            </a:pPr>
            <a:r>
              <a:rPr lang="sr-Latn-RS" sz="2000" dirty="0"/>
              <a:t>Iako se niti višeg prioriteta tretiraju kao važnije i trebale bi se izvršiti pre niti nižeg prioriteta, prioritet niti ne može garantovati redosled izvršenja niti.</a:t>
            </a:r>
          </a:p>
          <a:p>
            <a:pPr eaLnBrk="1" hangingPunct="1">
              <a:spcBef>
                <a:spcPts val="600"/>
              </a:spcBef>
              <a:spcAft>
                <a:spcPts val="600"/>
              </a:spcAft>
              <a:buClr>
                <a:schemeClr val="tx1"/>
              </a:buClr>
              <a:buSzPct val="75000"/>
              <a:buFont typeface="Wingdings" pitchFamily="2" charset="2"/>
              <a:buChar char="n"/>
            </a:pPr>
            <a:r>
              <a:rPr lang="sr-Latn-RS" sz="2000" dirty="0"/>
              <a:t>Većina modernih operativnih sistema podržava vremensko multipleksiranje, po kome niti istog prioriteta mogu da dele procesor.</a:t>
            </a:r>
          </a:p>
          <a:p>
            <a:pPr eaLnBrk="1" hangingPunct="1">
              <a:spcBef>
                <a:spcPts val="600"/>
              </a:spcBef>
              <a:spcAft>
                <a:spcPts val="600"/>
              </a:spcAft>
              <a:buClr>
                <a:schemeClr val="tx1"/>
              </a:buClr>
              <a:buSzPct val="75000"/>
              <a:buFont typeface="Wingdings" pitchFamily="2" charset="2"/>
              <a:buChar char="n"/>
            </a:pPr>
            <a:endParaRPr lang="sr-Latn-RS" sz="2000" dirty="0"/>
          </a:p>
        </p:txBody>
      </p:sp>
      <p:sp>
        <p:nvSpPr>
          <p:cNvPr id="2560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C00835A-77F7-4787-9069-47212B49F6B7}" type="slidenum">
              <a:rPr lang="en-GB" smtClean="0">
                <a:latin typeface="Arial Black" pitchFamily="34" charset="0"/>
              </a:rPr>
              <a:pPr eaLnBrk="1" hangingPunct="1"/>
              <a:t>8</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528638"/>
            <a:ext cx="8208962" cy="596900"/>
          </a:xfrm>
        </p:spPr>
        <p:txBody>
          <a:bodyPr/>
          <a:lstStyle/>
          <a:p>
            <a:pPr eaLnBrk="1" hangingPunct="1"/>
            <a:r>
              <a:rPr lang="sr-Latn-RS" sz="3600" smtClean="0"/>
              <a:t>V</a:t>
            </a:r>
            <a:r>
              <a:rPr lang="en-US" sz="3600" smtClean="0"/>
              <a:t>remensko multipleksiranj</a:t>
            </a:r>
            <a:r>
              <a:rPr lang="sr-Latn-RS" sz="3600" smtClean="0"/>
              <a:t>e i planer niti</a:t>
            </a:r>
            <a:endParaRPr lang="en-US" sz="3600" smtClean="0"/>
          </a:p>
        </p:txBody>
      </p:sp>
      <p:sp>
        <p:nvSpPr>
          <p:cNvPr id="26627" name="Rectangle 3" descr="Rectangle: Click to edit Master text styles&#10;Second level&#10;Third level&#10;Fourth level&#10;Fifth level"/>
          <p:cNvSpPr txBox="1">
            <a:spLocks noChangeArrowheads="1"/>
          </p:cNvSpPr>
          <p:nvPr/>
        </p:nvSpPr>
        <p:spPr bwMode="auto">
          <a:xfrm>
            <a:off x="250825" y="1556891"/>
            <a:ext cx="8497888" cy="4104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dirty="0"/>
              <a:t>Bez vremenskog multipleksiranja, svaka nit iz skupa niti istog prioriteta se izvršava do kraja, dok druge moraju da čekaju.</a:t>
            </a:r>
          </a:p>
          <a:p>
            <a:pPr eaLnBrk="1" hangingPunct="1">
              <a:spcBef>
                <a:spcPts val="600"/>
              </a:spcBef>
              <a:spcAft>
                <a:spcPts val="600"/>
              </a:spcAft>
              <a:buClr>
                <a:schemeClr val="tx1"/>
              </a:buClr>
              <a:buSzPct val="75000"/>
              <a:buFont typeface="Wingdings" pitchFamily="2" charset="2"/>
              <a:buChar char="n"/>
            </a:pPr>
            <a:r>
              <a:rPr lang="sr-Latn-RS" sz="2000" dirty="0"/>
              <a:t>Sa vremenskim multipleksiranjem, vrši se podela procesorskog vremena nitima istog prioriteta. Svakoj niti se dodeljuje mali deo procesorskog vremena, poznat kao </a:t>
            </a:r>
            <a:r>
              <a:rPr lang="sr-Latn-RS" sz="2000" dirty="0" smtClean="0">
                <a:solidFill>
                  <a:srgbClr val="FF0000"/>
                </a:solidFill>
              </a:rPr>
              <a:t>kvantum</a:t>
            </a:r>
            <a:r>
              <a:rPr lang="sr-Latn-RS" sz="2000" dirty="0"/>
              <a:t> </a:t>
            </a:r>
            <a:r>
              <a:rPr lang="sr-Latn-RS" sz="2000" dirty="0" smtClean="0"/>
              <a:t>ili </a:t>
            </a:r>
            <a:r>
              <a:rPr lang="sr-Latn-RS" sz="2000" dirty="0" smtClean="0">
                <a:solidFill>
                  <a:srgbClr val="FF0000"/>
                </a:solidFill>
              </a:rPr>
              <a:t>timeslice</a:t>
            </a:r>
            <a:r>
              <a:rPr lang="sr-Latn-RS" sz="2000" dirty="0" smtClean="0"/>
              <a:t> </a:t>
            </a:r>
            <a:r>
              <a:rPr lang="sr-Latn-RS" sz="2000" dirty="0"/>
              <a:t>unutar kojeg nit izvršava svoj zadatak. Kad istekne kvantum, nit se vraća u </a:t>
            </a:r>
            <a:r>
              <a:rPr lang="sr-Latn-RS" sz="2000" i="1" dirty="0"/>
              <a:t>ready</a:t>
            </a:r>
            <a:r>
              <a:rPr lang="sr-Latn-RS" sz="2000" dirty="0"/>
              <a:t> stanje i operativni sistem dodeljuje drugu nit procesoru.</a:t>
            </a:r>
          </a:p>
          <a:p>
            <a:pPr eaLnBrk="1" hangingPunct="1">
              <a:spcBef>
                <a:spcPts val="600"/>
              </a:spcBef>
              <a:spcAft>
                <a:spcPts val="600"/>
              </a:spcAft>
              <a:buClr>
                <a:schemeClr val="tx1"/>
              </a:buClr>
              <a:buSzPct val="75000"/>
              <a:buFont typeface="Wingdings" pitchFamily="2" charset="2"/>
              <a:buChar char="n"/>
            </a:pPr>
            <a:r>
              <a:rPr lang="sr-Latn-RS" sz="2000" dirty="0"/>
              <a:t>Operativni sistemi imaju tzv. </a:t>
            </a:r>
            <a:r>
              <a:rPr lang="sr-Latn-RS" sz="2000" dirty="0">
                <a:solidFill>
                  <a:srgbClr val="FF0000"/>
                </a:solidFill>
              </a:rPr>
              <a:t>planer niti</a:t>
            </a:r>
            <a:r>
              <a:rPr lang="sr-Latn-RS" sz="2000" dirty="0"/>
              <a:t> (eng. </a:t>
            </a:r>
            <a:r>
              <a:rPr lang="sr-Latn-RS" sz="2000" i="1" dirty="0"/>
              <a:t>thread scheduler</a:t>
            </a:r>
            <a:r>
              <a:rPr lang="sr-Latn-RS" sz="2000" dirty="0"/>
              <a:t>) koji određuje koja se nit izvršava sledeća.</a:t>
            </a:r>
          </a:p>
          <a:p>
            <a:pPr eaLnBrk="1" hangingPunct="1">
              <a:spcBef>
                <a:spcPts val="600"/>
              </a:spcBef>
              <a:spcAft>
                <a:spcPts val="600"/>
              </a:spcAft>
              <a:buClr>
                <a:schemeClr val="tx1"/>
              </a:buClr>
              <a:buSzPct val="75000"/>
              <a:buFont typeface="Wingdings" pitchFamily="2" charset="2"/>
              <a:buChar char="n"/>
            </a:pPr>
            <a:r>
              <a:rPr lang="sr-Latn-RS" sz="2000" dirty="0">
                <a:solidFill>
                  <a:srgbClr val="339933"/>
                </a:solidFill>
              </a:rPr>
              <a:t>Planiranje niti, dakle, zavisi od platforme, tj. ponašanje višenitnog programa može varirati u zavisnosti od platforme</a:t>
            </a:r>
            <a:r>
              <a:rPr lang="sr-Latn-RS" sz="2000" dirty="0" smtClean="0">
                <a:solidFill>
                  <a:srgbClr val="339933"/>
                </a:solidFill>
              </a:rPr>
              <a:t>.</a:t>
            </a:r>
            <a:endParaRPr lang="sr-Latn-RS" sz="2000" dirty="0">
              <a:solidFill>
                <a:srgbClr val="339933"/>
              </a:solidFill>
            </a:endParaRPr>
          </a:p>
        </p:txBody>
      </p:sp>
      <p:sp>
        <p:nvSpPr>
          <p:cNvPr id="2662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C9CBCB7-13E2-4021-AEE3-25880ACFC911}" type="slidenum">
              <a:rPr lang="en-GB" smtClean="0">
                <a:latin typeface="Arial Black" pitchFamily="34" charset="0"/>
              </a:rPr>
              <a:pPr eaLnBrk="1" hangingPunct="1"/>
              <a:t>9</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33654</TotalTime>
  <Words>4173</Words>
  <Application>Microsoft Office PowerPoint</Application>
  <PresentationFormat>On-screen Show (4:3)</PresentationFormat>
  <Paragraphs>709</Paragraphs>
  <Slides>34</Slides>
  <Notes>33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Arial Black</vt:lpstr>
      <vt:lpstr>Calibri</vt:lpstr>
      <vt:lpstr>Consolas</vt:lpstr>
      <vt:lpstr>Times New Roman</vt:lpstr>
      <vt:lpstr>Wingdings</vt:lpstr>
      <vt:lpstr>Pixel</vt:lpstr>
      <vt:lpstr>OBJEKTNO-ORIJENTISANI DIZAJN SOFTVERA</vt:lpstr>
      <vt:lpstr>Konkurentno izvršavanje</vt:lpstr>
      <vt:lpstr>Procesi i niti</vt:lpstr>
      <vt:lpstr>Nit kao jedinica izvršavanja</vt:lpstr>
      <vt:lpstr>Stanja niti</vt:lpstr>
      <vt:lpstr>Stanja niti</vt:lpstr>
      <vt:lpstr>Stanja niti</vt:lpstr>
      <vt:lpstr>Prioritet niti</vt:lpstr>
      <vt:lpstr>Vremensko multipleksiranje i planer niti</vt:lpstr>
      <vt:lpstr>Planer niti</vt:lpstr>
      <vt:lpstr>Thread objekti</vt:lpstr>
      <vt:lpstr>Primer sa direktnim upravljanjem nitima</vt:lpstr>
      <vt:lpstr>Primer sa direktnim upravljanjem nitima</vt:lpstr>
      <vt:lpstr>Komentari primera</vt:lpstr>
      <vt:lpstr>Primer sa upravljanjem pomoću izvršioca</vt:lpstr>
      <vt:lpstr>Komentari primera – Metoda execute</vt:lpstr>
      <vt:lpstr>Komentari primera - ExecutorService</vt:lpstr>
      <vt:lpstr>Sinhronizacija niti</vt:lpstr>
      <vt:lpstr>Primer sa nesinhronizovanim nitima</vt:lpstr>
      <vt:lpstr>Primer sa nesinhronizovanim nitima</vt:lpstr>
      <vt:lpstr>Stanje utrkivanja. Atomske operacije</vt:lpstr>
      <vt:lpstr>Sinhronizacija niti. Monitor</vt:lpstr>
      <vt:lpstr>Ključna reč synchronized</vt:lpstr>
      <vt:lpstr>Ključna reč synchronized</vt:lpstr>
      <vt:lpstr>Odnos proizvođač-korisnik</vt:lpstr>
      <vt:lpstr>Primer bez komuniciranja između niti</vt:lpstr>
      <vt:lpstr>Primer bez komuniciranja između niti</vt:lpstr>
      <vt:lpstr>Primer bez komuniciranja između niti</vt:lpstr>
      <vt:lpstr>Primer bez komuniciranja između niti</vt:lpstr>
      <vt:lpstr>Komunikacija između niti. wait metoda</vt:lpstr>
      <vt:lpstr>notify i notifyAll</vt:lpstr>
      <vt:lpstr>Primer sa komuniciranjem između niti</vt:lpstr>
      <vt:lpstr>Primer sa komuniciranjem između niti</vt:lpstr>
      <vt:lpstr>K R A J !  Srećno na ispitu i u daljem radu</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PC</cp:lastModifiedBy>
  <cp:revision>1751</cp:revision>
  <cp:lastPrinted>2013-04-06T14:48:19Z</cp:lastPrinted>
  <dcterms:created xsi:type="dcterms:W3CDTF">2004-08-23T07:37:27Z</dcterms:created>
  <dcterms:modified xsi:type="dcterms:W3CDTF">2021-05-15T17:41:21Z</dcterms:modified>
</cp:coreProperties>
</file>