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79" r:id="rId13"/>
    <p:sldId id="280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4A32F-9FE4-444A-ABB6-690DF29358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858434-E8B5-44F4-A057-B5840B9243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0F6AE-B2A9-4728-9559-751C657C0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18F54-30E5-4EA9-8E00-FC5E9EF383D9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E4C561-0001-464E-BB29-C804701C6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AAD933-8F37-4B3A-BE29-1DB9A79A8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EBB11-89DF-461B-A8BB-E2D8E8F1DB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855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657DA-D83A-4511-B967-8730613B4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80082F-A40C-4D42-B73C-D71D379F0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1A759A-8F2C-481B-B4A1-A26A429C2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18F54-30E5-4EA9-8E00-FC5E9EF383D9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BA4361-AA8C-4D0B-830A-5226D4190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C08690-8F19-4C46-A9DF-0D361E86A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EBB11-89DF-461B-A8BB-E2D8E8F1DB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096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8C4E59-22D9-45F1-9F0E-670E40BA33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B86CAC-FBD7-42FE-8212-65DA801BCB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B460F-36AB-4BB6-A220-A8CBFE18E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18F54-30E5-4EA9-8E00-FC5E9EF383D9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D768CC-669B-4931-A97D-DB2506009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FF8459-5EBA-4566-A1A8-AC715754C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EBB11-89DF-461B-A8BB-E2D8E8F1DB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320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C18FD-72C1-4E0F-91A7-B17BC761C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3AC68A-B97C-46D6-B31F-BA1FE62EDD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D0B40-21C2-437D-9B08-5F50343D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18F54-30E5-4EA9-8E00-FC5E9EF383D9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E7837-AC90-49D2-872A-99C66C53B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CD4A6A-AA2E-49BF-8012-9534C7251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EBB11-89DF-461B-A8BB-E2D8E8F1DB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824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17B20-A82A-4014-B436-6D2147D9D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88B05E-CD54-4960-A439-0208D8C65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2BDF4B-5E11-47F7-BB57-910E913D4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18F54-30E5-4EA9-8E00-FC5E9EF383D9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20BB5-34BB-48D0-8D3C-0485B9B26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67C21-1E77-439D-8538-9543E72B4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EBB11-89DF-461B-A8BB-E2D8E8F1DB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585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10AC9-DBF4-4192-A0AD-99DBAD372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855745-DB71-4A39-9EA4-4AEEB95012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23B435-EB99-4967-B498-2C478E62A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548952-0849-4E44-BAD5-8F3709016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18F54-30E5-4EA9-8E00-FC5E9EF383D9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2A47A9-0647-4F13-95AF-778FDD614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726D4C-D125-433D-8001-735D49316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EBB11-89DF-461B-A8BB-E2D8E8F1DB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049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A3B08-A9CC-4AE2-9419-3E6E5769D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F1F879-4715-4B71-85EF-1D86221006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04BDFD-10A0-44EC-BAC8-BC11C2ABB7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E6E1F4-419D-4517-830A-AA69247395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D3E129-2D9F-49BC-8D15-77F1B3D458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55F487-D225-466C-869D-260E77F97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18F54-30E5-4EA9-8E00-FC5E9EF383D9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5D5319-CAE8-4ADF-94E0-055EC9946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61B539C-253B-4C01-9B58-ABBA92401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EBB11-89DF-461B-A8BB-E2D8E8F1DB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726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8094C-0CBB-4FB5-9EB8-761B02796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09343B4-7460-4A94-85BC-FA1342289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18F54-30E5-4EA9-8E00-FC5E9EF383D9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72F737-5CDD-4066-86D2-F7EFFA0C7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FBDB04-437C-461F-B6BA-20ACB4A59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EBB11-89DF-461B-A8BB-E2D8E8F1DB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9122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E3BD53-A7D6-4BF8-A2AD-77C57C54D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18F54-30E5-4EA9-8E00-FC5E9EF383D9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24277A-8612-4784-9FF6-0B329BC22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0D0202-0081-4018-A142-456AF9326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EBB11-89DF-461B-A8BB-E2D8E8F1DB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862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E19C2-0A6E-4B13-A513-287D851B0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18B407-3900-4294-A52B-4B6D8CF344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3AA56-0016-47B4-B918-8B9815E60E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FD22B-2BD0-4DBC-B6B3-0E861547B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18F54-30E5-4EA9-8E00-FC5E9EF383D9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CE0C13-22CC-4385-A9B2-6A3ACB7E3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268F28-EF4F-467D-B5C0-4A772163F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EBB11-89DF-461B-A8BB-E2D8E8F1DB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2451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BF0E0-B7B5-4A68-A308-366E9A224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126407-D3A5-4F32-A4E1-329F4C35E6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1317FD-ED46-462B-B798-B26369C3CB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C80325-7D0D-48F0-8A1E-10D4D3C41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18F54-30E5-4EA9-8E00-FC5E9EF383D9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93B8E9-D059-4510-853A-056761F4F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CFDDD2-6B51-49A5-B370-14C2041FC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EBB11-89DF-461B-A8BB-E2D8E8F1DB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278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61FF69-585C-468C-8A0E-01F5AFD5F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838963-8024-47AB-9FE5-0125C0A122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305F20-1E4A-47B6-AFA8-5B5EFE200C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18F54-30E5-4EA9-8E00-FC5E9EF383D9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C42FD0-AD96-4135-BC56-FFF7D239BE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AEE5E1-4283-401F-AD38-63330C0B16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EBB11-89DF-461B-A8BB-E2D8E8F1DB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407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doc.lagout.org/Others/Data%20Mining/Text%20Mining%20and%20Visualization_%20Case%20Studies%20using%20Open-Source%20Tools%20%5BHofmann%20%26%20Chisholm%202015-12-18%5D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E8A72-DA70-4D64-8A78-AD6629AF0E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/>
              <a:t>Klasifikacija</a:t>
            </a:r>
            <a:r>
              <a:rPr lang="en-GB" dirty="0"/>
              <a:t> </a:t>
            </a:r>
            <a:r>
              <a:rPr lang="en-GB" dirty="0" err="1"/>
              <a:t>dokumenata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08F8F7-24CE-49B9-A134-901E7BA7CC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6728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F00FB-BEB7-44AF-A998-8886A9F4D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Machine learning based klasifikacija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1CFE8D-70D0-44FF-8694-EDE4B1C998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/>
              <a:t>Nezavisna od domena</a:t>
            </a:r>
          </a:p>
          <a:p>
            <a:r>
              <a:rPr lang="sr-Latn-ME" dirty="0"/>
              <a:t>Visoka tačnost</a:t>
            </a:r>
          </a:p>
          <a:p>
            <a:r>
              <a:rPr lang="sr-Latn-ME" dirty="0"/>
              <a:t>Zahtijeva se postojanje skupa za obučavanje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6176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4FBFA-A694-4942-B0B5-6E6748860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Formalna definicija problema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DFA0F-82A1-4683-87FC-2C7F56FD8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/>
              <a:t>Dat je skup dokumenata D</a:t>
            </a:r>
            <a:r>
              <a:rPr lang="sr-Cyrl-ME" dirty="0"/>
              <a:t>=</a:t>
            </a:r>
            <a:r>
              <a:rPr lang="en-US" dirty="0"/>
              <a:t>{d1,d2,…,</a:t>
            </a:r>
            <a:r>
              <a:rPr lang="en-US" dirty="0" err="1"/>
              <a:t>dn</a:t>
            </a:r>
            <a:r>
              <a:rPr lang="en-US" dirty="0"/>
              <a:t>}</a:t>
            </a:r>
          </a:p>
          <a:p>
            <a:r>
              <a:rPr lang="en-US" dirty="0" err="1"/>
              <a:t>Dat</a:t>
            </a:r>
            <a:r>
              <a:rPr lang="en-US" dirty="0"/>
              <a:t> je </a:t>
            </a:r>
            <a:r>
              <a:rPr lang="en-US" dirty="0" err="1"/>
              <a:t>skup</a:t>
            </a:r>
            <a:r>
              <a:rPr lang="en-US" dirty="0"/>
              <a:t> </a:t>
            </a:r>
            <a:r>
              <a:rPr lang="en-US" dirty="0" err="1"/>
              <a:t>klasa</a:t>
            </a:r>
            <a:r>
              <a:rPr lang="en-US" dirty="0"/>
              <a:t> K={k1,k2,….,km}</a:t>
            </a:r>
          </a:p>
          <a:p>
            <a:r>
              <a:rPr lang="en-US" dirty="0" err="1"/>
              <a:t>Potrebno</a:t>
            </a:r>
            <a:r>
              <a:rPr lang="en-US" dirty="0"/>
              <a:t> je </a:t>
            </a:r>
            <a:r>
              <a:rPr lang="en-US" dirty="0" err="1"/>
              <a:t>odrediti</a:t>
            </a:r>
            <a:r>
              <a:rPr lang="en-US" dirty="0"/>
              <a:t> </a:t>
            </a:r>
            <a:r>
              <a:rPr lang="en-US" dirty="0" err="1"/>
              <a:t>funkciju</a:t>
            </a:r>
            <a:r>
              <a:rPr lang="en-US" dirty="0"/>
              <a:t> t:D-&gt;K, </a:t>
            </a:r>
            <a:r>
              <a:rPr lang="en-US" dirty="0" err="1"/>
              <a:t>tako</a:t>
            </a:r>
            <a:r>
              <a:rPr lang="en-US" dirty="0"/>
              <a:t> da je t(d) </a:t>
            </a:r>
            <a:r>
              <a:rPr lang="en-US" dirty="0" err="1"/>
              <a:t>klasa</a:t>
            </a:r>
            <a:r>
              <a:rPr lang="en-US" dirty="0"/>
              <a:t> </a:t>
            </a:r>
            <a:r>
              <a:rPr lang="en-US" dirty="0" err="1"/>
              <a:t>dokumenta</a:t>
            </a:r>
            <a:r>
              <a:rPr lang="en-US" dirty="0"/>
              <a:t> 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556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859DF-ACDD-464A-9C09-D0B4F54F0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Klasifikacija</a:t>
            </a:r>
            <a:r>
              <a:rPr lang="en-GB" dirty="0"/>
              <a:t> </a:t>
            </a:r>
            <a:r>
              <a:rPr lang="en-GB" dirty="0" err="1"/>
              <a:t>dokumenata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9CC29-3875-45AD-9A3C-E5B3AD3E79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3000F6-F8CD-4EE8-8AF4-3326979B03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692275"/>
            <a:ext cx="119253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362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05903-743A-4CC7-B64D-1606F4EEE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Bag-of-words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A860A-3589-4C8C-93B1-B4732F56C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B375E8-CA8B-4AE7-A2BB-F2BE9452D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806" y="1605756"/>
            <a:ext cx="114966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378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85092-3642-4F70-A23D-6F995089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 approach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82EAED-EE67-466E-9F16-93665E6D7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Faza</a:t>
            </a:r>
            <a:r>
              <a:rPr lang="en-US" dirty="0"/>
              <a:t> </a:t>
            </a:r>
            <a:r>
              <a:rPr lang="en-US" dirty="0" err="1"/>
              <a:t>treniranja</a:t>
            </a:r>
            <a:endParaRPr lang="en-US" dirty="0"/>
          </a:p>
          <a:p>
            <a:endParaRPr lang="en-US" dirty="0"/>
          </a:p>
          <a:p>
            <a:endParaRPr lang="sr-Latn-ME" dirty="0"/>
          </a:p>
          <a:p>
            <a:endParaRPr lang="sr-Latn-ME" dirty="0"/>
          </a:p>
          <a:p>
            <a:endParaRPr lang="sr-Latn-ME" dirty="0"/>
          </a:p>
          <a:p>
            <a:r>
              <a:rPr lang="en-US" dirty="0" err="1"/>
              <a:t>Konstruisanje</a:t>
            </a:r>
            <a:r>
              <a:rPr lang="en-US" dirty="0"/>
              <a:t> </a:t>
            </a:r>
            <a:r>
              <a:rPr lang="en-US" dirty="0" err="1"/>
              <a:t>klasifikatora</a:t>
            </a:r>
            <a:r>
              <a:rPr lang="en-US" dirty="0"/>
              <a:t>/</a:t>
            </a:r>
            <a:r>
              <a:rPr lang="en-US" dirty="0" err="1"/>
              <a:t>modela</a:t>
            </a:r>
            <a:r>
              <a:rPr lang="en-US" dirty="0"/>
              <a:t> </a:t>
            </a:r>
            <a:r>
              <a:rPr lang="en-US" dirty="0" err="1"/>
              <a:t>primjenom</a:t>
            </a:r>
            <a:r>
              <a:rPr lang="en-US" dirty="0"/>
              <a:t> </a:t>
            </a:r>
            <a:r>
              <a:rPr lang="en-US" dirty="0" err="1"/>
              <a:t>algoritama</a:t>
            </a:r>
            <a:r>
              <a:rPr lang="en-US" dirty="0"/>
              <a:t> ma</a:t>
            </a:r>
            <a:r>
              <a:rPr lang="sr-Latn-ME" dirty="0"/>
              <a:t>šinskog učenja</a:t>
            </a:r>
          </a:p>
          <a:p>
            <a:pPr lvl="1"/>
            <a:r>
              <a:rPr lang="sr-Latn-ME" dirty="0"/>
              <a:t>SVM, NB, DT, NN, LR itd.</a:t>
            </a:r>
          </a:p>
          <a:p>
            <a:pPr marL="457200" lvl="1" indent="0">
              <a:buNone/>
            </a:pPr>
            <a:endParaRPr lang="sr-Latn-ME" dirty="0"/>
          </a:p>
          <a:p>
            <a:r>
              <a:rPr lang="sr-Latn-ME" dirty="0"/>
              <a:t>Klasifikacija novog dokumenta sa modelom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444195-97DE-4C61-83B5-83E8947BF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0059" y="1468005"/>
            <a:ext cx="6477000" cy="27146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4D2A3B9-DEE4-412D-AE4A-7AEA4897F7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4797425"/>
            <a:ext cx="35052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305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B624F-540E-4250-A338-47D175637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Machine learning approach (2)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52C8D-4DD8-4278-8886-1D1F9D0BE6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5107B9-8E1F-4D77-8397-E32348F00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522" y="1288919"/>
            <a:ext cx="9472936" cy="55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765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0D8974-0926-4BA8-9131-5D40ECCC5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Procjena performansi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11F5A-8A56-4ED0-BA58-4ACF6158AB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/>
              <a:t>Accuracy</a:t>
            </a:r>
          </a:p>
          <a:p>
            <a:r>
              <a:rPr lang="sr-Latn-ME" dirty="0"/>
              <a:t>Precision</a:t>
            </a:r>
          </a:p>
          <a:p>
            <a:r>
              <a:rPr lang="sr-Latn-ME" dirty="0"/>
              <a:t>Recall</a:t>
            </a:r>
          </a:p>
          <a:p>
            <a:r>
              <a:rPr lang="sr-Latn-ME" dirty="0"/>
              <a:t>F-measure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DBA213-C6EA-4900-81F5-8CAD87A58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2962" y="4001294"/>
            <a:ext cx="893445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665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60A5C-20FF-4CCD-9647-F6B81182C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Accuracy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E5AC16-C31B-43D4-9B00-3249A08C51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EAB665-DE6C-4016-8AE8-C50C62F7E1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04925"/>
            <a:ext cx="96583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45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25E20-6C7A-4F2E-9EAB-87991200C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Precision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33B0AC-62C6-4E3F-89F2-AD9316249E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1B42E8-F6D6-4E13-AF8B-1FF0A433A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219" y="1230806"/>
            <a:ext cx="8525384" cy="563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1022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F8945-B122-4838-BE4E-D1AD63FCB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Recall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391F1-F6CF-4578-85E8-56AAB5555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8536F6-C2DA-4CAE-BA87-38546B442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66539"/>
            <a:ext cx="8067906" cy="549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832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29678-2CBF-4D74-A45E-45A94A6C7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Uvod</a:t>
            </a:r>
            <a:r>
              <a:rPr lang="en-GB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841B0-B7D1-4ED1-BAEE-F9E5622784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Text </a:t>
            </a:r>
            <a:r>
              <a:rPr lang="en-GB" dirty="0" err="1"/>
              <a:t>klasifikacija</a:t>
            </a:r>
            <a:endParaRPr lang="en-GB" dirty="0"/>
          </a:p>
          <a:p>
            <a:pPr lvl="1"/>
            <a:r>
              <a:rPr lang="en-GB" dirty="0" err="1"/>
              <a:t>Klasifikacija</a:t>
            </a:r>
            <a:r>
              <a:rPr lang="en-GB" dirty="0"/>
              <a:t> </a:t>
            </a:r>
            <a:r>
              <a:rPr lang="en-GB" dirty="0" err="1"/>
              <a:t>dokumenata</a:t>
            </a:r>
            <a:r>
              <a:rPr lang="en-GB" dirty="0"/>
              <a:t> u </a:t>
            </a:r>
            <a:r>
              <a:rPr lang="en-GB" dirty="0" err="1"/>
              <a:t>skup</a:t>
            </a:r>
            <a:r>
              <a:rPr lang="en-GB" dirty="0"/>
              <a:t> </a:t>
            </a:r>
            <a:r>
              <a:rPr lang="en-GB" dirty="0" err="1"/>
              <a:t>unaprijed</a:t>
            </a:r>
            <a:r>
              <a:rPr lang="en-GB" dirty="0"/>
              <a:t> </a:t>
            </a:r>
            <a:r>
              <a:rPr lang="en-GB" dirty="0" err="1"/>
              <a:t>poznatih</a:t>
            </a:r>
            <a:r>
              <a:rPr lang="en-GB" dirty="0"/>
              <a:t> </a:t>
            </a:r>
            <a:r>
              <a:rPr lang="en-GB" dirty="0" err="1"/>
              <a:t>klasa</a:t>
            </a:r>
            <a:endParaRPr lang="en-GB" dirty="0"/>
          </a:p>
          <a:p>
            <a:r>
              <a:rPr lang="en-GB" dirty="0" err="1"/>
              <a:t>Alternativni</a:t>
            </a:r>
            <a:r>
              <a:rPr lang="en-GB" dirty="0"/>
              <a:t> </a:t>
            </a:r>
            <a:r>
              <a:rPr lang="en-GB" dirty="0" err="1"/>
              <a:t>nazivi</a:t>
            </a:r>
            <a:r>
              <a:rPr lang="en-GB" dirty="0"/>
              <a:t> </a:t>
            </a:r>
          </a:p>
          <a:p>
            <a:pPr lvl="1"/>
            <a:r>
              <a:rPr lang="en-GB" dirty="0"/>
              <a:t>Text </a:t>
            </a:r>
            <a:r>
              <a:rPr lang="en-GB" dirty="0" err="1"/>
              <a:t>kategorizacija</a:t>
            </a:r>
            <a:endParaRPr lang="en-GB" dirty="0"/>
          </a:p>
          <a:p>
            <a:pPr lvl="1"/>
            <a:r>
              <a:rPr lang="en-GB" dirty="0" err="1"/>
              <a:t>Klasifikacija</a:t>
            </a:r>
            <a:r>
              <a:rPr lang="en-GB" dirty="0"/>
              <a:t> </a:t>
            </a:r>
            <a:r>
              <a:rPr lang="en-GB" dirty="0" err="1"/>
              <a:t>dokumenata</a:t>
            </a:r>
            <a:endParaRPr lang="en-GB" dirty="0"/>
          </a:p>
          <a:p>
            <a:pPr lvl="1"/>
            <a:r>
              <a:rPr lang="en-GB" dirty="0" err="1"/>
              <a:t>Kategorizacija</a:t>
            </a:r>
            <a:r>
              <a:rPr lang="en-GB" dirty="0"/>
              <a:t> </a:t>
            </a:r>
            <a:r>
              <a:rPr lang="en-GB" dirty="0" err="1"/>
              <a:t>dokumenata</a:t>
            </a:r>
            <a:endParaRPr lang="en-GB" dirty="0"/>
          </a:p>
          <a:p>
            <a:r>
              <a:rPr lang="en-GB" dirty="0" err="1"/>
              <a:t>Dva</a:t>
            </a:r>
            <a:r>
              <a:rPr lang="en-GB" dirty="0"/>
              <a:t> </a:t>
            </a:r>
            <a:r>
              <a:rPr lang="en-GB" dirty="0" err="1"/>
              <a:t>pristupa</a:t>
            </a:r>
            <a:endParaRPr lang="en-GB" dirty="0"/>
          </a:p>
          <a:p>
            <a:pPr lvl="1"/>
            <a:r>
              <a:rPr lang="en-GB" dirty="0"/>
              <a:t>Ru</a:t>
            </a:r>
            <a:r>
              <a:rPr lang="sr-Latn-ME" dirty="0"/>
              <a:t>čna klasifikacija</a:t>
            </a:r>
          </a:p>
          <a:p>
            <a:pPr lvl="1"/>
            <a:r>
              <a:rPr lang="sr-Latn-ME" dirty="0"/>
              <a:t>Automatska klasifikacija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00920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1ED4E-A780-4CF7-953F-74CC1CFFD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F-measure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C9840-7C06-4D12-BEBF-A5987FF411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CDEF2B-48E9-447D-B3F0-065A1CF64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619375"/>
            <a:ext cx="65151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4316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BDF6B-AD33-4243-B0A7-6DCB17590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Predstavljanje</a:t>
            </a:r>
            <a:r>
              <a:rPr lang="en-GB" dirty="0"/>
              <a:t> </a:t>
            </a:r>
            <a:r>
              <a:rPr lang="en-GB" dirty="0" err="1"/>
              <a:t>tekstualnih</a:t>
            </a:r>
            <a:r>
              <a:rPr lang="en-GB" dirty="0"/>
              <a:t> </a:t>
            </a:r>
            <a:r>
              <a:rPr lang="en-GB" dirty="0" err="1"/>
              <a:t>dokumenata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9A970C-277F-4ABA-ACA9-B1F44AB1F0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/>
              <a:t>Bag-of-Word </a:t>
            </a:r>
            <a:r>
              <a:rPr lang="en-GB" dirty="0" err="1"/>
              <a:t>pristup</a:t>
            </a:r>
            <a:endParaRPr lang="sr-Latn-ME" dirty="0"/>
          </a:p>
          <a:p>
            <a:pPr lvl="1"/>
            <a:r>
              <a:rPr lang="sr-Latn-ME" dirty="0"/>
              <a:t>Dokument se posmatra kao skup riječi bez informacija o poretku i gramatici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7F7AE4-C10D-4E90-B815-371BD8A58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2" y="2938463"/>
            <a:ext cx="99726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8438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35167-48A7-40AF-B704-7DF491058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Bag-of-Words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B1F7A-B080-44F1-A658-46072A7FBF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/>
              <a:t>Bi-gram, Tri-gram, n-gram, shingling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E098DB-7325-4946-B825-0C654B9CA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614613"/>
            <a:ext cx="110966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0086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B54ED-0C8F-490D-AF44-4D9938D1C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Bag-of-words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9D6E5-60CA-4757-A14F-E50CFB234D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Normalizacija</a:t>
            </a:r>
            <a:endParaRPr lang="en-GB" dirty="0"/>
          </a:p>
          <a:p>
            <a:pPr lvl="1"/>
            <a:r>
              <a:rPr lang="en-GB" dirty="0"/>
              <a:t>Down-case</a:t>
            </a:r>
          </a:p>
          <a:p>
            <a:pPr lvl="1"/>
            <a:r>
              <a:rPr lang="en-GB" dirty="0" err="1"/>
              <a:t>Lemmatizacija</a:t>
            </a:r>
            <a:endParaRPr lang="sr-Latn-ME" dirty="0"/>
          </a:p>
          <a:p>
            <a:pPr lvl="2"/>
            <a:r>
              <a:rPr lang="sr-Latn-ME" dirty="0"/>
              <a:t>Koristi se samo korijen riječi</a:t>
            </a:r>
            <a:endParaRPr lang="en-GB" dirty="0"/>
          </a:p>
          <a:p>
            <a:pPr lvl="1"/>
            <a:r>
              <a:rPr lang="en-GB" dirty="0"/>
              <a:t>Stemming</a:t>
            </a:r>
            <a:endParaRPr lang="sr-Latn-ME" dirty="0"/>
          </a:p>
          <a:p>
            <a:pPr lvl="2"/>
            <a:r>
              <a:rPr lang="en-GB" dirty="0"/>
              <a:t>if the word ends in 'ed', remove the 'ed'</a:t>
            </a:r>
          </a:p>
          <a:p>
            <a:pPr lvl="2"/>
            <a:r>
              <a:rPr lang="en-GB" dirty="0"/>
              <a:t>if the word ends in '</a:t>
            </a:r>
            <a:r>
              <a:rPr lang="en-GB" dirty="0" err="1"/>
              <a:t>ing</a:t>
            </a:r>
            <a:r>
              <a:rPr lang="en-GB" dirty="0"/>
              <a:t>', remove the '</a:t>
            </a:r>
            <a:r>
              <a:rPr lang="en-GB" dirty="0" err="1"/>
              <a:t>ing</a:t>
            </a:r>
            <a:r>
              <a:rPr lang="en-GB" dirty="0"/>
              <a:t>'</a:t>
            </a:r>
          </a:p>
          <a:p>
            <a:pPr lvl="2"/>
            <a:r>
              <a:rPr lang="en-GB" dirty="0"/>
              <a:t>if the word ends in '</a:t>
            </a:r>
            <a:r>
              <a:rPr lang="en-GB" dirty="0" err="1"/>
              <a:t>ly</a:t>
            </a:r>
            <a:r>
              <a:rPr lang="en-GB" dirty="0"/>
              <a:t>', remove the '</a:t>
            </a:r>
            <a:r>
              <a:rPr lang="en-GB" dirty="0" err="1"/>
              <a:t>ly</a:t>
            </a:r>
            <a:r>
              <a:rPr lang="en-GB" dirty="0"/>
              <a:t>’</a:t>
            </a:r>
          </a:p>
          <a:p>
            <a:pPr lvl="2"/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05449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ED239-A99C-4A1B-A5C4-0C9C24B67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Bag-of-Words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3AD71F-1991-4F9A-B712-ACBDE53D5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/>
              <a:t>Binarna reprezentacija</a:t>
            </a:r>
            <a:r>
              <a:rPr lang="en-GB" dirty="0"/>
              <a:t>, 1/0</a:t>
            </a:r>
          </a:p>
          <a:p>
            <a:r>
              <a:rPr lang="en-GB" dirty="0"/>
              <a:t>Term frequency</a:t>
            </a:r>
          </a:p>
          <a:p>
            <a:pPr lvl="1"/>
            <a:r>
              <a:rPr lang="en-GB" dirty="0" err="1"/>
              <a:t>tf</a:t>
            </a:r>
            <a:r>
              <a:rPr lang="en-GB" baseline="-25000" dirty="0" err="1"/>
              <a:t>i</a:t>
            </a:r>
            <a:r>
              <a:rPr lang="en-GB" dirty="0"/>
              <a:t> – </a:t>
            </a:r>
            <a:r>
              <a:rPr lang="en-GB" dirty="0" err="1"/>
              <a:t>broj</a:t>
            </a:r>
            <a:r>
              <a:rPr lang="en-GB" dirty="0"/>
              <a:t> </a:t>
            </a:r>
            <a:r>
              <a:rPr lang="en-GB" dirty="0" err="1"/>
              <a:t>pojavljivanja</a:t>
            </a:r>
            <a:r>
              <a:rPr lang="en-GB" dirty="0"/>
              <a:t> </a:t>
            </a:r>
            <a:r>
              <a:rPr lang="en-GB" dirty="0" err="1"/>
              <a:t>rije</a:t>
            </a:r>
            <a:r>
              <a:rPr lang="sr-Latn-ME" dirty="0"/>
              <a:t>či/n-grama w</a:t>
            </a:r>
            <a:r>
              <a:rPr lang="sr-Latn-ME" baseline="-25000" dirty="0"/>
              <a:t>i</a:t>
            </a:r>
            <a:r>
              <a:rPr lang="sr-Latn-ME" dirty="0"/>
              <a:t> u dokumentu</a:t>
            </a:r>
          </a:p>
          <a:p>
            <a:r>
              <a:rPr lang="sr-Latn-ME" dirty="0"/>
              <a:t>Inverse document frequency</a:t>
            </a:r>
          </a:p>
          <a:p>
            <a:pPr lvl="1"/>
            <a:r>
              <a:rPr lang="en-US" dirty="0"/>
              <a:t>i</a:t>
            </a:r>
            <a:r>
              <a:rPr lang="sr-Latn-ME" dirty="0"/>
              <a:t>df</a:t>
            </a:r>
            <a:r>
              <a:rPr lang="sr-Latn-ME" baseline="-25000" dirty="0"/>
              <a:t>i</a:t>
            </a:r>
            <a:r>
              <a:rPr lang="sr-Latn-ME" dirty="0"/>
              <a:t> = </a:t>
            </a:r>
            <a:r>
              <a:rPr lang="en-US" dirty="0"/>
              <a:t>|D|/|{</a:t>
            </a:r>
            <a:r>
              <a:rPr lang="en-US" dirty="0" err="1"/>
              <a:t>d|d</a:t>
            </a:r>
            <a:r>
              <a:rPr lang="en-US" dirty="0"/>
              <a:t> </a:t>
            </a:r>
            <a:r>
              <a:rPr lang="en-US" dirty="0" err="1"/>
              <a:t>sadr</a:t>
            </a:r>
            <a:r>
              <a:rPr lang="sr-Latn-ME" dirty="0"/>
              <a:t>ži w</a:t>
            </a:r>
            <a:r>
              <a:rPr lang="sr-Latn-ME" baseline="-25000" dirty="0"/>
              <a:t>i</a:t>
            </a:r>
            <a:r>
              <a:rPr lang="en-US" dirty="0"/>
              <a:t>}|</a:t>
            </a:r>
            <a:endParaRPr lang="sr-Latn-ME" dirty="0"/>
          </a:p>
          <a:p>
            <a:r>
              <a:rPr lang="sr-Latn-ME" dirty="0"/>
              <a:t>tf-idf</a:t>
            </a:r>
          </a:p>
          <a:p>
            <a:pPr lvl="1"/>
            <a:r>
              <a:rPr lang="sr-Latn-ME" dirty="0"/>
              <a:t>tf-idf</a:t>
            </a:r>
            <a:r>
              <a:rPr lang="sr-Latn-ME" baseline="-25000" dirty="0"/>
              <a:t>i</a:t>
            </a:r>
            <a:r>
              <a:rPr lang="sr-Latn-ME" dirty="0"/>
              <a:t> = tf</a:t>
            </a:r>
            <a:r>
              <a:rPr lang="sr-Latn-ME" baseline="-25000" dirty="0"/>
              <a:t>i</a:t>
            </a:r>
            <a:r>
              <a:rPr lang="sr-Latn-ME" dirty="0"/>
              <a:t> * idf</a:t>
            </a:r>
            <a:r>
              <a:rPr lang="sr-Latn-ME" baseline="-25000" dirty="0"/>
              <a:t>i</a:t>
            </a:r>
          </a:p>
          <a:p>
            <a:pPr lvl="1"/>
            <a:r>
              <a:rPr lang="sr-Latn-ME" dirty="0"/>
              <a:t>Frekventne riječi koje se pojavljuju u malom broju dokumenata dobiju visoki tf-idf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64665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EC594-BD51-4855-A190-E9978742A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Vektor svojstava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800C9E-A220-49AD-A5CC-BAC2E81C1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343660-318C-474B-AA1D-2960F2077F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775"/>
            <a:ext cx="113157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1873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55DFE-122B-4646-8645-65CD3937F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Literatura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9C9113-D25D-4235-BD85-B6BE87EE22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Chapter 9 </a:t>
            </a:r>
            <a:r>
              <a:rPr lang="en-GB" dirty="0" err="1"/>
              <a:t>iz</a:t>
            </a:r>
            <a:r>
              <a:rPr lang="en-GB" dirty="0"/>
              <a:t> </a:t>
            </a:r>
            <a:r>
              <a:rPr lang="en-GB" dirty="0" err="1"/>
              <a:t>knjige</a:t>
            </a:r>
            <a:r>
              <a:rPr lang="en-GB" dirty="0"/>
              <a:t> </a:t>
            </a:r>
            <a:r>
              <a:rPr lang="en-GB" dirty="0">
                <a:hlinkClick r:id="rId2"/>
              </a:rPr>
              <a:t>https://doc.lagout.org/Others/Data%20Mining/Text%20Mining%20and%20Visualization_%20Case%20Studies%20using%20Open-Source%20Tools%20%5BHofmann%20%26%20Chisholm%202015-12-18%5D.pdf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5323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09898-E138-467A-9039-C995A6062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Tehnologije	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BBA5E-25A5-4B01-808B-4C0C62841F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/>
              <a:t>Klasifikacija</a:t>
            </a:r>
          </a:p>
          <a:p>
            <a:r>
              <a:rPr lang="sr-Latn-ME" dirty="0"/>
              <a:t>Klasterizacija</a:t>
            </a:r>
          </a:p>
          <a:p>
            <a:r>
              <a:rPr lang="sr-Latn-ME" dirty="0"/>
              <a:t>Information extraction</a:t>
            </a:r>
            <a:endParaRPr lang="en-GB" dirty="0"/>
          </a:p>
          <a:p>
            <a:r>
              <a:rPr lang="sr-Latn-ME" dirty="0"/>
              <a:t>Information retrieval</a:t>
            </a:r>
          </a:p>
          <a:p>
            <a:r>
              <a:rPr lang="sr-Latn-ME" dirty="0"/>
              <a:t>Information filtering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7505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523B2-ECEA-4907-BFD5-15C8E73E5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Klasifikacija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2457EA-357F-45CD-A7C3-89DE1BCFF4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7E3967-909C-49EA-BD18-0272341BE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79816"/>
            <a:ext cx="8318654" cy="557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404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3BF34-EE9B-47B0-8FF2-9FDB52FE4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Klasterizacija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A82F5E-B131-45AC-A1C4-3FD308D80B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C40882-EF81-4902-AF9B-0288BB7F1A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93" y="1338140"/>
            <a:ext cx="8679504" cy="551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4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97CA2-712D-40BB-A68D-CC35BC134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Information retrieval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121D1-D853-4A57-9B08-1542487E0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779D2D-BC4C-47A4-B0EA-38667085A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26588"/>
            <a:ext cx="8589146" cy="5207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70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D1AD0-0AE2-4CB1-B651-BC5E6C3E8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Information filtering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5EBE6-EEE1-489D-BC3E-1F13D2BF20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32DA15-2283-4780-9C94-0FEE8307A6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14475"/>
            <a:ext cx="86582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592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A7902-07D3-4EA4-B55A-A19FE736D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Information extraction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4E752-FA7C-4E07-880B-B90A9EE06C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0EF195-F2B0-48D8-9B85-BC93C53371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8898615" cy="506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174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19104-E8CD-4DF6-B0B7-72CD014C2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/>
              <a:t>Rule-based klasifikacija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CB644E-74AA-4939-A793-2B2184CA7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/>
              <a:t>Napisati skup pravila po kojima se klasifikuju dokumenti</a:t>
            </a:r>
            <a:endParaRPr lang="en-GB" dirty="0"/>
          </a:p>
          <a:p>
            <a:pPr lvl="1"/>
            <a:r>
              <a:rPr lang="en-GB" dirty="0" err="1"/>
              <a:t>Visoka</a:t>
            </a:r>
            <a:r>
              <a:rPr lang="en-GB" dirty="0"/>
              <a:t> </a:t>
            </a:r>
            <a:r>
              <a:rPr lang="en-GB" dirty="0" err="1"/>
              <a:t>preciznost</a:t>
            </a:r>
            <a:r>
              <a:rPr lang="en-GB" dirty="0"/>
              <a:t>, </a:t>
            </a:r>
            <a:r>
              <a:rPr lang="en-GB" dirty="0" err="1"/>
              <a:t>lako</a:t>
            </a:r>
            <a:r>
              <a:rPr lang="en-GB" dirty="0"/>
              <a:t> od</a:t>
            </a:r>
            <a:r>
              <a:rPr lang="sr-Latn-ME" dirty="0"/>
              <a:t>ržavanje sve dok je broj pravila mali</a:t>
            </a:r>
          </a:p>
          <a:p>
            <a:pPr lvl="1"/>
            <a:r>
              <a:rPr lang="sr-Latn-ME" dirty="0"/>
              <a:t>Problem, preklapanje pravila, konflikti, rekonstruisanje pravila kada se mijenja domen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E68E5D-7B1E-495D-AF46-17E5A17B9B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429000"/>
            <a:ext cx="4648200" cy="7048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ED6DE6-C467-4C76-AD37-C804D811BD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155281"/>
            <a:ext cx="6848475" cy="6667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BAE7D6-9F87-451C-862C-C229E8636C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858293"/>
            <a:ext cx="7191375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236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364</Words>
  <Application>Microsoft Office PowerPoint</Application>
  <PresentationFormat>Widescreen</PresentationFormat>
  <Paragraphs>82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Klasifikacija dokumenata</vt:lpstr>
      <vt:lpstr>Uvod </vt:lpstr>
      <vt:lpstr>Tehnologije </vt:lpstr>
      <vt:lpstr>Klasifikacija </vt:lpstr>
      <vt:lpstr>Klasterizacija </vt:lpstr>
      <vt:lpstr>Information retrieval</vt:lpstr>
      <vt:lpstr>Information filtering</vt:lpstr>
      <vt:lpstr>Information extraction</vt:lpstr>
      <vt:lpstr>Rule-based klasifikacija </vt:lpstr>
      <vt:lpstr>Machine learning based klasifikacija</vt:lpstr>
      <vt:lpstr>Formalna definicija problema</vt:lpstr>
      <vt:lpstr>Klasifikacija dokumenata</vt:lpstr>
      <vt:lpstr>Bag-of-words</vt:lpstr>
      <vt:lpstr>Machine learning approach</vt:lpstr>
      <vt:lpstr>Machine learning approach (2)</vt:lpstr>
      <vt:lpstr>Procjena performansi</vt:lpstr>
      <vt:lpstr>Accuracy </vt:lpstr>
      <vt:lpstr>Precision </vt:lpstr>
      <vt:lpstr>Recall </vt:lpstr>
      <vt:lpstr>F-measure</vt:lpstr>
      <vt:lpstr>Predstavljanje tekstualnih dokumenata</vt:lpstr>
      <vt:lpstr>Bag-of-Words</vt:lpstr>
      <vt:lpstr>Bag-of-words (2)</vt:lpstr>
      <vt:lpstr>Bag-of-Words (3)</vt:lpstr>
      <vt:lpstr>Vektor svojstava</vt:lpstr>
      <vt:lpstr>Literatura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Klasifikacija dokumenata</dc:title>
  <dc:creator>savo tomovic</dc:creator>
  <cp:lastModifiedBy>savo tomovic</cp:lastModifiedBy>
  <cp:revision>44</cp:revision>
  <dcterms:created xsi:type="dcterms:W3CDTF">2019-10-14T17:25:13Z</dcterms:created>
  <dcterms:modified xsi:type="dcterms:W3CDTF">2020-10-27T20:46:51Z</dcterms:modified>
</cp:coreProperties>
</file>