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</p:sldMasterIdLst>
  <p:notesMasterIdLst>
    <p:notesMasterId r:id="rId29"/>
  </p:notesMasterIdLst>
  <p:handoutMasterIdLst>
    <p:handoutMasterId r:id="rId30"/>
  </p:handoutMasterIdLst>
  <p:sldIdLst>
    <p:sldId id="256" r:id="rId2"/>
    <p:sldId id="586" r:id="rId3"/>
    <p:sldId id="587" r:id="rId4"/>
    <p:sldId id="589" r:id="rId5"/>
    <p:sldId id="590" r:id="rId6"/>
    <p:sldId id="606" r:id="rId7"/>
    <p:sldId id="605" r:id="rId8"/>
    <p:sldId id="607" r:id="rId9"/>
    <p:sldId id="608" r:id="rId10"/>
    <p:sldId id="592" r:id="rId11"/>
    <p:sldId id="593" r:id="rId12"/>
    <p:sldId id="609" r:id="rId13"/>
    <p:sldId id="615" r:id="rId14"/>
    <p:sldId id="610" r:id="rId15"/>
    <p:sldId id="616" r:id="rId16"/>
    <p:sldId id="611" r:id="rId17"/>
    <p:sldId id="612" r:id="rId18"/>
    <p:sldId id="613" r:id="rId19"/>
    <p:sldId id="594" r:id="rId20"/>
    <p:sldId id="595" r:id="rId21"/>
    <p:sldId id="614" r:id="rId22"/>
    <p:sldId id="596" r:id="rId23"/>
    <p:sldId id="597" r:id="rId24"/>
    <p:sldId id="598" r:id="rId25"/>
    <p:sldId id="599" r:id="rId26"/>
    <p:sldId id="600" r:id="rId27"/>
    <p:sldId id="601" r:id="rId28"/>
  </p:sldIdLst>
  <p:sldSz cx="9144000" cy="6858000" type="screen4x3"/>
  <p:notesSz cx="9929813" cy="6797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CCFFCC"/>
    <a:srgbClr val="CCFFFF"/>
    <a:srgbClr val="339933"/>
    <a:srgbClr val="FF3300"/>
    <a:srgbClr val="CC6600"/>
    <a:srgbClr val="006400"/>
    <a:srgbClr val="0ABD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2" autoAdjust="0"/>
    <p:restoredTop sz="94649" autoAdjust="0"/>
  </p:normalViewPr>
  <p:slideViewPr>
    <p:cSldViewPr showGuides="1">
      <p:cViewPr varScale="1">
        <p:scale>
          <a:sx n="127" d="100"/>
          <a:sy n="127" d="100"/>
        </p:scale>
        <p:origin x="10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3381" cy="34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defTabSz="954852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6433" y="0"/>
            <a:ext cx="4303381" cy="34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 defTabSz="954852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7183"/>
            <a:ext cx="4303381" cy="34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defTabSz="954852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6433" y="6457183"/>
            <a:ext cx="4303381" cy="340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 defTabSz="954852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fld id="{5CE09BC5-194A-45C6-9A8D-FD71B8DDA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22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81" cy="340492"/>
          </a:xfrm>
          <a:prstGeom prst="rect">
            <a:avLst/>
          </a:prstGeom>
        </p:spPr>
        <p:txBody>
          <a:bodyPr vert="horz" lIns="93855" tIns="46929" rIns="93855" bIns="46929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892" y="0"/>
            <a:ext cx="4303381" cy="340492"/>
          </a:xfrm>
          <a:prstGeom prst="rect">
            <a:avLst/>
          </a:prstGeom>
        </p:spPr>
        <p:txBody>
          <a:bodyPr vert="horz" lIns="93855" tIns="46929" rIns="93855" bIns="46929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796B92EA-B2FF-4685-BD97-E75FA1EB01F8}" type="datetimeFigureOut">
              <a:rPr lang="sr-Latn-CS"/>
              <a:pPr>
                <a:defRPr/>
              </a:pPr>
              <a:t>11.5.2022.</a:t>
            </a:fld>
            <a:endParaRPr lang="sr-Latn-C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11175"/>
            <a:ext cx="3398837" cy="2547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855" tIns="46929" rIns="93855" bIns="46929" rtlCol="0" anchor="ctr"/>
          <a:lstStyle/>
          <a:p>
            <a:pPr lvl="0"/>
            <a:endParaRPr lang="sr-Latn-C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1903" y="3230112"/>
            <a:ext cx="7946007" cy="3056825"/>
          </a:xfrm>
          <a:prstGeom prst="rect">
            <a:avLst/>
          </a:prstGeom>
        </p:spPr>
        <p:txBody>
          <a:bodyPr vert="horz" lIns="93855" tIns="46929" rIns="93855" bIns="4692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sr-Latn-C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5664"/>
            <a:ext cx="4303381" cy="340492"/>
          </a:xfrm>
          <a:prstGeom prst="rect">
            <a:avLst/>
          </a:prstGeom>
        </p:spPr>
        <p:txBody>
          <a:bodyPr vert="horz" lIns="93855" tIns="46929" rIns="93855" bIns="46929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892" y="6455664"/>
            <a:ext cx="4303381" cy="340492"/>
          </a:xfrm>
          <a:prstGeom prst="rect">
            <a:avLst/>
          </a:prstGeom>
        </p:spPr>
        <p:txBody>
          <a:bodyPr vert="horz" lIns="93855" tIns="46929" rIns="93855" bIns="46929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0E4AB9B7-B215-4F58-A2D9-FD67CBD91459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6822424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C010712-C12D-45DD-87E4-29C9402DDCBB}" type="slidenum">
              <a:rPr lang="sr-Latn-CS" smtClean="0"/>
              <a:pPr eaLnBrk="1" hangingPunct="1"/>
              <a:t>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21588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D9E642-66B1-4C8D-8656-98F80B0BA169}" type="slidenum">
              <a:rPr lang="sr-Latn-CS" smtClean="0"/>
              <a:pPr eaLnBrk="1" hangingPunct="1"/>
              <a:t>11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49090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D9E642-66B1-4C8D-8656-98F80B0BA169}" type="slidenum">
              <a:rPr lang="sr-Latn-CS" smtClean="0"/>
              <a:pPr eaLnBrk="1" hangingPunct="1"/>
              <a:t>12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12992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D9E642-66B1-4C8D-8656-98F80B0BA169}" type="slidenum">
              <a:rPr lang="sr-Latn-CS" smtClean="0"/>
              <a:pPr eaLnBrk="1" hangingPunct="1"/>
              <a:t>13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69398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D9E642-66B1-4C8D-8656-98F80B0BA169}" type="slidenum">
              <a:rPr lang="sr-Latn-CS" smtClean="0"/>
              <a:pPr eaLnBrk="1" hangingPunct="1"/>
              <a:t>14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5083118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D9E642-66B1-4C8D-8656-98F80B0BA169}" type="slidenum">
              <a:rPr lang="sr-Latn-CS" smtClean="0"/>
              <a:pPr eaLnBrk="1" hangingPunct="1"/>
              <a:t>15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907581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D9E642-66B1-4C8D-8656-98F80B0BA169}" type="slidenum">
              <a:rPr lang="sr-Latn-CS" smtClean="0"/>
              <a:pPr eaLnBrk="1" hangingPunct="1"/>
              <a:t>16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3940791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D9E642-66B1-4C8D-8656-98F80B0BA169}" type="slidenum">
              <a:rPr lang="sr-Latn-CS" smtClean="0"/>
              <a:pPr eaLnBrk="1" hangingPunct="1"/>
              <a:t>17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311511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D9E642-66B1-4C8D-8656-98F80B0BA169}" type="slidenum">
              <a:rPr lang="sr-Latn-CS" smtClean="0"/>
              <a:pPr eaLnBrk="1" hangingPunct="1"/>
              <a:t>18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3908986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854C47-DDCA-434B-8C35-D7DA147BE278}" type="slidenum">
              <a:rPr lang="sr-Latn-CS" smtClean="0"/>
              <a:pPr eaLnBrk="1" hangingPunct="1"/>
              <a:t>19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7120393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4F982F7-C359-4D10-A324-DD5401294994}" type="slidenum">
              <a:rPr lang="sr-Latn-CS" smtClean="0"/>
              <a:pPr eaLnBrk="1" hangingPunct="1"/>
              <a:t>20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60734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218AE08-5B18-4BF2-8D9B-0C5F17D2CB3A}" type="slidenum">
              <a:rPr lang="sr-Latn-CS" smtClean="0"/>
              <a:pPr eaLnBrk="1" hangingPunct="1"/>
              <a:t>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8418546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4F982F7-C359-4D10-A324-DD5401294994}" type="slidenum">
              <a:rPr lang="sr-Latn-CS" smtClean="0"/>
              <a:pPr eaLnBrk="1" hangingPunct="1"/>
              <a:t>21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11492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3CBF174-B4A4-4997-A246-CB4BBACCBE84}" type="slidenum">
              <a:rPr lang="sr-Latn-CS" smtClean="0"/>
              <a:pPr eaLnBrk="1" hangingPunct="1"/>
              <a:t>22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9740454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4819E78-897F-4247-B0B2-15A2A82EBC25}" type="slidenum">
              <a:rPr lang="sr-Latn-CS" smtClean="0"/>
              <a:pPr eaLnBrk="1" hangingPunct="1"/>
              <a:t>23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7210714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DB0A13F-5F87-46A6-B3D7-0F20AF10D825}" type="slidenum">
              <a:rPr lang="sr-Latn-CS" smtClean="0"/>
              <a:pPr eaLnBrk="1" hangingPunct="1"/>
              <a:t>24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6688547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58F4FFA-2B75-441B-8C7B-5C73E19CF88D}" type="slidenum">
              <a:rPr lang="sr-Latn-CS" smtClean="0"/>
              <a:pPr eaLnBrk="1" hangingPunct="1"/>
              <a:t>25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5530792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10E1E42-AB1A-4BFF-9632-56922E4DFBA3}" type="slidenum">
              <a:rPr lang="sr-Latn-CS" smtClean="0"/>
              <a:pPr eaLnBrk="1" hangingPunct="1"/>
              <a:t>26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3381561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3E72620-6261-46BC-A613-687BC2370C77}" type="slidenum">
              <a:rPr lang="sr-Latn-CS" smtClean="0"/>
              <a:pPr eaLnBrk="1" hangingPunct="1"/>
              <a:t>27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658189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BCEAFB8-EEDE-4DF3-B0EB-1CF3B2542636}" type="slidenum">
              <a:rPr lang="sr-Latn-CS" smtClean="0"/>
              <a:pPr eaLnBrk="1" hangingPunct="1"/>
              <a:t>4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976745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B288D9-A789-4550-8E48-386C9D189533}" type="slidenum">
              <a:rPr lang="sr-Latn-CS" smtClean="0"/>
              <a:pPr eaLnBrk="1" hangingPunct="1"/>
              <a:t>5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1181746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B288D9-A789-4550-8E48-386C9D189533}" type="slidenum">
              <a:rPr lang="sr-Latn-CS" smtClean="0"/>
              <a:pPr eaLnBrk="1" hangingPunct="1"/>
              <a:t>6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400046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B288D9-A789-4550-8E48-386C9D189533}" type="slidenum">
              <a:rPr lang="sr-Latn-CS" smtClean="0"/>
              <a:pPr eaLnBrk="1" hangingPunct="1"/>
              <a:t>7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2013592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B288D9-A789-4550-8E48-386C9D189533}" type="slidenum">
              <a:rPr lang="sr-Latn-CS" smtClean="0"/>
              <a:pPr eaLnBrk="1" hangingPunct="1"/>
              <a:t>8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3215941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3BC8483-A38F-479F-B0A0-CDD8FF3DE04A}" type="slidenum">
              <a:rPr lang="sr-Latn-CS" smtClean="0"/>
              <a:pPr eaLnBrk="1" hangingPunct="1"/>
              <a:t>9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538457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6947" indent="-2757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2995" indent="-22059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4193" indent="-22059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5391" indent="-22059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26589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67787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08985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0183" indent="-22059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F28E41D-9D78-4B54-942D-B2BF762FE789}" type="slidenum">
              <a:rPr lang="sr-Latn-CS" smtClean="0"/>
              <a:pPr eaLnBrk="1" hangingPunct="1"/>
              <a:t>10</a:t>
            </a:fld>
            <a:endParaRPr lang="sr-Latn-CS" smtClean="0"/>
          </a:p>
        </p:txBody>
      </p:sp>
    </p:spTree>
    <p:extLst>
      <p:ext uri="{BB962C8B-B14F-4D97-AF65-F5344CB8AC3E}">
        <p14:creationId xmlns:p14="http://schemas.microsoft.com/office/powerpoint/2010/main" val="407904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0789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0789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9C814-1931-475C-A07F-EAAF5C27664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023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0E803-4191-4080-93CA-9B4A914C7C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747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3E3FF-A56D-4D12-AC3C-CBDE51B3E6F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40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97266B-417F-485E-88CA-742FC856C58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095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BC9BF-B11F-4FD6-8F6C-C8804779DED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3172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053A6-3B97-4C35-907A-B0592D46E3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224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FFD10-7F04-4F9A-8232-2878E51565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92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AC529-6F88-4E95-81FB-5E08956EFC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822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C00EA-4976-4BAF-A958-87696BBD8C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333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AF53C-3C39-4EDC-B414-42398D6999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2636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Latn-C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6823D-E24F-4DA7-ACA0-3B7C3B654B3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110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1BCD7F6E-4831-4824-9CC2-F3C49B2151B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 algn="ctr"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 sz="240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>
              <a:scene3d>
                <a:camera prst="orthographicFron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>
                <a:defRPr/>
              </a:pPr>
              <a:endParaRPr lang="en-GB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686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Rectangle 1"/>
          <p:cNvSpPr/>
          <p:nvPr userDrawn="1"/>
        </p:nvSpPr>
        <p:spPr>
          <a:xfrm>
            <a:off x="611560" y="92249"/>
            <a:ext cx="6336704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9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</a:rPr>
              <a:t>OBJEKTNO-ORIJENTISANI DIZAJN SOFTVERA</a:t>
            </a:r>
            <a:endParaRPr lang="en-GB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9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38" r:id="rId1"/>
    <p:sldLayoutId id="2147484928" r:id="rId2"/>
    <p:sldLayoutId id="2147484929" r:id="rId3"/>
    <p:sldLayoutId id="2147484930" r:id="rId4"/>
    <p:sldLayoutId id="2147484931" r:id="rId5"/>
    <p:sldLayoutId id="2147484932" r:id="rId6"/>
    <p:sldLayoutId id="2147484933" r:id="rId7"/>
    <p:sldLayoutId id="2147484934" r:id="rId8"/>
    <p:sldLayoutId id="2147484935" r:id="rId9"/>
    <p:sldLayoutId id="2147484936" r:id="rId10"/>
    <p:sldLayoutId id="214748493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03463" y="2082800"/>
            <a:ext cx="6805612" cy="2209800"/>
          </a:xfrm>
        </p:spPr>
        <p:txBody>
          <a:bodyPr/>
          <a:lstStyle/>
          <a:p>
            <a:pPr algn="ctr" eaLnBrk="1" hangingPunct="1"/>
            <a:r>
              <a:rPr lang="en-US" sz="3800" b="1" smtClean="0">
                <a:solidFill>
                  <a:srgbClr val="FF0000"/>
                </a:solidFill>
              </a:rPr>
              <a:t>OBJEKTNO-ORIJENTISANI DIZAJN SOFTVERA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5013003"/>
            <a:ext cx="7632700" cy="720253"/>
          </a:xfrm>
        </p:spPr>
        <p:txBody>
          <a:bodyPr/>
          <a:lstStyle/>
          <a:p>
            <a:pPr eaLnBrk="1" hangingPunct="1">
              <a:spcBef>
                <a:spcPts val="300"/>
              </a:spcBef>
            </a:pPr>
            <a:r>
              <a:rPr lang="en-US" sz="4000" dirty="0" smtClean="0"/>
              <a:t>Rad </a:t>
            </a:r>
            <a:r>
              <a:rPr lang="en-US" sz="4000" dirty="0" err="1" smtClean="0"/>
              <a:t>sa</a:t>
            </a:r>
            <a:r>
              <a:rPr lang="en-US" sz="4000" dirty="0" smtClean="0"/>
              <a:t> </a:t>
            </a:r>
            <a:r>
              <a:rPr lang="en-US" sz="4000" dirty="0" err="1" smtClean="0"/>
              <a:t>kolekcijama</a:t>
            </a:r>
            <a:r>
              <a:rPr lang="en-US" sz="4000" dirty="0" smtClean="0"/>
              <a:t> - </a:t>
            </a:r>
            <a:r>
              <a:rPr lang="en-US" sz="4000" dirty="0" err="1" smtClean="0"/>
              <a:t>Nastavak</a:t>
            </a:r>
            <a:endParaRPr lang="en-US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291512" cy="596900"/>
          </a:xfrm>
        </p:spPr>
        <p:txBody>
          <a:bodyPr/>
          <a:lstStyle/>
          <a:p>
            <a:pPr eaLnBrk="1" hangingPunct="1"/>
            <a:r>
              <a:rPr lang="sr-Latn-RS" sz="3600" dirty="0"/>
              <a:t>Klasa Covek i interfejs Comparator</a:t>
            </a:r>
            <a:endParaRPr lang="en-US" sz="3600" dirty="0" smtClean="0"/>
          </a:p>
        </p:txBody>
      </p:sp>
      <p:sp>
        <p:nvSpPr>
          <p:cNvPr id="1024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3088ACC-01A2-4910-8169-E00C2B993E1B}" type="slidenum">
              <a:rPr lang="en-GB" smtClean="0">
                <a:latin typeface="Arial Black" pitchFamily="34" charset="0"/>
              </a:rPr>
              <a:pPr eaLnBrk="1" hangingPunct="1"/>
              <a:t>10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0244" name="Rectangle 1"/>
          <p:cNvSpPr>
            <a:spLocks noChangeArrowheads="1"/>
          </p:cNvSpPr>
          <p:nvPr/>
        </p:nvSpPr>
        <p:spPr bwMode="auto">
          <a:xfrm>
            <a:off x="34925" y="1176338"/>
            <a:ext cx="5689600" cy="529375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.*;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class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CovekSort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static 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LinkedList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LinkedList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&gt;();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Dalibor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Katić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178.4, 89.4));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"Ana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Jović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171.2, 65.1));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Milić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168.9, 59.7));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"Nikola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Bulatović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184.3, 86.0));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Jovica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Zvrko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178.4, 79.1));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Collections.sort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CovekRastuci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Sortirana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rastući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):"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x: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(x);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Collections.sort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CovekOpadajuci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spc="-2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spc="-2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spc="-2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300" spc="-2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nSortirana</a:t>
            </a:r>
            <a:r>
              <a:rPr lang="en-GB" sz="1300" spc="-2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spc="-2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spc="-2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300" spc="-2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opadajući</a:t>
            </a:r>
            <a:r>
              <a:rPr lang="en-GB" sz="1300" spc="-2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):"</a:t>
            </a:r>
            <a:r>
              <a:rPr lang="en-GB" sz="1300" spc="-2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x: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(x);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</a:p>
        </p:txBody>
      </p:sp>
      <p:sp>
        <p:nvSpPr>
          <p:cNvPr id="10245" name="Rectangle 1"/>
          <p:cNvSpPr>
            <a:spLocks noChangeArrowheads="1"/>
          </p:cNvSpPr>
          <p:nvPr/>
        </p:nvSpPr>
        <p:spPr bwMode="auto">
          <a:xfrm>
            <a:off x="5211489" y="4155260"/>
            <a:ext cx="3921125" cy="229235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Sortirana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rastući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):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Milić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168.9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59.7 kg</a:t>
            </a:r>
          </a:p>
          <a:p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Jović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171.2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65.1 kg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Jovica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Zvrko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178.4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79.1 kg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Dalibor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Katić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178.4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89.4 kg</a:t>
            </a:r>
          </a:p>
          <a:p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Nikola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Bulatović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184.3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86.0 kg</a:t>
            </a:r>
          </a:p>
          <a:p>
            <a:endParaRPr lang="en-GB" sz="1100" dirty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Sortirana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opadajući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):</a:t>
            </a:r>
          </a:p>
          <a:p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Nikola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Bulatović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184.3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86.0 kg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Dalibor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Katić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178.4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89.4 kg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Jovica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Zvrko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178.4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79.1 kg</a:t>
            </a:r>
          </a:p>
          <a:p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Jović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171.2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65.1 kg</a:t>
            </a:r>
          </a:p>
          <a:p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Milić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168.9 cm, </a:t>
            </a:r>
            <a:r>
              <a:rPr lang="en-GB" sz="11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59.7 kg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8523982" y="3867961"/>
            <a:ext cx="68356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 dirty="0">
                <a:solidFill>
                  <a:srgbClr val="339933"/>
                </a:solidFill>
                <a:latin typeface="+mn-lt"/>
              </a:rPr>
              <a:t>Ispis</a:t>
            </a:r>
            <a:endParaRPr lang="en-US" sz="1600" dirty="0">
              <a:solidFill>
                <a:srgbClr val="339933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089150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Skupovi</a:t>
            </a:r>
            <a:endParaRPr lang="en-US" sz="360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512" y="1412429"/>
            <a:ext cx="8712200" cy="410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100" b="1" dirty="0">
                <a:solidFill>
                  <a:srgbClr val="FF0000"/>
                </a:solidFill>
              </a:rPr>
              <a:t>Skup</a:t>
            </a:r>
            <a:r>
              <a:rPr lang="sr-Latn-RS" sz="2100" dirty="0"/>
              <a:t> (eng. </a:t>
            </a:r>
            <a:r>
              <a:rPr lang="sr-Latn-RS" sz="2100" i="1" dirty="0"/>
              <a:t>set</a:t>
            </a:r>
            <a:r>
              <a:rPr lang="sr-Latn-RS" sz="2100" dirty="0"/>
              <a:t>) predstavlja kolekciju jedinstvenih elemenata (</a:t>
            </a:r>
            <a:r>
              <a:rPr lang="sr-Latn-RS" sz="2100" dirty="0">
                <a:solidFill>
                  <a:srgbClr val="00B050"/>
                </a:solidFill>
              </a:rPr>
              <a:t>nema ponavljanja elemenata!</a:t>
            </a:r>
            <a:r>
              <a:rPr lang="sr-Latn-RS" sz="2100" dirty="0"/>
              <a:t>).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100" dirty="0"/>
              <a:t>Postoji nekoliko </a:t>
            </a:r>
            <a:r>
              <a:rPr lang="sr-Latn-RS" sz="21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Set</a:t>
            </a:r>
            <a:r>
              <a:rPr lang="sr-Latn-RS" sz="2100" dirty="0"/>
              <a:t> implementacija, od kojih su najpopularniji </a:t>
            </a:r>
            <a:r>
              <a:rPr lang="sr-Latn-RS" sz="21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HashSet</a:t>
            </a:r>
            <a:r>
              <a:rPr lang="sr-Latn-RS" sz="2100" dirty="0"/>
              <a:t> i </a:t>
            </a:r>
            <a:r>
              <a:rPr lang="sr-Latn-RS" sz="21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TreeSet</a:t>
            </a:r>
            <a:r>
              <a:rPr lang="sr-Latn-RS" sz="2100" dirty="0"/>
              <a:t>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1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HashSet</a:t>
            </a:r>
            <a:r>
              <a:rPr lang="sr-Latn-RS" sz="2100" dirty="0"/>
              <a:t> smešta elementa u hash </a:t>
            </a:r>
            <a:r>
              <a:rPr lang="sr-Latn-RS" sz="2100" dirty="0" smtClean="0"/>
              <a:t>tabeli ili hash mapi, </a:t>
            </a:r>
            <a:r>
              <a:rPr lang="sr-Latn-RS" sz="2100" dirty="0"/>
              <a:t>dok </a:t>
            </a:r>
            <a:r>
              <a:rPr lang="sr-Latn-RS" sz="21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TreeSet</a:t>
            </a:r>
            <a:r>
              <a:rPr lang="sr-Latn-RS" sz="2100" dirty="0"/>
              <a:t> smešta elemente u stablu. 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100" dirty="0">
                <a:solidFill>
                  <a:srgbClr val="00B050"/>
                </a:solidFill>
              </a:rPr>
              <a:t>U </a:t>
            </a:r>
            <a:r>
              <a:rPr lang="sr-Latn-RS" sz="2100" dirty="0">
                <a:solidFill>
                  <a:srgbClr val="00B050"/>
                </a:solidFill>
                <a:latin typeface="Consolas" pitchFamily="49" charset="0"/>
                <a:cs typeface="Times New Roman" pitchFamily="18" charset="0"/>
              </a:rPr>
              <a:t>TreeSet</a:t>
            </a:r>
            <a:r>
              <a:rPr lang="sr-Latn-RS" sz="2100" dirty="0">
                <a:solidFill>
                  <a:srgbClr val="00B050"/>
                </a:solidFill>
              </a:rPr>
              <a:t>-u, elementi su sortirani! 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100" dirty="0" smtClean="0"/>
              <a:t>Pošto </a:t>
            </a:r>
            <a:r>
              <a:rPr lang="sr-Latn-RS" sz="21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HashSet</a:t>
            </a:r>
            <a:r>
              <a:rPr lang="sr-Latn-RS" sz="2100" dirty="0"/>
              <a:t> i </a:t>
            </a:r>
            <a:r>
              <a:rPr lang="sr-Latn-RS" sz="21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TreeSet</a:t>
            </a:r>
            <a:r>
              <a:rPr lang="sr-Latn-RS" sz="2100" dirty="0"/>
              <a:t> ne mogu sadržati duplikate elemenata, ponavljanja se eliminišu tokom kreiranja.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100" dirty="0"/>
              <a:t>Zbog značaja hash tabele u računarstvu, ovde ćemo joj posvetiti malo prostora.</a:t>
            </a:r>
            <a:endParaRPr lang="en-US" sz="2100" dirty="0"/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7AEB40-D8CB-4C6D-ACE9-D48CC289F7F5}" type="slidenum">
              <a:rPr lang="en-GB" smtClean="0">
                <a:latin typeface="Arial Black" pitchFamily="34" charset="0"/>
              </a:rPr>
              <a:pPr eaLnBrk="1" hangingPunct="1"/>
              <a:t>11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664544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Hash tabela</a:t>
            </a:r>
            <a:endParaRPr lang="en-US" sz="3600" dirty="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14999" y="1154377"/>
            <a:ext cx="8712200" cy="244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U računarstvu, hash tabela je struktura podataka koja implementira </a:t>
            </a:r>
            <a:r>
              <a:rPr lang="sr-Latn-RS" sz="2000" b="1" dirty="0">
                <a:solidFill>
                  <a:srgbClr val="FF0000"/>
                </a:solidFill>
              </a:rPr>
              <a:t>asocijativni niz</a:t>
            </a:r>
            <a:r>
              <a:rPr lang="sr-Latn-RS" sz="2000" dirty="0">
                <a:solidFill>
                  <a:srgbClr val="FF0000"/>
                </a:solidFill>
              </a:rPr>
              <a:t> </a:t>
            </a:r>
            <a:r>
              <a:rPr lang="sr-Latn-RS" sz="2000" dirty="0"/>
              <a:t>(eng. </a:t>
            </a:r>
            <a:r>
              <a:rPr lang="sr-Latn-RS" sz="2000" i="1" dirty="0"/>
              <a:t>associative array</a:t>
            </a:r>
            <a:r>
              <a:rPr lang="sr-Latn-RS" sz="2000" dirty="0"/>
              <a:t>), apstraktni tip podatka koji vrši efikasno preslikavanje ključeva (npr. imena i prezimena osoba) u vrednosti (npr. telefonske brojeve). </a:t>
            </a:r>
            <a:endParaRPr lang="sr-Latn-RS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Za </a:t>
            </a:r>
            <a:r>
              <a:rPr lang="sr-Latn-RS" sz="2000" dirty="0"/>
              <a:t>ovo preslikavanje se koristi </a:t>
            </a:r>
            <a:r>
              <a:rPr lang="sr-Latn-RS" sz="2000" dirty="0">
                <a:solidFill>
                  <a:srgbClr val="3333CC"/>
                </a:solidFill>
              </a:rPr>
              <a:t>hash funkcija koja transformiše ključ u indeks</a:t>
            </a:r>
            <a:r>
              <a:rPr lang="sr-Latn-RS" sz="2000" dirty="0"/>
              <a:t> (ili hash </a:t>
            </a:r>
            <a:r>
              <a:rPr lang="sr-Latn-RS" sz="2000" dirty="0" smtClean="0"/>
              <a:t>kôd</a:t>
            </a:r>
            <a:r>
              <a:rPr lang="sr-Latn-RS" sz="2000" dirty="0"/>
              <a:t>) niza gde je smeštena tražena vrednost. Pojedinačne pozicije u nizu vrednosti </a:t>
            </a:r>
            <a:r>
              <a:rPr lang="sr-Latn-RS" sz="2000" dirty="0" smtClean="0"/>
              <a:t>se</a:t>
            </a:r>
            <a:r>
              <a:rPr lang="en-US" sz="2000" dirty="0" smtClean="0"/>
              <a:t> </a:t>
            </a:r>
            <a:r>
              <a:rPr lang="en-US" sz="2000" dirty="0" err="1" smtClean="0"/>
              <a:t>zovu</a:t>
            </a:r>
            <a:r>
              <a:rPr lang="sr-Latn-RS" sz="2000" dirty="0" smtClean="0"/>
              <a:t> </a:t>
            </a:r>
            <a:r>
              <a:rPr lang="sr-Latn-RS" sz="2000" b="1" dirty="0">
                <a:solidFill>
                  <a:srgbClr val="FF0000"/>
                </a:solidFill>
              </a:rPr>
              <a:t>buckets</a:t>
            </a:r>
            <a:r>
              <a:rPr lang="sr-Latn-RS" sz="2000" dirty="0"/>
              <a:t> ili slots</a:t>
            </a:r>
            <a:r>
              <a:rPr lang="sr-Latn-RS" sz="2000" dirty="0" smtClean="0"/>
              <a:t>.</a:t>
            </a:r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7AEB40-D8CB-4C6D-ACE9-D48CC289F7F5}" type="slidenum">
              <a:rPr lang="en-GB" smtClean="0">
                <a:latin typeface="Arial Black" pitchFamily="34" charset="0"/>
              </a:rPr>
              <a:pPr eaLnBrk="1" hangingPunct="1"/>
              <a:t>12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504" y="3490762"/>
            <a:ext cx="4896284" cy="3250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Tokom </a:t>
            </a:r>
            <a:r>
              <a:rPr lang="sr-Latn-RS" sz="2000" dirty="0"/>
              <a:t>pretrage, potrebno je </a:t>
            </a:r>
            <a:r>
              <a:rPr lang="sr-Latn-RS" sz="2000" dirty="0" smtClean="0"/>
              <a:t>izračunati </a:t>
            </a:r>
            <a:r>
              <a:rPr lang="sr-Latn-RS" sz="2000" dirty="0"/>
              <a:t>indeks i direktno </a:t>
            </a:r>
            <a:r>
              <a:rPr lang="sr-Latn-RS" sz="2000" dirty="0" smtClean="0"/>
              <a:t>pristupiti </a:t>
            </a:r>
            <a:r>
              <a:rPr lang="sr-Latn-RS" sz="2000" dirty="0"/>
              <a:t>tom elementu u nizu, bez obzira na </a:t>
            </a:r>
            <a:r>
              <a:rPr lang="sr-Latn-RS" sz="2000" dirty="0" smtClean="0"/>
              <a:t>veličinu niza.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>
                <a:solidFill>
                  <a:srgbClr val="3333CC"/>
                </a:solidFill>
              </a:rPr>
              <a:t>Vreme </a:t>
            </a:r>
            <a:r>
              <a:rPr lang="sr-Latn-RS" sz="2000" dirty="0">
                <a:solidFill>
                  <a:srgbClr val="3333CC"/>
                </a:solidFill>
              </a:rPr>
              <a:t>pretrage ne zavisi od broja </a:t>
            </a:r>
            <a:r>
              <a:rPr lang="sr-Latn-RS" sz="2000" dirty="0" smtClean="0">
                <a:solidFill>
                  <a:srgbClr val="3333CC"/>
                </a:solidFill>
              </a:rPr>
              <a:t>veličine tabele</a:t>
            </a:r>
            <a:r>
              <a:rPr lang="sr-Latn-RS" sz="2000" dirty="0" smtClean="0"/>
              <a:t>! 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Zbog </a:t>
            </a:r>
            <a:r>
              <a:rPr lang="sr-Latn-RS" sz="2000" dirty="0"/>
              <a:t>ove karakteristike, kao i činjenice da su efikasnije od ostalih “brzih” tipova podataka (npr. stabala za </a:t>
            </a:r>
            <a:r>
              <a:rPr lang="sr-Latn-RS" sz="2000" dirty="0" smtClean="0"/>
              <a:t>pretragu), </a:t>
            </a:r>
            <a:r>
              <a:rPr lang="sr-Latn-RS" sz="2000" dirty="0"/>
              <a:t>hash tabele su vrlo popularan izbor u svim vrstama </a:t>
            </a:r>
            <a:r>
              <a:rPr lang="sr-Latn-RS" sz="2000" dirty="0" smtClean="0"/>
              <a:t>softvera</a:t>
            </a:r>
            <a:r>
              <a:rPr lang="sr-Latn-RS" sz="2000" dirty="0"/>
              <a:t>.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592" y="3925498"/>
            <a:ext cx="4145669" cy="209905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004048" y="6032321"/>
            <a:ext cx="38701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ME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Implementacija telefonskog imenika uz pomoć hash tabele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2444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480968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Hash tabela - Ograničenja</a:t>
            </a:r>
            <a:endParaRPr lang="en-US" sz="3600" dirty="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52474" y="1268760"/>
            <a:ext cx="871220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Idealno, hash funkcija </a:t>
            </a:r>
            <a:r>
              <a:rPr lang="sr-Latn-RS" sz="2000" dirty="0" smtClean="0"/>
              <a:t>jednoznačno </a:t>
            </a:r>
            <a:r>
              <a:rPr lang="sr-Latn-RS" sz="2000" dirty="0"/>
              <a:t>preslikava ključeve u indekse (jedan ključ – jedan indeks). Međutim, ovo u praksi najčešće nije slučaj. </a:t>
            </a:r>
            <a:endParaRPr lang="sr-Latn-RS" sz="2000" dirty="0" smtClean="0"/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Većina </a:t>
            </a:r>
            <a:r>
              <a:rPr lang="sr-Latn-RS" sz="2000" dirty="0"/>
              <a:t>implementacija hash tabela podrazumeva da su </a:t>
            </a:r>
            <a:r>
              <a:rPr lang="sr-Latn-RS" sz="2000" b="1" dirty="0">
                <a:solidFill>
                  <a:srgbClr val="FF0000"/>
                </a:solidFill>
              </a:rPr>
              <a:t>hash kolizije </a:t>
            </a:r>
            <a:r>
              <a:rPr lang="sr-Latn-RS" sz="2000" dirty="0"/>
              <a:t>(parovi različitih ključeva sa istim indeksima) normalna pojava, i na neki način prevazilaze ovaj problem. Hash koliziju je praktično nemoguće izbeći ukoliko ključevi nisu unapred poznati. </a:t>
            </a:r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Hash tabela </a:t>
            </a:r>
            <a:r>
              <a:rPr lang="sr-Latn-RS" sz="2000" dirty="0" smtClean="0"/>
              <a:t>koja implementira telefonski imenik (slajd 12) </a:t>
            </a:r>
            <a:r>
              <a:rPr lang="sr-Latn-RS" sz="2000" dirty="0"/>
              <a:t>podrazumeva da nema kolizije. U slučaju kolizije, pored brojeva telefona bismo morali čuvati i imena osoba u tabeli, radi jednoznačnog određivanja para osoba-telefon</a:t>
            </a:r>
            <a:r>
              <a:rPr lang="sr-Latn-RS" sz="2000" dirty="0" smtClean="0"/>
              <a:t>.</a:t>
            </a:r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Popularno </a:t>
            </a:r>
            <a:r>
              <a:rPr lang="sr-Latn-RS" sz="2000" dirty="0"/>
              <a:t>razrešavanje kolizije pruža </a:t>
            </a:r>
            <a:r>
              <a:rPr lang="sr-Latn-RS" sz="2000" b="1" dirty="0">
                <a:solidFill>
                  <a:srgbClr val="FF0000"/>
                </a:solidFill>
              </a:rPr>
              <a:t>metoda ulančavanja </a:t>
            </a:r>
            <a:r>
              <a:rPr lang="sr-Latn-RS" sz="2000" dirty="0"/>
              <a:t>(eng. </a:t>
            </a:r>
            <a:r>
              <a:rPr lang="sr-Latn-RS" sz="2000" i="1" dirty="0"/>
              <a:t>chaining</a:t>
            </a:r>
            <a:r>
              <a:rPr lang="sr-Latn-RS" sz="2000" dirty="0"/>
              <a:t>). Suština metode je da se formira povezana lista svih vrednosti u tabeli na koje ukazuju sinonimi (ključevi koji se </a:t>
            </a:r>
            <a:r>
              <a:rPr lang="sr-Latn-RS" sz="2000" dirty="0" smtClean="0"/>
              <a:t>preslikavaju </a:t>
            </a:r>
            <a:r>
              <a:rPr lang="sr-Latn-RS" sz="2000" dirty="0"/>
              <a:t>u isti indeks</a:t>
            </a:r>
            <a:r>
              <a:rPr lang="sr-Latn-RS" sz="2000" dirty="0" smtClean="0"/>
              <a:t>).</a:t>
            </a:r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Vreme </a:t>
            </a:r>
            <a:r>
              <a:rPr lang="sr-Latn-RS" sz="2000" dirty="0"/>
              <a:t>potrebno za pretragu u tom slučaju jednako je vremenu određivanja indeksa pomoću hash funkcije (konstantno) plus vreme potrebno da se prođe kroz povezanu listu.</a:t>
            </a:r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7AEB40-D8CB-4C6D-ACE9-D48CC289F7F5}" type="slidenum">
              <a:rPr lang="en-GB" smtClean="0">
                <a:latin typeface="Arial Black" pitchFamily="34" charset="0"/>
              </a:rPr>
              <a:pPr eaLnBrk="1" hangingPunct="1"/>
              <a:t>13</a:t>
            </a:fld>
            <a:endParaRPr lang="en-GB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96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993136" cy="596900"/>
          </a:xfrm>
        </p:spPr>
        <p:txBody>
          <a:bodyPr/>
          <a:lstStyle/>
          <a:p>
            <a:pPr eaLnBrk="1" hangingPunct="1"/>
            <a:r>
              <a:rPr lang="en-US" sz="3600" dirty="0" err="1" smtClean="0"/>
              <a:t>hashCode</a:t>
            </a:r>
            <a:r>
              <a:rPr lang="en-US" sz="3600" dirty="0" smtClean="0"/>
              <a:t> </a:t>
            </a:r>
            <a:r>
              <a:rPr lang="en-US" sz="3600" dirty="0" err="1" smtClean="0"/>
              <a:t>metoda</a:t>
            </a:r>
            <a:r>
              <a:rPr lang="en-US" sz="3600" dirty="0" smtClean="0"/>
              <a:t> </a:t>
            </a:r>
            <a:r>
              <a:rPr lang="en-US" sz="3600" dirty="0" err="1" smtClean="0"/>
              <a:t>kla</a:t>
            </a:r>
            <a:r>
              <a:rPr lang="en-US" sz="3600" dirty="0" err="1"/>
              <a:t>se</a:t>
            </a:r>
            <a:r>
              <a:rPr lang="en-US" sz="3600" dirty="0"/>
              <a:t> Object</a:t>
            </a:r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1520" y="1124744"/>
            <a:ext cx="8712200" cy="5688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GB" sz="2000" b="1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hashCode</a:t>
            </a:r>
            <a:r>
              <a:rPr lang="en-GB" sz="2000" dirty="0" smtClean="0"/>
              <a:t> </a:t>
            </a:r>
            <a:r>
              <a:rPr lang="en-GB" sz="2000" dirty="0" err="1" smtClean="0"/>
              <a:t>metoda</a:t>
            </a:r>
            <a:r>
              <a:rPr lang="en-GB" sz="2000" dirty="0" smtClean="0"/>
              <a:t> </a:t>
            </a:r>
            <a:r>
              <a:rPr lang="en-GB" sz="2000" dirty="0" err="1" smtClean="0"/>
              <a:t>vra</a:t>
            </a:r>
            <a:r>
              <a:rPr lang="sr-Latn-ME" sz="2000" dirty="0" smtClean="0"/>
              <a:t>ća</a:t>
            </a:r>
            <a:r>
              <a:rPr lang="en-GB" sz="2000" dirty="0" smtClean="0"/>
              <a:t> </a:t>
            </a:r>
            <a:r>
              <a:rPr lang="en-GB" sz="2000" dirty="0"/>
              <a:t>hash </a:t>
            </a:r>
            <a:r>
              <a:rPr lang="sr-Latn-ME" sz="2000" dirty="0" smtClean="0"/>
              <a:t>kôd</a:t>
            </a:r>
            <a:r>
              <a:rPr lang="en-GB" sz="2000" dirty="0" smtClean="0"/>
              <a:t> </a:t>
            </a:r>
            <a:r>
              <a:rPr lang="sr-Latn-ME" sz="2000" dirty="0" smtClean="0"/>
              <a:t>objekta</a:t>
            </a:r>
            <a:r>
              <a:rPr lang="en-GB" sz="2000" dirty="0" smtClean="0"/>
              <a:t>.</a:t>
            </a:r>
            <a:endParaRPr lang="en-GB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ME" sz="2000" dirty="0" smtClean="0"/>
              <a:t>Uslovi koje generalno ova metoda treba da ispuni su:</a:t>
            </a:r>
            <a:endParaRPr lang="en-GB" sz="2000" dirty="0"/>
          </a:p>
          <a:p>
            <a:pPr marL="800100" lvl="1" indent="-342900" eaLnBrk="1" hangingPunct="1"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sr-Latn-ME" sz="2000" dirty="0" smtClean="0"/>
              <a:t>Koliko god puta da se poziva na istom objektu tokom izvršenja aplikacije, </a:t>
            </a:r>
            <a:r>
              <a:rPr lang="sr-Latn-ME" sz="2000" dirty="0" smtClean="0">
                <a:latin typeface="Consolas" panose="020B0609020204030204" pitchFamily="49" charset="0"/>
              </a:rPr>
              <a:t>hashCode</a:t>
            </a:r>
            <a:r>
              <a:rPr lang="sr-Latn-ME" sz="2000" dirty="0" smtClean="0"/>
              <a:t> mora da vrati isti ceo broj. U različitim izvršenjima iste aplikacije, ovaj broj ne mora biti isti.</a:t>
            </a:r>
            <a:endParaRPr lang="en-GB" sz="2000" dirty="0"/>
          </a:p>
          <a:p>
            <a:pPr marL="800100" lvl="1" indent="-342900" eaLnBrk="1" hangingPunct="1"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sr-Latn-ME" sz="2000" dirty="0" smtClean="0"/>
              <a:t>Ako su dva objekta ista prema </a:t>
            </a:r>
            <a:r>
              <a:rPr lang="sr-Latn-ME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equals</a:t>
            </a:r>
            <a:r>
              <a:rPr lang="sr-Latn-ME" sz="2000" dirty="0" smtClean="0"/>
              <a:t> metodi, </a:t>
            </a:r>
            <a:r>
              <a:rPr lang="sr-Latn-ME" sz="2000" dirty="0" smtClean="0">
                <a:latin typeface="Consolas" panose="020B0609020204030204" pitchFamily="49" charset="0"/>
              </a:rPr>
              <a:t>hashCode</a:t>
            </a:r>
            <a:r>
              <a:rPr lang="sr-Latn-ME" sz="2000" dirty="0" smtClean="0"/>
              <a:t> metoda mora da vrati isti kôd za oba objekta. </a:t>
            </a:r>
          </a:p>
          <a:p>
            <a:pPr marL="800100" lvl="1" indent="-342900" eaLnBrk="1" hangingPunct="1">
              <a:spcAft>
                <a:spcPts val="12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sr-Latn-ME" sz="2000" dirty="0" smtClean="0"/>
              <a:t>Dozvoljeno je da </a:t>
            </a:r>
            <a:r>
              <a:rPr lang="sr-Latn-ME" sz="2000" dirty="0" smtClean="0">
                <a:latin typeface="Consolas" panose="020B0609020204030204" pitchFamily="49" charset="0"/>
              </a:rPr>
              <a:t>hashCode</a:t>
            </a:r>
            <a:r>
              <a:rPr lang="sr-Latn-ME" sz="2000" dirty="0" smtClean="0"/>
              <a:t> vrati isti kôd za dva objekta koja su različita prema </a:t>
            </a:r>
            <a:r>
              <a:rPr lang="sr-Latn-ME" sz="2000" dirty="0">
                <a:latin typeface="Consolas" panose="020B0609020204030204" pitchFamily="49" charset="0"/>
              </a:rPr>
              <a:t>equals</a:t>
            </a:r>
            <a:r>
              <a:rPr lang="sr-Latn-ME" sz="2000" dirty="0" smtClean="0"/>
              <a:t> metodi. Ipak, ovo nije poželjna karakteristika, jer pogoršava performanse pretrage hash tabele. </a:t>
            </a:r>
            <a:endParaRPr lang="en-GB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GB" sz="2000" dirty="0" err="1" smtClean="0">
                <a:latin typeface="Consolas" panose="020B0609020204030204" pitchFamily="49" charset="0"/>
              </a:rPr>
              <a:t>hashCode</a:t>
            </a:r>
            <a:r>
              <a:rPr lang="en-GB" sz="2000" dirty="0" smtClean="0"/>
              <a:t> </a:t>
            </a:r>
            <a:r>
              <a:rPr lang="en-GB" sz="2000" dirty="0" err="1" smtClean="0"/>
              <a:t>metod</a:t>
            </a:r>
            <a:r>
              <a:rPr lang="sr-Latn-ME" sz="2000" dirty="0" smtClean="0"/>
              <a:t>a</a:t>
            </a:r>
            <a:r>
              <a:rPr lang="en-GB" sz="2000" dirty="0" smtClean="0"/>
              <a:t> </a:t>
            </a:r>
            <a:r>
              <a:rPr lang="sr-Latn-ME" sz="2000" dirty="0" smtClean="0"/>
              <a:t>klase</a:t>
            </a:r>
            <a:r>
              <a:rPr lang="en-GB" sz="2000" dirty="0" smtClean="0"/>
              <a:t> </a:t>
            </a:r>
            <a:r>
              <a:rPr lang="en-GB" sz="2000" dirty="0">
                <a:latin typeface="Consolas" panose="020B0609020204030204" pitchFamily="49" charset="0"/>
              </a:rPr>
              <a:t>Object</a:t>
            </a:r>
            <a:r>
              <a:rPr lang="en-GB" sz="2000" dirty="0"/>
              <a:t> </a:t>
            </a:r>
            <a:r>
              <a:rPr lang="sr-Latn-ME" sz="2000" dirty="0" smtClean="0"/>
              <a:t>vraća različite celobrojne kôdove za različite objekte. Ova metoda može bazirati svoju implementaciju na adresi objekta u memoriji, koja je jedinstvena za svaki objekata.</a:t>
            </a:r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ME" sz="2000" dirty="0" smtClean="0"/>
              <a:t>Poznata razvojna okruženja nude podrazumevane realizacije </a:t>
            </a:r>
            <a:r>
              <a:rPr lang="sr-Latn-ME" sz="2000" dirty="0" smtClean="0">
                <a:latin typeface="Consolas" panose="020B0609020204030204" pitchFamily="49" charset="0"/>
              </a:rPr>
              <a:t>hashCode</a:t>
            </a:r>
            <a:r>
              <a:rPr lang="sr-Latn-ME" sz="2000" dirty="0" smtClean="0"/>
              <a:t> metode za korisničke klase. Na sledećem slajdu dajemo jedan primer za okruženje Eclipse.</a:t>
            </a:r>
            <a:endParaRPr lang="sr-Latn-RS" sz="2000" dirty="0" smtClean="0"/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7AEB40-D8CB-4C6D-ACE9-D48CC289F7F5}" type="slidenum">
              <a:rPr lang="en-GB" smtClean="0">
                <a:latin typeface="Arial Black" pitchFamily="34" charset="0"/>
              </a:rPr>
              <a:pPr eaLnBrk="1" hangingPunct="1"/>
              <a:t>14</a:t>
            </a:fld>
            <a:endParaRPr lang="en-GB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98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7993136" cy="596900"/>
          </a:xfrm>
        </p:spPr>
        <p:txBody>
          <a:bodyPr/>
          <a:lstStyle/>
          <a:p>
            <a:pPr eaLnBrk="1" hangingPunct="1"/>
            <a:r>
              <a:rPr lang="en-US" sz="3600" dirty="0" err="1" smtClean="0"/>
              <a:t>hashCode</a:t>
            </a:r>
            <a:r>
              <a:rPr lang="en-US" sz="3600" dirty="0" smtClean="0"/>
              <a:t> </a:t>
            </a:r>
            <a:r>
              <a:rPr lang="sr-Latn-ME" sz="3600" dirty="0" smtClean="0"/>
              <a:t>implementacija u Eclipse-u</a:t>
            </a:r>
            <a:endParaRPr lang="en-US" sz="3600" dirty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1520" y="1145363"/>
            <a:ext cx="8712200" cy="843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ME" sz="2000" dirty="0" smtClean="0"/>
              <a:t>Imamo klasu </a:t>
            </a:r>
            <a:r>
              <a:rPr lang="sr-Latn-ME" sz="2000" dirty="0" smtClean="0">
                <a:latin typeface="Consolas" panose="020B0609020204030204" pitchFamily="49" charset="0"/>
              </a:rPr>
              <a:t>Test</a:t>
            </a:r>
            <a:r>
              <a:rPr lang="sr-Latn-ME" sz="2000" dirty="0" smtClean="0"/>
              <a:t> koja za podatke ima </a:t>
            </a:r>
            <a:r>
              <a:rPr lang="sr-Latn-ME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double </a:t>
            </a:r>
            <a:r>
              <a:rPr lang="sr-Latn-ME" sz="20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x</a:t>
            </a:r>
            <a:r>
              <a:rPr lang="sr-Latn-ME" sz="2000" dirty="0" smtClean="0"/>
              <a:t> i </a:t>
            </a:r>
            <a:r>
              <a:rPr lang="sr-Latn-ME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String s</a:t>
            </a:r>
            <a:r>
              <a:rPr lang="sr-Latn-ME" sz="2000" dirty="0" smtClean="0"/>
              <a:t>.</a:t>
            </a:r>
            <a:endParaRPr lang="en-GB" sz="2000" dirty="0"/>
          </a:p>
          <a:p>
            <a:pPr eaLnBrk="1" hangingPunct="1"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ME" sz="2000" dirty="0" smtClean="0"/>
              <a:t>Realizacija </a:t>
            </a:r>
            <a:r>
              <a:rPr lang="sr-Latn-ME" sz="2000" dirty="0" smtClean="0">
                <a:latin typeface="Consolas" panose="020B0609020204030204" pitchFamily="49" charset="0"/>
              </a:rPr>
              <a:t>hashCode</a:t>
            </a:r>
            <a:r>
              <a:rPr lang="sr-Latn-ME" sz="2000" dirty="0" smtClean="0"/>
              <a:t> metode koju nam nudi Eclipse je data ispod:</a:t>
            </a:r>
            <a:endParaRPr lang="sr-Latn-RS" sz="2000" dirty="0" smtClean="0"/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7AEB40-D8CB-4C6D-ACE9-D48CC289F7F5}" type="slidenum">
              <a:rPr lang="en-GB" smtClean="0">
                <a:latin typeface="Arial Black" pitchFamily="34" charset="0"/>
              </a:rPr>
              <a:pPr eaLnBrk="1" hangingPunct="1"/>
              <a:t>15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50579" y="1988840"/>
            <a:ext cx="6317765" cy="1815882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69875" algn="l"/>
                <a:tab pos="539750" algn="l"/>
              </a:tabLst>
            </a:pP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public </a:t>
            </a:r>
            <a:r>
              <a:rPr lang="en-US" sz="1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hashCode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>
              <a:spcAft>
                <a:spcPts val="0"/>
              </a:spcAft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final </a:t>
            </a:r>
            <a:r>
              <a:rPr lang="en-US" sz="1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prime = 31;</a:t>
            </a:r>
          </a:p>
          <a:p>
            <a:pPr>
              <a:spcAft>
                <a:spcPts val="0"/>
              </a:spcAft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result = 1;</a:t>
            </a:r>
          </a:p>
          <a:p>
            <a:pPr>
              <a:spcAft>
                <a:spcPts val="0"/>
              </a:spcAft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result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= prime * result + ((s == null) ? 0 :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s.hashCode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pPr>
              <a:spcAft>
                <a:spcPts val="0"/>
              </a:spcAft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long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temp</a:t>
            </a:r>
            <a:r>
              <a:rPr lang="sr-Latn-ME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Double.doubleToLongBits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>
              <a:spcAft>
                <a:spcPts val="0"/>
              </a:spcAft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result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= prime * result + (</a:t>
            </a:r>
            <a:r>
              <a:rPr lang="en-US" sz="14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(temp ^ (temp &gt;&gt;&gt; 32));</a:t>
            </a:r>
          </a:p>
          <a:p>
            <a:pPr>
              <a:spcAft>
                <a:spcPts val="0"/>
              </a:spcAft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result;</a:t>
            </a:r>
          </a:p>
          <a:p>
            <a:pPr>
              <a:spcAft>
                <a:spcPts val="0"/>
              </a:spcAft>
              <a:tabLst>
                <a:tab pos="269875" algn="l"/>
                <a:tab pos="539750" algn="l"/>
              </a:tabLst>
            </a:pP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1520" y="3933056"/>
            <a:ext cx="8712200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ME" sz="2000" dirty="0" smtClean="0"/>
              <a:t>Metoda </a:t>
            </a:r>
            <a:r>
              <a:rPr lang="en-US" sz="2000" dirty="0" err="1" smtClean="0">
                <a:solidFill>
                  <a:srgbClr val="3333CC"/>
                </a:solidFill>
                <a:latin typeface="Consolas" panose="020B0609020204030204" pitchFamily="49" charset="0"/>
              </a:rPr>
              <a:t>Double.doubleToLongBits</a:t>
            </a:r>
            <a:r>
              <a:rPr lang="sr-Latn-ME" sz="2000" dirty="0"/>
              <a:t> </a:t>
            </a:r>
            <a:r>
              <a:rPr lang="sr-Latn-ME" sz="2000" dirty="0" smtClean="0"/>
              <a:t>za argument dobija </a:t>
            </a:r>
            <a:r>
              <a:rPr lang="sr-Latn-ME" sz="2000" dirty="0" smtClean="0">
                <a:latin typeface="Consolas" panose="020B0609020204030204" pitchFamily="49" charset="0"/>
              </a:rPr>
              <a:t>double</a:t>
            </a:r>
            <a:r>
              <a:rPr lang="sr-Latn-ME" sz="2000" dirty="0" smtClean="0"/>
              <a:t> vrednost i vraća </a:t>
            </a:r>
            <a:r>
              <a:rPr lang="sr-Latn-ME" sz="2000" dirty="0">
                <a:latin typeface="Consolas" panose="020B0609020204030204" pitchFamily="49" charset="0"/>
              </a:rPr>
              <a:t>long</a:t>
            </a:r>
            <a:r>
              <a:rPr lang="sr-Latn-ME" sz="2000" dirty="0" smtClean="0"/>
              <a:t> vrednost koja ima istu binarnu reprezentaciju kao prosleđena </a:t>
            </a:r>
            <a:r>
              <a:rPr lang="sr-Latn-ME" sz="2000" dirty="0">
                <a:latin typeface="Consolas" panose="020B0609020204030204" pitchFamily="49" charset="0"/>
              </a:rPr>
              <a:t>double</a:t>
            </a:r>
            <a:r>
              <a:rPr lang="sr-Latn-ME" sz="2000" dirty="0" smtClean="0"/>
              <a:t> vrednost (ne menja se vrednost registra, već tumačenje sadržaja).</a:t>
            </a:r>
            <a:endParaRPr lang="en-GB" sz="2000" dirty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ME" sz="2000" dirty="0" smtClean="0">
                <a:latin typeface="Consolas" panose="020B0609020204030204" pitchFamily="49" charset="0"/>
              </a:rPr>
              <a:t>&gt;&gt;&gt;</a:t>
            </a:r>
            <a:r>
              <a:rPr lang="sr-Latn-ME" sz="2000" dirty="0" smtClean="0"/>
              <a:t> je operator pomeranja bita udesno, pri čemu se upražnjena mesta popunjavaju nulama (eng.</a:t>
            </a:r>
            <a:r>
              <a:rPr lang="sr-Cyrl-ME" sz="2000" dirty="0" smtClean="0"/>
              <a:t> </a:t>
            </a:r>
            <a:r>
              <a:rPr lang="en-GB" sz="2000" i="1" dirty="0"/>
              <a:t>unsigned right shift operator</a:t>
            </a:r>
            <a:r>
              <a:rPr lang="sr-Latn-ME" sz="2000" dirty="0" smtClean="0"/>
              <a:t>)</a:t>
            </a:r>
            <a:r>
              <a:rPr lang="sr-Cyrl-ME" sz="2000" dirty="0" smtClean="0"/>
              <a:t>.</a:t>
            </a:r>
            <a:endParaRPr lang="en-US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 dirty="0" err="1" smtClean="0"/>
              <a:t>Vra</a:t>
            </a:r>
            <a:r>
              <a:rPr lang="sr-Latn-ME" sz="2000" dirty="0" smtClean="0"/>
              <a:t>ćena </a:t>
            </a:r>
            <a:r>
              <a:rPr lang="en-US" sz="2000" dirty="0" err="1" smtClean="0">
                <a:latin typeface="Consolas" panose="020B0609020204030204" pitchFamily="49" charset="0"/>
              </a:rPr>
              <a:t>hashCode</a:t>
            </a:r>
            <a:r>
              <a:rPr lang="en-US" sz="2000" dirty="0"/>
              <a:t> </a:t>
            </a:r>
            <a:r>
              <a:rPr lang="sr-Latn-ME" sz="2000" dirty="0" smtClean="0"/>
              <a:t>vrednost se ne može direktno iskoristiti kao indeks u hash tabeli. Zašto?</a:t>
            </a:r>
            <a:endParaRPr lang="sr-Latn-RS" sz="2000" dirty="0"/>
          </a:p>
        </p:txBody>
      </p:sp>
    </p:spTree>
    <p:extLst>
      <p:ext uri="{BB962C8B-B14F-4D97-AF65-F5344CB8AC3E}">
        <p14:creationId xmlns:p14="http://schemas.microsoft.com/office/powerpoint/2010/main" val="182977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480968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Klasa HashSet</a:t>
            </a:r>
            <a:endParaRPr lang="en-US" sz="3600" dirty="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512" y="1097706"/>
            <a:ext cx="8712968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HashSet</a:t>
            </a:r>
            <a:r>
              <a:rPr lang="sr-Latn-RS" sz="2000" dirty="0"/>
              <a:t> je klasa iz paketa </a:t>
            </a:r>
            <a:r>
              <a:rPr lang="sr-Latn-RS" sz="2000" dirty="0">
                <a:latin typeface="Consolas" panose="020B0609020204030204" pitchFamily="49" charset="0"/>
              </a:rPr>
              <a:t>java.util</a:t>
            </a:r>
            <a:r>
              <a:rPr lang="sr-Latn-RS" sz="2000" dirty="0"/>
              <a:t> koja za smeštanje i indeksiranje elemenata koristi hash tabelu. </a:t>
            </a:r>
            <a:endParaRPr lang="sr-Latn-RS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Vezano </a:t>
            </a:r>
            <a:r>
              <a:rPr lang="sr-Latn-RS" sz="2000" dirty="0"/>
              <a:t>za </a:t>
            </a:r>
            <a:r>
              <a:rPr lang="sr-Latn-RS" sz="2000" dirty="0">
                <a:latin typeface="Consolas" panose="020B0609020204030204" pitchFamily="49" charset="0"/>
              </a:rPr>
              <a:t>HashSet</a:t>
            </a:r>
            <a:r>
              <a:rPr lang="sr-Latn-RS" sz="2000" dirty="0"/>
              <a:t>, imamo pojmove </a:t>
            </a:r>
            <a:r>
              <a:rPr lang="sr-Latn-RS" sz="2000" b="1" dirty="0">
                <a:solidFill>
                  <a:srgbClr val="FF0000"/>
                </a:solidFill>
              </a:rPr>
              <a:t>početnog kapaciteta</a:t>
            </a:r>
            <a:r>
              <a:rPr lang="sr-Latn-RS" sz="2000" dirty="0"/>
              <a:t> i </a:t>
            </a:r>
            <a:r>
              <a:rPr lang="sr-Latn-RS" sz="2000" b="1" dirty="0">
                <a:solidFill>
                  <a:srgbClr val="FF0000"/>
                </a:solidFill>
              </a:rPr>
              <a:t>faktora opterećenja </a:t>
            </a:r>
            <a:r>
              <a:rPr lang="sr-Latn-RS" sz="2000" dirty="0"/>
              <a:t>(eng. </a:t>
            </a:r>
            <a:r>
              <a:rPr lang="sr-Latn-RS" sz="2000" i="1" dirty="0"/>
              <a:t>load factor</a:t>
            </a:r>
            <a:r>
              <a:rPr lang="sr-Latn-RS" sz="2000" dirty="0"/>
              <a:t>). </a:t>
            </a:r>
            <a:endParaRPr lang="sr-Latn-RS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Početni </a:t>
            </a:r>
            <a:r>
              <a:rPr lang="sr-Latn-RS" sz="2000" dirty="0"/>
              <a:t>kapacitet </a:t>
            </a:r>
            <a:r>
              <a:rPr lang="sr-Latn-RS" sz="2000" dirty="0" smtClean="0"/>
              <a:t>je početna veličina niza vrednosti (</a:t>
            </a:r>
            <a:r>
              <a:rPr lang="sr-Latn-RS" sz="2000" dirty="0"/>
              <a:t>broj bucket-a), dok </a:t>
            </a:r>
            <a:r>
              <a:rPr lang="sr-Latn-RS" sz="2000" dirty="0" smtClean="0"/>
              <a:t>faktor </a:t>
            </a:r>
            <a:r>
              <a:rPr lang="sr-Latn-RS" sz="2000" dirty="0"/>
              <a:t>opterećenja </a:t>
            </a:r>
            <a:r>
              <a:rPr lang="sr-Latn-RS" sz="2000" dirty="0" smtClean="0"/>
              <a:t>predstavlja procenat </a:t>
            </a:r>
            <a:r>
              <a:rPr lang="sr-Latn-RS" sz="2000" dirty="0"/>
              <a:t>popunjenosti niza </a:t>
            </a:r>
            <a:r>
              <a:rPr lang="sr-Latn-RS" sz="2000" dirty="0" smtClean="0"/>
              <a:t>kad </a:t>
            </a:r>
            <a:r>
              <a:rPr lang="sr-Latn-RS" sz="2000" dirty="0"/>
              <a:t>dolazi do dupliranja kapaciteta. </a:t>
            </a:r>
            <a:r>
              <a:rPr lang="sr-Latn-RS" sz="2000" dirty="0" smtClean="0"/>
              <a:t>Ove se vrednosti zadaju preko konstruktora.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Podrazumevane </a:t>
            </a:r>
            <a:r>
              <a:rPr lang="sr-Latn-RS" sz="2000" dirty="0"/>
              <a:t>vrednosti početnog kapaciteta i faktora opterećenja su 16 i 0.75, respektivno, što znači da kada broj </a:t>
            </a:r>
            <a:r>
              <a:rPr lang="sr-Latn-RS" sz="2000" dirty="0">
                <a:latin typeface="Consolas" panose="020B0609020204030204" pitchFamily="49" charset="0"/>
              </a:rPr>
              <a:t>HashSet</a:t>
            </a:r>
            <a:r>
              <a:rPr lang="sr-Latn-RS" sz="2000" dirty="0"/>
              <a:t> elemenata postane 12 = 0.75 × 16, kapacitet će se povećati na 32.</a:t>
            </a:r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7AEB40-D8CB-4C6D-ACE9-D48CC289F7F5}" type="slidenum">
              <a:rPr lang="en-GB" smtClean="0">
                <a:latin typeface="Arial Black" pitchFamily="34" charset="0"/>
              </a:rPr>
              <a:pPr eaLnBrk="1" hangingPunct="1"/>
              <a:t>16</a:t>
            </a:fld>
            <a:endParaRPr lang="en-GB" smtClean="0">
              <a:latin typeface="Arial Black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996344"/>
              </p:ext>
            </p:extLst>
          </p:nvPr>
        </p:nvGraphicFramePr>
        <p:xfrm>
          <a:off x="1403648" y="4539100"/>
          <a:ext cx="6696744" cy="2199132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1116125">
                  <a:extLst>
                    <a:ext uri="{9D8B030D-6E8A-4147-A177-3AD203B41FA5}">
                      <a16:colId xmlns:a16="http://schemas.microsoft.com/office/drawing/2014/main" val="3284911754"/>
                    </a:ext>
                  </a:extLst>
                </a:gridCol>
                <a:gridCol w="5580619">
                  <a:extLst>
                    <a:ext uri="{9D8B030D-6E8A-4147-A177-3AD203B41FA5}">
                      <a16:colId xmlns:a16="http://schemas.microsoft.com/office/drawing/2014/main" val="9611740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</a:rPr>
                        <a:t>Metoda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</a:rPr>
                        <a:t>Opis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3622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add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</a:rPr>
                        <a:t>Dodaje element (parameter metode) u </a:t>
                      </a: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HashSet</a:t>
                      </a:r>
                      <a:r>
                        <a:rPr lang="sr-Latn-ME" sz="1300" dirty="0">
                          <a:effectLst/>
                        </a:rPr>
                        <a:t> ukoliko taj element ne postoji.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0044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addAll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</a:rPr>
                        <a:t>Nadovezuje elemente niza (drugi parametar) na kolekciju (prvi parametar)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720377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remove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</a:rPr>
                        <a:t>Uklanja objekat (parametar metode) iz </a:t>
                      </a:r>
                      <a:r>
                        <a:rPr lang="en-US" sz="1300" dirty="0" err="1">
                          <a:effectLst/>
                        </a:rPr>
                        <a:t>skupa</a:t>
                      </a:r>
                      <a:r>
                        <a:rPr lang="sr-Latn-ME" sz="1300" dirty="0">
                          <a:effectLst/>
                        </a:rPr>
                        <a:t>.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8383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clear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</a:rPr>
                        <a:t>Briše sve elemente iz skupa.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2419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contains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Proverava</a:t>
                      </a:r>
                      <a:r>
                        <a:rPr lang="en-US" sz="1300" dirty="0">
                          <a:effectLst/>
                        </a:rPr>
                        <a:t> da li </a:t>
                      </a:r>
                      <a:r>
                        <a:rPr lang="en-US" sz="1300" dirty="0" err="1">
                          <a:effectLst/>
                        </a:rPr>
                        <a:t>postoji</a:t>
                      </a:r>
                      <a:r>
                        <a:rPr lang="en-US" sz="1300" dirty="0">
                          <a:effectLst/>
                        </a:rPr>
                        <a:t> element (parameter </a:t>
                      </a:r>
                      <a:r>
                        <a:rPr lang="en-US" sz="1300" dirty="0" err="1">
                          <a:effectLst/>
                        </a:rPr>
                        <a:t>metode</a:t>
                      </a:r>
                      <a:r>
                        <a:rPr lang="en-US" sz="1300" dirty="0">
                          <a:effectLst/>
                        </a:rPr>
                        <a:t>) u </a:t>
                      </a:r>
                      <a:r>
                        <a:rPr lang="en-US" sz="1300" dirty="0" err="1">
                          <a:effectLst/>
                        </a:rPr>
                        <a:t>skupu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i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vraća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sr-Latn-ME" sz="130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true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ako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postoji</a:t>
                      </a:r>
                      <a:r>
                        <a:rPr lang="en-US" sz="1300" dirty="0">
                          <a:effectLst/>
                        </a:rPr>
                        <a:t>, </a:t>
                      </a:r>
                      <a:r>
                        <a:rPr lang="en-US" sz="1300" dirty="0" err="1">
                          <a:effectLst/>
                        </a:rPr>
                        <a:t>odnosno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sr-Latn-ME" sz="130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false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ako</a:t>
                      </a:r>
                      <a:r>
                        <a:rPr lang="en-US" sz="1300" dirty="0">
                          <a:effectLst/>
                        </a:rPr>
                        <a:t> ne </a:t>
                      </a:r>
                      <a:r>
                        <a:rPr lang="en-US" sz="1300" dirty="0" err="1">
                          <a:effectLst/>
                        </a:rPr>
                        <a:t>postoji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47903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isEmpty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Vraća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sr-Latn-ME" sz="130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true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ako</a:t>
                      </a:r>
                      <a:r>
                        <a:rPr lang="en-US" sz="1300" dirty="0">
                          <a:effectLst/>
                        </a:rPr>
                        <a:t> je </a:t>
                      </a:r>
                      <a:r>
                        <a:rPr lang="en-US" sz="1300" dirty="0" err="1">
                          <a:effectLst/>
                        </a:rPr>
                        <a:t>skup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prazan</a:t>
                      </a:r>
                      <a:r>
                        <a:rPr lang="en-US" sz="1300" dirty="0">
                          <a:effectLst/>
                        </a:rPr>
                        <a:t>, </a:t>
                      </a:r>
                      <a:r>
                        <a:rPr lang="sr-Latn-ME" sz="130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false</a:t>
                      </a:r>
                      <a:r>
                        <a:rPr lang="en-US" sz="1300" dirty="0">
                          <a:effectLst/>
                        </a:rPr>
                        <a:t> u </a:t>
                      </a:r>
                      <a:r>
                        <a:rPr lang="en-US" sz="1300" dirty="0" err="1">
                          <a:effectLst/>
                        </a:rPr>
                        <a:t>suprotnom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6104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size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</a:rPr>
                        <a:t>Vraća broj elemenata (kardinalni broj) skupa.</a:t>
                      </a:r>
                      <a:endParaRPr lang="en-US" sz="13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899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83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480968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Klasa TreeSet</a:t>
            </a:r>
            <a:endParaRPr lang="en-US" sz="3600" dirty="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512" y="1097706"/>
            <a:ext cx="8712968" cy="254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TreeSet</a:t>
            </a:r>
            <a:r>
              <a:rPr lang="sr-Latn-RS" sz="2000" dirty="0"/>
              <a:t> koristi stablo za smeštanje elemenata. </a:t>
            </a:r>
            <a:endParaRPr lang="sr-Latn-RS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U </a:t>
            </a:r>
            <a:r>
              <a:rPr lang="sr-Latn-RS" sz="2000" dirty="0">
                <a:latin typeface="Consolas" panose="020B0609020204030204" pitchFamily="49" charset="0"/>
              </a:rPr>
              <a:t>TreeSet</a:t>
            </a:r>
            <a:r>
              <a:rPr lang="sr-Latn-RS" sz="2000" dirty="0"/>
              <a:t>-u, za razliku od </a:t>
            </a:r>
            <a:r>
              <a:rPr lang="sr-Latn-RS" sz="2000" dirty="0">
                <a:latin typeface="Consolas" panose="020B0609020204030204" pitchFamily="49" charset="0"/>
              </a:rPr>
              <a:t>HashSet</a:t>
            </a:r>
            <a:r>
              <a:rPr lang="sr-Latn-RS" sz="2000" dirty="0"/>
              <a:t>-a, elementi su sortirani. </a:t>
            </a:r>
            <a:r>
              <a:rPr lang="sr-Latn-RS" sz="2000" dirty="0">
                <a:solidFill>
                  <a:srgbClr val="3333CC"/>
                </a:solidFill>
              </a:rPr>
              <a:t>Prilikom dodavanja elemenata se vrši </a:t>
            </a:r>
            <a:r>
              <a:rPr lang="sr-Latn-RS" sz="2000" dirty="0" smtClean="0">
                <a:solidFill>
                  <a:srgbClr val="3333CC"/>
                </a:solidFill>
              </a:rPr>
              <a:t>sortiranje</a:t>
            </a:r>
            <a:r>
              <a:rPr lang="sr-Latn-RS" sz="2000" dirty="0"/>
              <a:t>, tj. element se smešta u stablo tako da bude zadovoljena sortiranost. </a:t>
            </a:r>
            <a:endParaRPr lang="sr-Latn-RS" sz="2000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>
                <a:solidFill>
                  <a:srgbClr val="3333CC"/>
                </a:solidFill>
              </a:rPr>
              <a:t>Duplikati </a:t>
            </a:r>
            <a:r>
              <a:rPr lang="sr-Latn-RS" sz="2000" dirty="0">
                <a:solidFill>
                  <a:srgbClr val="3333CC"/>
                </a:solidFill>
              </a:rPr>
              <a:t>elemenata se eliminišu prilikom pokušaja dodavanja</a:t>
            </a:r>
            <a:r>
              <a:rPr lang="sr-Latn-RS" sz="2000" dirty="0" smtClean="0"/>
              <a:t>.</a:t>
            </a:r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Za realizaciju </a:t>
            </a:r>
            <a:r>
              <a:rPr lang="sr-Latn-RS" sz="2000" dirty="0" smtClean="0">
                <a:latin typeface="Consolas" panose="020B0609020204030204" pitchFamily="49" charset="0"/>
              </a:rPr>
              <a:t>TreeSet</a:t>
            </a:r>
            <a:r>
              <a:rPr lang="sr-Latn-RS" sz="2000" dirty="0" smtClean="0"/>
              <a:t>-a, </a:t>
            </a:r>
            <a:r>
              <a:rPr lang="sr-Latn-RS" sz="2000" dirty="0"/>
              <a:t>koriste se </a:t>
            </a:r>
            <a:r>
              <a:rPr lang="sr-Latn-RS" sz="2000" b="1" dirty="0">
                <a:solidFill>
                  <a:srgbClr val="FF0000"/>
                </a:solidFill>
              </a:rPr>
              <a:t>samobalansirajuća binarna stabla pretrage</a:t>
            </a:r>
            <a:r>
              <a:rPr lang="sr-Latn-RS" sz="2000" dirty="0"/>
              <a:t> (eng. </a:t>
            </a:r>
            <a:r>
              <a:rPr lang="sr-Latn-RS" sz="2000" i="1" dirty="0"/>
              <a:t>self-balancing binary search tree</a:t>
            </a:r>
            <a:r>
              <a:rPr lang="sr-Latn-RS" sz="2000" dirty="0"/>
              <a:t>). </a:t>
            </a:r>
            <a:endParaRPr lang="sr-Latn-RS" sz="2000" dirty="0" smtClean="0"/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7AEB40-D8CB-4C6D-ACE9-D48CC289F7F5}" type="slidenum">
              <a:rPr lang="en-GB" smtClean="0">
                <a:latin typeface="Arial Black" pitchFamily="34" charset="0"/>
              </a:rPr>
              <a:pPr eaLnBrk="1" hangingPunct="1"/>
              <a:t>17</a:t>
            </a:fld>
            <a:endParaRPr lang="en-GB" smtClean="0">
              <a:latin typeface="Arial Black" pitchFamily="34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016" y="4092061"/>
            <a:ext cx="3120396" cy="1964059"/>
          </a:xfrm>
          <a:prstGeom prst="rect">
            <a:avLst/>
          </a:prstGeom>
        </p:spPr>
      </p:pic>
      <p:sp>
        <p:nvSpPr>
          <p:cNvPr id="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54636" y="3573016"/>
            <a:ext cx="5425476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>
                <a:solidFill>
                  <a:srgbClr val="FF0000"/>
                </a:solidFill>
              </a:rPr>
              <a:t>Binarno </a:t>
            </a:r>
            <a:r>
              <a:rPr lang="sr-Latn-RS" sz="2000" dirty="0">
                <a:solidFill>
                  <a:srgbClr val="FF0000"/>
                </a:solidFill>
              </a:rPr>
              <a:t>stablo pretrage </a:t>
            </a:r>
            <a:r>
              <a:rPr lang="sr-Latn-RS" sz="2000" dirty="0"/>
              <a:t>je binarno stablo kod koga za svaki čvor važi da je veći od svih čvorova u njegovom levom podstablu i manji od svih čvorova u njegovom desnom podstablu. Binarno stablo je </a:t>
            </a:r>
            <a:r>
              <a:rPr lang="sr-Latn-RS" sz="2000" dirty="0">
                <a:solidFill>
                  <a:srgbClr val="FF0000"/>
                </a:solidFill>
              </a:rPr>
              <a:t>balansirano</a:t>
            </a:r>
            <a:r>
              <a:rPr lang="sr-Latn-RS" sz="2000" dirty="0"/>
              <a:t> ako se visina levog i desnog podstabla svakog čvora razlikuju maksimalno za 1. </a:t>
            </a:r>
            <a:r>
              <a:rPr lang="sr-Latn-RS" sz="2000" dirty="0" smtClean="0"/>
              <a:t>Binarno </a:t>
            </a:r>
            <a:r>
              <a:rPr lang="sr-Latn-RS" sz="2000" dirty="0"/>
              <a:t>stablo je </a:t>
            </a:r>
            <a:r>
              <a:rPr lang="sr-Latn-RS" sz="2000" dirty="0">
                <a:solidFill>
                  <a:srgbClr val="FF0000"/>
                </a:solidFill>
              </a:rPr>
              <a:t>samobalansirajuće</a:t>
            </a:r>
            <a:r>
              <a:rPr lang="sr-Latn-RS" sz="2000" dirty="0"/>
              <a:t> ako automatski ostaje balansirano nakon operacija unošenja i brisanja čvorova. </a:t>
            </a:r>
            <a:endParaRPr lang="sr-Latn-RS" sz="20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5863915" y="6070456"/>
            <a:ext cx="31500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RS" sz="1200" dirty="0" smtClean="0"/>
              <a:t>Samobalansirajuće binarno stablo </a:t>
            </a:r>
            <a:r>
              <a:rPr lang="sr-Latn-RS" sz="1200" dirty="0"/>
              <a:t>pretrage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350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6480968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Klasa TreeSet</a:t>
            </a:r>
            <a:endParaRPr lang="en-US" sz="3600" dirty="0" smtClean="0"/>
          </a:p>
        </p:txBody>
      </p:sp>
      <p:sp>
        <p:nvSpPr>
          <p:cNvPr id="1126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512" y="1268760"/>
            <a:ext cx="871296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>
                <a:latin typeface="Consolas" panose="020B0609020204030204" pitchFamily="49" charset="0"/>
              </a:rPr>
              <a:t>TreeSet</a:t>
            </a:r>
            <a:r>
              <a:rPr lang="sr-Latn-RS" sz="2000" dirty="0" smtClean="0"/>
              <a:t> </a:t>
            </a:r>
            <a:r>
              <a:rPr lang="sr-Latn-RS" sz="2000" dirty="0"/>
              <a:t>implementira interfejs </a:t>
            </a:r>
            <a:r>
              <a:rPr lang="sr-Latn-RS" sz="20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SortedSet</a:t>
            </a:r>
            <a:r>
              <a:rPr lang="sr-Latn-RS" sz="2000" dirty="0" smtClean="0"/>
              <a:t>, </a:t>
            </a:r>
            <a:r>
              <a:rPr lang="sr-Latn-RS" sz="2000" dirty="0" smtClean="0"/>
              <a:t>koji </a:t>
            </a:r>
            <a:r>
              <a:rPr lang="sr-Latn-RS" sz="2000" dirty="0"/>
              <a:t>nasleđuje interfejs </a:t>
            </a:r>
            <a:r>
              <a:rPr lang="sr-Latn-RS" sz="2000" dirty="0" smtClean="0">
                <a:latin typeface="Consolas" panose="020B0609020204030204" pitchFamily="49" charset="0"/>
              </a:rPr>
              <a:t>Set</a:t>
            </a:r>
            <a:r>
              <a:rPr lang="sr-Latn-RS" sz="2000" dirty="0" smtClean="0"/>
              <a:t>. </a:t>
            </a:r>
            <a:endParaRPr lang="sr-Latn-RS" sz="2000" dirty="0" smtClean="0"/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Sve kolekcije koje </a:t>
            </a:r>
            <a:r>
              <a:rPr lang="sr-Latn-RS" sz="2000" dirty="0"/>
              <a:t>implementiraju interfejs </a:t>
            </a:r>
            <a:r>
              <a:rPr lang="sr-Latn-RS" sz="2000" dirty="0">
                <a:latin typeface="Consolas" panose="020B0609020204030204" pitchFamily="49" charset="0"/>
              </a:rPr>
              <a:t>SortedSet</a:t>
            </a:r>
            <a:r>
              <a:rPr lang="sr-Latn-RS" sz="2000" dirty="0" smtClean="0"/>
              <a:t> </a:t>
            </a:r>
            <a:r>
              <a:rPr lang="sr-Latn-RS" sz="2000" dirty="0" smtClean="0"/>
              <a:t>imaju </a:t>
            </a:r>
            <a:r>
              <a:rPr lang="sr-Latn-RS" sz="2000" dirty="0" smtClean="0"/>
              <a:t>sortirane elemente, bilo u prirodnom poretku (npr. rastući redosled za brojeve) ili u poretku koji definiše </a:t>
            </a:r>
            <a:r>
              <a:rPr lang="sr-Latn-RS" sz="2000" dirty="0">
                <a:latin typeface="Consolas" panose="020B0609020204030204" pitchFamily="49" charset="0"/>
              </a:rPr>
              <a:t>Comparator</a:t>
            </a:r>
            <a:r>
              <a:rPr lang="sr-Latn-RS" sz="2000" dirty="0" smtClean="0"/>
              <a:t> objekat prosleđen </a:t>
            </a:r>
            <a:r>
              <a:rPr lang="sr-Latn-RS" sz="2000" dirty="0">
                <a:latin typeface="Consolas" panose="020B0609020204030204" pitchFamily="49" charset="0"/>
              </a:rPr>
              <a:t>TreeSet</a:t>
            </a:r>
            <a:r>
              <a:rPr lang="sr-Latn-RS" sz="2000" dirty="0" smtClean="0"/>
              <a:t> konstruktoru.</a:t>
            </a:r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Osnovne </a:t>
            </a:r>
            <a:r>
              <a:rPr lang="sr-Latn-RS" sz="2000" dirty="0"/>
              <a:t>operacije sa elementima (dodavanje, uklanjanje i provera da li element postoji) kod </a:t>
            </a:r>
            <a:r>
              <a:rPr lang="sr-Latn-RS" sz="2000" dirty="0">
                <a:latin typeface="Consolas" panose="020B0609020204030204" pitchFamily="49" charset="0"/>
              </a:rPr>
              <a:t>TreeSet</a:t>
            </a:r>
            <a:r>
              <a:rPr lang="sr-Latn-RS" sz="2000" dirty="0"/>
              <a:t>-a su sporije nego kod </a:t>
            </a:r>
            <a:r>
              <a:rPr lang="sr-Latn-RS" sz="2000" dirty="0">
                <a:latin typeface="Consolas" panose="020B0609020204030204" pitchFamily="49" charset="0"/>
              </a:rPr>
              <a:t>HashSet</a:t>
            </a:r>
            <a:r>
              <a:rPr lang="sr-Latn-RS" sz="2000" dirty="0"/>
              <a:t>-a, ali još uvek mnogo brže nego kod nizova ili povezanih listi. </a:t>
            </a:r>
            <a:endParaRPr lang="sr-Latn-RS" sz="2000" dirty="0" smtClean="0"/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Ako </a:t>
            </a:r>
            <a:r>
              <a:rPr lang="sr-Latn-RS" sz="2000" dirty="0">
                <a:latin typeface="Consolas" panose="020B0609020204030204" pitchFamily="49" charset="0"/>
              </a:rPr>
              <a:t>TreeSet</a:t>
            </a:r>
            <a:r>
              <a:rPr lang="sr-Latn-RS" sz="2000" dirty="0"/>
              <a:t> sadrži </a:t>
            </a:r>
            <a:r>
              <a:rPr lang="sr-Latn-RS" sz="2000" dirty="0">
                <a:solidFill>
                  <a:srgbClr val="3333CC"/>
                </a:solidFill>
              </a:rPr>
              <a:t>N</a:t>
            </a:r>
            <a:r>
              <a:rPr lang="sr-Latn-RS" sz="2000" dirty="0"/>
              <a:t> elemenata, potrebno je u proseku </a:t>
            </a:r>
            <a:r>
              <a:rPr lang="sr-Latn-RS" sz="2000" dirty="0">
                <a:solidFill>
                  <a:srgbClr val="3333CC"/>
                </a:solidFill>
              </a:rPr>
              <a:t>log</a:t>
            </a:r>
            <a:r>
              <a:rPr lang="sr-Latn-RS" sz="2000" baseline="-25000" dirty="0">
                <a:solidFill>
                  <a:srgbClr val="3333CC"/>
                </a:solidFill>
              </a:rPr>
              <a:t>2</a:t>
            </a:r>
            <a:r>
              <a:rPr lang="sr-Latn-RS" sz="2000" dirty="0">
                <a:solidFill>
                  <a:srgbClr val="3333CC"/>
                </a:solidFill>
              </a:rPr>
              <a:t>N</a:t>
            </a:r>
            <a:r>
              <a:rPr lang="sr-Latn-RS" sz="2000" dirty="0"/>
              <a:t> poređenja za ove osnovne operacije, dok je kod </a:t>
            </a:r>
            <a:r>
              <a:rPr lang="sr-Latn-RS" sz="2000" dirty="0">
                <a:latin typeface="Consolas" panose="020B0609020204030204" pitchFamily="49" charset="0"/>
              </a:rPr>
              <a:t>HashSet</a:t>
            </a:r>
            <a:r>
              <a:rPr lang="sr-Latn-RS" sz="2000" dirty="0"/>
              <a:t>-a složenost ovih operacija </a:t>
            </a:r>
            <a:r>
              <a:rPr lang="sr-Latn-RS" sz="2000" dirty="0" smtClean="0"/>
              <a:t>konstantna, tj. </a:t>
            </a:r>
            <a:r>
              <a:rPr lang="sr-Latn-RS" sz="2000" dirty="0"/>
              <a:t>n</a:t>
            </a:r>
            <a:r>
              <a:rPr lang="sr-Latn-RS" sz="2000" dirty="0" smtClean="0"/>
              <a:t>e zavisi od broja elemenata.</a:t>
            </a:r>
            <a:endParaRPr lang="sr-Latn-RS" sz="2000" dirty="0"/>
          </a:p>
          <a:p>
            <a:pPr eaLnBrk="1" hangingPunct="1"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anose="020B0609020204030204" pitchFamily="49" charset="0"/>
              </a:rPr>
              <a:t>TreeSet</a:t>
            </a:r>
            <a:r>
              <a:rPr lang="sr-Latn-RS" sz="2000" dirty="0"/>
              <a:t> ima četiri </a:t>
            </a:r>
            <a:r>
              <a:rPr lang="sr-Latn-RS" sz="2000" dirty="0" smtClean="0"/>
              <a:t>konstruktora. </a:t>
            </a:r>
            <a:r>
              <a:rPr lang="sr-Latn-RS" sz="2000" dirty="0"/>
              <a:t>Pomenimo </a:t>
            </a:r>
            <a:r>
              <a:rPr lang="sr-Latn-RS" sz="2000" dirty="0" smtClean="0"/>
              <a:t>1) konstruktor </a:t>
            </a:r>
            <a:r>
              <a:rPr lang="sr-Latn-RS" sz="2000" dirty="0"/>
              <a:t>sa parametrom kolekcijom čije elemente kopira u kreiranu </a:t>
            </a:r>
            <a:r>
              <a:rPr lang="sr-Latn-RS" sz="2000" dirty="0">
                <a:latin typeface="Consolas" panose="020B0609020204030204" pitchFamily="49" charset="0"/>
              </a:rPr>
              <a:t>TreeSet</a:t>
            </a:r>
            <a:r>
              <a:rPr lang="sr-Latn-RS" sz="2000" dirty="0"/>
              <a:t> </a:t>
            </a:r>
            <a:r>
              <a:rPr lang="sr-Latn-RS" sz="2000" dirty="0" smtClean="0"/>
              <a:t>instancu </a:t>
            </a:r>
            <a:r>
              <a:rPr lang="sr-Latn-RS" sz="2000" dirty="0"/>
              <a:t>i sortira prema prirodnom </a:t>
            </a:r>
            <a:r>
              <a:rPr lang="sr-Latn-RS" sz="2000" dirty="0" smtClean="0"/>
              <a:t>poretku, i 2) konstruktor sa parametrom komparatorom </a:t>
            </a:r>
            <a:r>
              <a:rPr lang="sr-Latn-RS" sz="2000" dirty="0"/>
              <a:t>koji definiše poredak </a:t>
            </a:r>
            <a:r>
              <a:rPr lang="sr-Latn-RS" sz="2000" dirty="0" smtClean="0"/>
              <a:t>elemenata.</a:t>
            </a:r>
            <a:endParaRPr lang="sr-Latn-RS" sz="2000" dirty="0"/>
          </a:p>
        </p:txBody>
      </p:sp>
      <p:sp>
        <p:nvSpPr>
          <p:cNvPr id="1126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7AEB40-D8CB-4C6D-ACE9-D48CC289F7F5}" type="slidenum">
              <a:rPr lang="en-GB" smtClean="0">
                <a:latin typeface="Arial Black" pitchFamily="34" charset="0"/>
              </a:rPr>
              <a:pPr eaLnBrk="1" hangingPunct="1"/>
              <a:t>18</a:t>
            </a:fld>
            <a:endParaRPr lang="en-GB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40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2656"/>
            <a:ext cx="5832475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Primer sa Set-ovima</a:t>
            </a:r>
            <a:endParaRPr lang="en-US" sz="3600" dirty="0" smtClean="0"/>
          </a:p>
        </p:txBody>
      </p:sp>
      <p:sp>
        <p:nvSpPr>
          <p:cNvPr id="12291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1AF976A-B604-4931-8D5D-E1322C681F5F}" type="slidenum">
              <a:rPr lang="en-GB" smtClean="0">
                <a:latin typeface="Arial Black" pitchFamily="34" charset="0"/>
              </a:rPr>
              <a:pPr eaLnBrk="1" hangingPunct="1"/>
              <a:t>19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2293" name="Rectangle 1"/>
          <p:cNvSpPr>
            <a:spLocks noChangeArrowheads="1"/>
          </p:cNvSpPr>
          <p:nvPr/>
        </p:nvSpPr>
        <p:spPr bwMode="auto">
          <a:xfrm>
            <a:off x="179513" y="5613143"/>
            <a:ext cx="4320480" cy="1201738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200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HashSet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Esma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Igor, Ana, Robert, Marko,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Dalibor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Ivana]</a:t>
            </a:r>
          </a:p>
          <a:p>
            <a:r>
              <a:rPr lang="en-GB" sz="1200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TreeSet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200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prirodni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poredak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):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[Ana,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Dalibor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Esma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Igor, Ivana, Marko, Robert]</a:t>
            </a:r>
          </a:p>
          <a:p>
            <a:r>
              <a:rPr lang="en-GB" sz="1200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TreeSet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200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korisnički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 smtClean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definisan</a:t>
            </a:r>
            <a:r>
              <a:rPr lang="en-GB" sz="1200" dirty="0" smtClean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 smtClean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poredak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):</a:t>
            </a:r>
          </a:p>
          <a:p>
            <a:r>
              <a:rPr lang="en-GB" sz="1200" dirty="0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</a:t>
            </a:r>
            <a:r>
              <a:rPr lang="en-GB" sz="1200" dirty="0" err="1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Esma</a:t>
            </a:r>
            <a:r>
              <a:rPr lang="en-GB" sz="1200" dirty="0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Ivana Robert </a:t>
            </a:r>
            <a:r>
              <a:rPr lang="en-GB" sz="1200" dirty="0" err="1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Dalibor</a:t>
            </a:r>
            <a:endParaRPr lang="en-GB" sz="1200" dirty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3" y="1346652"/>
            <a:ext cx="7632847" cy="4262705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import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java.util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.*;</a:t>
            </a:r>
            <a:endParaRPr lang="sr-Latn-ME" sz="1400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Aft>
                <a:spcPts val="0"/>
              </a:spcAft>
            </a:pPr>
            <a:endParaRPr lang="en-US" sz="1400" dirty="0">
              <a:latin typeface="Consolas" panose="020B0609020204030204" pitchFamily="49" charset="0"/>
            </a:endParaRPr>
          </a:p>
          <a:p>
            <a:pPr>
              <a:spcAft>
                <a:spcPts val="600"/>
              </a:spcAft>
            </a:pP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HashSetTreeSet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sr-Latn-ME" sz="1400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1">
              <a:tabLst>
                <a:tab pos="269875" algn="l"/>
                <a:tab pos="539750" algn="l"/>
              </a:tabLst>
            </a:pPr>
            <a:r>
              <a:rPr lang="sr-Latn-ME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public static void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main(String[]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sr-Latn-ME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449263" lvl="1">
              <a:tabLst>
                <a:tab pos="269875" algn="l"/>
                <a:tab pos="539750" algn="l"/>
              </a:tabLst>
            </a:pP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String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nizImena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[] = {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"Ana"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"Marko"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"Robert"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Esma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Dalibor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pPr marL="457200" lvl="2">
              <a:tabLst>
                <a:tab pos="269875" algn="l"/>
                <a:tab pos="539750" algn="l"/>
                <a:tab pos="2511425" algn="l"/>
              </a:tabLst>
            </a:pPr>
            <a:r>
              <a:rPr lang="sv-SE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sr-Latn-ME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sv-SE" sz="1400" dirty="0" smtClean="0">
                <a:solidFill>
                  <a:srgbClr val="2A00FF"/>
                </a:solidFill>
                <a:latin typeface="Consolas" panose="020B0609020204030204" pitchFamily="49" charset="0"/>
              </a:rPr>
              <a:t>"</a:t>
            </a:r>
            <a:r>
              <a:rPr lang="sv-SE" sz="1400" dirty="0">
                <a:solidFill>
                  <a:srgbClr val="2A00FF"/>
                </a:solidFill>
                <a:latin typeface="Consolas" panose="020B0609020204030204" pitchFamily="49" charset="0"/>
              </a:rPr>
              <a:t>Igor"</a:t>
            </a:r>
            <a:r>
              <a:rPr lang="sv-SE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sv-SE" sz="1400" dirty="0">
                <a:solidFill>
                  <a:srgbClr val="2A00FF"/>
                </a:solidFill>
                <a:latin typeface="Consolas" panose="020B0609020204030204" pitchFamily="49" charset="0"/>
              </a:rPr>
              <a:t>"Ivana"</a:t>
            </a:r>
            <a:r>
              <a:rPr lang="sv-SE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sv-SE" sz="1400" dirty="0">
                <a:solidFill>
                  <a:srgbClr val="2A00FF"/>
                </a:solidFill>
                <a:latin typeface="Consolas" panose="020B0609020204030204" pitchFamily="49" charset="0"/>
              </a:rPr>
              <a:t>"Marko"</a:t>
            </a:r>
            <a:r>
              <a:rPr lang="sv-SE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sv-SE" sz="1400" dirty="0">
                <a:solidFill>
                  <a:srgbClr val="2A00FF"/>
                </a:solidFill>
                <a:latin typeface="Consolas" panose="020B0609020204030204" pitchFamily="49" charset="0"/>
              </a:rPr>
              <a:t>"Robert"</a:t>
            </a:r>
            <a:r>
              <a:rPr lang="sv-SE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sv-SE" sz="1400" dirty="0">
                <a:solidFill>
                  <a:srgbClr val="2A00FF"/>
                </a:solidFill>
                <a:latin typeface="Consolas" panose="020B0609020204030204" pitchFamily="49" charset="0"/>
              </a:rPr>
              <a:t>"Ana"</a:t>
            </a:r>
            <a:r>
              <a:rPr lang="sv-SE" sz="1400" dirty="0">
                <a:solidFill>
                  <a:srgbClr val="000000"/>
                </a:solidFill>
                <a:latin typeface="Consolas" panose="020B0609020204030204" pitchFamily="49" charset="0"/>
              </a:rPr>
              <a:t>};</a:t>
            </a:r>
          </a:p>
          <a:p>
            <a:pPr marL="0" lvl="1">
              <a:tabLst>
                <a:tab pos="269875" algn="l"/>
                <a:tab pos="539750" algn="l"/>
              </a:tabLst>
            </a:pPr>
            <a:endParaRPr lang="en-US" sz="1400" dirty="0">
              <a:latin typeface="Consolas" panose="020B0609020204030204" pitchFamily="49" charset="0"/>
            </a:endParaRPr>
          </a:p>
          <a:p>
            <a:pPr marL="457200" lvl="2"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Set&lt; String 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HashSet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 String &gt;(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Arrays.asList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nizImena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pPr marL="457200" lvl="2"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Set&lt; String &gt; tSet1 = 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TreeSet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 String &gt;(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457200" lvl="2"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Set&lt; String &gt; tSet2 = 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TreeSet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 String &gt;(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KomparatorStringova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pPr marL="457200" lvl="2"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tSet2.addAll(tSet1);</a:t>
            </a:r>
          </a:p>
          <a:p>
            <a:pPr marL="0" lvl="1">
              <a:tabLst>
                <a:tab pos="269875" algn="l"/>
                <a:tab pos="539750" algn="l"/>
              </a:tabLst>
            </a:pPr>
            <a:endParaRPr lang="en-US" sz="1400" dirty="0">
              <a:latin typeface="Consolas" panose="020B0609020204030204" pitchFamily="49" charset="0"/>
            </a:endParaRPr>
          </a:p>
          <a:p>
            <a:pPr marL="457200" lvl="2">
              <a:tabLst>
                <a:tab pos="269875" algn="l"/>
                <a:tab pos="539750" algn="l"/>
              </a:tabLst>
            </a:pP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</a:t>
            </a:r>
            <a:r>
              <a:rPr lang="en-US" sz="1400" dirty="0" err="1">
                <a:solidFill>
                  <a:srgbClr val="0000C0"/>
                </a:solidFill>
                <a:latin typeface="Consolas" panose="020B0609020204030204" pitchFamily="49" charset="0"/>
              </a:rPr>
              <a:t>out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.printf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HashSet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:\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n%s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hSet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457200" lvl="2">
              <a:tabLst>
                <a:tab pos="269875" algn="l"/>
                <a:tab pos="539750" algn="l"/>
              </a:tabLst>
            </a:pP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</a:t>
            </a:r>
            <a:r>
              <a:rPr lang="en-US" sz="1400" dirty="0" err="1">
                <a:solidFill>
                  <a:srgbClr val="0000C0"/>
                </a:solidFill>
                <a:latin typeface="Consolas" panose="020B0609020204030204" pitchFamily="49" charset="0"/>
              </a:rPr>
              <a:t>out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.printf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"\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nTreeSet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prirodni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poredak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):\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n%s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tSet1);</a:t>
            </a:r>
          </a:p>
          <a:p>
            <a:pPr marL="457200" lvl="2">
              <a:tabLst>
                <a:tab pos="269875" algn="l"/>
                <a:tab pos="539750" algn="l"/>
              </a:tabLst>
            </a:pP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System.out.println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"\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nTreeSet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korisnički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definisan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A00FF"/>
                </a:solidFill>
                <a:latin typeface="Consolas" panose="020B0609020204030204" pitchFamily="49" charset="0"/>
              </a:rPr>
              <a:t>poredak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):"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457200" lvl="2" indent="-457200"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b="1" dirty="0">
                <a:solidFill>
                  <a:srgbClr val="7F0055"/>
                </a:solidFill>
                <a:latin typeface="Consolas" panose="020B0609020204030204" pitchFamily="49" charset="0"/>
              </a:rPr>
              <a:t>for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(String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: tSet2)</a:t>
            </a:r>
          </a:p>
          <a:p>
            <a:pPr marL="457200" lvl="2" indent="-457200">
              <a:tabLst>
                <a:tab pos="269875" algn="l"/>
                <a:tab pos="539750" algn="l"/>
              </a:tabLs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System.out.print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ime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+ </a:t>
            </a:r>
            <a:r>
              <a:rPr lang="en-US" sz="1400" dirty="0">
                <a:solidFill>
                  <a:srgbClr val="2A00FF"/>
                </a:solidFill>
                <a:latin typeface="Consolas" panose="020B0609020204030204" pitchFamily="49" charset="0"/>
              </a:rPr>
              <a:t>" 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>
              <a:tabLst>
                <a:tab pos="269875" algn="l"/>
                <a:tab pos="539750" algn="l"/>
              </a:tabLst>
            </a:pPr>
            <a:r>
              <a:rPr lang="sr-Latn-ME" sz="1400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dirty="0"/>
          </a:p>
        </p:txBody>
      </p:sp>
      <p:sp>
        <p:nvSpPr>
          <p:cNvPr id="3" name="Rectangle 2"/>
          <p:cNvSpPr/>
          <p:nvPr/>
        </p:nvSpPr>
        <p:spPr>
          <a:xfrm>
            <a:off x="3491880" y="836712"/>
            <a:ext cx="5609129" cy="1277273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269875" algn="l"/>
                <a:tab pos="539750" algn="l"/>
              </a:tabLst>
            </a:pPr>
            <a:r>
              <a:rPr lang="en-US" sz="1200" b="1" dirty="0">
                <a:solidFill>
                  <a:srgbClr val="7F0055"/>
                </a:solidFill>
                <a:latin typeface="Consolas" panose="020B0609020204030204" pitchFamily="49" charset="0"/>
              </a:rPr>
              <a:t>import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java.util.Comparator</a:t>
            </a:r>
            <a:r>
              <a:rPr lang="en-US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200" dirty="0">
              <a:latin typeface="Consolas" panose="020B0609020204030204" pitchFamily="49" charset="0"/>
            </a:endParaRPr>
          </a:p>
          <a:p>
            <a:pPr>
              <a:tabLst>
                <a:tab pos="269875" algn="l"/>
                <a:tab pos="539750" algn="l"/>
              </a:tabLst>
            </a:pPr>
            <a:r>
              <a:rPr lang="en-US" sz="1200" b="1" dirty="0">
                <a:solidFill>
                  <a:srgbClr val="7F0055"/>
                </a:solidFill>
                <a:latin typeface="Consolas" panose="020B0609020204030204" pitchFamily="49" charset="0"/>
              </a:rPr>
              <a:t>public</a:t>
            </a:r>
            <a:r>
              <a:rPr lang="en-US" sz="12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srgbClr val="7F0055"/>
                </a:solidFill>
                <a:latin typeface="Consolas" panose="020B0609020204030204" pitchFamily="49" charset="0"/>
              </a:rPr>
              <a:t>class</a:t>
            </a:r>
            <a:r>
              <a:rPr lang="en-US" sz="12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KomparatorStringova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srgbClr val="7F0055"/>
                </a:solidFill>
                <a:latin typeface="Consolas" panose="020B0609020204030204" pitchFamily="49" charset="0"/>
              </a:rPr>
              <a:t>implements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Comparator&lt;String</a:t>
            </a:r>
            <a:r>
              <a:rPr lang="en-US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sr-Latn-ME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tabLst>
                <a:tab pos="269875" algn="l"/>
                <a:tab pos="539750" algn="l"/>
              </a:tabLst>
            </a:pPr>
            <a:r>
              <a:rPr lang="sr-Latn-ME" sz="1200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</a:t>
            </a:r>
            <a:r>
              <a:rPr lang="en-US" sz="1200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public</a:t>
            </a:r>
            <a:r>
              <a:rPr lang="en-US" sz="12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int</a:t>
            </a:r>
            <a:r>
              <a:rPr lang="en-US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compare(String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prvi</a:t>
            </a:r>
            <a:r>
              <a:rPr lang="en-US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, String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drugi</a:t>
            </a:r>
            <a:r>
              <a:rPr lang="en-US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>
              <a:tabLst>
                <a:tab pos="269875" algn="l"/>
                <a:tab pos="539750" algn="l"/>
              </a:tabLst>
            </a:pPr>
            <a:r>
              <a:rPr lang="sr-Latn-ME" sz="1200" dirty="0" smtClean="0">
                <a:solidFill>
                  <a:srgbClr val="7F0055"/>
                </a:solidFill>
                <a:latin typeface="Consolas" panose="020B0609020204030204" pitchFamily="49" charset="0"/>
              </a:rPr>
              <a:t>		</a:t>
            </a:r>
            <a:r>
              <a:rPr lang="en-US" sz="1200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return</a:t>
            </a:r>
            <a:r>
              <a:rPr lang="en-US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prvi.length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 -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drugi.length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>
              <a:tabLst>
                <a:tab pos="269875" algn="l"/>
                <a:tab pos="539750" algn="l"/>
              </a:tabLst>
            </a:pPr>
            <a:r>
              <a:rPr lang="sr-Latn-ME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2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tabLst>
                <a:tab pos="269875" algn="l"/>
                <a:tab pos="539750" algn="l"/>
              </a:tabLst>
            </a:pP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 flipV="1">
            <a:off x="6084168" y="1692895"/>
            <a:ext cx="113056" cy="17279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247727" y="1844824"/>
            <a:ext cx="288032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200" dirty="0" smtClean="0">
                <a:solidFill>
                  <a:srgbClr val="0070C0"/>
                </a:solidFill>
                <a:latin typeface="+mn-lt"/>
              </a:rPr>
              <a:t>Dužina stringa kao kriterijum poređenja</a:t>
            </a:r>
            <a:endParaRPr lang="sr-Latn-RS" sz="1200" dirty="0">
              <a:solidFill>
                <a:srgbClr val="0070C0"/>
              </a:solidFill>
              <a:latin typeface="+mn-lt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 flipH="1">
            <a:off x="3311526" y="6687292"/>
            <a:ext cx="1548506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830386" y="6372696"/>
            <a:ext cx="2837958" cy="419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200" dirty="0" smtClean="0">
                <a:solidFill>
                  <a:srgbClr val="0070C0"/>
                </a:solidFill>
                <a:latin typeface="+mn-lt"/>
              </a:rPr>
              <a:t>Kad je dužina kriterijum poređenja stringova, isti su oni koji su iste dužine.</a:t>
            </a:r>
            <a:endParaRPr lang="sr-Latn-RS" sz="1200" dirty="0">
              <a:solidFill>
                <a:srgbClr val="0070C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3744912" cy="596900"/>
          </a:xfrm>
        </p:spPr>
        <p:txBody>
          <a:bodyPr/>
          <a:lstStyle/>
          <a:p>
            <a:pPr eaLnBrk="1" hangingPunct="1"/>
            <a:r>
              <a:rPr lang="sr-Latn-RS" sz="3500" smtClean="0"/>
              <a:t>Klasa Collections</a:t>
            </a:r>
            <a:endParaRPr lang="en-US" sz="3500" smtClean="0"/>
          </a:p>
        </p:txBody>
      </p:sp>
      <p:sp>
        <p:nvSpPr>
          <p:cNvPr id="409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3385BCD-74B0-437F-AB5D-15C7DF043723}" type="slidenum">
              <a:rPr lang="en-GB" smtClean="0">
                <a:latin typeface="Arial Black" pitchFamily="34" charset="0"/>
              </a:rPr>
              <a:pPr eaLnBrk="1" hangingPunct="1"/>
              <a:t>2</a:t>
            </a:fld>
            <a:endParaRPr lang="en-GB" smtClean="0">
              <a:latin typeface="Arial Black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5013" y="2473325"/>
          <a:ext cx="7437437" cy="3563940"/>
        </p:xfrm>
        <a:graphic>
          <a:graphicData uri="http://schemas.openxmlformats.org/drawingml/2006/table">
            <a:tbl>
              <a:tblPr firstRow="1" firstCol="1" bandRow="1"/>
              <a:tblGrid>
                <a:gridCol w="1870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6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0514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sr-Latn-RS" sz="1600" b="1" i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Metoda</a:t>
                      </a:r>
                      <a:endParaRPr kumimoji="0" lang="en-GB" sz="1600" b="1" i="0" u="none" strike="noStrike" kern="1200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56774" marR="56774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en-GB" sz="1600" b="1" i="0" u="none" strike="noStrike" kern="1200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Opis</a:t>
                      </a:r>
                    </a:p>
                  </a:txBody>
                  <a:tcPr marL="56774" marR="56774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sort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R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Times New Roman" pitchFamily="18" charset="0"/>
                        </a:rPr>
                        <a:t>Sortiranje elemenata liste.</a:t>
                      </a:r>
                      <a:endParaRPr kumimoji="0" lang="en-GB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29435" marR="29435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binarySearch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R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onsolas" pitchFamily="49" charset="0"/>
                        </a:rPr>
                        <a:t>Traženje elementa liste.</a:t>
                      </a:r>
                      <a:endParaRPr kumimoji="0" lang="en-GB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29435" marR="29435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reverse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sr-Latn-RS" sz="1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Consolas" pitchFamily="49" charset="0"/>
                        </a:rPr>
                        <a:t>Obrtanje redosleda elemenata liste.</a:t>
                      </a:r>
                      <a:endParaRPr kumimoji="0" lang="en-GB" sz="1900" b="0" i="0" u="none" strike="noStrike" kern="1200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29435" marR="29435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shuffle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Slučajno</a:t>
                      </a:r>
                      <a:r>
                        <a:rPr lang="sr-Latn-ME" sz="1900" baseline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raspoređivanje elemenata (mešanje) liste.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fill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Upisivanje</a:t>
                      </a:r>
                      <a:r>
                        <a:rPr lang="sr-Latn-ME" sz="1900" baseline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određene reference u svaki element liste.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copy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Kopiranje</a:t>
                      </a:r>
                      <a:r>
                        <a:rPr lang="sr-Latn-ME" sz="1900" baseline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reference iz jedne liste u drugu.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min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Vraća minimalan element kolekcije.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max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Vraća maksimalan element kolekcije.</a:t>
                      </a:r>
                      <a:endParaRPr lang="en-GB" sz="1900" smtClean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7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onsolas" pitchFamily="49" charset="0"/>
                          <a:ea typeface="Calibri"/>
                          <a:cs typeface="Consolas" pitchFamily="49" charset="0"/>
                        </a:rPr>
                        <a:t>addAll</a:t>
                      </a:r>
                      <a:endParaRPr lang="en-GB" sz="1900">
                        <a:effectLst/>
                        <a:latin typeface="Consolas" pitchFamily="49" charset="0"/>
                        <a:ea typeface="Calibri"/>
                        <a:cs typeface="Consolas" pitchFamily="49" charset="0"/>
                      </a:endParaRPr>
                    </a:p>
                  </a:txBody>
                  <a:tcPr marL="68572" marR="68572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90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Nadovezivanje</a:t>
                      </a:r>
                      <a:r>
                        <a:rPr lang="sr-Latn-ME" sz="1900" baseline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elemenata niza na kolekciju.</a:t>
                      </a:r>
                      <a:endParaRPr lang="en-GB" sz="19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72" marR="68572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12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250825" y="1268413"/>
            <a:ext cx="8713788" cy="108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Klasa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Collections</a:t>
            </a:r>
            <a:r>
              <a:rPr lang="sr-Latn-RS" sz="2000" dirty="0"/>
              <a:t> obezbeđuje nekoliko efikasnih algoritama za manipulaciju elementima kolekcije. Ovi algoritmi su implementirani kao statičke metode. Najčešće korišćene metode su date u tabeli ispod.</a:t>
            </a:r>
            <a:endParaRPr lang="sr-Latn-ME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0891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Mape</a:t>
            </a:r>
          </a:p>
        </p:txBody>
      </p:sp>
      <p:sp>
        <p:nvSpPr>
          <p:cNvPr id="1331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062089"/>
            <a:ext cx="8856663" cy="1463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dirty="0"/>
              <a:t>Za razliku od skupova, koji sadrže samo vrednosti, vrednosti </a:t>
            </a:r>
            <a:r>
              <a:rPr lang="sr-Latn-RS" b="1" dirty="0">
                <a:solidFill>
                  <a:srgbClr val="FF0000"/>
                </a:solidFill>
              </a:rPr>
              <a:t>mape</a:t>
            </a:r>
            <a:r>
              <a:rPr lang="sr-Latn-RS" dirty="0"/>
              <a:t> (eng. </a:t>
            </a:r>
            <a:r>
              <a:rPr lang="sr-Latn-RS" i="1" dirty="0"/>
              <a:t>map</a:t>
            </a:r>
            <a:r>
              <a:rPr lang="sr-Latn-RS" dirty="0"/>
              <a:t>) su </a:t>
            </a:r>
            <a:r>
              <a:rPr lang="sr-Latn-RS" dirty="0">
                <a:solidFill>
                  <a:srgbClr val="3333CC"/>
                </a:solidFill>
              </a:rPr>
              <a:t>parovi ključ-vrednost</a:t>
            </a:r>
            <a:r>
              <a:rPr lang="sr-Latn-RS" dirty="0"/>
              <a:t> (eng. </a:t>
            </a:r>
            <a:r>
              <a:rPr lang="sr-Latn-RS" i="1" dirty="0"/>
              <a:t>key-value</a:t>
            </a:r>
            <a:r>
              <a:rPr lang="sr-Latn-RS" dirty="0"/>
              <a:t>). </a:t>
            </a:r>
            <a:endParaRPr lang="sr-Latn-RS" dirty="0" smtClean="0"/>
          </a:p>
          <a:p>
            <a:pPr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dirty="0" smtClean="0"/>
              <a:t>Mapa </a:t>
            </a:r>
            <a:r>
              <a:rPr lang="sr-Latn-RS" dirty="0"/>
              <a:t>je objekat koja </a:t>
            </a:r>
            <a:r>
              <a:rPr lang="sr-Latn-RS" dirty="0" smtClean="0"/>
              <a:t>mapira (preslikava) </a:t>
            </a:r>
            <a:r>
              <a:rPr lang="sr-Latn-RS" dirty="0"/>
              <a:t>ključeve u vrednosti. Ključevi u mapi moraju biti jedinstveni, dok odgovarajuće vrednosti ne moraju biti. Ključevi i vrednosti mogu biti proizvoljni referencijski tipovi</a:t>
            </a:r>
            <a:r>
              <a:rPr lang="sr-Latn-RS" dirty="0" smtClean="0"/>
              <a:t>.</a:t>
            </a:r>
            <a:endParaRPr lang="sr-Latn-RS" dirty="0"/>
          </a:p>
        </p:txBody>
      </p:sp>
      <p:sp>
        <p:nvSpPr>
          <p:cNvPr id="1331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A15A83A-5C2F-4990-98C6-AC38A5D50A55}" type="slidenum">
              <a:rPr lang="en-GB" smtClean="0">
                <a:latin typeface="Arial Black" pitchFamily="34" charset="0"/>
              </a:rPr>
              <a:pPr eaLnBrk="1" hangingPunct="1"/>
              <a:t>20</a:t>
            </a:fld>
            <a:endParaRPr lang="en-GB" smtClean="0">
              <a:latin typeface="Arial Black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902750"/>
              </p:ext>
            </p:extLst>
          </p:nvPr>
        </p:nvGraphicFramePr>
        <p:xfrm>
          <a:off x="236530" y="2637816"/>
          <a:ext cx="8640960" cy="4196791"/>
        </p:xfrm>
        <a:graphic>
          <a:graphicData uri="http://schemas.openxmlformats.org/drawingml/2006/table">
            <a:tbl>
              <a:tblPr firstRow="1" firstCol="1" bandRow="1">
                <a:tableStyleId>{46F890A9-2807-4EBB-B81D-B2AA78EC7F39}</a:tableStyleId>
              </a:tblPr>
              <a:tblGrid>
                <a:gridCol w="1314952">
                  <a:extLst>
                    <a:ext uri="{9D8B030D-6E8A-4147-A177-3AD203B41FA5}">
                      <a16:colId xmlns:a16="http://schemas.microsoft.com/office/drawing/2014/main" val="654903416"/>
                    </a:ext>
                  </a:extLst>
                </a:gridCol>
                <a:gridCol w="7326008">
                  <a:extLst>
                    <a:ext uri="{9D8B030D-6E8A-4147-A177-3AD203B41FA5}">
                      <a16:colId xmlns:a16="http://schemas.microsoft.com/office/drawing/2014/main" val="4123433014"/>
                    </a:ext>
                  </a:extLst>
                </a:gridCol>
              </a:tblGrid>
              <a:tr h="124056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200">
                          <a:effectLst/>
                        </a:rPr>
                        <a:t>Metoda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sr-Latn-ME" sz="1200" dirty="0">
                          <a:effectLst/>
                        </a:rPr>
                        <a:t>Opis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extLst>
                  <a:ext uri="{0D108BD9-81ED-4DB2-BD59-A6C34878D82A}">
                    <a16:rowId xmlns:a16="http://schemas.microsoft.com/office/drawing/2014/main" val="1901327640"/>
                  </a:ext>
                </a:extLst>
              </a:tr>
              <a:tr h="7406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put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ME" sz="1150" dirty="0">
                          <a:effectLst/>
                        </a:rPr>
                        <a:t>Dodaje ključ (prvi parameter) i odgovarajuću vrednost (drugi parameter) u </a:t>
                      </a:r>
                      <a:r>
                        <a:rPr lang="en-US" sz="1150" dirty="0" err="1">
                          <a:effectLst/>
                        </a:rPr>
                        <a:t>mapu</a:t>
                      </a:r>
                      <a:r>
                        <a:rPr lang="en-US" sz="1150" dirty="0">
                          <a:effectLst/>
                        </a:rPr>
                        <a:t>. </a:t>
                      </a:r>
                      <a:r>
                        <a:rPr lang="en-US" sz="1150" dirty="0" err="1">
                          <a:effectLst/>
                        </a:rPr>
                        <a:t>Ukoliko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ključ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već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ima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pridruženu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vrednost</a:t>
                      </a:r>
                      <a:r>
                        <a:rPr lang="en-US" sz="1150" dirty="0">
                          <a:effectLst/>
                        </a:rPr>
                        <a:t>, </a:t>
                      </a:r>
                      <a:r>
                        <a:rPr lang="en-US" sz="1150" dirty="0" err="1">
                          <a:effectLst/>
                        </a:rPr>
                        <a:t>metoda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menja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staru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vrednost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novom</a:t>
                      </a:r>
                      <a:r>
                        <a:rPr lang="en-US" sz="1150" dirty="0">
                          <a:effectLst/>
                        </a:rPr>
                        <a:t>.</a:t>
                      </a: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1150" b="1" dirty="0">
                          <a:effectLst/>
                        </a:rPr>
                        <a:t>Primer</a:t>
                      </a:r>
                      <a:r>
                        <a:rPr lang="sr-Latn-ME" sz="1150" dirty="0">
                          <a:effectLst/>
                        </a:rPr>
                        <a:t>: Ako je ključ tipa </a:t>
                      </a:r>
                      <a:r>
                        <a:rPr lang="sr-Latn-ME" sz="1150" dirty="0">
                          <a:effectLst/>
                          <a:latin typeface="Consolas" panose="020B0609020204030204" pitchFamily="49" charset="0"/>
                        </a:rPr>
                        <a:t>String</a:t>
                      </a:r>
                      <a:r>
                        <a:rPr lang="sr-Latn-ME" sz="1150" dirty="0">
                          <a:effectLst/>
                        </a:rPr>
                        <a:t>, a vrednost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Integer</a:t>
                      </a:r>
                      <a:r>
                        <a:rPr lang="sr-Latn-ME" sz="1150" dirty="0">
                          <a:effectLst/>
                        </a:rPr>
                        <a:t>, </a:t>
                      </a:r>
                      <a:r>
                        <a:rPr lang="sr-Latn-ME" sz="1150" dirty="0" smtClean="0">
                          <a:effectLst/>
                        </a:rPr>
                        <a:t>naredba </a:t>
                      </a:r>
                      <a:r>
                        <a:rPr lang="sr-Latn-ME" sz="1150" kern="1200" dirty="0" smtClean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mapa.put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("Valjevo", 14000</a:t>
                      </a:r>
                      <a:r>
                        <a:rPr lang="sr-Latn-ME" sz="1150" kern="1200" dirty="0" smtClean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)</a:t>
                      </a:r>
                      <a:r>
                        <a:rPr lang="sr-Latn-ME" sz="1150" dirty="0" smtClean="0">
                          <a:effectLst/>
                        </a:rPr>
                        <a:t> će </a:t>
                      </a:r>
                      <a:r>
                        <a:rPr lang="sr-Latn-ME" sz="1150" dirty="0">
                          <a:effectLst/>
                        </a:rPr>
                        <a:t>dodati ključ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"Valjevo"</a:t>
                      </a:r>
                      <a:r>
                        <a:rPr lang="en-GB" sz="1150" dirty="0">
                          <a:effectLst/>
                        </a:rPr>
                        <a:t> </a:t>
                      </a:r>
                      <a:r>
                        <a:rPr lang="en-GB" sz="1150" dirty="0" err="1">
                          <a:effectLst/>
                        </a:rPr>
                        <a:t>sa</a:t>
                      </a:r>
                      <a:r>
                        <a:rPr lang="en-GB" sz="1150" dirty="0">
                          <a:effectLst/>
                        </a:rPr>
                        <a:t> </a:t>
                      </a:r>
                      <a:r>
                        <a:rPr lang="en-GB" sz="1150" dirty="0" err="1">
                          <a:effectLst/>
                        </a:rPr>
                        <a:t>pripadajućom</a:t>
                      </a:r>
                      <a:r>
                        <a:rPr lang="en-GB" sz="1150" dirty="0">
                          <a:effectLst/>
                        </a:rPr>
                        <a:t> </a:t>
                      </a:r>
                      <a:r>
                        <a:rPr lang="en-GB" sz="1150" dirty="0" err="1">
                          <a:effectLst/>
                        </a:rPr>
                        <a:t>vrednošću</a:t>
                      </a:r>
                      <a:r>
                        <a:rPr lang="en-GB" sz="1150" dirty="0">
                          <a:effectLst/>
                        </a:rPr>
                        <a:t> </a:t>
                      </a:r>
                      <a:r>
                        <a:rPr lang="sr-Latn-ME" sz="1150" dirty="0">
                          <a:effectLst/>
                        </a:rPr>
                        <a:t>14000 u mapu.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1265067029"/>
                  </a:ext>
                </a:extLst>
              </a:tr>
              <a:tr h="2074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>
                          <a:effectLst/>
                          <a:latin typeface="Consolas" panose="020B0609020204030204" pitchFamily="49" charset="0"/>
                        </a:rPr>
                        <a:t>putAll</a:t>
                      </a:r>
                      <a:endParaRPr lang="en-US" sz="130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ME" sz="1150">
                          <a:effectLst/>
                        </a:rPr>
                        <a:t>Kopira sve parove ključ-vrednost iz mape parametra u predmetnu mapu.</a:t>
                      </a:r>
                      <a:endParaRPr lang="en-US" sz="115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3915402634"/>
                  </a:ext>
                </a:extLst>
              </a:tr>
              <a:tr h="3562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get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ME" sz="1150" dirty="0">
                          <a:effectLst/>
                        </a:rPr>
                        <a:t>Vraća vrednost koja odgovara ključu (parametar metode), odnosno null ako ne postoji </a:t>
                      </a:r>
                      <a:r>
                        <a:rPr lang="sr-Latn-ME" sz="1150" dirty="0" smtClean="0">
                          <a:effectLst/>
                        </a:rPr>
                        <a:t>ta vrednost. </a:t>
                      </a:r>
                      <a:endParaRPr lang="en-US" sz="1150" dirty="0">
                        <a:effectLst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-Latn-ME" sz="1150" b="1" dirty="0">
                          <a:effectLst/>
                        </a:rPr>
                        <a:t>Primer</a:t>
                      </a:r>
                      <a:r>
                        <a:rPr lang="sr-Latn-ME" sz="1150" dirty="0">
                          <a:effectLst/>
                        </a:rPr>
                        <a:t>: Naredba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mapa.get("Valjevo")</a:t>
                      </a:r>
                      <a:r>
                        <a:rPr lang="sr-Latn-ME" sz="1150" dirty="0">
                          <a:effectLst/>
                        </a:rPr>
                        <a:t> će vratiti </a:t>
                      </a:r>
                      <a:r>
                        <a:rPr lang="en-GB" sz="1150" dirty="0" err="1">
                          <a:effectLst/>
                        </a:rPr>
                        <a:t>vrednost</a:t>
                      </a:r>
                      <a:r>
                        <a:rPr lang="en-GB" sz="1150" dirty="0">
                          <a:effectLst/>
                        </a:rPr>
                        <a:t> </a:t>
                      </a:r>
                      <a:r>
                        <a:rPr lang="sr-Latn-ME" sz="1150" dirty="0">
                          <a:effectLst/>
                        </a:rPr>
                        <a:t>14000, nakon naredbe iz primera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put</a:t>
                      </a:r>
                      <a:r>
                        <a:rPr lang="sr-Latn-ME" sz="1150" dirty="0">
                          <a:effectLst/>
                        </a:rPr>
                        <a:t> metode.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1312623614"/>
                  </a:ext>
                </a:extLst>
              </a:tr>
              <a:tr h="3544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remove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ME" sz="1150" dirty="0">
                          <a:effectLst/>
                        </a:rPr>
                        <a:t>Uklanja par ključ-vrednost iz mape za prosleđeni ključ (parametar metode) iz </a:t>
                      </a:r>
                      <a:r>
                        <a:rPr lang="en-US" sz="1150" dirty="0" err="1">
                          <a:effectLst/>
                        </a:rPr>
                        <a:t>mape</a:t>
                      </a:r>
                      <a:r>
                        <a:rPr lang="sr-Latn-ME" sz="1150" dirty="0">
                          <a:effectLst/>
                        </a:rPr>
                        <a:t>. Metoda vraća vrednost dodeljenu ključu, odnosno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null</a:t>
                      </a:r>
                      <a:r>
                        <a:rPr lang="sr-Latn-ME" sz="1150" dirty="0">
                          <a:effectLst/>
                        </a:rPr>
                        <a:t> ako postoji predmeti par ključ-vrednost.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944196460"/>
                  </a:ext>
                </a:extLst>
              </a:tr>
              <a:tr h="1358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clear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ME" sz="1150" dirty="0">
                          <a:effectLst/>
                        </a:rPr>
                        <a:t>Briše sve parove ključ-vrednost iz mape.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806480773"/>
                  </a:ext>
                </a:extLst>
              </a:tr>
              <a:tr h="2717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>
                          <a:effectLst/>
                          <a:latin typeface="Consolas" panose="020B0609020204030204" pitchFamily="49" charset="0"/>
                        </a:rPr>
                        <a:t>containsKey</a:t>
                      </a:r>
                      <a:endParaRPr lang="en-US" sz="130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50" dirty="0" err="1">
                          <a:effectLst/>
                        </a:rPr>
                        <a:t>Vraća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true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ako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mapa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sadrži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mapiranje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sa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predmetnim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 smtClean="0">
                          <a:effectLst/>
                        </a:rPr>
                        <a:t>ključem</a:t>
                      </a:r>
                      <a:r>
                        <a:rPr lang="en-US" sz="1150" dirty="0" smtClean="0">
                          <a:effectLst/>
                        </a:rPr>
                        <a:t>,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false</a:t>
                      </a:r>
                      <a:r>
                        <a:rPr lang="sr-Latn-ME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ako</a:t>
                      </a:r>
                      <a:r>
                        <a:rPr lang="en-US" sz="1150" dirty="0">
                          <a:effectLst/>
                        </a:rPr>
                        <a:t> ne </a:t>
                      </a:r>
                      <a:r>
                        <a:rPr lang="en-US" sz="1150" dirty="0" err="1">
                          <a:effectLst/>
                        </a:rPr>
                        <a:t>sadrži</a:t>
                      </a:r>
                      <a:r>
                        <a:rPr lang="en-US" sz="1150" dirty="0">
                          <a:effectLst/>
                        </a:rPr>
                        <a:t>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1170669132"/>
                  </a:ext>
                </a:extLst>
              </a:tr>
              <a:tr h="2347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containsValue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50" dirty="0" err="1">
                          <a:effectLst/>
                        </a:rPr>
                        <a:t>Vraća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true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ako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mapa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sadrži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jedno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ili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više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mapiranja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sa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predmetnom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 smtClean="0">
                          <a:effectLst/>
                        </a:rPr>
                        <a:t>vrednošću</a:t>
                      </a:r>
                      <a:r>
                        <a:rPr lang="en-US" sz="1150" dirty="0" smtClean="0">
                          <a:effectLst/>
                        </a:rPr>
                        <a:t>,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false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ako</a:t>
                      </a:r>
                      <a:r>
                        <a:rPr lang="en-US" sz="1150" dirty="0">
                          <a:effectLst/>
                        </a:rPr>
                        <a:t> ne </a:t>
                      </a:r>
                      <a:r>
                        <a:rPr lang="en-US" sz="1150" dirty="0" err="1">
                          <a:effectLst/>
                        </a:rPr>
                        <a:t>sadrži</a:t>
                      </a:r>
                      <a:r>
                        <a:rPr lang="en-US" sz="1150" dirty="0">
                          <a:effectLst/>
                        </a:rPr>
                        <a:t>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3635433771"/>
                  </a:ext>
                </a:extLst>
              </a:tr>
              <a:tr h="3774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keySet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ME" sz="1150" dirty="0">
                          <a:effectLst/>
                        </a:rPr>
                        <a:t>Vraća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Set</a:t>
                      </a:r>
                      <a:r>
                        <a:rPr lang="sr-Latn-ME" sz="1150" dirty="0">
                          <a:effectLst/>
                        </a:rPr>
                        <a:t> izgled (eng. </a:t>
                      </a:r>
                      <a:r>
                        <a:rPr lang="sr-Latn-ME" sz="1150" i="1" dirty="0">
                          <a:effectLst/>
                        </a:rPr>
                        <a:t>Set view</a:t>
                      </a:r>
                      <a:r>
                        <a:rPr lang="sr-Latn-ME" sz="1150" dirty="0">
                          <a:effectLst/>
                        </a:rPr>
                        <a:t>) ključeva mape. Mapa podržava skup ključeva, tako da se promene na mapi odražavaju na skup i obrnuto.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511324703"/>
                  </a:ext>
                </a:extLst>
              </a:tr>
              <a:tr h="4076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values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ME" sz="1150" dirty="0">
                          <a:effectLst/>
                        </a:rPr>
                        <a:t>Vraća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Collection</a:t>
                      </a:r>
                      <a:r>
                        <a:rPr lang="sr-Latn-ME" sz="1150" dirty="0">
                          <a:effectLst/>
                        </a:rPr>
                        <a:t> izgled (eng. </a:t>
                      </a:r>
                      <a:r>
                        <a:rPr lang="sr-Latn-ME" sz="1150" i="1" dirty="0">
                          <a:effectLst/>
                        </a:rPr>
                        <a:t>Collection view</a:t>
                      </a:r>
                      <a:r>
                        <a:rPr lang="sr-Latn-ME" sz="1150" dirty="0">
                          <a:effectLst/>
                        </a:rPr>
                        <a:t>) vrednosti sadržanih u mapi. Mapa podržava kolekciju, tako da se promene na mapi odražavaju na kolekciju i obrnuto.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865692877"/>
                  </a:ext>
                </a:extLst>
              </a:tr>
              <a:tr h="2717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entrySet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ME" sz="1150" dirty="0">
                          <a:effectLst/>
                        </a:rPr>
                        <a:t>Vraća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Set</a:t>
                      </a:r>
                      <a:r>
                        <a:rPr lang="sr-Latn-ME" sz="1150" dirty="0">
                          <a:effectLst/>
                        </a:rPr>
                        <a:t> izgled parova ključ-vrednost sadržanih u mapi. Mapa podržava skup ključeva, tako da se promene na mapi odražavaju na skup i obrnuto.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2405134171"/>
                  </a:ext>
                </a:extLst>
              </a:tr>
              <a:tr h="1358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isEmpty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150" dirty="0" err="1">
                          <a:effectLst/>
                        </a:rPr>
                        <a:t>Vraća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true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ako</a:t>
                      </a:r>
                      <a:r>
                        <a:rPr lang="en-US" sz="1150" dirty="0">
                          <a:effectLst/>
                        </a:rPr>
                        <a:t> je </a:t>
                      </a:r>
                      <a:r>
                        <a:rPr lang="en-US" sz="1150" dirty="0" err="1">
                          <a:effectLst/>
                        </a:rPr>
                        <a:t>mapa</a:t>
                      </a:r>
                      <a:r>
                        <a:rPr lang="en-US" sz="1150" dirty="0">
                          <a:effectLst/>
                        </a:rPr>
                        <a:t> </a:t>
                      </a:r>
                      <a:r>
                        <a:rPr lang="en-US" sz="1150" dirty="0" err="1">
                          <a:effectLst/>
                        </a:rPr>
                        <a:t>prazna</a:t>
                      </a:r>
                      <a:r>
                        <a:rPr lang="en-US" sz="1150" dirty="0">
                          <a:effectLst/>
                        </a:rPr>
                        <a:t>, </a:t>
                      </a:r>
                      <a:r>
                        <a:rPr lang="sr-Latn-ME" sz="1150" kern="1200" dirty="0">
                          <a:solidFill>
                            <a:schemeClr val="dk1"/>
                          </a:solidFill>
                          <a:effectLst/>
                          <a:latin typeface="Consolas" panose="020B0609020204030204" pitchFamily="49" charset="0"/>
                          <a:ea typeface="+mn-ea"/>
                          <a:cs typeface="+mn-cs"/>
                        </a:rPr>
                        <a:t>false</a:t>
                      </a:r>
                      <a:r>
                        <a:rPr lang="en-US" sz="1150" dirty="0">
                          <a:effectLst/>
                        </a:rPr>
                        <a:t> u </a:t>
                      </a:r>
                      <a:r>
                        <a:rPr lang="en-US" sz="1150" dirty="0" err="1">
                          <a:effectLst/>
                        </a:rPr>
                        <a:t>suprotnom</a:t>
                      </a:r>
                      <a:r>
                        <a:rPr lang="en-US" sz="1150" dirty="0">
                          <a:effectLst/>
                        </a:rPr>
                        <a:t>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2858106119"/>
                  </a:ext>
                </a:extLst>
              </a:tr>
              <a:tr h="1358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sr-Latn-ME" sz="1300" dirty="0">
                          <a:effectLst/>
                          <a:latin typeface="Consolas" panose="020B0609020204030204" pitchFamily="49" charset="0"/>
                        </a:rPr>
                        <a:t>size</a:t>
                      </a:r>
                      <a:endParaRPr lang="en-US" sz="1300" dirty="0">
                        <a:effectLst/>
                        <a:latin typeface="Consolas" panose="020B0609020204030204" pitchFamily="49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sr-Latn-ME" sz="1150" dirty="0">
                          <a:effectLst/>
                        </a:rPr>
                        <a:t>Vraća broj parova ključ-vrednost mape.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167" marR="53167" marT="0" marB="0" anchor="ctr"/>
                </a:tc>
                <a:extLst>
                  <a:ext uri="{0D108BD9-81ED-4DB2-BD59-A6C34878D82A}">
                    <a16:rowId xmlns:a16="http://schemas.microsoft.com/office/drawing/2014/main" val="227176672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20891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Mape</a:t>
            </a:r>
          </a:p>
        </p:txBody>
      </p:sp>
      <p:sp>
        <p:nvSpPr>
          <p:cNvPr id="1331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512" y="1266726"/>
            <a:ext cx="8784530" cy="475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Neke od klasa koje implementiraju interfejs </a:t>
            </a:r>
            <a:r>
              <a:rPr lang="sr-Latn-RS" sz="2000" dirty="0">
                <a:latin typeface="Consolas" panose="020B0609020204030204" pitchFamily="49" charset="0"/>
              </a:rPr>
              <a:t>Map</a:t>
            </a:r>
            <a:r>
              <a:rPr lang="sr-Latn-RS" sz="2000" dirty="0"/>
              <a:t> su </a:t>
            </a:r>
            <a:r>
              <a:rPr lang="sr-Latn-R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HashTable</a:t>
            </a:r>
            <a:r>
              <a:rPr lang="sr-Latn-RS" sz="2000" dirty="0"/>
              <a:t>, </a:t>
            </a:r>
            <a:r>
              <a:rPr lang="sr-Latn-R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HashMap</a:t>
            </a:r>
            <a:r>
              <a:rPr lang="sr-Latn-RS" sz="2000" dirty="0"/>
              <a:t> i </a:t>
            </a:r>
            <a:r>
              <a:rPr lang="sr-Latn-R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TreeMap</a:t>
            </a:r>
            <a:r>
              <a:rPr lang="sr-Latn-RS" sz="2000" dirty="0"/>
              <a:t>. </a:t>
            </a:r>
            <a:r>
              <a:rPr lang="sr-Latn-RS" sz="2000" dirty="0">
                <a:latin typeface="Consolas" panose="020B0609020204030204" pitchFamily="49" charset="0"/>
              </a:rPr>
              <a:t>HashTable</a:t>
            </a:r>
            <a:r>
              <a:rPr lang="sr-Latn-RS" sz="2000" dirty="0"/>
              <a:t> i </a:t>
            </a:r>
            <a:r>
              <a:rPr lang="sr-Latn-RS" sz="2000" dirty="0">
                <a:latin typeface="Consolas" panose="020B0609020204030204" pitchFamily="49" charset="0"/>
              </a:rPr>
              <a:t>HashMap</a:t>
            </a:r>
            <a:r>
              <a:rPr lang="sr-Latn-RS" sz="2000" dirty="0"/>
              <a:t> smeštaju elemente u hash tabelama, dok ih </a:t>
            </a:r>
            <a:r>
              <a:rPr lang="sr-Latn-RS" sz="2000" dirty="0">
                <a:latin typeface="Consolas" panose="020B0609020204030204" pitchFamily="49" charset="0"/>
              </a:rPr>
              <a:t>TreeMap</a:t>
            </a:r>
            <a:r>
              <a:rPr lang="sr-Latn-RS" sz="2000" dirty="0"/>
              <a:t> smešta u stablo.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Interfejs </a:t>
            </a:r>
            <a:r>
              <a:rPr lang="sr-Latn-RS" sz="2000" b="1" dirty="0">
                <a:solidFill>
                  <a:srgbClr val="FF0000"/>
                </a:solidFill>
                <a:latin typeface="Consolas" panose="020B0609020204030204" pitchFamily="49" charset="0"/>
              </a:rPr>
              <a:t>SortedMap</a:t>
            </a:r>
            <a:r>
              <a:rPr lang="sr-Latn-RS" sz="2000" dirty="0"/>
              <a:t> nasleđuje </a:t>
            </a:r>
            <a:r>
              <a:rPr lang="sr-Latn-RS" sz="2000" dirty="0">
                <a:latin typeface="Consolas" panose="020B0609020204030204" pitchFamily="49" charset="0"/>
              </a:rPr>
              <a:t>Map</a:t>
            </a:r>
            <a:r>
              <a:rPr lang="sr-Latn-RS" sz="2000" dirty="0"/>
              <a:t>, i klase koje implementiraju </a:t>
            </a:r>
            <a:r>
              <a:rPr lang="sr-Latn-RS" sz="2000" dirty="0">
                <a:latin typeface="Consolas" panose="020B0609020204030204" pitchFamily="49" charset="0"/>
              </a:rPr>
              <a:t>SortedMap</a:t>
            </a:r>
            <a:r>
              <a:rPr lang="sr-Latn-RS" sz="2000" dirty="0"/>
              <a:t> imaju sortirane ključeve. Klasa </a:t>
            </a:r>
            <a:r>
              <a:rPr lang="sr-Latn-RS" sz="2000" dirty="0">
                <a:latin typeface="Consolas" panose="020B0609020204030204" pitchFamily="49" charset="0"/>
              </a:rPr>
              <a:t>TreeMap</a:t>
            </a:r>
            <a:r>
              <a:rPr lang="sr-Latn-RS" sz="2000" dirty="0"/>
              <a:t> implementira </a:t>
            </a:r>
            <a:r>
              <a:rPr lang="sr-Latn-RS" sz="2000" dirty="0">
                <a:latin typeface="Consolas" panose="020B0609020204030204" pitchFamily="49" charset="0"/>
              </a:rPr>
              <a:t>SortedMap</a:t>
            </a:r>
            <a:r>
              <a:rPr lang="sr-Latn-RS" sz="2000" dirty="0"/>
              <a:t>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latin typeface="Consolas" panose="020B0609020204030204" pitchFamily="49" charset="0"/>
              </a:rPr>
              <a:t>HashTable</a:t>
            </a:r>
            <a:r>
              <a:rPr lang="sr-Latn-RS" sz="2000" dirty="0"/>
              <a:t>, </a:t>
            </a:r>
            <a:r>
              <a:rPr lang="sr-Latn-RS" sz="2000" dirty="0">
                <a:latin typeface="Consolas" panose="020B0609020204030204" pitchFamily="49" charset="0"/>
              </a:rPr>
              <a:t>HashMap</a:t>
            </a:r>
            <a:r>
              <a:rPr lang="sr-Latn-RS" sz="2000" dirty="0"/>
              <a:t> i </a:t>
            </a:r>
            <a:r>
              <a:rPr lang="sr-Latn-RS" sz="2000" dirty="0">
                <a:latin typeface="Consolas" panose="020B0609020204030204" pitchFamily="49" charset="0"/>
              </a:rPr>
              <a:t>TreeMap</a:t>
            </a:r>
            <a:r>
              <a:rPr lang="sr-Latn-RS" sz="2000" dirty="0"/>
              <a:t> su generičke klase čije instance se kreiraju na sledeći način (dajemo primer sa </a:t>
            </a:r>
            <a:r>
              <a:rPr lang="sr-Latn-RS" sz="2000" dirty="0">
                <a:latin typeface="Consolas" panose="020B0609020204030204" pitchFamily="49" charset="0"/>
              </a:rPr>
              <a:t>HashMap</a:t>
            </a:r>
            <a:r>
              <a:rPr lang="sr-Latn-RS" sz="2000" dirty="0"/>
              <a:t>):</a:t>
            </a:r>
          </a:p>
          <a:p>
            <a:pPr marL="0" indent="0" algn="ctr"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</a:pPr>
            <a:r>
              <a:rPr lang="sr-Latn-RS" sz="2000" dirty="0">
                <a:latin typeface="Consolas" panose="020B0609020204030204" pitchFamily="49" charset="0"/>
              </a:rPr>
              <a:t>Map&lt; K, V &gt; map = new HashMap&lt; K, V &gt;();</a:t>
            </a:r>
          </a:p>
          <a:p>
            <a:pPr marL="269875" indent="0"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</a:pPr>
            <a:r>
              <a:rPr lang="sr-Latn-RS" sz="2000" dirty="0" smtClean="0"/>
              <a:t>gde </a:t>
            </a:r>
            <a:r>
              <a:rPr lang="sr-Latn-RS" sz="2000" dirty="0">
                <a:latin typeface="Consolas" panose="020B0609020204030204" pitchFamily="49" charset="0"/>
              </a:rPr>
              <a:t>K</a:t>
            </a:r>
            <a:r>
              <a:rPr lang="sr-Latn-RS" sz="2000" dirty="0"/>
              <a:t> i </a:t>
            </a:r>
            <a:r>
              <a:rPr lang="sr-Latn-RS" sz="2000" dirty="0">
                <a:latin typeface="Consolas" panose="020B0609020204030204" pitchFamily="49" charset="0"/>
              </a:rPr>
              <a:t>V</a:t>
            </a:r>
            <a:r>
              <a:rPr lang="sr-Latn-RS" sz="2000" dirty="0"/>
              <a:t> predstavljaju tip ključa i vrednosti, respektivno.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Metode prikazane u tabeli </a:t>
            </a:r>
            <a:r>
              <a:rPr lang="sr-Latn-RS" sz="2000" dirty="0" smtClean="0"/>
              <a:t>sa prethodnog slajda </a:t>
            </a:r>
            <a:r>
              <a:rPr lang="sr-Latn-RS" sz="2000" dirty="0"/>
              <a:t>možemo koristiti sa svakom od ove tri klase</a:t>
            </a:r>
            <a:r>
              <a:rPr lang="sr-Latn-RS" sz="2000" dirty="0" smtClean="0"/>
              <a:t>. 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U </a:t>
            </a:r>
            <a:r>
              <a:rPr lang="sr-Latn-RS" sz="2000" dirty="0"/>
              <a:t>nastavku dajemo primer korišćenja mape za brojanje pojava svake reči u datom tekstualnom fajlu.</a:t>
            </a:r>
          </a:p>
        </p:txBody>
      </p:sp>
      <p:sp>
        <p:nvSpPr>
          <p:cNvPr id="1331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A15A83A-5C2F-4990-98C6-AC38A5D50A55}" type="slidenum">
              <a:rPr lang="en-GB" smtClean="0">
                <a:latin typeface="Arial Black" pitchFamily="34" charset="0"/>
              </a:rPr>
              <a:pPr eaLnBrk="1" hangingPunct="1"/>
              <a:t>21</a:t>
            </a:fld>
            <a:endParaRPr lang="en-GB" smtClean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9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93700"/>
            <a:ext cx="41767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TreeMap</a:t>
            </a:r>
            <a:endParaRPr lang="en-US" sz="3600" smtClean="0"/>
          </a:p>
        </p:txBody>
      </p:sp>
      <p:sp>
        <p:nvSpPr>
          <p:cNvPr id="1433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02C398E-0CEF-4367-B079-13D5CA006702}" type="slidenum">
              <a:rPr lang="en-GB" smtClean="0">
                <a:latin typeface="Arial Black" pitchFamily="34" charset="0"/>
              </a:rPr>
              <a:pPr eaLnBrk="1" hangingPunct="1"/>
              <a:t>22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4340" name="Rectangle 1"/>
          <p:cNvSpPr>
            <a:spLocks noChangeArrowheads="1"/>
          </p:cNvSpPr>
          <p:nvPr/>
        </p:nvSpPr>
        <p:spPr bwMode="auto">
          <a:xfrm>
            <a:off x="53975" y="981075"/>
            <a:ext cx="6985000" cy="584676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java.io.IOException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java.nio.charset.StandardCharsets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java.nio.file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*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*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RadSaMap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om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List&lt; String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listaLinija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null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Path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putanja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Paths.get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"C:\\Temp</a:t>
            </a:r>
            <a:r>
              <a:rPr lang="en-GB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\\</a:t>
            </a:r>
            <a:r>
              <a:rPr lang="sr-Latn-ME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Tekst</a:t>
            </a:r>
            <a:r>
              <a:rPr lang="en-GB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.txt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listaLinija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Files.readAllLines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putanja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StandardCharsets.</a:t>
            </a:r>
            <a:r>
              <a:rPr lang="en-GB" sz="1300" i="1" dirty="0">
                <a:solidFill>
                  <a:srgbClr val="0000C0"/>
                </a:solidFill>
                <a:latin typeface="Consolas" pitchFamily="49" charset="0"/>
                <a:cs typeface="Times New Roman" pitchFamily="18" charset="0"/>
              </a:rPr>
              <a:t>UTF_8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catch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IOException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e){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System.err.println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Greška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prilikom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čitanja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fajla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."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exit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(1)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r>
              <a:rPr lang="sr-Latn-RS" sz="1300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sr-Latn-R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Map&lt; String, Integer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mapa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TreeMap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String, Integer &gt;();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linija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listaLinija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linija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linija.toLowerCase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reci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linija.split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"[ </a:t>
            </a:r>
            <a:r>
              <a:rPr lang="en-GB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,.;!?</a:t>
            </a:r>
            <a:r>
              <a:rPr lang="sr-Latn-ME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-</a:t>
            </a:r>
            <a:r>
              <a:rPr lang="en-GB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]"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rec: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reci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rec.length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&gt; 0)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mapa.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containsKey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(rec))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	 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mapa.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put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(rec,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mapa.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get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(rec) + 1);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	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mapa.put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(rec, 1);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4341" name="Rectangle 1"/>
          <p:cNvSpPr>
            <a:spLocks noChangeArrowheads="1"/>
          </p:cNvSpPr>
          <p:nvPr/>
        </p:nvSpPr>
        <p:spPr bwMode="auto">
          <a:xfrm>
            <a:off x="4067944" y="1216025"/>
            <a:ext cx="5044306" cy="1492716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wrap="square" lIns="36000" rIns="3600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Set&lt; String &gt;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kljucevi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mapa.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keySet</a:t>
            </a:r>
            <a:r>
              <a:rPr lang="en-GB" sz="13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k = 1;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rec: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kljucevi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"%-</a:t>
            </a:r>
            <a:r>
              <a:rPr lang="en-GB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1</a:t>
            </a:r>
            <a:r>
              <a:rPr lang="sr-Latn-ME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3</a:t>
            </a:r>
            <a:r>
              <a:rPr lang="en-GB" sz="1300" dirty="0" smtClean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s%3s%s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rec,</a:t>
            </a:r>
            <a:endParaRPr lang="sr-Latn-RS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mapa.get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(rec),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(k++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%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sr-Latn-RS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4 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==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0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)?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"\n"</a:t>
            </a:r>
            <a:r>
              <a:rPr lang="sr-Latn-RS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: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 | 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</p:txBody>
      </p:sp>
      <p:grpSp>
        <p:nvGrpSpPr>
          <p:cNvPr id="14342" name="Group 9"/>
          <p:cNvGrpSpPr>
            <a:grpSpLocks/>
          </p:cNvGrpSpPr>
          <p:nvPr/>
        </p:nvGrpSpPr>
        <p:grpSpPr bwMode="auto">
          <a:xfrm>
            <a:off x="1116013" y="2708275"/>
            <a:ext cx="6175375" cy="4033838"/>
            <a:chOff x="6084168" y="3356992"/>
            <a:chExt cx="504056" cy="3096344"/>
          </a:xfrm>
        </p:grpSpPr>
        <p:cxnSp>
          <p:nvCxnSpPr>
            <p:cNvPr id="14343" name="Straight Connector 6"/>
            <p:cNvCxnSpPr>
              <a:cxnSpLocks noChangeShapeType="1"/>
            </p:cNvCxnSpPr>
            <p:nvPr/>
          </p:nvCxnSpPr>
          <p:spPr bwMode="auto">
            <a:xfrm>
              <a:off x="6588224" y="3356992"/>
              <a:ext cx="0" cy="3096344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344" name="Straight Arrow Connector 8"/>
            <p:cNvCxnSpPr>
              <a:cxnSpLocks noChangeShapeType="1"/>
            </p:cNvCxnSpPr>
            <p:nvPr/>
          </p:nvCxnSpPr>
          <p:spPr bwMode="auto">
            <a:xfrm flipH="1">
              <a:off x="6084168" y="6453336"/>
              <a:ext cx="504056" cy="0"/>
            </a:xfrm>
            <a:prstGeom prst="straightConnector1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4176712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Primer sa TreeMap</a:t>
            </a:r>
            <a:endParaRPr lang="en-US" sz="3600" smtClean="0"/>
          </a:p>
        </p:txBody>
      </p:sp>
      <p:sp>
        <p:nvSpPr>
          <p:cNvPr id="1536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3915829-F2E8-42DD-8F9F-4B98D98A3EF7}" type="slidenum">
              <a:rPr lang="en-GB" smtClean="0">
                <a:latin typeface="Arial Black" pitchFamily="34" charset="0"/>
              </a:rPr>
              <a:pPr eaLnBrk="1" hangingPunct="1"/>
              <a:t>23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7035435" y="4242332"/>
            <a:ext cx="61436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</a:pPr>
            <a:r>
              <a:rPr lang="sr-Latn-RS" sz="1600">
                <a:solidFill>
                  <a:srgbClr val="00B050"/>
                </a:solidFill>
                <a:latin typeface="+mn-lt"/>
              </a:rPr>
              <a:t>Ispis</a:t>
            </a:r>
          </a:p>
        </p:txBody>
      </p:sp>
      <p:sp>
        <p:nvSpPr>
          <p:cNvPr id="15366" name="Rectangle 1"/>
          <p:cNvSpPr>
            <a:spLocks noChangeArrowheads="1"/>
          </p:cNvSpPr>
          <p:nvPr/>
        </p:nvSpPr>
        <p:spPr bwMode="auto">
          <a:xfrm>
            <a:off x="2195736" y="4549914"/>
            <a:ext cx="5327873" cy="823302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              1 | bio            4 | da             1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ga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   2</a:t>
            </a:r>
          </a:p>
          <a:p>
            <a:pPr>
              <a:lnSpc>
                <a:spcPct val="95000"/>
              </a:lnSpc>
            </a:pP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il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'            1 | je             5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jer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  2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kad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  2</a:t>
            </a:r>
          </a:p>
          <a:p>
            <a:pPr>
              <a:lnSpc>
                <a:spcPct val="95000"/>
              </a:lnSpc>
            </a:pP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l'             1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mačka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2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miša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 2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mrak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 4</a:t>
            </a:r>
          </a:p>
          <a:p>
            <a:pPr>
              <a:lnSpc>
                <a:spcPct val="95000"/>
              </a:lnSpc>
            </a:pP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   1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nije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 2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ona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  1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pojurila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2</a:t>
            </a:r>
          </a:p>
          <a:p>
            <a:pPr>
              <a:lnSpc>
                <a:spcPct val="95000"/>
              </a:lnSpc>
            </a:pP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progutala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2 | to             1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znala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1 | </a:t>
            </a:r>
            <a:r>
              <a:rPr lang="en-GB" sz="10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čak</a:t>
            </a:r>
            <a:r>
              <a:rPr lang="en-GB" sz="1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           6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818621" y="1299130"/>
            <a:ext cx="6143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 dirty="0">
                <a:solidFill>
                  <a:srgbClr val="00B050"/>
                </a:solidFill>
                <a:latin typeface="+mn-lt"/>
              </a:rPr>
              <a:t>Fajl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637268"/>
            <a:ext cx="2736304" cy="26558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1638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270273"/>
            <a:ext cx="8856663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readAllLines</a:t>
            </a:r>
            <a:r>
              <a:rPr lang="sr-Latn-RS" sz="2000" dirty="0"/>
              <a:t> (klasa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Files</a:t>
            </a:r>
            <a:r>
              <a:rPr lang="sr-Latn-RS" sz="2000" dirty="0"/>
              <a:t> iz paketa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java.nio.file.Files</a:t>
            </a:r>
            <a:r>
              <a:rPr lang="sr-Latn-RS" sz="2000" dirty="0"/>
              <a:t>) čita sve linije fajla i vraća listu stringova, pri čemu jedna linija predstavlja jedan string.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readAllLines</a:t>
            </a:r>
            <a:r>
              <a:rPr lang="sr-Latn-RS" sz="2000" dirty="0"/>
              <a:t> zatvara fajl nakon čitanja linija. U suprotnom, metoda baca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IOException</a:t>
            </a:r>
            <a:r>
              <a:rPr lang="sr-Latn-RS" sz="2000" dirty="0"/>
              <a:t>.</a:t>
            </a:r>
          </a:p>
          <a:p>
            <a:pPr eaLnBrk="1" hangingPunct="1"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Argumenti metode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readAllLines</a:t>
            </a:r>
            <a:r>
              <a:rPr lang="sr-Latn-RS" sz="2000" dirty="0"/>
              <a:t> su:</a:t>
            </a:r>
          </a:p>
          <a:p>
            <a:pPr lvl="1" eaLnBrk="1" hangingPunct="1">
              <a:spcBef>
                <a:spcPts val="600"/>
              </a:spcBef>
              <a:spcAft>
                <a:spcPts val="3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RS" dirty="0"/>
              <a:t>putanja do fajla, koja uključuje i ime fajla (objekat klase </a:t>
            </a:r>
            <a:r>
              <a:rPr lang="sr-Latn-RS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Path</a:t>
            </a:r>
            <a:r>
              <a:rPr lang="sr-Latn-RS" dirty="0"/>
              <a:t> iz paketa </a:t>
            </a:r>
            <a:r>
              <a:rPr lang="sr-Latn-RS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ava.nio.file.Path</a:t>
            </a:r>
            <a:r>
              <a:rPr lang="sr-Latn-RS" dirty="0"/>
              <a:t>), i </a:t>
            </a:r>
          </a:p>
          <a:p>
            <a:pPr lvl="1" eaLnBrk="1" hangingPunct="1"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Ø"/>
            </a:pPr>
            <a:r>
              <a:rPr lang="sr-Latn-RS" dirty="0"/>
              <a:t>skup karaktera na osnovu kojeg se kodiraju karakteri nakon čitanja (klasa </a:t>
            </a:r>
            <a:r>
              <a:rPr lang="sr-Latn-RS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StandardCharsets</a:t>
            </a:r>
            <a:r>
              <a:rPr lang="sr-Latn-RS" dirty="0"/>
              <a:t> iz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java.nio.charset.StandardCharsets</a:t>
            </a:r>
            <a:r>
              <a:rPr lang="sr-Latn-RS" dirty="0"/>
              <a:t>).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Pošto metoda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readAllLines</a:t>
            </a:r>
            <a:r>
              <a:rPr lang="sr-Latn-RS" sz="2000" dirty="0"/>
              <a:t> baca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IOExcetion</a:t>
            </a:r>
            <a:r>
              <a:rPr lang="sr-Latn-RS" sz="2000" dirty="0"/>
              <a:t>, koji je provereni izuzetak,  moramo obraditi taj izuzetak (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try</a:t>
            </a:r>
            <a:r>
              <a:rPr lang="sr-Latn-RS" sz="2000" dirty="0"/>
              <a:t> naredba) u metodi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main</a:t>
            </a:r>
            <a:r>
              <a:rPr lang="sr-Latn-RS" sz="2000" dirty="0"/>
              <a:t> ili deklarisati metodu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main</a:t>
            </a:r>
            <a:r>
              <a:rPr lang="sr-Latn-RS" sz="2000" dirty="0"/>
              <a:t> tako da baca izuzetak.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</a:t>
            </a:r>
            <a:r>
              <a:rPr lang="en-GB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exit(1)</a:t>
            </a:r>
            <a:r>
              <a:rPr lang="sr-Latn-RS" sz="2000" dirty="0"/>
              <a:t> prekida trenutno izvršavanje JVM-a. Celobrojni argument je status </a:t>
            </a:r>
            <a:r>
              <a:rPr lang="sr-Latn-RS" sz="2000" dirty="0" smtClean="0"/>
              <a:t>kôd</a:t>
            </a:r>
            <a:r>
              <a:rPr lang="sr-Latn-RS" sz="2000" dirty="0"/>
              <a:t>, čija nenulta vrednost označava neregularan prekid.</a:t>
            </a:r>
            <a:endParaRPr lang="en-US" sz="2000" dirty="0"/>
          </a:p>
        </p:txBody>
      </p:sp>
      <p:sp>
        <p:nvSpPr>
          <p:cNvPr id="16388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FB7CFF6-FBDE-4E99-BE7C-FB2FD76FB5DE}" type="slidenum">
              <a:rPr lang="en-GB" smtClean="0">
                <a:latin typeface="Arial Black" pitchFamily="34" charset="0"/>
              </a:rPr>
              <a:pPr eaLnBrk="1" hangingPunct="1"/>
              <a:t>24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2560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125538"/>
            <a:ext cx="8856663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Metoda koja vrši upis linija u fajl je 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write</a:t>
            </a:r>
            <a:r>
              <a:rPr lang="sr-Latn-RS" sz="2000" smtClean="0"/>
              <a:t> (klasa </a:t>
            </a:r>
            <a:r>
              <a:rPr lang="sr-Latn-RS" sz="2000" b="1" smtClean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Files</a:t>
            </a:r>
            <a:r>
              <a:rPr lang="sr-Latn-RS" sz="2000" smtClean="0"/>
              <a:t> iz paketa </a:t>
            </a:r>
            <a:r>
              <a:rPr lang="sr-Latn-RS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java.nio.file.Files</a:t>
            </a:r>
            <a:r>
              <a:rPr lang="sr-Latn-RS" sz="2000" smtClean="0"/>
              <a:t>) i ona se koristi na sledeći način:</a:t>
            </a:r>
          </a:p>
          <a:p>
            <a:pPr marL="265113" indent="0" eaLnBrk="1" hangingPunct="1"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Files.write(putanja, lista</a:t>
            </a:r>
            <a:r>
              <a:rPr lang="sr-Latn-RS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Linija</a:t>
            </a:r>
            <a:r>
              <a:rPr lang="en-GB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StandardCharsets.UTF_8);</a:t>
            </a:r>
            <a:endParaRPr lang="sr-Latn-RS" sz="2000" smtClean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Lista linija se navodi kao drugi argument.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smtClean="0"/>
              <a:t>Naredba</a:t>
            </a:r>
          </a:p>
          <a:p>
            <a:pPr marL="265113" indent="0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tabLst>
                <a:tab pos="265113" algn="l"/>
              </a:tabLst>
              <a:defRPr/>
            </a:pPr>
            <a:r>
              <a:rPr lang="en-GB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Map&lt; String, Integer &gt; mapa = </a:t>
            </a:r>
            <a:r>
              <a:rPr lang="en-GB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new</a:t>
            </a:r>
            <a:r>
              <a:rPr lang="en-GB" smtClean="0">
                <a:solidFill>
                  <a:srgbClr val="000000"/>
                </a:solidFill>
                <a:latin typeface="Consolas"/>
                <a:ea typeface="Times New Roman"/>
                <a:cs typeface="Times New Roman"/>
              </a:rPr>
              <a:t> TreeMap&lt; String, Integer &gt;();</a:t>
            </a:r>
            <a:endParaRPr lang="sr-Latn-RS" smtClean="0">
              <a:solidFill>
                <a:srgbClr val="000000"/>
              </a:solidFill>
              <a:latin typeface="Consolas"/>
              <a:ea typeface="Times New Roman"/>
              <a:cs typeface="Times New Roman"/>
            </a:endParaRPr>
          </a:p>
          <a:p>
            <a:pPr marL="265113" indent="0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sr-Latn-RS" sz="2000" smtClean="0"/>
              <a:t>kreira novu praznu </a:t>
            </a:r>
            <a:r>
              <a:rPr lang="sr-Latn-RS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TreeMap</a:t>
            </a:r>
            <a:r>
              <a:rPr lang="sr-Latn-RS" sz="2000" smtClean="0"/>
              <a:t>-u, pri čemu će se prilikom ubacivanja elemenata koristiti prirodan redosled (npr. rastući za brojeve).</a:t>
            </a:r>
            <a:endParaRPr lang="en-US" sz="2000" smtClean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en-US" sz="2000" smtClean="0"/>
              <a:t>Spolja</a:t>
            </a:r>
            <a:r>
              <a:rPr lang="sr-Latn-RS" sz="2000" smtClean="0"/>
              <a:t>šnja </a:t>
            </a:r>
            <a:r>
              <a:rPr lang="sr-Latn-R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sr-Latn-RS" sz="2000" smtClean="0"/>
              <a:t> petlja prolazi kroz sve stringove liste </a:t>
            </a:r>
            <a:r>
              <a:rPr lang="en-GB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listaLinija</a:t>
            </a:r>
            <a:r>
              <a:rPr lang="sr-Latn-RS" sz="2000" smtClean="0"/>
              <a:t>, pri čemu jedan string predstavlja jedan red fajla. Nakon prebacivanja svih slova u mala, vršimo „razbijanje“ stringa </a:t>
            </a:r>
            <a:r>
              <a:rPr lang="sr-Latn-RS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linija</a:t>
            </a:r>
            <a:r>
              <a:rPr lang="sr-Latn-RS" sz="2000" smtClean="0"/>
              <a:t> na podstringove naredbom</a:t>
            </a:r>
          </a:p>
          <a:p>
            <a:pPr marL="265113" indent="0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en-GB" sz="200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String reci[] = linija.split("[ ,.;!?]");</a:t>
            </a:r>
            <a:endParaRPr lang="sr-Latn-RS" sz="2000"/>
          </a:p>
          <a:p>
            <a:pPr marL="265113" indent="0"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defRPr/>
            </a:pPr>
            <a:r>
              <a:rPr lang="sr-Latn-RS" sz="2000" smtClean="0"/>
              <a:t>gde su u zagradi dati karakteri delimiteri. Ako želimo da imamo više delimitera, navodimo ih u uglastoj zagradi </a:t>
            </a:r>
            <a:r>
              <a:rPr lang="en-GB" sz="200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</a:t>
            </a:r>
            <a:r>
              <a:rPr lang="sr-Latn-RS" sz="2000" smtClean="0"/>
              <a:t>.</a:t>
            </a:r>
            <a:endParaRPr lang="en-US" sz="2000" smtClean="0"/>
          </a:p>
        </p:txBody>
      </p:sp>
      <p:sp>
        <p:nvSpPr>
          <p:cNvPr id="1741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9AC035E-A7F1-4037-B6D4-BF0C5DF41746}" type="slidenum">
              <a:rPr lang="en-GB" smtClean="0">
                <a:latin typeface="Arial Black" pitchFamily="34" charset="0"/>
              </a:rPr>
              <a:pPr eaLnBrk="1" hangingPunct="1"/>
              <a:t>25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1843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341438"/>
            <a:ext cx="8856663" cy="3743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</a:t>
            </a:r>
            <a:r>
              <a:rPr lang="en-GB" sz="20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containsKey</a:t>
            </a:r>
            <a:r>
              <a:rPr lang="sr-Latn-RS" sz="2000" dirty="0"/>
              <a:t> vraća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true</a:t>
            </a:r>
            <a:r>
              <a:rPr lang="sr-Latn-RS" sz="2000" dirty="0"/>
              <a:t> ako tekuća reč (ključ) postoji u mapi.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put</a:t>
            </a:r>
            <a:r>
              <a:rPr lang="sr-Latn-RS" sz="2000" dirty="0"/>
              <a:t> dodeljuje vrednost datom specifiranom ključu. Ukoliko dati ključ već ima vrednost, metoda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put</a:t>
            </a:r>
            <a:r>
              <a:rPr lang="sr-Latn-RS" sz="2000" dirty="0"/>
              <a:t> menja staru vrednost novom.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get</a:t>
            </a:r>
            <a:r>
              <a:rPr lang="sr-Latn-RS" sz="2000" dirty="0"/>
              <a:t> vraća vrednost koja odgovara ključu, parametru metode, ili vrednost</a:t>
            </a:r>
            <a:r>
              <a:rPr lang="en-GB" sz="2000" dirty="0"/>
              <a:t> </a:t>
            </a:r>
            <a:r>
              <a:rPr lang="en-GB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null</a:t>
            </a:r>
            <a:r>
              <a:rPr lang="en-GB" sz="2000" dirty="0"/>
              <a:t> </a:t>
            </a:r>
            <a:r>
              <a:rPr lang="sr-Latn-RS" sz="2000" dirty="0"/>
              <a:t>ako ključ ne postoji u mapi</a:t>
            </a:r>
            <a:r>
              <a:rPr lang="en-GB" sz="2000" dirty="0"/>
              <a:t>.</a:t>
            </a:r>
            <a:endParaRPr lang="en-US" sz="2000" dirty="0"/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en-US" sz="2000" dirty="0" err="1"/>
              <a:t>Metoda</a:t>
            </a:r>
            <a:r>
              <a:rPr lang="en-US" sz="2000" dirty="0"/>
              <a:t> </a:t>
            </a:r>
            <a:r>
              <a:rPr lang="en-US" sz="20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keySet</a:t>
            </a:r>
            <a:r>
              <a:rPr lang="en-US" sz="2000" dirty="0"/>
              <a:t> </a:t>
            </a:r>
            <a:r>
              <a:rPr lang="en-GB" sz="2000" dirty="0" err="1"/>
              <a:t>vr</a:t>
            </a:r>
            <a:r>
              <a:rPr lang="sr-Latn-RS" sz="2000" dirty="0"/>
              <a:t>aća</a:t>
            </a:r>
            <a:r>
              <a:rPr lang="en-GB" sz="2000" dirty="0"/>
              <a:t> </a:t>
            </a:r>
            <a:r>
              <a:rPr lang="en-GB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</a:t>
            </a:r>
            <a:r>
              <a:rPr lang="en-GB" sz="2000" dirty="0"/>
              <a:t> </a:t>
            </a:r>
            <a:r>
              <a:rPr lang="sr-Latn-RS" sz="2000" dirty="0"/>
              <a:t>izgled ključeva sadržanih u mapi. Dobijena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</a:t>
            </a:r>
            <a:r>
              <a:rPr lang="sr-Latn-RS" sz="2000" dirty="0"/>
              <a:t> kolekcija je podržana mapom, tako da se promene na mapi odražavaju na kolekciju i obrnuto</a:t>
            </a:r>
            <a:r>
              <a:rPr lang="sr-Latn-RS" sz="2000" dirty="0" smtClean="0"/>
              <a:t>.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 smtClean="0"/>
              <a:t>Objašnjenje ovih i drugih metoda interfejsa </a:t>
            </a:r>
            <a:r>
              <a:rPr lang="sr-Latn-RS" sz="2000" dirty="0" smtClean="0">
                <a:latin typeface="Consolas" panose="020B0609020204030204" pitchFamily="49" charset="0"/>
              </a:rPr>
              <a:t>Map</a:t>
            </a:r>
            <a:r>
              <a:rPr lang="sr-Latn-RS" sz="2000" dirty="0" smtClean="0"/>
              <a:t> je dato na 18. slajdu.</a:t>
            </a:r>
            <a:endParaRPr lang="en-US" sz="2000" dirty="0"/>
          </a:p>
        </p:txBody>
      </p:sp>
      <p:sp>
        <p:nvSpPr>
          <p:cNvPr id="18436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59CD2C-6571-465C-9273-8A2CE6A6EE29}" type="slidenum">
              <a:rPr lang="en-GB" smtClean="0">
                <a:latin typeface="Arial Black" pitchFamily="34" charset="0"/>
              </a:rPr>
              <a:pPr eaLnBrk="1" hangingPunct="1"/>
              <a:t>26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321175" cy="596900"/>
          </a:xfrm>
        </p:spPr>
        <p:txBody>
          <a:bodyPr/>
          <a:lstStyle/>
          <a:p>
            <a:pPr eaLnBrk="1" hangingPunct="1"/>
            <a:r>
              <a:rPr lang="sr-Latn-RS" sz="3600" smtClean="0"/>
              <a:t>Prolazak kroz mapu</a:t>
            </a:r>
            <a:endParaRPr lang="en-US" sz="3600" smtClean="0"/>
          </a:p>
        </p:txBody>
      </p:sp>
      <p:sp>
        <p:nvSpPr>
          <p:cNvPr id="25603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79388" y="1341438"/>
            <a:ext cx="8640762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Alternativni način prolaska kroz mapu je pomoću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Map.Entry</a:t>
            </a:r>
            <a:r>
              <a:rPr lang="sr-Latn-RS" sz="2000" dirty="0" smtClean="0"/>
              <a:t> interfejsa.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Štampanje svih elemenata mape se moglo odraditi na sledeći način: </a:t>
            </a:r>
          </a:p>
          <a:p>
            <a:pPr marL="265113" indent="0" eaLnBrk="1" hangingPunct="1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75000"/>
              <a:defRPr/>
            </a:pPr>
            <a:r>
              <a:rPr lang="en-GB" sz="17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Set&lt;</a:t>
            </a:r>
            <a:r>
              <a:rPr lang="en-GB" sz="17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Map.Entry</a:t>
            </a:r>
            <a:r>
              <a:rPr lang="en-GB" sz="17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&lt;String, Integer&gt;</a:t>
            </a:r>
            <a:r>
              <a:rPr lang="en-GB" sz="17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&gt; set = </a:t>
            </a:r>
            <a:r>
              <a:rPr lang="en-GB" sz="17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mapa.</a:t>
            </a:r>
            <a:r>
              <a:rPr lang="en-GB" sz="17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entrySet</a:t>
            </a:r>
            <a:r>
              <a:rPr lang="en-GB" sz="17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 marL="265113" indent="0" eaLnBrk="1" hangingPunct="1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75000"/>
              <a:defRPr/>
            </a:pPr>
            <a:r>
              <a:rPr lang="en-GB" sz="17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7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 = </a:t>
            </a:r>
            <a:r>
              <a:rPr lang="en-GB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1;</a:t>
            </a:r>
            <a:endParaRPr lang="sr-Latn-RS" sz="1700" dirty="0" smtClean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 marL="265113" indent="0" eaLnBrk="1" hangingPunct="1"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75000"/>
              <a:defRPr/>
            </a:pPr>
            <a:r>
              <a:rPr lang="en-GB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for(</a:t>
            </a:r>
            <a:r>
              <a:rPr lang="en-GB" sz="17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Map.Entry</a:t>
            </a:r>
            <a:r>
              <a:rPr lang="en-GB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&lt;String</a:t>
            </a:r>
            <a:r>
              <a:rPr lang="en-GB" sz="17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Integer&gt; element: set)</a:t>
            </a:r>
          </a:p>
          <a:p>
            <a:pPr marL="265113" indent="0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en-GB" sz="17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7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("%-12s%3d%s", </a:t>
            </a:r>
            <a:r>
              <a:rPr lang="en-GB" sz="17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element.</a:t>
            </a:r>
            <a:r>
              <a:rPr lang="en-GB" sz="17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getKey</a:t>
            </a:r>
            <a:r>
              <a:rPr lang="en-GB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(),</a:t>
            </a:r>
            <a:endParaRPr lang="sr-Latn-RS" sz="1700" dirty="0" smtClean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 marL="265113" indent="0" eaLnBrk="1" hangingPunct="1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defRPr/>
            </a:pPr>
            <a:r>
              <a:rPr lang="sr-Latn-RS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    </a:t>
            </a:r>
            <a:r>
              <a:rPr lang="en-GB" sz="17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element.</a:t>
            </a:r>
            <a:r>
              <a:rPr lang="en-GB" sz="17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getValue</a:t>
            </a:r>
            <a:r>
              <a:rPr lang="en-GB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(),</a:t>
            </a:r>
            <a:r>
              <a:rPr lang="sr-Latn-RS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7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k++ % </a:t>
            </a:r>
            <a:r>
              <a:rPr lang="sr-Latn-RS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5</a:t>
            </a:r>
            <a:r>
              <a:rPr lang="en-GB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7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== 0) ? "\n" : " | </a:t>
            </a:r>
            <a:r>
              <a:rPr lang="en-GB" sz="17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");</a:t>
            </a:r>
            <a:endParaRPr lang="sr-Latn-RS" sz="2000" dirty="0" smtClean="0"/>
          </a:p>
          <a:p>
            <a:pPr eaLnBrk="1" hangingPunct="1">
              <a:spcBef>
                <a:spcPts val="18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</a:t>
            </a:r>
            <a:r>
              <a:rPr lang="en-GB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ap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</a:t>
            </a:r>
            <a:r>
              <a:rPr lang="en-GB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entry</a:t>
            </a:r>
            <a:r>
              <a:rPr lang="en-GB" sz="2000" dirty="0" smtClean="0"/>
              <a:t> </a:t>
            </a:r>
            <a:r>
              <a:rPr lang="sr-Latn-RS" sz="2000" dirty="0" smtClean="0"/>
              <a:t>predstavlja par ključ-vrednost</a:t>
            </a:r>
            <a:r>
              <a:rPr lang="en-GB" sz="2000" dirty="0" smtClean="0"/>
              <a:t>. </a:t>
            </a:r>
            <a:endParaRPr lang="sr-Latn-RS" sz="2000" dirty="0" smtClean="0"/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/>
              <a:t>Metoda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entrySet</a:t>
            </a:r>
            <a:r>
              <a:rPr lang="sr-Latn-RS" sz="2000" dirty="0"/>
              <a:t> </a:t>
            </a:r>
            <a:r>
              <a:rPr lang="sr-Latn-RS" sz="2000" dirty="0" smtClean="0"/>
              <a:t>vraća kolekcioni izgled (</a:t>
            </a:r>
            <a:r>
              <a:rPr lang="sr-Latn-RS" sz="2000" i="1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</a:t>
            </a:r>
            <a:r>
              <a:rPr lang="sr-Latn-RS" sz="2000" i="1" dirty="0" smtClean="0"/>
              <a:t> view</a:t>
            </a:r>
            <a:r>
              <a:rPr lang="sr-Latn-RS" sz="2000" dirty="0" smtClean="0"/>
              <a:t>) mape (preslikavanja sadržanih u mapi).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sr-Latn-RS" sz="2000" dirty="0" smtClean="0"/>
              <a:t>Metode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getKey</a:t>
            </a:r>
            <a:r>
              <a:rPr lang="sr-Latn-RS" sz="2000" dirty="0" smtClean="0"/>
              <a:t> i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getValue</a:t>
            </a:r>
            <a:r>
              <a:rPr lang="sr-Latn-RS" sz="2000" dirty="0" smtClean="0"/>
              <a:t> vraćaju ključ i vrednost koji odgovaraju tekućem elementu mape.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  <a:defRPr/>
            </a:pPr>
            <a:r>
              <a:rPr lang="nn-NO" sz="2000" dirty="0"/>
              <a:t>Postoji i metoda </a:t>
            </a:r>
            <a:r>
              <a:rPr lang="nn-NO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setValue</a:t>
            </a:r>
            <a:r>
              <a:rPr lang="nn-NO" sz="2000" dirty="0"/>
              <a:t> koja postavlja novu vrednost elementa mape.</a:t>
            </a:r>
            <a:endParaRPr lang="sr-Latn-RS" sz="2000" dirty="0" smtClean="0"/>
          </a:p>
        </p:txBody>
      </p:sp>
      <p:sp>
        <p:nvSpPr>
          <p:cNvPr id="19460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9676876-73D8-4A8B-9461-0F5832CB8A05}" type="slidenum">
              <a:rPr lang="en-GB" smtClean="0">
                <a:latin typeface="Arial Black" pitchFamily="34" charset="0"/>
              </a:rPr>
              <a:pPr eaLnBrk="1" hangingPunct="1"/>
              <a:t>27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76250"/>
            <a:ext cx="6192837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Primer sa klasom</a:t>
            </a:r>
            <a:r>
              <a:rPr lang="sr-Latn-RS" sz="3600" smtClean="0"/>
              <a:t> Collections</a:t>
            </a:r>
            <a:endParaRPr lang="en-US" sz="3600" smtClean="0"/>
          </a:p>
        </p:txBody>
      </p:sp>
      <p:sp>
        <p:nvSpPr>
          <p:cNvPr id="5123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5471A93-CBCA-4BD7-B5B0-E109C23CDD95}" type="slidenum">
              <a:rPr lang="en-GB" smtClean="0">
                <a:latin typeface="Arial Black" pitchFamily="34" charset="0"/>
              </a:rPr>
              <a:pPr eaLnBrk="1" hangingPunct="1"/>
              <a:t>3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5124" name="Rectangle 1"/>
          <p:cNvSpPr>
            <a:spLocks noChangeArrowheads="1"/>
          </p:cNvSpPr>
          <p:nvPr/>
        </p:nvSpPr>
        <p:spPr bwMode="auto">
          <a:xfrm>
            <a:off x="35053" y="1133021"/>
            <a:ext cx="6428207" cy="5632311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anchor="ctr" anchorCtr="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java.util.Collections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java.util.ArrayList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java.util.Arrays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CollectionsTest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latin typeface="Consolas" pitchFamily="49" charset="0"/>
                <a:cs typeface="Times New Roman" pitchFamily="18" charset="0"/>
              </a:rPr>
              <a:t> 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static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Integer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[] = {3, 4, 11, 9, 7, 4, 17, 1};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Integer &gt;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ArrayList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Integer &gt;(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Arrays.asList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niz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nMinimum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liste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%d,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maksimum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%d."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Collections.min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Collections.max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Collections.sort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rast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.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sortiranja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Collections.sort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Collections.reverseOrder</a:t>
            </a:r>
            <a:r>
              <a:rPr lang="en-GB" sz="1200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opad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.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sortiranja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Collections.shuffle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mešanja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Collections.addAll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5, 13);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Collections.fill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7);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zamene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elemenata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n%s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sr-Latn-ME" sz="1200" dirty="0" smtClean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2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43622" y="3026998"/>
            <a:ext cx="3070398" cy="3539430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Početna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[3, 4, 11, 9, 7, 4, 17, 1]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Minimum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liste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1,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maksimum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17.</a:t>
            </a:r>
          </a:p>
          <a:p>
            <a:endParaRPr lang="sr-Latn-ME" sz="1600" dirty="0" smtClean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endParaRPr lang="sr-Latn-ME" sz="1600" dirty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200" dirty="0" err="1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rast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.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sortiranja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[1, 3, 4, 4, 7, 9, 11, 17]</a:t>
            </a:r>
          </a:p>
          <a:p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opad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.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sortiranja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[17, 11, 9, 7, 4, 4, 3, 1]</a:t>
            </a:r>
          </a:p>
          <a:p>
            <a:endParaRPr lang="sr-Latn-ME" sz="1200" dirty="0" smtClean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200" dirty="0" err="1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mešanja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[9, 11, 3, 1, 7, 4, 17, 4]</a:t>
            </a:r>
          </a:p>
          <a:p>
            <a:endParaRPr lang="sr-Latn-ME" sz="1200" dirty="0" smtClean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200" dirty="0" err="1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dodavanja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[9, 11, 3, 1, 7, 4, 17, 4, 5, 13]</a:t>
            </a:r>
          </a:p>
          <a:p>
            <a:endParaRPr lang="sr-Latn-ME" sz="1200" dirty="0" smtClean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200" dirty="0" err="1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nakon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zamene</a:t>
            </a:r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elemenata</a:t>
            </a:r>
            <a:endParaRPr lang="en-GB" sz="1200" dirty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2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[7, 7, 7, 7, 7, 7, 7, 7, 7, 7]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520392" y="2742871"/>
            <a:ext cx="68356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 dirty="0">
                <a:solidFill>
                  <a:srgbClr val="339933"/>
                </a:solidFill>
                <a:latin typeface="+mn-lt"/>
              </a:rPr>
              <a:t>Ispis</a:t>
            </a:r>
            <a:endParaRPr lang="en-US" sz="1600" dirty="0">
              <a:solidFill>
                <a:srgbClr val="339933"/>
              </a:solidFill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4032250" cy="596900"/>
          </a:xfrm>
        </p:spPr>
        <p:txBody>
          <a:bodyPr/>
          <a:lstStyle/>
          <a:p>
            <a:pPr eaLnBrk="1" hangingPunct="1"/>
            <a:r>
              <a:rPr lang="en-US" sz="3600" smtClean="0"/>
              <a:t>Komentari primera</a:t>
            </a:r>
          </a:p>
        </p:txBody>
      </p:sp>
      <p:sp>
        <p:nvSpPr>
          <p:cNvPr id="7171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07950" y="1339999"/>
            <a:ext cx="8712200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sort</a:t>
            </a:r>
            <a:r>
              <a:rPr lang="sr-Latn-RS" sz="2000" dirty="0"/>
              <a:t> sortira elemente liste, pri čemu klasa elemenata liste mora implementirati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Comparable</a:t>
            </a:r>
            <a:r>
              <a:rPr lang="sr-Latn-RS" sz="2000" dirty="0"/>
              <a:t> interfejs</a:t>
            </a:r>
            <a:r>
              <a:rPr lang="sr-Latn-RS" sz="2000" dirty="0" smtClean="0"/>
              <a:t>. Redosled </a:t>
            </a:r>
            <a:r>
              <a:rPr lang="sr-Latn-RS" sz="2000" dirty="0"/>
              <a:t>sortiranja je definisan metodom </a:t>
            </a:r>
            <a:r>
              <a:rPr lang="sr-Latn-R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compare</a:t>
            </a:r>
            <a:r>
              <a:rPr lang="en-US" sz="2000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To</a:t>
            </a:r>
            <a:r>
              <a:rPr lang="sr-Latn-RS" sz="2000" dirty="0" smtClean="0"/>
              <a:t>, </a:t>
            </a:r>
            <a:r>
              <a:rPr lang="sr-Latn-RS" sz="2000" dirty="0"/>
              <a:t>koja je deklarisana u ovom interfejsu.</a:t>
            </a:r>
            <a:endParaRPr lang="en-US" sz="2000" dirty="0"/>
          </a:p>
          <a:p>
            <a:pPr eaLnBrk="1" hangingPunct="1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Metoda </a:t>
            </a:r>
            <a:r>
              <a:rPr lang="sr-Latn-RS" sz="2000" dirty="0">
                <a:latin typeface="Consolas" pitchFamily="49" charset="0"/>
                <a:cs typeface="Consolas" pitchFamily="49" charset="0"/>
              </a:rPr>
              <a:t>sort</a:t>
            </a:r>
            <a:r>
              <a:rPr lang="sr-Latn-RS" sz="2000" dirty="0"/>
              <a:t> može imati i drugi parametar koji će odrediti alternativno uređenje elemenata. U našem primeru, sortiranje u opadajući redosled se dobija naredbom</a:t>
            </a:r>
            <a:endParaRPr lang="en-US" sz="2000" dirty="0"/>
          </a:p>
          <a:p>
            <a:pPr eaLnBrk="1" hangingPunct="1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75000"/>
            </a:pPr>
            <a:r>
              <a:rPr lang="en-US" sz="20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Collections.sort</a:t>
            </a:r>
            <a:r>
              <a:rPr lang="en-GB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20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Collections.reverseOrder</a:t>
            </a:r>
            <a:r>
              <a:rPr lang="en-GB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US" sz="20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 eaLnBrk="1" hangingPunct="1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Statička metoda </a:t>
            </a:r>
            <a:r>
              <a:rPr lang="en-GB" sz="20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reverseOrder</a:t>
            </a:r>
            <a:r>
              <a:rPr lang="en-GB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()</a:t>
            </a:r>
            <a:r>
              <a:rPr lang="sr-Latn-RS" sz="2000" dirty="0"/>
              <a:t> klase </a:t>
            </a:r>
            <a:r>
              <a:rPr lang="en-GB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</a:t>
            </a:r>
            <a:r>
              <a:rPr lang="sr-Latn-RS" sz="2000" dirty="0"/>
              <a:t> vraća </a:t>
            </a:r>
            <a:r>
              <a:rPr lang="sr-Latn-RS" sz="2000" b="1" dirty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Comparator</a:t>
            </a:r>
            <a:r>
              <a:rPr lang="sr-Latn-RS" sz="2000" dirty="0"/>
              <a:t> objekat koji uređuje elemente u </a:t>
            </a:r>
            <a:r>
              <a:rPr lang="sr-Latn-RS" sz="2000" dirty="0" smtClean="0"/>
              <a:t>suprotan redosled.</a:t>
            </a:r>
            <a:endParaRPr lang="sr-Latn-RS" sz="2000" dirty="0"/>
          </a:p>
          <a:p>
            <a:pPr eaLnBrk="1" hangingPunct="1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>
                <a:solidFill>
                  <a:srgbClr val="339933"/>
                </a:solidFill>
              </a:rPr>
              <a:t>Za objekte koji ne implementiraju interfejs </a:t>
            </a:r>
            <a:r>
              <a:rPr lang="sr-Latn-RS" sz="2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Comparable</a:t>
            </a:r>
            <a:r>
              <a:rPr lang="sr-Latn-RS" sz="2000" dirty="0">
                <a:solidFill>
                  <a:srgbClr val="339933"/>
                </a:solidFill>
              </a:rPr>
              <a:t>, moramo sami kreirati </a:t>
            </a:r>
            <a:r>
              <a:rPr lang="sr-Latn-RS" sz="200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Comparator</a:t>
            </a:r>
            <a:r>
              <a:rPr lang="sr-Latn-RS" sz="2000" dirty="0">
                <a:solidFill>
                  <a:srgbClr val="339933"/>
                </a:solidFill>
              </a:rPr>
              <a:t> objekte!</a:t>
            </a:r>
          </a:p>
          <a:p>
            <a:pPr eaLnBrk="1" hangingPunct="1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2000" dirty="0"/>
              <a:t>U </a:t>
            </a:r>
            <a:r>
              <a:rPr lang="sr-Latn-RS" sz="2000" dirty="0" smtClean="0"/>
              <a:t>nastavku ćemo objasniti dva načina poređenja korisnički definisanih objekata. Prvi je baziran na implementaciji interfejsa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Comparable</a:t>
            </a:r>
            <a:r>
              <a:rPr lang="sr-Latn-RS" sz="2000" dirty="0" smtClean="0"/>
              <a:t>, drugi na kreiranju </a:t>
            </a:r>
            <a:r>
              <a:rPr lang="sr-Latn-RS" sz="20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Comparator</a:t>
            </a:r>
            <a:r>
              <a:rPr lang="sr-Latn-RS" sz="2000" dirty="0" smtClean="0"/>
              <a:t> objekta.</a:t>
            </a:r>
            <a:endParaRPr lang="en-US" sz="2000" dirty="0"/>
          </a:p>
        </p:txBody>
      </p:sp>
      <p:sp>
        <p:nvSpPr>
          <p:cNvPr id="7172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C2FF52B-EE35-4C22-9229-5DDBF970498E}" type="slidenum">
              <a:rPr lang="en-GB" smtClean="0">
                <a:latin typeface="Arial Black" pitchFamily="34" charset="0"/>
              </a:rPr>
              <a:pPr eaLnBrk="1" hangingPunct="1"/>
              <a:t>4</a:t>
            </a:fld>
            <a:endParaRPr lang="en-GB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7705104" cy="596900"/>
          </a:xfrm>
        </p:spPr>
        <p:txBody>
          <a:bodyPr/>
          <a:lstStyle/>
          <a:p>
            <a:pPr eaLnBrk="1" hangingPunct="1"/>
            <a:r>
              <a:rPr lang="sr-Latn-RS" sz="3600" dirty="0"/>
              <a:t>Klasa Covek i interfejs Comparable</a:t>
            </a:r>
            <a:endParaRPr lang="en-US" sz="3600" dirty="0" smtClean="0"/>
          </a:p>
        </p:txBody>
      </p:sp>
      <p:sp>
        <p:nvSpPr>
          <p:cNvPr id="819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76B2B06-76BE-4ACA-82BE-26CDAD5BB201}" type="slidenum">
              <a:rPr lang="en-GB" smtClean="0">
                <a:latin typeface="Arial Black" pitchFamily="34" charset="0"/>
              </a:rPr>
              <a:pPr eaLnBrk="1" hangingPunct="1"/>
              <a:t>5</a:t>
            </a:fld>
            <a:endParaRPr lang="en-GB" dirty="0" smtClean="0">
              <a:latin typeface="Arial Black" pitchFamily="34" charset="0"/>
            </a:endParaRP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77525" y="995718"/>
            <a:ext cx="6696744" cy="5816977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anchor="ctr" anchorCtr="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class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implements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Comparable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</a:t>
            </a:r>
            <a:r>
              <a:rPr lang="sr-Latn-ME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sr-Latn-ME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&gt; 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vis,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setImePrezime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setVisina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(vis);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setTezina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</a:t>
            </a:r>
            <a:r>
              <a:rPr lang="en-GB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);}</a:t>
            </a:r>
            <a:endParaRPr lang="en-GB" sz="12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getImePrezime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{</a:t>
            </a:r>
            <a:r>
              <a:rPr lang="sr-Latn-ME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</a:t>
            </a:r>
            <a:r>
              <a:rPr lang="en-GB" sz="12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eturn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setImePrezime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r>
              <a:rPr lang="sr-Latn-ME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mePrezime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getVisina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{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setVisina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vis) {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vis;}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	public 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getTezina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{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void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setTezina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2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String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toString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String.format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"%s,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%.1f cm,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%.1f kg"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		</a:t>
            </a:r>
            <a:r>
              <a:rPr lang="sr-Latn-ME" sz="12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 </a:t>
            </a:r>
            <a:r>
              <a:rPr lang="en-GB" sz="1200" dirty="0" err="1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getImePrezime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getVisina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(),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getTezina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@Override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</a:t>
            </a:r>
            <a:r>
              <a:rPr lang="en-GB" sz="12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compareTo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drugi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vis1 = </a:t>
            </a:r>
            <a:r>
              <a:rPr lang="en-GB" sz="12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this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.getVisina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tez1 = </a:t>
            </a:r>
            <a:r>
              <a:rPr lang="en-GB" sz="12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this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.getTezina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vis2 =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drugi.getVisina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tez2 =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drugi.getTezina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((vis1 == vis2) &amp;&amp; (tez1 == tez2)) 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0;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 if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((vis1 &gt; vis2) || ((vis1 == vis2) &amp;&amp; (tez1 &gt; tez2)))</a:t>
            </a:r>
            <a:r>
              <a:rPr lang="sr-Latn-ME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1;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</a:t>
            </a:r>
            <a:r>
              <a:rPr lang="sr-Latn-ME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	return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-1;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</a:p>
        </p:txBody>
      </p:sp>
      <p:sp>
        <p:nvSpPr>
          <p:cNvPr id="3" name="Rectangle 2"/>
          <p:cNvSpPr/>
          <p:nvPr/>
        </p:nvSpPr>
        <p:spPr>
          <a:xfrm>
            <a:off x="6118700" y="997809"/>
            <a:ext cx="2995319" cy="4697825"/>
          </a:xfrm>
          <a:prstGeom prst="rect">
            <a:avLst/>
          </a:prstGeom>
          <a:solidFill>
            <a:srgbClr val="CCFFCC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72000" rIns="72000">
            <a:spAutoFit/>
          </a:bodyPr>
          <a:lstStyle/>
          <a:p>
            <a:pPr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</a:pPr>
            <a:r>
              <a:rPr lang="sr-Latn-ME" sz="1450" dirty="0"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Comparable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 je generički interfejs </a:t>
            </a:r>
            <a:r>
              <a:rPr lang="sr-Latn-ME" sz="145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(obratite pažnju na zagrade </a:t>
            </a:r>
            <a:r>
              <a:rPr lang="sr-Latn-ME" sz="1450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&lt; &gt;</a:t>
            </a:r>
            <a:r>
              <a:rPr lang="sr-Latn-ME" sz="145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) iz 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paketa </a:t>
            </a:r>
            <a:r>
              <a:rPr lang="sr-Latn-ME" sz="1450" dirty="0"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java.lang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 sa jednom metodom </a:t>
            </a:r>
            <a:r>
              <a:rPr lang="sr-Latn-ME" sz="1450" b="1" dirty="0">
                <a:solidFill>
                  <a:srgbClr val="FF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compareTo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 koja služi za poređenje objekta koji poziva metodu sa objektom parametrom po kriterijumu koji mi definišemo. Metoda vraća negativan ceo broj ako </a:t>
            </a:r>
            <a:r>
              <a:rPr lang="en-US" sz="145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je </a:t>
            </a:r>
            <a:r>
              <a:rPr lang="sr-Latn-ME" sz="145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objekat 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parametar veći, pozitivan ceo broj ako je objekat parametar manji i 0 ako su objekat parametar i objekat koji poziva metodu isti.</a:t>
            </a:r>
            <a:endParaRPr lang="en-US" sz="14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5000"/>
              </a:lnSpc>
              <a:spcBef>
                <a:spcPts val="600"/>
              </a:spcBef>
              <a:spcAft>
                <a:spcPts val="600"/>
              </a:spcAft>
            </a:pP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Poredak elemenata koji definiše metoda </a:t>
            </a:r>
            <a:r>
              <a:rPr lang="sr-Latn-ME" sz="1450" dirty="0">
                <a:latin typeface="Consolas" panose="020B06090202040302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compareTo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 se naziva </a:t>
            </a:r>
            <a:r>
              <a:rPr lang="sr-Latn-ME" sz="1450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prirodni poredak 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(eng. </a:t>
            </a:r>
            <a:r>
              <a:rPr lang="sr-Latn-ME" sz="145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natural ordering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), dok </a:t>
            </a:r>
            <a:r>
              <a:rPr lang="sr-Latn-ME" sz="145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se ta metoda 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naziva </a:t>
            </a:r>
            <a:r>
              <a:rPr lang="sr-Latn-ME" sz="1450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metoda prirodnog poređenja</a:t>
            </a:r>
            <a:r>
              <a:rPr lang="sr-Latn-ME" sz="1450" dirty="0">
                <a:ea typeface="Times New Roman" panose="02020603050405020304" pitchFamily="18" charset="0"/>
                <a:cs typeface="Times New Roman" panose="02020603050405020304" pitchFamily="18" charset="0"/>
              </a:rPr>
              <a:t> (eng. </a:t>
            </a:r>
            <a:r>
              <a:rPr lang="sr-Latn-ME" sz="145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natural comparison method</a:t>
            </a:r>
            <a:r>
              <a:rPr lang="sr-Latn-ME" sz="145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14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7844"/>
            <a:ext cx="7705104" cy="596900"/>
          </a:xfrm>
        </p:spPr>
        <p:txBody>
          <a:bodyPr/>
          <a:lstStyle/>
          <a:p>
            <a:pPr eaLnBrk="1" hangingPunct="1"/>
            <a:r>
              <a:rPr lang="sr-Latn-RS" sz="3600" dirty="0"/>
              <a:t>Klasa Covek i interfejs Comparable</a:t>
            </a:r>
            <a:endParaRPr lang="en-US" sz="3600" dirty="0" smtClean="0"/>
          </a:p>
        </p:txBody>
      </p:sp>
      <p:sp>
        <p:nvSpPr>
          <p:cNvPr id="819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76B2B06-76BE-4ACA-82BE-26CDAD5BB201}" type="slidenum">
              <a:rPr lang="en-GB" smtClean="0">
                <a:latin typeface="Arial Black" pitchFamily="34" charset="0"/>
              </a:rPr>
              <a:pPr eaLnBrk="1" hangingPunct="1"/>
              <a:t>6</a:t>
            </a:fld>
            <a:endParaRPr lang="en-GB" dirty="0" smtClean="0">
              <a:latin typeface="Arial Black" pitchFamily="34" charset="0"/>
            </a:endParaRP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179512" y="1439470"/>
            <a:ext cx="5286563" cy="4524315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 anchor="ctr" anchorCtr="0"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.*;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2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class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CovekSort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sr-Latn-ME" sz="1200" dirty="0" smtClean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static void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main(String[]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args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List&lt;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&gt;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ArrayList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&lt;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&gt;();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Dalibor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Katić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178.4, 89.4));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"Ana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Jović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171.2, 65.1));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Milić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168.9, 59.7));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"Nikola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Bulatović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184.3, 86.0));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lista.add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new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Jovica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Zvrko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178.4, 79.1));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Nesortirana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x: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(x);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Collections.sort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"\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nSortirana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2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:"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2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for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x: 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</a:t>
            </a:r>
            <a:r>
              <a:rPr lang="en-GB" sz="12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System.out.println</a:t>
            </a: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(x);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2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825500" y="3812792"/>
            <a:ext cx="4176464" cy="2292935"/>
          </a:xfrm>
          <a:prstGeom prst="rect">
            <a:avLst/>
          </a:prstGeom>
          <a:solidFill>
            <a:schemeClr val="bg1"/>
          </a:solidFill>
          <a:ln w="9525">
            <a:solidFill>
              <a:srgbClr val="339933"/>
            </a:solidFill>
            <a:miter lim="800000"/>
            <a:headEnd/>
            <a:tailEnd/>
          </a:ln>
        </p:spPr>
        <p:txBody>
          <a:bodyPr wrap="square" lIns="72000" rIns="72000">
            <a:spAutoFit/>
          </a:bodyPr>
          <a:lstStyle/>
          <a:p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Nesortirana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Dalibor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Katić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178.4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89.4 kg</a:t>
            </a:r>
          </a:p>
          <a:p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Jović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171.2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65.1 kg</a:t>
            </a:r>
          </a:p>
          <a:p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Milić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168.9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59.7 kg</a:t>
            </a:r>
          </a:p>
          <a:p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Nikola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Bulatović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184.3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86.0 kg</a:t>
            </a:r>
          </a:p>
          <a:p>
            <a:pPr>
              <a:spcAft>
                <a:spcPts val="600"/>
              </a:spcAft>
            </a:pP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Jovica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Zvrko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178.4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79.1 </a:t>
            </a:r>
            <a:r>
              <a:rPr lang="en-GB" sz="1150" dirty="0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kg</a:t>
            </a:r>
            <a:endParaRPr lang="en-GB" sz="600" dirty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  <a:p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Sortirana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lista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:</a:t>
            </a:r>
          </a:p>
          <a:p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Vesna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Milić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168.9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59.7 kg</a:t>
            </a:r>
          </a:p>
          <a:p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Ana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Jović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171.2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65.1 kg</a:t>
            </a:r>
          </a:p>
          <a:p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Jovica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Zvrko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178.4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79.1 kg</a:t>
            </a:r>
          </a:p>
          <a:p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Dalibor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Katić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178.4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89.4 kg</a:t>
            </a:r>
          </a:p>
          <a:p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Nikola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Bulatović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184.3 cm, </a:t>
            </a:r>
            <a:r>
              <a:rPr lang="en-GB" sz="1150" dirty="0" err="1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150" dirty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 86.0 </a:t>
            </a:r>
            <a:r>
              <a:rPr lang="en-GB" sz="1150" dirty="0" smtClean="0">
                <a:solidFill>
                  <a:srgbClr val="339933"/>
                </a:solidFill>
                <a:latin typeface="Consolas" pitchFamily="49" charset="0"/>
                <a:cs typeface="Times New Roman" pitchFamily="18" charset="0"/>
              </a:rPr>
              <a:t>kg</a:t>
            </a:r>
            <a:endParaRPr lang="en-GB" sz="1150" dirty="0">
              <a:solidFill>
                <a:srgbClr val="339933"/>
              </a:solidFill>
              <a:latin typeface="Consolas" pitchFamily="49" charset="0"/>
              <a:cs typeface="Times New Roman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8437947" y="3525063"/>
            <a:ext cx="68356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SzPct val="75000"/>
              <a:tabLst>
                <a:tab pos="180975" algn="l"/>
                <a:tab pos="539750" algn="l"/>
                <a:tab pos="900113" algn="l"/>
                <a:tab pos="1260475" algn="l"/>
              </a:tabLst>
              <a:defRPr/>
            </a:pPr>
            <a:r>
              <a:rPr lang="sr-Latn-RS" sz="1600" dirty="0">
                <a:solidFill>
                  <a:srgbClr val="339933"/>
                </a:solidFill>
                <a:latin typeface="+mn-lt"/>
              </a:rPr>
              <a:t>Ispis</a:t>
            </a:r>
            <a:endParaRPr lang="en-US" sz="1600" dirty="0">
              <a:solidFill>
                <a:srgbClr val="339933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0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14147"/>
            <a:ext cx="7705104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Interfejs </a:t>
            </a:r>
            <a:r>
              <a:rPr lang="sr-Latn-RS" sz="3600" dirty="0"/>
              <a:t>Comparator</a:t>
            </a:r>
            <a:endParaRPr lang="en-US" sz="3600" dirty="0" smtClean="0"/>
          </a:p>
        </p:txBody>
      </p:sp>
      <p:sp>
        <p:nvSpPr>
          <p:cNvPr id="819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76B2B06-76BE-4ACA-82BE-26CDAD5BB201}" type="slidenum">
              <a:rPr lang="en-GB" smtClean="0">
                <a:latin typeface="Arial Black" pitchFamily="34" charset="0"/>
              </a:rPr>
              <a:pPr eaLnBrk="1" hangingPunct="1"/>
              <a:t>7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5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64522" y="1174267"/>
            <a:ext cx="8856984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9713" indent="-2397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b="1" dirty="0">
                <a:solidFill>
                  <a:srgbClr val="FF0000"/>
                </a:solidFill>
                <a:latin typeface="Consolas" panose="020B0609020204030204" pitchFamily="49" charset="0"/>
              </a:rPr>
              <a:t>Comparator</a:t>
            </a:r>
            <a:r>
              <a:rPr lang="sr-Latn-RS" sz="1900" dirty="0"/>
              <a:t> je generički interfejs iz paketa </a:t>
            </a:r>
            <a:r>
              <a:rPr lang="sr-Latn-RS" sz="1900" dirty="0">
                <a:latin typeface="Consolas" panose="020B0609020204030204" pitchFamily="49" charset="0"/>
              </a:rPr>
              <a:t>java.util</a:t>
            </a:r>
            <a:r>
              <a:rPr lang="sr-Latn-RS" sz="1900" dirty="0"/>
              <a:t> koji se koristi za sortiranje objekata korisničkih klasa. Pruža dve bitne prednosti u odnosu na </a:t>
            </a:r>
            <a:r>
              <a:rPr lang="sr-Latn-RS" sz="1900" dirty="0">
                <a:latin typeface="Consolas" panose="020B0609020204030204" pitchFamily="49" charset="0"/>
              </a:rPr>
              <a:t>Comparable</a:t>
            </a:r>
            <a:r>
              <a:rPr lang="sr-Latn-RS" sz="1900" dirty="0"/>
              <a:t> interfejs:</a:t>
            </a:r>
          </a:p>
          <a:p>
            <a:pPr marL="800100" lvl="1" indent="-342900"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sr-Latn-RS" sz="1900" dirty="0" smtClean="0"/>
              <a:t>omogućava </a:t>
            </a:r>
            <a:r>
              <a:rPr lang="sr-Latn-RS" sz="1900" dirty="0"/>
              <a:t>poređenje i sortiranje po više kriterijuma,</a:t>
            </a:r>
          </a:p>
          <a:p>
            <a:pPr marL="800100" lvl="1" indent="-342900" eaLnBrk="1" hangingPunct="1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sr-Latn-RS" sz="1900" dirty="0" smtClean="0"/>
              <a:t>ne </a:t>
            </a:r>
            <a:r>
              <a:rPr lang="sr-Latn-RS" sz="1900" dirty="0"/>
              <a:t>zahteva izmenu originalne klase, odnosno omogućava poređenje za klase čiju realizaciju ne možemo modifikovati.</a:t>
            </a:r>
          </a:p>
          <a:p>
            <a:pPr eaLnBrk="1" hangingPunct="1"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dirty="0"/>
              <a:t>Posmatrajmo klasu </a:t>
            </a:r>
            <a:r>
              <a:rPr lang="sr-Latn-RS" sz="1900" dirty="0">
                <a:latin typeface="Consolas" panose="020B0609020204030204" pitchFamily="49" charset="0"/>
              </a:rPr>
              <a:t>Covek</a:t>
            </a:r>
            <a:r>
              <a:rPr lang="sr-Latn-RS" sz="1900" dirty="0"/>
              <a:t> iz prethodnog primera. Metoda </a:t>
            </a:r>
            <a:r>
              <a:rPr lang="sr-Latn-RS" sz="1900" dirty="0">
                <a:latin typeface="Consolas" panose="020B0609020204030204" pitchFamily="49" charset="0"/>
              </a:rPr>
              <a:t>compareTo</a:t>
            </a:r>
            <a:r>
              <a:rPr lang="sr-Latn-RS" sz="1900" dirty="0"/>
              <a:t> omogućava da sortiramo listu tipa </a:t>
            </a:r>
            <a:r>
              <a:rPr lang="sr-Latn-RS" sz="1900" dirty="0">
                <a:latin typeface="Consolas" panose="020B0609020204030204" pitchFamily="49" charset="0"/>
              </a:rPr>
              <a:t>Covek</a:t>
            </a:r>
            <a:r>
              <a:rPr lang="sr-Latn-RS" sz="1900" dirty="0"/>
              <a:t> po unapred definisanom kriterijumu i to je jedino sortiranje koje možemo postići na ovaj način. Čak ni sortiranje u opadajući redosled nije omogućeno</a:t>
            </a:r>
            <a:r>
              <a:rPr lang="sr-Latn-RS" sz="1900" dirty="0" smtClean="0"/>
              <a:t>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dirty="0">
                <a:latin typeface="Consolas" panose="020B0609020204030204" pitchFamily="49" charset="0"/>
              </a:rPr>
              <a:t>Comparator</a:t>
            </a:r>
            <a:r>
              <a:rPr lang="sr-Latn-RS" sz="1900" dirty="0" smtClean="0"/>
              <a:t> </a:t>
            </a:r>
            <a:r>
              <a:rPr lang="sr-Latn-RS" sz="1900" dirty="0"/>
              <a:t>interfejs omogućava proizvoljan broj načina sortiranja elemenata predmetnog tipa. </a:t>
            </a:r>
            <a:r>
              <a:rPr lang="sr-Latn-RS" sz="1900" dirty="0" smtClean="0"/>
              <a:t>Za </a:t>
            </a:r>
            <a:r>
              <a:rPr lang="sr-Latn-RS" sz="1900" dirty="0"/>
              <a:t>svaki način sortiranja, potrebno je da definišemo klasu koja implementira generički interfejs </a:t>
            </a:r>
            <a:r>
              <a:rPr lang="sr-Latn-RS" sz="19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Comparator&lt;</a:t>
            </a:r>
            <a:r>
              <a:rPr lang="en-US" sz="19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r-Latn-RS" sz="19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Tip</a:t>
            </a:r>
            <a:r>
              <a:rPr lang="en-US" sz="19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sr-Latn-RS" sz="19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&gt;</a:t>
            </a:r>
            <a:r>
              <a:rPr lang="sr-Latn-RS" sz="1900" dirty="0" smtClean="0"/>
              <a:t>, </a:t>
            </a:r>
            <a:r>
              <a:rPr lang="sr-Latn-RS" sz="1900" dirty="0"/>
              <a:t>u okviru koje ćemo realizovati metodu </a:t>
            </a:r>
            <a:r>
              <a:rPr lang="sr-Latn-RS" sz="1900" b="1" dirty="0">
                <a:solidFill>
                  <a:srgbClr val="FF0000"/>
                </a:solidFill>
                <a:latin typeface="Consolas" panose="020B0609020204030204" pitchFamily="49" charset="0"/>
              </a:rPr>
              <a:t>compare</a:t>
            </a:r>
            <a:r>
              <a:rPr lang="sr-Latn-RS" sz="1900" dirty="0"/>
              <a:t>. </a:t>
            </a:r>
            <a:endParaRPr lang="sr-Latn-RS" sz="1900" dirty="0" smtClean="0"/>
          </a:p>
          <a:p>
            <a:pPr eaLnBrk="1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75000"/>
              <a:buFont typeface="Wingdings" pitchFamily="2" charset="2"/>
              <a:buChar char="n"/>
            </a:pPr>
            <a:r>
              <a:rPr lang="sr-Latn-RS" sz="1900" dirty="0" smtClean="0"/>
              <a:t>Ova </a:t>
            </a:r>
            <a:r>
              <a:rPr lang="sr-Latn-RS" sz="1900" dirty="0"/>
              <a:t>metoda ima dva </a:t>
            </a:r>
            <a:r>
              <a:rPr lang="sr-Latn-RS" sz="1900" dirty="0" smtClean="0"/>
              <a:t>parametra - </a:t>
            </a:r>
            <a:r>
              <a:rPr lang="sr-Latn-RS" sz="1900" dirty="0"/>
              <a:t>objekte predmetnog tipa koje poredi, i vraća negativan ceo broj ako je prvi parametar objekat manji od drugog, pozitivan ceo broj ako je prvi parametar </a:t>
            </a:r>
            <a:r>
              <a:rPr lang="sr-Latn-RS" sz="1900" dirty="0" smtClean="0"/>
              <a:t>veći </a:t>
            </a:r>
            <a:r>
              <a:rPr lang="sr-Latn-RS" sz="1900" dirty="0"/>
              <a:t>od drugog, i 0 ako su jednaki. </a:t>
            </a:r>
          </a:p>
        </p:txBody>
      </p:sp>
    </p:spTree>
    <p:extLst>
      <p:ext uri="{BB962C8B-B14F-4D97-AF65-F5344CB8AC3E}">
        <p14:creationId xmlns:p14="http://schemas.microsoft.com/office/powerpoint/2010/main" val="343718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7705104" cy="596900"/>
          </a:xfrm>
        </p:spPr>
        <p:txBody>
          <a:bodyPr/>
          <a:lstStyle/>
          <a:p>
            <a:pPr eaLnBrk="1" hangingPunct="1"/>
            <a:r>
              <a:rPr lang="sr-Latn-RS" sz="3600" dirty="0" smtClean="0"/>
              <a:t>Klasa </a:t>
            </a:r>
            <a:r>
              <a:rPr lang="sr-Latn-RS" sz="3600" dirty="0"/>
              <a:t>Covek i interfejs Comparator</a:t>
            </a:r>
            <a:endParaRPr lang="en-US" sz="3600" dirty="0" smtClean="0"/>
          </a:p>
        </p:txBody>
      </p:sp>
      <p:sp>
        <p:nvSpPr>
          <p:cNvPr id="8195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76B2B06-76BE-4ACA-82BE-26CDAD5BB201}" type="slidenum">
              <a:rPr lang="en-GB" smtClean="0">
                <a:latin typeface="Arial Black" pitchFamily="34" charset="0"/>
              </a:rPr>
              <a:pPr eaLnBrk="1" hangingPunct="1"/>
              <a:t>8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8196" name="Rectangle 1"/>
          <p:cNvSpPr>
            <a:spLocks noChangeArrowheads="1"/>
          </p:cNvSpPr>
          <p:nvPr/>
        </p:nvSpPr>
        <p:spPr bwMode="auto">
          <a:xfrm>
            <a:off x="1546225" y="1054100"/>
            <a:ext cx="6121400" cy="570865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class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{</a:t>
            </a:r>
            <a:endParaRPr lang="sr-Latn-R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vis,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setImePrezime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setVisina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(vis);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);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getImePrezime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setImePrezime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imePrez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getVisina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setVisina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vis;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void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setTezina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r>
              <a:rPr lang="sr-Latn-RS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sr-Latn-RS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RS" sz="1300" b="1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String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toString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(){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String.format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"%s,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visina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%.1f cm, </a:t>
            </a:r>
            <a:r>
              <a:rPr lang="en-GB" sz="1300" dirty="0" err="1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težina</a:t>
            </a:r>
            <a:r>
              <a:rPr lang="en-GB" sz="1300" dirty="0">
                <a:solidFill>
                  <a:srgbClr val="2A00FF"/>
                </a:solidFill>
                <a:latin typeface="Consolas" pitchFamily="49" charset="0"/>
                <a:cs typeface="Times New Roman" pitchFamily="18" charset="0"/>
              </a:rPr>
              <a:t> %.1f kg"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		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getImePrezime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getVisina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getTezina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());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14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28638"/>
            <a:ext cx="8065144" cy="596900"/>
          </a:xfrm>
        </p:spPr>
        <p:txBody>
          <a:bodyPr/>
          <a:lstStyle/>
          <a:p>
            <a:pPr eaLnBrk="1" hangingPunct="1"/>
            <a:r>
              <a:rPr lang="sr-Latn-RS" sz="3600" dirty="0"/>
              <a:t>Klasa Covek i interfejs Comparator</a:t>
            </a:r>
            <a:endParaRPr lang="en-US" sz="3600" dirty="0" smtClean="0"/>
          </a:p>
        </p:txBody>
      </p:sp>
      <p:sp>
        <p:nvSpPr>
          <p:cNvPr id="9219" name="Slide Number Placeholder 1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A33664C-6D93-49AB-BBE0-36F8C0083775}" type="slidenum">
              <a:rPr lang="en-GB" smtClean="0">
                <a:latin typeface="Arial Black" pitchFamily="34" charset="0"/>
              </a:rPr>
              <a:pPr eaLnBrk="1" hangingPunct="1"/>
              <a:t>9</a:t>
            </a:fld>
            <a:endParaRPr lang="en-GB" smtClean="0">
              <a:latin typeface="Arial Black" pitchFamily="34" charset="0"/>
            </a:endParaRPr>
          </a:p>
        </p:txBody>
      </p:sp>
      <p:sp>
        <p:nvSpPr>
          <p:cNvPr id="9220" name="Rectangle 1"/>
          <p:cNvSpPr>
            <a:spLocks noChangeArrowheads="1"/>
          </p:cNvSpPr>
          <p:nvPr/>
        </p:nvSpPr>
        <p:spPr bwMode="auto">
          <a:xfrm>
            <a:off x="1115492" y="1163013"/>
            <a:ext cx="7056908" cy="272382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java.util.Comparator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class 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CovekRastuci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implements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Comparator&lt;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&gt; 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compare(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prvi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drugi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vis1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prvi.getVisina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 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ME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tez1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prvi.getTezina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vis2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drugi.getVisina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                                                     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tez2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drugi.getTezina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((vis1 == vis2) &amp;&amp; (tez1 == tez2)) 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0;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 if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((vis1 &gt; vis2) || ((vis1 == vis2) &amp;&amp; (tez1 &gt; tez2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)))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1;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		else</a:t>
            </a:r>
            <a:r>
              <a:rPr lang="sr-Latn-ME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	return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-1;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15616" y="3999997"/>
            <a:ext cx="7056784" cy="2723823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import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java.util.Comparator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  <a:endParaRPr lang="en-GB" sz="1300" dirty="0">
              <a:latin typeface="Calibri" pitchFamily="34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class </a:t>
            </a:r>
            <a:r>
              <a:rPr lang="en-GB" sz="1300" b="1" dirty="0" err="1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sr-Latn-ME" sz="1300" b="1" dirty="0" smtClean="0">
                <a:solidFill>
                  <a:srgbClr val="FF0000"/>
                </a:solidFill>
                <a:latin typeface="Consolas" pitchFamily="49" charset="0"/>
                <a:cs typeface="Times New Roman" pitchFamily="18" charset="0"/>
              </a:rPr>
              <a:t>Opadajuci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implements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Comparator&lt;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&gt; 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{</a:t>
            </a:r>
            <a:endParaRPr lang="en-GB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  <a:p>
            <a:pPr>
              <a:spcAft>
                <a:spcPts val="600"/>
              </a:spcAft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public </a:t>
            </a:r>
            <a:r>
              <a:rPr lang="en-GB" sz="1300" b="1" dirty="0" err="1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int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compare(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prvi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,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Covek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drugi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 {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vis1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prvi.getVisina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 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sr-Latn-ME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tez1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prvi.getTezina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vis2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drugi.getVisina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                                                      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double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tez2 = </a:t>
            </a:r>
            <a:r>
              <a:rPr lang="en-GB" sz="1300" dirty="0" err="1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drugi.getTezina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();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if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((vis1 == vis2) &amp;&amp; (tez1 == tez2)) 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0;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	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else if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((vis1 &gt; vis2) || ((vis1 == vis2) &amp;&amp; (tez1 &gt; tez2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)))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return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sr-Latn-ME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-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1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		else</a:t>
            </a:r>
            <a:r>
              <a:rPr lang="sr-Latn-ME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b="1" dirty="0">
                <a:solidFill>
                  <a:srgbClr val="7F0055"/>
                </a:solidFill>
                <a:latin typeface="Consolas" pitchFamily="49" charset="0"/>
                <a:cs typeface="Times New Roman" pitchFamily="18" charset="0"/>
              </a:rPr>
              <a:t>	return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 </a:t>
            </a: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1</a:t>
            </a: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;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	}</a:t>
            </a:r>
          </a:p>
          <a:p>
            <a:pPr>
              <a:tabLst>
                <a:tab pos="215900" algn="l"/>
                <a:tab pos="431800" algn="l"/>
                <a:tab pos="647700" algn="l"/>
                <a:tab pos="863600" algn="l"/>
              </a:tabLst>
            </a:pPr>
            <a:r>
              <a:rPr lang="en-GB" sz="1300" dirty="0" smtClean="0">
                <a:solidFill>
                  <a:srgbClr val="000000"/>
                </a:solidFill>
                <a:latin typeface="Consolas" pitchFamily="49" charset="0"/>
                <a:cs typeface="Times New Roman" pitchFamily="18" charset="0"/>
              </a:rPr>
              <a:t>}</a:t>
            </a:r>
            <a:endParaRPr lang="en-GB" sz="1300" dirty="0">
              <a:solidFill>
                <a:srgbClr val="000000"/>
              </a:solidFill>
              <a:latin typeface="Consolas" pitchFamily="49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405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34226</TotalTime>
  <Words>4788</Words>
  <Application>Microsoft Office PowerPoint</Application>
  <PresentationFormat>On-screen Show (4:3)</PresentationFormat>
  <Paragraphs>530</Paragraphs>
  <Slides>27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Arial Black</vt:lpstr>
      <vt:lpstr>Calibri</vt:lpstr>
      <vt:lpstr>Consolas</vt:lpstr>
      <vt:lpstr>Times New Roman</vt:lpstr>
      <vt:lpstr>Wingdings</vt:lpstr>
      <vt:lpstr>Pixel</vt:lpstr>
      <vt:lpstr>OBJEKTNO-ORIJENTISANI DIZAJN SOFTVERA</vt:lpstr>
      <vt:lpstr>Klasa Collections</vt:lpstr>
      <vt:lpstr>Primer sa klasom Collections</vt:lpstr>
      <vt:lpstr>Komentari primera</vt:lpstr>
      <vt:lpstr>Klasa Covek i interfejs Comparable</vt:lpstr>
      <vt:lpstr>Klasa Covek i interfejs Comparable</vt:lpstr>
      <vt:lpstr>Interfejs Comparator</vt:lpstr>
      <vt:lpstr>Klasa Covek i interfejs Comparator</vt:lpstr>
      <vt:lpstr>Klasa Covek i interfejs Comparator</vt:lpstr>
      <vt:lpstr>Klasa Covek i interfejs Comparator</vt:lpstr>
      <vt:lpstr>Skupovi</vt:lpstr>
      <vt:lpstr>Hash tabela</vt:lpstr>
      <vt:lpstr>Hash tabela - Ograničenja</vt:lpstr>
      <vt:lpstr>hashCode metoda klase Object</vt:lpstr>
      <vt:lpstr>hashCode implementacija u Eclipse-u</vt:lpstr>
      <vt:lpstr>Klasa HashSet</vt:lpstr>
      <vt:lpstr>Klasa TreeSet</vt:lpstr>
      <vt:lpstr>Klasa TreeSet</vt:lpstr>
      <vt:lpstr>Primer sa Set-ovima</vt:lpstr>
      <vt:lpstr>Mape</vt:lpstr>
      <vt:lpstr>Mape</vt:lpstr>
      <vt:lpstr>Primer sa TreeMap</vt:lpstr>
      <vt:lpstr>Primer sa TreeMap</vt:lpstr>
      <vt:lpstr>Komentari primera</vt:lpstr>
      <vt:lpstr>Komentari primera</vt:lpstr>
      <vt:lpstr>Komentari primera</vt:lpstr>
      <vt:lpstr>Prolazak kroz mapu</vt:lpstr>
    </vt:vector>
  </TitlesOfParts>
  <Company>ETF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Programiranje kroz aplikacije</dc:title>
  <dc:creator>Slobodan Djukanović</dc:creator>
  <cp:lastModifiedBy>Slobodan</cp:lastModifiedBy>
  <cp:revision>1746</cp:revision>
  <cp:lastPrinted>2021-04-23T16:03:43Z</cp:lastPrinted>
  <dcterms:created xsi:type="dcterms:W3CDTF">2004-08-23T07:37:27Z</dcterms:created>
  <dcterms:modified xsi:type="dcterms:W3CDTF">2022-05-11T09:24:43Z</dcterms:modified>
</cp:coreProperties>
</file>