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50"/>
  </p:notesMasterIdLst>
  <p:handoutMasterIdLst>
    <p:handoutMasterId r:id="rId51"/>
  </p:handoutMasterIdLst>
  <p:sldIdLst>
    <p:sldId id="256" r:id="rId2"/>
    <p:sldId id="257" r:id="rId3"/>
    <p:sldId id="283" r:id="rId4"/>
    <p:sldId id="258" r:id="rId5"/>
    <p:sldId id="312" r:id="rId6"/>
    <p:sldId id="307" r:id="rId7"/>
    <p:sldId id="313" r:id="rId8"/>
    <p:sldId id="314" r:id="rId9"/>
    <p:sldId id="315" r:id="rId10"/>
    <p:sldId id="316" r:id="rId11"/>
    <p:sldId id="317" r:id="rId12"/>
    <p:sldId id="318" r:id="rId13"/>
    <p:sldId id="319" r:id="rId14"/>
    <p:sldId id="320" r:id="rId15"/>
    <p:sldId id="322" r:id="rId16"/>
    <p:sldId id="323" r:id="rId17"/>
    <p:sldId id="321" r:id="rId18"/>
    <p:sldId id="324" r:id="rId19"/>
    <p:sldId id="325" r:id="rId20"/>
    <p:sldId id="326" r:id="rId21"/>
    <p:sldId id="327" r:id="rId22"/>
    <p:sldId id="328" r:id="rId23"/>
    <p:sldId id="329" r:id="rId24"/>
    <p:sldId id="330" r:id="rId25"/>
    <p:sldId id="331" r:id="rId26"/>
    <p:sldId id="332" r:id="rId27"/>
    <p:sldId id="333" r:id="rId28"/>
    <p:sldId id="289" r:id="rId29"/>
    <p:sldId id="334" r:id="rId30"/>
    <p:sldId id="335" r:id="rId31"/>
    <p:sldId id="336" r:id="rId32"/>
    <p:sldId id="337" r:id="rId33"/>
    <p:sldId id="338" r:id="rId34"/>
    <p:sldId id="339" r:id="rId35"/>
    <p:sldId id="340" r:id="rId36"/>
    <p:sldId id="341" r:id="rId37"/>
    <p:sldId id="342" r:id="rId38"/>
    <p:sldId id="343" r:id="rId39"/>
    <p:sldId id="344" r:id="rId40"/>
    <p:sldId id="345" r:id="rId41"/>
    <p:sldId id="347" r:id="rId42"/>
    <p:sldId id="348" r:id="rId43"/>
    <p:sldId id="349" r:id="rId44"/>
    <p:sldId id="350" r:id="rId45"/>
    <p:sldId id="351" r:id="rId46"/>
    <p:sldId id="352" r:id="rId47"/>
    <p:sldId id="353" r:id="rId48"/>
    <p:sldId id="354" r:id="rId49"/>
  </p:sldIdLst>
  <p:sldSz cx="9144000" cy="6858000" type="screen4x3"/>
  <p:notesSz cx="9942513" cy="676116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CCFFFF"/>
    <a:srgbClr val="CCFFCC"/>
    <a:srgbClr val="339933"/>
    <a:srgbClr val="CC6600"/>
    <a:srgbClr val="006400"/>
    <a:srgbClr val="FF33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p:cViewPr varScale="1">
        <p:scale>
          <a:sx n="91" d="100"/>
          <a:sy n="91" d="100"/>
        </p:scale>
        <p:origin x="91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w="9525">
            <a:noFill/>
            <a:miter lim="800000"/>
            <a:headEnd/>
            <a:tailEnd/>
          </a:ln>
          <a:effectLst/>
        </p:spPr>
        <p:txBody>
          <a:bodyPr vert="horz" wrap="square" lIns="95439" tIns="47719" rIns="95439" bIns="47719" numCol="1" anchor="t" anchorCtr="0" compatLnSpc="1">
            <a:prstTxWarp prst="textNoShape">
              <a:avLst/>
            </a:prstTxWarp>
          </a:bodyPr>
          <a:lstStyle>
            <a:lvl1pPr defTabSz="953605">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w="9525">
            <a:noFill/>
            <a:miter lim="800000"/>
            <a:headEnd/>
            <a:tailEnd/>
          </a:ln>
          <a:effectLst/>
        </p:spPr>
        <p:txBody>
          <a:bodyPr vert="horz" wrap="square" lIns="95439" tIns="47719" rIns="95439" bIns="47719" numCol="1" anchor="t" anchorCtr="0" compatLnSpc="1">
            <a:prstTxWarp prst="textNoShape">
              <a:avLst/>
            </a:prstTxWarp>
          </a:bodyPr>
          <a:lstStyle>
            <a:lvl1pPr algn="r" defTabSz="953605">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w="9525">
            <a:noFill/>
            <a:miter lim="800000"/>
            <a:headEnd/>
            <a:tailEnd/>
          </a:ln>
          <a:effectLst/>
        </p:spPr>
        <p:txBody>
          <a:bodyPr vert="horz" wrap="square" lIns="95439" tIns="47719" rIns="95439" bIns="47719" numCol="1" anchor="b" anchorCtr="0" compatLnSpc="1">
            <a:prstTxWarp prst="textNoShape">
              <a:avLst/>
            </a:prstTxWarp>
          </a:bodyPr>
          <a:lstStyle>
            <a:lvl1pPr defTabSz="953605">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w="9525">
            <a:noFill/>
            <a:miter lim="800000"/>
            <a:headEnd/>
            <a:tailEnd/>
          </a:ln>
          <a:effectLst/>
        </p:spPr>
        <p:txBody>
          <a:bodyPr vert="horz" wrap="square" lIns="95439" tIns="47719" rIns="95439" bIns="47719" numCol="1" anchor="b" anchorCtr="0" compatLnSpc="1">
            <a:prstTxWarp prst="textNoShape">
              <a:avLst/>
            </a:prstTxWarp>
          </a:bodyPr>
          <a:lstStyle>
            <a:lvl1pPr algn="r" defTabSz="953605">
              <a:defRPr sz="1300">
                <a:latin typeface="Times New Roman" pitchFamily="18" charset="0"/>
              </a:defRPr>
            </a:lvl1pPr>
          </a:lstStyle>
          <a:p>
            <a:pPr>
              <a:defRPr/>
            </a:pPr>
            <a:fld id="{BC9A6E3C-EC50-4BAE-9961-B149C51C5812}" type="slidenum">
              <a:rPr lang="en-US"/>
              <a:pPr>
                <a:defRPr/>
              </a:pPr>
              <a:t>‹#›</a:t>
            </a:fld>
            <a:endParaRPr lang="en-US"/>
          </a:p>
        </p:txBody>
      </p:sp>
    </p:spTree>
    <p:extLst>
      <p:ext uri="{BB962C8B-B14F-4D97-AF65-F5344CB8AC3E}">
        <p14:creationId xmlns:p14="http://schemas.microsoft.com/office/powerpoint/2010/main" val="40413118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8475" cy="338138"/>
          </a:xfrm>
          <a:prstGeom prst="rect">
            <a:avLst/>
          </a:prstGeom>
        </p:spPr>
        <p:txBody>
          <a:bodyPr vert="horz" lIns="93733" tIns="46867" rIns="93733" bIns="46867"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630863" y="0"/>
            <a:ext cx="4310062" cy="338138"/>
          </a:xfrm>
          <a:prstGeom prst="rect">
            <a:avLst/>
          </a:prstGeom>
        </p:spPr>
        <p:txBody>
          <a:bodyPr vert="horz" lIns="93733" tIns="46867" rIns="93733" bIns="46867" rtlCol="0"/>
          <a:lstStyle>
            <a:lvl1pPr algn="r">
              <a:defRPr sz="1300">
                <a:latin typeface="Arial" charset="0"/>
              </a:defRPr>
            </a:lvl1pPr>
          </a:lstStyle>
          <a:p>
            <a:pPr>
              <a:defRPr/>
            </a:pPr>
            <a:fld id="{73D49425-4C25-43DF-8BE2-4CD81A384A2F}" type="datetimeFigureOut">
              <a:rPr lang="sr-Latn-CS"/>
              <a:pPr>
                <a:defRPr/>
              </a:pPr>
              <a:t>27.3.2021.</a:t>
            </a:fld>
            <a:endParaRPr lang="sr-Latn-CS"/>
          </a:p>
        </p:txBody>
      </p:sp>
      <p:sp>
        <p:nvSpPr>
          <p:cNvPr id="4" name="Slide Image Placeholder 3"/>
          <p:cNvSpPr>
            <a:spLocks noGrp="1" noRot="1" noChangeAspect="1"/>
          </p:cNvSpPr>
          <p:nvPr>
            <p:ph type="sldImg" idx="2"/>
          </p:nvPr>
        </p:nvSpPr>
        <p:spPr>
          <a:xfrm>
            <a:off x="3281363" y="508000"/>
            <a:ext cx="3379787" cy="2533650"/>
          </a:xfrm>
          <a:prstGeom prst="rect">
            <a:avLst/>
          </a:prstGeom>
          <a:noFill/>
          <a:ln w="12700">
            <a:solidFill>
              <a:prstClr val="black"/>
            </a:solidFill>
          </a:ln>
        </p:spPr>
        <p:txBody>
          <a:bodyPr vert="horz" lIns="93733" tIns="46867" rIns="93733" bIns="46867" rtlCol="0" anchor="ctr"/>
          <a:lstStyle/>
          <a:p>
            <a:pPr lvl="0"/>
            <a:endParaRPr lang="sr-Latn-CS" noProof="0" smtClean="0"/>
          </a:p>
        </p:txBody>
      </p:sp>
      <p:sp>
        <p:nvSpPr>
          <p:cNvPr id="5" name="Notes Placeholder 4"/>
          <p:cNvSpPr>
            <a:spLocks noGrp="1"/>
          </p:cNvSpPr>
          <p:nvPr>
            <p:ph type="body" sz="quarter" idx="3"/>
          </p:nvPr>
        </p:nvSpPr>
        <p:spPr>
          <a:xfrm>
            <a:off x="993775" y="3211513"/>
            <a:ext cx="7954963" cy="3041650"/>
          </a:xfrm>
          <a:prstGeom prst="rect">
            <a:avLst/>
          </a:prstGeom>
        </p:spPr>
        <p:txBody>
          <a:bodyPr vert="horz" lIns="93733" tIns="46867" rIns="93733" bIns="4686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421438"/>
            <a:ext cx="4308475" cy="338137"/>
          </a:xfrm>
          <a:prstGeom prst="rect">
            <a:avLst/>
          </a:prstGeom>
        </p:spPr>
        <p:txBody>
          <a:bodyPr vert="horz" lIns="93733" tIns="46867" rIns="93733" bIns="46867"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630863" y="6421438"/>
            <a:ext cx="4310062" cy="338137"/>
          </a:xfrm>
          <a:prstGeom prst="rect">
            <a:avLst/>
          </a:prstGeom>
        </p:spPr>
        <p:txBody>
          <a:bodyPr vert="horz" lIns="93733" tIns="46867" rIns="93733" bIns="46867" rtlCol="0" anchor="b"/>
          <a:lstStyle>
            <a:lvl1pPr algn="r">
              <a:defRPr sz="1300">
                <a:latin typeface="Arial" charset="0"/>
              </a:defRPr>
            </a:lvl1pPr>
          </a:lstStyle>
          <a:p>
            <a:pPr>
              <a:defRPr/>
            </a:pPr>
            <a:fld id="{31B75602-68BA-4752-8C32-1B995242D8E8}" type="slidenum">
              <a:rPr lang="sr-Latn-CS"/>
              <a:pPr>
                <a:defRPr/>
              </a:pPr>
              <a:t>‹#›</a:t>
            </a:fld>
            <a:endParaRPr lang="sr-Latn-CS"/>
          </a:p>
        </p:txBody>
      </p:sp>
    </p:spTree>
    <p:extLst>
      <p:ext uri="{BB962C8B-B14F-4D97-AF65-F5344CB8AC3E}">
        <p14:creationId xmlns:p14="http://schemas.microsoft.com/office/powerpoint/2010/main" val="7572629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BEB7A8-C3DE-45B7-8994-3FB3F8082445}" type="slidenum">
              <a:rPr lang="sr-Latn-CS" altLang="en-US" smtClean="0"/>
              <a:pPr eaLnBrk="1" hangingPunct="1"/>
              <a:t>5</a:t>
            </a:fld>
            <a:endParaRPr lang="sr-Latn-CS" altLang="en-US" smtClean="0"/>
          </a:p>
        </p:txBody>
      </p:sp>
    </p:spTree>
    <p:extLst>
      <p:ext uri="{BB962C8B-B14F-4D97-AF65-F5344CB8AC3E}">
        <p14:creationId xmlns:p14="http://schemas.microsoft.com/office/powerpoint/2010/main" val="3270113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7013621-6D87-466C-A061-05F28149D0E1}" type="slidenum">
              <a:rPr lang="sr-Latn-CS" altLang="en-US" smtClean="0"/>
              <a:pPr eaLnBrk="1" hangingPunct="1"/>
              <a:t>14</a:t>
            </a:fld>
            <a:endParaRPr lang="sr-Latn-CS" altLang="en-US" smtClean="0"/>
          </a:p>
        </p:txBody>
      </p:sp>
    </p:spTree>
    <p:extLst>
      <p:ext uri="{BB962C8B-B14F-4D97-AF65-F5344CB8AC3E}">
        <p14:creationId xmlns:p14="http://schemas.microsoft.com/office/powerpoint/2010/main" val="3687053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9C4DBE-9E19-44B2-9482-D419B3E8B53F}" type="slidenum">
              <a:rPr lang="sr-Latn-CS" altLang="en-US" smtClean="0"/>
              <a:pPr eaLnBrk="1" hangingPunct="1"/>
              <a:t>15</a:t>
            </a:fld>
            <a:endParaRPr lang="sr-Latn-CS" altLang="en-US" smtClean="0"/>
          </a:p>
        </p:txBody>
      </p:sp>
    </p:spTree>
    <p:extLst>
      <p:ext uri="{BB962C8B-B14F-4D97-AF65-F5344CB8AC3E}">
        <p14:creationId xmlns:p14="http://schemas.microsoft.com/office/powerpoint/2010/main" val="2950889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D7CA4A-063B-41CD-AC18-BE725E384136}" type="slidenum">
              <a:rPr lang="sr-Latn-CS" altLang="en-US" smtClean="0"/>
              <a:pPr eaLnBrk="1" hangingPunct="1"/>
              <a:t>16</a:t>
            </a:fld>
            <a:endParaRPr lang="sr-Latn-CS" altLang="en-US" smtClean="0"/>
          </a:p>
        </p:txBody>
      </p:sp>
    </p:spTree>
    <p:extLst>
      <p:ext uri="{BB962C8B-B14F-4D97-AF65-F5344CB8AC3E}">
        <p14:creationId xmlns:p14="http://schemas.microsoft.com/office/powerpoint/2010/main" val="4081524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FDA23C5-4859-475E-A34C-DF41FB1144A4}" type="slidenum">
              <a:rPr lang="sr-Latn-CS" altLang="en-US" smtClean="0"/>
              <a:pPr eaLnBrk="1" hangingPunct="1"/>
              <a:t>17</a:t>
            </a:fld>
            <a:endParaRPr lang="sr-Latn-CS" altLang="en-US" smtClean="0"/>
          </a:p>
        </p:txBody>
      </p:sp>
    </p:spTree>
    <p:extLst>
      <p:ext uri="{BB962C8B-B14F-4D97-AF65-F5344CB8AC3E}">
        <p14:creationId xmlns:p14="http://schemas.microsoft.com/office/powerpoint/2010/main" val="25797414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E6838C1-A31D-4597-A7DB-7ADA22B56DA5}" type="slidenum">
              <a:rPr lang="sr-Latn-CS" altLang="en-US" smtClean="0"/>
              <a:pPr eaLnBrk="1" hangingPunct="1"/>
              <a:t>18</a:t>
            </a:fld>
            <a:endParaRPr lang="sr-Latn-CS" altLang="en-US" smtClean="0"/>
          </a:p>
        </p:txBody>
      </p:sp>
    </p:spTree>
    <p:extLst>
      <p:ext uri="{BB962C8B-B14F-4D97-AF65-F5344CB8AC3E}">
        <p14:creationId xmlns:p14="http://schemas.microsoft.com/office/powerpoint/2010/main" val="2500657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DB28D2B-CF0C-41FB-BAE0-7FB3E268DA0A}" type="slidenum">
              <a:rPr lang="sr-Latn-CS" altLang="en-US" smtClean="0"/>
              <a:pPr eaLnBrk="1" hangingPunct="1"/>
              <a:t>19</a:t>
            </a:fld>
            <a:endParaRPr lang="sr-Latn-CS" altLang="en-US" smtClean="0"/>
          </a:p>
        </p:txBody>
      </p:sp>
    </p:spTree>
    <p:extLst>
      <p:ext uri="{BB962C8B-B14F-4D97-AF65-F5344CB8AC3E}">
        <p14:creationId xmlns:p14="http://schemas.microsoft.com/office/powerpoint/2010/main" val="42783944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9CADC3A-3CF3-42EA-B1F8-6EFB2B0A8641}" type="slidenum">
              <a:rPr lang="sr-Latn-CS" altLang="en-US" smtClean="0"/>
              <a:pPr eaLnBrk="1" hangingPunct="1"/>
              <a:t>20</a:t>
            </a:fld>
            <a:endParaRPr lang="sr-Latn-CS" altLang="en-US" smtClean="0"/>
          </a:p>
        </p:txBody>
      </p:sp>
    </p:spTree>
    <p:extLst>
      <p:ext uri="{BB962C8B-B14F-4D97-AF65-F5344CB8AC3E}">
        <p14:creationId xmlns:p14="http://schemas.microsoft.com/office/powerpoint/2010/main" val="10274492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1AD80B-9B69-4CF5-B172-BAF7EE677F14}" type="slidenum">
              <a:rPr lang="sr-Latn-CS" altLang="en-US" smtClean="0"/>
              <a:pPr eaLnBrk="1" hangingPunct="1"/>
              <a:t>21</a:t>
            </a:fld>
            <a:endParaRPr lang="sr-Latn-CS" altLang="en-US" smtClean="0"/>
          </a:p>
        </p:txBody>
      </p:sp>
    </p:spTree>
    <p:extLst>
      <p:ext uri="{BB962C8B-B14F-4D97-AF65-F5344CB8AC3E}">
        <p14:creationId xmlns:p14="http://schemas.microsoft.com/office/powerpoint/2010/main" val="15107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BFC3E7-132D-41C1-82DD-5DA019C95A32}" type="slidenum">
              <a:rPr lang="sr-Latn-CS" altLang="en-US" smtClean="0"/>
              <a:pPr eaLnBrk="1" hangingPunct="1"/>
              <a:t>22</a:t>
            </a:fld>
            <a:endParaRPr lang="sr-Latn-CS" altLang="en-US" smtClean="0"/>
          </a:p>
        </p:txBody>
      </p:sp>
    </p:spTree>
    <p:extLst>
      <p:ext uri="{BB962C8B-B14F-4D97-AF65-F5344CB8AC3E}">
        <p14:creationId xmlns:p14="http://schemas.microsoft.com/office/powerpoint/2010/main" val="4176437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566E598-B208-40B7-9F11-9D22401C9A46}" type="slidenum">
              <a:rPr lang="sr-Latn-CS" altLang="en-US" smtClean="0"/>
              <a:pPr eaLnBrk="1" hangingPunct="1"/>
              <a:t>23</a:t>
            </a:fld>
            <a:endParaRPr lang="sr-Latn-CS" altLang="en-US" smtClean="0"/>
          </a:p>
        </p:txBody>
      </p:sp>
    </p:spTree>
    <p:extLst>
      <p:ext uri="{BB962C8B-B14F-4D97-AF65-F5344CB8AC3E}">
        <p14:creationId xmlns:p14="http://schemas.microsoft.com/office/powerpoint/2010/main" val="922230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4D86397-BF79-4277-9FBC-20C6B5639826}" type="slidenum">
              <a:rPr lang="sr-Latn-CS" altLang="en-US" smtClean="0"/>
              <a:pPr eaLnBrk="1" hangingPunct="1"/>
              <a:t>6</a:t>
            </a:fld>
            <a:endParaRPr lang="sr-Latn-CS" altLang="en-US" smtClean="0"/>
          </a:p>
        </p:txBody>
      </p:sp>
    </p:spTree>
    <p:extLst>
      <p:ext uri="{BB962C8B-B14F-4D97-AF65-F5344CB8AC3E}">
        <p14:creationId xmlns:p14="http://schemas.microsoft.com/office/powerpoint/2010/main" val="39529977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5F3F20C-C2DB-468C-B94D-3EF6A65A3878}" type="slidenum">
              <a:rPr lang="sr-Latn-CS" altLang="en-US" smtClean="0"/>
              <a:pPr eaLnBrk="1" hangingPunct="1"/>
              <a:t>24</a:t>
            </a:fld>
            <a:endParaRPr lang="sr-Latn-CS" altLang="en-US" smtClean="0"/>
          </a:p>
        </p:txBody>
      </p:sp>
    </p:spTree>
    <p:extLst>
      <p:ext uri="{BB962C8B-B14F-4D97-AF65-F5344CB8AC3E}">
        <p14:creationId xmlns:p14="http://schemas.microsoft.com/office/powerpoint/2010/main" val="36669942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C03E33F-BC6B-4EFB-B5EE-EB8CC77619A4}" type="slidenum">
              <a:rPr lang="sr-Latn-CS" altLang="en-US" smtClean="0"/>
              <a:pPr eaLnBrk="1" hangingPunct="1"/>
              <a:t>25</a:t>
            </a:fld>
            <a:endParaRPr lang="sr-Latn-CS" altLang="en-US" smtClean="0"/>
          </a:p>
        </p:txBody>
      </p:sp>
    </p:spTree>
    <p:extLst>
      <p:ext uri="{BB962C8B-B14F-4D97-AF65-F5344CB8AC3E}">
        <p14:creationId xmlns:p14="http://schemas.microsoft.com/office/powerpoint/2010/main" val="1501171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E46D2CB-1972-4A29-BBC8-6FE98E97B597}" type="slidenum">
              <a:rPr lang="sr-Latn-CS" altLang="en-US" smtClean="0"/>
              <a:pPr eaLnBrk="1" hangingPunct="1"/>
              <a:t>26</a:t>
            </a:fld>
            <a:endParaRPr lang="sr-Latn-CS" altLang="en-US" smtClean="0"/>
          </a:p>
        </p:txBody>
      </p:sp>
    </p:spTree>
    <p:extLst>
      <p:ext uri="{BB962C8B-B14F-4D97-AF65-F5344CB8AC3E}">
        <p14:creationId xmlns:p14="http://schemas.microsoft.com/office/powerpoint/2010/main" val="3677501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979F8A6-5C26-4558-891B-1CFA4581EBE7}" type="slidenum">
              <a:rPr lang="sr-Latn-CS" altLang="en-US" smtClean="0"/>
              <a:pPr eaLnBrk="1" hangingPunct="1"/>
              <a:t>27</a:t>
            </a:fld>
            <a:endParaRPr lang="sr-Latn-CS" altLang="en-US" smtClean="0"/>
          </a:p>
        </p:txBody>
      </p:sp>
    </p:spTree>
    <p:extLst>
      <p:ext uri="{BB962C8B-B14F-4D97-AF65-F5344CB8AC3E}">
        <p14:creationId xmlns:p14="http://schemas.microsoft.com/office/powerpoint/2010/main" val="38574930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E7F795-DF7A-4F72-A349-7EF5403ADD8A}" type="slidenum">
              <a:rPr lang="sr-Latn-CS" altLang="en-US" smtClean="0"/>
              <a:pPr eaLnBrk="1" hangingPunct="1"/>
              <a:t>28</a:t>
            </a:fld>
            <a:endParaRPr lang="sr-Latn-CS" altLang="en-US" smtClean="0"/>
          </a:p>
        </p:txBody>
      </p:sp>
    </p:spTree>
    <p:extLst>
      <p:ext uri="{BB962C8B-B14F-4D97-AF65-F5344CB8AC3E}">
        <p14:creationId xmlns:p14="http://schemas.microsoft.com/office/powerpoint/2010/main" val="13776506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DDC0FA5-BEB0-49A2-9DE8-D5D177D43FD4}" type="slidenum">
              <a:rPr lang="sr-Latn-CS" altLang="en-US" smtClean="0"/>
              <a:pPr eaLnBrk="1" hangingPunct="1"/>
              <a:t>29</a:t>
            </a:fld>
            <a:endParaRPr lang="sr-Latn-CS" altLang="en-US" smtClean="0"/>
          </a:p>
        </p:txBody>
      </p:sp>
    </p:spTree>
    <p:extLst>
      <p:ext uri="{BB962C8B-B14F-4D97-AF65-F5344CB8AC3E}">
        <p14:creationId xmlns:p14="http://schemas.microsoft.com/office/powerpoint/2010/main" val="285398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51A06B-69B3-495B-9AEA-567471D162AB}" type="slidenum">
              <a:rPr lang="sr-Latn-CS" altLang="en-US" smtClean="0"/>
              <a:pPr eaLnBrk="1" hangingPunct="1"/>
              <a:t>30</a:t>
            </a:fld>
            <a:endParaRPr lang="sr-Latn-CS" altLang="en-US" smtClean="0"/>
          </a:p>
        </p:txBody>
      </p:sp>
    </p:spTree>
    <p:extLst>
      <p:ext uri="{BB962C8B-B14F-4D97-AF65-F5344CB8AC3E}">
        <p14:creationId xmlns:p14="http://schemas.microsoft.com/office/powerpoint/2010/main" val="1593595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C08124-279C-4243-8E75-15D09FE9AEDF}" type="slidenum">
              <a:rPr lang="sr-Latn-CS" altLang="en-US" smtClean="0"/>
              <a:pPr eaLnBrk="1" hangingPunct="1"/>
              <a:t>31</a:t>
            </a:fld>
            <a:endParaRPr lang="sr-Latn-CS" altLang="en-US" smtClean="0"/>
          </a:p>
        </p:txBody>
      </p:sp>
    </p:spTree>
    <p:extLst>
      <p:ext uri="{BB962C8B-B14F-4D97-AF65-F5344CB8AC3E}">
        <p14:creationId xmlns:p14="http://schemas.microsoft.com/office/powerpoint/2010/main" val="38840975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6E37252-24CF-448D-8C54-ADA001498B67}" type="slidenum">
              <a:rPr lang="sr-Latn-CS" altLang="en-US" smtClean="0"/>
              <a:pPr eaLnBrk="1" hangingPunct="1"/>
              <a:t>32</a:t>
            </a:fld>
            <a:endParaRPr lang="sr-Latn-CS" altLang="en-US" smtClean="0"/>
          </a:p>
        </p:txBody>
      </p:sp>
    </p:spTree>
    <p:extLst>
      <p:ext uri="{BB962C8B-B14F-4D97-AF65-F5344CB8AC3E}">
        <p14:creationId xmlns:p14="http://schemas.microsoft.com/office/powerpoint/2010/main" val="18205446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23B3453-0E73-472E-93E6-FC6BE3266875}" type="slidenum">
              <a:rPr lang="sr-Latn-CS" altLang="en-US" smtClean="0"/>
              <a:pPr eaLnBrk="1" hangingPunct="1"/>
              <a:t>33</a:t>
            </a:fld>
            <a:endParaRPr lang="sr-Latn-CS" altLang="en-US" smtClean="0"/>
          </a:p>
        </p:txBody>
      </p:sp>
    </p:spTree>
    <p:extLst>
      <p:ext uri="{BB962C8B-B14F-4D97-AF65-F5344CB8AC3E}">
        <p14:creationId xmlns:p14="http://schemas.microsoft.com/office/powerpoint/2010/main" val="3598920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10A605C-DBBF-459D-8DE9-83B93C4C350C}" type="slidenum">
              <a:rPr lang="sr-Latn-CS" altLang="en-US" smtClean="0"/>
              <a:pPr eaLnBrk="1" hangingPunct="1"/>
              <a:t>7</a:t>
            </a:fld>
            <a:endParaRPr lang="sr-Latn-CS" altLang="en-US" smtClean="0"/>
          </a:p>
        </p:txBody>
      </p:sp>
    </p:spTree>
    <p:extLst>
      <p:ext uri="{BB962C8B-B14F-4D97-AF65-F5344CB8AC3E}">
        <p14:creationId xmlns:p14="http://schemas.microsoft.com/office/powerpoint/2010/main" val="28167057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D64C65-9EF5-4091-8507-0267C6DADC30}" type="slidenum">
              <a:rPr lang="sr-Latn-CS" altLang="en-US" smtClean="0"/>
              <a:pPr eaLnBrk="1" hangingPunct="1"/>
              <a:t>34</a:t>
            </a:fld>
            <a:endParaRPr lang="sr-Latn-CS" altLang="en-US" smtClean="0"/>
          </a:p>
        </p:txBody>
      </p:sp>
    </p:spTree>
    <p:extLst>
      <p:ext uri="{BB962C8B-B14F-4D97-AF65-F5344CB8AC3E}">
        <p14:creationId xmlns:p14="http://schemas.microsoft.com/office/powerpoint/2010/main" val="4039156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02A9722-8799-4ACE-B5A6-7118EAB5A208}" type="slidenum">
              <a:rPr lang="sr-Latn-CS" altLang="en-US" smtClean="0"/>
              <a:pPr eaLnBrk="1" hangingPunct="1"/>
              <a:t>35</a:t>
            </a:fld>
            <a:endParaRPr lang="sr-Latn-CS" altLang="en-US" smtClean="0"/>
          </a:p>
        </p:txBody>
      </p:sp>
    </p:spTree>
    <p:extLst>
      <p:ext uri="{BB962C8B-B14F-4D97-AF65-F5344CB8AC3E}">
        <p14:creationId xmlns:p14="http://schemas.microsoft.com/office/powerpoint/2010/main" val="2349326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D465376-CB4B-4335-93E6-9E848203BC6F}" type="slidenum">
              <a:rPr lang="sr-Latn-CS" altLang="en-US" smtClean="0"/>
              <a:pPr eaLnBrk="1" hangingPunct="1"/>
              <a:t>36</a:t>
            </a:fld>
            <a:endParaRPr lang="sr-Latn-CS" altLang="en-US" smtClean="0"/>
          </a:p>
        </p:txBody>
      </p:sp>
    </p:spTree>
    <p:extLst>
      <p:ext uri="{BB962C8B-B14F-4D97-AF65-F5344CB8AC3E}">
        <p14:creationId xmlns:p14="http://schemas.microsoft.com/office/powerpoint/2010/main" val="13413093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9B377D-FB9D-4F3A-8FB8-DC696C68C52A}" type="slidenum">
              <a:rPr lang="sr-Latn-CS" altLang="en-US" smtClean="0"/>
              <a:pPr eaLnBrk="1" hangingPunct="1"/>
              <a:t>37</a:t>
            </a:fld>
            <a:endParaRPr lang="sr-Latn-CS" altLang="en-US" smtClean="0"/>
          </a:p>
        </p:txBody>
      </p:sp>
    </p:spTree>
    <p:extLst>
      <p:ext uri="{BB962C8B-B14F-4D97-AF65-F5344CB8AC3E}">
        <p14:creationId xmlns:p14="http://schemas.microsoft.com/office/powerpoint/2010/main" val="4629515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4F347EB-720D-45C9-882F-CECBD00A15F7}" type="slidenum">
              <a:rPr lang="sr-Latn-CS" altLang="en-US" smtClean="0"/>
              <a:pPr eaLnBrk="1" hangingPunct="1"/>
              <a:t>38</a:t>
            </a:fld>
            <a:endParaRPr lang="sr-Latn-CS" altLang="en-US" smtClean="0"/>
          </a:p>
        </p:txBody>
      </p:sp>
    </p:spTree>
    <p:extLst>
      <p:ext uri="{BB962C8B-B14F-4D97-AF65-F5344CB8AC3E}">
        <p14:creationId xmlns:p14="http://schemas.microsoft.com/office/powerpoint/2010/main" val="20942001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06ED20-3341-47CB-B7AC-8B058F184954}" type="slidenum">
              <a:rPr lang="sr-Latn-CS" altLang="en-US" smtClean="0"/>
              <a:pPr eaLnBrk="1" hangingPunct="1"/>
              <a:t>39</a:t>
            </a:fld>
            <a:endParaRPr lang="sr-Latn-CS" altLang="en-US" smtClean="0"/>
          </a:p>
        </p:txBody>
      </p:sp>
    </p:spTree>
    <p:extLst>
      <p:ext uri="{BB962C8B-B14F-4D97-AF65-F5344CB8AC3E}">
        <p14:creationId xmlns:p14="http://schemas.microsoft.com/office/powerpoint/2010/main" val="28970186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E357663-C7E0-424B-B95A-4330A7385D51}" type="slidenum">
              <a:rPr lang="sr-Latn-CS" altLang="en-US" smtClean="0"/>
              <a:pPr eaLnBrk="1" hangingPunct="1"/>
              <a:t>40</a:t>
            </a:fld>
            <a:endParaRPr lang="sr-Latn-CS" altLang="en-US" smtClean="0"/>
          </a:p>
        </p:txBody>
      </p:sp>
    </p:spTree>
    <p:extLst>
      <p:ext uri="{BB962C8B-B14F-4D97-AF65-F5344CB8AC3E}">
        <p14:creationId xmlns:p14="http://schemas.microsoft.com/office/powerpoint/2010/main" val="17808270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28968FD-77A1-4BE0-AEEC-B3495EC99B78}" type="slidenum">
              <a:rPr lang="sr-Latn-CS" altLang="en-US" smtClean="0"/>
              <a:pPr eaLnBrk="1" hangingPunct="1"/>
              <a:t>41</a:t>
            </a:fld>
            <a:endParaRPr lang="sr-Latn-CS" altLang="en-US" smtClean="0"/>
          </a:p>
        </p:txBody>
      </p:sp>
    </p:spTree>
    <p:extLst>
      <p:ext uri="{BB962C8B-B14F-4D97-AF65-F5344CB8AC3E}">
        <p14:creationId xmlns:p14="http://schemas.microsoft.com/office/powerpoint/2010/main" val="37921414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F60A68D-B983-42D4-8FCC-6E413D1615E1}" type="slidenum">
              <a:rPr lang="sr-Latn-CS" altLang="en-US" smtClean="0"/>
              <a:pPr eaLnBrk="1" hangingPunct="1"/>
              <a:t>42</a:t>
            </a:fld>
            <a:endParaRPr lang="sr-Latn-CS" altLang="en-US" smtClean="0"/>
          </a:p>
        </p:txBody>
      </p:sp>
    </p:spTree>
    <p:extLst>
      <p:ext uri="{BB962C8B-B14F-4D97-AF65-F5344CB8AC3E}">
        <p14:creationId xmlns:p14="http://schemas.microsoft.com/office/powerpoint/2010/main" val="8546624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955FC98-CE47-4A4B-998E-85B7E76FFDCC}" type="slidenum">
              <a:rPr lang="sr-Latn-CS" altLang="en-US" smtClean="0"/>
              <a:pPr eaLnBrk="1" hangingPunct="1"/>
              <a:t>43</a:t>
            </a:fld>
            <a:endParaRPr lang="sr-Latn-CS" altLang="en-US" smtClean="0"/>
          </a:p>
        </p:txBody>
      </p:sp>
    </p:spTree>
    <p:extLst>
      <p:ext uri="{BB962C8B-B14F-4D97-AF65-F5344CB8AC3E}">
        <p14:creationId xmlns:p14="http://schemas.microsoft.com/office/powerpoint/2010/main" val="351309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B1F0C25-105E-4333-9A7E-9811C5937D77}" type="slidenum">
              <a:rPr lang="sr-Latn-CS" altLang="en-US" smtClean="0"/>
              <a:pPr eaLnBrk="1" hangingPunct="1"/>
              <a:t>8</a:t>
            </a:fld>
            <a:endParaRPr lang="sr-Latn-CS" altLang="en-US" smtClean="0"/>
          </a:p>
        </p:txBody>
      </p:sp>
    </p:spTree>
    <p:extLst>
      <p:ext uri="{BB962C8B-B14F-4D97-AF65-F5344CB8AC3E}">
        <p14:creationId xmlns:p14="http://schemas.microsoft.com/office/powerpoint/2010/main" val="13685399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5F6FED-582E-4C99-B732-7C5D475AA5E8}" type="slidenum">
              <a:rPr lang="sr-Latn-CS" altLang="en-US" smtClean="0"/>
              <a:pPr eaLnBrk="1" hangingPunct="1"/>
              <a:t>44</a:t>
            </a:fld>
            <a:endParaRPr lang="sr-Latn-CS" altLang="en-US" smtClean="0"/>
          </a:p>
        </p:txBody>
      </p:sp>
    </p:spTree>
    <p:extLst>
      <p:ext uri="{BB962C8B-B14F-4D97-AF65-F5344CB8AC3E}">
        <p14:creationId xmlns:p14="http://schemas.microsoft.com/office/powerpoint/2010/main" val="20721161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4534D7-9339-4194-A6F4-76687729121D}" type="slidenum">
              <a:rPr lang="sr-Latn-CS" altLang="en-US" smtClean="0"/>
              <a:pPr eaLnBrk="1" hangingPunct="1"/>
              <a:t>45</a:t>
            </a:fld>
            <a:endParaRPr lang="sr-Latn-CS" altLang="en-US" smtClean="0"/>
          </a:p>
        </p:txBody>
      </p:sp>
    </p:spTree>
    <p:extLst>
      <p:ext uri="{BB962C8B-B14F-4D97-AF65-F5344CB8AC3E}">
        <p14:creationId xmlns:p14="http://schemas.microsoft.com/office/powerpoint/2010/main" val="38223537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0933900-D5DD-4FA1-BF47-1C43706E05CE}" type="slidenum">
              <a:rPr lang="sr-Latn-CS" altLang="en-US" smtClean="0"/>
              <a:pPr eaLnBrk="1" hangingPunct="1"/>
              <a:t>46</a:t>
            </a:fld>
            <a:endParaRPr lang="sr-Latn-CS" altLang="en-US" smtClean="0"/>
          </a:p>
        </p:txBody>
      </p:sp>
    </p:spTree>
    <p:extLst>
      <p:ext uri="{BB962C8B-B14F-4D97-AF65-F5344CB8AC3E}">
        <p14:creationId xmlns:p14="http://schemas.microsoft.com/office/powerpoint/2010/main" val="19945497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5231C59-9149-418F-BA36-DCE11B84FC2B}" type="slidenum">
              <a:rPr lang="sr-Latn-CS" altLang="en-US" smtClean="0"/>
              <a:pPr eaLnBrk="1" hangingPunct="1"/>
              <a:t>47</a:t>
            </a:fld>
            <a:endParaRPr lang="sr-Latn-CS" altLang="en-US" smtClean="0"/>
          </a:p>
        </p:txBody>
      </p:sp>
    </p:spTree>
    <p:extLst>
      <p:ext uri="{BB962C8B-B14F-4D97-AF65-F5344CB8AC3E}">
        <p14:creationId xmlns:p14="http://schemas.microsoft.com/office/powerpoint/2010/main" val="23526421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E58F30F-8806-4DAB-BD73-2D44F47EED8C}" type="slidenum">
              <a:rPr lang="sr-Latn-CS" altLang="en-US" smtClean="0"/>
              <a:pPr eaLnBrk="1" hangingPunct="1"/>
              <a:t>48</a:t>
            </a:fld>
            <a:endParaRPr lang="sr-Latn-CS" altLang="en-US" smtClean="0"/>
          </a:p>
        </p:txBody>
      </p:sp>
    </p:spTree>
    <p:extLst>
      <p:ext uri="{BB962C8B-B14F-4D97-AF65-F5344CB8AC3E}">
        <p14:creationId xmlns:p14="http://schemas.microsoft.com/office/powerpoint/2010/main" val="882039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69CD248-A8B6-42F4-BFF0-BBB9D2015C96}" type="slidenum">
              <a:rPr lang="sr-Latn-CS" altLang="en-US" smtClean="0"/>
              <a:pPr eaLnBrk="1" hangingPunct="1"/>
              <a:t>9</a:t>
            </a:fld>
            <a:endParaRPr lang="sr-Latn-CS" altLang="en-US" smtClean="0"/>
          </a:p>
        </p:txBody>
      </p:sp>
    </p:spTree>
    <p:extLst>
      <p:ext uri="{BB962C8B-B14F-4D97-AF65-F5344CB8AC3E}">
        <p14:creationId xmlns:p14="http://schemas.microsoft.com/office/powerpoint/2010/main" val="2569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A71672-7E09-445C-922A-C54761CB1B23}" type="slidenum">
              <a:rPr lang="sr-Latn-CS" altLang="en-US" smtClean="0"/>
              <a:pPr eaLnBrk="1" hangingPunct="1"/>
              <a:t>10</a:t>
            </a:fld>
            <a:endParaRPr lang="sr-Latn-CS" altLang="en-US" smtClean="0"/>
          </a:p>
        </p:txBody>
      </p:sp>
    </p:spTree>
    <p:extLst>
      <p:ext uri="{BB962C8B-B14F-4D97-AF65-F5344CB8AC3E}">
        <p14:creationId xmlns:p14="http://schemas.microsoft.com/office/powerpoint/2010/main" val="3841649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748769-379F-4FD6-B1C2-F46C31A56569}" type="slidenum">
              <a:rPr lang="sr-Latn-CS" altLang="en-US" smtClean="0"/>
              <a:pPr eaLnBrk="1" hangingPunct="1"/>
              <a:t>11</a:t>
            </a:fld>
            <a:endParaRPr lang="sr-Latn-CS" altLang="en-US" smtClean="0"/>
          </a:p>
        </p:txBody>
      </p:sp>
    </p:spTree>
    <p:extLst>
      <p:ext uri="{BB962C8B-B14F-4D97-AF65-F5344CB8AC3E}">
        <p14:creationId xmlns:p14="http://schemas.microsoft.com/office/powerpoint/2010/main" val="3373346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D08C5F6-6AC2-4F17-B592-22F21E756751}" type="slidenum">
              <a:rPr lang="sr-Latn-CS" altLang="en-US" smtClean="0"/>
              <a:pPr eaLnBrk="1" hangingPunct="1"/>
              <a:t>12</a:t>
            </a:fld>
            <a:endParaRPr lang="sr-Latn-CS" altLang="en-US" smtClean="0"/>
          </a:p>
        </p:txBody>
      </p:sp>
    </p:spTree>
    <p:extLst>
      <p:ext uri="{BB962C8B-B14F-4D97-AF65-F5344CB8AC3E}">
        <p14:creationId xmlns:p14="http://schemas.microsoft.com/office/powerpoint/2010/main" val="1470973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2284E47-0B69-4520-BC4D-E70E70137833}" type="slidenum">
              <a:rPr lang="sr-Latn-CS" altLang="en-US" smtClean="0"/>
              <a:pPr eaLnBrk="1" hangingPunct="1"/>
              <a:t>13</a:t>
            </a:fld>
            <a:endParaRPr lang="sr-Latn-CS" altLang="en-US" smtClean="0"/>
          </a:p>
        </p:txBody>
      </p:sp>
    </p:spTree>
    <p:extLst>
      <p:ext uri="{BB962C8B-B14F-4D97-AF65-F5344CB8AC3E}">
        <p14:creationId xmlns:p14="http://schemas.microsoft.com/office/powerpoint/2010/main" val="3133517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GB" altLang="en-US"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FF69D263-2958-49A7-B491-5EBCB5BC0C21}" type="slidenum">
              <a:rPr lang="en-GB"/>
              <a:pPr>
                <a:defRPr/>
              </a:pPr>
              <a:t>‹#›</a:t>
            </a:fld>
            <a:endParaRPr lang="en-GB"/>
          </a:p>
        </p:txBody>
      </p:sp>
    </p:spTree>
    <p:extLst>
      <p:ext uri="{BB962C8B-B14F-4D97-AF65-F5344CB8AC3E}">
        <p14:creationId xmlns:p14="http://schemas.microsoft.com/office/powerpoint/2010/main" val="2954417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198C8876-66B8-4821-A057-6E5DFE3CA56B}"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855806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A4A2D270-69F1-48D6-8A0E-7A5704BB1B4B}"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183937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B2CD5308-E4E9-421A-B599-10AA12AA2AD4}"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67443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05C0E426-7187-4BA4-8E19-3DE0A9EDEACC}"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59398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E9510C1B-D038-4FFF-937E-C491B127F0C2}"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971803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1BEC3CF8-88E8-42CB-92CA-552C150F93B8}"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20652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D5882F2E-9834-4756-A435-59D38A6DE68B}"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311106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1663939E-84B1-49A9-B62D-0CCC8AF818A8}"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243878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8E6228E5-4D76-46F9-979C-3AB1EFB3E995}"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60296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86530EC9-5BB2-4104-AD5C-1706043070A2}"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175632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232DBC9F-1A96-4163-9827-E88E1A796251}"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3"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GB" altLang="en-US" sz="2400">
                <a:latin typeface="Times New Roman" pitchFamily="18" charset="0"/>
              </a:endParaRPr>
            </a:p>
          </p:txBody>
        </p:sp>
        <p:sp>
          <p:nvSpPr>
            <p:cNvPr id="1034"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035"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hlink"/>
                </a:solidFill>
              </a:endParaRPr>
            </a:p>
          </p:txBody>
        </p:sp>
        <p:sp>
          <p:nvSpPr>
            <p:cNvPr id="1036"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hlink"/>
                </a:solidFill>
              </a:endParaRPr>
            </a:p>
          </p:txBody>
        </p:sp>
        <p:sp>
          <p:nvSpPr>
            <p:cNvPr id="1037"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accent2"/>
                </a:solidFill>
              </a:endParaRPr>
            </a:p>
          </p:txBody>
        </p:sp>
        <p:sp>
          <p:nvSpPr>
            <p:cNvPr id="1038"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hlink"/>
                </a:solidFill>
              </a:endParaRPr>
            </a:p>
          </p:txBody>
        </p:sp>
        <p:sp>
          <p:nvSpPr>
            <p:cNvPr id="1039"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040"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accent2"/>
                </a:solidFill>
              </a:endParaRPr>
            </a:p>
          </p:txBody>
        </p:sp>
        <p:sp>
          <p:nvSpPr>
            <p:cNvPr id="1041"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17" name="Rectangle 16"/>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158"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altLang="en-U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4430713"/>
            <a:ext cx="8178800" cy="2238375"/>
          </a:xfrm>
        </p:spPr>
        <p:txBody>
          <a:bodyPr/>
          <a:lstStyle/>
          <a:p>
            <a:pPr eaLnBrk="1" hangingPunct="1">
              <a:spcBef>
                <a:spcPts val="300"/>
              </a:spcBef>
            </a:pPr>
            <a:r>
              <a:rPr lang="en-US" altLang="en-US" sz="4000" smtClean="0"/>
              <a:t>Uvod</a:t>
            </a:r>
            <a:r>
              <a:rPr lang="sr-Latn-RS" altLang="en-US" sz="4000" smtClean="0"/>
              <a:t>: Od strukturnog ka objektnom</a:t>
            </a:r>
            <a:endParaRPr lang="en-US" altLang="en-US" sz="4000" smtClean="0"/>
          </a:p>
          <a:p>
            <a:pPr eaLnBrk="1" hangingPunct="1">
              <a:spcBef>
                <a:spcPts val="300"/>
              </a:spcBef>
            </a:pPr>
            <a:r>
              <a:rPr lang="sr-Latn-RS" altLang="en-US" sz="4000" smtClean="0"/>
              <a:t>Principi OO programiranja</a:t>
            </a:r>
          </a:p>
          <a:p>
            <a:pPr eaLnBrk="1" hangingPunct="1">
              <a:spcBef>
                <a:spcPts val="300"/>
              </a:spcBef>
            </a:pPr>
            <a:r>
              <a:rPr lang="sr-Latn-RS" altLang="en-US" sz="4000" smtClean="0"/>
              <a:t>Uvod u Javu</a:t>
            </a:r>
            <a:endParaRPr lang="sr-Latn-CS" altLang="en-US" sz="40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Od strukturnog ka </a:t>
            </a:r>
            <a:r>
              <a:rPr lang="en-US" altLang="en-US" sz="3600" smtClean="0"/>
              <a:t>OO programiranj</a:t>
            </a:r>
            <a:r>
              <a:rPr lang="sr-Latn-RS" altLang="en-US" sz="3600" smtClean="0"/>
              <a:t>u</a:t>
            </a:r>
            <a:endParaRPr lang="en-US" altLang="en-US" sz="3600" smtClean="0"/>
          </a:p>
        </p:txBody>
      </p:sp>
      <p:sp>
        <p:nvSpPr>
          <p:cNvPr id="12291" name="Rectangle 3" descr="Rectangle: Click to edit Master text styles&#10;Second level&#10;Third level&#10;Fourth level&#10;Fifth level"/>
          <p:cNvSpPr txBox="1">
            <a:spLocks noChangeArrowheads="1"/>
          </p:cNvSpPr>
          <p:nvPr/>
        </p:nvSpPr>
        <p:spPr bwMode="auto">
          <a:xfrm>
            <a:off x="250825" y="1341438"/>
            <a:ext cx="8494713"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hr-HR" altLang="en-US" sz="2200" dirty="0"/>
              <a:t>Uočeno je da realizacija ovog projekta zahteva značajne prepravke postojećih programa. Bjarne Stroustrup je uočio da korišćenjem </a:t>
            </a:r>
            <a:r>
              <a:rPr lang="hr-HR" altLang="en-US" sz="2200" dirty="0" smtClean="0"/>
              <a:t>strukturnog </a:t>
            </a:r>
            <a:r>
              <a:rPr lang="hr-HR" altLang="en-US" sz="2200" dirty="0"/>
              <a:t>programiranja</a:t>
            </a:r>
            <a:r>
              <a:rPr lang="en-US" altLang="en-US" sz="2200" dirty="0"/>
              <a:t> </a:t>
            </a:r>
            <a:r>
              <a:rPr lang="hr-HR" altLang="en-US" sz="2200" dirty="0"/>
              <a:t>nije moguće rešiti ovaj problem. Stoga je 1979. kreirao OO verziju programskog jezika C, koji je prvobitno nazvan </a:t>
            </a:r>
            <a:r>
              <a:rPr lang="hr-HR" altLang="en-US" sz="2200" i="1" dirty="0"/>
              <a:t>C sa klasama</a:t>
            </a:r>
            <a:r>
              <a:rPr lang="hr-HR" altLang="en-US" sz="2200" dirty="0"/>
              <a:t>, a 1983. je preinačen u C++. Prvi C++ kompajler se pojavio 1986, a standardizovan je 1997. Ovo je danas vrlo popularan programski jezik.</a:t>
            </a:r>
            <a:endParaRPr lang="en-GB" altLang="en-US" sz="2200" dirty="0"/>
          </a:p>
          <a:p>
            <a:pPr>
              <a:spcBef>
                <a:spcPct val="20000"/>
              </a:spcBef>
              <a:buClr>
                <a:schemeClr val="bg2"/>
              </a:buClr>
              <a:buSzPct val="75000"/>
              <a:buFont typeface="Wingdings" pitchFamily="2" charset="2"/>
              <a:buChar char="n"/>
            </a:pPr>
            <a:r>
              <a:rPr lang="hr-HR" altLang="en-US" sz="2200" dirty="0"/>
              <a:t>C++ proširuje C dodajući mu OO osobine. Pošto se temelj</a:t>
            </a:r>
            <a:r>
              <a:rPr lang="en-US" altLang="en-US" sz="2200" dirty="0" err="1"/>
              <a:t>i</a:t>
            </a:r>
            <a:r>
              <a:rPr lang="hr-HR" altLang="en-US" sz="2200" dirty="0"/>
              <a:t> na C-u, C++ nasleđuje sve njegove osobine i prednosti, što i jeste razlog uspeha ovog jezika.</a:t>
            </a:r>
            <a:endParaRPr lang="en-US" altLang="en-US" sz="2200" dirty="0"/>
          </a:p>
          <a:p>
            <a:pPr>
              <a:spcBef>
                <a:spcPct val="20000"/>
              </a:spcBef>
              <a:buClr>
                <a:schemeClr val="bg2"/>
              </a:buClr>
              <a:buSzPct val="75000"/>
              <a:buFont typeface="Wingdings" pitchFamily="2" charset="2"/>
              <a:buChar char="n"/>
            </a:pPr>
            <a:r>
              <a:rPr lang="hr-HR" altLang="en-US" sz="2200" dirty="0"/>
              <a:t>C++ nije stvoren kao potpuno nov programski jezik, već sa ciljem da se poboljša jezik koji se pokazao izuzetno uspešnim.</a:t>
            </a:r>
            <a:endParaRPr lang="vi-VN" altLang="en-US" sz="2200" dirty="0"/>
          </a:p>
        </p:txBody>
      </p:sp>
      <p:sp>
        <p:nvSpPr>
          <p:cNvPr id="122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1CDD344-55F9-424D-94E3-B941BD1F4052}" type="slidenum">
              <a:rPr lang="en-GB" altLang="en-US" smtClean="0">
                <a:latin typeface="Arial Black" pitchFamily="34" charset="0"/>
              </a:rPr>
              <a:pPr eaLnBrk="1" hangingPunct="1"/>
              <a:t>10</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Nastanak Jave</a:t>
            </a:r>
            <a:endParaRPr lang="en-US" altLang="en-US" sz="3600" smtClean="0"/>
          </a:p>
        </p:txBody>
      </p:sp>
      <p:sp>
        <p:nvSpPr>
          <p:cNvPr id="13315" name="Rectangle 3" descr="Rectangle: Click to edit Master text styles&#10;Second level&#10;Third level&#10;Fourth level&#10;Fifth level"/>
          <p:cNvSpPr txBox="1">
            <a:spLocks noChangeArrowheads="1"/>
          </p:cNvSpPr>
          <p:nvPr/>
        </p:nvSpPr>
        <p:spPr bwMode="auto">
          <a:xfrm>
            <a:off x="304800" y="1196975"/>
            <a:ext cx="85344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hr-HR" altLang="en-US" sz="2200"/>
              <a:t>OO programiranje je, krajem osamdesetih i početkom devedesetih, uzelo maha, i činilo se da je pronađen savršen programski jezik koji će izaći u susret svakom programe</a:t>
            </a:r>
            <a:r>
              <a:rPr lang="en-US" altLang="en-US" sz="2200"/>
              <a:t>r</a:t>
            </a:r>
            <a:r>
              <a:rPr lang="hr-HR" altLang="en-US" sz="2200"/>
              <a:t>skom izazovu. Ipak, kao mnogo puta u prošlosti, javila se potreba da se računarski jezici pomaknu za još jedan stepen u svojoj evoluciji. U to doba, Internet već poprima svoj sadašnji oblik, što će začeti novu revoluciju na polju programiranja.</a:t>
            </a:r>
            <a:endParaRPr lang="en-GB" altLang="en-US" sz="2200"/>
          </a:p>
          <a:p>
            <a:pPr>
              <a:spcBef>
                <a:spcPct val="20000"/>
              </a:spcBef>
              <a:buClr>
                <a:schemeClr val="bg2"/>
              </a:buClr>
              <a:buSzPct val="75000"/>
              <a:buFont typeface="Wingdings" pitchFamily="2" charset="2"/>
              <a:buChar char="n"/>
            </a:pPr>
            <a:r>
              <a:rPr lang="en-GB" altLang="en-US" sz="2200"/>
              <a:t>Javu je prvobitno, 1991. godine, koncipirao James Gosling sa svojim kolegama iz korporacije Sun Microsystems, Inc. Prvo ime jezika bilo je Oak, koje je 1995. godine preinačeno u Java. Iznenađujuće, ali glavni pokretač razvoja Jave nije bio Internet, već potreba za jezikom nezavisnim od računarske platforme, koji bi se mogao koristiti za programiranje različitih elektronskih uređaja u domaćinstvu (mikrotalasne pećnice i slično).</a:t>
            </a:r>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76B80A2-1FFE-46C2-93D6-4A0763426368}" type="slidenum">
              <a:rPr lang="en-GB" altLang="en-US" smtClean="0">
                <a:latin typeface="Arial Black" pitchFamily="34" charset="0"/>
              </a:rPr>
              <a:pPr eaLnBrk="1" hangingPunct="1"/>
              <a:t>11</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Nastanak Jave</a:t>
            </a:r>
            <a:endParaRPr lang="en-US" altLang="en-US" sz="3600" smtClean="0"/>
          </a:p>
        </p:txBody>
      </p:sp>
      <p:sp>
        <p:nvSpPr>
          <p:cNvPr id="14339" name="Rectangle 3" descr="Rectangle: Click to edit Master text styles&#10;Second level&#10;Third level&#10;Fourth level&#10;Fifth level"/>
          <p:cNvSpPr txBox="1">
            <a:spLocks noChangeArrowheads="1"/>
          </p:cNvSpPr>
          <p:nvPr/>
        </p:nvSpPr>
        <p:spPr bwMode="auto">
          <a:xfrm>
            <a:off x="35496" y="1197694"/>
            <a:ext cx="8928992"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200" dirty="0"/>
              <a:t>Kao </a:t>
            </a:r>
            <a:r>
              <a:rPr lang="en-GB" altLang="en-US" sz="2200" dirty="0" err="1"/>
              <a:t>kontroleri</a:t>
            </a:r>
            <a:r>
              <a:rPr lang="en-GB" altLang="en-US" sz="2200" dirty="0"/>
              <a:t> </a:t>
            </a:r>
            <a:r>
              <a:rPr lang="en-GB" altLang="en-US" sz="2200" dirty="0" err="1"/>
              <a:t>ovih</a:t>
            </a:r>
            <a:r>
              <a:rPr lang="en-GB" altLang="en-US" sz="2200" dirty="0"/>
              <a:t> </a:t>
            </a:r>
            <a:r>
              <a:rPr lang="en-GB" altLang="en-US" sz="2200" dirty="0" err="1"/>
              <a:t>uređaja</a:t>
            </a:r>
            <a:r>
              <a:rPr lang="en-GB" altLang="en-US" sz="2200" dirty="0"/>
              <a:t> </a:t>
            </a:r>
            <a:r>
              <a:rPr lang="en-GB" altLang="en-US" sz="2200" dirty="0" err="1"/>
              <a:t>koriste</a:t>
            </a:r>
            <a:r>
              <a:rPr lang="en-GB" altLang="en-US" sz="2200" dirty="0"/>
              <a:t> se </a:t>
            </a:r>
            <a:r>
              <a:rPr lang="en-GB" altLang="en-US" sz="2200" dirty="0" err="1"/>
              <a:t>različiti</a:t>
            </a:r>
            <a:r>
              <a:rPr lang="en-GB" altLang="en-US" sz="2200" dirty="0"/>
              <a:t> </a:t>
            </a:r>
            <a:r>
              <a:rPr lang="en-GB" altLang="en-US" sz="2200" dirty="0" err="1"/>
              <a:t>procesori</a:t>
            </a:r>
            <a:r>
              <a:rPr lang="en-GB" altLang="en-US" sz="2200" dirty="0"/>
              <a:t>, pa je </a:t>
            </a:r>
            <a:r>
              <a:rPr lang="en-GB" altLang="en-US" sz="2200" dirty="0" err="1"/>
              <a:t>upotreba</a:t>
            </a:r>
            <a:r>
              <a:rPr lang="en-GB" altLang="en-US" sz="2200" dirty="0"/>
              <a:t> </a:t>
            </a:r>
            <a:r>
              <a:rPr lang="en-GB" altLang="en-US" sz="2200" dirty="0" err="1"/>
              <a:t>jezika</a:t>
            </a:r>
            <a:r>
              <a:rPr lang="en-GB" altLang="en-US" sz="2200" dirty="0"/>
              <a:t> C </a:t>
            </a:r>
            <a:r>
              <a:rPr lang="en-GB" altLang="en-US" sz="2200" dirty="0" err="1"/>
              <a:t>i</a:t>
            </a:r>
            <a:r>
              <a:rPr lang="en-GB" altLang="en-US" sz="2200" dirty="0"/>
              <a:t> C++ </a:t>
            </a:r>
            <a:r>
              <a:rPr lang="en-GB" altLang="en-US" sz="2200" dirty="0" err="1"/>
              <a:t>za</a:t>
            </a:r>
            <a:r>
              <a:rPr lang="en-GB" altLang="en-US" sz="2200" dirty="0"/>
              <a:t> </a:t>
            </a:r>
            <a:r>
              <a:rPr lang="en-GB" altLang="en-US" sz="2200" dirty="0" err="1"/>
              <a:t>njihovo</a:t>
            </a:r>
            <a:r>
              <a:rPr lang="en-GB" altLang="en-US" sz="2200" dirty="0"/>
              <a:t> </a:t>
            </a:r>
            <a:r>
              <a:rPr lang="en-GB" altLang="en-US" sz="2200" dirty="0" err="1"/>
              <a:t>programiranje</a:t>
            </a:r>
            <a:r>
              <a:rPr lang="en-GB" altLang="en-US" sz="2200" dirty="0"/>
              <a:t> </a:t>
            </a:r>
            <a:r>
              <a:rPr lang="en-GB" altLang="en-US" sz="2200" dirty="0" err="1"/>
              <a:t>ograničena</a:t>
            </a:r>
            <a:r>
              <a:rPr lang="en-GB" altLang="en-US" sz="2200" dirty="0"/>
              <a:t>, </a:t>
            </a:r>
            <a:r>
              <a:rPr lang="en-GB" altLang="en-US" sz="2200" dirty="0" err="1"/>
              <a:t>jer</a:t>
            </a:r>
            <a:r>
              <a:rPr lang="en-GB" altLang="en-US" sz="2200" dirty="0"/>
              <a:t> </a:t>
            </a:r>
            <a:r>
              <a:rPr lang="en-GB" altLang="en-US" sz="2200" dirty="0" err="1"/>
              <a:t>su</a:t>
            </a:r>
            <a:r>
              <a:rPr lang="en-GB" altLang="en-US" sz="2200" dirty="0"/>
              <a:t> </a:t>
            </a:r>
            <a:r>
              <a:rPr lang="en-GB" altLang="en-US" sz="2200" dirty="0" err="1"/>
              <a:t>ovi</a:t>
            </a:r>
            <a:r>
              <a:rPr lang="en-GB" altLang="en-US" sz="2200" dirty="0"/>
              <a:t> </a:t>
            </a:r>
            <a:r>
              <a:rPr lang="en-GB" altLang="en-US" sz="2200" dirty="0" err="1"/>
              <a:t>jezici</a:t>
            </a:r>
            <a:r>
              <a:rPr lang="en-GB" altLang="en-US" sz="2200" dirty="0"/>
              <a:t>, </a:t>
            </a:r>
            <a:r>
              <a:rPr lang="en-GB" altLang="en-US" sz="2200" dirty="0" err="1"/>
              <a:t>kao</a:t>
            </a:r>
            <a:r>
              <a:rPr lang="en-GB" altLang="en-US" sz="2200" dirty="0"/>
              <a:t> </a:t>
            </a:r>
            <a:r>
              <a:rPr lang="en-GB" altLang="en-US" sz="2200" dirty="0" err="1"/>
              <a:t>i</a:t>
            </a:r>
            <a:r>
              <a:rPr lang="en-GB" altLang="en-US" sz="2200" dirty="0"/>
              <a:t> </a:t>
            </a:r>
            <a:r>
              <a:rPr lang="en-GB" altLang="en-US" sz="2200" dirty="0" err="1"/>
              <a:t>većina</a:t>
            </a:r>
            <a:r>
              <a:rPr lang="en-GB" altLang="en-US" sz="2200" dirty="0"/>
              <a:t> </a:t>
            </a:r>
            <a:r>
              <a:rPr lang="en-GB" altLang="en-US" sz="2200" dirty="0" err="1"/>
              <a:t>drugih</a:t>
            </a:r>
            <a:r>
              <a:rPr lang="en-GB" altLang="en-US" sz="2200" dirty="0"/>
              <a:t>, </a:t>
            </a:r>
            <a:r>
              <a:rPr lang="en-GB" altLang="en-US" sz="2200" dirty="0" err="1"/>
              <a:t>usmereni</a:t>
            </a:r>
            <a:r>
              <a:rPr lang="en-GB" altLang="en-US" sz="2200" dirty="0"/>
              <a:t> </a:t>
            </a:r>
            <a:r>
              <a:rPr lang="en-GB" altLang="en-US" sz="2200" dirty="0" err="1"/>
              <a:t>na</a:t>
            </a:r>
            <a:r>
              <a:rPr lang="en-GB" altLang="en-US" sz="2200" dirty="0"/>
              <a:t> </a:t>
            </a:r>
            <a:r>
              <a:rPr lang="en-GB" altLang="en-US" sz="2200" dirty="0" err="1"/>
              <a:t>određeni</a:t>
            </a:r>
            <a:r>
              <a:rPr lang="en-GB" altLang="en-US" sz="2200" dirty="0"/>
              <a:t> </a:t>
            </a:r>
            <a:r>
              <a:rPr lang="en-GB" altLang="en-US" sz="2200" dirty="0" err="1"/>
              <a:t>procesor</a:t>
            </a:r>
            <a:r>
              <a:rPr lang="en-GB" altLang="en-US" sz="2200" dirty="0"/>
              <a:t>. </a:t>
            </a:r>
            <a:r>
              <a:rPr lang="en-GB" altLang="en-US" sz="2200" dirty="0" err="1"/>
              <a:t>Iako</a:t>
            </a:r>
            <a:r>
              <a:rPr lang="en-GB" altLang="en-US" sz="2200" dirty="0"/>
              <a:t> se program </a:t>
            </a:r>
            <a:r>
              <a:rPr lang="en-GB" altLang="en-US" sz="2200" dirty="0" err="1"/>
              <a:t>napisan</a:t>
            </a:r>
            <a:r>
              <a:rPr lang="en-GB" altLang="en-US" sz="2200" dirty="0"/>
              <a:t> </a:t>
            </a:r>
            <a:r>
              <a:rPr lang="en-GB" altLang="en-US" sz="2200" dirty="0" err="1"/>
              <a:t>na</a:t>
            </a:r>
            <a:r>
              <a:rPr lang="en-GB" altLang="en-US" sz="2200" dirty="0"/>
              <a:t> C++ </a:t>
            </a:r>
            <a:r>
              <a:rPr lang="en-GB" altLang="en-US" sz="2200" dirty="0" err="1"/>
              <a:t>jeziku</a:t>
            </a:r>
            <a:r>
              <a:rPr lang="en-GB" altLang="en-US" sz="2200" dirty="0"/>
              <a:t> </a:t>
            </a:r>
            <a:r>
              <a:rPr lang="en-GB" altLang="en-US" sz="2200" dirty="0" err="1"/>
              <a:t>može</a:t>
            </a:r>
            <a:r>
              <a:rPr lang="en-GB" altLang="en-US" sz="2200" dirty="0"/>
              <a:t> </a:t>
            </a:r>
            <a:r>
              <a:rPr lang="en-GB" altLang="en-US" sz="2200" dirty="0" err="1"/>
              <a:t>prevesti</a:t>
            </a:r>
            <a:r>
              <a:rPr lang="en-GB" altLang="en-US" sz="2200" dirty="0"/>
              <a:t> </a:t>
            </a:r>
            <a:r>
              <a:rPr lang="en-GB" altLang="en-US" sz="2200" dirty="0" err="1"/>
              <a:t>za</a:t>
            </a:r>
            <a:r>
              <a:rPr lang="en-GB" altLang="en-US" sz="2200" dirty="0"/>
              <a:t> </a:t>
            </a:r>
            <a:r>
              <a:rPr lang="en-GB" altLang="en-US" sz="2200" dirty="0" err="1"/>
              <a:t>bilo</a:t>
            </a:r>
            <a:r>
              <a:rPr lang="en-GB" altLang="en-US" sz="2200" dirty="0"/>
              <a:t> </a:t>
            </a:r>
            <a:r>
              <a:rPr lang="en-GB" altLang="en-US" sz="2200" dirty="0" err="1"/>
              <a:t>koji</a:t>
            </a:r>
            <a:r>
              <a:rPr lang="en-GB" altLang="en-US" sz="2200" dirty="0"/>
              <a:t> </a:t>
            </a:r>
            <a:r>
              <a:rPr lang="en-GB" altLang="en-US" sz="2200" dirty="0" err="1"/>
              <a:t>procesor</a:t>
            </a:r>
            <a:r>
              <a:rPr lang="en-GB" altLang="en-US" sz="2200" dirty="0"/>
              <a:t>, </a:t>
            </a:r>
            <a:r>
              <a:rPr lang="en-GB" altLang="en-US" sz="2200" dirty="0" err="1"/>
              <a:t>za</a:t>
            </a:r>
            <a:r>
              <a:rPr lang="en-GB" altLang="en-US" sz="2200" dirty="0"/>
              <a:t> to je </a:t>
            </a:r>
            <a:r>
              <a:rPr lang="en-GB" altLang="en-US" sz="2200" dirty="0" err="1"/>
              <a:t>potreban</a:t>
            </a:r>
            <a:r>
              <a:rPr lang="en-GB" altLang="en-US" sz="2200" dirty="0"/>
              <a:t> </a:t>
            </a:r>
            <a:r>
              <a:rPr lang="en-GB" altLang="en-US" sz="2200" dirty="0" err="1"/>
              <a:t>kompajler</a:t>
            </a:r>
            <a:r>
              <a:rPr lang="en-GB" altLang="en-US" sz="2200" dirty="0"/>
              <a:t> </a:t>
            </a:r>
            <a:r>
              <a:rPr lang="en-GB" altLang="en-US" sz="2200" dirty="0" err="1"/>
              <a:t>namenjen</a:t>
            </a:r>
            <a:r>
              <a:rPr lang="en-GB" altLang="en-US" sz="2200" dirty="0"/>
              <a:t> </a:t>
            </a:r>
            <a:r>
              <a:rPr lang="en-GB" altLang="en-US" sz="2200" dirty="0" err="1"/>
              <a:t>konkretnom</a:t>
            </a:r>
            <a:r>
              <a:rPr lang="en-GB" altLang="en-US" sz="2200" dirty="0"/>
              <a:t> </a:t>
            </a:r>
            <a:r>
              <a:rPr lang="en-GB" altLang="en-US" sz="2200" dirty="0" err="1"/>
              <a:t>procesoru</a:t>
            </a:r>
            <a:r>
              <a:rPr lang="en-GB" altLang="en-US" sz="2200" dirty="0"/>
              <a:t>. </a:t>
            </a:r>
            <a:r>
              <a:rPr lang="en-GB" altLang="en-US" sz="2200" dirty="0" err="1"/>
              <a:t>Kompajleri</a:t>
            </a:r>
            <a:r>
              <a:rPr lang="en-GB" altLang="en-US" sz="2200" dirty="0"/>
              <a:t> </a:t>
            </a:r>
            <a:r>
              <a:rPr lang="en-GB" altLang="en-US" sz="2200" dirty="0" err="1"/>
              <a:t>su</a:t>
            </a:r>
            <a:r>
              <a:rPr lang="en-GB" altLang="en-US" sz="2200" dirty="0"/>
              <a:t> </a:t>
            </a:r>
            <a:r>
              <a:rPr lang="en-GB" altLang="en-US" sz="2200" dirty="0" err="1"/>
              <a:t>skupi</a:t>
            </a:r>
            <a:r>
              <a:rPr lang="en-GB" altLang="en-US" sz="2200" dirty="0"/>
              <a:t> </a:t>
            </a:r>
            <a:r>
              <a:rPr lang="en-GB" altLang="en-US" sz="2200" dirty="0" err="1"/>
              <a:t>i</a:t>
            </a:r>
            <a:r>
              <a:rPr lang="en-GB" altLang="en-US" sz="2200" dirty="0"/>
              <a:t> </a:t>
            </a:r>
            <a:r>
              <a:rPr lang="en-GB" altLang="en-US" sz="2200" dirty="0" err="1"/>
              <a:t>sporo</a:t>
            </a:r>
            <a:r>
              <a:rPr lang="en-GB" altLang="en-US" sz="2200" dirty="0"/>
              <a:t> se </a:t>
            </a:r>
            <a:r>
              <a:rPr lang="en-GB" altLang="en-US" sz="2200" dirty="0" err="1"/>
              <a:t>prave</a:t>
            </a:r>
            <a:r>
              <a:rPr lang="en-GB" altLang="en-US" sz="2200" dirty="0"/>
              <a:t>, </a:t>
            </a:r>
            <a:r>
              <a:rPr lang="en-GB" altLang="en-US" sz="2200" dirty="0" err="1"/>
              <a:t>što</a:t>
            </a:r>
            <a:r>
              <a:rPr lang="en-GB" altLang="en-US" sz="2200" dirty="0"/>
              <a:t> </a:t>
            </a:r>
            <a:r>
              <a:rPr lang="en-GB" altLang="en-US" sz="2200" dirty="0" err="1"/>
              <a:t>implicira</a:t>
            </a:r>
            <a:r>
              <a:rPr lang="en-GB" altLang="en-US" sz="2200" dirty="0"/>
              <a:t> </a:t>
            </a:r>
            <a:r>
              <a:rPr lang="en-GB" altLang="en-US" sz="2200" dirty="0" err="1"/>
              <a:t>potrebu</a:t>
            </a:r>
            <a:r>
              <a:rPr lang="en-GB" altLang="en-US" sz="2200" dirty="0"/>
              <a:t> </a:t>
            </a:r>
            <a:r>
              <a:rPr lang="en-GB" altLang="en-US" sz="2200" dirty="0" err="1"/>
              <a:t>za</a:t>
            </a:r>
            <a:r>
              <a:rPr lang="en-GB" altLang="en-US" sz="2200" dirty="0"/>
              <a:t> </a:t>
            </a:r>
            <a:r>
              <a:rPr lang="en-GB" altLang="en-US" sz="2200" dirty="0" err="1"/>
              <a:t>lakšim</a:t>
            </a:r>
            <a:r>
              <a:rPr lang="en-GB" altLang="en-US" sz="2200" dirty="0"/>
              <a:t> </a:t>
            </a:r>
            <a:r>
              <a:rPr lang="en-GB" altLang="en-US" sz="2200" dirty="0" err="1"/>
              <a:t>i</a:t>
            </a:r>
            <a:r>
              <a:rPr lang="en-GB" altLang="en-US" sz="2200" dirty="0"/>
              <a:t> </a:t>
            </a:r>
            <a:r>
              <a:rPr lang="en-GB" altLang="en-US" sz="2200" dirty="0" err="1"/>
              <a:t>jeftinijim</a:t>
            </a:r>
            <a:r>
              <a:rPr lang="en-GB" altLang="en-US" sz="2200" dirty="0"/>
              <a:t> </a:t>
            </a:r>
            <a:r>
              <a:rPr lang="en-GB" altLang="en-US" sz="2200" dirty="0" err="1"/>
              <a:t>rešenjem</a:t>
            </a:r>
            <a:r>
              <a:rPr lang="en-GB" altLang="en-US" sz="2200" dirty="0"/>
              <a:t>. Java je </a:t>
            </a:r>
            <a:r>
              <a:rPr lang="en-GB" altLang="en-US" sz="2200" dirty="0" err="1"/>
              <a:t>rođena</a:t>
            </a:r>
            <a:r>
              <a:rPr lang="en-GB" altLang="en-US" sz="2200" dirty="0"/>
              <a:t> </a:t>
            </a:r>
            <a:r>
              <a:rPr lang="en-GB" altLang="en-US" sz="2200" dirty="0" err="1"/>
              <a:t>upravo</a:t>
            </a:r>
            <a:r>
              <a:rPr lang="en-GB" altLang="en-US" sz="2200" dirty="0"/>
              <a:t> </a:t>
            </a:r>
            <a:r>
              <a:rPr lang="en-GB" altLang="en-US" sz="2200" dirty="0" err="1"/>
              <a:t>iz</a:t>
            </a:r>
            <a:r>
              <a:rPr lang="en-GB" altLang="en-US" sz="2200" dirty="0"/>
              <a:t> </a:t>
            </a:r>
            <a:r>
              <a:rPr lang="en-GB" altLang="en-US" sz="2200" dirty="0" err="1"/>
              <a:t>pokušaja</a:t>
            </a:r>
            <a:r>
              <a:rPr lang="en-GB" altLang="en-US" sz="2200" dirty="0"/>
              <a:t> </a:t>
            </a:r>
            <a:r>
              <a:rPr lang="en-GB" altLang="en-US" sz="2200" dirty="0" err="1"/>
              <a:t>Goslinga</a:t>
            </a:r>
            <a:r>
              <a:rPr lang="en-GB" altLang="en-US" sz="2200" dirty="0"/>
              <a:t> </a:t>
            </a:r>
            <a:r>
              <a:rPr lang="en-GB" altLang="en-US" sz="2200" dirty="0" err="1"/>
              <a:t>i</a:t>
            </a:r>
            <a:r>
              <a:rPr lang="en-GB" altLang="en-US" sz="2200" dirty="0"/>
              <a:t> </a:t>
            </a:r>
            <a:r>
              <a:rPr lang="en-GB" altLang="en-US" sz="2200" dirty="0" err="1"/>
              <a:t>saradnika</a:t>
            </a:r>
            <a:r>
              <a:rPr lang="en-GB" altLang="en-US" sz="2200" dirty="0"/>
              <a:t> da </a:t>
            </a:r>
            <a:r>
              <a:rPr lang="en-GB" altLang="en-US" sz="2200" dirty="0" err="1"/>
              <a:t>kreiraju</a:t>
            </a:r>
            <a:r>
              <a:rPr lang="en-GB" altLang="en-US" sz="2200" dirty="0"/>
              <a:t> </a:t>
            </a:r>
            <a:r>
              <a:rPr lang="en-GB" altLang="en-US" sz="2200" dirty="0" err="1"/>
              <a:t>prenosivi</a:t>
            </a:r>
            <a:r>
              <a:rPr lang="en-GB" altLang="en-US" sz="2200" dirty="0"/>
              <a:t> </a:t>
            </a:r>
            <a:r>
              <a:rPr lang="en-GB" altLang="en-US" sz="2200" dirty="0" err="1"/>
              <a:t>jezik</a:t>
            </a:r>
            <a:r>
              <a:rPr lang="en-GB" altLang="en-US" sz="2200" dirty="0"/>
              <a:t> </a:t>
            </a:r>
            <a:r>
              <a:rPr lang="en-GB" altLang="en-US" sz="2200" dirty="0" err="1"/>
              <a:t>koji</a:t>
            </a:r>
            <a:r>
              <a:rPr lang="en-GB" altLang="en-US" sz="2200" dirty="0"/>
              <a:t> ne </a:t>
            </a:r>
            <a:r>
              <a:rPr lang="en-GB" altLang="en-US" sz="2200" dirty="0" err="1"/>
              <a:t>zavisi</a:t>
            </a:r>
            <a:r>
              <a:rPr lang="en-GB" altLang="en-US" sz="2200" dirty="0"/>
              <a:t> od </a:t>
            </a:r>
            <a:r>
              <a:rPr lang="en-GB" altLang="en-US" sz="2200" dirty="0" err="1"/>
              <a:t>platforme</a:t>
            </a:r>
            <a:r>
              <a:rPr lang="en-GB" altLang="en-US" sz="2200" dirty="0"/>
              <a:t> </a:t>
            </a:r>
            <a:r>
              <a:rPr lang="en-GB" altLang="en-US" sz="2200" dirty="0" err="1"/>
              <a:t>i</a:t>
            </a:r>
            <a:r>
              <a:rPr lang="en-GB" altLang="en-US" sz="2200" dirty="0"/>
              <a:t> </a:t>
            </a:r>
            <a:r>
              <a:rPr lang="en-GB" altLang="en-US" sz="2200" dirty="0" err="1"/>
              <a:t>čiji</a:t>
            </a:r>
            <a:r>
              <a:rPr lang="en-GB" altLang="en-US" sz="2200" dirty="0"/>
              <a:t> se </a:t>
            </a:r>
            <a:r>
              <a:rPr lang="en-GB" altLang="en-US" sz="2200" dirty="0" err="1" smtClean="0"/>
              <a:t>kôd</a:t>
            </a:r>
            <a:r>
              <a:rPr lang="en-GB" altLang="en-US" sz="2200" dirty="0" smtClean="0"/>
              <a:t> </a:t>
            </a:r>
            <a:r>
              <a:rPr lang="en-GB" altLang="en-US" sz="2200" dirty="0" err="1"/>
              <a:t>može</a:t>
            </a:r>
            <a:r>
              <a:rPr lang="en-GB" altLang="en-US" sz="2200" dirty="0"/>
              <a:t> </a:t>
            </a:r>
            <a:r>
              <a:rPr lang="en-GB" altLang="en-US" sz="2200" dirty="0" err="1"/>
              <a:t>izvršavati</a:t>
            </a:r>
            <a:r>
              <a:rPr lang="en-GB" altLang="en-US" sz="2200" dirty="0"/>
              <a:t> </a:t>
            </a:r>
            <a:r>
              <a:rPr lang="en-GB" altLang="en-US" sz="2200" dirty="0" err="1"/>
              <a:t>na</a:t>
            </a:r>
            <a:r>
              <a:rPr lang="en-GB" altLang="en-US" sz="2200" dirty="0"/>
              <a:t> </a:t>
            </a:r>
            <a:r>
              <a:rPr lang="en-GB" altLang="en-US" sz="2200" dirty="0" err="1"/>
              <a:t>različitim</a:t>
            </a:r>
            <a:r>
              <a:rPr lang="en-GB" altLang="en-US" sz="2200" dirty="0"/>
              <a:t> </a:t>
            </a:r>
            <a:r>
              <a:rPr lang="en-GB" altLang="en-US" sz="2200" dirty="0" err="1"/>
              <a:t>procesorima</a:t>
            </a:r>
            <a:r>
              <a:rPr lang="en-GB" altLang="en-US" sz="2200" dirty="0"/>
              <a:t> </a:t>
            </a:r>
            <a:r>
              <a:rPr lang="en-GB" altLang="en-US" sz="2200" dirty="0" err="1"/>
              <a:t>i</a:t>
            </a:r>
            <a:r>
              <a:rPr lang="en-GB" altLang="en-US" sz="2200" dirty="0"/>
              <a:t> u </a:t>
            </a:r>
            <a:r>
              <a:rPr lang="en-GB" altLang="en-US" sz="2200" dirty="0" err="1"/>
              <a:t>različitim</a:t>
            </a:r>
            <a:r>
              <a:rPr lang="en-GB" altLang="en-US" sz="2200" dirty="0"/>
              <a:t> </a:t>
            </a:r>
            <a:r>
              <a:rPr lang="en-GB" altLang="en-US" sz="2200" dirty="0" err="1"/>
              <a:t>okruženjima</a:t>
            </a:r>
            <a:r>
              <a:rPr lang="en-GB" altLang="en-US" sz="2200" dirty="0"/>
              <a:t>. </a:t>
            </a:r>
          </a:p>
          <a:p>
            <a:pPr>
              <a:spcBef>
                <a:spcPct val="20000"/>
              </a:spcBef>
              <a:buClr>
                <a:schemeClr val="bg2"/>
              </a:buClr>
              <a:buSzPct val="75000"/>
              <a:buFont typeface="Wingdings" pitchFamily="2" charset="2"/>
              <a:buChar char="n"/>
            </a:pPr>
            <a:r>
              <a:rPr lang="en-GB" altLang="en-US" sz="2200" dirty="0"/>
              <a:t>U to </a:t>
            </a:r>
            <a:r>
              <a:rPr lang="en-GB" altLang="en-US" sz="2200" dirty="0" err="1"/>
              <a:t>doba</a:t>
            </a:r>
            <a:r>
              <a:rPr lang="en-GB" altLang="en-US" sz="2200" dirty="0"/>
              <a:t>, </a:t>
            </a:r>
            <a:r>
              <a:rPr lang="en-GB" altLang="en-US" sz="2200" dirty="0" err="1"/>
              <a:t>pojavljuje</a:t>
            </a:r>
            <a:r>
              <a:rPr lang="en-GB" altLang="en-US" sz="2200" dirty="0"/>
              <a:t> se </a:t>
            </a:r>
            <a:r>
              <a:rPr lang="en-GB" altLang="en-US" sz="2200" dirty="0" err="1"/>
              <a:t>ključni</a:t>
            </a:r>
            <a:r>
              <a:rPr lang="en-GB" altLang="en-US" sz="2200" dirty="0"/>
              <a:t> </a:t>
            </a:r>
            <a:r>
              <a:rPr lang="en-GB" altLang="en-US" sz="2200" dirty="0" err="1"/>
              <a:t>faktor</a:t>
            </a:r>
            <a:r>
              <a:rPr lang="en-GB" altLang="en-US" sz="2200" dirty="0"/>
              <a:t> </a:t>
            </a:r>
            <a:r>
              <a:rPr lang="en-GB" altLang="en-US" sz="2200" dirty="0" err="1"/>
              <a:t>za</a:t>
            </a:r>
            <a:r>
              <a:rPr lang="en-GB" altLang="en-US" sz="2200" dirty="0"/>
              <a:t> </a:t>
            </a:r>
            <a:r>
              <a:rPr lang="en-GB" altLang="en-US" sz="2200" dirty="0" err="1"/>
              <a:t>razvoj</a:t>
            </a:r>
            <a:r>
              <a:rPr lang="en-GB" altLang="en-US" sz="2200" dirty="0"/>
              <a:t> </a:t>
            </a:r>
            <a:r>
              <a:rPr lang="en-GB" altLang="en-US" sz="2200" dirty="0" err="1"/>
              <a:t>Jave</a:t>
            </a:r>
            <a:r>
              <a:rPr lang="en-GB" altLang="en-US" sz="2200" dirty="0"/>
              <a:t>, World Wide Web (WWW). Da se WWW </a:t>
            </a:r>
            <a:r>
              <a:rPr lang="en-GB" altLang="en-US" sz="2200" dirty="0" err="1"/>
              <a:t>pojavio</a:t>
            </a:r>
            <a:r>
              <a:rPr lang="en-GB" altLang="en-US" sz="2200" dirty="0"/>
              <a:t> u </a:t>
            </a:r>
            <a:r>
              <a:rPr lang="en-GB" altLang="en-US" sz="2200" dirty="0" err="1"/>
              <a:t>neko</a:t>
            </a:r>
            <a:r>
              <a:rPr lang="en-GB" altLang="en-US" sz="2200" dirty="0"/>
              <a:t> </a:t>
            </a:r>
            <a:r>
              <a:rPr lang="en-GB" altLang="en-US" sz="2200" dirty="0" err="1"/>
              <a:t>drugo</a:t>
            </a:r>
            <a:r>
              <a:rPr lang="en-GB" altLang="en-US" sz="2200" dirty="0"/>
              <a:t> </a:t>
            </a:r>
            <a:r>
              <a:rPr lang="en-GB" altLang="en-US" sz="2200" dirty="0" err="1"/>
              <a:t>vreme</a:t>
            </a:r>
            <a:r>
              <a:rPr lang="en-GB" altLang="en-US" sz="2200" dirty="0"/>
              <a:t>, </a:t>
            </a:r>
            <a:r>
              <a:rPr lang="en-GB" altLang="en-US" sz="2200" dirty="0" err="1"/>
              <a:t>pretpostavka</a:t>
            </a:r>
            <a:r>
              <a:rPr lang="en-GB" altLang="en-US" sz="2200" dirty="0"/>
              <a:t> je da bi se Java </a:t>
            </a:r>
            <a:r>
              <a:rPr lang="en-GB" altLang="en-US" sz="2200" dirty="0" err="1"/>
              <a:t>koristila</a:t>
            </a:r>
            <a:r>
              <a:rPr lang="en-GB" altLang="en-US" sz="2200" dirty="0"/>
              <a:t> </a:t>
            </a:r>
            <a:r>
              <a:rPr lang="en-GB" altLang="en-US" sz="2200" dirty="0" err="1"/>
              <a:t>samo</a:t>
            </a:r>
            <a:r>
              <a:rPr lang="en-GB" altLang="en-US" sz="2200" dirty="0"/>
              <a:t> </a:t>
            </a:r>
            <a:r>
              <a:rPr lang="en-GB" altLang="en-US" sz="2200" dirty="0" err="1"/>
              <a:t>za</a:t>
            </a:r>
            <a:r>
              <a:rPr lang="en-GB" altLang="en-US" sz="2200" dirty="0"/>
              <a:t> </a:t>
            </a:r>
            <a:r>
              <a:rPr lang="en-GB" altLang="en-US" sz="2200" dirty="0" err="1"/>
              <a:t>programiranje</a:t>
            </a:r>
            <a:r>
              <a:rPr lang="en-GB" altLang="en-US" sz="2200" dirty="0"/>
              <a:t> </a:t>
            </a:r>
            <a:r>
              <a:rPr lang="en-GB" altLang="en-US" sz="2200" dirty="0" err="1"/>
              <a:t>kućne</a:t>
            </a:r>
            <a:r>
              <a:rPr lang="en-GB" altLang="en-US" sz="2200" dirty="0"/>
              <a:t> </a:t>
            </a:r>
            <a:r>
              <a:rPr lang="en-GB" altLang="en-US" sz="2200" dirty="0" err="1"/>
              <a:t>elektronike</a:t>
            </a:r>
            <a:r>
              <a:rPr lang="en-GB" altLang="en-US" sz="2200" dirty="0"/>
              <a:t>. </a:t>
            </a:r>
            <a:r>
              <a:rPr lang="en-GB" altLang="en-US" sz="2200" dirty="0" err="1"/>
              <a:t>Međutim</a:t>
            </a:r>
            <a:r>
              <a:rPr lang="en-GB" altLang="en-US" sz="2200" dirty="0"/>
              <a:t>, </a:t>
            </a:r>
            <a:r>
              <a:rPr lang="en-GB" altLang="en-US" sz="2200" dirty="0" err="1"/>
              <a:t>sa</a:t>
            </a:r>
            <a:r>
              <a:rPr lang="en-GB" altLang="en-US" sz="2200" dirty="0"/>
              <a:t> </a:t>
            </a:r>
            <a:r>
              <a:rPr lang="en-GB" altLang="en-US" sz="2200" dirty="0" err="1"/>
              <a:t>pojavom</a:t>
            </a:r>
            <a:r>
              <a:rPr lang="en-GB" altLang="en-US" sz="2200" dirty="0"/>
              <a:t> WWW-a, Java se </a:t>
            </a:r>
            <a:r>
              <a:rPr lang="en-GB" altLang="en-US" sz="2200" dirty="0" err="1"/>
              <a:t>probija</a:t>
            </a:r>
            <a:r>
              <a:rPr lang="en-GB" altLang="en-US" sz="2200" dirty="0"/>
              <a:t> u </a:t>
            </a:r>
            <a:r>
              <a:rPr lang="en-GB" altLang="en-US" sz="2200" dirty="0" err="1"/>
              <a:t>prvi</a:t>
            </a:r>
            <a:r>
              <a:rPr lang="en-GB" altLang="en-US" sz="2200" dirty="0"/>
              <a:t> plan </a:t>
            </a:r>
            <a:r>
              <a:rPr lang="en-GB" altLang="en-US" sz="2200" dirty="0" err="1"/>
              <a:t>računarskih</a:t>
            </a:r>
            <a:r>
              <a:rPr lang="en-GB" altLang="en-US" sz="2200" dirty="0"/>
              <a:t> </a:t>
            </a:r>
            <a:r>
              <a:rPr lang="en-GB" altLang="en-US" sz="2200" dirty="0" err="1"/>
              <a:t>jezika</a:t>
            </a:r>
            <a:r>
              <a:rPr lang="en-GB" altLang="en-US" sz="2200" dirty="0"/>
              <a:t>, </a:t>
            </a:r>
            <a:r>
              <a:rPr lang="en-GB" altLang="en-US" sz="2200" dirty="0" err="1"/>
              <a:t>jer</a:t>
            </a:r>
            <a:r>
              <a:rPr lang="en-GB" altLang="en-US" sz="2200" dirty="0"/>
              <a:t> </a:t>
            </a:r>
            <a:r>
              <a:rPr lang="en-GB" altLang="en-US" sz="2200" dirty="0" err="1"/>
              <a:t>su</a:t>
            </a:r>
            <a:r>
              <a:rPr lang="en-GB" altLang="en-US" sz="2200" dirty="0"/>
              <a:t> </a:t>
            </a:r>
            <a:r>
              <a:rPr lang="en-GB" altLang="en-US" sz="2200" dirty="0" err="1"/>
              <a:t>za</a:t>
            </a:r>
            <a:r>
              <a:rPr lang="en-GB" altLang="en-US" sz="2200" dirty="0"/>
              <a:t> WWW </a:t>
            </a:r>
            <a:r>
              <a:rPr lang="en-GB" altLang="en-US" sz="2200" dirty="0" err="1"/>
              <a:t>bili</a:t>
            </a:r>
            <a:r>
              <a:rPr lang="en-GB" altLang="en-US" sz="2200" dirty="0"/>
              <a:t> </a:t>
            </a:r>
            <a:r>
              <a:rPr lang="en-GB" altLang="en-US" sz="2200" dirty="0" err="1"/>
              <a:t>potrebni</a:t>
            </a:r>
            <a:r>
              <a:rPr lang="en-GB" altLang="en-US" sz="2200" dirty="0"/>
              <a:t> </a:t>
            </a:r>
            <a:r>
              <a:rPr lang="en-GB" altLang="en-US" sz="2200" dirty="0" err="1"/>
              <a:t>prenosivi</a:t>
            </a:r>
            <a:r>
              <a:rPr lang="en-GB" altLang="en-US" sz="2200" dirty="0"/>
              <a:t> </a:t>
            </a:r>
            <a:r>
              <a:rPr lang="en-GB" altLang="en-US" sz="2200" dirty="0" err="1"/>
              <a:t>programi</a:t>
            </a:r>
            <a:r>
              <a:rPr lang="en-GB" altLang="en-US" sz="2200" dirty="0"/>
              <a:t>.</a:t>
            </a:r>
          </a:p>
        </p:txBody>
      </p:sp>
      <p:sp>
        <p:nvSpPr>
          <p:cNvPr id="143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F0F0040-6F54-44EA-97BD-61DA3CECB59B}" type="slidenum">
              <a:rPr lang="en-GB" altLang="en-US" smtClean="0">
                <a:latin typeface="Arial Black" pitchFamily="34" charset="0"/>
              </a:rPr>
              <a:pPr eaLnBrk="1" hangingPunct="1"/>
              <a:t>12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Nastanak Jave</a:t>
            </a:r>
            <a:endParaRPr lang="en-US" altLang="en-US" sz="3600" smtClean="0"/>
          </a:p>
        </p:txBody>
      </p:sp>
      <p:sp>
        <p:nvSpPr>
          <p:cNvPr id="15363" name="Rectangle 3" descr="Rectangle: Click to edit Master text styles&#10;Second level&#10;Third level&#10;Fourth level&#10;Fifth level"/>
          <p:cNvSpPr txBox="1">
            <a:spLocks noChangeArrowheads="1"/>
          </p:cNvSpPr>
          <p:nvPr/>
        </p:nvSpPr>
        <p:spPr bwMode="auto">
          <a:xfrm>
            <a:off x="192536" y="1412776"/>
            <a:ext cx="8699943"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100" dirty="0"/>
              <a:t>WWW </a:t>
            </a:r>
            <a:r>
              <a:rPr lang="en-GB" altLang="en-US" sz="2100" dirty="0" err="1"/>
              <a:t>i</a:t>
            </a:r>
            <a:r>
              <a:rPr lang="en-GB" altLang="en-US" sz="2100" dirty="0"/>
              <a:t> Internet </a:t>
            </a:r>
            <a:r>
              <a:rPr lang="en-GB" altLang="en-US" sz="2100" dirty="0" err="1"/>
              <a:t>su</a:t>
            </a:r>
            <a:r>
              <a:rPr lang="en-GB" altLang="en-US" sz="2100" dirty="0"/>
              <a:t> </a:t>
            </a:r>
            <a:r>
              <a:rPr lang="en-GB" altLang="en-US" sz="2100" dirty="0" err="1"/>
              <a:t>povezali</a:t>
            </a:r>
            <a:r>
              <a:rPr lang="en-GB" altLang="en-US" sz="2100" dirty="0"/>
              <a:t> </a:t>
            </a:r>
            <a:r>
              <a:rPr lang="en-GB" altLang="en-US" sz="2100" dirty="0" err="1"/>
              <a:t>mnoštvo</a:t>
            </a:r>
            <a:r>
              <a:rPr lang="en-GB" altLang="en-US" sz="2100" dirty="0"/>
              <a:t> </a:t>
            </a:r>
            <a:r>
              <a:rPr lang="en-GB" altLang="en-US" sz="2100" dirty="0" err="1"/>
              <a:t>različitih</a:t>
            </a:r>
            <a:r>
              <a:rPr lang="en-GB" altLang="en-US" sz="2100" dirty="0"/>
              <a:t> </a:t>
            </a:r>
            <a:r>
              <a:rPr lang="en-GB" altLang="en-US" sz="2100" dirty="0" err="1"/>
              <a:t>računara</a:t>
            </a:r>
            <a:r>
              <a:rPr lang="en-GB" altLang="en-US" sz="2100" dirty="0"/>
              <a:t> </a:t>
            </a:r>
            <a:r>
              <a:rPr lang="en-GB" altLang="en-US" sz="2100" dirty="0" err="1"/>
              <a:t>i</a:t>
            </a:r>
            <a:r>
              <a:rPr lang="en-GB" altLang="en-US" sz="2100" dirty="0"/>
              <a:t> </a:t>
            </a:r>
            <a:r>
              <a:rPr lang="en-GB" altLang="en-US" sz="2100" dirty="0" err="1"/>
              <a:t>operativnih</a:t>
            </a:r>
            <a:r>
              <a:rPr lang="en-GB" altLang="en-US" sz="2100" dirty="0"/>
              <a:t> </a:t>
            </a:r>
            <a:r>
              <a:rPr lang="en-GB" altLang="en-US" sz="2100" dirty="0" err="1"/>
              <a:t>sistema</a:t>
            </a:r>
            <a:r>
              <a:rPr lang="en-GB" altLang="en-US" sz="2100" dirty="0"/>
              <a:t>, pa je </a:t>
            </a:r>
            <a:r>
              <a:rPr lang="en-GB" altLang="en-US" sz="2100" dirty="0" err="1"/>
              <a:t>potreba</a:t>
            </a:r>
            <a:r>
              <a:rPr lang="en-GB" altLang="en-US" sz="2100" dirty="0"/>
              <a:t> </a:t>
            </a:r>
            <a:r>
              <a:rPr lang="en-GB" altLang="en-US" sz="2100" dirty="0" err="1"/>
              <a:t>za</a:t>
            </a:r>
            <a:r>
              <a:rPr lang="en-GB" altLang="en-US" sz="2100" dirty="0"/>
              <a:t> </a:t>
            </a:r>
            <a:r>
              <a:rPr lang="en-GB" altLang="en-US" sz="2100" dirty="0" err="1"/>
              <a:t>prenosivim</a:t>
            </a:r>
            <a:r>
              <a:rPr lang="en-GB" altLang="en-US" sz="2100" dirty="0"/>
              <a:t> </a:t>
            </a:r>
            <a:r>
              <a:rPr lang="en-GB" altLang="en-US" sz="2100" dirty="0" err="1"/>
              <a:t>programima</a:t>
            </a:r>
            <a:r>
              <a:rPr lang="en-GB" altLang="en-US" sz="2100" dirty="0"/>
              <a:t> </a:t>
            </a:r>
            <a:r>
              <a:rPr lang="en-GB" altLang="en-US" sz="2100" dirty="0" err="1"/>
              <a:t>postala</a:t>
            </a:r>
            <a:r>
              <a:rPr lang="en-GB" altLang="en-US" sz="2100" dirty="0"/>
              <a:t> </a:t>
            </a:r>
            <a:r>
              <a:rPr lang="en-GB" altLang="en-US" sz="2100" dirty="0" err="1"/>
              <a:t>urgentna</a:t>
            </a:r>
            <a:r>
              <a:rPr lang="en-GB" altLang="en-US" sz="2100" dirty="0"/>
              <a:t>. </a:t>
            </a:r>
            <a:r>
              <a:rPr lang="en-GB" altLang="en-US" sz="2100" dirty="0" err="1"/>
              <a:t>Isti</a:t>
            </a:r>
            <a:r>
              <a:rPr lang="en-GB" altLang="en-US" sz="2100" dirty="0"/>
              <a:t> problem, </a:t>
            </a:r>
            <a:r>
              <a:rPr lang="en-GB" altLang="en-US" sz="2100" dirty="0" err="1"/>
              <a:t>zbog</a:t>
            </a:r>
            <a:r>
              <a:rPr lang="en-GB" altLang="en-US" sz="2100" dirty="0"/>
              <a:t> </a:t>
            </a:r>
            <a:r>
              <a:rPr lang="en-GB" altLang="en-US" sz="2100" dirty="0" err="1"/>
              <a:t>koga</a:t>
            </a:r>
            <a:r>
              <a:rPr lang="en-GB" altLang="en-US" sz="2100" dirty="0"/>
              <a:t> je Java </a:t>
            </a:r>
            <a:r>
              <a:rPr lang="en-GB" altLang="en-US" sz="2100" dirty="0" err="1"/>
              <a:t>prvobitno</a:t>
            </a:r>
            <a:r>
              <a:rPr lang="en-GB" altLang="en-US" sz="2100" dirty="0"/>
              <a:t> </a:t>
            </a:r>
            <a:r>
              <a:rPr lang="en-GB" altLang="en-US" sz="2100" dirty="0" err="1"/>
              <a:t>smišljena</a:t>
            </a:r>
            <a:r>
              <a:rPr lang="en-GB" altLang="en-US" sz="2100" dirty="0"/>
              <a:t> se </a:t>
            </a:r>
            <a:r>
              <a:rPr lang="en-GB" altLang="en-US" sz="2100" dirty="0" err="1"/>
              <a:t>pojavio</a:t>
            </a:r>
            <a:r>
              <a:rPr lang="en-GB" altLang="en-US" sz="2100" dirty="0"/>
              <a:t> </a:t>
            </a:r>
            <a:r>
              <a:rPr lang="en-GB" altLang="en-US" sz="2100" dirty="0" err="1"/>
              <a:t>i</a:t>
            </a:r>
            <a:r>
              <a:rPr lang="en-GB" altLang="en-US" sz="2100" dirty="0"/>
              <a:t> </a:t>
            </a:r>
            <a:r>
              <a:rPr lang="en-GB" altLang="en-US" sz="2100" dirty="0" err="1"/>
              <a:t>na</a:t>
            </a:r>
            <a:r>
              <a:rPr lang="en-GB" altLang="en-US" sz="2100" dirty="0"/>
              <a:t> </a:t>
            </a:r>
            <a:r>
              <a:rPr lang="en-GB" altLang="en-US" sz="2100" dirty="0" err="1"/>
              <a:t>Internetu</a:t>
            </a:r>
            <a:r>
              <a:rPr lang="en-GB" altLang="en-US" sz="2100" dirty="0"/>
              <a:t>, </a:t>
            </a:r>
            <a:r>
              <a:rPr lang="en-GB" altLang="en-US" sz="2100" dirty="0" err="1"/>
              <a:t>samo</a:t>
            </a:r>
            <a:r>
              <a:rPr lang="en-GB" altLang="en-US" sz="2100" dirty="0"/>
              <a:t> u </a:t>
            </a:r>
            <a:r>
              <a:rPr lang="en-GB" altLang="en-US" sz="2100" dirty="0" err="1"/>
              <a:t>mnogo</a:t>
            </a:r>
            <a:r>
              <a:rPr lang="en-GB" altLang="en-US" sz="2100" dirty="0"/>
              <a:t> </a:t>
            </a:r>
            <a:r>
              <a:rPr lang="en-GB" altLang="en-US" sz="2100" dirty="0" err="1"/>
              <a:t>većem</a:t>
            </a:r>
            <a:r>
              <a:rPr lang="en-GB" altLang="en-US" sz="2100" dirty="0"/>
              <a:t> </a:t>
            </a:r>
            <a:r>
              <a:rPr lang="en-GB" altLang="en-US" sz="2100" dirty="0" err="1"/>
              <a:t>obimu</a:t>
            </a:r>
            <a:r>
              <a:rPr lang="en-GB" altLang="en-US" sz="2100" dirty="0"/>
              <a:t>. </a:t>
            </a:r>
            <a:r>
              <a:rPr lang="en-GB" altLang="en-US" sz="2100" dirty="0" err="1"/>
              <a:t>Ovime</a:t>
            </a:r>
            <a:r>
              <a:rPr lang="en-GB" altLang="en-US" sz="2100" dirty="0"/>
              <a:t> se </a:t>
            </a:r>
            <a:r>
              <a:rPr lang="en-GB" altLang="en-US" sz="2100" dirty="0" err="1"/>
              <a:t>fokus</a:t>
            </a:r>
            <a:r>
              <a:rPr lang="en-GB" altLang="en-US" sz="2100" dirty="0"/>
              <a:t> </a:t>
            </a:r>
            <a:r>
              <a:rPr lang="en-GB" altLang="en-US" sz="2100" dirty="0" err="1"/>
              <a:t>primene</a:t>
            </a:r>
            <a:r>
              <a:rPr lang="en-GB" altLang="en-US" sz="2100" dirty="0"/>
              <a:t> </a:t>
            </a:r>
            <a:r>
              <a:rPr lang="en-GB" altLang="en-US" sz="2100" dirty="0" err="1"/>
              <a:t>Jave</a:t>
            </a:r>
            <a:r>
              <a:rPr lang="en-GB" altLang="en-US" sz="2100" dirty="0"/>
              <a:t>, </a:t>
            </a:r>
            <a:r>
              <a:rPr lang="en-GB" altLang="en-US" sz="2100" dirty="0" err="1"/>
              <a:t>sa</a:t>
            </a:r>
            <a:r>
              <a:rPr lang="en-GB" altLang="en-US" sz="2100" dirty="0"/>
              <a:t> </a:t>
            </a:r>
            <a:r>
              <a:rPr lang="en-GB" altLang="en-US" sz="2100" dirty="0" err="1"/>
              <a:t>kućne</a:t>
            </a:r>
            <a:r>
              <a:rPr lang="en-GB" altLang="en-US" sz="2100" dirty="0"/>
              <a:t> </a:t>
            </a:r>
            <a:r>
              <a:rPr lang="en-GB" altLang="en-US" sz="2100" dirty="0" err="1"/>
              <a:t>elektronike</a:t>
            </a:r>
            <a:r>
              <a:rPr lang="en-GB" altLang="en-US" sz="2100" dirty="0"/>
              <a:t>, </a:t>
            </a:r>
            <a:r>
              <a:rPr lang="en-GB" altLang="en-US" sz="2100" dirty="0" err="1"/>
              <a:t>premešta</a:t>
            </a:r>
            <a:r>
              <a:rPr lang="en-GB" altLang="en-US" sz="2100" dirty="0"/>
              <a:t> </a:t>
            </a:r>
            <a:r>
              <a:rPr lang="en-GB" altLang="en-US" sz="2100" dirty="0" err="1"/>
              <a:t>na</a:t>
            </a:r>
            <a:r>
              <a:rPr lang="en-GB" altLang="en-US" sz="2100" dirty="0"/>
              <a:t> </a:t>
            </a:r>
            <a:r>
              <a:rPr lang="en-GB" altLang="en-US" sz="2100" dirty="0" err="1"/>
              <a:t>programiranje</a:t>
            </a:r>
            <a:r>
              <a:rPr lang="en-GB" altLang="en-US" sz="2100" dirty="0"/>
              <a:t> </a:t>
            </a:r>
            <a:r>
              <a:rPr lang="en-GB" altLang="en-US" sz="2100" dirty="0" err="1"/>
              <a:t>za</a:t>
            </a:r>
            <a:r>
              <a:rPr lang="en-GB" altLang="en-US" sz="2100" dirty="0"/>
              <a:t> Internet. </a:t>
            </a:r>
          </a:p>
          <a:p>
            <a:pPr>
              <a:spcBef>
                <a:spcPct val="20000"/>
              </a:spcBef>
              <a:buClr>
                <a:schemeClr val="bg2"/>
              </a:buClr>
              <a:buSzPct val="75000"/>
              <a:buFont typeface="Wingdings" pitchFamily="2" charset="2"/>
              <a:buChar char="n"/>
            </a:pPr>
            <a:r>
              <a:rPr lang="en-GB" altLang="en-US" sz="2100" dirty="0" err="1"/>
              <a:t>Dakle</a:t>
            </a:r>
            <a:r>
              <a:rPr lang="en-GB" altLang="en-US" sz="2100" dirty="0"/>
              <a:t>, </a:t>
            </a:r>
            <a:r>
              <a:rPr lang="en-GB" altLang="en-US" sz="2100" dirty="0" err="1"/>
              <a:t>iako</a:t>
            </a:r>
            <a:r>
              <a:rPr lang="en-GB" altLang="en-US" sz="2100" dirty="0"/>
              <a:t> je </a:t>
            </a:r>
            <a:r>
              <a:rPr lang="en-GB" altLang="en-US" sz="2100" dirty="0" err="1"/>
              <a:t>početni</a:t>
            </a:r>
            <a:r>
              <a:rPr lang="en-GB" altLang="en-US" sz="2100" dirty="0"/>
              <a:t> </a:t>
            </a:r>
            <a:r>
              <a:rPr lang="en-GB" altLang="en-US" sz="2100" dirty="0" err="1"/>
              <a:t>motiv</a:t>
            </a:r>
            <a:r>
              <a:rPr lang="en-GB" altLang="en-US" sz="2100" dirty="0"/>
              <a:t> </a:t>
            </a:r>
            <a:r>
              <a:rPr lang="en-GB" altLang="en-US" sz="2100" dirty="0" err="1"/>
              <a:t>razvoja</a:t>
            </a:r>
            <a:r>
              <a:rPr lang="en-GB" altLang="en-US" sz="2100" dirty="0"/>
              <a:t> </a:t>
            </a:r>
            <a:r>
              <a:rPr lang="en-GB" altLang="en-US" sz="2100" dirty="0" err="1"/>
              <a:t>Jave</a:t>
            </a:r>
            <a:r>
              <a:rPr lang="en-GB" altLang="en-US" sz="2100" dirty="0"/>
              <a:t> </a:t>
            </a:r>
            <a:r>
              <a:rPr lang="en-GB" altLang="en-US" sz="2100" dirty="0" err="1"/>
              <a:t>bilo</a:t>
            </a:r>
            <a:r>
              <a:rPr lang="en-GB" altLang="en-US" sz="2100" dirty="0"/>
              <a:t> </a:t>
            </a:r>
            <a:r>
              <a:rPr lang="en-GB" altLang="en-US" sz="2100" dirty="0" err="1"/>
              <a:t>kreiranje</a:t>
            </a:r>
            <a:r>
              <a:rPr lang="en-GB" altLang="en-US" sz="2100" dirty="0"/>
              <a:t> </a:t>
            </a:r>
            <a:r>
              <a:rPr lang="en-GB" altLang="en-US" sz="2100" dirty="0" err="1"/>
              <a:t>jezika</a:t>
            </a:r>
            <a:r>
              <a:rPr lang="en-GB" altLang="en-US" sz="2100" dirty="0"/>
              <a:t> </a:t>
            </a:r>
            <a:r>
              <a:rPr lang="en-GB" altLang="en-US" sz="2100" dirty="0" err="1"/>
              <a:t>nezavisnog</a:t>
            </a:r>
            <a:r>
              <a:rPr lang="en-GB" altLang="en-US" sz="2100" dirty="0"/>
              <a:t> od </a:t>
            </a:r>
            <a:r>
              <a:rPr lang="en-GB" altLang="en-US" sz="2100" dirty="0" err="1"/>
              <a:t>platforme</a:t>
            </a:r>
            <a:r>
              <a:rPr lang="en-GB" altLang="en-US" sz="2100" dirty="0"/>
              <a:t>, </a:t>
            </a:r>
            <a:r>
              <a:rPr lang="en-GB" altLang="en-US" sz="2100" dirty="0" err="1"/>
              <a:t>za</a:t>
            </a:r>
            <a:r>
              <a:rPr lang="en-GB" altLang="en-US" sz="2100" dirty="0"/>
              <a:t> </a:t>
            </a:r>
            <a:r>
              <a:rPr lang="en-GB" altLang="en-US" sz="2100" dirty="0" err="1"/>
              <a:t>njegov</a:t>
            </a:r>
            <a:r>
              <a:rPr lang="en-GB" altLang="en-US" sz="2100" dirty="0"/>
              <a:t> </a:t>
            </a:r>
            <a:r>
              <a:rPr lang="en-GB" altLang="en-US" sz="2100" dirty="0" err="1"/>
              <a:t>uspeh</a:t>
            </a:r>
            <a:r>
              <a:rPr lang="en-GB" altLang="en-US" sz="2100" dirty="0"/>
              <a:t> </a:t>
            </a:r>
            <a:r>
              <a:rPr lang="en-GB" altLang="en-US" sz="2100" dirty="0" err="1"/>
              <a:t>na</a:t>
            </a:r>
            <a:r>
              <a:rPr lang="en-GB" altLang="en-US" sz="2100" dirty="0"/>
              <a:t> </a:t>
            </a:r>
            <a:r>
              <a:rPr lang="en-GB" altLang="en-US" sz="2100" dirty="0" err="1"/>
              <a:t>visokom</a:t>
            </a:r>
            <a:r>
              <a:rPr lang="en-GB" altLang="en-US" sz="2100" dirty="0"/>
              <a:t> </a:t>
            </a:r>
            <a:r>
              <a:rPr lang="en-GB" altLang="en-US" sz="2100" dirty="0" err="1"/>
              <a:t>nivou</a:t>
            </a:r>
            <a:r>
              <a:rPr lang="en-GB" altLang="en-US" sz="2100" dirty="0"/>
              <a:t> </a:t>
            </a:r>
            <a:r>
              <a:rPr lang="en-GB" altLang="en-US" sz="2100" dirty="0" err="1"/>
              <a:t>najzaslužniji</a:t>
            </a:r>
            <a:r>
              <a:rPr lang="en-GB" altLang="en-US" sz="2100" dirty="0"/>
              <a:t> je Internet. </a:t>
            </a:r>
          </a:p>
          <a:p>
            <a:pPr>
              <a:spcBef>
                <a:spcPct val="20000"/>
              </a:spcBef>
              <a:buClr>
                <a:schemeClr val="bg2"/>
              </a:buClr>
              <a:buSzPct val="75000"/>
              <a:buFont typeface="Wingdings" pitchFamily="2" charset="2"/>
              <a:buChar char="n"/>
            </a:pPr>
            <a:r>
              <a:rPr lang="en-GB" altLang="en-US" sz="2100" dirty="0" err="1"/>
              <a:t>Većinu</a:t>
            </a:r>
            <a:r>
              <a:rPr lang="en-GB" altLang="en-US" sz="2100" dirty="0"/>
              <a:t> </a:t>
            </a:r>
            <a:r>
              <a:rPr lang="en-GB" altLang="en-US" sz="2100" dirty="0" err="1"/>
              <a:t>svojih</a:t>
            </a:r>
            <a:r>
              <a:rPr lang="en-GB" altLang="en-US" sz="2100" dirty="0"/>
              <a:t> </a:t>
            </a:r>
            <a:r>
              <a:rPr lang="en-GB" altLang="en-US" sz="2100" dirty="0" err="1"/>
              <a:t>osobina</a:t>
            </a:r>
            <a:r>
              <a:rPr lang="en-GB" altLang="en-US" sz="2100" dirty="0"/>
              <a:t> Java </a:t>
            </a:r>
            <a:r>
              <a:rPr lang="en-GB" altLang="en-US" sz="2100" dirty="0" err="1"/>
              <a:t>duguje</a:t>
            </a:r>
            <a:r>
              <a:rPr lang="en-GB" altLang="en-US" sz="2100" dirty="0"/>
              <a:t> </a:t>
            </a:r>
            <a:r>
              <a:rPr lang="en-GB" altLang="en-US" sz="2100" dirty="0" err="1"/>
              <a:t>jezicima</a:t>
            </a:r>
            <a:r>
              <a:rPr lang="en-GB" altLang="en-US" sz="2100" dirty="0"/>
              <a:t> C </a:t>
            </a:r>
            <a:r>
              <a:rPr lang="en-GB" altLang="en-US" sz="2100" dirty="0" err="1"/>
              <a:t>i</a:t>
            </a:r>
            <a:r>
              <a:rPr lang="en-GB" altLang="en-US" sz="2100" dirty="0"/>
              <a:t> C++. </a:t>
            </a:r>
            <a:r>
              <a:rPr lang="en-GB" altLang="en-US" sz="2100" dirty="0" err="1"/>
              <a:t>Autori</a:t>
            </a:r>
            <a:r>
              <a:rPr lang="en-GB" altLang="en-US" sz="2100" dirty="0"/>
              <a:t> </a:t>
            </a:r>
            <a:r>
              <a:rPr lang="en-GB" altLang="en-US" sz="2100" dirty="0" err="1"/>
              <a:t>Jave</a:t>
            </a:r>
            <a:r>
              <a:rPr lang="en-GB" altLang="en-US" sz="2100" dirty="0"/>
              <a:t> </a:t>
            </a:r>
            <a:r>
              <a:rPr lang="en-GB" altLang="en-US" sz="2100" dirty="0" err="1"/>
              <a:t>su</a:t>
            </a:r>
            <a:r>
              <a:rPr lang="en-GB" altLang="en-US" sz="2100" dirty="0"/>
              <a:t> </a:t>
            </a:r>
            <a:r>
              <a:rPr lang="en-GB" altLang="en-US" sz="2100" dirty="0" err="1"/>
              <a:t>znali</a:t>
            </a:r>
            <a:r>
              <a:rPr lang="en-GB" altLang="en-US" sz="2100" dirty="0"/>
              <a:t> da </a:t>
            </a:r>
            <a:r>
              <a:rPr lang="en-GB" altLang="en-US" sz="2100" dirty="0" err="1"/>
              <a:t>će</a:t>
            </a:r>
            <a:r>
              <a:rPr lang="en-GB" altLang="en-US" sz="2100" dirty="0"/>
              <a:t> ova </a:t>
            </a:r>
            <a:r>
              <a:rPr lang="en-GB" altLang="en-US" sz="2100" dirty="0" err="1"/>
              <a:t>dva</a:t>
            </a:r>
            <a:r>
              <a:rPr lang="en-GB" altLang="en-US" sz="2100" dirty="0"/>
              <a:t> </a:t>
            </a:r>
            <a:r>
              <a:rPr lang="en-GB" altLang="en-US" sz="2100" dirty="0" err="1"/>
              <a:t>široko</a:t>
            </a:r>
            <a:r>
              <a:rPr lang="en-GB" altLang="en-US" sz="2100" dirty="0"/>
              <a:t> </a:t>
            </a:r>
            <a:r>
              <a:rPr lang="en-GB" altLang="en-US" sz="2100" dirty="0" err="1"/>
              <a:t>rasprostranjena</a:t>
            </a:r>
            <a:r>
              <a:rPr lang="en-GB" altLang="en-US" sz="2100" dirty="0"/>
              <a:t> </a:t>
            </a:r>
            <a:r>
              <a:rPr lang="en-GB" altLang="en-US" sz="2100" dirty="0" err="1"/>
              <a:t>jezika</a:t>
            </a:r>
            <a:r>
              <a:rPr lang="en-GB" altLang="en-US" sz="2100" dirty="0"/>
              <a:t> </a:t>
            </a:r>
            <a:r>
              <a:rPr lang="en-GB" altLang="en-US" sz="2100" dirty="0" err="1"/>
              <a:t>uticati</a:t>
            </a:r>
            <a:r>
              <a:rPr lang="en-GB" altLang="en-US" sz="2100" dirty="0"/>
              <a:t> </a:t>
            </a:r>
            <a:r>
              <a:rPr lang="en-GB" altLang="en-US" sz="2100" dirty="0" err="1"/>
              <a:t>na</a:t>
            </a:r>
            <a:r>
              <a:rPr lang="en-GB" altLang="en-US" sz="2100" dirty="0"/>
              <a:t> </a:t>
            </a:r>
            <a:r>
              <a:rPr lang="en-GB" altLang="en-US" sz="2100" dirty="0" err="1"/>
              <a:t>brzo</a:t>
            </a:r>
            <a:r>
              <a:rPr lang="en-GB" altLang="en-US" sz="2100" dirty="0"/>
              <a:t> </a:t>
            </a:r>
            <a:r>
              <a:rPr lang="en-GB" altLang="en-US" sz="2100" dirty="0" err="1"/>
              <a:t>prihvatanje</a:t>
            </a:r>
            <a:r>
              <a:rPr lang="en-GB" altLang="en-US" sz="2100" dirty="0"/>
              <a:t> </a:t>
            </a:r>
            <a:r>
              <a:rPr lang="en-GB" altLang="en-US" sz="2100" dirty="0" err="1"/>
              <a:t>Jave</a:t>
            </a:r>
            <a:r>
              <a:rPr lang="en-GB" altLang="en-US" sz="2100" dirty="0"/>
              <a:t>. Sa C </a:t>
            </a:r>
            <a:r>
              <a:rPr lang="en-GB" altLang="en-US" sz="2100" dirty="0" err="1"/>
              <a:t>i</a:t>
            </a:r>
            <a:r>
              <a:rPr lang="en-GB" altLang="en-US" sz="2100" dirty="0"/>
              <a:t> C++, Java </a:t>
            </a:r>
            <a:r>
              <a:rPr lang="en-GB" altLang="en-US" sz="2100" dirty="0" err="1"/>
              <a:t>ima</a:t>
            </a:r>
            <a:r>
              <a:rPr lang="en-GB" altLang="en-US" sz="2100" dirty="0"/>
              <a:t> </a:t>
            </a:r>
            <a:r>
              <a:rPr lang="en-GB" altLang="en-US" sz="2100" dirty="0" err="1"/>
              <a:t>zajedničke</a:t>
            </a:r>
            <a:r>
              <a:rPr lang="en-GB" altLang="en-US" sz="2100" dirty="0"/>
              <a:t> one </a:t>
            </a:r>
            <a:r>
              <a:rPr lang="en-GB" altLang="en-US" sz="2100" dirty="0" err="1"/>
              <a:t>osobine</a:t>
            </a:r>
            <a:r>
              <a:rPr lang="en-GB" altLang="en-US" sz="2100" dirty="0"/>
              <a:t> </a:t>
            </a:r>
            <a:r>
              <a:rPr lang="en-GB" altLang="en-US" sz="2100" dirty="0" err="1"/>
              <a:t>koje</a:t>
            </a:r>
            <a:r>
              <a:rPr lang="en-GB" altLang="en-US" sz="2100" dirty="0"/>
              <a:t> </a:t>
            </a:r>
            <a:r>
              <a:rPr lang="en-GB" altLang="en-US" sz="2100" dirty="0" err="1"/>
              <a:t>su</a:t>
            </a:r>
            <a:r>
              <a:rPr lang="en-GB" altLang="en-US" sz="2100" dirty="0"/>
              <a:t> ova </a:t>
            </a:r>
            <a:r>
              <a:rPr lang="en-GB" altLang="en-US" sz="2100" dirty="0" err="1"/>
              <a:t>dva</a:t>
            </a:r>
            <a:r>
              <a:rPr lang="en-GB" altLang="en-US" sz="2100" dirty="0"/>
              <a:t> </a:t>
            </a:r>
            <a:r>
              <a:rPr lang="en-GB" altLang="en-US" sz="2100" dirty="0" err="1"/>
              <a:t>jezika</a:t>
            </a:r>
            <a:r>
              <a:rPr lang="en-GB" altLang="en-US" sz="2100" dirty="0"/>
              <a:t> </a:t>
            </a:r>
            <a:r>
              <a:rPr lang="en-GB" altLang="en-US" sz="2100" dirty="0" err="1"/>
              <a:t>učinile</a:t>
            </a:r>
            <a:r>
              <a:rPr lang="en-GB" altLang="en-US" sz="2100" dirty="0"/>
              <a:t> </a:t>
            </a:r>
            <a:r>
              <a:rPr lang="en-GB" altLang="en-US" sz="2100" dirty="0" err="1"/>
              <a:t>ekstremno</a:t>
            </a:r>
            <a:r>
              <a:rPr lang="en-GB" altLang="en-US" sz="2100" dirty="0"/>
              <a:t> </a:t>
            </a:r>
            <a:r>
              <a:rPr lang="en-GB" altLang="en-US" sz="2100" dirty="0" err="1"/>
              <a:t>popularnim</a:t>
            </a:r>
            <a:r>
              <a:rPr lang="en-GB" altLang="en-US" sz="2100" dirty="0"/>
              <a:t>. </a:t>
            </a:r>
            <a:r>
              <a:rPr lang="en-GB" altLang="en-US" sz="2100" dirty="0" err="1"/>
              <a:t>Javu</a:t>
            </a:r>
            <a:r>
              <a:rPr lang="en-GB" altLang="en-US" sz="2100" dirty="0"/>
              <a:t> </a:t>
            </a:r>
            <a:r>
              <a:rPr lang="en-GB" altLang="en-US" sz="2100" dirty="0" err="1"/>
              <a:t>su</a:t>
            </a:r>
            <a:r>
              <a:rPr lang="en-GB" altLang="en-US" sz="2100" dirty="0"/>
              <a:t> </a:t>
            </a:r>
            <a:r>
              <a:rPr lang="en-GB" altLang="en-US" sz="2100" dirty="0" err="1"/>
              <a:t>oblikovali</a:t>
            </a:r>
            <a:r>
              <a:rPr lang="en-GB" altLang="en-US" sz="2100" dirty="0"/>
              <a:t>, </a:t>
            </a:r>
            <a:r>
              <a:rPr lang="en-GB" altLang="en-US" sz="2100" dirty="0" err="1"/>
              <a:t>testirali</a:t>
            </a:r>
            <a:r>
              <a:rPr lang="en-GB" altLang="en-US" sz="2100" dirty="0"/>
              <a:t> </a:t>
            </a:r>
            <a:r>
              <a:rPr lang="en-GB" altLang="en-US" sz="2100" dirty="0" err="1"/>
              <a:t>i</a:t>
            </a:r>
            <a:r>
              <a:rPr lang="en-GB" altLang="en-US" sz="2100" dirty="0"/>
              <a:t> </a:t>
            </a:r>
            <a:r>
              <a:rPr lang="en-GB" altLang="en-US" sz="2100" dirty="0" err="1"/>
              <a:t>unapređivali</a:t>
            </a:r>
            <a:r>
              <a:rPr lang="en-GB" altLang="en-US" sz="2100" dirty="0"/>
              <a:t> </a:t>
            </a:r>
            <a:r>
              <a:rPr lang="en-GB" altLang="en-US" sz="2100" dirty="0" err="1"/>
              <a:t>profesionalni</a:t>
            </a:r>
            <a:r>
              <a:rPr lang="en-GB" altLang="en-US" sz="2100" dirty="0"/>
              <a:t> </a:t>
            </a:r>
            <a:r>
              <a:rPr lang="en-GB" altLang="en-US" sz="2100" dirty="0" err="1"/>
              <a:t>programeri</a:t>
            </a:r>
            <a:r>
              <a:rPr lang="en-GB" altLang="en-US" sz="2100" dirty="0"/>
              <a:t>. To je </a:t>
            </a:r>
            <a:r>
              <a:rPr lang="en-GB" altLang="en-US" sz="2100" dirty="0" err="1"/>
              <a:t>jezik</a:t>
            </a:r>
            <a:r>
              <a:rPr lang="en-GB" altLang="en-US" sz="2100" dirty="0"/>
              <a:t> </a:t>
            </a:r>
            <a:r>
              <a:rPr lang="en-GB" altLang="en-US" sz="2100" dirty="0" err="1"/>
              <a:t>utemeljen</a:t>
            </a:r>
            <a:r>
              <a:rPr lang="en-GB" altLang="en-US" sz="2100" dirty="0"/>
              <a:t> </a:t>
            </a:r>
            <a:r>
              <a:rPr lang="en-GB" altLang="en-US" sz="2100" dirty="0" err="1"/>
              <a:t>na</a:t>
            </a:r>
            <a:r>
              <a:rPr lang="en-GB" altLang="en-US" sz="2100" dirty="0"/>
              <a:t> </a:t>
            </a:r>
            <a:r>
              <a:rPr lang="en-GB" altLang="en-US" sz="2100" dirty="0" err="1"/>
              <a:t>potrebama</a:t>
            </a:r>
            <a:r>
              <a:rPr lang="en-GB" altLang="en-US" sz="2100" dirty="0"/>
              <a:t> </a:t>
            </a:r>
            <a:r>
              <a:rPr lang="en-GB" altLang="en-US" sz="2100" dirty="0" err="1"/>
              <a:t>i</a:t>
            </a:r>
            <a:r>
              <a:rPr lang="en-GB" altLang="en-US" sz="2100" dirty="0"/>
              <a:t> </a:t>
            </a:r>
            <a:r>
              <a:rPr lang="en-GB" altLang="en-US" sz="2100" dirty="0" err="1"/>
              <a:t>iskustvu</a:t>
            </a:r>
            <a:r>
              <a:rPr lang="en-GB" altLang="en-US" sz="2100" dirty="0"/>
              <a:t> </a:t>
            </a:r>
            <a:r>
              <a:rPr lang="en-GB" altLang="en-US" sz="2100" dirty="0" err="1"/>
              <a:t>osoba</a:t>
            </a:r>
            <a:r>
              <a:rPr lang="en-GB" altLang="en-US" sz="2100" dirty="0"/>
              <a:t> </a:t>
            </a:r>
            <a:r>
              <a:rPr lang="en-GB" altLang="en-US" sz="2100" dirty="0" err="1"/>
              <a:t>koje</a:t>
            </a:r>
            <a:r>
              <a:rPr lang="en-GB" altLang="en-US" sz="2100" dirty="0"/>
              <a:t> </a:t>
            </a:r>
            <a:r>
              <a:rPr lang="en-GB" altLang="en-US" sz="2100" dirty="0" err="1"/>
              <a:t>su</a:t>
            </a:r>
            <a:r>
              <a:rPr lang="en-GB" altLang="en-US" sz="2100" dirty="0"/>
              <a:t> </a:t>
            </a:r>
            <a:r>
              <a:rPr lang="en-GB" altLang="en-US" sz="2100" dirty="0" err="1"/>
              <a:t>ga</a:t>
            </a:r>
            <a:r>
              <a:rPr lang="en-GB" altLang="en-US" sz="2100" dirty="0"/>
              <a:t> </a:t>
            </a:r>
            <a:r>
              <a:rPr lang="en-GB" altLang="en-US" sz="2100" dirty="0" err="1"/>
              <a:t>stvorile</a:t>
            </a:r>
            <a:r>
              <a:rPr lang="en-GB" altLang="en-US" sz="2100" dirty="0"/>
              <a:t>, </a:t>
            </a:r>
            <a:r>
              <a:rPr lang="en-GB" altLang="en-US" sz="2100" dirty="0" err="1"/>
              <a:t>zbog</a:t>
            </a:r>
            <a:r>
              <a:rPr lang="en-GB" altLang="en-US" sz="2100" dirty="0"/>
              <a:t> </a:t>
            </a:r>
            <a:r>
              <a:rPr lang="en-GB" altLang="en-US" sz="2100" dirty="0" err="1"/>
              <a:t>čega</a:t>
            </a:r>
            <a:r>
              <a:rPr lang="en-GB" altLang="en-US" sz="2100" dirty="0"/>
              <a:t> on </a:t>
            </a:r>
            <a:r>
              <a:rPr lang="en-GB" altLang="en-US" sz="2100" dirty="0" err="1"/>
              <a:t>predstavlja</a:t>
            </a:r>
            <a:r>
              <a:rPr lang="en-GB" altLang="en-US" sz="2100" dirty="0"/>
              <a:t> </a:t>
            </a:r>
            <a:r>
              <a:rPr lang="en-GB" altLang="en-US" sz="2100" dirty="0" err="1"/>
              <a:t>jezik</a:t>
            </a:r>
            <a:r>
              <a:rPr lang="en-GB" altLang="en-US" sz="2100" dirty="0"/>
              <a:t> </a:t>
            </a:r>
            <a:r>
              <a:rPr lang="en-GB" altLang="en-US" sz="2100" dirty="0" err="1"/>
              <a:t>programera</a:t>
            </a:r>
            <a:r>
              <a:rPr lang="en-GB" altLang="en-US" sz="2100" dirty="0"/>
              <a:t>.</a:t>
            </a:r>
          </a:p>
        </p:txBody>
      </p:sp>
      <p:sp>
        <p:nvSpPr>
          <p:cNvPr id="153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710235D-E865-4692-8C4E-58F3D5EFC0B9}" type="slidenum">
              <a:rPr lang="en-GB" altLang="en-US" smtClean="0">
                <a:latin typeface="Arial Black" pitchFamily="34" charset="0"/>
              </a:rPr>
              <a:pPr eaLnBrk="1" hangingPunct="1"/>
              <a:t>13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63563" y="457200"/>
            <a:ext cx="8329612" cy="739775"/>
          </a:xfrm>
        </p:spPr>
        <p:txBody>
          <a:bodyPr/>
          <a:lstStyle/>
          <a:p>
            <a:pPr eaLnBrk="1" hangingPunct="1"/>
            <a:r>
              <a:rPr lang="sr-Latn-RS" altLang="en-US" sz="3600" dirty="0" smtClean="0"/>
              <a:t>Nastanak Jave</a:t>
            </a:r>
            <a:r>
              <a:rPr lang="en-US" altLang="en-US" sz="3600" dirty="0" smtClean="0"/>
              <a:t>. </a:t>
            </a:r>
            <a:r>
              <a:rPr lang="en-US" altLang="en-US" sz="3600" dirty="0" err="1" smtClean="0"/>
              <a:t>Bajt</a:t>
            </a:r>
            <a:r>
              <a:rPr lang="en-US" altLang="en-US" sz="3600" dirty="0" smtClean="0"/>
              <a:t> </a:t>
            </a:r>
            <a:r>
              <a:rPr lang="en-US" altLang="en-US" sz="3600" dirty="0" err="1"/>
              <a:t>kôd</a:t>
            </a:r>
            <a:endParaRPr lang="en-US" altLang="en-US" sz="3600" dirty="0" smtClean="0"/>
          </a:p>
        </p:txBody>
      </p:sp>
      <p:sp>
        <p:nvSpPr>
          <p:cNvPr id="16387" name="Rectangle 3" descr="Rectangle: Click to edit Master text styles&#10;Second level&#10;Third level&#10;Fourth level&#10;Fifth level"/>
          <p:cNvSpPr txBox="1">
            <a:spLocks noChangeArrowheads="1"/>
          </p:cNvSpPr>
          <p:nvPr/>
        </p:nvSpPr>
        <p:spPr bwMode="auto">
          <a:xfrm>
            <a:off x="179512" y="1412875"/>
            <a:ext cx="8659688"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200" dirty="0" err="1"/>
              <a:t>Sličnost</a:t>
            </a:r>
            <a:r>
              <a:rPr lang="en-GB" altLang="en-US" sz="2200" dirty="0"/>
              <a:t> </a:t>
            </a:r>
            <a:r>
              <a:rPr lang="en-GB" altLang="en-US" sz="2200" dirty="0" err="1"/>
              <a:t>između</a:t>
            </a:r>
            <a:r>
              <a:rPr lang="en-GB" altLang="en-US" sz="2200" dirty="0"/>
              <a:t> </a:t>
            </a:r>
            <a:r>
              <a:rPr lang="en-GB" altLang="en-US" sz="2200" dirty="0" err="1"/>
              <a:t>Jave</a:t>
            </a:r>
            <a:r>
              <a:rPr lang="en-GB" altLang="en-US" sz="2200" dirty="0"/>
              <a:t> </a:t>
            </a:r>
            <a:r>
              <a:rPr lang="en-GB" altLang="en-US" sz="2200" dirty="0" err="1"/>
              <a:t>i</a:t>
            </a:r>
            <a:r>
              <a:rPr lang="en-GB" altLang="en-US" sz="2200" dirty="0"/>
              <a:t> </a:t>
            </a:r>
            <a:r>
              <a:rPr lang="en-GB" altLang="en-US" sz="2200" dirty="0" err="1"/>
              <a:t>jezika</a:t>
            </a:r>
            <a:r>
              <a:rPr lang="en-GB" altLang="en-US" sz="2200" dirty="0"/>
              <a:t> C++ </a:t>
            </a:r>
            <a:r>
              <a:rPr lang="en-GB" altLang="en-US" sz="2200" dirty="0" err="1"/>
              <a:t>navodi</a:t>
            </a:r>
            <a:r>
              <a:rPr lang="en-GB" altLang="en-US" sz="2200" dirty="0"/>
              <a:t> </a:t>
            </a:r>
            <a:r>
              <a:rPr lang="en-GB" altLang="en-US" sz="2200" dirty="0" err="1"/>
              <a:t>na</a:t>
            </a:r>
            <a:r>
              <a:rPr lang="en-GB" altLang="en-US" sz="2200" dirty="0"/>
              <a:t> </a:t>
            </a:r>
            <a:r>
              <a:rPr lang="en-GB" altLang="en-US" sz="2200" dirty="0" err="1"/>
              <a:t>pogrešnu</a:t>
            </a:r>
            <a:r>
              <a:rPr lang="en-GB" altLang="en-US" sz="2200" dirty="0"/>
              <a:t> </a:t>
            </a:r>
            <a:r>
              <a:rPr lang="en-GB" altLang="en-US" sz="2200" dirty="0" err="1"/>
              <a:t>pretpostavku</a:t>
            </a:r>
            <a:r>
              <a:rPr lang="en-GB" altLang="en-US" sz="2200" dirty="0"/>
              <a:t> da Java </a:t>
            </a:r>
            <a:r>
              <a:rPr lang="en-GB" altLang="en-US" sz="2200" dirty="0" err="1"/>
              <a:t>predstavlja</a:t>
            </a:r>
            <a:r>
              <a:rPr lang="en-GB" altLang="en-US" sz="2200" dirty="0"/>
              <a:t> C++ </a:t>
            </a:r>
            <a:r>
              <a:rPr lang="en-GB" altLang="en-US" sz="2200" dirty="0" err="1"/>
              <a:t>verziju</a:t>
            </a:r>
            <a:r>
              <a:rPr lang="en-GB" altLang="en-US" sz="2200" dirty="0"/>
              <a:t> </a:t>
            </a:r>
            <a:r>
              <a:rPr lang="en-GB" altLang="en-US" sz="2200" dirty="0" err="1"/>
              <a:t>za</a:t>
            </a:r>
            <a:r>
              <a:rPr lang="en-GB" altLang="en-US" sz="2200" dirty="0"/>
              <a:t> Internet. Java se od </a:t>
            </a:r>
            <a:r>
              <a:rPr lang="en-GB" altLang="en-US" sz="2200" dirty="0" err="1"/>
              <a:t>jezika</a:t>
            </a:r>
            <a:r>
              <a:rPr lang="en-GB" altLang="en-US" sz="2200" dirty="0"/>
              <a:t> C++ </a:t>
            </a:r>
            <a:r>
              <a:rPr lang="en-GB" altLang="en-US" sz="2200" dirty="0" err="1"/>
              <a:t>razlikuje</a:t>
            </a:r>
            <a:r>
              <a:rPr lang="en-GB" altLang="en-US" sz="2200" dirty="0"/>
              <a:t> </a:t>
            </a:r>
            <a:r>
              <a:rPr lang="en-GB" altLang="en-US" sz="2200" dirty="0" err="1"/>
              <a:t>i</a:t>
            </a:r>
            <a:r>
              <a:rPr lang="en-GB" altLang="en-US" sz="2200" dirty="0"/>
              <a:t> </a:t>
            </a:r>
            <a:r>
              <a:rPr lang="en-GB" altLang="en-US" sz="2200" dirty="0" err="1"/>
              <a:t>po</a:t>
            </a:r>
            <a:r>
              <a:rPr lang="en-GB" altLang="en-US" sz="2200" dirty="0"/>
              <a:t> </a:t>
            </a:r>
            <a:r>
              <a:rPr lang="en-GB" altLang="en-US" sz="2200" dirty="0" err="1"/>
              <a:t>filozofiji</a:t>
            </a:r>
            <a:r>
              <a:rPr lang="en-GB" altLang="en-US" sz="2200" dirty="0"/>
              <a:t> </a:t>
            </a:r>
            <a:r>
              <a:rPr lang="en-GB" altLang="en-US" sz="2200" dirty="0" err="1"/>
              <a:t>i</a:t>
            </a:r>
            <a:r>
              <a:rPr lang="en-GB" altLang="en-US" sz="2200" dirty="0"/>
              <a:t> </a:t>
            </a:r>
            <a:r>
              <a:rPr lang="en-GB" altLang="en-US" sz="2200" dirty="0" err="1"/>
              <a:t>praktično</a:t>
            </a:r>
            <a:r>
              <a:rPr lang="en-GB" altLang="en-US" sz="2200" dirty="0"/>
              <a:t>. </a:t>
            </a:r>
            <a:r>
              <a:rPr lang="en-GB" altLang="en-US" sz="2200" dirty="0" err="1"/>
              <a:t>Iako</a:t>
            </a:r>
            <a:r>
              <a:rPr lang="en-GB" altLang="en-US" sz="2200" dirty="0"/>
              <a:t> je Java </a:t>
            </a:r>
            <a:r>
              <a:rPr lang="en-GB" altLang="en-US" sz="2200" dirty="0" err="1"/>
              <a:t>nastala</a:t>
            </a:r>
            <a:r>
              <a:rPr lang="en-GB" altLang="en-US" sz="2200" dirty="0"/>
              <a:t> pod </a:t>
            </a:r>
            <a:r>
              <a:rPr lang="en-GB" altLang="en-US" sz="2200" dirty="0" err="1"/>
              <a:t>uticajem</a:t>
            </a:r>
            <a:r>
              <a:rPr lang="en-GB" altLang="en-US" sz="2200" dirty="0"/>
              <a:t> </a:t>
            </a:r>
            <a:r>
              <a:rPr lang="en-GB" altLang="en-US" sz="2200" dirty="0" err="1"/>
              <a:t>jezika</a:t>
            </a:r>
            <a:r>
              <a:rPr lang="en-GB" altLang="en-US" sz="2200" dirty="0"/>
              <a:t> C++, </a:t>
            </a:r>
            <a:r>
              <a:rPr lang="en-GB" altLang="en-US" sz="2200" dirty="0" err="1"/>
              <a:t>ona</a:t>
            </a:r>
            <a:r>
              <a:rPr lang="en-GB" altLang="en-US" sz="2200" dirty="0"/>
              <a:t> ne </a:t>
            </a:r>
            <a:r>
              <a:rPr lang="en-GB" altLang="en-US" sz="2200" dirty="0" err="1"/>
              <a:t>predstavlja</a:t>
            </a:r>
            <a:r>
              <a:rPr lang="en-GB" altLang="en-US" sz="2200" dirty="0"/>
              <a:t> </a:t>
            </a:r>
            <a:r>
              <a:rPr lang="en-GB" altLang="en-US" sz="2200" dirty="0" err="1"/>
              <a:t>poboljšanu</a:t>
            </a:r>
            <a:r>
              <a:rPr lang="en-GB" altLang="en-US" sz="2200" dirty="0"/>
              <a:t> </a:t>
            </a:r>
            <a:r>
              <a:rPr lang="en-GB" altLang="en-US" sz="2200" dirty="0" err="1"/>
              <a:t>verziju</a:t>
            </a:r>
            <a:r>
              <a:rPr lang="en-GB" altLang="en-US" sz="2200" dirty="0"/>
              <a:t> tog </a:t>
            </a:r>
            <a:r>
              <a:rPr lang="en-GB" altLang="en-US" sz="2200" dirty="0" err="1"/>
              <a:t>jezika</a:t>
            </a:r>
            <a:r>
              <a:rPr lang="en-GB" altLang="en-US" sz="2200" dirty="0"/>
              <a:t>, </a:t>
            </a:r>
            <a:r>
              <a:rPr lang="en-GB" altLang="en-US" sz="2200" dirty="0" err="1"/>
              <a:t>već</a:t>
            </a:r>
            <a:r>
              <a:rPr lang="en-GB" altLang="en-US" sz="2200" dirty="0"/>
              <a:t> je </a:t>
            </a:r>
            <a:r>
              <a:rPr lang="en-GB" altLang="en-US" sz="2200" dirty="0" err="1"/>
              <a:t>napravljena</a:t>
            </a:r>
            <a:r>
              <a:rPr lang="en-GB" altLang="en-US" sz="2200" dirty="0"/>
              <a:t> da </a:t>
            </a:r>
            <a:r>
              <a:rPr lang="en-GB" altLang="en-US" sz="2200" dirty="0" err="1"/>
              <a:t>reši</a:t>
            </a:r>
            <a:r>
              <a:rPr lang="en-GB" altLang="en-US" sz="2200" dirty="0"/>
              <a:t> </a:t>
            </a:r>
            <a:r>
              <a:rPr lang="en-GB" altLang="en-US" sz="2200" dirty="0" err="1"/>
              <a:t>drugačiji</a:t>
            </a:r>
            <a:r>
              <a:rPr lang="en-GB" altLang="en-US" sz="2200" dirty="0"/>
              <a:t> </a:t>
            </a:r>
            <a:r>
              <a:rPr lang="en-GB" altLang="en-US" sz="2200" dirty="0" err="1"/>
              <a:t>skup</a:t>
            </a:r>
            <a:r>
              <a:rPr lang="en-GB" altLang="en-US" sz="2200" dirty="0"/>
              <a:t> </a:t>
            </a:r>
            <a:r>
              <a:rPr lang="en-GB" altLang="en-US" sz="2200" dirty="0" err="1"/>
              <a:t>problema</a:t>
            </a:r>
            <a:r>
              <a:rPr lang="en-GB" altLang="en-US" sz="2200" dirty="0"/>
              <a:t> od </a:t>
            </a:r>
            <a:r>
              <a:rPr lang="en-GB" altLang="en-US" sz="2200" dirty="0" err="1"/>
              <a:t>onih</a:t>
            </a:r>
            <a:r>
              <a:rPr lang="en-GB" altLang="en-US" sz="2200" dirty="0"/>
              <a:t> </a:t>
            </a:r>
            <a:r>
              <a:rPr lang="en-GB" altLang="en-US" sz="2200" dirty="0" err="1"/>
              <a:t>kojima</a:t>
            </a:r>
            <a:r>
              <a:rPr lang="en-GB" altLang="en-US" sz="2200" dirty="0"/>
              <a:t> je </a:t>
            </a:r>
            <a:r>
              <a:rPr lang="en-GB" altLang="en-US" sz="2200" dirty="0" err="1" smtClean="0"/>
              <a:t>namenjen</a:t>
            </a:r>
            <a:r>
              <a:rPr lang="en-GB" altLang="en-US" sz="2200" dirty="0" smtClean="0"/>
              <a:t> </a:t>
            </a:r>
            <a:r>
              <a:rPr lang="en-GB" altLang="en-US" sz="2200" dirty="0"/>
              <a:t>C++. Oba ova </a:t>
            </a:r>
            <a:r>
              <a:rPr lang="en-GB" altLang="en-US" sz="2200" dirty="0" err="1"/>
              <a:t>jezika</a:t>
            </a:r>
            <a:r>
              <a:rPr lang="en-GB" altLang="en-US" sz="2200" dirty="0"/>
              <a:t> </a:t>
            </a:r>
            <a:r>
              <a:rPr lang="en-GB" altLang="en-US" sz="2200" dirty="0" err="1"/>
              <a:t>će</a:t>
            </a:r>
            <a:r>
              <a:rPr lang="en-GB" altLang="en-US" sz="2200" dirty="0"/>
              <a:t> </a:t>
            </a:r>
            <a:r>
              <a:rPr lang="en-GB" altLang="en-US" sz="2200" dirty="0" err="1"/>
              <a:t>postojati</a:t>
            </a:r>
            <a:r>
              <a:rPr lang="en-GB" altLang="en-US" sz="2200" dirty="0"/>
              <a:t> </a:t>
            </a:r>
            <a:r>
              <a:rPr lang="en-GB" altLang="en-US" sz="2200" dirty="0" err="1"/>
              <a:t>uporedo</a:t>
            </a:r>
            <a:r>
              <a:rPr lang="en-GB" altLang="en-US" sz="2200" dirty="0"/>
              <a:t> </a:t>
            </a:r>
            <a:r>
              <a:rPr lang="en-GB" altLang="en-US" sz="2200" dirty="0" err="1"/>
              <a:t>još</a:t>
            </a:r>
            <a:r>
              <a:rPr lang="en-GB" altLang="en-US" sz="2200" dirty="0"/>
              <a:t> </a:t>
            </a:r>
            <a:r>
              <a:rPr lang="en-GB" altLang="en-US" sz="2200" dirty="0" err="1"/>
              <a:t>mnogo</a:t>
            </a:r>
            <a:r>
              <a:rPr lang="en-GB" altLang="en-US" sz="2200" dirty="0"/>
              <a:t> </a:t>
            </a:r>
            <a:r>
              <a:rPr lang="en-GB" altLang="en-US" sz="2200" dirty="0" err="1"/>
              <a:t>godina</a:t>
            </a:r>
            <a:r>
              <a:rPr lang="en-GB" altLang="en-US" sz="2200" dirty="0"/>
              <a:t>. </a:t>
            </a:r>
          </a:p>
          <a:p>
            <a:pPr>
              <a:spcBef>
                <a:spcPct val="20000"/>
              </a:spcBef>
              <a:buClr>
                <a:schemeClr val="bg2"/>
              </a:buClr>
              <a:buSzPct val="75000"/>
              <a:buFont typeface="Wingdings" pitchFamily="2" charset="2"/>
              <a:buChar char="n"/>
            </a:pPr>
            <a:r>
              <a:rPr lang="en-GB" altLang="en-US" sz="2200" dirty="0"/>
              <a:t>Java </a:t>
            </a:r>
            <a:r>
              <a:rPr lang="en-GB" altLang="en-US" sz="2200" dirty="0" err="1"/>
              <a:t>obezbeđuje</a:t>
            </a:r>
            <a:r>
              <a:rPr lang="en-GB" altLang="en-US" sz="2200" dirty="0"/>
              <a:t> </a:t>
            </a:r>
            <a:r>
              <a:rPr lang="en-GB" altLang="en-US" sz="2200" dirty="0" err="1"/>
              <a:t>bezbednost</a:t>
            </a:r>
            <a:r>
              <a:rPr lang="en-GB" altLang="en-US" sz="2200" dirty="0"/>
              <a:t> </a:t>
            </a:r>
            <a:r>
              <a:rPr lang="en-GB" altLang="en-US" sz="2200" dirty="0" err="1"/>
              <a:t>i</a:t>
            </a:r>
            <a:r>
              <a:rPr lang="en-GB" altLang="en-US" sz="2200" dirty="0"/>
              <a:t> </a:t>
            </a:r>
            <a:r>
              <a:rPr lang="en-GB" altLang="en-US" sz="2200" dirty="0" err="1"/>
              <a:t>prenosivost</a:t>
            </a:r>
            <a:r>
              <a:rPr lang="en-GB" altLang="en-US" sz="2200" dirty="0"/>
              <a:t> </a:t>
            </a:r>
            <a:r>
              <a:rPr lang="en-GB" altLang="en-US" sz="2200" dirty="0" err="1"/>
              <a:t>tako</a:t>
            </a:r>
            <a:r>
              <a:rPr lang="en-GB" altLang="en-US" sz="2200" dirty="0"/>
              <a:t> </a:t>
            </a:r>
            <a:r>
              <a:rPr lang="en-GB" altLang="en-US" sz="2200" dirty="0" err="1"/>
              <a:t>što</a:t>
            </a:r>
            <a:r>
              <a:rPr lang="en-GB" altLang="en-US" sz="2200" dirty="0"/>
              <a:t> Java </a:t>
            </a:r>
            <a:r>
              <a:rPr lang="en-GB" altLang="en-US" sz="2200" dirty="0" err="1"/>
              <a:t>prevodilac</a:t>
            </a:r>
            <a:r>
              <a:rPr lang="en-GB" altLang="en-US" sz="2200" dirty="0"/>
              <a:t> ne </a:t>
            </a:r>
            <a:r>
              <a:rPr lang="en-GB" altLang="en-US" sz="2200" dirty="0" err="1"/>
              <a:t>generiše</a:t>
            </a:r>
            <a:r>
              <a:rPr lang="en-GB" altLang="en-US" sz="2200" dirty="0"/>
              <a:t> </a:t>
            </a:r>
            <a:r>
              <a:rPr lang="en-GB" altLang="en-US" sz="2200" dirty="0" err="1"/>
              <a:t>izvršni</a:t>
            </a:r>
            <a:r>
              <a:rPr lang="en-GB" altLang="en-US" sz="2200" dirty="0"/>
              <a:t> </a:t>
            </a:r>
            <a:r>
              <a:rPr lang="en-GB" altLang="en-US" sz="2200" dirty="0" err="1"/>
              <a:t>kod</a:t>
            </a:r>
            <a:r>
              <a:rPr lang="en-GB" altLang="en-US" sz="2200" dirty="0"/>
              <a:t> </a:t>
            </a:r>
            <a:r>
              <a:rPr lang="en-GB" altLang="en-US" sz="2200" dirty="0" err="1"/>
              <a:t>već</a:t>
            </a:r>
            <a:r>
              <a:rPr lang="en-GB" altLang="en-US" sz="2200" dirty="0"/>
              <a:t> </a:t>
            </a:r>
            <a:r>
              <a:rPr lang="en-GB" altLang="en-US" sz="2200" dirty="0" err="1"/>
              <a:t>tzv</a:t>
            </a:r>
            <a:r>
              <a:rPr lang="en-GB" altLang="en-US" sz="2200" dirty="0"/>
              <a:t>. </a:t>
            </a:r>
            <a:r>
              <a:rPr lang="en-GB" altLang="en-US" sz="2200" b="1" dirty="0" err="1">
                <a:solidFill>
                  <a:srgbClr val="FF0000"/>
                </a:solidFill>
              </a:rPr>
              <a:t>bajt</a:t>
            </a:r>
            <a:r>
              <a:rPr lang="en-GB" altLang="en-US" sz="2200" b="1" dirty="0">
                <a:solidFill>
                  <a:srgbClr val="FF0000"/>
                </a:solidFill>
              </a:rPr>
              <a:t> </a:t>
            </a:r>
            <a:r>
              <a:rPr lang="en-GB" altLang="en-US" sz="2200" b="1" dirty="0" err="1">
                <a:solidFill>
                  <a:srgbClr val="FF0000"/>
                </a:solidFill>
              </a:rPr>
              <a:t>kôd</a:t>
            </a:r>
            <a:r>
              <a:rPr lang="en-GB" altLang="en-US" sz="2200" b="1" dirty="0">
                <a:solidFill>
                  <a:srgbClr val="FF0000"/>
                </a:solidFill>
              </a:rPr>
              <a:t> </a:t>
            </a:r>
            <a:r>
              <a:rPr lang="en-GB" altLang="en-US" sz="2200" dirty="0"/>
              <a:t>(</a:t>
            </a:r>
            <a:r>
              <a:rPr lang="en-GB" altLang="en-US" sz="2200" dirty="0" err="1"/>
              <a:t>eng.</a:t>
            </a:r>
            <a:r>
              <a:rPr lang="en-GB" altLang="en-US" sz="2200" dirty="0"/>
              <a:t> bytecode), </a:t>
            </a:r>
            <a:r>
              <a:rPr lang="en-GB" altLang="en-US" sz="2200" dirty="0" err="1"/>
              <a:t>koji</a:t>
            </a:r>
            <a:r>
              <a:rPr lang="en-GB" altLang="en-US" sz="2200" dirty="0"/>
              <a:t> </a:t>
            </a:r>
            <a:r>
              <a:rPr lang="en-GB" altLang="en-US" sz="2200" dirty="0" err="1"/>
              <a:t>predstavlja</a:t>
            </a:r>
            <a:r>
              <a:rPr lang="en-GB" altLang="en-US" sz="2200" dirty="0"/>
              <a:t> </a:t>
            </a:r>
            <a:r>
              <a:rPr lang="en-GB" altLang="en-US" sz="2200" dirty="0" err="1"/>
              <a:t>optimizovan</a:t>
            </a:r>
            <a:r>
              <a:rPr lang="en-GB" altLang="en-US" sz="2200" dirty="0"/>
              <a:t> </a:t>
            </a:r>
            <a:r>
              <a:rPr lang="en-GB" altLang="en-US" sz="2200" dirty="0" err="1"/>
              <a:t>skup</a:t>
            </a:r>
            <a:r>
              <a:rPr lang="en-GB" altLang="en-US" sz="2200" dirty="0"/>
              <a:t> </a:t>
            </a:r>
            <a:r>
              <a:rPr lang="en-GB" altLang="en-US" sz="2200" dirty="0" err="1"/>
              <a:t>instrukcija</a:t>
            </a:r>
            <a:r>
              <a:rPr lang="en-GB" altLang="en-US" sz="2200" dirty="0"/>
              <a:t> </a:t>
            </a:r>
            <a:r>
              <a:rPr lang="en-GB" altLang="en-US" sz="2200" dirty="0" err="1"/>
              <a:t>kojeg</a:t>
            </a:r>
            <a:r>
              <a:rPr lang="en-GB" altLang="en-US" sz="2200" dirty="0"/>
              <a:t> u </a:t>
            </a:r>
            <a:r>
              <a:rPr lang="en-GB" altLang="en-US" sz="2200" dirty="0" err="1"/>
              <a:t>trenutku</a:t>
            </a:r>
            <a:r>
              <a:rPr lang="en-GB" altLang="en-US" sz="2200" dirty="0"/>
              <a:t> </a:t>
            </a:r>
            <a:r>
              <a:rPr lang="en-GB" altLang="en-US" sz="2200" dirty="0" err="1"/>
              <a:t>izvršavanja</a:t>
            </a:r>
            <a:r>
              <a:rPr lang="en-GB" altLang="en-US" sz="2200" dirty="0"/>
              <a:t> </a:t>
            </a:r>
            <a:r>
              <a:rPr lang="en-GB" altLang="en-US" sz="2200" dirty="0" err="1"/>
              <a:t>interpretira</a:t>
            </a:r>
            <a:r>
              <a:rPr lang="en-GB" altLang="en-US" sz="2200" dirty="0"/>
              <a:t> </a:t>
            </a:r>
            <a:r>
              <a:rPr lang="en-GB" altLang="en-US" sz="2200" dirty="0" err="1"/>
              <a:t>Javin</a:t>
            </a:r>
            <a:r>
              <a:rPr lang="en-GB" altLang="en-US" sz="2200" dirty="0"/>
              <a:t> </a:t>
            </a:r>
            <a:r>
              <a:rPr lang="en-GB" altLang="en-US" sz="2200" dirty="0" err="1"/>
              <a:t>izvršni</a:t>
            </a:r>
            <a:r>
              <a:rPr lang="en-GB" altLang="en-US" sz="2200" dirty="0"/>
              <a:t> </a:t>
            </a:r>
            <a:r>
              <a:rPr lang="en-GB" altLang="en-US" sz="2200" dirty="0" err="1"/>
              <a:t>sistem</a:t>
            </a:r>
            <a:r>
              <a:rPr lang="en-GB" altLang="en-US" sz="2200" dirty="0"/>
              <a:t> </a:t>
            </a:r>
            <a:r>
              <a:rPr lang="en-GB" altLang="en-US" sz="2200" dirty="0" err="1"/>
              <a:t>poznatiji</a:t>
            </a:r>
            <a:r>
              <a:rPr lang="en-GB" altLang="en-US" sz="2200" dirty="0"/>
              <a:t> </a:t>
            </a:r>
            <a:r>
              <a:rPr lang="en-GB" altLang="en-US" sz="2200" dirty="0" err="1"/>
              <a:t>kao</a:t>
            </a:r>
            <a:r>
              <a:rPr lang="en-GB" altLang="en-US" sz="2200" dirty="0"/>
              <a:t> </a:t>
            </a:r>
            <a:r>
              <a:rPr lang="en-GB" altLang="en-US" sz="2200" b="1" dirty="0" err="1">
                <a:solidFill>
                  <a:srgbClr val="FF0000"/>
                </a:solidFill>
              </a:rPr>
              <a:t>Javina</a:t>
            </a:r>
            <a:r>
              <a:rPr lang="en-GB" altLang="en-US" sz="2200" b="1" dirty="0">
                <a:solidFill>
                  <a:srgbClr val="FF0000"/>
                </a:solidFill>
              </a:rPr>
              <a:t> </a:t>
            </a:r>
            <a:r>
              <a:rPr lang="en-GB" altLang="en-US" sz="2200" b="1" dirty="0" err="1">
                <a:solidFill>
                  <a:srgbClr val="FF0000"/>
                </a:solidFill>
              </a:rPr>
              <a:t>virtuelna</a:t>
            </a:r>
            <a:r>
              <a:rPr lang="en-GB" altLang="en-US" sz="2200" b="1" dirty="0">
                <a:solidFill>
                  <a:srgbClr val="FF0000"/>
                </a:solidFill>
              </a:rPr>
              <a:t> </a:t>
            </a:r>
            <a:r>
              <a:rPr lang="en-GB" altLang="en-US" sz="2200" b="1" dirty="0" err="1">
                <a:solidFill>
                  <a:srgbClr val="FF0000"/>
                </a:solidFill>
              </a:rPr>
              <a:t>mašina</a:t>
            </a:r>
            <a:r>
              <a:rPr lang="en-GB" altLang="en-US" sz="2200" dirty="0"/>
              <a:t> (Java virtual machine - JVM). </a:t>
            </a:r>
            <a:endParaRPr lang="sr-Latn-ME" altLang="en-US" sz="2200" smtClean="0"/>
          </a:p>
          <a:p>
            <a:pPr>
              <a:spcBef>
                <a:spcPct val="20000"/>
              </a:spcBef>
              <a:buClr>
                <a:schemeClr val="bg2"/>
              </a:buClr>
              <a:buSzPct val="75000"/>
              <a:buFont typeface="Wingdings" pitchFamily="2" charset="2"/>
              <a:buChar char="n"/>
            </a:pPr>
            <a:r>
              <a:rPr lang="en-GB" altLang="en-US" sz="2200" smtClean="0"/>
              <a:t>Dakle</a:t>
            </a:r>
            <a:r>
              <a:rPr lang="en-GB" altLang="en-US" sz="2200" dirty="0"/>
              <a:t>, JVM je interpreter </a:t>
            </a:r>
            <a:r>
              <a:rPr lang="en-GB" altLang="en-US" sz="2200" dirty="0" err="1"/>
              <a:t>bajt</a:t>
            </a:r>
            <a:r>
              <a:rPr lang="en-GB" altLang="en-US" sz="2200" dirty="0"/>
              <a:t> </a:t>
            </a:r>
            <a:r>
              <a:rPr lang="en-GB" altLang="en-US" sz="2200" dirty="0" err="1"/>
              <a:t>kôda</a:t>
            </a:r>
            <a:r>
              <a:rPr lang="en-GB" altLang="en-US" sz="2200" dirty="0"/>
              <a:t>.</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E89FF48-702D-4A43-9502-04EF1A6B5B99}" type="slidenum">
              <a:rPr lang="en-GB" altLang="en-US" smtClean="0">
                <a:latin typeface="Arial Black" pitchFamily="34" charset="0"/>
              </a:rPr>
              <a:pPr eaLnBrk="1" hangingPunct="1"/>
              <a:t>14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63563" y="457200"/>
            <a:ext cx="8329612" cy="739775"/>
          </a:xfrm>
        </p:spPr>
        <p:txBody>
          <a:bodyPr/>
          <a:lstStyle/>
          <a:p>
            <a:pPr eaLnBrk="1" hangingPunct="1"/>
            <a:r>
              <a:rPr lang="en-US" altLang="en-US" sz="3600" dirty="0" err="1" smtClean="0"/>
              <a:t>Bajt</a:t>
            </a:r>
            <a:r>
              <a:rPr lang="en-US" altLang="en-US" sz="3600" dirty="0" smtClean="0"/>
              <a:t> </a:t>
            </a:r>
            <a:r>
              <a:rPr lang="en-US" altLang="en-US" sz="3600" dirty="0" err="1" smtClean="0"/>
              <a:t>kôd</a:t>
            </a:r>
            <a:endParaRPr lang="en-US" altLang="en-US" sz="3600" dirty="0" smtClean="0"/>
          </a:p>
        </p:txBody>
      </p:sp>
      <p:sp>
        <p:nvSpPr>
          <p:cNvPr id="17411" name="Rectangle 3" descr="Rectangle: Click to edit Master text styles&#10;Second level&#10;Third level&#10;Fourth level&#10;Fifth level"/>
          <p:cNvSpPr txBox="1">
            <a:spLocks noChangeArrowheads="1"/>
          </p:cNvSpPr>
          <p:nvPr/>
        </p:nvSpPr>
        <p:spPr bwMode="auto">
          <a:xfrm>
            <a:off x="179512" y="1268413"/>
            <a:ext cx="8659688"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100" dirty="0" err="1"/>
              <a:t>Prevođenje</a:t>
            </a:r>
            <a:r>
              <a:rPr lang="en-GB" altLang="en-US" sz="2100" dirty="0"/>
              <a:t> Java </a:t>
            </a:r>
            <a:r>
              <a:rPr lang="en-GB" altLang="en-US" sz="2100" dirty="0" err="1"/>
              <a:t>programa</a:t>
            </a:r>
            <a:r>
              <a:rPr lang="en-GB" altLang="en-US" sz="2100" dirty="0"/>
              <a:t> u </a:t>
            </a:r>
            <a:r>
              <a:rPr lang="en-GB" altLang="en-US" sz="2100" dirty="0" err="1"/>
              <a:t>bajt</a:t>
            </a:r>
            <a:r>
              <a:rPr lang="en-GB" altLang="en-US" sz="2100" dirty="0"/>
              <a:t> </a:t>
            </a:r>
            <a:r>
              <a:rPr lang="en-GB" altLang="en-US" sz="2100" dirty="0" err="1"/>
              <a:t>kôd</a:t>
            </a:r>
            <a:r>
              <a:rPr lang="en-GB" altLang="en-US" sz="2100" dirty="0"/>
              <a:t> </a:t>
            </a:r>
            <a:r>
              <a:rPr lang="en-GB" altLang="en-US" sz="2100" dirty="0" err="1" smtClean="0"/>
              <a:t>omogućava</a:t>
            </a:r>
            <a:r>
              <a:rPr lang="en-GB" altLang="en-US" sz="2100" dirty="0" smtClean="0"/>
              <a:t> </a:t>
            </a:r>
            <a:r>
              <a:rPr lang="en-GB" altLang="en-US" sz="2100" dirty="0" err="1"/>
              <a:t>lakše</a:t>
            </a:r>
            <a:r>
              <a:rPr lang="en-GB" altLang="en-US" sz="2100" dirty="0"/>
              <a:t> </a:t>
            </a:r>
            <a:r>
              <a:rPr lang="en-GB" altLang="en-US" sz="2100" dirty="0" err="1"/>
              <a:t>izvršavanje</a:t>
            </a:r>
            <a:r>
              <a:rPr lang="en-GB" altLang="en-US" sz="2100" dirty="0"/>
              <a:t> u </a:t>
            </a:r>
            <a:r>
              <a:rPr lang="en-GB" altLang="en-US" sz="2100" dirty="0" err="1"/>
              <a:t>različitim</a:t>
            </a:r>
            <a:r>
              <a:rPr lang="en-GB" altLang="en-US" sz="2100" dirty="0"/>
              <a:t> </a:t>
            </a:r>
            <a:r>
              <a:rPr lang="en-GB" altLang="en-US" sz="2100" dirty="0" err="1"/>
              <a:t>okruženjima</a:t>
            </a:r>
            <a:r>
              <a:rPr lang="en-GB" altLang="en-US" sz="2100" dirty="0"/>
              <a:t>, </a:t>
            </a:r>
            <a:r>
              <a:rPr lang="en-GB" altLang="en-US" sz="2100" dirty="0" err="1"/>
              <a:t>jer</a:t>
            </a:r>
            <a:r>
              <a:rPr lang="en-GB" altLang="en-US" sz="2100" dirty="0"/>
              <a:t> je </a:t>
            </a:r>
            <a:r>
              <a:rPr lang="en-GB" altLang="en-US" sz="2100" dirty="0" err="1"/>
              <a:t>za</a:t>
            </a:r>
            <a:r>
              <a:rPr lang="en-GB" altLang="en-US" sz="2100" dirty="0"/>
              <a:t> </a:t>
            </a:r>
            <a:r>
              <a:rPr lang="en-GB" altLang="en-US" sz="2100" dirty="0" err="1"/>
              <a:t>različite</a:t>
            </a:r>
            <a:r>
              <a:rPr lang="en-GB" altLang="en-US" sz="2100" dirty="0"/>
              <a:t> </a:t>
            </a:r>
            <a:r>
              <a:rPr lang="en-GB" altLang="en-US" sz="2100" dirty="0" err="1"/>
              <a:t>platforme</a:t>
            </a:r>
            <a:r>
              <a:rPr lang="en-GB" altLang="en-US" sz="2100" dirty="0"/>
              <a:t> </a:t>
            </a:r>
            <a:r>
              <a:rPr lang="en-GB" altLang="en-US" sz="2100" dirty="0" err="1"/>
              <a:t>potrebno</a:t>
            </a:r>
            <a:r>
              <a:rPr lang="en-GB" altLang="en-US" sz="2100" dirty="0"/>
              <a:t> </a:t>
            </a:r>
            <a:r>
              <a:rPr lang="en-GB" altLang="en-US" sz="2100" dirty="0" err="1"/>
              <a:t>napraviti</a:t>
            </a:r>
            <a:r>
              <a:rPr lang="en-GB" altLang="en-US" sz="2100" dirty="0"/>
              <a:t> </a:t>
            </a:r>
            <a:r>
              <a:rPr lang="en-GB" altLang="en-US" sz="2100" dirty="0" err="1"/>
              <a:t>samo</a:t>
            </a:r>
            <a:r>
              <a:rPr lang="en-GB" altLang="en-US" sz="2100" dirty="0"/>
              <a:t> </a:t>
            </a:r>
            <a:r>
              <a:rPr lang="en-GB" altLang="en-US" sz="2100" dirty="0" err="1"/>
              <a:t>različite</a:t>
            </a:r>
            <a:r>
              <a:rPr lang="en-GB" altLang="en-US" sz="2100" dirty="0"/>
              <a:t> </a:t>
            </a:r>
            <a:r>
              <a:rPr lang="en-GB" altLang="en-US" sz="2100" dirty="0" err="1"/>
              <a:t>virtuelne</a:t>
            </a:r>
            <a:r>
              <a:rPr lang="en-GB" altLang="en-US" sz="2100" dirty="0"/>
              <a:t> </a:t>
            </a:r>
            <a:r>
              <a:rPr lang="en-GB" altLang="en-US" sz="2100" dirty="0" err="1"/>
              <a:t>mašine</a:t>
            </a:r>
            <a:r>
              <a:rPr lang="en-GB" altLang="en-US" sz="2100" dirty="0"/>
              <a:t>. </a:t>
            </a:r>
          </a:p>
          <a:p>
            <a:pPr>
              <a:spcBef>
                <a:spcPct val="20000"/>
              </a:spcBef>
              <a:buClr>
                <a:schemeClr val="bg2"/>
              </a:buClr>
              <a:buSzPct val="75000"/>
              <a:buFont typeface="Wingdings" pitchFamily="2" charset="2"/>
              <a:buChar char="n"/>
            </a:pPr>
            <a:r>
              <a:rPr lang="en-GB" altLang="en-US" sz="2100" dirty="0" err="1"/>
              <a:t>Iako</a:t>
            </a:r>
            <a:r>
              <a:rPr lang="en-GB" altLang="en-US" sz="2100" dirty="0"/>
              <a:t> se </a:t>
            </a:r>
            <a:r>
              <a:rPr lang="en-GB" altLang="en-US" sz="2100" dirty="0" err="1"/>
              <a:t>Javine</a:t>
            </a:r>
            <a:r>
              <a:rPr lang="en-GB" altLang="en-US" sz="2100" dirty="0"/>
              <a:t> </a:t>
            </a:r>
            <a:r>
              <a:rPr lang="en-GB" altLang="en-US" sz="2100" dirty="0" err="1"/>
              <a:t>virtuelne</a:t>
            </a:r>
            <a:r>
              <a:rPr lang="en-GB" altLang="en-US" sz="2100" dirty="0"/>
              <a:t> </a:t>
            </a:r>
            <a:r>
              <a:rPr lang="en-GB" altLang="en-US" sz="2100" dirty="0" err="1"/>
              <a:t>mašine</a:t>
            </a:r>
            <a:r>
              <a:rPr lang="en-GB" altLang="en-US" sz="2100" dirty="0"/>
              <a:t> </a:t>
            </a:r>
            <a:r>
              <a:rPr lang="en-GB" altLang="en-US" sz="2100" dirty="0" err="1"/>
              <a:t>razlikuju</a:t>
            </a:r>
            <a:r>
              <a:rPr lang="en-GB" altLang="en-US" sz="2100" dirty="0"/>
              <a:t> </a:t>
            </a:r>
            <a:r>
              <a:rPr lang="en-GB" altLang="en-US" sz="2100" dirty="0" err="1"/>
              <a:t>na</a:t>
            </a:r>
            <a:r>
              <a:rPr lang="en-GB" altLang="en-US" sz="2100" dirty="0"/>
              <a:t> </a:t>
            </a:r>
            <a:r>
              <a:rPr lang="en-GB" altLang="en-US" sz="2100" dirty="0" err="1"/>
              <a:t>različitim</a:t>
            </a:r>
            <a:r>
              <a:rPr lang="en-GB" altLang="en-US" sz="2100" dirty="0"/>
              <a:t> </a:t>
            </a:r>
            <a:r>
              <a:rPr lang="en-GB" altLang="en-US" sz="2100" dirty="0" err="1"/>
              <a:t>platformama</a:t>
            </a:r>
            <a:r>
              <a:rPr lang="en-GB" altLang="en-US" sz="2100" dirty="0"/>
              <a:t>, </a:t>
            </a:r>
            <a:r>
              <a:rPr lang="en-GB" altLang="en-US" sz="2100" dirty="0" err="1"/>
              <a:t>sve</a:t>
            </a:r>
            <a:r>
              <a:rPr lang="en-GB" altLang="en-US" sz="2100" dirty="0"/>
              <a:t> one </a:t>
            </a:r>
            <a:r>
              <a:rPr lang="en-GB" altLang="en-US" sz="2100" dirty="0" err="1"/>
              <a:t>razumeju</a:t>
            </a:r>
            <a:r>
              <a:rPr lang="en-GB" altLang="en-US" sz="2100" dirty="0"/>
              <a:t> </a:t>
            </a:r>
            <a:r>
              <a:rPr lang="en-GB" altLang="en-US" sz="2100" dirty="0" err="1"/>
              <a:t>isti</a:t>
            </a:r>
            <a:r>
              <a:rPr lang="en-GB" altLang="en-US" sz="2100" dirty="0"/>
              <a:t> </a:t>
            </a:r>
            <a:r>
              <a:rPr lang="en-GB" altLang="en-US" sz="2100" dirty="0" err="1"/>
              <a:t>Javin</a:t>
            </a:r>
            <a:r>
              <a:rPr lang="en-GB" altLang="en-US" sz="2100" dirty="0"/>
              <a:t> </a:t>
            </a:r>
            <a:r>
              <a:rPr lang="en-GB" altLang="en-US" sz="2100" dirty="0" err="1"/>
              <a:t>bajt</a:t>
            </a:r>
            <a:r>
              <a:rPr lang="en-GB" altLang="en-US" sz="2100" dirty="0"/>
              <a:t> </a:t>
            </a:r>
            <a:r>
              <a:rPr lang="en-GB" altLang="en-US" sz="2100" dirty="0" err="1"/>
              <a:t>kôd</a:t>
            </a:r>
            <a:r>
              <a:rPr lang="en-GB" altLang="en-US" sz="2100" dirty="0"/>
              <a:t>, </a:t>
            </a:r>
            <a:r>
              <a:rPr lang="en-GB" altLang="en-US" sz="2100" dirty="0" err="1"/>
              <a:t>tj</a:t>
            </a:r>
            <a:r>
              <a:rPr lang="en-GB" altLang="en-US" sz="2100" dirty="0"/>
              <a:t>. </a:t>
            </a:r>
            <a:r>
              <a:rPr lang="en-GB" altLang="en-US" sz="2100" dirty="0" err="1"/>
              <a:t>mogu</a:t>
            </a:r>
            <a:r>
              <a:rPr lang="en-GB" altLang="en-US" sz="2100" dirty="0"/>
              <a:t> da </a:t>
            </a:r>
            <a:r>
              <a:rPr lang="en-GB" altLang="en-US" sz="2100" dirty="0" err="1"/>
              <a:t>izvrše</a:t>
            </a:r>
            <a:r>
              <a:rPr lang="en-GB" altLang="en-US" sz="2100" dirty="0"/>
              <a:t> </a:t>
            </a:r>
            <a:r>
              <a:rPr lang="en-GB" altLang="en-US" sz="2100" dirty="0" err="1"/>
              <a:t>svaki</a:t>
            </a:r>
            <a:r>
              <a:rPr lang="en-GB" altLang="en-US" sz="2100" dirty="0"/>
              <a:t> </a:t>
            </a:r>
            <a:r>
              <a:rPr lang="en-GB" altLang="en-US" sz="2100" dirty="0" err="1"/>
              <a:t>Javin</a:t>
            </a:r>
            <a:r>
              <a:rPr lang="en-GB" altLang="en-US" sz="2100" dirty="0"/>
              <a:t> program. </a:t>
            </a:r>
            <a:r>
              <a:rPr lang="en-GB" altLang="en-US" sz="2100" dirty="0" err="1"/>
              <a:t>Kada</a:t>
            </a:r>
            <a:r>
              <a:rPr lang="en-GB" altLang="en-US" sz="2100" dirty="0"/>
              <a:t> bi se Java </a:t>
            </a:r>
            <a:r>
              <a:rPr lang="en-GB" altLang="en-US" sz="2100" dirty="0" err="1"/>
              <a:t>programi</a:t>
            </a:r>
            <a:r>
              <a:rPr lang="en-GB" altLang="en-US" sz="2100" dirty="0"/>
              <a:t> </a:t>
            </a:r>
            <a:r>
              <a:rPr lang="en-GB" altLang="en-US" sz="2100" dirty="0" err="1"/>
              <a:t>direktno</a:t>
            </a:r>
            <a:r>
              <a:rPr lang="en-GB" altLang="en-US" sz="2100" dirty="0"/>
              <a:t> </a:t>
            </a:r>
            <a:r>
              <a:rPr lang="en-GB" altLang="en-US" sz="2100" dirty="0" err="1"/>
              <a:t>prevodili</a:t>
            </a:r>
            <a:r>
              <a:rPr lang="en-GB" altLang="en-US" sz="2100" dirty="0"/>
              <a:t> u </a:t>
            </a:r>
            <a:r>
              <a:rPr lang="en-GB" altLang="en-US" sz="2100" dirty="0" err="1"/>
              <a:t>izvršni</a:t>
            </a:r>
            <a:r>
              <a:rPr lang="en-GB" altLang="en-US" sz="2100" dirty="0"/>
              <a:t> </a:t>
            </a:r>
            <a:r>
              <a:rPr lang="en-GB" altLang="en-US" sz="2100" dirty="0" err="1"/>
              <a:t>kôd</a:t>
            </a:r>
            <a:r>
              <a:rPr lang="en-GB" altLang="en-US" sz="2100" dirty="0"/>
              <a:t>, </a:t>
            </a:r>
            <a:r>
              <a:rPr lang="en-GB" altLang="en-US" sz="2100" dirty="0" err="1"/>
              <a:t>onda</a:t>
            </a:r>
            <a:r>
              <a:rPr lang="en-GB" altLang="en-US" sz="2100" dirty="0"/>
              <a:t> bi morale </a:t>
            </a:r>
            <a:r>
              <a:rPr lang="en-GB" altLang="en-US" sz="2100" dirty="0" err="1"/>
              <a:t>postojati</a:t>
            </a:r>
            <a:r>
              <a:rPr lang="en-GB" altLang="en-US" sz="2100" dirty="0"/>
              <a:t> </a:t>
            </a:r>
            <a:r>
              <a:rPr lang="en-GB" altLang="en-US" sz="2100" dirty="0" err="1"/>
              <a:t>različite</a:t>
            </a:r>
            <a:r>
              <a:rPr lang="en-GB" altLang="en-US" sz="2100" dirty="0"/>
              <a:t> </a:t>
            </a:r>
            <a:r>
              <a:rPr lang="en-GB" altLang="en-US" sz="2100" dirty="0" err="1"/>
              <a:t>verzije</a:t>
            </a:r>
            <a:r>
              <a:rPr lang="en-GB" altLang="en-US" sz="2100" dirty="0"/>
              <a:t> </a:t>
            </a:r>
            <a:r>
              <a:rPr lang="en-GB" altLang="en-US" sz="2100" dirty="0" err="1"/>
              <a:t>programa</a:t>
            </a:r>
            <a:r>
              <a:rPr lang="en-GB" altLang="en-US" sz="2100" dirty="0"/>
              <a:t> </a:t>
            </a:r>
            <a:r>
              <a:rPr lang="en-GB" altLang="en-US" sz="2100" dirty="0" err="1"/>
              <a:t>za</a:t>
            </a:r>
            <a:r>
              <a:rPr lang="en-GB" altLang="en-US" sz="2100" dirty="0"/>
              <a:t> </a:t>
            </a:r>
            <a:r>
              <a:rPr lang="en-GB" altLang="en-US" sz="2100" dirty="0" err="1"/>
              <a:t>svaki</a:t>
            </a:r>
            <a:r>
              <a:rPr lang="en-GB" altLang="en-US" sz="2100" dirty="0"/>
              <a:t> </a:t>
            </a:r>
            <a:r>
              <a:rPr lang="en-GB" altLang="en-US" sz="2100" dirty="0" err="1"/>
              <a:t>procesor</a:t>
            </a:r>
            <a:r>
              <a:rPr lang="en-GB" altLang="en-US" sz="2100" dirty="0"/>
              <a:t> </a:t>
            </a:r>
            <a:r>
              <a:rPr lang="en-GB" altLang="en-US" sz="2100" dirty="0" err="1"/>
              <a:t>priključen</a:t>
            </a:r>
            <a:r>
              <a:rPr lang="en-GB" altLang="en-US" sz="2100" dirty="0"/>
              <a:t> </a:t>
            </a:r>
            <a:r>
              <a:rPr lang="en-GB" altLang="en-US" sz="2100" dirty="0" err="1"/>
              <a:t>na</a:t>
            </a:r>
            <a:r>
              <a:rPr lang="en-GB" altLang="en-US" sz="2100" dirty="0"/>
              <a:t> Internet, </a:t>
            </a:r>
            <a:r>
              <a:rPr lang="en-GB" altLang="en-US" sz="2100" dirty="0" err="1"/>
              <a:t>što</a:t>
            </a:r>
            <a:r>
              <a:rPr lang="en-GB" altLang="en-US" sz="2100" dirty="0"/>
              <a:t> </a:t>
            </a:r>
            <a:r>
              <a:rPr lang="en-GB" altLang="en-US" sz="2100" dirty="0" err="1"/>
              <a:t>nas</a:t>
            </a:r>
            <a:r>
              <a:rPr lang="en-GB" altLang="en-US" sz="2100" dirty="0"/>
              <a:t> </a:t>
            </a:r>
            <a:r>
              <a:rPr lang="en-GB" altLang="en-US" sz="2100" dirty="0" err="1"/>
              <a:t>vraća</a:t>
            </a:r>
            <a:r>
              <a:rPr lang="en-GB" altLang="en-US" sz="2100" dirty="0"/>
              <a:t> </a:t>
            </a:r>
            <a:r>
              <a:rPr lang="en-GB" altLang="en-US" sz="2100" dirty="0" err="1"/>
              <a:t>na</a:t>
            </a:r>
            <a:r>
              <a:rPr lang="en-GB" altLang="en-US" sz="2100" dirty="0"/>
              <a:t> </a:t>
            </a:r>
            <a:r>
              <a:rPr lang="en-GB" altLang="en-US" sz="2100" dirty="0" err="1"/>
              <a:t>početni</a:t>
            </a:r>
            <a:r>
              <a:rPr lang="en-GB" altLang="en-US" sz="2100" dirty="0"/>
              <a:t> problem </a:t>
            </a:r>
            <a:r>
              <a:rPr lang="en-GB" altLang="en-US" sz="2100" dirty="0" err="1"/>
              <a:t>prenosivosti</a:t>
            </a:r>
            <a:r>
              <a:rPr lang="en-GB" altLang="en-US" sz="2100" dirty="0"/>
              <a:t>. </a:t>
            </a:r>
            <a:r>
              <a:rPr lang="en-GB" altLang="en-US" sz="2100" dirty="0" err="1"/>
              <a:t>Izvršavanje</a:t>
            </a:r>
            <a:r>
              <a:rPr lang="en-GB" altLang="en-US" sz="2100" dirty="0"/>
              <a:t> </a:t>
            </a:r>
            <a:r>
              <a:rPr lang="en-GB" altLang="en-US" sz="2100" dirty="0" err="1"/>
              <a:t>bajt</a:t>
            </a:r>
            <a:r>
              <a:rPr lang="en-GB" altLang="en-US" sz="2100" dirty="0"/>
              <a:t> </a:t>
            </a:r>
            <a:r>
              <a:rPr lang="en-GB" altLang="en-US" sz="2100" dirty="0" err="1"/>
              <a:t>kôda</a:t>
            </a:r>
            <a:r>
              <a:rPr lang="en-GB" altLang="en-US" sz="2100" dirty="0"/>
              <a:t> </a:t>
            </a:r>
            <a:r>
              <a:rPr lang="en-GB" altLang="en-US" sz="2100" dirty="0" err="1"/>
              <a:t>pomoću</a:t>
            </a:r>
            <a:r>
              <a:rPr lang="en-GB" altLang="en-US" sz="2100" dirty="0"/>
              <a:t> JVM-a </a:t>
            </a:r>
            <a:r>
              <a:rPr lang="en-GB" altLang="en-US" sz="2100" dirty="0" err="1"/>
              <a:t>predstavlja</a:t>
            </a:r>
            <a:r>
              <a:rPr lang="en-GB" altLang="en-US" sz="2100" dirty="0"/>
              <a:t> </a:t>
            </a:r>
            <a:r>
              <a:rPr lang="en-GB" altLang="en-US" sz="2100" dirty="0" err="1"/>
              <a:t>najjednostavniji</a:t>
            </a:r>
            <a:r>
              <a:rPr lang="en-GB" altLang="en-US" sz="2100" dirty="0"/>
              <a:t> </a:t>
            </a:r>
            <a:r>
              <a:rPr lang="en-GB" altLang="en-US" sz="2100" dirty="0" err="1"/>
              <a:t>način</a:t>
            </a:r>
            <a:r>
              <a:rPr lang="en-GB" altLang="en-US" sz="2100" dirty="0"/>
              <a:t> </a:t>
            </a:r>
            <a:r>
              <a:rPr lang="en-GB" altLang="en-US" sz="2100" dirty="0" err="1"/>
              <a:t>pravljenja</a:t>
            </a:r>
            <a:r>
              <a:rPr lang="en-GB" altLang="en-US" sz="2100" dirty="0"/>
              <a:t> </a:t>
            </a:r>
            <a:r>
              <a:rPr lang="en-GB" altLang="en-US" sz="2100" dirty="0" err="1"/>
              <a:t>prenosivih</a:t>
            </a:r>
            <a:r>
              <a:rPr lang="en-GB" altLang="en-US" sz="2100" dirty="0"/>
              <a:t> </a:t>
            </a:r>
            <a:r>
              <a:rPr lang="en-GB" altLang="en-US" sz="2100" dirty="0" err="1"/>
              <a:t>programa</a:t>
            </a:r>
            <a:r>
              <a:rPr lang="en-GB" altLang="en-US" sz="2100" dirty="0"/>
              <a:t>. </a:t>
            </a:r>
          </a:p>
          <a:p>
            <a:pPr>
              <a:spcBef>
                <a:spcPct val="20000"/>
              </a:spcBef>
              <a:buClr>
                <a:schemeClr val="bg2"/>
              </a:buClr>
              <a:buSzPct val="75000"/>
              <a:buFont typeface="Wingdings" pitchFamily="2" charset="2"/>
              <a:buChar char="n"/>
            </a:pPr>
            <a:r>
              <a:rPr lang="en-GB" altLang="en-US" sz="2100" dirty="0" err="1">
                <a:solidFill>
                  <a:srgbClr val="FF0000"/>
                </a:solidFill>
              </a:rPr>
              <a:t>Činjenica</a:t>
            </a:r>
            <a:r>
              <a:rPr lang="en-GB" altLang="en-US" sz="2100" dirty="0">
                <a:solidFill>
                  <a:srgbClr val="FF0000"/>
                </a:solidFill>
              </a:rPr>
              <a:t> da JVM, a ne </a:t>
            </a:r>
            <a:r>
              <a:rPr lang="en-GB" altLang="en-US" sz="2100" dirty="0" err="1">
                <a:solidFill>
                  <a:srgbClr val="FF0000"/>
                </a:solidFill>
              </a:rPr>
              <a:t>neposredno</a:t>
            </a:r>
            <a:r>
              <a:rPr lang="en-GB" altLang="en-US" sz="2100" dirty="0">
                <a:solidFill>
                  <a:srgbClr val="FF0000"/>
                </a:solidFill>
              </a:rPr>
              <a:t> </a:t>
            </a:r>
            <a:r>
              <a:rPr lang="en-GB" altLang="en-US" sz="2100" dirty="0" err="1" smtClean="0">
                <a:solidFill>
                  <a:srgbClr val="FF0000"/>
                </a:solidFill>
              </a:rPr>
              <a:t>procesor</a:t>
            </a:r>
            <a:r>
              <a:rPr lang="sr-Latn-ME" altLang="en-US" sz="2100" dirty="0" smtClean="0">
                <a:solidFill>
                  <a:srgbClr val="FF0000"/>
                </a:solidFill>
              </a:rPr>
              <a:t>,</a:t>
            </a:r>
            <a:r>
              <a:rPr lang="en-GB" altLang="en-US" sz="2100" dirty="0" smtClean="0">
                <a:solidFill>
                  <a:srgbClr val="FF0000"/>
                </a:solidFill>
              </a:rPr>
              <a:t> </a:t>
            </a:r>
            <a:r>
              <a:rPr lang="en-GB" altLang="en-US" sz="2100" dirty="0" err="1">
                <a:solidFill>
                  <a:srgbClr val="FF0000"/>
                </a:solidFill>
              </a:rPr>
              <a:t>izvršava</a:t>
            </a:r>
            <a:r>
              <a:rPr lang="en-GB" altLang="en-US" sz="2100" dirty="0">
                <a:solidFill>
                  <a:srgbClr val="FF0000"/>
                </a:solidFill>
              </a:rPr>
              <a:t> Java </a:t>
            </a:r>
            <a:r>
              <a:rPr lang="en-GB" altLang="en-US" sz="2100" dirty="0" err="1">
                <a:solidFill>
                  <a:srgbClr val="FF0000"/>
                </a:solidFill>
              </a:rPr>
              <a:t>programe</a:t>
            </a:r>
            <a:r>
              <a:rPr lang="en-GB" altLang="en-US" sz="2100" dirty="0">
                <a:solidFill>
                  <a:srgbClr val="FF0000"/>
                </a:solidFill>
              </a:rPr>
              <a:t> </a:t>
            </a:r>
            <a:r>
              <a:rPr lang="en-GB" altLang="en-US" sz="2100" dirty="0" err="1">
                <a:solidFill>
                  <a:srgbClr val="FF0000"/>
                </a:solidFill>
              </a:rPr>
              <a:t>čini</a:t>
            </a:r>
            <a:r>
              <a:rPr lang="en-GB" altLang="en-US" sz="2100" dirty="0">
                <a:solidFill>
                  <a:srgbClr val="FF0000"/>
                </a:solidFill>
              </a:rPr>
              <a:t> </a:t>
            </a:r>
            <a:r>
              <a:rPr lang="en-GB" altLang="en-US" sz="2100" dirty="0" err="1">
                <a:solidFill>
                  <a:srgbClr val="FF0000"/>
                </a:solidFill>
              </a:rPr>
              <a:t>te</a:t>
            </a:r>
            <a:r>
              <a:rPr lang="en-GB" altLang="en-US" sz="2100" dirty="0">
                <a:solidFill>
                  <a:srgbClr val="FF0000"/>
                </a:solidFill>
              </a:rPr>
              <a:t> </a:t>
            </a:r>
            <a:r>
              <a:rPr lang="en-GB" altLang="en-US" sz="2100" dirty="0" err="1">
                <a:solidFill>
                  <a:srgbClr val="FF0000"/>
                </a:solidFill>
              </a:rPr>
              <a:t>programe</a:t>
            </a:r>
            <a:r>
              <a:rPr lang="en-GB" altLang="en-US" sz="2100" dirty="0">
                <a:solidFill>
                  <a:srgbClr val="FF0000"/>
                </a:solidFill>
              </a:rPr>
              <a:t> </a:t>
            </a:r>
            <a:r>
              <a:rPr lang="en-GB" altLang="en-US" sz="2100" dirty="0" err="1">
                <a:solidFill>
                  <a:srgbClr val="FF0000"/>
                </a:solidFill>
              </a:rPr>
              <a:t>bezbednijim</a:t>
            </a:r>
            <a:r>
              <a:rPr lang="en-GB" altLang="en-US" sz="2100" dirty="0"/>
              <a:t>. </a:t>
            </a:r>
            <a:r>
              <a:rPr lang="en-GB" altLang="en-US" sz="2100" dirty="0" err="1"/>
              <a:t>Svojim</a:t>
            </a:r>
            <a:r>
              <a:rPr lang="en-GB" altLang="en-US" sz="2100" dirty="0"/>
              <a:t> </a:t>
            </a:r>
            <a:r>
              <a:rPr lang="en-GB" altLang="en-US" sz="2100" dirty="0" err="1"/>
              <a:t>delovanjem</a:t>
            </a:r>
            <a:r>
              <a:rPr lang="en-GB" altLang="en-US" sz="2100" dirty="0"/>
              <a:t>, </a:t>
            </a:r>
            <a:r>
              <a:rPr lang="en-GB" altLang="en-US" sz="2100" dirty="0" err="1"/>
              <a:t>tj</a:t>
            </a:r>
            <a:r>
              <a:rPr lang="en-GB" altLang="en-US" sz="2100" dirty="0"/>
              <a:t>. </a:t>
            </a:r>
            <a:r>
              <a:rPr lang="en-GB" altLang="en-US" sz="2100" dirty="0" err="1"/>
              <a:t>upravljanjem</a:t>
            </a:r>
            <a:r>
              <a:rPr lang="en-GB" altLang="en-US" sz="2100" dirty="0"/>
              <a:t> </a:t>
            </a:r>
            <a:r>
              <a:rPr lang="en-GB" altLang="en-US" sz="2100" dirty="0" err="1"/>
              <a:t>izvršenja</a:t>
            </a:r>
            <a:r>
              <a:rPr lang="en-GB" altLang="en-US" sz="2100" dirty="0"/>
              <a:t> </a:t>
            </a:r>
            <a:r>
              <a:rPr lang="en-GB" altLang="en-US" sz="2100" dirty="0" err="1"/>
              <a:t>programa</a:t>
            </a:r>
            <a:r>
              <a:rPr lang="en-GB" altLang="en-US" sz="2100" dirty="0"/>
              <a:t> u </a:t>
            </a:r>
            <a:r>
              <a:rPr lang="en-GB" altLang="en-US" sz="2100" dirty="0" err="1"/>
              <a:t>potpunosti</a:t>
            </a:r>
            <a:r>
              <a:rPr lang="en-GB" altLang="en-US" sz="2100" dirty="0"/>
              <a:t>, JVM </a:t>
            </a:r>
            <a:r>
              <a:rPr lang="en-GB" altLang="en-US" sz="2100" dirty="0" err="1"/>
              <a:t>sprečava</a:t>
            </a:r>
            <a:r>
              <a:rPr lang="en-GB" altLang="en-US" sz="2100" dirty="0"/>
              <a:t> da program </a:t>
            </a:r>
            <a:r>
              <a:rPr lang="en-GB" altLang="en-US" sz="2100" dirty="0" err="1"/>
              <a:t>koji</a:t>
            </a:r>
            <a:r>
              <a:rPr lang="en-GB" altLang="en-US" sz="2100" dirty="0"/>
              <a:t> se </a:t>
            </a:r>
            <a:r>
              <a:rPr lang="en-GB" altLang="en-US" sz="2100" dirty="0" err="1"/>
              <a:t>izvršava</a:t>
            </a:r>
            <a:r>
              <a:rPr lang="en-GB" altLang="en-US" sz="2100" dirty="0"/>
              <a:t> </a:t>
            </a:r>
            <a:r>
              <a:rPr lang="en-GB" altLang="en-US" sz="2100" dirty="0" err="1"/>
              <a:t>utiče</a:t>
            </a:r>
            <a:r>
              <a:rPr lang="en-GB" altLang="en-US" sz="2100" dirty="0"/>
              <a:t> </a:t>
            </a:r>
            <a:r>
              <a:rPr lang="en-GB" altLang="en-US" sz="2100" dirty="0" err="1"/>
              <a:t>na</a:t>
            </a:r>
            <a:r>
              <a:rPr lang="en-GB" altLang="en-US" sz="2100" dirty="0"/>
              <a:t> </a:t>
            </a:r>
            <a:r>
              <a:rPr lang="en-GB" altLang="en-US" sz="2100" dirty="0" err="1"/>
              <a:t>okolni</a:t>
            </a:r>
            <a:r>
              <a:rPr lang="en-GB" altLang="en-US" sz="2100" dirty="0"/>
              <a:t> </a:t>
            </a:r>
            <a:r>
              <a:rPr lang="en-GB" altLang="en-US" sz="2100" dirty="0" err="1"/>
              <a:t>sistem</a:t>
            </a:r>
            <a:r>
              <a:rPr lang="en-GB" altLang="en-US" sz="2100" dirty="0"/>
              <a:t>. </a:t>
            </a:r>
            <a:r>
              <a:rPr lang="en-GB" altLang="en-US" sz="2100" dirty="0" err="1"/>
              <a:t>Bezbednost</a:t>
            </a:r>
            <a:r>
              <a:rPr lang="en-GB" altLang="en-US" sz="2100" dirty="0"/>
              <a:t> je </a:t>
            </a:r>
            <a:r>
              <a:rPr lang="en-GB" altLang="en-US" sz="2100" dirty="0" err="1"/>
              <a:t>dodatno</a:t>
            </a:r>
            <a:r>
              <a:rPr lang="en-GB" altLang="en-US" sz="2100" dirty="0"/>
              <a:t> </a:t>
            </a:r>
            <a:r>
              <a:rPr lang="en-GB" altLang="en-US" sz="2100" dirty="0" err="1"/>
              <a:t>povećana</a:t>
            </a:r>
            <a:r>
              <a:rPr lang="en-GB" altLang="en-US" sz="2100" dirty="0"/>
              <a:t> </a:t>
            </a:r>
            <a:r>
              <a:rPr lang="en-GB" altLang="en-US" sz="2100" dirty="0" err="1"/>
              <a:t>određenim</a:t>
            </a:r>
            <a:r>
              <a:rPr lang="en-GB" altLang="en-US" sz="2100" dirty="0"/>
              <a:t> </a:t>
            </a:r>
            <a:r>
              <a:rPr lang="en-GB" altLang="en-US" sz="2100" dirty="0" err="1"/>
              <a:t>ograničenjima</a:t>
            </a:r>
            <a:r>
              <a:rPr lang="en-GB" altLang="en-US" sz="2100" dirty="0"/>
              <a:t> </a:t>
            </a:r>
            <a:r>
              <a:rPr lang="en-GB" altLang="en-US" sz="2100" dirty="0" err="1"/>
              <a:t>koji</a:t>
            </a:r>
            <a:r>
              <a:rPr lang="en-GB" altLang="en-US" sz="2100" dirty="0"/>
              <a:t> </a:t>
            </a:r>
            <a:r>
              <a:rPr lang="en-GB" altLang="en-US" sz="2100" dirty="0" err="1"/>
              <a:t>postoje</a:t>
            </a:r>
            <a:r>
              <a:rPr lang="en-GB" altLang="en-US" sz="2100" dirty="0"/>
              <a:t> u </a:t>
            </a:r>
            <a:r>
              <a:rPr lang="en-GB" altLang="en-US" sz="2100" dirty="0" err="1"/>
              <a:t>Javi</a:t>
            </a:r>
            <a:r>
              <a:rPr lang="en-GB" altLang="en-US" sz="2100" dirty="0"/>
              <a:t>.</a:t>
            </a:r>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E4462A-B2BF-4B4B-BFA1-67C52856BAF8}" type="slidenum">
              <a:rPr lang="en-GB" altLang="en-US" smtClean="0">
                <a:latin typeface="Arial Black" pitchFamily="34" charset="0"/>
              </a:rPr>
              <a:pPr eaLnBrk="1" hangingPunct="1"/>
              <a:t>15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63563" y="457200"/>
            <a:ext cx="8329612" cy="739775"/>
          </a:xfrm>
        </p:spPr>
        <p:txBody>
          <a:bodyPr/>
          <a:lstStyle/>
          <a:p>
            <a:pPr eaLnBrk="1" hangingPunct="1"/>
            <a:r>
              <a:rPr lang="en-US" altLang="en-US" sz="3600" dirty="0" err="1" smtClean="0"/>
              <a:t>Bajt</a:t>
            </a:r>
            <a:r>
              <a:rPr lang="en-US" altLang="en-US" sz="3600" dirty="0" smtClean="0"/>
              <a:t> </a:t>
            </a:r>
            <a:r>
              <a:rPr lang="en-US" altLang="en-US" sz="3600" dirty="0" err="1"/>
              <a:t>kôd</a:t>
            </a:r>
            <a:endParaRPr lang="en-US" altLang="en-US" sz="3600" dirty="0" smtClean="0"/>
          </a:p>
        </p:txBody>
      </p:sp>
      <p:sp>
        <p:nvSpPr>
          <p:cNvPr id="18435" name="Rectangle 3" descr="Rectangle: Click to edit Master text styles&#10;Second level&#10;Third level&#10;Fourth level&#10;Fifth level"/>
          <p:cNvSpPr txBox="1">
            <a:spLocks noChangeArrowheads="1"/>
          </p:cNvSpPr>
          <p:nvPr/>
        </p:nvSpPr>
        <p:spPr bwMode="auto">
          <a:xfrm>
            <a:off x="179512" y="1125538"/>
            <a:ext cx="8659688"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000" dirty="0"/>
              <a:t>Po </a:t>
            </a:r>
            <a:r>
              <a:rPr lang="en-GB" altLang="en-US" sz="2000" dirty="0" err="1"/>
              <a:t>pravilu</a:t>
            </a:r>
            <a:r>
              <a:rPr lang="en-GB" altLang="en-US" sz="2000" dirty="0"/>
              <a:t>, </a:t>
            </a:r>
            <a:r>
              <a:rPr lang="en-GB" altLang="en-US" sz="2000" dirty="0" err="1"/>
              <a:t>programi</a:t>
            </a:r>
            <a:r>
              <a:rPr lang="en-GB" altLang="en-US" sz="2000" dirty="0"/>
              <a:t> </a:t>
            </a:r>
            <a:r>
              <a:rPr lang="en-GB" altLang="en-US" sz="2000" dirty="0" err="1"/>
              <a:t>prevedeni</a:t>
            </a:r>
            <a:r>
              <a:rPr lang="en-GB" altLang="en-US" sz="2000" dirty="0"/>
              <a:t> u </a:t>
            </a:r>
            <a:r>
              <a:rPr lang="en-GB" altLang="en-US" sz="2000" dirty="0" err="1"/>
              <a:t>izvršni</a:t>
            </a:r>
            <a:r>
              <a:rPr lang="en-GB" altLang="en-US" sz="2000" dirty="0"/>
              <a:t> </a:t>
            </a:r>
            <a:r>
              <a:rPr lang="en-GB" altLang="en-US" sz="2000" dirty="0" err="1"/>
              <a:t>oblik</a:t>
            </a:r>
            <a:r>
              <a:rPr lang="en-GB" altLang="en-US" sz="2000" dirty="0"/>
              <a:t> se </a:t>
            </a:r>
            <a:r>
              <a:rPr lang="en-GB" altLang="en-US" sz="2000" dirty="0" err="1"/>
              <a:t>brže</a:t>
            </a:r>
            <a:r>
              <a:rPr lang="en-GB" altLang="en-US" sz="2000" dirty="0"/>
              <a:t> </a:t>
            </a:r>
            <a:r>
              <a:rPr lang="en-GB" altLang="en-US" sz="2000" dirty="0" err="1"/>
              <a:t>izvršavaju</a:t>
            </a:r>
            <a:r>
              <a:rPr lang="en-GB" altLang="en-US" sz="2000" dirty="0"/>
              <a:t> od </a:t>
            </a:r>
            <a:r>
              <a:rPr lang="en-GB" altLang="en-US" sz="2000" dirty="0" err="1"/>
              <a:t>programa</a:t>
            </a:r>
            <a:r>
              <a:rPr lang="en-GB" altLang="en-US" sz="2000" dirty="0"/>
              <a:t> </a:t>
            </a:r>
            <a:r>
              <a:rPr lang="en-GB" altLang="en-US" sz="2000" dirty="0" err="1"/>
              <a:t>koji</a:t>
            </a:r>
            <a:r>
              <a:rPr lang="en-GB" altLang="en-US" sz="2000" dirty="0"/>
              <a:t> se </a:t>
            </a:r>
            <a:r>
              <a:rPr lang="en-GB" altLang="en-US" sz="2000" dirty="0" err="1"/>
              <a:t>interpretiraju</a:t>
            </a:r>
            <a:r>
              <a:rPr lang="en-GB" altLang="en-US" sz="2000" dirty="0"/>
              <a:t>. </a:t>
            </a:r>
          </a:p>
          <a:p>
            <a:pPr>
              <a:spcBef>
                <a:spcPct val="20000"/>
              </a:spcBef>
              <a:buClr>
                <a:schemeClr val="bg2"/>
              </a:buClr>
              <a:buSzPct val="75000"/>
              <a:buFont typeface="Wingdings" pitchFamily="2" charset="2"/>
              <a:buChar char="n"/>
            </a:pPr>
            <a:r>
              <a:rPr lang="en-GB" altLang="en-US" sz="2000" dirty="0"/>
              <a:t>U </a:t>
            </a:r>
            <a:r>
              <a:rPr lang="en-GB" altLang="en-US" sz="2000" dirty="0" err="1"/>
              <a:t>Javi</a:t>
            </a:r>
            <a:r>
              <a:rPr lang="en-GB" altLang="en-US" sz="2000" dirty="0"/>
              <a:t>, ova </a:t>
            </a:r>
            <a:r>
              <a:rPr lang="en-GB" altLang="en-US" sz="2000" dirty="0" err="1"/>
              <a:t>razlika</a:t>
            </a:r>
            <a:r>
              <a:rPr lang="en-GB" altLang="en-US" sz="2000" dirty="0"/>
              <a:t> u </a:t>
            </a:r>
            <a:r>
              <a:rPr lang="en-GB" altLang="en-US" sz="2000" dirty="0" err="1"/>
              <a:t>vremenu</a:t>
            </a:r>
            <a:r>
              <a:rPr lang="en-GB" altLang="en-US" sz="2000" dirty="0"/>
              <a:t> </a:t>
            </a:r>
            <a:r>
              <a:rPr lang="en-GB" altLang="en-US" sz="2000" dirty="0" err="1"/>
              <a:t>izvršavanja</a:t>
            </a:r>
            <a:r>
              <a:rPr lang="en-GB" altLang="en-US" sz="2000" dirty="0"/>
              <a:t> </a:t>
            </a:r>
            <a:r>
              <a:rPr lang="en-GB" altLang="en-US" sz="2000" dirty="0" err="1"/>
              <a:t>nije</a:t>
            </a:r>
            <a:r>
              <a:rPr lang="en-GB" altLang="en-US" sz="2000" dirty="0"/>
              <a:t> </a:t>
            </a:r>
            <a:r>
              <a:rPr lang="en-GB" altLang="en-US" sz="2000" dirty="0" err="1"/>
              <a:t>velika</a:t>
            </a:r>
            <a:r>
              <a:rPr lang="en-GB" altLang="en-US" sz="2000" dirty="0"/>
              <a:t>. </a:t>
            </a:r>
            <a:r>
              <a:rPr lang="en-GB" altLang="en-US" sz="2000" dirty="0" err="1"/>
              <a:t>Razlog</a:t>
            </a:r>
            <a:r>
              <a:rPr lang="en-GB" altLang="en-US" sz="2000" dirty="0"/>
              <a:t> tome je </a:t>
            </a:r>
            <a:r>
              <a:rPr lang="en-GB" altLang="en-US" sz="2000" dirty="0" err="1"/>
              <a:t>činjenica</a:t>
            </a:r>
            <a:r>
              <a:rPr lang="en-GB" altLang="en-US" sz="2000" dirty="0"/>
              <a:t> da je </a:t>
            </a:r>
            <a:r>
              <a:rPr lang="en-GB" altLang="en-US" sz="2000" dirty="0" err="1"/>
              <a:t>bajt</a:t>
            </a:r>
            <a:r>
              <a:rPr lang="en-GB" altLang="en-US" sz="2000" dirty="0"/>
              <a:t> </a:t>
            </a:r>
            <a:r>
              <a:rPr lang="en-GB" altLang="en-US" sz="2000" dirty="0" err="1"/>
              <a:t>kôd</a:t>
            </a:r>
            <a:r>
              <a:rPr lang="en-GB" altLang="en-US" sz="2000" dirty="0"/>
              <a:t> u </a:t>
            </a:r>
            <a:r>
              <a:rPr lang="en-GB" altLang="en-US" sz="2000" dirty="0" err="1"/>
              <a:t>velikoj</a:t>
            </a:r>
            <a:r>
              <a:rPr lang="en-GB" altLang="en-US" sz="2000" dirty="0"/>
              <a:t> </a:t>
            </a:r>
            <a:r>
              <a:rPr lang="en-GB" altLang="en-US" sz="2000" dirty="0" err="1"/>
              <a:t>meri</a:t>
            </a:r>
            <a:r>
              <a:rPr lang="en-GB" altLang="en-US" sz="2000" dirty="0"/>
              <a:t> </a:t>
            </a:r>
            <a:r>
              <a:rPr lang="en-GB" altLang="en-US" sz="2000" dirty="0" err="1"/>
              <a:t>optimizovan</a:t>
            </a:r>
            <a:r>
              <a:rPr lang="en-GB" altLang="en-US" sz="2000" dirty="0"/>
              <a:t>. </a:t>
            </a:r>
          </a:p>
          <a:p>
            <a:pPr>
              <a:spcBef>
                <a:spcPct val="20000"/>
              </a:spcBef>
              <a:buClr>
                <a:schemeClr val="bg2"/>
              </a:buClr>
              <a:buSzPct val="75000"/>
              <a:buFont typeface="Wingdings" pitchFamily="2" charset="2"/>
              <a:buChar char="n"/>
            </a:pPr>
            <a:r>
              <a:rPr lang="en-GB" altLang="en-US" sz="2000" dirty="0" err="1"/>
              <a:t>Iako</a:t>
            </a:r>
            <a:r>
              <a:rPr lang="en-GB" altLang="en-US" sz="2000" dirty="0"/>
              <a:t> je Java </a:t>
            </a:r>
            <a:r>
              <a:rPr lang="en-GB" altLang="en-US" sz="2000" dirty="0" err="1"/>
              <a:t>izvorno</a:t>
            </a:r>
            <a:r>
              <a:rPr lang="en-GB" altLang="en-US" sz="2000" dirty="0"/>
              <a:t> </a:t>
            </a:r>
            <a:r>
              <a:rPr lang="en-GB" altLang="en-US" sz="2000" dirty="0" err="1"/>
              <a:t>namenjena</a:t>
            </a:r>
            <a:r>
              <a:rPr lang="en-GB" altLang="en-US" sz="2000" dirty="0"/>
              <a:t> </a:t>
            </a:r>
            <a:r>
              <a:rPr lang="en-GB" altLang="en-US" sz="2000" dirty="0" err="1"/>
              <a:t>interpretiranju</a:t>
            </a:r>
            <a:r>
              <a:rPr lang="en-GB" altLang="en-US" sz="2000" dirty="0"/>
              <a:t>, </a:t>
            </a:r>
            <a:r>
              <a:rPr lang="en-GB" altLang="en-US" sz="2000" dirty="0" err="1"/>
              <a:t>tehnički</a:t>
            </a:r>
            <a:r>
              <a:rPr lang="en-GB" altLang="en-US" sz="2000" dirty="0"/>
              <a:t> ne </a:t>
            </a:r>
            <a:r>
              <a:rPr lang="en-GB" altLang="en-US" sz="2000" dirty="0" err="1"/>
              <a:t>postoji</a:t>
            </a:r>
            <a:r>
              <a:rPr lang="en-GB" altLang="en-US" sz="2000" dirty="0"/>
              <a:t> </a:t>
            </a:r>
            <a:r>
              <a:rPr lang="en-GB" altLang="en-US" sz="2000" dirty="0" err="1"/>
              <a:t>prepreka</a:t>
            </a:r>
            <a:r>
              <a:rPr lang="en-GB" altLang="en-US" sz="2000" dirty="0"/>
              <a:t> da se, </a:t>
            </a:r>
            <a:r>
              <a:rPr lang="en-GB" altLang="en-US" sz="2000" dirty="0" err="1"/>
              <a:t>radi</a:t>
            </a:r>
            <a:r>
              <a:rPr lang="en-GB" altLang="en-US" sz="2000" dirty="0"/>
              <a:t> </a:t>
            </a:r>
            <a:r>
              <a:rPr lang="en-GB" altLang="en-US" sz="2000" dirty="0" err="1"/>
              <a:t>bržeg</a:t>
            </a:r>
            <a:r>
              <a:rPr lang="en-GB" altLang="en-US" sz="2000" dirty="0"/>
              <a:t> </a:t>
            </a:r>
            <a:r>
              <a:rPr lang="en-GB" altLang="en-US" sz="2000" dirty="0" err="1"/>
              <a:t>izvršavanja</a:t>
            </a:r>
            <a:r>
              <a:rPr lang="en-GB" altLang="en-US" sz="2000" dirty="0"/>
              <a:t>, </a:t>
            </a:r>
            <a:r>
              <a:rPr lang="en-GB" altLang="en-US" sz="2000" dirty="0" err="1"/>
              <a:t>bajt</a:t>
            </a:r>
            <a:r>
              <a:rPr lang="en-GB" altLang="en-US" sz="2000" dirty="0"/>
              <a:t> </a:t>
            </a:r>
            <a:r>
              <a:rPr lang="en-GB" altLang="en-US" sz="2000" dirty="0" err="1"/>
              <a:t>kôd</a:t>
            </a:r>
            <a:r>
              <a:rPr lang="en-GB" altLang="en-US" sz="2000" dirty="0"/>
              <a:t> </a:t>
            </a:r>
            <a:r>
              <a:rPr lang="en-GB" altLang="en-US" sz="2000" dirty="0" err="1"/>
              <a:t>prevede</a:t>
            </a:r>
            <a:r>
              <a:rPr lang="en-GB" altLang="en-US" sz="2000" dirty="0"/>
              <a:t> u </a:t>
            </a:r>
            <a:r>
              <a:rPr lang="en-GB" altLang="en-US" sz="2000" dirty="0" err="1"/>
              <a:t>izvršni</a:t>
            </a:r>
            <a:r>
              <a:rPr lang="en-GB" altLang="en-US" sz="2000" dirty="0"/>
              <a:t> </a:t>
            </a:r>
            <a:r>
              <a:rPr lang="en-GB" altLang="en-US" sz="2000" dirty="0" err="1"/>
              <a:t>kôd</a:t>
            </a:r>
            <a:r>
              <a:rPr lang="en-GB" altLang="en-US" sz="2000" dirty="0"/>
              <a:t>. </a:t>
            </a:r>
            <a:r>
              <a:rPr lang="en-GB" altLang="en-US" sz="2000" dirty="0" err="1"/>
              <a:t>Zato</a:t>
            </a:r>
            <a:r>
              <a:rPr lang="en-GB" altLang="en-US" sz="2000" dirty="0"/>
              <a:t> je firma Sun </a:t>
            </a:r>
            <a:r>
              <a:rPr lang="en-GB" altLang="en-US" sz="2000" dirty="0" err="1"/>
              <a:t>ubrzo</a:t>
            </a:r>
            <a:r>
              <a:rPr lang="en-GB" altLang="en-US" sz="2000" dirty="0"/>
              <a:t> </a:t>
            </a:r>
            <a:r>
              <a:rPr lang="en-GB" altLang="en-US" sz="2000" dirty="0" err="1"/>
              <a:t>posle</a:t>
            </a:r>
            <a:r>
              <a:rPr lang="en-GB" altLang="en-US" sz="2000" dirty="0"/>
              <a:t> </a:t>
            </a:r>
            <a:r>
              <a:rPr lang="en-GB" altLang="en-US" sz="2000" dirty="0" err="1"/>
              <a:t>objavljivanja</a:t>
            </a:r>
            <a:r>
              <a:rPr lang="en-GB" altLang="en-US" sz="2000" dirty="0"/>
              <a:t> </a:t>
            </a:r>
            <a:r>
              <a:rPr lang="en-GB" altLang="en-US" sz="2000" dirty="0" err="1"/>
              <a:t>Jave</a:t>
            </a:r>
            <a:r>
              <a:rPr lang="en-GB" altLang="en-US" sz="2000" dirty="0"/>
              <a:t> </a:t>
            </a:r>
            <a:r>
              <a:rPr lang="en-GB" altLang="en-US" sz="2000" dirty="0" err="1"/>
              <a:t>ponudila</a:t>
            </a:r>
            <a:r>
              <a:rPr lang="en-GB" altLang="en-US" sz="2000" dirty="0"/>
              <a:t> </a:t>
            </a:r>
            <a:r>
              <a:rPr lang="en-GB" altLang="en-US" sz="2000" dirty="0" err="1"/>
              <a:t>svoj</a:t>
            </a:r>
            <a:r>
              <a:rPr lang="en-GB" altLang="en-US" sz="2000" dirty="0"/>
              <a:t> JIT (Just In Time) </a:t>
            </a:r>
            <a:r>
              <a:rPr lang="en-GB" altLang="en-US" sz="2000" dirty="0" err="1"/>
              <a:t>prevodilac</a:t>
            </a:r>
            <a:r>
              <a:rPr lang="en-GB" altLang="en-US" sz="2000" dirty="0"/>
              <a:t> pod </a:t>
            </a:r>
            <a:r>
              <a:rPr lang="en-GB" altLang="en-US" sz="2000" dirty="0" err="1"/>
              <a:t>imenom</a:t>
            </a:r>
            <a:r>
              <a:rPr lang="en-GB" altLang="en-US" sz="2000" dirty="0"/>
              <a:t> </a:t>
            </a:r>
            <a:r>
              <a:rPr lang="en-GB" altLang="en-US" sz="2000" dirty="0" err="1"/>
              <a:t>HotSpot</a:t>
            </a:r>
            <a:r>
              <a:rPr lang="en-GB" altLang="en-US" sz="2000" dirty="0"/>
              <a:t>. </a:t>
            </a:r>
          </a:p>
          <a:p>
            <a:pPr>
              <a:spcBef>
                <a:spcPct val="20000"/>
              </a:spcBef>
              <a:buClr>
                <a:schemeClr val="bg2"/>
              </a:buClr>
              <a:buSzPct val="75000"/>
              <a:buFont typeface="Wingdings" pitchFamily="2" charset="2"/>
              <a:buChar char="n"/>
            </a:pPr>
            <a:r>
              <a:rPr lang="en-GB" altLang="en-US" sz="2000" dirty="0" err="1"/>
              <a:t>Kada</a:t>
            </a:r>
            <a:r>
              <a:rPr lang="en-GB" altLang="en-US" sz="2000" dirty="0"/>
              <a:t> JVM </a:t>
            </a:r>
            <a:r>
              <a:rPr lang="en-GB" altLang="en-US" sz="2000" dirty="0" err="1"/>
              <a:t>uključuje</a:t>
            </a:r>
            <a:r>
              <a:rPr lang="en-GB" altLang="en-US" sz="2000" dirty="0"/>
              <a:t> JIT </a:t>
            </a:r>
            <a:r>
              <a:rPr lang="en-GB" altLang="en-US" sz="2000" dirty="0" err="1"/>
              <a:t>prevodilac</a:t>
            </a:r>
            <a:r>
              <a:rPr lang="en-GB" altLang="en-US" sz="2000" dirty="0"/>
              <a:t>, </a:t>
            </a:r>
            <a:r>
              <a:rPr lang="en-GB" altLang="en-US" sz="2000" dirty="0" err="1"/>
              <a:t>tokom</a:t>
            </a:r>
            <a:r>
              <a:rPr lang="en-GB" altLang="en-US" sz="2000" dirty="0"/>
              <a:t> </a:t>
            </a:r>
            <a:r>
              <a:rPr lang="en-GB" altLang="en-US" sz="2000" dirty="0" err="1"/>
              <a:t>izvršavanja</a:t>
            </a:r>
            <a:r>
              <a:rPr lang="en-GB" altLang="en-US" sz="2000" dirty="0"/>
              <a:t> se </a:t>
            </a:r>
            <a:r>
              <a:rPr lang="en-GB" altLang="en-US" sz="2000" dirty="0" err="1"/>
              <a:t>određeni</a:t>
            </a:r>
            <a:r>
              <a:rPr lang="en-GB" altLang="en-US" sz="2000" dirty="0"/>
              <a:t> </a:t>
            </a:r>
            <a:r>
              <a:rPr lang="en-GB" altLang="en-US" sz="2000" dirty="0" err="1"/>
              <a:t>delovi</a:t>
            </a:r>
            <a:r>
              <a:rPr lang="en-GB" altLang="en-US" sz="2000" dirty="0"/>
              <a:t> </a:t>
            </a:r>
            <a:r>
              <a:rPr lang="en-GB" altLang="en-US" sz="2000" dirty="0" err="1"/>
              <a:t>bajt</a:t>
            </a:r>
            <a:r>
              <a:rPr lang="en-GB" altLang="en-US" sz="2000" dirty="0"/>
              <a:t> </a:t>
            </a:r>
            <a:r>
              <a:rPr lang="en-GB" altLang="en-US" sz="2000" dirty="0" err="1"/>
              <a:t>kôda</a:t>
            </a:r>
            <a:r>
              <a:rPr lang="en-GB" altLang="en-US" sz="2000" dirty="0"/>
              <a:t> </a:t>
            </a:r>
            <a:r>
              <a:rPr lang="en-GB" altLang="en-US" sz="2000" dirty="0" err="1"/>
              <a:t>prevode</a:t>
            </a:r>
            <a:r>
              <a:rPr lang="en-GB" altLang="en-US" sz="2000" dirty="0"/>
              <a:t> u </a:t>
            </a:r>
            <a:r>
              <a:rPr lang="en-GB" altLang="en-US" sz="2000" dirty="0" err="1"/>
              <a:t>izvršni</a:t>
            </a:r>
            <a:r>
              <a:rPr lang="en-GB" altLang="en-US" sz="2000" dirty="0"/>
              <a:t> </a:t>
            </a:r>
            <a:r>
              <a:rPr lang="en-GB" altLang="en-US" sz="2000" dirty="0" err="1"/>
              <a:t>kôd</a:t>
            </a:r>
            <a:r>
              <a:rPr lang="en-GB" altLang="en-US" sz="2000" dirty="0"/>
              <a:t>. </a:t>
            </a:r>
            <a:r>
              <a:rPr lang="en-GB" altLang="en-US" sz="2000" dirty="0" err="1"/>
              <a:t>Ipak</a:t>
            </a:r>
            <a:r>
              <a:rPr lang="en-GB" altLang="en-US" sz="2000" dirty="0"/>
              <a:t>, </a:t>
            </a:r>
            <a:r>
              <a:rPr lang="en-GB" altLang="en-US" sz="2000" dirty="0" err="1"/>
              <a:t>nije</a:t>
            </a:r>
            <a:r>
              <a:rPr lang="en-GB" altLang="en-US" sz="2000" dirty="0"/>
              <a:t> </a:t>
            </a:r>
            <a:r>
              <a:rPr lang="en-GB" altLang="en-US" sz="2000" dirty="0" err="1"/>
              <a:t>moguće</a:t>
            </a:r>
            <a:r>
              <a:rPr lang="en-GB" altLang="en-US" sz="2000" dirty="0"/>
              <a:t> </a:t>
            </a:r>
            <a:r>
              <a:rPr lang="en-GB" altLang="en-US" sz="2000" dirty="0" err="1"/>
              <a:t>ceo</a:t>
            </a:r>
            <a:r>
              <a:rPr lang="en-GB" altLang="en-US" sz="2000" dirty="0"/>
              <a:t> Java program </a:t>
            </a:r>
            <a:r>
              <a:rPr lang="en-GB" altLang="en-US" sz="2000" dirty="0" err="1"/>
              <a:t>odmah</a:t>
            </a:r>
            <a:r>
              <a:rPr lang="en-GB" altLang="en-US" sz="2000" dirty="0"/>
              <a:t> </a:t>
            </a:r>
            <a:r>
              <a:rPr lang="en-GB" altLang="en-US" sz="2000" dirty="0" err="1"/>
              <a:t>prevesti</a:t>
            </a:r>
            <a:r>
              <a:rPr lang="en-GB" altLang="en-US" sz="2000" dirty="0"/>
              <a:t> u </a:t>
            </a:r>
            <a:r>
              <a:rPr lang="en-GB" altLang="en-US" sz="2000" dirty="0" err="1"/>
              <a:t>izvršni</a:t>
            </a:r>
            <a:r>
              <a:rPr lang="en-GB" altLang="en-US" sz="2000" dirty="0"/>
              <a:t> </a:t>
            </a:r>
            <a:r>
              <a:rPr lang="en-GB" altLang="en-US" sz="2000" dirty="0" err="1"/>
              <a:t>kôd</a:t>
            </a:r>
            <a:r>
              <a:rPr lang="en-GB" altLang="en-US" sz="2000" dirty="0"/>
              <a:t>, </a:t>
            </a:r>
            <a:r>
              <a:rPr lang="en-GB" altLang="en-US" sz="2000" dirty="0" err="1"/>
              <a:t>zbog</a:t>
            </a:r>
            <a:r>
              <a:rPr lang="en-GB" altLang="en-US" sz="2000" dirty="0"/>
              <a:t> </a:t>
            </a:r>
            <a:r>
              <a:rPr lang="en-GB" altLang="en-US" sz="2000" dirty="0" err="1"/>
              <a:t>različitih</a:t>
            </a:r>
            <a:r>
              <a:rPr lang="en-GB" altLang="en-US" sz="2000" dirty="0"/>
              <a:t> </a:t>
            </a:r>
            <a:r>
              <a:rPr lang="en-GB" altLang="en-US" sz="2000" dirty="0" err="1"/>
              <a:t>provera</a:t>
            </a:r>
            <a:r>
              <a:rPr lang="en-GB" altLang="en-US" sz="2000" dirty="0"/>
              <a:t> </a:t>
            </a:r>
            <a:r>
              <a:rPr lang="en-GB" altLang="en-US" sz="2000" dirty="0" err="1"/>
              <a:t>koje</a:t>
            </a:r>
            <a:r>
              <a:rPr lang="en-GB" altLang="en-US" sz="2000" dirty="0"/>
              <a:t> Java </a:t>
            </a:r>
            <a:r>
              <a:rPr lang="en-GB" altLang="en-US" sz="2000" dirty="0" err="1"/>
              <a:t>izvodi</a:t>
            </a:r>
            <a:r>
              <a:rPr lang="en-GB" altLang="en-US" sz="2000" dirty="0"/>
              <a:t> </a:t>
            </a:r>
            <a:r>
              <a:rPr lang="en-GB" altLang="en-US" sz="2000" dirty="0" err="1"/>
              <a:t>tokom</a:t>
            </a:r>
            <a:r>
              <a:rPr lang="en-GB" altLang="en-US" sz="2000" dirty="0"/>
              <a:t> </a:t>
            </a:r>
            <a:r>
              <a:rPr lang="en-GB" altLang="en-US" sz="2000" dirty="0" err="1"/>
              <a:t>izvršavanja</a:t>
            </a:r>
            <a:r>
              <a:rPr lang="en-GB" altLang="en-US" sz="2000" dirty="0"/>
              <a:t> </a:t>
            </a:r>
            <a:r>
              <a:rPr lang="en-GB" altLang="en-US" sz="2000" dirty="0" err="1"/>
              <a:t>programa</a:t>
            </a:r>
            <a:r>
              <a:rPr lang="en-GB" altLang="en-US" sz="2000" dirty="0"/>
              <a:t>. </a:t>
            </a:r>
          </a:p>
          <a:p>
            <a:pPr>
              <a:spcBef>
                <a:spcPct val="20000"/>
              </a:spcBef>
              <a:buClr>
                <a:schemeClr val="bg2"/>
              </a:buClr>
              <a:buSzPct val="75000"/>
              <a:buFont typeface="Wingdings" pitchFamily="2" charset="2"/>
              <a:buChar char="n"/>
            </a:pPr>
            <a:r>
              <a:rPr lang="en-GB" altLang="en-US" sz="2000" dirty="0" err="1"/>
              <a:t>Zato</a:t>
            </a:r>
            <a:r>
              <a:rPr lang="en-GB" altLang="en-US" sz="2000" dirty="0"/>
              <a:t> Java </a:t>
            </a:r>
            <a:r>
              <a:rPr lang="en-GB" altLang="en-US" sz="2000" dirty="0" err="1"/>
              <a:t>prevodi</a:t>
            </a:r>
            <a:r>
              <a:rPr lang="en-GB" altLang="en-US" sz="2000" dirty="0"/>
              <a:t> </a:t>
            </a:r>
            <a:r>
              <a:rPr lang="en-GB" altLang="en-US" sz="2000" dirty="0" err="1"/>
              <a:t>kôd</a:t>
            </a:r>
            <a:r>
              <a:rPr lang="en-GB" altLang="en-US" sz="2000" dirty="0"/>
              <a:t> </a:t>
            </a:r>
            <a:r>
              <a:rPr lang="en-GB" altLang="en-US" sz="2000" dirty="0" err="1"/>
              <a:t>po</a:t>
            </a:r>
            <a:r>
              <a:rPr lang="en-GB" altLang="en-US" sz="2000" dirty="0"/>
              <a:t> </a:t>
            </a:r>
            <a:r>
              <a:rPr lang="en-GB" altLang="en-US" sz="2000" dirty="0" err="1"/>
              <a:t>potrebi</a:t>
            </a:r>
            <a:r>
              <a:rPr lang="en-GB" altLang="en-US" sz="2000" dirty="0"/>
              <a:t>, </a:t>
            </a:r>
            <a:r>
              <a:rPr lang="en-GB" altLang="en-US" sz="2000" dirty="0" err="1"/>
              <a:t>tokom</a:t>
            </a:r>
            <a:r>
              <a:rPr lang="en-GB" altLang="en-US" sz="2000" dirty="0"/>
              <a:t> </a:t>
            </a:r>
            <a:r>
              <a:rPr lang="en-GB" altLang="en-US" sz="2000" dirty="0" err="1"/>
              <a:t>izvršavanja</a:t>
            </a:r>
            <a:r>
              <a:rPr lang="en-GB" altLang="en-US" sz="2000" dirty="0"/>
              <a:t>, </a:t>
            </a:r>
            <a:r>
              <a:rPr lang="en-GB" altLang="en-US" sz="2000" dirty="0" err="1"/>
              <a:t>i</a:t>
            </a:r>
            <a:r>
              <a:rPr lang="en-GB" altLang="en-US" sz="2000" dirty="0"/>
              <a:t> to </a:t>
            </a:r>
            <a:r>
              <a:rPr lang="en-GB" altLang="en-US" sz="2000" dirty="0" err="1"/>
              <a:t>samo</a:t>
            </a:r>
            <a:r>
              <a:rPr lang="en-GB" altLang="en-US" sz="2000" dirty="0"/>
              <a:t> one </a:t>
            </a:r>
            <a:r>
              <a:rPr lang="en-GB" altLang="en-US" sz="2000" dirty="0" err="1"/>
              <a:t>delove</a:t>
            </a:r>
            <a:r>
              <a:rPr lang="en-GB" altLang="en-US" sz="2000" dirty="0"/>
              <a:t> </a:t>
            </a:r>
            <a:r>
              <a:rPr lang="en-GB" altLang="en-US" sz="2000" dirty="0" err="1"/>
              <a:t>koji</a:t>
            </a:r>
            <a:r>
              <a:rPr lang="en-GB" altLang="en-US" sz="2000" dirty="0"/>
              <a:t> </a:t>
            </a:r>
            <a:r>
              <a:rPr lang="en-GB" altLang="en-US" sz="2000" dirty="0" err="1"/>
              <a:t>će</a:t>
            </a:r>
            <a:r>
              <a:rPr lang="en-GB" altLang="en-US" sz="2000" dirty="0"/>
              <a:t> </a:t>
            </a:r>
            <a:r>
              <a:rPr lang="en-GB" altLang="en-US" sz="2000" dirty="0" err="1"/>
              <a:t>bitno</a:t>
            </a:r>
            <a:r>
              <a:rPr lang="en-GB" altLang="en-US" sz="2000" dirty="0"/>
              <a:t> </a:t>
            </a:r>
            <a:r>
              <a:rPr lang="en-GB" altLang="en-US" sz="2000" dirty="0" err="1"/>
              <a:t>ubrzati</a:t>
            </a:r>
            <a:r>
              <a:rPr lang="en-GB" altLang="en-US" sz="2000" dirty="0"/>
              <a:t> </a:t>
            </a:r>
            <a:r>
              <a:rPr lang="en-GB" altLang="en-US" sz="2000" dirty="0" err="1"/>
              <a:t>izvršavanje</a:t>
            </a:r>
            <a:r>
              <a:rPr lang="en-GB" altLang="en-US" sz="2000" dirty="0"/>
              <a:t>. </a:t>
            </a:r>
            <a:r>
              <a:rPr lang="en-GB" altLang="en-US" sz="2000" dirty="0" err="1"/>
              <a:t>Preostali</a:t>
            </a:r>
            <a:r>
              <a:rPr lang="en-GB" altLang="en-US" sz="2000" dirty="0"/>
              <a:t> </a:t>
            </a:r>
            <a:r>
              <a:rPr lang="en-GB" altLang="en-US" sz="2000" dirty="0" err="1"/>
              <a:t>deo</a:t>
            </a:r>
            <a:r>
              <a:rPr lang="en-GB" altLang="en-US" sz="2000" dirty="0"/>
              <a:t> </a:t>
            </a:r>
            <a:r>
              <a:rPr lang="en-GB" altLang="en-US" sz="2000" dirty="0" err="1"/>
              <a:t>kôda</a:t>
            </a:r>
            <a:r>
              <a:rPr lang="en-GB" altLang="en-US" sz="2000" dirty="0"/>
              <a:t> se </a:t>
            </a:r>
            <a:r>
              <a:rPr lang="en-GB" altLang="en-US" sz="2000" dirty="0" err="1"/>
              <a:t>i</a:t>
            </a:r>
            <a:r>
              <a:rPr lang="en-GB" altLang="en-US" sz="2000" dirty="0"/>
              <a:t> </a:t>
            </a:r>
            <a:r>
              <a:rPr lang="en-GB" altLang="en-US" sz="2000" dirty="0" err="1"/>
              <a:t>dalje</a:t>
            </a:r>
            <a:r>
              <a:rPr lang="en-GB" altLang="en-US" sz="2000" dirty="0"/>
              <a:t> </a:t>
            </a:r>
            <a:r>
              <a:rPr lang="en-GB" altLang="en-US" sz="2000" dirty="0" err="1"/>
              <a:t>interpretira</a:t>
            </a:r>
            <a:r>
              <a:rPr lang="en-GB" altLang="en-US" sz="2000" dirty="0"/>
              <a:t>. </a:t>
            </a:r>
            <a:r>
              <a:rPr lang="en-GB" altLang="en-US" sz="2000" dirty="0" err="1"/>
              <a:t>Ovaj</a:t>
            </a:r>
            <a:r>
              <a:rPr lang="en-GB" altLang="en-US" sz="2000" dirty="0"/>
              <a:t> </a:t>
            </a:r>
            <a:r>
              <a:rPr lang="en-GB" altLang="en-US" sz="2000" dirty="0" err="1"/>
              <a:t>način</a:t>
            </a:r>
            <a:r>
              <a:rPr lang="en-GB" altLang="en-US" sz="2000" dirty="0"/>
              <a:t> „</a:t>
            </a:r>
            <a:r>
              <a:rPr lang="en-GB" altLang="en-US" sz="2000" dirty="0" err="1"/>
              <a:t>prevođenja</a:t>
            </a:r>
            <a:r>
              <a:rPr lang="en-GB" altLang="en-US" sz="2000" dirty="0"/>
              <a:t> </a:t>
            </a:r>
            <a:r>
              <a:rPr lang="en-GB" altLang="en-US" sz="2000" dirty="0" err="1"/>
              <a:t>po</a:t>
            </a:r>
            <a:r>
              <a:rPr lang="en-GB" altLang="en-US" sz="2000" dirty="0"/>
              <a:t> </a:t>
            </a:r>
            <a:r>
              <a:rPr lang="en-GB" altLang="en-US" sz="2000" dirty="0" err="1"/>
              <a:t>potrebi</a:t>
            </a:r>
            <a:r>
              <a:rPr lang="en-GB" altLang="en-US" sz="2000" dirty="0"/>
              <a:t>“ </a:t>
            </a:r>
            <a:r>
              <a:rPr lang="en-GB" altLang="en-US" sz="2000" dirty="0" err="1"/>
              <a:t>pruža</a:t>
            </a:r>
            <a:r>
              <a:rPr lang="en-GB" altLang="en-US" sz="2000" dirty="0"/>
              <a:t> </a:t>
            </a:r>
            <a:r>
              <a:rPr lang="en-GB" altLang="en-US" sz="2000" dirty="0" err="1"/>
              <a:t>bolje</a:t>
            </a:r>
            <a:r>
              <a:rPr lang="en-GB" altLang="en-US" sz="2000" dirty="0"/>
              <a:t> </a:t>
            </a:r>
            <a:r>
              <a:rPr lang="en-GB" altLang="en-US" sz="2000" dirty="0" err="1"/>
              <a:t>performanse</a:t>
            </a:r>
            <a:r>
              <a:rPr lang="en-GB" altLang="en-US" sz="2000" dirty="0"/>
              <a:t> </a:t>
            </a:r>
            <a:r>
              <a:rPr lang="en-GB" altLang="en-US" sz="2000" dirty="0" err="1"/>
              <a:t>izvršavanja</a:t>
            </a:r>
            <a:r>
              <a:rPr lang="en-GB" altLang="en-US" sz="2000" dirty="0"/>
              <a:t>, </a:t>
            </a:r>
            <a:r>
              <a:rPr lang="en-GB" altLang="en-US" sz="2000" dirty="0" err="1"/>
              <a:t>dok</a:t>
            </a:r>
            <a:r>
              <a:rPr lang="en-GB" altLang="en-US" sz="2000" dirty="0"/>
              <a:t> se </a:t>
            </a:r>
            <a:r>
              <a:rPr lang="en-GB" altLang="en-US" sz="2000" dirty="0" err="1"/>
              <a:t>bezbednost</a:t>
            </a:r>
            <a:r>
              <a:rPr lang="en-GB" altLang="en-US" sz="2000" dirty="0"/>
              <a:t> </a:t>
            </a:r>
            <a:r>
              <a:rPr lang="en-GB" altLang="en-US" sz="2000" dirty="0" err="1"/>
              <a:t>i</a:t>
            </a:r>
            <a:r>
              <a:rPr lang="en-GB" altLang="en-US" sz="2000" dirty="0"/>
              <a:t> </a:t>
            </a:r>
            <a:r>
              <a:rPr lang="en-GB" altLang="en-US" sz="2000" dirty="0" err="1"/>
              <a:t>prenosivost</a:t>
            </a:r>
            <a:r>
              <a:rPr lang="en-GB" altLang="en-US" sz="2000" dirty="0"/>
              <a:t> </a:t>
            </a:r>
            <a:r>
              <a:rPr lang="en-GB" altLang="en-US" sz="2000" dirty="0" err="1"/>
              <a:t>programa</a:t>
            </a:r>
            <a:r>
              <a:rPr lang="en-GB" altLang="en-US" sz="2000" dirty="0"/>
              <a:t> ne </a:t>
            </a:r>
            <a:r>
              <a:rPr lang="en-GB" altLang="en-US" sz="2000" dirty="0" err="1"/>
              <a:t>smanjuju</a:t>
            </a:r>
            <a:r>
              <a:rPr lang="en-GB" altLang="en-US" sz="2000" dirty="0"/>
              <a:t>, </a:t>
            </a:r>
            <a:r>
              <a:rPr lang="en-GB" altLang="en-US" sz="2000" dirty="0" err="1"/>
              <a:t>jer</a:t>
            </a:r>
            <a:r>
              <a:rPr lang="en-GB" altLang="en-US" sz="2000" dirty="0"/>
              <a:t> </a:t>
            </a:r>
            <a:r>
              <a:rPr lang="en-GB" altLang="en-US" sz="2000" dirty="0" err="1"/>
              <a:t>izvršavanjem</a:t>
            </a:r>
            <a:r>
              <a:rPr lang="en-GB" altLang="en-US" sz="2000" dirty="0"/>
              <a:t> </a:t>
            </a:r>
            <a:r>
              <a:rPr lang="en-GB" altLang="en-US" sz="2000" dirty="0" err="1"/>
              <a:t>i</a:t>
            </a:r>
            <a:r>
              <a:rPr lang="en-GB" altLang="en-US" sz="2000" dirty="0"/>
              <a:t> </a:t>
            </a:r>
            <a:r>
              <a:rPr lang="en-GB" altLang="en-US" sz="2000" dirty="0" err="1"/>
              <a:t>dalje</a:t>
            </a:r>
            <a:r>
              <a:rPr lang="en-GB" altLang="en-US" sz="2000" dirty="0"/>
              <a:t> </a:t>
            </a:r>
            <a:r>
              <a:rPr lang="en-GB" altLang="en-US" sz="2000" dirty="0" err="1"/>
              <a:t>upravlja</a:t>
            </a:r>
            <a:r>
              <a:rPr lang="en-GB" altLang="en-US" sz="2000" dirty="0"/>
              <a:t> JVM. </a:t>
            </a:r>
            <a:endParaRPr lang="en-GB" altLang="en-US" sz="2100" dirty="0"/>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48C921A-104F-4747-9A1E-DFDEC3C75774}" type="slidenum">
              <a:rPr lang="en-GB" altLang="en-US" smtClean="0">
                <a:latin typeface="Arial Black" pitchFamily="34" charset="0"/>
              </a:rPr>
              <a:pPr eaLnBrk="1" hangingPunct="1"/>
              <a:t>16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63563" y="457200"/>
            <a:ext cx="8329612" cy="739775"/>
          </a:xfrm>
        </p:spPr>
        <p:txBody>
          <a:bodyPr/>
          <a:lstStyle/>
          <a:p>
            <a:pPr eaLnBrk="1" hangingPunct="1"/>
            <a:r>
              <a:rPr lang="en-US" altLang="en-US" sz="3600" smtClean="0"/>
              <a:t>Osobine</a:t>
            </a:r>
            <a:r>
              <a:rPr lang="sr-Latn-RS" altLang="en-US" sz="3600" smtClean="0"/>
              <a:t> Jave</a:t>
            </a:r>
            <a:endParaRPr lang="en-US" altLang="en-US" sz="3600" smtClean="0"/>
          </a:p>
        </p:txBody>
      </p:sp>
      <p:sp>
        <p:nvSpPr>
          <p:cNvPr id="19459" name="Rectangle 3" descr="Rectangle: Click to edit Master text styles&#10;Second level&#10;Third level&#10;Fourth level&#10;Fifth level"/>
          <p:cNvSpPr txBox="1">
            <a:spLocks noChangeArrowheads="1"/>
          </p:cNvSpPr>
          <p:nvPr/>
        </p:nvSpPr>
        <p:spPr bwMode="auto">
          <a:xfrm>
            <a:off x="179512" y="1196975"/>
            <a:ext cx="86598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446088" indent="-23971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US" altLang="en-US" sz="2100" dirty="0" err="1"/>
              <a:t>Osobine</a:t>
            </a:r>
            <a:r>
              <a:rPr lang="en-US" altLang="en-US" sz="2100" dirty="0"/>
              <a:t> </a:t>
            </a:r>
            <a:r>
              <a:rPr lang="en-US" altLang="en-US" sz="2100" dirty="0" err="1"/>
              <a:t>Jave</a:t>
            </a:r>
            <a:r>
              <a:rPr lang="en-US" altLang="en-US" sz="2100" dirty="0"/>
              <a:t>:</a:t>
            </a:r>
          </a:p>
          <a:p>
            <a:pPr lvl="1" algn="just" eaLnBrk="1" hangingPunct="1">
              <a:spcAft>
                <a:spcPts val="600"/>
              </a:spcAft>
              <a:buClr>
                <a:schemeClr val="tx1"/>
              </a:buClr>
              <a:buSzPct val="80000"/>
              <a:buFont typeface="Wingdings" pitchFamily="2" charset="2"/>
              <a:buChar char="Ø"/>
            </a:pPr>
            <a:r>
              <a:rPr lang="en-GB" altLang="en-US" sz="2000" b="1" dirty="0" err="1">
                <a:solidFill>
                  <a:srgbClr val="FF0000"/>
                </a:solidFill>
              </a:rPr>
              <a:t>Jednostavnost</a:t>
            </a:r>
            <a:r>
              <a:rPr lang="en-GB" altLang="en-US" sz="2000" b="1" dirty="0"/>
              <a:t> </a:t>
            </a:r>
            <a:r>
              <a:rPr lang="vi-VN" altLang="en-US" sz="2000" dirty="0"/>
              <a:t>Java je koncipirana tako da mo</a:t>
            </a:r>
            <a:r>
              <a:rPr lang="sr-Latn-RS" altLang="en-US" sz="2000" dirty="0"/>
              <a:t>že</a:t>
            </a:r>
            <a:r>
              <a:rPr lang="vi-VN" altLang="en-US" sz="2000" dirty="0"/>
              <a:t> lako da </a:t>
            </a:r>
            <a:r>
              <a:rPr lang="sr-Latn-RS" altLang="en-US" sz="2000" dirty="0"/>
              <a:t>s</a:t>
            </a:r>
            <a:r>
              <a:rPr lang="vi-VN" altLang="en-US" sz="2000" dirty="0"/>
              <a:t>e nauč</a:t>
            </a:r>
            <a:r>
              <a:rPr lang="sr-Latn-RS" altLang="en-US" sz="2000" dirty="0"/>
              <a:t>i</a:t>
            </a:r>
            <a:r>
              <a:rPr lang="vi-VN" altLang="en-US" sz="2000" dirty="0"/>
              <a:t> i efikasno korist</a:t>
            </a:r>
            <a:r>
              <a:rPr lang="sr-Latn-RS" altLang="en-US" sz="2000" dirty="0"/>
              <a:t>i</a:t>
            </a:r>
            <a:r>
              <a:rPr lang="vi-VN" altLang="en-US" sz="2000" dirty="0"/>
              <a:t>. </a:t>
            </a:r>
            <a:r>
              <a:rPr lang="sr-Latn-RS" altLang="en-US" sz="2000" dirty="0"/>
              <a:t>Uz</a:t>
            </a:r>
            <a:r>
              <a:rPr lang="vi-VN" altLang="en-US" sz="2000" dirty="0"/>
              <a:t> određeno iskustvo u programiranju i pozna</a:t>
            </a:r>
            <a:r>
              <a:rPr lang="sr-Latn-RS" altLang="en-US" sz="2000" dirty="0"/>
              <a:t>vanje</a:t>
            </a:r>
            <a:r>
              <a:rPr lang="vi-VN" altLang="en-US" sz="2000" dirty="0"/>
              <a:t> osnov</a:t>
            </a:r>
            <a:r>
              <a:rPr lang="sr-Latn-RS" altLang="en-US" sz="2000" dirty="0"/>
              <a:t>a</a:t>
            </a:r>
            <a:r>
              <a:rPr lang="vi-VN" altLang="en-US" sz="2000" dirty="0"/>
              <a:t> OO programiranja, učenje Jave </a:t>
            </a:r>
            <a:r>
              <a:rPr lang="sr-Latn-RS" altLang="en-US" sz="2000" dirty="0"/>
              <a:t>je</a:t>
            </a:r>
            <a:r>
              <a:rPr lang="vi-VN" altLang="en-US" sz="2000" dirty="0"/>
              <a:t> lak zadatak. </a:t>
            </a:r>
            <a:endParaRPr lang="en-US" altLang="en-US" sz="2000" dirty="0"/>
          </a:p>
          <a:p>
            <a:pPr lvl="1" algn="just" eaLnBrk="1" hangingPunct="1">
              <a:spcAft>
                <a:spcPts val="600"/>
              </a:spcAft>
              <a:buClr>
                <a:schemeClr val="tx1"/>
              </a:buClr>
              <a:buSzPct val="80000"/>
              <a:buFont typeface="Wingdings" pitchFamily="2" charset="2"/>
              <a:buChar char="Ø"/>
            </a:pPr>
            <a:r>
              <a:rPr lang="en-GB" altLang="en-US" sz="2000" b="1" dirty="0" err="1">
                <a:solidFill>
                  <a:srgbClr val="FF0000"/>
                </a:solidFill>
              </a:rPr>
              <a:t>Objektna</a:t>
            </a:r>
            <a:r>
              <a:rPr lang="en-GB" altLang="en-US" sz="2000" b="1" dirty="0">
                <a:solidFill>
                  <a:srgbClr val="FF0000"/>
                </a:solidFill>
              </a:rPr>
              <a:t> </a:t>
            </a:r>
            <a:r>
              <a:rPr lang="en-GB" altLang="en-US" sz="2000" b="1" dirty="0" err="1">
                <a:solidFill>
                  <a:srgbClr val="FF0000"/>
                </a:solidFill>
              </a:rPr>
              <a:t>orijentisanost</a:t>
            </a:r>
            <a:r>
              <a:rPr lang="en-GB" altLang="en-US" sz="2000" dirty="0"/>
              <a:t> </a:t>
            </a:r>
            <a:r>
              <a:rPr lang="en-GB" altLang="en-US" sz="2000" dirty="0" err="1"/>
              <a:t>Iako</a:t>
            </a:r>
            <a:r>
              <a:rPr lang="en-GB" altLang="en-US" sz="2000" dirty="0"/>
              <a:t> je </a:t>
            </a:r>
            <a:r>
              <a:rPr lang="en-GB" altLang="en-US" sz="2000" dirty="0" err="1"/>
              <a:t>bila</a:t>
            </a:r>
            <a:r>
              <a:rPr lang="en-GB" altLang="en-US" sz="2000" dirty="0"/>
              <a:t> pod </a:t>
            </a:r>
            <a:r>
              <a:rPr lang="en-GB" altLang="en-US" sz="2000" dirty="0" err="1"/>
              <a:t>velikim</a:t>
            </a:r>
            <a:r>
              <a:rPr lang="en-GB" altLang="en-US" sz="2000" dirty="0"/>
              <a:t> </a:t>
            </a:r>
            <a:r>
              <a:rPr lang="en-GB" altLang="en-US" sz="2000" dirty="0" err="1"/>
              <a:t>uticajem</a:t>
            </a:r>
            <a:r>
              <a:rPr lang="en-GB" altLang="en-US" sz="2000" dirty="0"/>
              <a:t> </a:t>
            </a:r>
            <a:r>
              <a:rPr lang="en-GB" altLang="en-US" sz="2000" dirty="0" err="1"/>
              <a:t>svojih</a:t>
            </a:r>
            <a:r>
              <a:rPr lang="en-GB" altLang="en-US" sz="2000" dirty="0"/>
              <a:t> </a:t>
            </a:r>
            <a:r>
              <a:rPr lang="en-GB" altLang="en-US" sz="2000" dirty="0" err="1"/>
              <a:t>prethodnika</a:t>
            </a:r>
            <a:r>
              <a:rPr lang="en-GB" altLang="en-US" sz="2000" dirty="0"/>
              <a:t>, Java </a:t>
            </a:r>
            <a:r>
              <a:rPr lang="en-GB" altLang="en-US" sz="2000" dirty="0" err="1"/>
              <a:t>kôd</a:t>
            </a:r>
            <a:r>
              <a:rPr lang="en-GB" altLang="en-US" sz="2000" dirty="0"/>
              <a:t> </a:t>
            </a:r>
            <a:r>
              <a:rPr lang="en-GB" altLang="en-US" sz="2000" dirty="0" err="1"/>
              <a:t>nije</a:t>
            </a:r>
            <a:r>
              <a:rPr lang="en-GB" altLang="en-US" sz="2000" dirty="0"/>
              <a:t> </a:t>
            </a:r>
            <a:r>
              <a:rPr lang="en-GB" altLang="en-US" sz="2000" dirty="0" err="1"/>
              <a:t>dizajniran</a:t>
            </a:r>
            <a:r>
              <a:rPr lang="en-GB" altLang="en-US" sz="2000" dirty="0"/>
              <a:t> da </a:t>
            </a:r>
            <a:r>
              <a:rPr lang="en-GB" altLang="en-US" sz="2000" dirty="0" err="1"/>
              <a:t>bude</a:t>
            </a:r>
            <a:r>
              <a:rPr lang="en-GB" altLang="en-US" sz="2000" dirty="0"/>
              <a:t> </a:t>
            </a:r>
            <a:r>
              <a:rPr lang="en-GB" altLang="en-US" sz="2000" dirty="0" err="1"/>
              <a:t>kompatibilan</a:t>
            </a:r>
            <a:r>
              <a:rPr lang="en-GB" altLang="en-US" sz="2000" dirty="0"/>
              <a:t> </a:t>
            </a:r>
            <a:r>
              <a:rPr lang="en-GB" altLang="en-US" sz="2000" dirty="0" err="1"/>
              <a:t>sa</a:t>
            </a:r>
            <a:r>
              <a:rPr lang="en-GB" altLang="en-US" sz="2000" dirty="0"/>
              <a:t> </a:t>
            </a:r>
            <a:r>
              <a:rPr lang="en-GB" altLang="en-US" sz="2000" dirty="0" err="1"/>
              <a:t>bilo</a:t>
            </a:r>
            <a:r>
              <a:rPr lang="en-GB" altLang="en-US" sz="2000" dirty="0"/>
              <a:t> </a:t>
            </a:r>
            <a:r>
              <a:rPr lang="en-GB" altLang="en-US" sz="2000" dirty="0" err="1"/>
              <a:t>kojim</a:t>
            </a:r>
            <a:r>
              <a:rPr lang="en-GB" altLang="en-US" sz="2000" dirty="0"/>
              <a:t> </a:t>
            </a:r>
            <a:r>
              <a:rPr lang="en-GB" altLang="en-US" sz="2000" dirty="0" err="1"/>
              <a:t>drugim</a:t>
            </a:r>
            <a:r>
              <a:rPr lang="en-GB" altLang="en-US" sz="2000" dirty="0"/>
              <a:t> </a:t>
            </a:r>
            <a:r>
              <a:rPr lang="en-GB" altLang="en-US" sz="2000" dirty="0" err="1"/>
              <a:t>jezikom</a:t>
            </a:r>
            <a:r>
              <a:rPr lang="en-GB" altLang="en-US" sz="2000" dirty="0"/>
              <a:t>. Java je </a:t>
            </a:r>
            <a:r>
              <a:rPr lang="en-GB" altLang="en-US" sz="2000" dirty="0" err="1"/>
              <a:t>slobodno</a:t>
            </a:r>
            <a:r>
              <a:rPr lang="en-GB" altLang="en-US" sz="2000" dirty="0"/>
              <a:t> </a:t>
            </a:r>
            <a:r>
              <a:rPr lang="en-GB" altLang="en-US" sz="2000" dirty="0" err="1"/>
              <a:t>pozajmljivala</a:t>
            </a:r>
            <a:r>
              <a:rPr lang="en-GB" altLang="en-US" sz="2000" dirty="0"/>
              <a:t> </a:t>
            </a:r>
            <a:r>
              <a:rPr lang="en-GB" altLang="en-US" sz="2000" dirty="0" err="1"/>
              <a:t>principe</a:t>
            </a:r>
            <a:r>
              <a:rPr lang="en-GB" altLang="en-US" sz="2000" dirty="0"/>
              <a:t> </a:t>
            </a:r>
            <a:r>
              <a:rPr lang="en-GB" altLang="en-US" sz="2000" dirty="0" err="1"/>
              <a:t>iz</a:t>
            </a:r>
            <a:r>
              <a:rPr lang="en-GB" altLang="en-US" sz="2000" dirty="0"/>
              <a:t> </a:t>
            </a:r>
            <a:r>
              <a:rPr lang="en-GB" altLang="en-US" sz="2000" dirty="0" err="1"/>
              <a:t>mnogih</a:t>
            </a:r>
            <a:r>
              <a:rPr lang="en-GB" altLang="en-US" sz="2000" dirty="0"/>
              <a:t> </a:t>
            </a:r>
            <a:r>
              <a:rPr lang="en-GB" altLang="en-US" sz="2000" dirty="0" err="1"/>
              <a:t>pos</a:t>
            </a:r>
            <a:r>
              <a:rPr lang="sr-Latn-RS" altLang="en-US" sz="2000" dirty="0"/>
              <a:t>tojećih </a:t>
            </a:r>
            <a:r>
              <a:rPr lang="en-GB" altLang="en-US" sz="2000" dirty="0" err="1"/>
              <a:t>objektnih</a:t>
            </a:r>
            <a:r>
              <a:rPr lang="en-GB" altLang="en-US" sz="2000" dirty="0"/>
              <a:t> </a:t>
            </a:r>
            <a:r>
              <a:rPr lang="en-GB" altLang="en-US" sz="2000" dirty="0" err="1"/>
              <a:t>softverskih</a:t>
            </a:r>
            <a:r>
              <a:rPr lang="en-GB" altLang="en-US" sz="2000" dirty="0"/>
              <a:t> </a:t>
            </a:r>
            <a:r>
              <a:rPr lang="en-GB" altLang="en-US" sz="2000" dirty="0" err="1"/>
              <a:t>okruženja</a:t>
            </a:r>
            <a:r>
              <a:rPr lang="en-GB" altLang="en-US" sz="2000" dirty="0"/>
              <a:t>. </a:t>
            </a:r>
            <a:r>
              <a:rPr lang="en-GB" altLang="en-US" sz="2000" dirty="0" err="1"/>
              <a:t>Objektni</a:t>
            </a:r>
            <a:r>
              <a:rPr lang="en-GB" altLang="en-US" sz="2000" dirty="0"/>
              <a:t> model </a:t>
            </a:r>
            <a:r>
              <a:rPr lang="en-GB" altLang="en-US" sz="2000" dirty="0" err="1"/>
              <a:t>Jave</a:t>
            </a:r>
            <a:r>
              <a:rPr lang="en-GB" altLang="en-US" sz="2000" dirty="0"/>
              <a:t> je </a:t>
            </a:r>
            <a:r>
              <a:rPr lang="en-GB" altLang="en-US" sz="2000" dirty="0" err="1"/>
              <a:t>jednostavan</a:t>
            </a:r>
            <a:r>
              <a:rPr lang="en-GB" altLang="en-US" sz="2000" dirty="0"/>
              <a:t> </a:t>
            </a:r>
            <a:r>
              <a:rPr lang="en-GB" altLang="en-US" sz="2000" dirty="0" err="1"/>
              <a:t>i</a:t>
            </a:r>
            <a:r>
              <a:rPr lang="en-GB" altLang="en-US" sz="2000" dirty="0"/>
              <a:t> </a:t>
            </a:r>
            <a:r>
              <a:rPr lang="en-GB" altLang="en-US" sz="2000" dirty="0" err="1"/>
              <a:t>lako</a:t>
            </a:r>
            <a:r>
              <a:rPr lang="en-GB" altLang="en-US" sz="2000" dirty="0"/>
              <a:t> se </a:t>
            </a:r>
            <a:r>
              <a:rPr lang="en-GB" altLang="en-US" sz="2000" dirty="0" err="1"/>
              <a:t>proširuje</a:t>
            </a:r>
            <a:r>
              <a:rPr lang="en-GB" altLang="en-US" sz="2000" dirty="0"/>
              <a:t>, </a:t>
            </a:r>
            <a:r>
              <a:rPr lang="en-GB" altLang="en-US" sz="2000" dirty="0" err="1"/>
              <a:t>dok</a:t>
            </a:r>
            <a:r>
              <a:rPr lang="en-GB" altLang="en-US" sz="2000" dirty="0"/>
              <a:t> </a:t>
            </a:r>
            <a:r>
              <a:rPr lang="en-GB" altLang="en-US" sz="2000" dirty="0" err="1"/>
              <a:t>prosti</a:t>
            </a:r>
            <a:r>
              <a:rPr lang="en-GB" altLang="en-US" sz="2000" dirty="0"/>
              <a:t> </a:t>
            </a:r>
            <a:r>
              <a:rPr lang="en-GB" altLang="en-US" sz="2000" dirty="0" err="1"/>
              <a:t>tipovi</a:t>
            </a:r>
            <a:r>
              <a:rPr lang="en-GB" altLang="en-US" sz="2000" dirty="0"/>
              <a:t> </a:t>
            </a:r>
            <a:r>
              <a:rPr lang="en-GB" altLang="en-US" sz="2000" dirty="0" err="1"/>
              <a:t>nisu</a:t>
            </a:r>
            <a:r>
              <a:rPr lang="en-GB" altLang="en-US" sz="2000" dirty="0"/>
              <a:t> </a:t>
            </a:r>
            <a:r>
              <a:rPr lang="en-GB" altLang="en-US" sz="2000" dirty="0" err="1"/>
              <a:t>realizovani</a:t>
            </a:r>
            <a:r>
              <a:rPr lang="en-GB" altLang="en-US" sz="2000" dirty="0"/>
              <a:t> </a:t>
            </a:r>
            <a:r>
              <a:rPr lang="en-GB" altLang="en-US" sz="2000" dirty="0" err="1"/>
              <a:t>kao</a:t>
            </a:r>
            <a:r>
              <a:rPr lang="en-GB" altLang="en-US" sz="2000" dirty="0"/>
              <a:t> </a:t>
            </a:r>
            <a:r>
              <a:rPr lang="en-GB" altLang="en-US" sz="2000" dirty="0" err="1"/>
              <a:t>objekti</a:t>
            </a:r>
            <a:r>
              <a:rPr lang="en-GB" altLang="en-US" sz="2000" dirty="0"/>
              <a:t> </a:t>
            </a:r>
            <a:r>
              <a:rPr lang="en-GB" altLang="en-US" sz="2000" dirty="0" err="1"/>
              <a:t>radi</a:t>
            </a:r>
            <a:r>
              <a:rPr lang="en-GB" altLang="en-US" sz="2000" dirty="0"/>
              <a:t> </a:t>
            </a:r>
            <a:r>
              <a:rPr lang="en-GB" altLang="en-US" sz="2000" dirty="0" err="1"/>
              <a:t>boljih</a:t>
            </a:r>
            <a:r>
              <a:rPr lang="en-GB" altLang="en-US" sz="2000" dirty="0"/>
              <a:t> </a:t>
            </a:r>
            <a:r>
              <a:rPr lang="en-GB" altLang="en-US" sz="2000" dirty="0" err="1"/>
              <a:t>performansi</a:t>
            </a:r>
            <a:r>
              <a:rPr lang="en-GB" altLang="en-US" sz="2000" dirty="0"/>
              <a:t>.</a:t>
            </a:r>
          </a:p>
          <a:p>
            <a:pPr lvl="1" eaLnBrk="1" hangingPunct="1">
              <a:spcAft>
                <a:spcPts val="600"/>
              </a:spcAft>
              <a:buClr>
                <a:schemeClr val="tx1"/>
              </a:buClr>
              <a:buSzPct val="80000"/>
              <a:buFont typeface="Wingdings" pitchFamily="2" charset="2"/>
              <a:buChar char="Ø"/>
            </a:pPr>
            <a:r>
              <a:rPr lang="sr-Latn-RS" altLang="en-US" sz="2000" b="1" dirty="0">
                <a:solidFill>
                  <a:srgbClr val="FF0000"/>
                </a:solidFill>
              </a:rPr>
              <a:t>R</a:t>
            </a:r>
            <a:r>
              <a:rPr lang="en-GB" altLang="en-US" sz="2000" b="1" dirty="0" err="1">
                <a:solidFill>
                  <a:srgbClr val="FF0000"/>
                </a:solidFill>
              </a:rPr>
              <a:t>obustnost</a:t>
            </a:r>
            <a:r>
              <a:rPr lang="vi-VN" altLang="en-US" sz="2000" dirty="0"/>
              <a:t> U cilju </a:t>
            </a:r>
            <a:r>
              <a:rPr lang="sr-Latn-RS" altLang="en-US" sz="2000" dirty="0"/>
              <a:t>povećanja</a:t>
            </a:r>
            <a:r>
              <a:rPr lang="vi-VN" altLang="en-US" sz="2000" dirty="0"/>
              <a:t> </a:t>
            </a:r>
            <a:r>
              <a:rPr lang="sr-Latn-RS" altLang="en-US" sz="2000" dirty="0"/>
              <a:t>robusnosti</a:t>
            </a:r>
            <a:r>
              <a:rPr lang="vi-VN" altLang="en-US" sz="2000" dirty="0"/>
              <a:t>, Java </a:t>
            </a:r>
            <a:r>
              <a:rPr lang="en-US" altLang="en-US" sz="2000" dirty="0" err="1"/>
              <a:t>forsira</a:t>
            </a:r>
            <a:r>
              <a:rPr lang="sr-Latn-RS" altLang="en-US" sz="2000" dirty="0"/>
              <a:t> programera</a:t>
            </a:r>
            <a:r>
              <a:rPr lang="vi-VN" altLang="en-US" sz="2000" dirty="0"/>
              <a:t> da greške ispravlja u ranoj fazi. Sa druge strane, </a:t>
            </a:r>
            <a:r>
              <a:rPr lang="sr-Latn-RS" altLang="en-US" sz="2000" dirty="0"/>
              <a:t>p</a:t>
            </a:r>
            <a:r>
              <a:rPr lang="vi-VN" altLang="en-US" sz="2000" dirty="0"/>
              <a:t>ošto je strogo tipiziran jezik, Java proverava </a:t>
            </a:r>
            <a:r>
              <a:rPr lang="vi-VN" altLang="en-US" sz="2000" dirty="0" smtClean="0"/>
              <a:t>k</a:t>
            </a:r>
            <a:r>
              <a:rPr lang="en-GB" altLang="en-US" sz="2000" dirty="0"/>
              <a:t>ô</a:t>
            </a:r>
            <a:r>
              <a:rPr lang="vi-VN" altLang="en-US" sz="2000" dirty="0" smtClean="0"/>
              <a:t>d </a:t>
            </a:r>
            <a:r>
              <a:rPr lang="vi-VN" altLang="en-US" sz="2000" dirty="0"/>
              <a:t>u trenutku njegovog prevođenja, ali i tokom izvršavanja. </a:t>
            </a:r>
            <a:r>
              <a:rPr lang="sr-Latn-RS" altLang="en-US" sz="2000" dirty="0"/>
              <a:t>Java vrši automatsko dealociranje memorije (eng. </a:t>
            </a:r>
            <a:r>
              <a:rPr lang="sr-Latn-RS" altLang="en-US" sz="2000" i="1" dirty="0"/>
              <a:t>garbage collection</a:t>
            </a:r>
            <a:r>
              <a:rPr lang="sr-Latn-RS" altLang="en-US" sz="2000" dirty="0"/>
              <a:t>), što predstavlja izvor suptilnih fatalnih grešaka u C i C++. Java </a:t>
            </a:r>
            <a:r>
              <a:rPr lang="vi-VN" altLang="en-US" sz="2000" dirty="0"/>
              <a:t>obezbeđuje OO obradu izuzetaka</a:t>
            </a:r>
            <a:r>
              <a:rPr lang="sr-Latn-RS" altLang="en-US" sz="2000" dirty="0"/>
              <a:t>.</a:t>
            </a:r>
            <a:endParaRPr lang="en-GB" altLang="en-US" sz="2000" dirty="0"/>
          </a:p>
        </p:txBody>
      </p:sp>
      <p:sp>
        <p:nvSpPr>
          <p:cNvPr id="194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195DEA-DF8E-43F0-81F4-44F84A664F34}" type="slidenum">
              <a:rPr lang="en-GB" altLang="en-US" smtClean="0">
                <a:latin typeface="Arial Black" pitchFamily="34" charset="0"/>
              </a:rPr>
              <a:pPr eaLnBrk="1" hangingPunct="1"/>
              <a:t>17</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63563" y="457200"/>
            <a:ext cx="8329612" cy="739775"/>
          </a:xfrm>
        </p:spPr>
        <p:txBody>
          <a:bodyPr/>
          <a:lstStyle/>
          <a:p>
            <a:pPr eaLnBrk="1" hangingPunct="1"/>
            <a:r>
              <a:rPr lang="en-US" altLang="en-US" sz="3600" smtClean="0"/>
              <a:t>Osobine</a:t>
            </a:r>
            <a:r>
              <a:rPr lang="sr-Latn-RS" altLang="en-US" sz="3600" smtClean="0"/>
              <a:t> Jave</a:t>
            </a:r>
            <a:endParaRPr lang="en-US" altLang="en-US" sz="3600" smtClean="0"/>
          </a:p>
        </p:txBody>
      </p:sp>
      <p:sp>
        <p:nvSpPr>
          <p:cNvPr id="19459" name="Rectangle 3" descr="Rectangle: Click to edit Master text styles&#10;Second level&#10;Third level&#10;Fourth level&#10;Fifth level"/>
          <p:cNvSpPr txBox="1">
            <a:spLocks noChangeArrowheads="1"/>
          </p:cNvSpPr>
          <p:nvPr/>
        </p:nvSpPr>
        <p:spPr bwMode="auto">
          <a:xfrm>
            <a:off x="35496" y="1268685"/>
            <a:ext cx="8857108"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639763" indent="-23971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52425" lvl="1" eaLnBrk="1" hangingPunct="1">
              <a:spcAft>
                <a:spcPts val="600"/>
              </a:spcAft>
              <a:buClr>
                <a:schemeClr val="tx1"/>
              </a:buClr>
              <a:buSzPct val="80000"/>
              <a:buFont typeface="Wingdings" pitchFamily="2" charset="2"/>
              <a:buChar char="Ø"/>
              <a:defRPr/>
            </a:pPr>
            <a:r>
              <a:rPr lang="sr-Latn-RS" sz="2000" b="1" dirty="0" smtClean="0">
                <a:solidFill>
                  <a:srgbClr val="FF0000"/>
                </a:solidFill>
              </a:rPr>
              <a:t>N</a:t>
            </a:r>
            <a:r>
              <a:rPr lang="en-GB" sz="2000" b="1" dirty="0" err="1" smtClean="0">
                <a:solidFill>
                  <a:srgbClr val="FF0000"/>
                </a:solidFill>
              </a:rPr>
              <a:t>ezavisnost</a:t>
            </a:r>
            <a:r>
              <a:rPr lang="en-GB" sz="2000" b="1" dirty="0" smtClean="0">
                <a:solidFill>
                  <a:srgbClr val="FF0000"/>
                </a:solidFill>
              </a:rPr>
              <a:t> od </a:t>
            </a:r>
            <a:r>
              <a:rPr lang="en-GB" sz="2000" b="1" dirty="0" err="1" smtClean="0">
                <a:solidFill>
                  <a:srgbClr val="FF0000"/>
                </a:solidFill>
              </a:rPr>
              <a:t>platforme</a:t>
            </a:r>
            <a:r>
              <a:rPr lang="sr-Latn-RS" sz="2000" dirty="0" smtClean="0"/>
              <a:t> Slogan dizajnera Jave bio je „</a:t>
            </a:r>
            <a:r>
              <a:rPr lang="sr-Latn-RS" sz="2000" dirty="0" smtClean="0">
                <a:solidFill>
                  <a:schemeClr val="bg2">
                    <a:lumMod val="60000"/>
                    <a:lumOff val="40000"/>
                  </a:schemeClr>
                </a:solidFill>
              </a:rPr>
              <a:t>Napiši jednom; izvršavaj bilo gde, bilo kad i zauvek</a:t>
            </a:r>
            <a:r>
              <a:rPr lang="sr-Latn-RS" sz="2000" dirty="0" smtClean="0"/>
              <a:t>“, što je najvećim delom i postignuto.</a:t>
            </a:r>
            <a:endParaRPr lang="en-GB" sz="2000" dirty="0" smtClean="0"/>
          </a:p>
          <a:p>
            <a:pPr marL="352425" lvl="1" eaLnBrk="1" hangingPunct="1">
              <a:spcAft>
                <a:spcPts val="600"/>
              </a:spcAft>
              <a:buClr>
                <a:schemeClr val="tx1"/>
              </a:buClr>
              <a:buSzPct val="80000"/>
              <a:buFont typeface="Wingdings" pitchFamily="2" charset="2"/>
              <a:buChar char="Ø"/>
              <a:defRPr/>
            </a:pPr>
            <a:r>
              <a:rPr lang="en-GB" sz="2000" b="1" dirty="0" err="1" smtClean="0">
                <a:solidFill>
                  <a:srgbClr val="FF0000"/>
                </a:solidFill>
              </a:rPr>
              <a:t>Interpretiranost</a:t>
            </a:r>
            <a:r>
              <a:rPr lang="sr-Latn-RS" sz="2000" b="1" dirty="0" smtClean="0">
                <a:solidFill>
                  <a:srgbClr val="FF0000"/>
                </a:solidFill>
              </a:rPr>
              <a:t> i </a:t>
            </a:r>
            <a:r>
              <a:rPr lang="en-GB" sz="2000" b="1" dirty="0" err="1" smtClean="0">
                <a:solidFill>
                  <a:srgbClr val="FF0000"/>
                </a:solidFill>
              </a:rPr>
              <a:t>visoka</a:t>
            </a:r>
            <a:r>
              <a:rPr lang="en-GB" sz="2000" b="1" dirty="0" smtClean="0">
                <a:solidFill>
                  <a:srgbClr val="FF0000"/>
                </a:solidFill>
              </a:rPr>
              <a:t> </a:t>
            </a:r>
            <a:r>
              <a:rPr lang="en-GB" sz="2000" b="1" dirty="0" err="1" smtClean="0">
                <a:solidFill>
                  <a:srgbClr val="FF0000"/>
                </a:solidFill>
              </a:rPr>
              <a:t>efikasnost</a:t>
            </a:r>
            <a:r>
              <a:rPr lang="sr-Latn-RS" sz="2000" dirty="0" smtClean="0"/>
              <a:t> Bajt k</a:t>
            </a:r>
            <a:r>
              <a:rPr lang="en-GB" altLang="en-US" sz="2000" dirty="0"/>
              <a:t>ô</a:t>
            </a:r>
            <a:r>
              <a:rPr lang="sr-Latn-RS" sz="2000" dirty="0" smtClean="0"/>
              <a:t>d se može izvršavati na svakom računaru koji ima JVM. U kombinaciji sa JIT prevodiocem, delovi bajt k</a:t>
            </a:r>
            <a:r>
              <a:rPr lang="en-GB" altLang="en-US" sz="2000" dirty="0"/>
              <a:t>ô</a:t>
            </a:r>
            <a:r>
              <a:rPr lang="sr-Latn-RS" sz="2000" dirty="0" smtClean="0"/>
              <a:t>da se prevode u mašinski kod, čime se postižu bolje performanse. Pošto JVM upravlja procesom izvršavanja, ovakvo izvršavanje ne umanjuje nezavisnost k</a:t>
            </a:r>
            <a:r>
              <a:rPr lang="en-GB" altLang="en-US" sz="2000" dirty="0"/>
              <a:t>ô</a:t>
            </a:r>
            <a:r>
              <a:rPr lang="sr-Latn-RS" sz="2000" dirty="0" smtClean="0"/>
              <a:t>da od platforme.</a:t>
            </a:r>
            <a:endParaRPr lang="en-GB" sz="2000" dirty="0" smtClean="0"/>
          </a:p>
          <a:p>
            <a:pPr marL="352425" lvl="1" eaLnBrk="1" hangingPunct="1">
              <a:spcAft>
                <a:spcPts val="600"/>
              </a:spcAft>
              <a:buClr>
                <a:schemeClr val="tx1"/>
              </a:buClr>
              <a:buSzPct val="80000"/>
              <a:buFont typeface="Wingdings" pitchFamily="2" charset="2"/>
              <a:buChar char="Ø"/>
              <a:defRPr/>
            </a:pPr>
            <a:r>
              <a:rPr lang="en-GB" sz="2000" b="1" dirty="0" err="1" smtClean="0">
                <a:solidFill>
                  <a:srgbClr val="FF0000"/>
                </a:solidFill>
              </a:rPr>
              <a:t>Višenitnost</a:t>
            </a:r>
            <a:r>
              <a:rPr lang="sr-Latn-RS" sz="2000" dirty="0" smtClean="0"/>
              <a:t> Java podržava višenitno programiranje. JVM ima elegantno i potpuno rešenje za sinhronizovanje više procesa.</a:t>
            </a:r>
            <a:endParaRPr lang="en-GB" sz="2000" dirty="0" smtClean="0"/>
          </a:p>
          <a:p>
            <a:pPr marL="352425" lvl="1" eaLnBrk="1" hangingPunct="1">
              <a:spcAft>
                <a:spcPts val="600"/>
              </a:spcAft>
              <a:buClr>
                <a:schemeClr val="tx1"/>
              </a:buClr>
              <a:buSzPct val="80000"/>
              <a:buFont typeface="Wingdings" pitchFamily="2" charset="2"/>
              <a:buChar char="Ø"/>
              <a:defRPr/>
            </a:pPr>
            <a:r>
              <a:rPr lang="en-GB" sz="2000" b="1" dirty="0" err="1" smtClean="0">
                <a:solidFill>
                  <a:srgbClr val="FF0000"/>
                </a:solidFill>
              </a:rPr>
              <a:t>Distribuiranost</a:t>
            </a:r>
            <a:r>
              <a:rPr lang="sr-Latn-RS" sz="2000" dirty="0" smtClean="0"/>
              <a:t> </a:t>
            </a:r>
            <a:r>
              <a:rPr lang="en-GB" sz="2000" dirty="0" err="1" smtClean="0"/>
              <a:t>Distribuirano</a:t>
            </a:r>
            <a:r>
              <a:rPr lang="en-GB" sz="2000" dirty="0" smtClean="0"/>
              <a:t> </a:t>
            </a:r>
            <a:r>
              <a:rPr lang="en-GB" sz="2000" dirty="0" err="1" smtClean="0"/>
              <a:t>izv</a:t>
            </a:r>
            <a:r>
              <a:rPr lang="sr-Latn-ME" sz="2000" dirty="0" smtClean="0"/>
              <a:t>ršavanje podrazumeva</a:t>
            </a:r>
            <a:r>
              <a:rPr lang="en-GB" sz="2000" dirty="0" smtClean="0"/>
              <a:t> </a:t>
            </a:r>
            <a:r>
              <a:rPr lang="sr-Latn-ME" sz="2000" dirty="0" smtClean="0"/>
              <a:t>nekoliko računara na mreži koji rade zajedno.</a:t>
            </a:r>
            <a:r>
              <a:rPr lang="en-GB" sz="2000" dirty="0" smtClean="0"/>
              <a:t> </a:t>
            </a:r>
            <a:r>
              <a:rPr lang="sr-Latn-RS" sz="2000" dirty="0" smtClean="0"/>
              <a:t>Java ima integrisanu mogućnost rada u mrežnom okruženju. Pristupanje Internet adresi se u osnovi ne razlikuje od pristupanja fajlu.</a:t>
            </a:r>
          </a:p>
          <a:p>
            <a:pPr marL="352425" lvl="1" eaLnBrk="1" hangingPunct="1">
              <a:spcAft>
                <a:spcPts val="600"/>
              </a:spcAft>
              <a:buClr>
                <a:schemeClr val="tx1"/>
              </a:buClr>
              <a:buSzPct val="80000"/>
              <a:buFont typeface="Wingdings" pitchFamily="2" charset="2"/>
              <a:buChar char="Ø"/>
              <a:defRPr/>
            </a:pPr>
            <a:r>
              <a:rPr lang="en-GB" sz="2000" b="1" dirty="0" err="1" smtClean="0">
                <a:solidFill>
                  <a:srgbClr val="FF0000"/>
                </a:solidFill>
              </a:rPr>
              <a:t>Dinamičnost</a:t>
            </a:r>
            <a:r>
              <a:rPr lang="sr-Latn-RS" sz="2000" dirty="0" smtClean="0"/>
              <a:t> Tokom izvršavanja, Java stalno proverava tipove podataka na osnovu čega razrešava pristupe pojedinim objektima. Ovime je omogućeno pouzdano i efikasno dinamičko povezivanje koda.</a:t>
            </a:r>
            <a:endParaRPr lang="en-GB" sz="2000" dirty="0" smtClean="0"/>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DFF112F-0AE2-48CF-8FD4-55395964B66B}" type="slidenum">
              <a:rPr lang="en-GB" altLang="en-US" smtClean="0">
                <a:latin typeface="Arial Black" pitchFamily="34" charset="0"/>
              </a:rPr>
              <a:pPr eaLnBrk="1" hangingPunct="1"/>
              <a:t>18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63563" y="457200"/>
            <a:ext cx="4224337" cy="739775"/>
          </a:xfrm>
        </p:spPr>
        <p:txBody>
          <a:bodyPr/>
          <a:lstStyle/>
          <a:p>
            <a:pPr eaLnBrk="1" hangingPunct="1"/>
            <a:r>
              <a:rPr lang="sr-Latn-RS" altLang="en-US" sz="3600" smtClean="0"/>
              <a:t>Naredbe i podaci</a:t>
            </a:r>
            <a:endParaRPr lang="en-US" altLang="en-US" sz="3600" smtClean="0"/>
          </a:p>
        </p:txBody>
      </p:sp>
      <p:sp>
        <p:nvSpPr>
          <p:cNvPr id="21507" name="Rectangle 3" descr="Rectangle: Click to edit Master text styles&#10;Second level&#10;Third level&#10;Fourth level&#10;Fifth level"/>
          <p:cNvSpPr txBox="1">
            <a:spLocks noChangeArrowheads="1"/>
          </p:cNvSpPr>
          <p:nvPr/>
        </p:nvSpPr>
        <p:spPr bwMode="auto">
          <a:xfrm>
            <a:off x="304800" y="1412875"/>
            <a:ext cx="8659688" cy="4464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ts val="0"/>
              </a:spcBef>
              <a:spcAft>
                <a:spcPts val="1200"/>
              </a:spcAft>
              <a:buClr>
                <a:schemeClr val="bg2"/>
              </a:buClr>
              <a:buSzPct val="75000"/>
              <a:buFont typeface="Wingdings" pitchFamily="2" charset="2"/>
              <a:buChar char="n"/>
            </a:pPr>
            <a:r>
              <a:rPr lang="en-GB" altLang="en-US" sz="2100" dirty="0" err="1"/>
              <a:t>Svi</a:t>
            </a:r>
            <a:r>
              <a:rPr lang="en-GB" altLang="en-US" sz="2100" dirty="0"/>
              <a:t> </a:t>
            </a:r>
            <a:r>
              <a:rPr lang="en-GB" altLang="en-US" sz="2100" dirty="0" err="1"/>
              <a:t>računarski</a:t>
            </a:r>
            <a:r>
              <a:rPr lang="en-GB" altLang="en-US" sz="2100" dirty="0"/>
              <a:t> </a:t>
            </a:r>
            <a:r>
              <a:rPr lang="en-GB" altLang="en-US" sz="2100" dirty="0" err="1"/>
              <a:t>programi</a:t>
            </a:r>
            <a:r>
              <a:rPr lang="en-GB" altLang="en-US" sz="2100" dirty="0"/>
              <a:t> </a:t>
            </a:r>
            <a:r>
              <a:rPr lang="en-GB" altLang="en-US" sz="2100" dirty="0" err="1"/>
              <a:t>sastoje</a:t>
            </a:r>
            <a:r>
              <a:rPr lang="en-GB" altLang="en-US" sz="2100" dirty="0"/>
              <a:t> se od </a:t>
            </a:r>
            <a:r>
              <a:rPr lang="en-GB" altLang="en-US" sz="2100" dirty="0" err="1"/>
              <a:t>dva</a:t>
            </a:r>
            <a:r>
              <a:rPr lang="en-GB" altLang="en-US" sz="2100" dirty="0"/>
              <a:t> </a:t>
            </a:r>
            <a:r>
              <a:rPr lang="en-GB" altLang="en-US" sz="2100" dirty="0" err="1"/>
              <a:t>elementa</a:t>
            </a:r>
            <a:r>
              <a:rPr lang="en-GB" altLang="en-US" sz="2100" dirty="0"/>
              <a:t>, </a:t>
            </a:r>
            <a:r>
              <a:rPr lang="en-GB" altLang="en-US" sz="2100" b="1" dirty="0" err="1">
                <a:solidFill>
                  <a:srgbClr val="FF0000"/>
                </a:solidFill>
              </a:rPr>
              <a:t>naredb</a:t>
            </a:r>
            <a:r>
              <a:rPr lang="sr-Latn-RS" altLang="en-US" sz="2100" b="1" dirty="0">
                <a:solidFill>
                  <a:srgbClr val="FF0000"/>
                </a:solidFill>
              </a:rPr>
              <a:t>i</a:t>
            </a:r>
            <a:r>
              <a:rPr lang="en-GB" altLang="en-US" sz="2100" dirty="0"/>
              <a:t> </a:t>
            </a:r>
            <a:r>
              <a:rPr lang="en-GB" altLang="en-US" sz="2100" dirty="0" err="1"/>
              <a:t>i</a:t>
            </a:r>
            <a:r>
              <a:rPr lang="en-GB" altLang="en-US" sz="2100" dirty="0"/>
              <a:t> </a:t>
            </a:r>
            <a:r>
              <a:rPr lang="en-GB" altLang="en-US" sz="2100" b="1" dirty="0" err="1">
                <a:solidFill>
                  <a:srgbClr val="FF0000"/>
                </a:solidFill>
              </a:rPr>
              <a:t>podataka</a:t>
            </a:r>
            <a:r>
              <a:rPr lang="en-GB" altLang="en-US" sz="2100" dirty="0"/>
              <a:t>. </a:t>
            </a:r>
            <a:endParaRPr lang="sr-Latn-RS" altLang="en-US" sz="2100" dirty="0"/>
          </a:p>
          <a:p>
            <a:pPr>
              <a:spcBef>
                <a:spcPts val="0"/>
              </a:spcBef>
              <a:spcAft>
                <a:spcPts val="1200"/>
              </a:spcAft>
              <a:buClr>
                <a:schemeClr val="bg2"/>
              </a:buClr>
              <a:buSzPct val="75000"/>
              <a:buFont typeface="Wingdings" pitchFamily="2" charset="2"/>
              <a:buChar char="n"/>
            </a:pPr>
            <a:r>
              <a:rPr lang="sr-Latn-RS" altLang="en-US" sz="2100" dirty="0"/>
              <a:t>Dve koncepcije razvoja programa su organizacija programa </a:t>
            </a:r>
            <a:r>
              <a:rPr lang="en-GB" altLang="en-US" sz="2100" dirty="0" err="1"/>
              <a:t>oko</a:t>
            </a:r>
            <a:r>
              <a:rPr lang="en-GB" altLang="en-US" sz="2100" dirty="0"/>
              <a:t> </a:t>
            </a:r>
            <a:r>
              <a:rPr lang="en-GB" altLang="en-US" sz="2100" dirty="0" err="1"/>
              <a:t>onoga</a:t>
            </a:r>
            <a:r>
              <a:rPr lang="en-GB" altLang="en-US" sz="2100" dirty="0"/>
              <a:t> „</a:t>
            </a:r>
            <a:r>
              <a:rPr lang="en-GB" altLang="en-US" sz="2100" dirty="0" err="1">
                <a:solidFill>
                  <a:srgbClr val="00B050"/>
                </a:solidFill>
              </a:rPr>
              <a:t>ko</a:t>
            </a:r>
            <a:r>
              <a:rPr lang="en-GB" altLang="en-US" sz="2100" dirty="0">
                <a:solidFill>
                  <a:srgbClr val="00B050"/>
                </a:solidFill>
              </a:rPr>
              <a:t> </a:t>
            </a:r>
            <a:r>
              <a:rPr lang="en-GB" altLang="en-US" sz="2100" dirty="0" err="1">
                <a:solidFill>
                  <a:srgbClr val="00B050"/>
                </a:solidFill>
              </a:rPr>
              <a:t>radi</a:t>
            </a:r>
            <a:r>
              <a:rPr lang="en-GB" altLang="en-US" sz="2100" dirty="0"/>
              <a:t>“ </a:t>
            </a:r>
            <a:r>
              <a:rPr lang="sr-Latn-RS" altLang="en-US" sz="2100" dirty="0"/>
              <a:t>i</a:t>
            </a:r>
            <a:r>
              <a:rPr lang="en-GB" altLang="en-US" sz="2100" dirty="0"/>
              <a:t> </a:t>
            </a:r>
            <a:r>
              <a:rPr lang="en-GB" altLang="en-US" sz="2100" dirty="0" err="1"/>
              <a:t>oko</a:t>
            </a:r>
            <a:r>
              <a:rPr lang="en-GB" altLang="en-US" sz="2100" dirty="0"/>
              <a:t> </a:t>
            </a:r>
            <a:r>
              <a:rPr lang="en-GB" altLang="en-US" sz="2100" dirty="0" err="1"/>
              <a:t>onoga</a:t>
            </a:r>
            <a:r>
              <a:rPr lang="en-GB" altLang="en-US" sz="2100" dirty="0"/>
              <a:t> „</a:t>
            </a:r>
            <a:r>
              <a:rPr lang="en-GB" altLang="en-US" sz="2100" dirty="0" err="1">
                <a:solidFill>
                  <a:srgbClr val="3333CC"/>
                </a:solidFill>
              </a:rPr>
              <a:t>sa</a:t>
            </a:r>
            <a:r>
              <a:rPr lang="en-GB" altLang="en-US" sz="2100" dirty="0">
                <a:solidFill>
                  <a:srgbClr val="3333CC"/>
                </a:solidFill>
              </a:rPr>
              <a:t> </a:t>
            </a:r>
            <a:r>
              <a:rPr lang="en-GB" altLang="en-US" sz="2100" dirty="0" err="1">
                <a:solidFill>
                  <a:srgbClr val="3333CC"/>
                </a:solidFill>
              </a:rPr>
              <a:t>čime</a:t>
            </a:r>
            <a:r>
              <a:rPr lang="en-GB" altLang="en-US" sz="2100" dirty="0">
                <a:solidFill>
                  <a:srgbClr val="3333CC"/>
                </a:solidFill>
              </a:rPr>
              <a:t> se </a:t>
            </a:r>
            <a:r>
              <a:rPr lang="en-GB" altLang="en-US" sz="2100" dirty="0" err="1">
                <a:solidFill>
                  <a:srgbClr val="3333CC"/>
                </a:solidFill>
              </a:rPr>
              <a:t>radi</a:t>
            </a:r>
            <a:r>
              <a:rPr lang="en-GB" altLang="en-US" sz="2100" dirty="0"/>
              <a:t>“. </a:t>
            </a:r>
            <a:endParaRPr lang="sr-Latn-RS" altLang="en-US" sz="2100" dirty="0"/>
          </a:p>
          <a:p>
            <a:pPr>
              <a:spcBef>
                <a:spcPts val="0"/>
              </a:spcBef>
              <a:spcAft>
                <a:spcPts val="1200"/>
              </a:spcAft>
              <a:buClr>
                <a:schemeClr val="bg2"/>
              </a:buClr>
              <a:buSzPct val="75000"/>
              <a:buFont typeface="Wingdings" pitchFamily="2" charset="2"/>
              <a:buChar char="n"/>
            </a:pPr>
            <a:r>
              <a:rPr lang="en-GB" altLang="en-US" sz="2100" dirty="0" err="1"/>
              <a:t>Prvi</a:t>
            </a:r>
            <a:r>
              <a:rPr lang="en-GB" altLang="en-US" sz="2100" dirty="0"/>
              <a:t> </a:t>
            </a:r>
            <a:r>
              <a:rPr lang="en-GB" altLang="en-US" sz="2100" dirty="0" err="1"/>
              <a:t>način</a:t>
            </a:r>
            <a:r>
              <a:rPr lang="en-GB" altLang="en-US" sz="2100" dirty="0"/>
              <a:t> </a:t>
            </a:r>
            <a:r>
              <a:rPr lang="en-GB" altLang="en-US" sz="2100" dirty="0" err="1"/>
              <a:t>predstavlja</a:t>
            </a:r>
            <a:r>
              <a:rPr lang="en-GB" altLang="en-US" sz="2100" dirty="0"/>
              <a:t> </a:t>
            </a:r>
            <a:r>
              <a:rPr lang="en-GB" altLang="en-US" sz="2100" dirty="0" err="1"/>
              <a:t>procesno</a:t>
            </a:r>
            <a:r>
              <a:rPr lang="en-GB" altLang="en-US" sz="2100" dirty="0"/>
              <a:t> </a:t>
            </a:r>
            <a:r>
              <a:rPr lang="en-GB" altLang="en-US" sz="2100" dirty="0" err="1"/>
              <a:t>orijentisan</a:t>
            </a:r>
            <a:r>
              <a:rPr lang="en-GB" altLang="en-US" sz="2100" dirty="0"/>
              <a:t> model </a:t>
            </a:r>
            <a:r>
              <a:rPr lang="en-GB" altLang="en-US" sz="2100" dirty="0" err="1"/>
              <a:t>po</a:t>
            </a:r>
            <a:r>
              <a:rPr lang="en-GB" altLang="en-US" sz="2100" dirty="0"/>
              <a:t> </a:t>
            </a:r>
            <a:r>
              <a:rPr lang="en-GB" altLang="en-US" sz="2100" dirty="0" err="1"/>
              <a:t>kome</a:t>
            </a:r>
            <a:r>
              <a:rPr lang="en-GB" altLang="en-US" sz="2100" dirty="0"/>
              <a:t> se program </a:t>
            </a:r>
            <a:r>
              <a:rPr lang="en-GB" altLang="en-US" sz="2100" dirty="0" err="1"/>
              <a:t>definiše</a:t>
            </a:r>
            <a:r>
              <a:rPr lang="en-GB" altLang="en-US" sz="2100" dirty="0"/>
              <a:t> </a:t>
            </a:r>
            <a:r>
              <a:rPr lang="en-GB" altLang="en-US" sz="2100" dirty="0" err="1"/>
              <a:t>kao</a:t>
            </a:r>
            <a:r>
              <a:rPr lang="en-GB" altLang="en-US" sz="2100" dirty="0"/>
              <a:t> </a:t>
            </a:r>
            <a:r>
              <a:rPr lang="en-GB" altLang="en-US" sz="2100" dirty="0" err="1"/>
              <a:t>sekvenca</a:t>
            </a:r>
            <a:r>
              <a:rPr lang="en-GB" altLang="en-US" sz="2100" dirty="0"/>
              <a:t> </a:t>
            </a:r>
            <a:r>
              <a:rPr lang="en-GB" altLang="en-US" sz="2100" dirty="0" err="1"/>
              <a:t>naredbi</a:t>
            </a:r>
            <a:r>
              <a:rPr lang="en-GB" altLang="en-US" sz="2100" dirty="0"/>
              <a:t> </a:t>
            </a:r>
            <a:r>
              <a:rPr lang="en-GB" altLang="en-US" sz="2100" dirty="0" err="1"/>
              <a:t>koje</a:t>
            </a:r>
            <a:r>
              <a:rPr lang="en-GB" altLang="en-US" sz="2100" dirty="0"/>
              <a:t> </a:t>
            </a:r>
            <a:r>
              <a:rPr lang="en-GB" altLang="en-US" sz="2100" dirty="0" err="1"/>
              <a:t>rade</a:t>
            </a:r>
            <a:r>
              <a:rPr lang="en-GB" altLang="en-US" sz="2100" dirty="0"/>
              <a:t> </a:t>
            </a:r>
            <a:r>
              <a:rPr lang="en-GB" altLang="en-US" sz="2100" dirty="0" err="1"/>
              <a:t>sa</a:t>
            </a:r>
            <a:r>
              <a:rPr lang="en-GB" altLang="en-US" sz="2100" dirty="0"/>
              <a:t> </a:t>
            </a:r>
            <a:r>
              <a:rPr lang="en-GB" altLang="en-US" sz="2100" dirty="0" err="1"/>
              <a:t>podacima</a:t>
            </a:r>
            <a:r>
              <a:rPr lang="en-GB" altLang="en-US" sz="2100" dirty="0"/>
              <a:t>. </a:t>
            </a:r>
            <a:r>
              <a:rPr lang="en-GB" altLang="en-US" sz="2100" dirty="0" err="1"/>
              <a:t>Ovaj</a:t>
            </a:r>
            <a:r>
              <a:rPr lang="en-GB" altLang="en-US" sz="2100" dirty="0"/>
              <a:t> model </a:t>
            </a:r>
            <a:r>
              <a:rPr lang="en-GB" altLang="en-US" sz="2100" dirty="0" err="1"/>
              <a:t>uspešno</a:t>
            </a:r>
            <a:r>
              <a:rPr lang="en-GB" altLang="en-US" sz="2100" dirty="0"/>
              <a:t> </a:t>
            </a:r>
            <a:r>
              <a:rPr lang="en-GB" altLang="en-US" sz="2100" dirty="0" err="1"/>
              <a:t>koriste</a:t>
            </a:r>
            <a:r>
              <a:rPr lang="en-GB" altLang="en-US" sz="2100" dirty="0"/>
              <a:t> </a:t>
            </a:r>
            <a:r>
              <a:rPr lang="en-GB" altLang="en-US" sz="2100" dirty="0" err="1"/>
              <a:t>proceduralni</a:t>
            </a:r>
            <a:r>
              <a:rPr lang="en-GB" altLang="en-US" sz="2100" dirty="0"/>
              <a:t> </a:t>
            </a:r>
            <a:r>
              <a:rPr lang="en-GB" altLang="en-US" sz="2100" dirty="0" err="1"/>
              <a:t>jezici</a:t>
            </a:r>
            <a:r>
              <a:rPr lang="en-GB" altLang="en-US" sz="2100" dirty="0"/>
              <a:t> </a:t>
            </a:r>
            <a:r>
              <a:rPr lang="en-GB" altLang="en-US" sz="2100" dirty="0" err="1"/>
              <a:t>kakav</a:t>
            </a:r>
            <a:r>
              <a:rPr lang="en-GB" altLang="en-US" sz="2100" dirty="0"/>
              <a:t> je C. </a:t>
            </a:r>
            <a:r>
              <a:rPr lang="sr-Latn-ME" altLang="en-US" sz="2100" dirty="0" smtClean="0"/>
              <a:t>N</a:t>
            </a:r>
            <a:r>
              <a:rPr lang="en-GB" altLang="en-US" sz="2100" dirty="0" smtClean="0"/>
              <a:t>e </a:t>
            </a:r>
            <a:r>
              <a:rPr lang="en-GB" altLang="en-US" sz="2100" dirty="0" err="1"/>
              <a:t>predstavlja</a:t>
            </a:r>
            <a:r>
              <a:rPr lang="en-GB" altLang="en-US" sz="2100" dirty="0"/>
              <a:t> dobro </a:t>
            </a:r>
            <a:r>
              <a:rPr lang="en-GB" altLang="en-US" sz="2100" dirty="0" err="1"/>
              <a:t>rešenje</a:t>
            </a:r>
            <a:r>
              <a:rPr lang="en-GB" altLang="en-US" sz="2100" dirty="0"/>
              <a:t> </a:t>
            </a:r>
            <a:r>
              <a:rPr lang="en-GB" altLang="en-US" sz="2100" dirty="0" err="1"/>
              <a:t>kada</a:t>
            </a:r>
            <a:r>
              <a:rPr lang="en-GB" altLang="en-US" sz="2100" dirty="0"/>
              <a:t> program </a:t>
            </a:r>
            <a:r>
              <a:rPr lang="en-GB" altLang="en-US" sz="2100" dirty="0" err="1"/>
              <a:t>postane</a:t>
            </a:r>
            <a:r>
              <a:rPr lang="en-GB" altLang="en-US" sz="2100" dirty="0"/>
              <a:t> </a:t>
            </a:r>
            <a:r>
              <a:rPr lang="en-GB" altLang="en-US" sz="2100" dirty="0" err="1"/>
              <a:t>veoma</a:t>
            </a:r>
            <a:r>
              <a:rPr lang="en-GB" altLang="en-US" sz="2100" dirty="0"/>
              <a:t> </a:t>
            </a:r>
            <a:r>
              <a:rPr lang="en-GB" altLang="en-US" sz="2100" dirty="0" err="1" smtClean="0"/>
              <a:t>obiman</a:t>
            </a:r>
            <a:r>
              <a:rPr lang="en-GB" altLang="en-US" sz="2100" dirty="0" smtClean="0"/>
              <a:t>. </a:t>
            </a:r>
            <a:endParaRPr lang="en-GB" altLang="en-US" sz="2100" dirty="0"/>
          </a:p>
          <a:p>
            <a:pPr>
              <a:spcBef>
                <a:spcPts val="0"/>
              </a:spcBef>
              <a:spcAft>
                <a:spcPts val="1200"/>
              </a:spcAft>
              <a:buClr>
                <a:schemeClr val="bg2"/>
              </a:buClr>
              <a:buSzPct val="75000"/>
              <a:buFont typeface="Wingdings" pitchFamily="2" charset="2"/>
              <a:buChar char="n"/>
            </a:pPr>
            <a:r>
              <a:rPr lang="sr-Latn-RS" altLang="en-US" sz="2100" dirty="0"/>
              <a:t>OO</a:t>
            </a:r>
            <a:r>
              <a:rPr lang="en-GB" altLang="en-US" sz="2100" dirty="0"/>
              <a:t> </a:t>
            </a:r>
            <a:r>
              <a:rPr lang="en-GB" altLang="en-US" sz="2100" dirty="0" err="1"/>
              <a:t>programiranje</a:t>
            </a:r>
            <a:r>
              <a:rPr lang="en-GB" altLang="en-US" sz="2100" dirty="0"/>
              <a:t> </a:t>
            </a:r>
            <a:r>
              <a:rPr lang="en-GB" altLang="en-US" sz="2100" dirty="0" err="1"/>
              <a:t>predstavlja</a:t>
            </a:r>
            <a:r>
              <a:rPr lang="en-GB" altLang="en-US" sz="2100" dirty="0"/>
              <a:t> </a:t>
            </a:r>
            <a:r>
              <a:rPr lang="en-GB" altLang="en-US" sz="2100" dirty="0" err="1"/>
              <a:t>drugi</a:t>
            </a:r>
            <a:r>
              <a:rPr lang="en-GB" altLang="en-US" sz="2100" dirty="0"/>
              <a:t> </a:t>
            </a:r>
            <a:r>
              <a:rPr lang="en-GB" altLang="en-US" sz="2100" dirty="0" err="1"/>
              <a:t>pristup</a:t>
            </a:r>
            <a:r>
              <a:rPr lang="en-GB" altLang="en-US" sz="2100" dirty="0"/>
              <a:t> </a:t>
            </a:r>
            <a:r>
              <a:rPr lang="en-GB" altLang="en-US" sz="2100" dirty="0" err="1"/>
              <a:t>koji</a:t>
            </a:r>
            <a:r>
              <a:rPr lang="en-GB" altLang="en-US" sz="2100" dirty="0"/>
              <a:t> je </a:t>
            </a:r>
            <a:r>
              <a:rPr lang="en-GB" altLang="en-US" sz="2100" dirty="0" err="1"/>
              <a:t>nastao</a:t>
            </a:r>
            <a:r>
              <a:rPr lang="en-GB" altLang="en-US" sz="2100" dirty="0"/>
              <a:t> </a:t>
            </a:r>
            <a:r>
              <a:rPr lang="en-GB" altLang="en-US" sz="2100" dirty="0" err="1"/>
              <a:t>kao</a:t>
            </a:r>
            <a:r>
              <a:rPr lang="en-GB" altLang="en-US" sz="2100" dirty="0"/>
              <a:t> </a:t>
            </a:r>
            <a:r>
              <a:rPr lang="en-GB" altLang="en-US" sz="2100" dirty="0" err="1"/>
              <a:t>odgovor</a:t>
            </a:r>
            <a:r>
              <a:rPr lang="en-GB" altLang="en-US" sz="2100" dirty="0"/>
              <a:t> </a:t>
            </a:r>
            <a:r>
              <a:rPr lang="en-GB" altLang="en-US" sz="2100" dirty="0" err="1"/>
              <a:t>na</a:t>
            </a:r>
            <a:r>
              <a:rPr lang="en-GB" altLang="en-US" sz="2100" dirty="0"/>
              <a:t> </a:t>
            </a:r>
            <a:r>
              <a:rPr lang="en-GB" altLang="en-US" sz="2100" dirty="0" err="1"/>
              <a:t>teškoće</a:t>
            </a:r>
            <a:r>
              <a:rPr lang="en-GB" altLang="en-US" sz="2100" dirty="0"/>
              <a:t> </a:t>
            </a:r>
            <a:r>
              <a:rPr lang="en-GB" altLang="en-US" sz="2100" dirty="0" err="1"/>
              <a:t>nastale</a:t>
            </a:r>
            <a:r>
              <a:rPr lang="en-GB" altLang="en-US" sz="2100" dirty="0"/>
              <a:t> </a:t>
            </a:r>
            <a:r>
              <a:rPr lang="en-GB" altLang="en-US" sz="2100" dirty="0" err="1"/>
              <a:t>usložnjavanjem</a:t>
            </a:r>
            <a:r>
              <a:rPr lang="en-GB" altLang="en-US" sz="2100" dirty="0"/>
              <a:t> </a:t>
            </a:r>
            <a:r>
              <a:rPr lang="en-GB" altLang="en-US" sz="2100" dirty="0" err="1"/>
              <a:t>programa</a:t>
            </a:r>
            <a:r>
              <a:rPr lang="en-GB" altLang="en-US" sz="2100" dirty="0"/>
              <a:t>. </a:t>
            </a:r>
            <a:r>
              <a:rPr lang="en-GB" altLang="en-US" sz="2100" dirty="0" err="1"/>
              <a:t>Ovim</a:t>
            </a:r>
            <a:r>
              <a:rPr lang="en-GB" altLang="en-US" sz="2100" dirty="0"/>
              <a:t> </a:t>
            </a:r>
            <a:r>
              <a:rPr lang="en-GB" altLang="en-US" sz="2100" dirty="0" err="1"/>
              <a:t>pristupom</a:t>
            </a:r>
            <a:r>
              <a:rPr lang="en-GB" altLang="en-US" sz="2100" dirty="0"/>
              <a:t> se program </a:t>
            </a:r>
            <a:r>
              <a:rPr lang="en-GB" altLang="en-US" sz="2100" dirty="0" err="1"/>
              <a:t>organizuje</a:t>
            </a:r>
            <a:r>
              <a:rPr lang="en-GB" altLang="en-US" sz="2100" dirty="0"/>
              <a:t> </a:t>
            </a:r>
            <a:r>
              <a:rPr lang="en-GB" altLang="en-US" sz="2100" dirty="0" err="1"/>
              <a:t>oko</a:t>
            </a:r>
            <a:r>
              <a:rPr lang="en-GB" altLang="en-US" sz="2100" dirty="0"/>
              <a:t> </a:t>
            </a:r>
            <a:r>
              <a:rPr lang="en-GB" altLang="en-US" sz="2100" dirty="0" err="1"/>
              <a:t>podataka</a:t>
            </a:r>
            <a:r>
              <a:rPr lang="en-GB" altLang="en-US" sz="2100" dirty="0"/>
              <a:t> (</a:t>
            </a:r>
            <a:r>
              <a:rPr lang="en-GB" altLang="en-US" sz="2100" dirty="0" err="1"/>
              <a:t>objekata</a:t>
            </a:r>
            <a:r>
              <a:rPr lang="en-GB" altLang="en-US" sz="2100" dirty="0"/>
              <a:t>) </a:t>
            </a:r>
            <a:r>
              <a:rPr lang="en-GB" altLang="en-US" sz="2100" dirty="0" err="1"/>
              <a:t>i</a:t>
            </a:r>
            <a:r>
              <a:rPr lang="en-GB" altLang="en-US" sz="2100" dirty="0"/>
              <a:t> </a:t>
            </a:r>
            <a:r>
              <a:rPr lang="en-GB" altLang="en-US" sz="2100" dirty="0" err="1"/>
              <a:t>skupa</a:t>
            </a:r>
            <a:r>
              <a:rPr lang="en-GB" altLang="en-US" sz="2100" dirty="0"/>
              <a:t> dobro </a:t>
            </a:r>
            <a:r>
              <a:rPr lang="en-GB" altLang="en-US" sz="2100" dirty="0" err="1"/>
              <a:t>definisanih</a:t>
            </a:r>
            <a:r>
              <a:rPr lang="en-GB" altLang="en-US" sz="2100" dirty="0"/>
              <a:t> </a:t>
            </a:r>
            <a:r>
              <a:rPr lang="en-GB" altLang="en-US" sz="2100" dirty="0" err="1"/>
              <a:t>načina</a:t>
            </a:r>
            <a:r>
              <a:rPr lang="en-GB" altLang="en-US" sz="2100" dirty="0"/>
              <a:t> </a:t>
            </a:r>
            <a:r>
              <a:rPr lang="en-GB" altLang="en-US" sz="2100" dirty="0" err="1"/>
              <a:t>pristupa</a:t>
            </a:r>
            <a:r>
              <a:rPr lang="en-GB" altLang="en-US" sz="2100" dirty="0"/>
              <a:t> </a:t>
            </a:r>
            <a:r>
              <a:rPr lang="en-GB" altLang="en-US" sz="2100" dirty="0" err="1"/>
              <a:t>tim</a:t>
            </a:r>
            <a:r>
              <a:rPr lang="en-GB" altLang="en-US" sz="2100" dirty="0"/>
              <a:t> </a:t>
            </a:r>
            <a:r>
              <a:rPr lang="en-GB" altLang="en-US" sz="2100" dirty="0" err="1"/>
              <a:t>podacima</a:t>
            </a:r>
            <a:r>
              <a:rPr lang="en-GB" altLang="en-US" sz="2100" dirty="0"/>
              <a:t>.</a:t>
            </a:r>
          </a:p>
        </p:txBody>
      </p:sp>
      <p:sp>
        <p:nvSpPr>
          <p:cNvPr id="2150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29FE62-ECDD-48CB-AF25-70807DB8CF56}" type="slidenum">
              <a:rPr lang="en-GB" altLang="en-US" smtClean="0">
                <a:latin typeface="Arial Black" pitchFamily="34" charset="0"/>
              </a:rPr>
              <a:pPr eaLnBrk="1" hangingPunct="1"/>
              <a:t>19</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63563" y="457200"/>
            <a:ext cx="5365750" cy="739775"/>
          </a:xfrm>
        </p:spPr>
        <p:txBody>
          <a:bodyPr/>
          <a:lstStyle/>
          <a:p>
            <a:pPr eaLnBrk="1" hangingPunct="1"/>
            <a:r>
              <a:rPr lang="sr-Latn-CS" altLang="en-US" sz="3600" smtClean="0"/>
              <a:t>Osnovni podaci</a:t>
            </a:r>
            <a:r>
              <a:rPr lang="en-US" altLang="en-US" sz="3600" smtClean="0"/>
              <a:t> - osoblje</a:t>
            </a:r>
          </a:p>
        </p:txBody>
      </p:sp>
      <p:sp>
        <p:nvSpPr>
          <p:cNvPr id="4099" name="Rectangle 3"/>
          <p:cNvSpPr>
            <a:spLocks noGrp="1" noChangeArrowheads="1"/>
          </p:cNvSpPr>
          <p:nvPr>
            <p:ph type="body" idx="1"/>
          </p:nvPr>
        </p:nvSpPr>
        <p:spPr>
          <a:xfrm>
            <a:off x="357188" y="1984375"/>
            <a:ext cx="7786687" cy="4016375"/>
          </a:xfrm>
          <a:noFill/>
        </p:spPr>
        <p:txBody>
          <a:bodyPr lIns="54000" rIns="54000"/>
          <a:lstStyle/>
          <a:p>
            <a:pPr marL="239713" indent="-239713" eaLnBrk="1" hangingPunct="1">
              <a:lnSpc>
                <a:spcPct val="85000"/>
              </a:lnSpc>
              <a:spcAft>
                <a:spcPct val="20000"/>
              </a:spcAft>
              <a:buClr>
                <a:schemeClr val="tx1"/>
              </a:buClr>
              <a:buFont typeface="Wingdings" pitchFamily="2" charset="2"/>
              <a:buNone/>
            </a:pPr>
            <a:r>
              <a:rPr lang="sr-Latn-CS" altLang="en-US" sz="2400" u="sng" dirty="0" smtClean="0"/>
              <a:t>Predavač</a:t>
            </a:r>
            <a:r>
              <a:rPr lang="en-US" altLang="en-US" sz="2400" dirty="0" smtClean="0"/>
              <a:t>:	</a:t>
            </a:r>
            <a:r>
              <a:rPr lang="en-US" altLang="en-US" sz="2400" b="1" dirty="0" smtClean="0">
                <a:solidFill>
                  <a:srgbClr val="FF0000"/>
                </a:solidFill>
              </a:rPr>
              <a:t>Prof</a:t>
            </a:r>
            <a:r>
              <a:rPr lang="sr-Latn-CS" altLang="en-US" sz="2400" b="1" dirty="0" smtClean="0">
                <a:solidFill>
                  <a:srgbClr val="FF0000"/>
                </a:solidFill>
              </a:rPr>
              <a:t>. dr Slobodan Đukanović</a:t>
            </a:r>
          </a:p>
          <a:p>
            <a:pPr marL="239713" indent="-239713" eaLnBrk="1" hangingPunct="1">
              <a:lnSpc>
                <a:spcPct val="85000"/>
              </a:lnSpc>
              <a:spcAft>
                <a:spcPct val="20000"/>
              </a:spcAft>
              <a:buClr>
                <a:schemeClr val="tx1"/>
              </a:buClr>
              <a:buFont typeface="Wingdings" pitchFamily="2" charset="2"/>
              <a:buNone/>
            </a:pPr>
            <a:r>
              <a:rPr lang="sr-Latn-CS" altLang="en-US" sz="2400" b="1" dirty="0" smtClean="0">
                <a:solidFill>
                  <a:srgbClr val="FF0000"/>
                </a:solidFill>
              </a:rPr>
              <a:t>	</a:t>
            </a:r>
            <a:r>
              <a:rPr lang="sr-Latn-CS" altLang="en-US" sz="2400" b="1" dirty="0" smtClean="0"/>
              <a:t>		</a:t>
            </a:r>
            <a:r>
              <a:rPr lang="sr-Latn-CS" altLang="en-US" sz="2400" dirty="0" smtClean="0"/>
              <a:t>kabinet</a:t>
            </a:r>
            <a:r>
              <a:rPr lang="en-US" altLang="en-US" sz="2400" dirty="0" smtClean="0"/>
              <a:t>:</a:t>
            </a:r>
            <a:r>
              <a:rPr lang="sr-Latn-CS" altLang="en-US" sz="2400" dirty="0" smtClean="0"/>
              <a:t> </a:t>
            </a:r>
            <a:r>
              <a:rPr lang="sr-Latn-CS" altLang="en-US" sz="2400" b="1" dirty="0" smtClean="0">
                <a:solidFill>
                  <a:srgbClr val="0070C0"/>
                </a:solidFill>
              </a:rPr>
              <a:t>322</a:t>
            </a:r>
            <a:r>
              <a:rPr lang="sr-Latn-CS" altLang="en-US" sz="2400" dirty="0" smtClean="0"/>
              <a:t> (treći sprat)</a:t>
            </a:r>
          </a:p>
          <a:p>
            <a:pPr marL="239713" indent="-239713" eaLnBrk="1" hangingPunct="1">
              <a:lnSpc>
                <a:spcPct val="85000"/>
              </a:lnSpc>
              <a:spcAft>
                <a:spcPct val="20000"/>
              </a:spcAft>
              <a:buClr>
                <a:schemeClr val="tx1"/>
              </a:buClr>
              <a:buFont typeface="Wingdings" pitchFamily="2" charset="2"/>
              <a:buNone/>
            </a:pPr>
            <a:r>
              <a:rPr lang="sr-Latn-CS" altLang="en-US" sz="2400" b="1" dirty="0" smtClean="0"/>
              <a:t>			</a:t>
            </a:r>
            <a:r>
              <a:rPr lang="sr-Latn-CS" altLang="en-US" sz="2400" dirty="0" smtClean="0"/>
              <a:t>mail</a:t>
            </a:r>
            <a:r>
              <a:rPr lang="en-US" altLang="en-US" sz="2400" dirty="0" smtClean="0"/>
              <a:t>:</a:t>
            </a:r>
            <a:r>
              <a:rPr lang="sr-Latn-CS" altLang="en-US" sz="2400" b="1" dirty="0" smtClean="0"/>
              <a:t> </a:t>
            </a:r>
            <a:r>
              <a:rPr lang="sr-Latn-CS" altLang="en-US" sz="2400" b="1" dirty="0" smtClean="0">
                <a:solidFill>
                  <a:srgbClr val="006400"/>
                </a:solidFill>
              </a:rPr>
              <a:t>slobdj</a:t>
            </a:r>
            <a:r>
              <a:rPr lang="en-US" altLang="en-US" sz="2400" b="1" dirty="0" smtClean="0">
                <a:solidFill>
                  <a:srgbClr val="006400"/>
                </a:solidFill>
              </a:rPr>
              <a:t>@</a:t>
            </a:r>
            <a:r>
              <a:rPr lang="sr-Latn-ME" altLang="en-US" sz="2400" b="1" dirty="0" smtClean="0">
                <a:solidFill>
                  <a:srgbClr val="006400"/>
                </a:solidFill>
              </a:rPr>
              <a:t>ucg.</a:t>
            </a:r>
            <a:r>
              <a:rPr lang="en-US" altLang="en-US" sz="2400" b="1" dirty="0" smtClean="0">
                <a:solidFill>
                  <a:srgbClr val="006400"/>
                </a:solidFill>
              </a:rPr>
              <a:t>ac.me</a:t>
            </a:r>
            <a:endParaRPr lang="sr-Latn-CS" altLang="en-US" sz="2400" b="1" dirty="0" smtClean="0">
              <a:solidFill>
                <a:srgbClr val="006400"/>
              </a:solidFill>
            </a:endParaRPr>
          </a:p>
          <a:p>
            <a:pPr marL="239713" indent="-239713" eaLnBrk="1" hangingPunct="1">
              <a:lnSpc>
                <a:spcPct val="85000"/>
              </a:lnSpc>
              <a:spcAft>
                <a:spcPct val="20000"/>
              </a:spcAft>
              <a:buClr>
                <a:schemeClr val="tx1"/>
              </a:buClr>
              <a:buFont typeface="Wingdings" pitchFamily="2" charset="2"/>
              <a:buNone/>
            </a:pPr>
            <a:r>
              <a:rPr lang="sr-Latn-CS" altLang="en-US" sz="2400" b="1" dirty="0" smtClean="0">
                <a:solidFill>
                  <a:srgbClr val="006400"/>
                </a:solidFill>
              </a:rPr>
              <a:t>			</a:t>
            </a:r>
            <a:r>
              <a:rPr lang="sr-Latn-CS" altLang="en-US" sz="2400" dirty="0" smtClean="0"/>
              <a:t>konsultacije:</a:t>
            </a:r>
            <a:r>
              <a:rPr lang="sr-Latn-CS" altLang="en-US" sz="2400" b="1" dirty="0" smtClean="0">
                <a:solidFill>
                  <a:srgbClr val="006400"/>
                </a:solidFill>
              </a:rPr>
              <a:t> </a:t>
            </a:r>
            <a:r>
              <a:rPr lang="sr-Latn-CS" altLang="en-US" sz="2400" b="1" dirty="0" smtClean="0">
                <a:solidFill>
                  <a:srgbClr val="CC6600"/>
                </a:solidFill>
              </a:rPr>
              <a:t>utora</a:t>
            </a:r>
            <a:r>
              <a:rPr lang="en-US" altLang="en-US" sz="2400" b="1" dirty="0" smtClean="0">
                <a:solidFill>
                  <a:srgbClr val="CC6600"/>
                </a:solidFill>
              </a:rPr>
              <a:t>k</a:t>
            </a:r>
            <a:r>
              <a:rPr lang="sr-Latn-CS" altLang="en-US" sz="2400" b="1" dirty="0" smtClean="0">
                <a:solidFill>
                  <a:srgbClr val="CC6600"/>
                </a:solidFill>
              </a:rPr>
              <a:t>, 1</a:t>
            </a:r>
            <a:r>
              <a:rPr lang="en-US" altLang="en-US" sz="2400" b="1" dirty="0" smtClean="0">
                <a:solidFill>
                  <a:srgbClr val="CC6600"/>
                </a:solidFill>
              </a:rPr>
              <a:t>4</a:t>
            </a:r>
            <a:r>
              <a:rPr lang="sr-Latn-CS" altLang="en-US" sz="2400" b="1" dirty="0" smtClean="0">
                <a:solidFill>
                  <a:srgbClr val="CC6600"/>
                </a:solidFill>
              </a:rPr>
              <a:t>-1</a:t>
            </a:r>
            <a:r>
              <a:rPr lang="en-US" altLang="en-US" sz="2400" b="1" dirty="0" smtClean="0">
                <a:solidFill>
                  <a:srgbClr val="CC6600"/>
                </a:solidFill>
              </a:rPr>
              <a:t>6</a:t>
            </a:r>
            <a:r>
              <a:rPr lang="sr-Latn-CS" altLang="en-US" sz="2400" b="1" dirty="0" smtClean="0">
                <a:solidFill>
                  <a:srgbClr val="CC6600"/>
                </a:solidFill>
              </a:rPr>
              <a:t>h</a:t>
            </a:r>
          </a:p>
          <a:p>
            <a:pPr marL="239713" indent="-239713" eaLnBrk="1" hangingPunct="1">
              <a:lnSpc>
                <a:spcPct val="85000"/>
              </a:lnSpc>
              <a:spcAft>
                <a:spcPct val="20000"/>
              </a:spcAft>
              <a:buClr>
                <a:schemeClr val="tx1"/>
              </a:buClr>
              <a:buFont typeface="Wingdings" pitchFamily="2" charset="2"/>
              <a:buNone/>
            </a:pPr>
            <a:endParaRPr lang="en-US" altLang="en-US" sz="2400" u="sng" dirty="0" smtClean="0"/>
          </a:p>
          <a:p>
            <a:pPr marL="239713" indent="-239713" eaLnBrk="1" hangingPunct="1">
              <a:lnSpc>
                <a:spcPct val="85000"/>
              </a:lnSpc>
              <a:spcAft>
                <a:spcPct val="20000"/>
              </a:spcAft>
              <a:buClr>
                <a:schemeClr val="tx1"/>
              </a:buClr>
              <a:buFont typeface="Wingdings" pitchFamily="2" charset="2"/>
              <a:buNone/>
            </a:pPr>
            <a:r>
              <a:rPr lang="sr-Latn-CS" altLang="en-US" sz="2400" u="sng" dirty="0" smtClean="0"/>
              <a:t>S</a:t>
            </a:r>
            <a:r>
              <a:rPr lang="en-US" altLang="en-US" sz="2400" u="sng" dirty="0" err="1" smtClean="0"/>
              <a:t>aradnik</a:t>
            </a:r>
            <a:r>
              <a:rPr lang="en-US" altLang="en-US" sz="2400" dirty="0" smtClean="0"/>
              <a:t>:	</a:t>
            </a:r>
            <a:r>
              <a:rPr lang="sr-Latn-ME" altLang="en-US" sz="2400" b="1" dirty="0" smtClean="0">
                <a:solidFill>
                  <a:srgbClr val="FF0000"/>
                </a:solidFill>
              </a:rPr>
              <a:t>MSc Stefan Vujović</a:t>
            </a:r>
            <a:endParaRPr lang="en-US" altLang="en-US" sz="2400" b="1" dirty="0" smtClean="0">
              <a:solidFill>
                <a:srgbClr val="CC6600"/>
              </a:solidFill>
            </a:endParaRPr>
          </a:p>
        </p:txBody>
      </p:sp>
      <p:sp>
        <p:nvSpPr>
          <p:cNvPr id="41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16BD0B-D189-4709-AF28-A23405CF15D3}" type="slidenum">
              <a:rPr lang="en-GB" altLang="en-US" smtClean="0">
                <a:latin typeface="Arial Black" pitchFamily="34" charset="0"/>
              </a:rPr>
              <a:pPr eaLnBrk="1" hangingPunct="1"/>
              <a:t>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63563" y="457200"/>
            <a:ext cx="2568575" cy="739775"/>
          </a:xfrm>
        </p:spPr>
        <p:txBody>
          <a:bodyPr/>
          <a:lstStyle/>
          <a:p>
            <a:pPr eaLnBrk="1" hangingPunct="1"/>
            <a:r>
              <a:rPr lang="sr-Latn-RS" altLang="en-US" sz="3600" smtClean="0"/>
              <a:t>Apstrakcija</a:t>
            </a:r>
            <a:endParaRPr lang="en-US" altLang="en-US" sz="3600" smtClean="0"/>
          </a:p>
        </p:txBody>
      </p:sp>
      <p:sp>
        <p:nvSpPr>
          <p:cNvPr id="22531" name="Rectangle 3" descr="Rectangle: Click to edit Master text styles&#10;Second level&#10;Third level&#10;Fourth level&#10;Fifth level"/>
          <p:cNvSpPr txBox="1">
            <a:spLocks noChangeArrowheads="1"/>
          </p:cNvSpPr>
          <p:nvPr/>
        </p:nvSpPr>
        <p:spPr bwMode="auto">
          <a:xfrm>
            <a:off x="179388" y="1341214"/>
            <a:ext cx="856932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ts val="0"/>
              </a:spcBef>
              <a:spcAft>
                <a:spcPts val="1200"/>
              </a:spcAft>
              <a:buClr>
                <a:schemeClr val="bg2"/>
              </a:buClr>
              <a:buSzPct val="75000"/>
              <a:buFont typeface="Wingdings" pitchFamily="2" charset="2"/>
              <a:buChar char="n"/>
            </a:pPr>
            <a:r>
              <a:rPr lang="vi-VN" altLang="en-US" sz="2100"/>
              <a:t>Apstrakcija predstavlja vrlo bitan element OO programiranja. </a:t>
            </a:r>
            <a:endParaRPr lang="sr-Latn-RS" altLang="en-US" sz="2100"/>
          </a:p>
          <a:p>
            <a:pPr>
              <a:spcBef>
                <a:spcPts val="0"/>
              </a:spcBef>
              <a:spcAft>
                <a:spcPts val="1200"/>
              </a:spcAft>
              <a:buClr>
                <a:schemeClr val="bg2"/>
              </a:buClr>
              <a:buSzPct val="75000"/>
              <a:buFont typeface="Wingdings" pitchFamily="2" charset="2"/>
              <a:buChar char="n"/>
            </a:pPr>
            <a:r>
              <a:rPr lang="vi-VN" altLang="en-US" sz="2100"/>
              <a:t>Ljudi se sa složenim situacijama bore apstrahovanjem. Na primer, niko ne tretira automobil kao skup velikog broja pojedinačnih delova, </a:t>
            </a:r>
            <a:r>
              <a:rPr lang="vi-VN" altLang="en-US" sz="2100">
                <a:solidFill>
                  <a:srgbClr val="3333CC"/>
                </a:solidFill>
              </a:rPr>
              <a:t>već ga poima kao objekat koji se ponaša na jasno definisan način</a:t>
            </a:r>
            <a:r>
              <a:rPr lang="vi-VN" altLang="en-US" sz="2100"/>
              <a:t>. Ovakvo apstrahovanje omogućava da koristimo automobil bez znanja o tome kako on radi. </a:t>
            </a:r>
            <a:endParaRPr lang="sr-Latn-RS" altLang="en-US" sz="2100"/>
          </a:p>
          <a:p>
            <a:pPr>
              <a:spcBef>
                <a:spcPts val="0"/>
              </a:spcBef>
              <a:spcAft>
                <a:spcPts val="1200"/>
              </a:spcAft>
              <a:buClr>
                <a:schemeClr val="bg2"/>
              </a:buClr>
              <a:buSzPct val="75000"/>
              <a:buFont typeface="Wingdings" pitchFamily="2" charset="2"/>
              <a:buChar char="n"/>
            </a:pPr>
            <a:r>
              <a:rPr lang="sr-Latn-RS" altLang="en-US" sz="2100"/>
              <a:t>H</a:t>
            </a:r>
            <a:r>
              <a:rPr lang="vi-VN" altLang="en-US" sz="2100"/>
              <a:t>ijerarhijsk</a:t>
            </a:r>
            <a:r>
              <a:rPr lang="sr-Latn-RS" altLang="en-US" sz="2100"/>
              <a:t>a</a:t>
            </a:r>
            <a:r>
              <a:rPr lang="vi-VN" altLang="en-US" sz="2100"/>
              <a:t> klasifikacij</a:t>
            </a:r>
            <a:r>
              <a:rPr lang="sr-Latn-RS" altLang="en-US" sz="2100"/>
              <a:t>a</a:t>
            </a:r>
            <a:r>
              <a:rPr lang="vi-VN" altLang="en-US" sz="2100"/>
              <a:t> nam omogućava da složene sisteme razdvojimo na slojeve, tj. celine kojima se lakše upravlja. Na primeru automobila, gledajući spolja, automobil predstavlja jedinstven objekat. Iznutra, automobil se sastoji iz više podsistema</a:t>
            </a:r>
            <a:r>
              <a:rPr lang="en-US" altLang="en-US" sz="2100"/>
              <a:t>:</a:t>
            </a:r>
            <a:r>
              <a:rPr lang="vi-VN" altLang="en-US" sz="2100"/>
              <a:t> za upravljanje, kočenje, signalizaciju, ozvučenje itd. </a:t>
            </a:r>
            <a:endParaRPr lang="sr-Latn-RS" altLang="en-US" sz="2100"/>
          </a:p>
          <a:p>
            <a:pPr>
              <a:spcBef>
                <a:spcPts val="0"/>
              </a:spcBef>
              <a:spcAft>
                <a:spcPts val="1200"/>
              </a:spcAft>
              <a:buClr>
                <a:schemeClr val="bg2"/>
              </a:buClr>
              <a:buSzPct val="75000"/>
              <a:buFont typeface="Wingdings" pitchFamily="2" charset="2"/>
              <a:buChar char="n"/>
            </a:pPr>
            <a:r>
              <a:rPr lang="vi-VN" altLang="en-US" sz="2100"/>
              <a:t>Svaki od </a:t>
            </a:r>
            <a:r>
              <a:rPr lang="sr-Latn-RS" altLang="en-US" sz="2100"/>
              <a:t>p</a:t>
            </a:r>
            <a:r>
              <a:rPr lang="vi-VN" altLang="en-US" sz="2100"/>
              <a:t>odsistema se sastoji od delova koji su još više specijalizovani. Na primer, ozvučenje se sastoji od radio uređaja, CD plejera i zvučnika. </a:t>
            </a:r>
            <a:endParaRPr lang="sr-Latn-RS" altLang="en-US" sz="2100"/>
          </a:p>
        </p:txBody>
      </p:sp>
      <p:sp>
        <p:nvSpPr>
          <p:cNvPr id="2253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56D0BED-F11E-47C8-90FA-227C1AEF8EB2}" type="slidenum">
              <a:rPr lang="en-GB" altLang="en-US" smtClean="0">
                <a:latin typeface="Arial Black" pitchFamily="34" charset="0"/>
              </a:rPr>
              <a:pPr eaLnBrk="1" hangingPunct="1"/>
              <a:t>20</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63563" y="457200"/>
            <a:ext cx="2568575" cy="739775"/>
          </a:xfrm>
        </p:spPr>
        <p:txBody>
          <a:bodyPr/>
          <a:lstStyle/>
          <a:p>
            <a:pPr eaLnBrk="1" hangingPunct="1"/>
            <a:r>
              <a:rPr lang="sr-Latn-RS" altLang="en-US" sz="3600" smtClean="0"/>
              <a:t>Apstrakcija</a:t>
            </a:r>
            <a:endParaRPr lang="en-US" altLang="en-US" sz="3600" smtClean="0"/>
          </a:p>
        </p:txBody>
      </p:sp>
      <p:sp>
        <p:nvSpPr>
          <p:cNvPr id="23555" name="Rectangle 3" descr="Rectangle: Click to edit Master text styles&#10;Second level&#10;Third level&#10;Fourth level&#10;Fifth level"/>
          <p:cNvSpPr txBox="1">
            <a:spLocks noChangeArrowheads="1"/>
          </p:cNvSpPr>
          <p:nvPr/>
        </p:nvSpPr>
        <p:spPr bwMode="auto">
          <a:xfrm>
            <a:off x="179388" y="1412875"/>
            <a:ext cx="8569325"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ts val="0"/>
              </a:spcBef>
              <a:spcAft>
                <a:spcPts val="1200"/>
              </a:spcAft>
              <a:buClr>
                <a:schemeClr val="bg2"/>
              </a:buClr>
              <a:buSzPct val="75000"/>
              <a:buFont typeface="Wingdings" pitchFamily="2" charset="2"/>
              <a:buChar char="n"/>
            </a:pPr>
            <a:r>
              <a:rPr lang="vi-VN" altLang="en-US" sz="2100" dirty="0"/>
              <a:t>Svaki od ovih </a:t>
            </a:r>
            <a:r>
              <a:rPr lang="sr-Latn-RS" altLang="en-US" sz="2100" dirty="0"/>
              <a:t>pod</a:t>
            </a:r>
            <a:r>
              <a:rPr lang="vi-VN" altLang="en-US" sz="2100" dirty="0"/>
              <a:t>objekata karakteriše sopstveno jedinstveno ponašanje i ti se objekti mogu tretirati kao celine koje reaguju na poruke kojima im se saopštava da nešto urade. Na primer, kada vozač pritisne kočnicu</a:t>
            </a:r>
            <a:r>
              <a:rPr lang="en-US" altLang="en-US" sz="2100" dirty="0" smtClean="0"/>
              <a:t>, on</a:t>
            </a:r>
            <a:r>
              <a:rPr lang="vi-VN" altLang="en-US" sz="2100" dirty="0" smtClean="0"/>
              <a:t> </a:t>
            </a:r>
            <a:r>
              <a:rPr lang="vi-VN" altLang="en-US" sz="2100" b="1" dirty="0">
                <a:solidFill>
                  <a:srgbClr val="FF0000"/>
                </a:solidFill>
              </a:rPr>
              <a:t>šalje poruku</a:t>
            </a:r>
            <a:r>
              <a:rPr lang="vi-VN" altLang="en-US" sz="2100" dirty="0"/>
              <a:t> kočionom sistemu da koči.</a:t>
            </a:r>
            <a:endParaRPr lang="sr-Latn-RS" altLang="en-US" sz="2100" dirty="0"/>
          </a:p>
          <a:p>
            <a:pPr>
              <a:spcBef>
                <a:spcPts val="0"/>
              </a:spcBef>
              <a:spcAft>
                <a:spcPts val="1200"/>
              </a:spcAft>
              <a:buClr>
                <a:schemeClr val="bg2"/>
              </a:buClr>
              <a:buSzPct val="75000"/>
              <a:buFont typeface="Wingdings" pitchFamily="2" charset="2"/>
              <a:buChar char="n"/>
            </a:pPr>
            <a:r>
              <a:rPr lang="vi-VN" altLang="en-US" sz="2100" dirty="0">
                <a:solidFill>
                  <a:srgbClr val="3333CC"/>
                </a:solidFill>
              </a:rPr>
              <a:t>Koncept reagovanja objekata na poruke koje im se šalju predstavlja suštinu OO programiranja</a:t>
            </a:r>
            <a:r>
              <a:rPr lang="sr-Latn-RS" altLang="en-US" sz="2100" dirty="0"/>
              <a:t>!</a:t>
            </a:r>
            <a:endParaRPr lang="vi-VN" altLang="en-US" sz="2100" dirty="0"/>
          </a:p>
          <a:p>
            <a:pPr>
              <a:spcBef>
                <a:spcPts val="0"/>
              </a:spcBef>
              <a:spcAft>
                <a:spcPts val="1200"/>
              </a:spcAft>
              <a:buClr>
                <a:schemeClr val="bg2"/>
              </a:buClr>
              <a:buSzPct val="75000"/>
              <a:buFont typeface="Wingdings" pitchFamily="2" charset="2"/>
              <a:buChar char="n"/>
            </a:pPr>
            <a:r>
              <a:rPr lang="vi-VN" altLang="en-US" sz="2100" dirty="0"/>
              <a:t>OO programiranje predstavlja moćan i prirodan uzor za pisanje programa koji doživljavaju neizbežne promene. </a:t>
            </a:r>
            <a:endParaRPr lang="sr-Latn-RS" altLang="en-US" sz="2100" dirty="0"/>
          </a:p>
          <a:p>
            <a:pPr>
              <a:spcBef>
                <a:spcPts val="0"/>
              </a:spcBef>
              <a:spcAft>
                <a:spcPts val="1200"/>
              </a:spcAft>
              <a:buClr>
                <a:schemeClr val="bg2"/>
              </a:buClr>
              <a:buSzPct val="75000"/>
              <a:buFont typeface="Wingdings" pitchFamily="2" charset="2"/>
              <a:buChar char="n"/>
            </a:pPr>
            <a:r>
              <a:rPr lang="vi-VN" altLang="en-US" sz="2100" dirty="0"/>
              <a:t>Kada su objekti dobro definisani, a pristup njima čist i pouzdan, odbacivanje ili zamena pojedinačnih delova sistema ne predstavljaju problem. </a:t>
            </a:r>
          </a:p>
        </p:txBody>
      </p:sp>
      <p:sp>
        <p:nvSpPr>
          <p:cNvPr id="235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F69D97E-380C-4D32-9BF8-9C998391FCD8}" type="slidenum">
              <a:rPr lang="en-GB" altLang="en-US" smtClean="0">
                <a:latin typeface="Arial Black" pitchFamily="34" charset="0"/>
              </a:rPr>
              <a:pPr eaLnBrk="1" hangingPunct="1"/>
              <a:t>21</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63563" y="457200"/>
            <a:ext cx="7392987" cy="739775"/>
          </a:xfrm>
        </p:spPr>
        <p:txBody>
          <a:bodyPr/>
          <a:lstStyle/>
          <a:p>
            <a:pPr eaLnBrk="1" hangingPunct="1"/>
            <a:r>
              <a:rPr lang="sr-Latn-RS" altLang="en-US" sz="3600" smtClean="0"/>
              <a:t>Tri principa OOP - Enkapsulacija</a:t>
            </a:r>
            <a:endParaRPr lang="en-US" altLang="en-US" sz="3600" smtClean="0"/>
          </a:p>
        </p:txBody>
      </p:sp>
      <p:sp>
        <p:nvSpPr>
          <p:cNvPr id="24579" name="Rectangle 3" descr="Rectangle: Click to edit Master text styles&#10;Second level&#10;Third level&#10;Fourth level&#10;Fifth level"/>
          <p:cNvSpPr txBox="1">
            <a:spLocks noChangeArrowheads="1"/>
          </p:cNvSpPr>
          <p:nvPr/>
        </p:nvSpPr>
        <p:spPr bwMode="auto">
          <a:xfrm>
            <a:off x="179388" y="1268413"/>
            <a:ext cx="8785225" cy="532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a:t>Osnovni mehanizmi za ostvarivanje OO modela programiranja su: </a:t>
            </a:r>
            <a:r>
              <a:rPr lang="vi-VN" altLang="en-US" sz="2000" b="1">
                <a:solidFill>
                  <a:srgbClr val="FF0000"/>
                </a:solidFill>
              </a:rPr>
              <a:t>enkapsulacija</a:t>
            </a:r>
            <a:r>
              <a:rPr lang="vi-VN" altLang="en-US" sz="2000"/>
              <a:t>, </a:t>
            </a:r>
            <a:r>
              <a:rPr lang="vi-VN" altLang="en-US" sz="2000" b="1">
                <a:solidFill>
                  <a:srgbClr val="FF0000"/>
                </a:solidFill>
              </a:rPr>
              <a:t>nasleđivanje</a:t>
            </a:r>
            <a:r>
              <a:rPr lang="vi-VN" altLang="en-US" sz="2000"/>
              <a:t> i </a:t>
            </a:r>
            <a:r>
              <a:rPr lang="vi-VN" altLang="en-US" sz="2000" b="1">
                <a:solidFill>
                  <a:srgbClr val="FF0000"/>
                </a:solidFill>
              </a:rPr>
              <a:t>polimorfizam</a:t>
            </a:r>
            <a:r>
              <a:rPr lang="sr-Latn-RS" altLang="en-US" sz="2000"/>
              <a:t>.</a:t>
            </a:r>
          </a:p>
          <a:p>
            <a:pPr>
              <a:spcBef>
                <a:spcPct val="20000"/>
              </a:spcBef>
              <a:buClr>
                <a:schemeClr val="bg2"/>
              </a:buClr>
              <a:buSzPct val="75000"/>
              <a:buFont typeface="Wingdings" pitchFamily="2" charset="2"/>
              <a:buChar char="n"/>
            </a:pPr>
            <a:r>
              <a:rPr lang="vi-VN" altLang="en-US" sz="2000"/>
              <a:t>Enkapsulacija (eng. </a:t>
            </a:r>
            <a:r>
              <a:rPr lang="vi-VN" altLang="en-US" sz="2000" i="1"/>
              <a:t>encapsulation</a:t>
            </a:r>
            <a:r>
              <a:rPr lang="vi-VN" altLang="en-US" sz="2000"/>
              <a:t>) predstavlja mehanizam koji povezuje naredbe i podatke sa kojima te naredbe rade, štiteći i jedne i druge od spoljnih uplitanja i zloupotreba. </a:t>
            </a:r>
            <a:endParaRPr lang="sr-Latn-RS" altLang="en-US" sz="2000"/>
          </a:p>
          <a:p>
            <a:pPr>
              <a:spcBef>
                <a:spcPct val="20000"/>
              </a:spcBef>
              <a:buClr>
                <a:schemeClr val="bg2"/>
              </a:buClr>
              <a:buSzPct val="75000"/>
              <a:buFont typeface="Wingdings" pitchFamily="2" charset="2"/>
              <a:buChar char="n"/>
            </a:pPr>
            <a:r>
              <a:rPr lang="vi-VN" altLang="en-US" sz="2000"/>
              <a:t>Pristupanje enkapsuliranim podacima i naredbama strogo se kontroliše pomoću dobro definisanih standarda. </a:t>
            </a:r>
            <a:endParaRPr lang="sr-Latn-RS" altLang="en-US" sz="2000"/>
          </a:p>
          <a:p>
            <a:pPr>
              <a:spcBef>
                <a:spcPct val="20000"/>
              </a:spcBef>
              <a:buClr>
                <a:schemeClr val="bg2"/>
              </a:buClr>
              <a:buSzPct val="75000"/>
              <a:buFont typeface="Wingdings" pitchFamily="2" charset="2"/>
              <a:buChar char="n"/>
            </a:pPr>
            <a:r>
              <a:rPr lang="vi-VN" altLang="en-US" sz="2000"/>
              <a:t>Ilustrujmo ovaj koncept na primeru automobila i ponašanju automatskog menjača. Automatski menjač enkapsulira veliki broj podataka o motoru uključujući koliko ste pritisnuli pedalu gasa, nagib puta itd. </a:t>
            </a:r>
            <a:endParaRPr lang="sr-Latn-RS" altLang="en-US" sz="2000"/>
          </a:p>
          <a:p>
            <a:pPr>
              <a:spcBef>
                <a:spcPct val="20000"/>
              </a:spcBef>
              <a:buClr>
                <a:schemeClr val="bg2"/>
              </a:buClr>
              <a:buSzPct val="75000"/>
              <a:buFont typeface="Wingdings" pitchFamily="2" charset="2"/>
              <a:buChar char="n"/>
            </a:pPr>
            <a:r>
              <a:rPr lang="vi-VN" altLang="en-US" sz="2000"/>
              <a:t>Mi kao korisnici na ovu složenu strukturu možemo da utičemo samo na jedan način – pomeranjem ručice menjača. Štaviše, ono što se događa unutar menjača ne utiče na objekte izvan njega. Na primer, menjanje brzina ne utiče na ozvučenje ili farove automobila.</a:t>
            </a:r>
            <a:endParaRPr lang="sr-Latn-RS" altLang="en-US" sz="2000"/>
          </a:p>
          <a:p>
            <a:pPr>
              <a:spcBef>
                <a:spcPct val="20000"/>
              </a:spcBef>
              <a:buClr>
                <a:schemeClr val="bg2"/>
              </a:buClr>
              <a:buSzPct val="75000"/>
              <a:buFont typeface="Wingdings" pitchFamily="2" charset="2"/>
              <a:buChar char="n"/>
            </a:pPr>
            <a:r>
              <a:rPr lang="vi-VN" altLang="en-US" sz="2000"/>
              <a:t>Iako postoji veliki broj različitih realizacija automatskih menjača, sa gledišta vozača svi oni rade jednako.</a:t>
            </a:r>
          </a:p>
        </p:txBody>
      </p:sp>
      <p:sp>
        <p:nvSpPr>
          <p:cNvPr id="2458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DC8D98-A484-46A7-9C61-1224D66E0E63}" type="slidenum">
              <a:rPr lang="en-GB" altLang="en-US" smtClean="0">
                <a:latin typeface="Arial Black" pitchFamily="34" charset="0"/>
              </a:rPr>
              <a:pPr eaLnBrk="1" hangingPunct="1"/>
              <a:t>22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63563" y="457200"/>
            <a:ext cx="7248525" cy="739775"/>
          </a:xfrm>
        </p:spPr>
        <p:txBody>
          <a:bodyPr/>
          <a:lstStyle/>
          <a:p>
            <a:pPr eaLnBrk="1" hangingPunct="1"/>
            <a:r>
              <a:rPr lang="sr-Latn-RS" altLang="en-US" sz="3600" smtClean="0"/>
              <a:t>Tri principa OOP - Enkapsulacija</a:t>
            </a:r>
            <a:endParaRPr lang="en-US" altLang="en-US" sz="3600" smtClean="0"/>
          </a:p>
        </p:txBody>
      </p:sp>
      <p:sp>
        <p:nvSpPr>
          <p:cNvPr id="25603" name="Rectangle 3" descr="Rectangle: Click to edit Master text styles&#10;Second level&#10;Third level&#10;Fourth level&#10;Fifth level"/>
          <p:cNvSpPr txBox="1">
            <a:spLocks noChangeArrowheads="1"/>
          </p:cNvSpPr>
          <p:nvPr/>
        </p:nvSpPr>
        <p:spPr bwMode="auto">
          <a:xfrm>
            <a:off x="179388" y="1341438"/>
            <a:ext cx="8569325"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100" dirty="0"/>
              <a:t>Ista ideja može da se primeni i na programiranje.</a:t>
            </a:r>
            <a:endParaRPr lang="sr-Latn-RS" altLang="en-US" sz="2100" dirty="0"/>
          </a:p>
          <a:p>
            <a:pPr>
              <a:spcBef>
                <a:spcPct val="20000"/>
              </a:spcBef>
              <a:buClr>
                <a:schemeClr val="bg2"/>
              </a:buClr>
              <a:buSzPct val="75000"/>
              <a:buFont typeface="Wingdings" pitchFamily="2" charset="2"/>
              <a:buChar char="n"/>
            </a:pPr>
            <a:r>
              <a:rPr lang="vi-VN" altLang="en-US" sz="2100" dirty="0"/>
              <a:t>Moć enkapsuliranog objekta je u tome da svako zna kako može da mu pristupi i koristi bez obzira na princip rada. </a:t>
            </a:r>
            <a:endParaRPr lang="sr-Latn-RS" altLang="en-US" sz="2100" dirty="0"/>
          </a:p>
          <a:p>
            <a:pPr>
              <a:spcBef>
                <a:spcPct val="20000"/>
              </a:spcBef>
              <a:buClr>
                <a:schemeClr val="bg2"/>
              </a:buClr>
              <a:buSzPct val="75000"/>
              <a:buFont typeface="Wingdings" pitchFamily="2" charset="2"/>
              <a:buChar char="n"/>
            </a:pPr>
            <a:r>
              <a:rPr lang="vi-VN" altLang="en-US" sz="2100" b="1" dirty="0">
                <a:solidFill>
                  <a:srgbClr val="FF0000"/>
                </a:solidFill>
              </a:rPr>
              <a:t>Klasa</a:t>
            </a:r>
            <a:r>
              <a:rPr lang="vi-VN" altLang="en-US" sz="2100" dirty="0"/>
              <a:t> predstavlja osnovu enkapsulacije u Javi. </a:t>
            </a:r>
            <a:endParaRPr lang="sr-Latn-RS" altLang="en-US" sz="2100" dirty="0"/>
          </a:p>
          <a:p>
            <a:pPr>
              <a:spcBef>
                <a:spcPct val="20000"/>
              </a:spcBef>
              <a:buClr>
                <a:schemeClr val="bg2"/>
              </a:buClr>
              <a:buSzPct val="75000"/>
              <a:buFont typeface="Wingdings" pitchFamily="2" charset="2"/>
              <a:buChar char="n"/>
            </a:pPr>
            <a:r>
              <a:rPr lang="vi-VN" altLang="en-US" sz="2100" dirty="0"/>
              <a:t>Klasa definiše strukturu i ponašanje (podatke i naredbe) zajedničke za sve objekte te klase. </a:t>
            </a:r>
            <a:endParaRPr lang="sr-Latn-RS" altLang="en-US" sz="2100" dirty="0"/>
          </a:p>
          <a:p>
            <a:pPr>
              <a:spcBef>
                <a:spcPct val="20000"/>
              </a:spcBef>
              <a:buClr>
                <a:schemeClr val="bg2"/>
              </a:buClr>
              <a:buSzPct val="75000"/>
              <a:buFont typeface="Wingdings" pitchFamily="2" charset="2"/>
              <a:buChar char="n"/>
            </a:pPr>
            <a:r>
              <a:rPr lang="vi-VN" altLang="en-US" sz="2100" dirty="0"/>
              <a:t>Objekti klase se nazivaju </a:t>
            </a:r>
            <a:r>
              <a:rPr lang="vi-VN" altLang="en-US" sz="2100" b="1" dirty="0">
                <a:solidFill>
                  <a:srgbClr val="FF0000"/>
                </a:solidFill>
              </a:rPr>
              <a:t>primercima</a:t>
            </a:r>
            <a:r>
              <a:rPr lang="vi-VN" altLang="en-US" sz="2100" dirty="0"/>
              <a:t> ili </a:t>
            </a:r>
            <a:r>
              <a:rPr lang="vi-VN" altLang="en-US" sz="2100" b="1" dirty="0">
                <a:solidFill>
                  <a:srgbClr val="FF0000"/>
                </a:solidFill>
              </a:rPr>
              <a:t>instancama</a:t>
            </a:r>
            <a:r>
              <a:rPr lang="vi-VN" altLang="en-US" sz="2100" dirty="0"/>
              <a:t> klase.</a:t>
            </a:r>
            <a:endParaRPr lang="sr-Latn-RS" altLang="en-US" sz="2100" dirty="0"/>
          </a:p>
          <a:p>
            <a:pPr>
              <a:spcBef>
                <a:spcPct val="20000"/>
              </a:spcBef>
              <a:buClr>
                <a:schemeClr val="bg2"/>
              </a:buClr>
              <a:buSzPct val="75000"/>
              <a:buFont typeface="Wingdings" pitchFamily="2" charset="2"/>
              <a:buChar char="n"/>
            </a:pPr>
            <a:r>
              <a:rPr lang="vi-VN" altLang="en-US" sz="2100" dirty="0"/>
              <a:t>Klasa predstavlja logičku konstrukciju, a objekat fizičku realnost. </a:t>
            </a:r>
          </a:p>
          <a:p>
            <a:pPr>
              <a:spcBef>
                <a:spcPct val="20000"/>
              </a:spcBef>
              <a:buClr>
                <a:schemeClr val="bg2"/>
              </a:buClr>
              <a:buSzPct val="75000"/>
              <a:buFont typeface="Wingdings" pitchFamily="2" charset="2"/>
              <a:buChar char="n"/>
            </a:pPr>
            <a:r>
              <a:rPr lang="vi-VN" altLang="en-US" sz="2100" dirty="0"/>
              <a:t>Podaci i naredbe koji čine klasu se nazivaju </a:t>
            </a:r>
            <a:r>
              <a:rPr lang="vi-VN" altLang="en-US" sz="2100" b="1" dirty="0">
                <a:solidFill>
                  <a:srgbClr val="FF0000"/>
                </a:solidFill>
              </a:rPr>
              <a:t>članovima klase</a:t>
            </a:r>
            <a:r>
              <a:rPr lang="vi-VN" altLang="en-US" sz="2100" dirty="0"/>
              <a:t> (eng. </a:t>
            </a:r>
            <a:r>
              <a:rPr lang="vi-VN" altLang="en-US" sz="2100" i="1" dirty="0"/>
              <a:t>class members</a:t>
            </a:r>
            <a:r>
              <a:rPr lang="vi-VN" altLang="en-US" sz="2100" dirty="0"/>
              <a:t>). </a:t>
            </a:r>
            <a:endParaRPr lang="sr-Latn-RS" altLang="en-US" sz="2100" dirty="0"/>
          </a:p>
          <a:p>
            <a:pPr>
              <a:spcBef>
                <a:spcPct val="20000"/>
              </a:spcBef>
              <a:buClr>
                <a:schemeClr val="bg2"/>
              </a:buClr>
              <a:buSzPct val="75000"/>
              <a:buFont typeface="Wingdings" pitchFamily="2" charset="2"/>
              <a:buChar char="n"/>
            </a:pPr>
            <a:r>
              <a:rPr lang="sr-Latn-RS" altLang="en-US" sz="2100" dirty="0"/>
              <a:t>P</a:t>
            </a:r>
            <a:r>
              <a:rPr lang="vi-VN" altLang="en-US" sz="2100" dirty="0"/>
              <a:t>odaci koji su deo klase se nazivaju </a:t>
            </a:r>
            <a:r>
              <a:rPr lang="vi-VN" altLang="en-US" sz="2100" b="1" dirty="0">
                <a:solidFill>
                  <a:srgbClr val="FF0000"/>
                </a:solidFill>
              </a:rPr>
              <a:t>podaci članovi</a:t>
            </a:r>
            <a:r>
              <a:rPr lang="vi-VN" altLang="en-US" sz="2100" dirty="0"/>
              <a:t> (eng. </a:t>
            </a:r>
            <a:r>
              <a:rPr lang="vi-VN" altLang="en-US" sz="2100" i="1" dirty="0"/>
              <a:t>data members</a:t>
            </a:r>
            <a:r>
              <a:rPr lang="vi-VN" altLang="en-US" sz="2100" dirty="0"/>
              <a:t>) ili </a:t>
            </a:r>
            <a:r>
              <a:rPr lang="vi-VN" altLang="en-US" sz="2100" b="1" dirty="0">
                <a:solidFill>
                  <a:srgbClr val="FF0000"/>
                </a:solidFill>
              </a:rPr>
              <a:t>članovi promenljive</a:t>
            </a:r>
            <a:r>
              <a:rPr lang="vi-VN" altLang="en-US" sz="2100" dirty="0"/>
              <a:t> (eng. </a:t>
            </a:r>
            <a:r>
              <a:rPr lang="vi-VN" altLang="en-US" sz="2100" i="1" dirty="0"/>
              <a:t>member variables</a:t>
            </a:r>
            <a:r>
              <a:rPr lang="vi-VN" altLang="en-US" sz="2100" dirty="0"/>
              <a:t>).</a:t>
            </a:r>
            <a:endParaRPr lang="sr-Latn-RS" altLang="en-US" sz="2100" dirty="0"/>
          </a:p>
        </p:txBody>
      </p:sp>
      <p:sp>
        <p:nvSpPr>
          <p:cNvPr id="256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411754-CD5C-4F2C-8258-2D4A563D6377}" type="slidenum">
              <a:rPr lang="en-GB" altLang="en-US" smtClean="0">
                <a:latin typeface="Arial Black" pitchFamily="34" charset="0"/>
              </a:rPr>
              <a:pPr eaLnBrk="1" hangingPunct="1"/>
              <a:t>23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63563" y="457200"/>
            <a:ext cx="7321550" cy="739775"/>
          </a:xfrm>
        </p:spPr>
        <p:txBody>
          <a:bodyPr/>
          <a:lstStyle/>
          <a:p>
            <a:pPr eaLnBrk="1" hangingPunct="1"/>
            <a:r>
              <a:rPr lang="sr-Latn-RS" altLang="en-US" sz="3600" smtClean="0"/>
              <a:t>Tri principa OOP - Enkapsulacija</a:t>
            </a:r>
            <a:endParaRPr lang="en-US" altLang="en-US" sz="3600" smtClean="0"/>
          </a:p>
        </p:txBody>
      </p:sp>
      <p:sp>
        <p:nvSpPr>
          <p:cNvPr id="26627" name="Rectangle 3" descr="Rectangle: Click to edit Master text styles&#10;Second level&#10;Third level&#10;Fourth level&#10;Fifth level"/>
          <p:cNvSpPr txBox="1">
            <a:spLocks noChangeArrowheads="1"/>
          </p:cNvSpPr>
          <p:nvPr/>
        </p:nvSpPr>
        <p:spPr bwMode="auto">
          <a:xfrm>
            <a:off x="179388" y="1341438"/>
            <a:ext cx="8569325"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dirty="0"/>
              <a:t>Procedure koje rade sa podacima klase se nazivaju </a:t>
            </a:r>
            <a:r>
              <a:rPr lang="vi-VN" altLang="en-US" sz="2000" b="1" dirty="0">
                <a:solidFill>
                  <a:srgbClr val="FF0000"/>
                </a:solidFill>
              </a:rPr>
              <a:t>članovi metode</a:t>
            </a:r>
            <a:r>
              <a:rPr lang="vi-VN" altLang="en-US" sz="2000" dirty="0"/>
              <a:t> (eng. </a:t>
            </a:r>
            <a:r>
              <a:rPr lang="vi-VN" altLang="en-US" sz="2000" i="1" dirty="0"/>
              <a:t>member methods</a:t>
            </a:r>
            <a:r>
              <a:rPr lang="vi-VN" altLang="en-US" sz="2000" dirty="0"/>
              <a:t>) ili samo </a:t>
            </a:r>
            <a:r>
              <a:rPr lang="vi-VN" altLang="en-US" sz="2000" b="1" dirty="0">
                <a:solidFill>
                  <a:srgbClr val="FF0000"/>
                </a:solidFill>
              </a:rPr>
              <a:t>metode</a:t>
            </a:r>
            <a:r>
              <a:rPr lang="sr-Latn-RS" altLang="en-US" sz="2000" dirty="0"/>
              <a:t> </a:t>
            </a:r>
            <a:r>
              <a:rPr lang="vi-VN" altLang="en-US" sz="2000" dirty="0"/>
              <a:t>(u C i C++ metode se nazivaju funkcijama). </a:t>
            </a:r>
            <a:endParaRPr lang="sr-Latn-RS" altLang="en-US" sz="2000" dirty="0"/>
          </a:p>
          <a:p>
            <a:pPr>
              <a:spcBef>
                <a:spcPct val="20000"/>
              </a:spcBef>
              <a:buClr>
                <a:schemeClr val="bg2"/>
              </a:buClr>
              <a:buSzPct val="75000"/>
              <a:buFont typeface="Wingdings" pitchFamily="2" charset="2"/>
              <a:buChar char="n"/>
            </a:pPr>
            <a:r>
              <a:rPr lang="vi-VN" altLang="en-US" sz="2000" dirty="0"/>
              <a:t>Metode definišu način korišćenja podataka klase, u smislu dozvoljenih operacija koje se mogu vršiti nad njima.</a:t>
            </a:r>
          </a:p>
          <a:p>
            <a:pPr>
              <a:spcBef>
                <a:spcPct val="20000"/>
              </a:spcBef>
              <a:buClr>
                <a:schemeClr val="bg2"/>
              </a:buClr>
              <a:buSzPct val="75000"/>
              <a:buFont typeface="Wingdings" pitchFamily="2" charset="2"/>
              <a:buChar char="n"/>
            </a:pPr>
            <a:r>
              <a:rPr lang="en-US" altLang="en-US" sz="2000" dirty="0" smtClean="0"/>
              <a:t>M</a:t>
            </a:r>
            <a:r>
              <a:rPr lang="vi-VN" altLang="en-US" sz="2000" dirty="0" smtClean="0"/>
              <a:t>etod</a:t>
            </a:r>
            <a:r>
              <a:rPr lang="en-US" altLang="en-US" sz="2000" dirty="0" smtClean="0"/>
              <a:t>e</a:t>
            </a:r>
            <a:r>
              <a:rPr lang="vi-VN" altLang="en-US" sz="2000" dirty="0" smtClean="0"/>
              <a:t> i </a:t>
            </a:r>
            <a:r>
              <a:rPr lang="en-US" altLang="en-US" sz="2000" dirty="0" err="1" smtClean="0"/>
              <a:t>podaci</a:t>
            </a:r>
            <a:r>
              <a:rPr lang="en-US" altLang="en-US" sz="2000" dirty="0" smtClean="0"/>
              <a:t> </a:t>
            </a:r>
            <a:r>
              <a:rPr lang="vi-VN" altLang="en-US" sz="2000" dirty="0" smtClean="0"/>
              <a:t>klase mo</a:t>
            </a:r>
            <a:r>
              <a:rPr lang="en-US" altLang="en-US" sz="2000" dirty="0" err="1" smtClean="0"/>
              <a:t>gu</a:t>
            </a:r>
            <a:r>
              <a:rPr lang="vi-VN" altLang="en-US" sz="2000" dirty="0" smtClean="0"/>
              <a:t> </a:t>
            </a:r>
            <a:r>
              <a:rPr lang="vi-VN" altLang="en-US" sz="2000" dirty="0"/>
              <a:t>da budu </a:t>
            </a:r>
            <a:r>
              <a:rPr lang="vi-VN" altLang="en-US" sz="2000" b="1" dirty="0">
                <a:solidFill>
                  <a:srgbClr val="FF0000"/>
                </a:solidFill>
              </a:rPr>
              <a:t>privatni</a:t>
            </a:r>
            <a:r>
              <a:rPr lang="vi-VN" altLang="en-US" sz="2000" dirty="0"/>
              <a:t> ili </a:t>
            </a:r>
            <a:r>
              <a:rPr lang="vi-VN" altLang="en-US" sz="2000" b="1" dirty="0">
                <a:solidFill>
                  <a:srgbClr val="FF0000"/>
                </a:solidFill>
              </a:rPr>
              <a:t>javni</a:t>
            </a:r>
            <a:r>
              <a:rPr lang="vi-VN" altLang="en-US" sz="2000" dirty="0"/>
              <a:t>. </a:t>
            </a:r>
            <a:endParaRPr lang="sr-Latn-RS" altLang="en-US" sz="2000" dirty="0"/>
          </a:p>
          <a:p>
            <a:pPr>
              <a:spcBef>
                <a:spcPct val="20000"/>
              </a:spcBef>
              <a:buClr>
                <a:schemeClr val="bg2"/>
              </a:buClr>
              <a:buSzPct val="75000"/>
              <a:buFont typeface="Wingdings" pitchFamily="2" charset="2"/>
              <a:buChar char="n"/>
            </a:pPr>
            <a:r>
              <a:rPr lang="sr-Latn-RS" altLang="en-US" sz="2000" dirty="0"/>
              <a:t>J</a:t>
            </a:r>
            <a:r>
              <a:rPr lang="vi-VN" altLang="en-US" sz="2000" dirty="0"/>
              <a:t>avni (eng. </a:t>
            </a:r>
            <a:r>
              <a:rPr lang="vi-VN" altLang="en-US" sz="2000" i="1" dirty="0"/>
              <a:t>public</a:t>
            </a:r>
            <a:r>
              <a:rPr lang="vi-VN" altLang="en-US" sz="2000" dirty="0"/>
              <a:t>) deo klase predstavlja ono što spoljni korisnici klase treba ili mogu da znaju. </a:t>
            </a:r>
            <a:endParaRPr lang="sr-Latn-RS" altLang="en-US" sz="2000" dirty="0"/>
          </a:p>
          <a:p>
            <a:pPr>
              <a:spcBef>
                <a:spcPct val="20000"/>
              </a:spcBef>
              <a:buClr>
                <a:schemeClr val="bg2"/>
              </a:buClr>
              <a:buSzPct val="75000"/>
              <a:buFont typeface="Wingdings" pitchFamily="2" charset="2"/>
              <a:buChar char="n"/>
            </a:pPr>
            <a:r>
              <a:rPr lang="sr-Latn-RS" altLang="en-US" sz="2000" dirty="0"/>
              <a:t>P</a:t>
            </a:r>
            <a:r>
              <a:rPr lang="vi-VN" altLang="en-US" sz="2000" dirty="0"/>
              <a:t>rivatnim (eng. </a:t>
            </a:r>
            <a:r>
              <a:rPr lang="vi-VN" altLang="en-US" sz="2000" i="1" dirty="0"/>
              <a:t>private</a:t>
            </a:r>
            <a:r>
              <a:rPr lang="vi-VN" altLang="en-US" sz="2000" dirty="0"/>
              <a:t>) metodama i podacima može da pristupi samo </a:t>
            </a:r>
            <a:r>
              <a:rPr lang="vi-VN" altLang="en-US" sz="2000" dirty="0" smtClean="0"/>
              <a:t>k</a:t>
            </a:r>
            <a:r>
              <a:rPr lang="en-GB" altLang="en-US" sz="2000" dirty="0"/>
              <a:t>ô</a:t>
            </a:r>
            <a:r>
              <a:rPr lang="vi-VN" altLang="en-US" sz="2000" dirty="0" smtClean="0"/>
              <a:t>d </a:t>
            </a:r>
            <a:r>
              <a:rPr lang="vi-VN" altLang="en-US" sz="2000" dirty="0"/>
              <a:t>klase. </a:t>
            </a:r>
            <a:endParaRPr lang="sr-Latn-RS" altLang="en-US" sz="2000" dirty="0"/>
          </a:p>
          <a:p>
            <a:pPr>
              <a:spcBef>
                <a:spcPct val="20000"/>
              </a:spcBef>
              <a:buClr>
                <a:schemeClr val="bg2"/>
              </a:buClr>
              <a:buSzPct val="75000"/>
              <a:buFont typeface="Wingdings" pitchFamily="2" charset="2"/>
              <a:buChar char="n"/>
            </a:pPr>
            <a:r>
              <a:rPr lang="vi-VN" altLang="en-US" sz="2000" dirty="0"/>
              <a:t>Pristup privatnim članovima klase se može izvršiti samo pomoću javnih metoda, koje jasno definišu šta se može uraditi sa podacima klase, na taj način obezbeđujući se od nedozvoljenih akcija. </a:t>
            </a:r>
            <a:endParaRPr lang="sr-Latn-RS" altLang="en-US" sz="2000" dirty="0"/>
          </a:p>
          <a:p>
            <a:pPr>
              <a:spcBef>
                <a:spcPct val="20000"/>
              </a:spcBef>
              <a:buClr>
                <a:schemeClr val="bg2"/>
              </a:buClr>
              <a:buSzPct val="75000"/>
              <a:buFont typeface="Wingdings" pitchFamily="2" charset="2"/>
              <a:buChar char="n"/>
            </a:pPr>
            <a:r>
              <a:rPr lang="vi-VN" altLang="en-US" sz="2000" dirty="0"/>
              <a:t>Dobro napisana javna metoda je ona koja otkriva tačno onoliko privatnosti koliko treba, ništa manje i ništa više od toga.</a:t>
            </a:r>
          </a:p>
        </p:txBody>
      </p:sp>
      <p:sp>
        <p:nvSpPr>
          <p:cNvPr id="2662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23FEA8A-0CA3-496C-98B7-543BEB25EF83}" type="slidenum">
              <a:rPr lang="en-GB" altLang="en-US" smtClean="0">
                <a:latin typeface="Arial Black" pitchFamily="34" charset="0"/>
              </a:rPr>
              <a:pPr eaLnBrk="1" hangingPunct="1"/>
              <a:t>24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63563" y="457200"/>
            <a:ext cx="7321550" cy="739775"/>
          </a:xfrm>
        </p:spPr>
        <p:txBody>
          <a:bodyPr/>
          <a:lstStyle/>
          <a:p>
            <a:pPr eaLnBrk="1" hangingPunct="1"/>
            <a:r>
              <a:rPr lang="sr-Latn-RS" altLang="en-US" sz="3600" smtClean="0"/>
              <a:t>Tri principa OOP - </a:t>
            </a:r>
            <a:r>
              <a:rPr lang="vi-VN" altLang="en-US" sz="3600" smtClean="0"/>
              <a:t>Nasleđivanje</a:t>
            </a:r>
            <a:endParaRPr lang="en-US" altLang="en-US" sz="3600" smtClean="0"/>
          </a:p>
        </p:txBody>
      </p:sp>
      <p:sp>
        <p:nvSpPr>
          <p:cNvPr id="27651" name="Rectangle 3" descr="Rectangle: Click to edit Master text styles&#10;Second level&#10;Third level&#10;Fourth level&#10;Fifth level"/>
          <p:cNvSpPr txBox="1">
            <a:spLocks noChangeArrowheads="1"/>
          </p:cNvSpPr>
          <p:nvPr/>
        </p:nvSpPr>
        <p:spPr bwMode="auto">
          <a:xfrm>
            <a:off x="179388" y="1196975"/>
            <a:ext cx="8569325" cy="554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b="1">
                <a:solidFill>
                  <a:srgbClr val="FF0000"/>
                </a:solidFill>
              </a:rPr>
              <a:t>Nasleđivanje</a:t>
            </a:r>
            <a:r>
              <a:rPr lang="vi-VN" altLang="en-US" sz="2000"/>
              <a:t> (eng. </a:t>
            </a:r>
            <a:r>
              <a:rPr lang="vi-VN" altLang="en-US" sz="2000" i="1"/>
              <a:t>inheritance</a:t>
            </a:r>
            <a:r>
              <a:rPr lang="vi-VN" altLang="en-US" sz="2000"/>
              <a:t>) je proces kojim jedan objekat dobija svojstva drugoga, uz mogućnost da ta svojstva unapredi.</a:t>
            </a:r>
            <a:endParaRPr lang="sr-Latn-RS" altLang="en-US" sz="2000"/>
          </a:p>
          <a:p>
            <a:pPr>
              <a:spcBef>
                <a:spcPct val="20000"/>
              </a:spcBef>
              <a:buClr>
                <a:schemeClr val="bg2"/>
              </a:buClr>
              <a:buSzPct val="75000"/>
              <a:buFont typeface="Wingdings" pitchFamily="2" charset="2"/>
              <a:buChar char="n"/>
            </a:pPr>
            <a:r>
              <a:rPr lang="vi-VN" altLang="en-US" sz="2000"/>
              <a:t>Nasleđivanje je važno jer podržava koncept hijerarhijske klasifikacije (odozgo nadole). Na primer, pudlica je deo klase pas, koja predstavlja deo klase sisar, koja je deo veće klase životinja.</a:t>
            </a:r>
            <a:endParaRPr lang="sr-Latn-RS" altLang="en-US" sz="2000"/>
          </a:p>
          <a:p>
            <a:pPr>
              <a:spcBef>
                <a:spcPct val="20000"/>
              </a:spcBef>
              <a:buClr>
                <a:schemeClr val="bg2"/>
              </a:buClr>
              <a:buSzPct val="75000"/>
              <a:buFont typeface="Wingdings" pitchFamily="2" charset="2"/>
              <a:buChar char="n"/>
            </a:pPr>
            <a:r>
              <a:rPr lang="vi-VN" altLang="en-US" sz="2000"/>
              <a:t>Bez postojanja hijerarhije, za svaki objekat bi se morale eksplicitno zadati sve njegove karakteristike. Sa druge strane, nasleđivanje omogućuje da za objekat definišemo samo one karakteristike koje ga čine jedinstvenim. </a:t>
            </a:r>
            <a:endParaRPr lang="sr-Latn-RS" altLang="en-US" sz="2000"/>
          </a:p>
          <a:p>
            <a:pPr>
              <a:spcBef>
                <a:spcPct val="20000"/>
              </a:spcBef>
              <a:buClr>
                <a:schemeClr val="bg2"/>
              </a:buClr>
              <a:buSzPct val="75000"/>
              <a:buFont typeface="Wingdings" pitchFamily="2" charset="2"/>
              <a:buChar char="n"/>
            </a:pPr>
            <a:r>
              <a:rPr lang="vi-VN" altLang="en-US" sz="2000"/>
              <a:t>Klase iz kojih se kreiraju nove klase nasleđivanja se nazivaju </a:t>
            </a:r>
            <a:r>
              <a:rPr lang="vi-VN" altLang="en-US" sz="2000" b="1">
                <a:solidFill>
                  <a:srgbClr val="FF0000"/>
                </a:solidFill>
              </a:rPr>
              <a:t>natklase</a:t>
            </a:r>
            <a:r>
              <a:rPr lang="vi-VN" altLang="en-US" sz="2000"/>
              <a:t> ili </a:t>
            </a:r>
            <a:r>
              <a:rPr lang="vi-VN" altLang="en-US" sz="2000" b="1">
                <a:solidFill>
                  <a:srgbClr val="FF0000"/>
                </a:solidFill>
              </a:rPr>
              <a:t>superklase</a:t>
            </a:r>
            <a:r>
              <a:rPr lang="vi-VN" altLang="en-US" sz="2000"/>
              <a:t> (eng. </a:t>
            </a:r>
            <a:r>
              <a:rPr lang="vi-VN" altLang="en-US" sz="2000" i="1"/>
              <a:t>superclass</a:t>
            </a:r>
            <a:r>
              <a:rPr lang="vi-VN" altLang="en-US" sz="2000"/>
              <a:t>), dok se izvedene klase nazivaju </a:t>
            </a:r>
            <a:r>
              <a:rPr lang="vi-VN" altLang="en-US" sz="2000" b="1">
                <a:solidFill>
                  <a:srgbClr val="FF0000"/>
                </a:solidFill>
              </a:rPr>
              <a:t>potklasama</a:t>
            </a:r>
            <a:r>
              <a:rPr lang="vi-VN" altLang="en-US" sz="2000"/>
              <a:t> (eng. </a:t>
            </a:r>
            <a:r>
              <a:rPr lang="vi-VN" altLang="en-US" sz="2000" i="1"/>
              <a:t>subclass</a:t>
            </a:r>
            <a:r>
              <a:rPr lang="vi-VN" altLang="en-US" sz="2000"/>
              <a:t>). </a:t>
            </a:r>
          </a:p>
          <a:p>
            <a:pPr>
              <a:spcBef>
                <a:spcPct val="20000"/>
              </a:spcBef>
              <a:buClr>
                <a:schemeClr val="bg2"/>
              </a:buClr>
              <a:buSzPct val="75000"/>
              <a:buFont typeface="Wingdings" pitchFamily="2" charset="2"/>
              <a:buChar char="n"/>
            </a:pPr>
            <a:r>
              <a:rPr lang="vi-VN" altLang="en-US" sz="2000"/>
              <a:t>Nasleđivanje je povezano i sa enkapsulacijom</a:t>
            </a:r>
            <a:r>
              <a:rPr lang="sr-Latn-RS" altLang="en-US" sz="2000"/>
              <a:t> -</a:t>
            </a:r>
            <a:r>
              <a:rPr lang="vi-VN" altLang="en-US" sz="2000"/>
              <a:t> ako klasa enkapsulira neke osobine, onda će svaka potklasa imati te osobine, kao i dodatne osobine po kojima se ona izdvaja. </a:t>
            </a:r>
            <a:endParaRPr lang="sr-Latn-RS" altLang="en-US" sz="2000"/>
          </a:p>
          <a:p>
            <a:pPr>
              <a:spcBef>
                <a:spcPct val="20000"/>
              </a:spcBef>
              <a:buClr>
                <a:schemeClr val="bg2"/>
              </a:buClr>
              <a:buSzPct val="75000"/>
              <a:buFont typeface="Wingdings" pitchFamily="2" charset="2"/>
              <a:buChar char="n"/>
            </a:pPr>
            <a:r>
              <a:rPr lang="vi-VN" altLang="en-US" sz="2000"/>
              <a:t>Ovo je ključna koncepcija koja omogućava da složenost OO programa raste linearno, a ne geometrijski.</a:t>
            </a:r>
          </a:p>
        </p:txBody>
      </p:sp>
      <p:sp>
        <p:nvSpPr>
          <p:cNvPr id="2765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7F49BF4-D834-49BA-A87A-6CE07E14723A}" type="slidenum">
              <a:rPr lang="en-GB" altLang="en-US" smtClean="0">
                <a:latin typeface="Arial Black" pitchFamily="34" charset="0"/>
              </a:rPr>
              <a:pPr eaLnBrk="1" hangingPunct="1"/>
              <a:t>25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63563" y="457200"/>
            <a:ext cx="7321550" cy="739775"/>
          </a:xfrm>
        </p:spPr>
        <p:txBody>
          <a:bodyPr/>
          <a:lstStyle/>
          <a:p>
            <a:pPr eaLnBrk="1" hangingPunct="1"/>
            <a:r>
              <a:rPr lang="sr-Latn-RS" altLang="en-US" sz="3600" smtClean="0"/>
              <a:t>Tri principa OOP - </a:t>
            </a:r>
            <a:r>
              <a:rPr lang="vi-VN" altLang="en-US" sz="3600" smtClean="0"/>
              <a:t>Polimorfizam</a:t>
            </a:r>
            <a:endParaRPr lang="en-US" altLang="en-US" sz="3600" smtClean="0"/>
          </a:p>
        </p:txBody>
      </p:sp>
      <p:sp>
        <p:nvSpPr>
          <p:cNvPr id="28675" name="Rectangle 3" descr="Rectangle: Click to edit Master text styles&#10;Second level&#10;Third level&#10;Fourth level&#10;Fifth level"/>
          <p:cNvSpPr txBox="1">
            <a:spLocks noChangeArrowheads="1"/>
          </p:cNvSpPr>
          <p:nvPr/>
        </p:nvSpPr>
        <p:spPr bwMode="auto">
          <a:xfrm>
            <a:off x="179388" y="1341438"/>
            <a:ext cx="856932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b="1" dirty="0">
                <a:solidFill>
                  <a:srgbClr val="FF0000"/>
                </a:solidFill>
              </a:rPr>
              <a:t>Polimorfizam</a:t>
            </a:r>
            <a:r>
              <a:rPr lang="vi-VN" altLang="en-US" sz="2000" dirty="0"/>
              <a:t> (eng. </a:t>
            </a:r>
            <a:r>
              <a:rPr lang="vi-VN" altLang="en-US" sz="2000" i="1" dirty="0"/>
              <a:t>polymorphism</a:t>
            </a:r>
            <a:r>
              <a:rPr lang="vi-VN" altLang="en-US" sz="2000" dirty="0"/>
              <a:t>) je reč grčkog porekla i znači mnogo oblika. </a:t>
            </a:r>
            <a:endParaRPr lang="sr-Latn-RS" altLang="en-US" sz="2000" dirty="0"/>
          </a:p>
          <a:p>
            <a:pPr>
              <a:spcBef>
                <a:spcPct val="20000"/>
              </a:spcBef>
              <a:buClr>
                <a:schemeClr val="bg2"/>
              </a:buClr>
              <a:buSzPct val="75000"/>
              <a:buFont typeface="Wingdings" pitchFamily="2" charset="2"/>
              <a:buChar char="n"/>
            </a:pPr>
            <a:r>
              <a:rPr lang="vi-VN" altLang="en-US" sz="2000" dirty="0"/>
              <a:t>U OO programiranju, polimorfizam predstavlja osobinu koja omogućava da se jedan način pristupa koristi za opštu klasu akcija. Specifičnost akcije biće određena u zavisnosti od konkretne prirode situacije.</a:t>
            </a:r>
            <a:endParaRPr lang="sr-Latn-RS" altLang="en-US" sz="2000" dirty="0"/>
          </a:p>
          <a:p>
            <a:pPr>
              <a:spcBef>
                <a:spcPct val="20000"/>
              </a:spcBef>
              <a:buClr>
                <a:schemeClr val="bg2"/>
              </a:buClr>
              <a:buSzPct val="75000"/>
              <a:buFont typeface="Wingdings" pitchFamily="2" charset="2"/>
              <a:buChar char="n"/>
            </a:pPr>
            <a:r>
              <a:rPr lang="vi-VN" altLang="en-US" sz="2000" dirty="0"/>
              <a:t>Posmatramo primer niza. Algoritmi koji obavljaju standardne operacije sa nizom su isti, samo se menja tip elemenata. Na primer, traž</a:t>
            </a:r>
            <a:r>
              <a:rPr lang="en-US" altLang="en-US" sz="2000" dirty="0"/>
              <a:t>e</a:t>
            </a:r>
            <a:r>
              <a:rPr lang="vi-VN" altLang="en-US" sz="2000" dirty="0"/>
              <a:t>nje maksim</a:t>
            </a:r>
            <a:r>
              <a:rPr lang="sr-Latn-RS" altLang="en-US" sz="2000" dirty="0"/>
              <a:t>uma</a:t>
            </a:r>
            <a:r>
              <a:rPr lang="vi-VN" altLang="en-US" sz="2000" dirty="0"/>
              <a:t> niza se radi na potpuno isti način za nizove celih i realnih brojeva. </a:t>
            </a:r>
            <a:endParaRPr lang="sr-Latn-RS" altLang="en-US" sz="2000" dirty="0"/>
          </a:p>
          <a:p>
            <a:pPr>
              <a:spcBef>
                <a:spcPct val="20000"/>
              </a:spcBef>
              <a:buClr>
                <a:schemeClr val="bg2"/>
              </a:buClr>
              <a:buSzPct val="75000"/>
              <a:buFont typeface="Wingdings" pitchFamily="2" charset="2"/>
              <a:buChar char="n"/>
            </a:pPr>
            <a:r>
              <a:rPr lang="vi-VN" altLang="en-US" sz="2000" dirty="0"/>
              <a:t>U jezicima koji nisu objektno orijentisani</a:t>
            </a:r>
            <a:r>
              <a:rPr lang="en-US" altLang="en-US" sz="2000" dirty="0"/>
              <a:t>,</a:t>
            </a:r>
            <a:r>
              <a:rPr lang="vi-VN" altLang="en-US" sz="2000" dirty="0"/>
              <a:t> za svaki tip niza je potrebno pisati posebnu proceduru, pri čemu se imena procedura moraju razlikovati. Zahvaljujući polimorfizmu, u Javi možemo definisati opšte procedure za obradu nizova koje će imati ista imena.</a:t>
            </a:r>
          </a:p>
        </p:txBody>
      </p:sp>
      <p:sp>
        <p:nvSpPr>
          <p:cNvPr id="2867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2BC1AAB-B17F-4BD3-AB5E-84D37A63D0BE}" type="slidenum">
              <a:rPr lang="en-GB" altLang="en-US" smtClean="0">
                <a:latin typeface="Arial Black" pitchFamily="34" charset="0"/>
              </a:rPr>
              <a:pPr eaLnBrk="1" hangingPunct="1"/>
              <a:t>26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63563" y="457200"/>
            <a:ext cx="7321550" cy="739775"/>
          </a:xfrm>
        </p:spPr>
        <p:txBody>
          <a:bodyPr/>
          <a:lstStyle/>
          <a:p>
            <a:pPr eaLnBrk="1" hangingPunct="1"/>
            <a:r>
              <a:rPr lang="sr-Latn-RS" altLang="en-US" sz="3600" smtClean="0"/>
              <a:t>Tri principa OOP - </a:t>
            </a:r>
            <a:r>
              <a:rPr lang="vi-VN" altLang="en-US" sz="3600" smtClean="0"/>
              <a:t>Polimorfizam</a:t>
            </a:r>
            <a:endParaRPr lang="en-US" altLang="en-US" sz="3600" smtClean="0"/>
          </a:p>
        </p:txBody>
      </p:sp>
      <p:sp>
        <p:nvSpPr>
          <p:cNvPr id="29699" name="Rectangle 3" descr="Rectangle: Click to edit Master text styles&#10;Second level&#10;Third level&#10;Fourth level&#10;Fifth level"/>
          <p:cNvSpPr txBox="1">
            <a:spLocks noChangeArrowheads="1"/>
          </p:cNvSpPr>
          <p:nvPr/>
        </p:nvSpPr>
        <p:spPr bwMode="auto">
          <a:xfrm>
            <a:off x="179388" y="1341438"/>
            <a:ext cx="8569325"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dirty="0"/>
              <a:t>Generalno govoreći, polimorfizam omogućava pravljenje opšteg načina pristupa za rad sa grupom srodnih aktivnosti. To pomaže smanjenju složenosti, omogućavajući da se istim načinom pristupa zada opšta klasa akcija.</a:t>
            </a:r>
            <a:endParaRPr lang="sr-Latn-RS" altLang="en-US" sz="2000" dirty="0"/>
          </a:p>
          <a:p>
            <a:pPr>
              <a:spcBef>
                <a:spcPct val="20000"/>
              </a:spcBef>
              <a:buClr>
                <a:schemeClr val="bg2"/>
              </a:buClr>
              <a:buSzPct val="75000"/>
              <a:buFont typeface="Wingdings" pitchFamily="2" charset="2"/>
              <a:buChar char="n"/>
            </a:pPr>
            <a:r>
              <a:rPr lang="vi-VN" altLang="en-US" sz="2000" dirty="0"/>
              <a:t>Prevodilac je taj koji bira specifičnu akciju u zavisnosti od konkretne situacije, dok programer treba samo da zna opšti način pristupa. </a:t>
            </a:r>
          </a:p>
          <a:p>
            <a:pPr>
              <a:spcBef>
                <a:spcPct val="20000"/>
              </a:spcBef>
              <a:buClr>
                <a:schemeClr val="bg2"/>
              </a:buClr>
              <a:buSzPct val="75000"/>
              <a:buFont typeface="Wingdings" pitchFamily="2" charset="2"/>
              <a:buChar char="n"/>
            </a:pPr>
            <a:r>
              <a:rPr lang="vi-VN" altLang="en-US" sz="2000" dirty="0"/>
              <a:t>Kada se primene na odgovarajući način, enkapsulacija, nasleđivanje i polimorfizam stvaraju programsko okruženje koje podržava razvoj mnogo robusnijih i prilagodljivijih programa nego što to omogućava </a:t>
            </a:r>
            <a:r>
              <a:rPr lang="vi-VN" altLang="en-US" sz="2000" dirty="0" smtClean="0"/>
              <a:t>procesno</a:t>
            </a:r>
            <a:r>
              <a:rPr lang="sr-Latn-ME" altLang="en-US" sz="2000" dirty="0"/>
              <a:t>-</a:t>
            </a:r>
            <a:r>
              <a:rPr lang="vi-VN" altLang="en-US" sz="2000" dirty="0" smtClean="0"/>
              <a:t>orijentisan </a:t>
            </a:r>
            <a:r>
              <a:rPr lang="vi-VN" altLang="en-US" sz="2000" dirty="0"/>
              <a:t>model. </a:t>
            </a:r>
            <a:endParaRPr lang="sr-Latn-RS" altLang="en-US" sz="2000" dirty="0"/>
          </a:p>
          <a:p>
            <a:pPr>
              <a:spcBef>
                <a:spcPct val="20000"/>
              </a:spcBef>
              <a:buClr>
                <a:schemeClr val="bg2"/>
              </a:buClr>
              <a:buSzPct val="75000"/>
              <a:buFont typeface="Wingdings" pitchFamily="2" charset="2"/>
              <a:buChar char="n"/>
            </a:pPr>
            <a:r>
              <a:rPr lang="vi-VN" altLang="en-US" sz="2000" dirty="0"/>
              <a:t>Dobro dizajnirana hijerarhija klasa predstavlja osnovu za ponovno korišćenje koda u čiji je razvoj i proveravanje već uloženo vreme i trud. Enkapsulacija omogućava da se tokom vremena menja unutrašnjost klasa ne remeteći programski </a:t>
            </a:r>
            <a:r>
              <a:rPr lang="vi-VN" altLang="en-US" sz="2000" dirty="0" smtClean="0"/>
              <a:t>k</a:t>
            </a:r>
            <a:r>
              <a:rPr lang="en-GB" altLang="en-US" sz="2000" dirty="0"/>
              <a:t>ô</a:t>
            </a:r>
            <a:r>
              <a:rPr lang="vi-VN" altLang="en-US" sz="2000" dirty="0" smtClean="0"/>
              <a:t>d </a:t>
            </a:r>
            <a:r>
              <a:rPr lang="vi-VN" altLang="en-US" sz="2000" dirty="0"/>
              <a:t>koji koristi te klase. Polimorfizam omogućava pravljenje čistog, smislenog, čitljivog i elastičnog koda.</a:t>
            </a:r>
          </a:p>
        </p:txBody>
      </p:sp>
      <p:sp>
        <p:nvSpPr>
          <p:cNvPr id="297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9FA1C0-D51C-439B-9A26-1CEBF3170D7B}" type="slidenum">
              <a:rPr lang="en-GB" altLang="en-US" smtClean="0">
                <a:latin typeface="Arial Black" pitchFamily="34" charset="0"/>
              </a:rPr>
              <a:pPr eaLnBrk="1" hangingPunct="1"/>
              <a:t>27</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63563" y="457200"/>
            <a:ext cx="4079875" cy="739775"/>
          </a:xfrm>
        </p:spPr>
        <p:txBody>
          <a:bodyPr/>
          <a:lstStyle/>
          <a:p>
            <a:pPr eaLnBrk="1" hangingPunct="1"/>
            <a:r>
              <a:rPr lang="sr-Latn-CS" altLang="en-US" sz="3600" smtClean="0"/>
              <a:t>Prvi Java program</a:t>
            </a:r>
            <a:endParaRPr lang="en-US" altLang="en-US" sz="3600" smtClean="0"/>
          </a:p>
        </p:txBody>
      </p:sp>
      <p:sp>
        <p:nvSpPr>
          <p:cNvPr id="30723" name="Rectangle 1"/>
          <p:cNvSpPr>
            <a:spLocks noChangeArrowheads="1"/>
          </p:cNvSpPr>
          <p:nvPr/>
        </p:nvSpPr>
        <p:spPr bwMode="auto">
          <a:xfrm>
            <a:off x="323850" y="1484313"/>
            <a:ext cx="8712200" cy="3094037"/>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15900" algn="l"/>
                <a:tab pos="431800" algn="l"/>
                <a:tab pos="647700" algn="l"/>
                <a:tab pos="863600" algn="l"/>
              </a:tabLst>
              <a:defRPr>
                <a:solidFill>
                  <a:schemeClr val="tx1"/>
                </a:solidFill>
                <a:latin typeface="Arial" charset="0"/>
              </a:defRPr>
            </a:lvl1pPr>
            <a:lvl2pPr marL="742950" indent="-285750" eaLnBrk="0" hangingPunct="0">
              <a:tabLst>
                <a:tab pos="215900" algn="l"/>
                <a:tab pos="431800" algn="l"/>
                <a:tab pos="647700" algn="l"/>
                <a:tab pos="863600" algn="l"/>
              </a:tabLst>
              <a:defRPr>
                <a:solidFill>
                  <a:schemeClr val="tx1"/>
                </a:solidFill>
                <a:latin typeface="Arial" charset="0"/>
              </a:defRPr>
            </a:lvl2pPr>
            <a:lvl3pPr marL="1143000" indent="-228600" eaLnBrk="0" hangingPunct="0">
              <a:tabLst>
                <a:tab pos="215900" algn="l"/>
                <a:tab pos="431800" algn="l"/>
                <a:tab pos="647700" algn="l"/>
                <a:tab pos="863600" algn="l"/>
              </a:tabLst>
              <a:defRPr>
                <a:solidFill>
                  <a:schemeClr val="tx1"/>
                </a:solidFill>
                <a:latin typeface="Arial" charset="0"/>
              </a:defRPr>
            </a:lvl3pPr>
            <a:lvl4pPr marL="1600200" indent="-228600" eaLnBrk="0" hangingPunct="0">
              <a:tabLst>
                <a:tab pos="215900" algn="l"/>
                <a:tab pos="431800" algn="l"/>
                <a:tab pos="647700" algn="l"/>
                <a:tab pos="863600" algn="l"/>
              </a:tabLst>
              <a:defRPr>
                <a:solidFill>
                  <a:schemeClr val="tx1"/>
                </a:solidFill>
                <a:latin typeface="Arial" charset="0"/>
              </a:defRPr>
            </a:lvl4pPr>
            <a:lvl5pPr marL="2057400" indent="-228600" eaLnBrk="0" hangingPunct="0">
              <a:tabLst>
                <a:tab pos="215900" algn="l"/>
                <a:tab pos="431800" algn="l"/>
                <a:tab pos="647700" algn="l"/>
                <a:tab pos="863600" algn="l"/>
              </a:tabLst>
              <a:defRPr>
                <a:solidFill>
                  <a:schemeClr val="tx1"/>
                </a:solidFill>
                <a:latin typeface="Arial" charset="0"/>
              </a:defRPr>
            </a:lvl5pPr>
            <a:lvl6pPr marL="25146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6pPr>
            <a:lvl7pPr marL="29718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7pPr>
            <a:lvl8pPr marL="34290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8pPr>
            <a:lvl9pPr marL="38862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9pPr>
          </a:lstStyle>
          <a:p>
            <a:pPr eaLnBrk="1" hangingPunct="1"/>
            <a:r>
              <a:rPr lang="en-GB" altLang="en-US" sz="1500" b="1" dirty="0">
                <a:solidFill>
                  <a:srgbClr val="7F0055"/>
                </a:solidFill>
                <a:latin typeface="Consolas" pitchFamily="49" charset="0"/>
                <a:cs typeface="Times New Roman" pitchFamily="18" charset="0"/>
              </a:rPr>
              <a:t>public class </a:t>
            </a:r>
            <a:r>
              <a:rPr lang="en-GB" altLang="en-US" sz="1500" dirty="0" err="1">
                <a:solidFill>
                  <a:srgbClr val="7F0055"/>
                </a:solidFill>
                <a:latin typeface="Consolas" pitchFamily="49" charset="0"/>
                <a:cs typeface="Times New Roman" pitchFamily="18" charset="0"/>
              </a:rPr>
              <a:t>PrviPrimer</a:t>
            </a:r>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	</a:t>
            </a:r>
            <a:r>
              <a:rPr lang="en-GB" altLang="en-US" sz="1500" dirty="0">
                <a:solidFill>
                  <a:srgbClr val="3F7F5F"/>
                </a:solidFill>
                <a:latin typeface="Consolas" pitchFamily="49" charset="0"/>
                <a:cs typeface="Times New Roman" pitchFamily="18" charset="0"/>
              </a:rPr>
              <a:t>/* Program </a:t>
            </a:r>
            <a:r>
              <a:rPr lang="en-GB" altLang="en-US" sz="1500" dirty="0" err="1">
                <a:solidFill>
                  <a:srgbClr val="3F7F5F"/>
                </a:solidFill>
                <a:latin typeface="Consolas" pitchFamily="49" charset="0"/>
                <a:cs typeface="Times New Roman" pitchFamily="18" charset="0"/>
              </a:rPr>
              <a:t>koji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ilustruje</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štampanje</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na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ekranu</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pomoću</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metoda</a:t>
            </a:r>
            <a:r>
              <a:rPr lang="en-GB" altLang="en-US" sz="1500" dirty="0">
                <a:solidFill>
                  <a:srgbClr val="3F7F5F"/>
                </a:solidFill>
                <a:latin typeface="Consolas" pitchFamily="49" charset="0"/>
                <a:cs typeface="Times New Roman" pitchFamily="18" charset="0"/>
              </a:rPr>
              <a:t> print, </a:t>
            </a:r>
            <a:r>
              <a:rPr lang="en-GB" altLang="en-US" sz="1500" dirty="0" err="1">
                <a:solidFill>
                  <a:srgbClr val="3F7F5F"/>
                </a:solidFill>
                <a:latin typeface="Consolas" pitchFamily="49" charset="0"/>
                <a:cs typeface="Times New Roman" pitchFamily="18" charset="0"/>
              </a:rPr>
              <a:t>println</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printf</a:t>
            </a:r>
            <a:r>
              <a:rPr lang="en-GB" altLang="en-US" sz="1500" dirty="0">
                <a:solidFill>
                  <a:srgbClr val="3F7F5F"/>
                </a:solidFill>
                <a:latin typeface="Consolas" pitchFamily="49" charset="0"/>
                <a:cs typeface="Times New Roman" pitchFamily="18" charset="0"/>
              </a:rPr>
              <a:t>. */</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	</a:t>
            </a:r>
            <a:r>
              <a:rPr lang="en-GB" altLang="en-US" sz="1500" b="1" dirty="0">
                <a:solidFill>
                  <a:srgbClr val="7F0055"/>
                </a:solidFill>
                <a:latin typeface="Consolas" pitchFamily="49" charset="0"/>
                <a:cs typeface="Times New Roman" pitchFamily="18" charset="0"/>
              </a:rPr>
              <a:t>public static void</a:t>
            </a:r>
            <a:r>
              <a:rPr lang="en-GB" altLang="en-US" sz="1500" dirty="0">
                <a:solidFill>
                  <a:srgbClr val="7F0055"/>
                </a:solidFill>
                <a:latin typeface="Consolas" pitchFamily="49" charset="0"/>
                <a:cs typeface="Times New Roman" pitchFamily="18" charset="0"/>
              </a:rPr>
              <a:t> main(String[] </a:t>
            </a:r>
            <a:r>
              <a:rPr lang="en-GB" altLang="en-US" sz="1500" dirty="0" err="1">
                <a:solidFill>
                  <a:srgbClr val="7F0055"/>
                </a:solidFill>
                <a:latin typeface="Consolas" pitchFamily="49" charset="0"/>
                <a:cs typeface="Times New Roman" pitchFamily="18" charset="0"/>
              </a:rPr>
              <a:t>args</a:t>
            </a:r>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		</a:t>
            </a:r>
            <a:r>
              <a:rPr lang="en-GB" altLang="en-US" sz="1500" dirty="0" err="1">
                <a:solidFill>
                  <a:srgbClr val="7F0055"/>
                </a:solidFill>
                <a:latin typeface="Consolas" pitchFamily="49" charset="0"/>
                <a:cs typeface="Times New Roman" pitchFamily="18" charset="0"/>
              </a:rPr>
              <a:t>System.out.print</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Započeli</a:t>
            </a:r>
            <a:r>
              <a:rPr lang="en-GB" altLang="en-US" sz="1500" dirty="0">
                <a:solidFill>
                  <a:srgbClr val="2A00FF"/>
                </a:solidFill>
                <a:latin typeface="Consolas" pitchFamily="49" charset="0"/>
                <a:cs typeface="Times New Roman" pitchFamily="18" charset="0"/>
              </a:rPr>
              <a:t> </a:t>
            </a:r>
            <a:r>
              <a:rPr lang="en-GB" altLang="en-US" sz="1500" dirty="0" err="1" smtClean="0">
                <a:solidFill>
                  <a:srgbClr val="2A00FF"/>
                </a:solidFill>
                <a:latin typeface="Consolas" pitchFamily="49" charset="0"/>
                <a:cs typeface="Times New Roman" pitchFamily="18" charset="0"/>
              </a:rPr>
              <a:t>smo</a:t>
            </a:r>
            <a:r>
              <a:rPr lang="en-GB" altLang="en-US" sz="1500" dirty="0" smtClean="0">
                <a:solidFill>
                  <a:srgbClr val="2A00FF"/>
                </a:solidFill>
                <a:latin typeface="Consolas" pitchFamily="49" charset="0"/>
                <a:cs typeface="Times New Roman" pitchFamily="18" charset="0"/>
              </a:rPr>
              <a:t> "</a:t>
            </a:r>
            <a:r>
              <a:rPr lang="en-GB" altLang="en-US" sz="1500" dirty="0" smtClean="0">
                <a:solidFill>
                  <a:srgbClr val="7F0055"/>
                </a:solidFill>
                <a:latin typeface="Consolas" pitchFamily="49" charset="0"/>
                <a:cs typeface="Times New Roman" pitchFamily="18" charset="0"/>
              </a:rPr>
              <a:t>);</a:t>
            </a:r>
            <a:r>
              <a:rPr lang="en-GB" altLang="en-US" sz="1500" dirty="0" smtClean="0">
                <a:solidFill>
                  <a:srgbClr val="3F7F5F"/>
                </a:solidFill>
                <a:latin typeface="Consolas" pitchFamily="49" charset="0"/>
                <a:cs typeface="Times New Roman" pitchFamily="18" charset="0"/>
              </a:rPr>
              <a:t>// </a:t>
            </a:r>
            <a:r>
              <a:rPr lang="en-GB" altLang="en-US" sz="1500" dirty="0">
                <a:solidFill>
                  <a:srgbClr val="3F7F5F"/>
                </a:solidFill>
                <a:latin typeface="Consolas" pitchFamily="49" charset="0"/>
                <a:cs typeface="Times New Roman" pitchFamily="18" charset="0"/>
              </a:rPr>
              <a:t>print </a:t>
            </a:r>
            <a:r>
              <a:rPr lang="en-GB" altLang="en-US" sz="1500" dirty="0" err="1">
                <a:solidFill>
                  <a:srgbClr val="3F7F5F"/>
                </a:solidFill>
                <a:latin typeface="Consolas" pitchFamily="49" charset="0"/>
                <a:cs typeface="Times New Roman" pitchFamily="18" charset="0"/>
              </a:rPr>
              <a:t>štampa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tekst</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ostaje</a:t>
            </a:r>
            <a:r>
              <a:rPr lang="en-GB" altLang="en-US" sz="1500" dirty="0">
                <a:solidFill>
                  <a:srgbClr val="3F7F5F"/>
                </a:solidFill>
                <a:latin typeface="Consolas" pitchFamily="49" charset="0"/>
                <a:cs typeface="Times New Roman" pitchFamily="18" charset="0"/>
              </a:rPr>
              <a:t> u </a:t>
            </a:r>
            <a:r>
              <a:rPr lang="en-GB" altLang="en-US" sz="1500" dirty="0" err="1">
                <a:solidFill>
                  <a:srgbClr val="3F7F5F"/>
                </a:solidFill>
                <a:latin typeface="Consolas" pitchFamily="49" charset="0"/>
                <a:cs typeface="Times New Roman" pitchFamily="18" charset="0"/>
              </a:rPr>
              <a:t>istom</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redu</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7F0055"/>
                </a:solidFill>
                <a:latin typeface="Consolas" pitchFamily="49" charset="0"/>
                <a:cs typeface="Times New Roman" pitchFamily="18" charset="0"/>
              </a:rPr>
              <a:t>		</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println</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štampa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liniju</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teksta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prelazi</a:t>
            </a:r>
            <a:r>
              <a:rPr lang="en-GB" altLang="en-US" sz="1500" dirty="0">
                <a:solidFill>
                  <a:srgbClr val="3F7F5F"/>
                </a:solidFill>
                <a:latin typeface="Consolas" pitchFamily="49" charset="0"/>
                <a:cs typeface="Times New Roman" pitchFamily="18" charset="0"/>
              </a:rPr>
              <a:t> u </a:t>
            </a:r>
            <a:r>
              <a:rPr lang="en-GB" altLang="en-US" sz="1500" dirty="0" err="1">
                <a:solidFill>
                  <a:srgbClr val="3F7F5F"/>
                </a:solidFill>
                <a:latin typeface="Consolas" pitchFamily="49" charset="0"/>
                <a:cs typeface="Times New Roman" pitchFamily="18" charset="0"/>
              </a:rPr>
              <a:t>novi</a:t>
            </a:r>
            <a:r>
              <a:rPr lang="en-GB" altLang="en-US" sz="1500" dirty="0">
                <a:solidFill>
                  <a:srgbClr val="3F7F5F"/>
                </a:solidFill>
                <a:latin typeface="Consolas" pitchFamily="49" charset="0"/>
                <a:cs typeface="Times New Roman" pitchFamily="18" charset="0"/>
              </a:rPr>
              <a:t> red</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7F0055"/>
                </a:solidFill>
                <a:latin typeface="Consolas" pitchFamily="49" charset="0"/>
                <a:cs typeface="Times New Roman" pitchFamily="18" charset="0"/>
              </a:rPr>
              <a:t>		</a:t>
            </a:r>
            <a:r>
              <a:rPr lang="en-GB" altLang="en-US" sz="1500" dirty="0" err="1">
                <a:solidFill>
                  <a:srgbClr val="7F0055"/>
                </a:solidFill>
                <a:latin typeface="Consolas" pitchFamily="49" charset="0"/>
                <a:cs typeface="Times New Roman" pitchFamily="18" charset="0"/>
              </a:rPr>
              <a:t>System.out.println</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sa</a:t>
            </a:r>
            <a:r>
              <a:rPr lang="en-GB" altLang="en-US" sz="1500" dirty="0">
                <a:solidFill>
                  <a:srgbClr val="2A00FF"/>
                </a:solidFill>
                <a:latin typeface="Consolas" pitchFamily="49" charset="0"/>
                <a:cs typeface="Times New Roman" pitchFamily="18" charset="0"/>
              </a:rPr>
              <a:t> Java </a:t>
            </a:r>
            <a:r>
              <a:rPr lang="en-GB" altLang="en-US" sz="1500" dirty="0" err="1">
                <a:solidFill>
                  <a:srgbClr val="2A00FF"/>
                </a:solidFill>
                <a:latin typeface="Consolas" pitchFamily="49" charset="0"/>
                <a:cs typeface="Times New Roman" pitchFamily="18" charset="0"/>
              </a:rPr>
              <a:t>programiranjem</a:t>
            </a:r>
            <a:r>
              <a:rPr lang="en-GB" altLang="en-US" sz="1500" dirty="0">
                <a:solidFill>
                  <a:srgbClr val="2A00FF"/>
                </a:solidFill>
                <a:latin typeface="Consolas" pitchFamily="49" charset="0"/>
                <a:cs typeface="Times New Roman" pitchFamily="18" charset="0"/>
              </a:rPr>
              <a:t>,"</a:t>
            </a:r>
            <a:r>
              <a:rPr lang="en-GB" altLang="en-US" sz="1500" dirty="0">
                <a:solidFill>
                  <a:srgbClr val="7F0055"/>
                </a:solidFill>
                <a:latin typeface="Consolas" pitchFamily="49" charset="0"/>
                <a:cs typeface="Times New Roman" pitchFamily="18" charset="0"/>
              </a:rPr>
              <a:t>);</a:t>
            </a:r>
          </a:p>
          <a:p>
            <a:pPr eaLnBrk="1" hangingPunct="1"/>
            <a:r>
              <a:rPr lang="en-GB" altLang="en-US" sz="1500" dirty="0">
                <a:solidFill>
                  <a:srgbClr val="7F0055"/>
                </a:solidFill>
                <a:latin typeface="Consolas" pitchFamily="49" charset="0"/>
                <a:cs typeface="Times New Roman" pitchFamily="18" charset="0"/>
              </a:rPr>
              <a:t>		</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printf</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štampa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formatirani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tekst</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Ima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istu</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sintaksu</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kao</a:t>
            </a:r>
            <a:r>
              <a:rPr lang="en-GB" altLang="en-US" sz="1500" dirty="0">
                <a:solidFill>
                  <a:srgbClr val="3F7F5F"/>
                </a:solidFill>
                <a:latin typeface="Consolas" pitchFamily="49" charset="0"/>
                <a:cs typeface="Times New Roman" pitchFamily="18" charset="0"/>
              </a:rPr>
              <a:t> u </a:t>
            </a:r>
            <a:r>
              <a:rPr lang="en-GB" altLang="en-US" sz="1500" dirty="0" err="1">
                <a:solidFill>
                  <a:srgbClr val="3F7F5F"/>
                </a:solidFill>
                <a:latin typeface="Consolas" pitchFamily="49" charset="0"/>
                <a:cs typeface="Times New Roman" pitchFamily="18" charset="0"/>
              </a:rPr>
              <a:t>jeziku</a:t>
            </a:r>
            <a:r>
              <a:rPr lang="en-GB" altLang="en-US" sz="1500" dirty="0">
                <a:solidFill>
                  <a:srgbClr val="3F7F5F"/>
                </a:solidFill>
                <a:latin typeface="Consolas" pitchFamily="49" charset="0"/>
                <a:cs typeface="Times New Roman" pitchFamily="18" charset="0"/>
              </a:rPr>
              <a:t> C.</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7F0055"/>
                </a:solidFill>
                <a:latin typeface="Consolas" pitchFamily="49" charset="0"/>
                <a:cs typeface="Times New Roman" pitchFamily="18" charset="0"/>
              </a:rPr>
              <a:t>		</a:t>
            </a:r>
            <a:r>
              <a:rPr lang="en-GB" altLang="en-US" sz="1500" dirty="0" err="1">
                <a:solidFill>
                  <a:srgbClr val="7F0055"/>
                </a:solidFill>
                <a:latin typeface="Consolas" pitchFamily="49" charset="0"/>
                <a:cs typeface="Times New Roman" pitchFamily="18" charset="0"/>
              </a:rPr>
              <a:t>System.out.printf</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i</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dobićemo</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ocenu</a:t>
            </a:r>
            <a:r>
              <a:rPr lang="en-GB" altLang="en-US" sz="1500" dirty="0">
                <a:solidFill>
                  <a:srgbClr val="2A00FF"/>
                </a:solidFill>
                <a:latin typeface="Consolas" pitchFamily="49" charset="0"/>
                <a:cs typeface="Times New Roman" pitchFamily="18" charset="0"/>
              </a:rPr>
              <a:t> %c </a:t>
            </a:r>
            <a:r>
              <a:rPr lang="en-GB" altLang="en-US" sz="1500" dirty="0" err="1">
                <a:solidFill>
                  <a:srgbClr val="2A00FF"/>
                </a:solidFill>
                <a:latin typeface="Consolas" pitchFamily="49" charset="0"/>
                <a:cs typeface="Times New Roman" pitchFamily="18" charset="0"/>
              </a:rPr>
              <a:t>ako</a:t>
            </a:r>
            <a:r>
              <a:rPr lang="en-GB" altLang="en-US" sz="1500" dirty="0">
                <a:solidFill>
                  <a:srgbClr val="2A00FF"/>
                </a:solidFill>
                <a:latin typeface="Consolas" pitchFamily="49" charset="0"/>
                <a:cs typeface="Times New Roman" pitchFamily="18" charset="0"/>
              </a:rPr>
              <a:t> se </a:t>
            </a:r>
            <a:r>
              <a:rPr lang="en-GB" altLang="en-US" sz="1500" dirty="0" err="1">
                <a:solidFill>
                  <a:srgbClr val="2A00FF"/>
                </a:solidFill>
                <a:latin typeface="Consolas" pitchFamily="49" charset="0"/>
                <a:cs typeface="Times New Roman" pitchFamily="18" charset="0"/>
              </a:rPr>
              <a:t>budemo</a:t>
            </a:r>
            <a:r>
              <a:rPr lang="en-GB" altLang="en-US" sz="1500" dirty="0">
                <a:solidFill>
                  <a:srgbClr val="2A00FF"/>
                </a:solidFill>
                <a:latin typeface="Consolas" pitchFamily="49" charset="0"/>
                <a:cs typeface="Times New Roman" pitchFamily="18" charset="0"/>
              </a:rPr>
              <a:t> %s :-)"</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trudili</a:t>
            </a:r>
            <a:r>
              <a:rPr lang="en-GB" altLang="en-US" sz="1500" dirty="0">
                <a:solidFill>
                  <a:srgbClr val="2A00FF"/>
                </a:solidFill>
                <a:latin typeface="Consolas" pitchFamily="49" charset="0"/>
                <a:cs typeface="Times New Roman" pitchFamily="18" charset="0"/>
              </a:rPr>
              <a:t>"</a:t>
            </a:r>
            <a:r>
              <a:rPr lang="en-GB" altLang="en-US" sz="1500" dirty="0">
                <a:solidFill>
                  <a:srgbClr val="7F0055"/>
                </a:solidFill>
                <a:latin typeface="Consolas" pitchFamily="49" charset="0"/>
                <a:cs typeface="Times New Roman" pitchFamily="18" charset="0"/>
              </a:rPr>
              <a:t>);</a:t>
            </a:r>
          </a:p>
          <a:p>
            <a:pPr eaLnBrk="1" hangingPunct="1"/>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a:t>
            </a:r>
          </a:p>
        </p:txBody>
      </p:sp>
      <p:sp>
        <p:nvSpPr>
          <p:cNvPr id="30724" name="Rectangle 3" descr="Rectangle: Click to edit Master text styles&#10;Second level&#10;Third level&#10;Fourth level&#10;Fifth level"/>
          <p:cNvSpPr txBox="1">
            <a:spLocks noChangeArrowheads="1"/>
          </p:cNvSpPr>
          <p:nvPr/>
        </p:nvSpPr>
        <p:spPr bwMode="auto">
          <a:xfrm>
            <a:off x="287338" y="4868863"/>
            <a:ext cx="8748712"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pPr>
            <a:r>
              <a:rPr lang="en-US" altLang="en-US" sz="2000" b="1" dirty="0">
                <a:solidFill>
                  <a:srgbClr val="FF0000"/>
                </a:solidFill>
              </a:rPr>
              <a:t>//</a:t>
            </a:r>
            <a:r>
              <a:rPr lang="en-US" altLang="en-US" sz="2000" dirty="0"/>
              <a:t> - </a:t>
            </a:r>
            <a:r>
              <a:rPr lang="en-US" altLang="en-US" sz="2000" dirty="0" err="1"/>
              <a:t>jednolinijski</a:t>
            </a:r>
            <a:r>
              <a:rPr lang="en-US" altLang="en-US" sz="2000" dirty="0"/>
              <a:t> </a:t>
            </a:r>
            <a:r>
              <a:rPr lang="en-US" altLang="en-US" sz="2000" dirty="0" err="1"/>
              <a:t>komentari</a:t>
            </a:r>
            <a:endParaRPr lang="sr-Latn-RS" altLang="en-US" sz="2000" dirty="0"/>
          </a:p>
          <a:p>
            <a:pPr>
              <a:spcBef>
                <a:spcPct val="20000"/>
              </a:spcBef>
              <a:buClr>
                <a:schemeClr val="bg2"/>
              </a:buClr>
              <a:buSzPct val="75000"/>
            </a:pPr>
            <a:r>
              <a:rPr lang="en-US" altLang="en-US" sz="2000" b="1" dirty="0">
                <a:solidFill>
                  <a:srgbClr val="FF0000"/>
                </a:solidFill>
              </a:rPr>
              <a:t>/*   */</a:t>
            </a:r>
            <a:r>
              <a:rPr lang="en-US" altLang="en-US" sz="2000" dirty="0"/>
              <a:t> - vi</a:t>
            </a:r>
            <a:r>
              <a:rPr lang="sr-Latn-RS" altLang="en-US" sz="2000" dirty="0"/>
              <a:t>šelinijski komentari</a:t>
            </a:r>
          </a:p>
          <a:p>
            <a:pPr>
              <a:spcBef>
                <a:spcPct val="20000"/>
              </a:spcBef>
              <a:buClr>
                <a:schemeClr val="bg2"/>
              </a:buClr>
              <a:buSzPct val="75000"/>
            </a:pPr>
            <a:r>
              <a:rPr lang="en-US" altLang="en-US" sz="2000" b="1" dirty="0">
                <a:solidFill>
                  <a:srgbClr val="FF0000"/>
                </a:solidFill>
              </a:rPr>
              <a:t>/*</a:t>
            </a:r>
            <a:r>
              <a:rPr lang="sr-Latn-RS" altLang="en-US" sz="2000" b="1" dirty="0">
                <a:solidFill>
                  <a:srgbClr val="FF0000"/>
                </a:solidFill>
              </a:rPr>
              <a:t>*</a:t>
            </a:r>
            <a:r>
              <a:rPr lang="en-US" altLang="en-US" sz="2000" b="1" dirty="0">
                <a:solidFill>
                  <a:srgbClr val="FF0000"/>
                </a:solidFill>
              </a:rPr>
              <a:t>  */</a:t>
            </a:r>
            <a:r>
              <a:rPr lang="sr-Latn-RS" altLang="en-US" sz="2000" dirty="0"/>
              <a:t> - Javadoc komentari. Služe za ubacivanje programske dokumentacije direktno u program. javadoc program čita ove komentare i koristi ih za pripremu programske dokumentacije u HTML formatu.</a:t>
            </a:r>
            <a:endParaRPr lang="vi-VN" altLang="en-US" sz="2000" dirty="0"/>
          </a:p>
        </p:txBody>
      </p:sp>
      <p:sp>
        <p:nvSpPr>
          <p:cNvPr id="3072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A6433E-786C-4A77-999D-165B03F57CBC}" type="slidenum">
              <a:rPr lang="en-GB" altLang="en-US" smtClean="0">
                <a:latin typeface="Arial Black" pitchFamily="34" charset="0"/>
              </a:rPr>
              <a:pPr eaLnBrk="1" hangingPunct="1"/>
              <a:t>28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63563" y="457200"/>
            <a:ext cx="4079875" cy="739775"/>
          </a:xfrm>
        </p:spPr>
        <p:txBody>
          <a:bodyPr/>
          <a:lstStyle/>
          <a:p>
            <a:pPr eaLnBrk="1" hangingPunct="1"/>
            <a:r>
              <a:rPr lang="sr-Latn-CS" altLang="en-US" sz="3600" smtClean="0"/>
              <a:t>Deklaracija klase</a:t>
            </a:r>
            <a:endParaRPr lang="en-US" altLang="en-US" sz="3600" smtClean="0"/>
          </a:p>
        </p:txBody>
      </p:sp>
      <p:sp>
        <p:nvSpPr>
          <p:cNvPr id="7" name="Rectangle 3" descr="Rectangle: Click to edit Master text styles&#10;Second level&#10;Third level&#10;Fourth level&#10;Fifth level"/>
          <p:cNvSpPr txBox="1">
            <a:spLocks noChangeArrowheads="1"/>
          </p:cNvSpPr>
          <p:nvPr/>
        </p:nvSpPr>
        <p:spPr bwMode="auto">
          <a:xfrm>
            <a:off x="298450" y="1412875"/>
            <a:ext cx="87487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39713" indent="-239713" eaLnBrk="1" hangingPunct="1">
              <a:spcAft>
                <a:spcPts val="600"/>
              </a:spcAft>
              <a:buClr>
                <a:schemeClr val="tx1"/>
              </a:buClr>
              <a:buSzPct val="75000"/>
              <a:buFont typeface="Wingdings" pitchFamily="2" charset="2"/>
              <a:buChar char="n"/>
              <a:defRPr/>
            </a:pPr>
            <a:r>
              <a:rPr lang="vi-VN" sz="2000" smtClean="0">
                <a:latin typeface="+mn-lt"/>
              </a:rPr>
              <a:t>Svaki Java program sadrži bar jednu klasu. </a:t>
            </a:r>
            <a:endParaRPr lang="sr-Latn-RS" sz="200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smtClean="0">
                <a:latin typeface="+mn-lt"/>
              </a:rPr>
              <a:t>Ključna reč </a:t>
            </a:r>
            <a:r>
              <a:rPr lang="vi-VN" sz="2000" b="1" smtClean="0">
                <a:solidFill>
                  <a:srgbClr val="FF0000"/>
                </a:solidFill>
                <a:latin typeface="+mn-lt"/>
              </a:rPr>
              <a:t>class</a:t>
            </a:r>
            <a:r>
              <a:rPr lang="vi-VN" sz="2000" smtClean="0">
                <a:latin typeface="+mn-lt"/>
              </a:rPr>
              <a:t> služi za deklaraciju klase, i odmah nakon nje dolazi ime klase.</a:t>
            </a:r>
            <a:endParaRPr lang="sr-Latn-RS" sz="200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smtClean="0">
                <a:latin typeface="+mn-lt"/>
              </a:rPr>
              <a:t>Po Java konvenciji, ime klase počinje velikim slovom, pri čemu su ostala slova mala. Izuzetak je kada ime klase sadrži više reči, kada je prvo slovo svake reči veliko, kao u slučaju naše klase </a:t>
            </a:r>
            <a:r>
              <a:rPr lang="vi-VN" sz="2000" smtClean="0">
                <a:latin typeface="Consolas" pitchFamily="49" charset="0"/>
                <a:cs typeface="Consolas" pitchFamily="49" charset="0"/>
              </a:rPr>
              <a:t>PrviPrimer</a:t>
            </a:r>
            <a:r>
              <a:rPr lang="vi-VN" sz="2000" smtClean="0">
                <a:latin typeface="+mn-lt"/>
              </a:rPr>
              <a:t>. Ovakav zapis se još naziva i CamelCase ili Upper CamelCase. </a:t>
            </a:r>
            <a:endParaRPr lang="sr-Latn-RS" sz="200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smtClean="0">
                <a:latin typeface="+mn-lt"/>
              </a:rPr>
              <a:t>Ime klase može sadržati slova (velika i mala), cifre, podvlaku (</a:t>
            </a:r>
            <a:r>
              <a:rPr lang="vi-VN" sz="2000" spc="200">
                <a:latin typeface="Consolas" pitchFamily="49" charset="0"/>
                <a:cs typeface="Consolas" pitchFamily="49" charset="0"/>
              </a:rPr>
              <a:t>_</a:t>
            </a:r>
            <a:r>
              <a:rPr lang="vi-VN" sz="2000" smtClean="0">
                <a:latin typeface="+mn-lt"/>
              </a:rPr>
              <a:t>) i znak dolar (</a:t>
            </a:r>
            <a:r>
              <a:rPr lang="vi-VN" sz="2000">
                <a:latin typeface="Consolas" pitchFamily="49" charset="0"/>
                <a:cs typeface="Consolas" pitchFamily="49" charset="0"/>
              </a:rPr>
              <a:t>$</a:t>
            </a:r>
            <a:r>
              <a:rPr lang="vi-VN" sz="2000" smtClean="0">
                <a:latin typeface="+mn-lt"/>
              </a:rPr>
              <a:t>), pri čemu ne može započeti cifrom. </a:t>
            </a:r>
            <a:endParaRPr lang="sr-Latn-RS" sz="200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smtClean="0">
                <a:latin typeface="+mn-lt"/>
              </a:rPr>
              <a:t>Java je case sensitive.</a:t>
            </a:r>
          </a:p>
          <a:p>
            <a:pPr marL="239713" indent="-239713" eaLnBrk="1" hangingPunct="1">
              <a:spcAft>
                <a:spcPts val="600"/>
              </a:spcAft>
              <a:buClr>
                <a:schemeClr val="tx1"/>
              </a:buClr>
              <a:buSzPct val="75000"/>
              <a:buFont typeface="Wingdings" pitchFamily="2" charset="2"/>
              <a:buChar char="n"/>
              <a:defRPr/>
            </a:pPr>
            <a:r>
              <a:rPr lang="vi-VN" sz="2000" smtClean="0">
                <a:latin typeface="Consolas" pitchFamily="49" charset="0"/>
                <a:cs typeface="Consolas" pitchFamily="49" charset="0"/>
              </a:rPr>
              <a:t>public</a:t>
            </a:r>
            <a:r>
              <a:rPr lang="vi-VN" sz="2000" smtClean="0">
                <a:latin typeface="+mn-lt"/>
              </a:rPr>
              <a:t> klase moraju biti smeštene u fajlu koji ima isto ime kao klasa i ekstenziju .java. U suprotnom, dolazi do greške pri kompajliranju. Tako se klasa </a:t>
            </a:r>
            <a:r>
              <a:rPr lang="vi-VN" sz="2000" smtClean="0">
                <a:latin typeface="Consolas" pitchFamily="49" charset="0"/>
                <a:cs typeface="Consolas" pitchFamily="49" charset="0"/>
              </a:rPr>
              <a:t>PrviPrimer</a:t>
            </a:r>
            <a:r>
              <a:rPr lang="vi-VN" sz="2000" smtClean="0">
                <a:latin typeface="+mn-lt"/>
              </a:rPr>
              <a:t> mora naći u fajlu PrviPrimer.java.</a:t>
            </a:r>
          </a:p>
          <a:p>
            <a:pPr marL="239713" indent="-239713" eaLnBrk="1" hangingPunct="1">
              <a:spcAft>
                <a:spcPts val="600"/>
              </a:spcAft>
              <a:buClr>
                <a:schemeClr val="tx1"/>
              </a:buClr>
              <a:buSzPct val="75000"/>
              <a:buFont typeface="Wingdings" pitchFamily="2" charset="2"/>
              <a:buChar char="n"/>
              <a:defRPr/>
            </a:pPr>
            <a:r>
              <a:rPr lang="vi-VN" sz="2000" smtClean="0">
                <a:latin typeface="+mn-lt"/>
              </a:rPr>
              <a:t>Telo klase je oivičeno velikim zagradama </a:t>
            </a:r>
            <a:r>
              <a:rPr lang="vi-VN" sz="2000">
                <a:latin typeface="Consolas" pitchFamily="49" charset="0"/>
                <a:cs typeface="Consolas" pitchFamily="49" charset="0"/>
              </a:rPr>
              <a:t>{}</a:t>
            </a:r>
            <a:r>
              <a:rPr lang="vi-VN" sz="2000" smtClean="0">
                <a:latin typeface="+mn-lt"/>
              </a:rPr>
              <a:t>.</a:t>
            </a:r>
          </a:p>
        </p:txBody>
      </p:sp>
      <p:sp>
        <p:nvSpPr>
          <p:cNvPr id="317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20E6A3-446C-4551-96F1-C70D9000B6EF}" type="slidenum">
              <a:rPr lang="en-GB" altLang="en-US" smtClean="0">
                <a:latin typeface="Arial Black" pitchFamily="34" charset="0"/>
              </a:rPr>
              <a:pPr eaLnBrk="1" hangingPunct="1"/>
              <a:t>29</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63563" y="457200"/>
            <a:ext cx="5937250" cy="739775"/>
          </a:xfrm>
        </p:spPr>
        <p:txBody>
          <a:bodyPr/>
          <a:lstStyle/>
          <a:p>
            <a:pPr eaLnBrk="1" hangingPunct="1"/>
            <a:r>
              <a:rPr lang="sr-Latn-CS" altLang="en-US" sz="3600" smtClean="0"/>
              <a:t>Osnovni podaci</a:t>
            </a:r>
            <a:r>
              <a:rPr lang="en-US" altLang="en-US" sz="3600" smtClean="0"/>
              <a:t> - bodovanje</a:t>
            </a:r>
          </a:p>
        </p:txBody>
      </p:sp>
      <p:sp>
        <p:nvSpPr>
          <p:cNvPr id="5123" name="Rectangle 3"/>
          <p:cNvSpPr>
            <a:spLocks noGrp="1" noChangeArrowheads="1"/>
          </p:cNvSpPr>
          <p:nvPr>
            <p:ph type="body" idx="1"/>
          </p:nvPr>
        </p:nvSpPr>
        <p:spPr>
          <a:xfrm>
            <a:off x="500063" y="1984375"/>
            <a:ext cx="4215953" cy="508521"/>
          </a:xfrm>
          <a:noFill/>
        </p:spPr>
        <p:txBody>
          <a:bodyPr lIns="54000" rIns="54000"/>
          <a:lstStyle/>
          <a:p>
            <a:pPr eaLnBrk="1" hangingPunct="1"/>
            <a:r>
              <a:rPr lang="en-US" altLang="en-US" sz="2400" dirty="0" err="1" smtClean="0"/>
              <a:t>Kolokvijumi</a:t>
            </a:r>
            <a:r>
              <a:rPr lang="sr-Latn-CS" altLang="en-US" sz="2400" dirty="0" smtClean="0"/>
              <a:t> </a:t>
            </a:r>
            <a:r>
              <a:rPr lang="en-US" altLang="en-US" sz="2400" b="1" dirty="0" smtClean="0">
                <a:solidFill>
                  <a:srgbClr val="FF0000"/>
                </a:solidFill>
              </a:rPr>
              <a:t>2×</a:t>
            </a:r>
            <a:r>
              <a:rPr lang="sr-Latn-ME" altLang="en-US" sz="2400" b="1" dirty="0" smtClean="0">
                <a:solidFill>
                  <a:srgbClr val="FF0000"/>
                </a:solidFill>
              </a:rPr>
              <a:t>50 </a:t>
            </a:r>
            <a:r>
              <a:rPr lang="sr-Latn-ME" altLang="en-US" sz="2400" dirty="0" smtClean="0"/>
              <a:t>poena</a:t>
            </a:r>
            <a:endParaRPr lang="sr-Latn-CS" altLang="en-US" sz="2400" dirty="0"/>
          </a:p>
        </p:txBody>
      </p:sp>
      <p:sp>
        <p:nvSpPr>
          <p:cNvPr id="512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CE0EB5C-369E-4419-A852-EF1339C1DF4E}" type="slidenum">
              <a:rPr lang="en-GB" altLang="en-US" smtClean="0">
                <a:latin typeface="Arial Black" pitchFamily="34" charset="0"/>
              </a:rPr>
              <a:pPr eaLnBrk="1" hangingPunct="1"/>
              <a:t>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63563" y="457200"/>
            <a:ext cx="4079875" cy="739775"/>
          </a:xfrm>
        </p:spPr>
        <p:txBody>
          <a:bodyPr/>
          <a:lstStyle/>
          <a:p>
            <a:pPr eaLnBrk="1" hangingPunct="1"/>
            <a:r>
              <a:rPr lang="sr-Latn-CS" altLang="en-US" sz="3600" smtClean="0"/>
              <a:t>Deklaracija klase</a:t>
            </a:r>
            <a:endParaRPr lang="en-US" altLang="en-US" sz="3600" smtClean="0"/>
          </a:p>
        </p:txBody>
      </p:sp>
      <p:sp>
        <p:nvSpPr>
          <p:cNvPr id="32771" name="Rectangle 3" descr="Rectangle: Click to edit Master text styles&#10;Second level&#10;Third level&#10;Fourth level&#10;Fifth level"/>
          <p:cNvSpPr txBox="1">
            <a:spLocks noChangeArrowheads="1"/>
          </p:cNvSpPr>
          <p:nvPr/>
        </p:nvSpPr>
        <p:spPr bwMode="auto">
          <a:xfrm>
            <a:off x="298450" y="1412875"/>
            <a:ext cx="87487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100" dirty="0"/>
              <a:t>Svaka Java aplikacija mora imati metodu </a:t>
            </a:r>
            <a:r>
              <a:rPr lang="vi-VN" altLang="en-US" sz="2100" dirty="0">
                <a:latin typeface="Consolas" pitchFamily="49" charset="0"/>
                <a:cs typeface="Consolas" pitchFamily="49" charset="0"/>
              </a:rPr>
              <a:t>main</a:t>
            </a:r>
            <a:r>
              <a:rPr lang="vi-VN" altLang="en-US" sz="2100" dirty="0"/>
              <a:t>, koja predstavlja polaznu tačku aplikacije. </a:t>
            </a:r>
            <a:endParaRPr lang="sr-Latn-RS" altLang="en-US" sz="2100" dirty="0"/>
          </a:p>
          <a:p>
            <a:pPr eaLnBrk="1" hangingPunct="1">
              <a:spcAft>
                <a:spcPts val="600"/>
              </a:spcAft>
              <a:buClr>
                <a:schemeClr val="tx1"/>
              </a:buClr>
              <a:buSzPct val="75000"/>
              <a:buFont typeface="Wingdings" pitchFamily="2" charset="2"/>
              <a:buChar char="n"/>
            </a:pPr>
            <a:r>
              <a:rPr lang="vi-VN" altLang="en-US" sz="2100" dirty="0"/>
              <a:t>Kao kod klasa, telo </a:t>
            </a:r>
            <a:r>
              <a:rPr lang="vi-VN" altLang="en-US" sz="2100" dirty="0" smtClean="0"/>
              <a:t>metod</a:t>
            </a:r>
            <a:r>
              <a:rPr lang="en-US" altLang="en-US" sz="2100" dirty="0" smtClean="0"/>
              <a:t>e</a:t>
            </a:r>
            <a:r>
              <a:rPr lang="vi-VN" altLang="en-US" sz="2100" dirty="0" smtClean="0"/>
              <a:t> </a:t>
            </a:r>
            <a:r>
              <a:rPr lang="vi-VN" altLang="en-US" sz="2100" dirty="0"/>
              <a:t>je oivičeno velikim zagradama.</a:t>
            </a:r>
          </a:p>
          <a:p>
            <a:pPr eaLnBrk="1" hangingPunct="1">
              <a:spcAft>
                <a:spcPts val="1200"/>
              </a:spcAft>
              <a:buClr>
                <a:schemeClr val="tx1"/>
              </a:buClr>
              <a:buSzPct val="75000"/>
              <a:buFont typeface="Wingdings" pitchFamily="2" charset="2"/>
              <a:buChar char="n"/>
            </a:pPr>
            <a:r>
              <a:rPr lang="vi-VN" altLang="en-US" sz="2100" dirty="0"/>
              <a:t>Java aplikacija može sadržati desetine klasa, od kojih jedna mora da ima </a:t>
            </a:r>
            <a:r>
              <a:rPr lang="vi-VN" altLang="en-US" sz="2100" dirty="0" smtClean="0"/>
              <a:t>metod</a:t>
            </a:r>
            <a:r>
              <a:rPr lang="en-US" altLang="en-US" sz="2100" dirty="0" smtClean="0"/>
              <a:t>u</a:t>
            </a:r>
            <a:r>
              <a:rPr lang="vi-VN" altLang="en-US" sz="2100" dirty="0" smtClean="0"/>
              <a:t> </a:t>
            </a:r>
            <a:r>
              <a:rPr lang="vi-VN" altLang="en-US" sz="2100" dirty="0">
                <a:latin typeface="Consolas" pitchFamily="49" charset="0"/>
                <a:cs typeface="Consolas" pitchFamily="49" charset="0"/>
              </a:rPr>
              <a:t>main</a:t>
            </a:r>
            <a:r>
              <a:rPr lang="vi-VN" altLang="en-US" sz="2100" dirty="0"/>
              <a:t> od koje počinje izvršavanje. </a:t>
            </a:r>
            <a:endParaRPr lang="en-US" altLang="en-US" sz="2100" dirty="0"/>
          </a:p>
          <a:p>
            <a:pPr eaLnBrk="1" hangingPunct="1">
              <a:spcAft>
                <a:spcPts val="1200"/>
              </a:spcAft>
              <a:buClr>
                <a:schemeClr val="tx1"/>
              </a:buClr>
              <a:buSzPct val="75000"/>
              <a:buFont typeface="Wingdings" pitchFamily="2" charset="2"/>
              <a:buChar char="n"/>
            </a:pPr>
            <a:r>
              <a:rPr lang="en-US" altLang="en-US" sz="2100" dirty="0" err="1"/>
              <a:t>Kod</a:t>
            </a:r>
            <a:r>
              <a:rPr lang="vi-VN" altLang="en-US" sz="2100" dirty="0"/>
              <a:t> Java aplet</a:t>
            </a:r>
            <a:r>
              <a:rPr lang="en-US" altLang="en-US" sz="2100" dirty="0"/>
              <a:t>a (</a:t>
            </a:r>
            <a:r>
              <a:rPr lang="vi-VN" altLang="en-US" sz="2100" dirty="0"/>
              <a:t>programi ugrađeni </a:t>
            </a:r>
            <a:r>
              <a:rPr lang="sr-Latn-ME" altLang="en-US" sz="2100" dirty="0" smtClean="0"/>
              <a:t>u</a:t>
            </a:r>
            <a:r>
              <a:rPr lang="vi-VN" altLang="en-US" sz="2100" dirty="0" smtClean="0"/>
              <a:t> </a:t>
            </a:r>
            <a:r>
              <a:rPr lang="vi-VN" altLang="en-US" sz="2100" dirty="0"/>
              <a:t>Internet pretraživače</a:t>
            </a:r>
            <a:r>
              <a:rPr lang="en-US" altLang="en-US" sz="2100" dirty="0"/>
              <a:t>)</a:t>
            </a:r>
            <a:r>
              <a:rPr lang="vi-VN" altLang="en-US" sz="2100" dirty="0"/>
              <a:t>, </a:t>
            </a:r>
            <a:r>
              <a:rPr lang="en-US" altLang="en-US" sz="2100" dirty="0"/>
              <a:t>se</a:t>
            </a:r>
            <a:r>
              <a:rPr lang="vi-VN" altLang="en-US" sz="2100" dirty="0"/>
              <a:t> ne korist</a:t>
            </a:r>
            <a:r>
              <a:rPr lang="en-US" altLang="en-US" sz="2100" dirty="0" err="1"/>
              <a:t>i</a:t>
            </a:r>
            <a:r>
              <a:rPr lang="vi-VN" altLang="en-US" sz="2100" dirty="0"/>
              <a:t> </a:t>
            </a:r>
            <a:r>
              <a:rPr lang="vi-VN" altLang="en-US" sz="2100" dirty="0">
                <a:latin typeface="Consolas" pitchFamily="49" charset="0"/>
                <a:cs typeface="Consolas" pitchFamily="49" charset="0"/>
              </a:rPr>
              <a:t>main</a:t>
            </a:r>
            <a:r>
              <a:rPr lang="vi-VN" altLang="en-US" sz="2100" dirty="0"/>
              <a:t> iz razloga što pretraživači koriste različite načine za pokretanje apleta.</a:t>
            </a:r>
          </a:p>
        </p:txBody>
      </p:sp>
      <p:sp>
        <p:nvSpPr>
          <p:cNvPr id="327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0811AB-52B8-4637-8B68-DB045C60B207}" type="slidenum">
              <a:rPr lang="en-GB" altLang="en-US" smtClean="0">
                <a:latin typeface="Arial Black" pitchFamily="34" charset="0"/>
              </a:rPr>
              <a:pPr eaLnBrk="1" hangingPunct="1"/>
              <a:t>30</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63563" y="457200"/>
            <a:ext cx="5737225" cy="739775"/>
          </a:xfrm>
        </p:spPr>
        <p:txBody>
          <a:bodyPr/>
          <a:lstStyle/>
          <a:p>
            <a:pPr eaLnBrk="1" hangingPunct="1"/>
            <a:r>
              <a:rPr lang="sr-Latn-CS" altLang="en-US" sz="3600" smtClean="0"/>
              <a:t>Metode print, println i printf</a:t>
            </a:r>
            <a:endParaRPr lang="en-US" altLang="en-US" sz="3600" smtClean="0"/>
          </a:p>
        </p:txBody>
      </p:sp>
      <p:sp>
        <p:nvSpPr>
          <p:cNvPr id="33795" name="Rectangle 3" descr="Rectangle: Click to edit Master text styles&#10;Second level&#10;Third level&#10;Fourth level&#10;Fifth level"/>
          <p:cNvSpPr txBox="1">
            <a:spLocks noChangeArrowheads="1"/>
          </p:cNvSpPr>
          <p:nvPr/>
        </p:nvSpPr>
        <p:spPr bwMode="auto">
          <a:xfrm>
            <a:off x="298450" y="1412875"/>
            <a:ext cx="87487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a:latin typeface="Consolas" pitchFamily="49" charset="0"/>
                <a:cs typeface="Consolas" pitchFamily="49" charset="0"/>
              </a:rPr>
              <a:t>System.out</a:t>
            </a:r>
            <a:r>
              <a:rPr lang="vi-VN" altLang="en-US" sz="2000"/>
              <a:t> je </a:t>
            </a:r>
            <a:r>
              <a:rPr lang="vi-VN" altLang="en-US" sz="2000" b="1">
                <a:solidFill>
                  <a:srgbClr val="FF0000"/>
                </a:solidFill>
              </a:rPr>
              <a:t>standardni izlazni objek</a:t>
            </a:r>
            <a:r>
              <a:rPr lang="en-US" altLang="en-US" sz="2000" b="1">
                <a:solidFill>
                  <a:srgbClr val="FF0000"/>
                </a:solidFill>
              </a:rPr>
              <a:t>a</a:t>
            </a:r>
            <a:r>
              <a:rPr lang="vi-VN" altLang="en-US" sz="2000" b="1">
                <a:solidFill>
                  <a:srgbClr val="FF0000"/>
                </a:solidFill>
              </a:rPr>
              <a:t>t</a:t>
            </a:r>
            <a:r>
              <a:rPr lang="en-US" altLang="en-US" sz="2000" b="1">
                <a:solidFill>
                  <a:srgbClr val="FF0000"/>
                </a:solidFill>
              </a:rPr>
              <a:t> </a:t>
            </a:r>
            <a:r>
              <a:rPr lang="vi-VN" altLang="en-US" sz="2000"/>
              <a:t>(eng. </a:t>
            </a:r>
            <a:r>
              <a:rPr lang="vi-VN" altLang="en-US" sz="2000" i="1"/>
              <a:t>standard output object</a:t>
            </a:r>
            <a:r>
              <a:rPr lang="vi-VN" altLang="en-US" sz="2000"/>
              <a:t>), i pomoću njega se prikazuje (štampa) tekst u komandnom prozoru. </a:t>
            </a:r>
            <a:endParaRPr lang="en-US" altLang="en-US" sz="2000"/>
          </a:p>
          <a:p>
            <a:pPr eaLnBrk="1" hangingPunct="1">
              <a:spcAft>
                <a:spcPts val="600"/>
              </a:spcAft>
              <a:buClr>
                <a:schemeClr val="tx1"/>
              </a:buClr>
              <a:buSzPct val="75000"/>
              <a:buFont typeface="Wingdings" pitchFamily="2" charset="2"/>
              <a:buChar char="n"/>
            </a:pPr>
            <a:r>
              <a:rPr lang="vi-VN" altLang="en-US" sz="2000"/>
              <a:t>Sve tri metode štampaju tekst predstavljen stringom</a:t>
            </a:r>
            <a:r>
              <a:rPr lang="en-US" altLang="en-US" sz="2000"/>
              <a:t> (</a:t>
            </a:r>
            <a:r>
              <a:rPr lang="vi-VN" altLang="en-US" sz="2000"/>
              <a:t>paramet</a:t>
            </a:r>
            <a:r>
              <a:rPr lang="en-US" altLang="en-US" sz="2000"/>
              <a:t>ar</a:t>
            </a:r>
            <a:r>
              <a:rPr lang="vi-VN" altLang="en-US" sz="2000"/>
              <a:t> metode</a:t>
            </a:r>
            <a:r>
              <a:rPr lang="en-US" altLang="en-US" sz="2000"/>
              <a:t>)</a:t>
            </a:r>
            <a:r>
              <a:rPr lang="vi-VN" altLang="en-US" sz="2000"/>
              <a:t>. </a:t>
            </a:r>
            <a:endParaRPr lang="en-US" altLang="en-US" sz="2000"/>
          </a:p>
          <a:p>
            <a:pPr eaLnBrk="1" hangingPunct="1">
              <a:spcAft>
                <a:spcPts val="600"/>
              </a:spcAft>
              <a:buClr>
                <a:schemeClr val="tx1"/>
              </a:buClr>
              <a:buSzPct val="75000"/>
              <a:buFont typeface="Wingdings" pitchFamily="2" charset="2"/>
              <a:buChar char="n"/>
            </a:pPr>
            <a:r>
              <a:rPr lang="vi-VN" altLang="en-US" sz="2000"/>
              <a:t>U slučaju metode </a:t>
            </a:r>
            <a:r>
              <a:rPr lang="vi-VN" altLang="en-US" sz="2000">
                <a:latin typeface="Consolas" pitchFamily="49" charset="0"/>
                <a:cs typeface="Consolas" pitchFamily="49" charset="0"/>
              </a:rPr>
              <a:t>print</a:t>
            </a:r>
            <a:r>
              <a:rPr lang="vi-VN" altLang="en-US" sz="2000"/>
              <a:t>, tekst se odštampa i kursor ostaje u istom redu, tj. dalje štampanje se vrši u nastavku prethodnog. Za razliku od </a:t>
            </a:r>
            <a:r>
              <a:rPr lang="vi-VN" altLang="en-US" sz="2000">
                <a:latin typeface="Consolas" pitchFamily="49" charset="0"/>
                <a:cs typeface="Consolas" pitchFamily="49" charset="0"/>
              </a:rPr>
              <a:t>print</a:t>
            </a:r>
            <a:r>
              <a:rPr lang="vi-VN" altLang="en-US" sz="2000"/>
              <a:t>, naredba </a:t>
            </a:r>
            <a:r>
              <a:rPr lang="vi-VN" altLang="en-US" sz="2000">
                <a:latin typeface="Consolas" pitchFamily="49" charset="0"/>
                <a:cs typeface="Consolas" pitchFamily="49" charset="0"/>
              </a:rPr>
              <a:t>println</a:t>
            </a:r>
            <a:r>
              <a:rPr lang="vi-VN" altLang="en-US" sz="2000"/>
              <a:t> štampa tekst i automatski prelazi u novi red.</a:t>
            </a:r>
          </a:p>
          <a:p>
            <a:pPr eaLnBrk="1" hangingPunct="1">
              <a:spcAft>
                <a:spcPts val="600"/>
              </a:spcAft>
              <a:buClr>
                <a:schemeClr val="tx1"/>
              </a:buClr>
              <a:buSzPct val="75000"/>
              <a:buFont typeface="Wingdings" pitchFamily="2" charset="2"/>
              <a:buChar char="n"/>
            </a:pPr>
            <a:r>
              <a:rPr lang="vi-VN" altLang="en-US" sz="2000"/>
              <a:t>Metoda </a:t>
            </a:r>
            <a:r>
              <a:rPr lang="vi-VN" altLang="en-US" sz="2000">
                <a:latin typeface="Consolas" pitchFamily="49" charset="0"/>
                <a:cs typeface="Consolas" pitchFamily="49" charset="0"/>
              </a:rPr>
              <a:t>printf</a:t>
            </a:r>
            <a:r>
              <a:rPr lang="vi-VN" altLang="en-US" sz="2000"/>
              <a:t> štampa formatiran tekst, tj. dozvoljava da se tekst formatira (menja) u zavisnosti od dodatnih argumenata ove metode. Prvi parametar metode </a:t>
            </a:r>
            <a:r>
              <a:rPr lang="vi-VN" altLang="en-US" sz="2000">
                <a:latin typeface="Consolas" pitchFamily="49" charset="0"/>
                <a:cs typeface="Consolas" pitchFamily="49" charset="0"/>
              </a:rPr>
              <a:t>printf</a:t>
            </a:r>
            <a:r>
              <a:rPr lang="vi-VN" altLang="en-US" sz="2000"/>
              <a:t> je tekst koji se formatira i on se sastoji od fiksnog teksta i specifikatora formata. Specifikatore formata ćemo prepoznati po karakteru % unutar stringa.</a:t>
            </a:r>
          </a:p>
          <a:p>
            <a:pPr eaLnBrk="1" hangingPunct="1">
              <a:spcAft>
                <a:spcPts val="600"/>
              </a:spcAft>
              <a:buClr>
                <a:schemeClr val="tx1"/>
              </a:buClr>
              <a:buSzPct val="75000"/>
              <a:buFont typeface="Wingdings" pitchFamily="2" charset="2"/>
              <a:buChar char="n"/>
            </a:pPr>
            <a:r>
              <a:rPr lang="vi-VN" altLang="en-US" sz="2000"/>
              <a:t>Unutar stringova argumenata kod sve tri metode smo mogli koristiti escape sekvence</a:t>
            </a:r>
            <a:r>
              <a:rPr lang="en-US" altLang="en-US" sz="2000"/>
              <a:t> (</a:t>
            </a:r>
            <a:r>
              <a:rPr lang="en-US" altLang="en-US" sz="2000">
                <a:latin typeface="Consolas" pitchFamily="49" charset="0"/>
                <a:cs typeface="Consolas" pitchFamily="49" charset="0"/>
              </a:rPr>
              <a:t>\n</a:t>
            </a:r>
            <a:r>
              <a:rPr lang="en-US" altLang="en-US" sz="2000"/>
              <a:t>, </a:t>
            </a:r>
            <a:r>
              <a:rPr lang="en-US" altLang="en-US" sz="2000">
                <a:latin typeface="Consolas" pitchFamily="49" charset="0"/>
                <a:cs typeface="Consolas" pitchFamily="49" charset="0"/>
              </a:rPr>
              <a:t>\t</a:t>
            </a:r>
            <a:r>
              <a:rPr lang="en-US" altLang="en-US" sz="2000"/>
              <a:t>, </a:t>
            </a:r>
            <a:r>
              <a:rPr lang="en-US" altLang="en-US" sz="2000">
                <a:latin typeface="Consolas" pitchFamily="49" charset="0"/>
                <a:cs typeface="Consolas" pitchFamily="49" charset="0"/>
              </a:rPr>
              <a:t>\0</a:t>
            </a:r>
            <a:r>
              <a:rPr lang="en-US" altLang="en-US" sz="2000"/>
              <a:t> itd.)</a:t>
            </a:r>
            <a:r>
              <a:rPr lang="vi-VN" altLang="en-US" sz="2000"/>
              <a:t>.</a:t>
            </a:r>
            <a:endParaRPr lang="en-US" altLang="en-US" sz="2000"/>
          </a:p>
          <a:p>
            <a:pPr eaLnBrk="1" hangingPunct="1">
              <a:spcAft>
                <a:spcPts val="600"/>
              </a:spcAft>
              <a:buClr>
                <a:schemeClr val="tx1"/>
              </a:buClr>
              <a:buSzPct val="75000"/>
              <a:buFont typeface="Wingdings" pitchFamily="2" charset="2"/>
              <a:buChar char="n"/>
            </a:pPr>
            <a:r>
              <a:rPr lang="vi-VN" altLang="en-US" sz="2000"/>
              <a:t>Konačno, svaka Java naredba se mora završiti sa tačk</a:t>
            </a:r>
            <a:r>
              <a:rPr lang="en-US" altLang="en-US" sz="2000"/>
              <a:t>om</a:t>
            </a:r>
            <a:r>
              <a:rPr lang="vi-VN" altLang="en-US" sz="2000"/>
              <a:t>-zarez. Sintaksna greška je ako se tačka-zarez izostavi na kraju naredbe.</a:t>
            </a:r>
          </a:p>
        </p:txBody>
      </p:sp>
      <p:sp>
        <p:nvSpPr>
          <p:cNvPr id="337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54622DE-CC09-4BD6-80F1-9835789C8109}" type="slidenum">
              <a:rPr lang="en-GB" altLang="en-US" smtClean="0">
                <a:latin typeface="Arial Black" pitchFamily="34" charset="0"/>
              </a:rPr>
              <a:pPr eaLnBrk="1" hangingPunct="1"/>
              <a:t>31</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63563" y="457200"/>
            <a:ext cx="8256587" cy="739775"/>
          </a:xfrm>
        </p:spPr>
        <p:txBody>
          <a:bodyPr/>
          <a:lstStyle/>
          <a:p>
            <a:pPr eaLnBrk="1" hangingPunct="1"/>
            <a:r>
              <a:rPr lang="sr-Latn-CS" altLang="en-US" sz="3600" smtClean="0"/>
              <a:t>Kompajliranje i izvršenje Java aplikacije</a:t>
            </a:r>
            <a:endParaRPr lang="en-US" altLang="en-US" sz="3600" smtClean="0"/>
          </a:p>
        </p:txBody>
      </p:sp>
      <p:sp>
        <p:nvSpPr>
          <p:cNvPr id="37891" name="Rectangle 3" descr="Rectangle: Click to edit Master text styles&#10;Second level&#10;Third level&#10;Fourth level&#10;Fifth level"/>
          <p:cNvSpPr txBox="1">
            <a:spLocks noChangeArrowheads="1"/>
          </p:cNvSpPr>
          <p:nvPr/>
        </p:nvSpPr>
        <p:spPr bwMode="auto">
          <a:xfrm>
            <a:off x="298450" y="1412875"/>
            <a:ext cx="87487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Ilustrovaćemo kompajliranje i izvršavanje Java aplikacije koristeći komandni prozor i odgovarajuće Java alate. </a:t>
            </a:r>
            <a:endParaRPr lang="en-US" sz="2000" smtClean="0"/>
          </a:p>
          <a:p>
            <a:pPr eaLnBrk="1" hangingPunct="1">
              <a:spcAft>
                <a:spcPts val="600"/>
              </a:spcAft>
              <a:buClr>
                <a:schemeClr val="tx1"/>
              </a:buClr>
              <a:buSzPct val="75000"/>
              <a:buFont typeface="Wingdings" pitchFamily="2" charset="2"/>
              <a:buChar char="n"/>
              <a:defRPr/>
            </a:pPr>
            <a:r>
              <a:rPr lang="vi-VN" sz="2000" smtClean="0"/>
              <a:t>Ukoliko koristimo neko integrisano razvojno okruženje, kao što su Eclipse ili NetBeans, program se jednostavno pokreće sa palete alatki. </a:t>
            </a:r>
            <a:endParaRPr lang="en-US" sz="2000" smtClean="0"/>
          </a:p>
          <a:p>
            <a:pPr eaLnBrk="1" hangingPunct="1">
              <a:spcAft>
                <a:spcPts val="600"/>
              </a:spcAft>
              <a:buClr>
                <a:schemeClr val="tx1"/>
              </a:buClr>
              <a:buSzPct val="75000"/>
              <a:buFont typeface="Wingdings" pitchFamily="2" charset="2"/>
              <a:buChar char="n"/>
              <a:defRPr/>
            </a:pPr>
            <a:r>
              <a:rPr lang="vi-VN" sz="2000" smtClean="0"/>
              <a:t>Prvo se pozicioniramo u direktorijum koji sadrži </a:t>
            </a:r>
            <a:r>
              <a:rPr lang="en-US" sz="2000" smtClean="0"/>
              <a:t>izvorni kod</a:t>
            </a:r>
            <a:r>
              <a:rPr lang="vi-VN" sz="2000" smtClean="0"/>
              <a:t> (u našem slučaju, fajl </a:t>
            </a:r>
            <a:r>
              <a:rPr lang="vi-VN" sz="2000" smtClean="0">
                <a:latin typeface="Consolas" pitchFamily="49" charset="0"/>
                <a:cs typeface="Consolas" pitchFamily="49" charset="0"/>
              </a:rPr>
              <a:t>PrviPrimer.java</a:t>
            </a:r>
            <a:r>
              <a:rPr lang="vi-VN" sz="2000" smtClean="0"/>
              <a:t>). Na primer, </a:t>
            </a:r>
            <a:r>
              <a:rPr lang="en-US" sz="2000" smtClean="0"/>
              <a:t>a</a:t>
            </a:r>
            <a:r>
              <a:rPr lang="vi-VN" sz="2000" smtClean="0"/>
              <a:t>ko se fajl </a:t>
            </a:r>
            <a:r>
              <a:rPr lang="vi-VN" sz="2000" smtClean="0">
                <a:latin typeface="Consolas" pitchFamily="49" charset="0"/>
                <a:cs typeface="Consolas" pitchFamily="49" charset="0"/>
              </a:rPr>
              <a:t>PrviPrimer.java</a:t>
            </a:r>
            <a:r>
              <a:rPr lang="vi-VN" sz="2000" smtClean="0"/>
              <a:t> nalazi u direktorijumu A:\Java\PrviPrimer\src, sa komandom </a:t>
            </a:r>
          </a:p>
          <a:p>
            <a:pPr marL="0" indent="0" eaLnBrk="1" hangingPunct="1">
              <a:spcAft>
                <a:spcPts val="600"/>
              </a:spcAft>
              <a:buClr>
                <a:schemeClr val="tx1"/>
              </a:buClr>
              <a:buSzPct val="75000"/>
              <a:tabLst>
                <a:tab pos="271463" algn="l"/>
              </a:tabLst>
              <a:defRPr/>
            </a:pPr>
            <a:r>
              <a:rPr lang="en-US" sz="2000" smtClean="0"/>
              <a:t>	</a:t>
            </a:r>
            <a:r>
              <a:rPr lang="vi-VN" sz="2000" smtClean="0">
                <a:latin typeface="Consolas" pitchFamily="49" charset="0"/>
                <a:cs typeface="Consolas" pitchFamily="49" charset="0"/>
              </a:rPr>
              <a:t>cd /d A:\Java\PrviPrimer\src</a:t>
            </a:r>
          </a:p>
          <a:p>
            <a:pPr marL="0" indent="0" eaLnBrk="1" hangingPunct="1">
              <a:spcAft>
                <a:spcPts val="600"/>
              </a:spcAft>
              <a:buClr>
                <a:schemeClr val="tx1"/>
              </a:buClr>
              <a:buSzPct val="75000"/>
              <a:tabLst>
                <a:tab pos="271463" algn="l"/>
              </a:tabLst>
              <a:defRPr/>
            </a:pPr>
            <a:r>
              <a:rPr lang="en-US" sz="2000" smtClean="0"/>
              <a:t>	</a:t>
            </a:r>
            <a:r>
              <a:rPr lang="vi-VN" sz="2000" smtClean="0"/>
              <a:t>se pozicioniramo u željeni direktorijum.</a:t>
            </a:r>
          </a:p>
          <a:p>
            <a:pPr eaLnBrk="1" hangingPunct="1">
              <a:spcAft>
                <a:spcPts val="600"/>
              </a:spcAft>
              <a:buClr>
                <a:schemeClr val="tx1"/>
              </a:buClr>
              <a:buSzPct val="75000"/>
              <a:buFont typeface="Wingdings" pitchFamily="2" charset="2"/>
              <a:buChar char="n"/>
              <a:defRPr/>
            </a:pPr>
            <a:r>
              <a:rPr lang="vi-VN" sz="2000" smtClean="0"/>
              <a:t>Kompajliranje se vrši pozivom Java kompajlera </a:t>
            </a:r>
            <a:r>
              <a:rPr lang="vi-VN" sz="2000" smtClean="0">
                <a:latin typeface="Consolas" pitchFamily="49" charset="0"/>
                <a:cs typeface="Consolas" pitchFamily="49" charset="0"/>
              </a:rPr>
              <a:t>javac</a:t>
            </a:r>
            <a:r>
              <a:rPr lang="vi-VN" sz="2000" smtClean="0"/>
              <a:t>, praćeno imenom Java fajla, tj.</a:t>
            </a:r>
          </a:p>
          <a:p>
            <a:pPr marL="0" indent="0" eaLnBrk="1" hangingPunct="1">
              <a:spcAft>
                <a:spcPts val="600"/>
              </a:spcAft>
              <a:buClr>
                <a:schemeClr val="tx1"/>
              </a:buClr>
              <a:buSzPct val="75000"/>
              <a:tabLst>
                <a:tab pos="271463" algn="l"/>
              </a:tabLst>
              <a:defRPr/>
            </a:pPr>
            <a:r>
              <a:rPr lang="en-US" sz="2000" smtClean="0"/>
              <a:t>	</a:t>
            </a:r>
            <a:r>
              <a:rPr lang="vi-VN" sz="2000" smtClean="0">
                <a:latin typeface="Consolas" pitchFamily="49" charset="0"/>
                <a:cs typeface="Consolas" pitchFamily="49" charset="0"/>
              </a:rPr>
              <a:t>javac PrviPrimer.java</a:t>
            </a:r>
          </a:p>
        </p:txBody>
      </p:sp>
      <p:sp>
        <p:nvSpPr>
          <p:cNvPr id="348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A626A19-20CD-48DC-9080-5B28E245473C}" type="slidenum">
              <a:rPr lang="en-GB" altLang="en-US" smtClean="0">
                <a:latin typeface="Arial Black" pitchFamily="34" charset="0"/>
              </a:rPr>
              <a:pPr eaLnBrk="1" hangingPunct="1"/>
              <a:t>32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63563" y="457200"/>
            <a:ext cx="8256587" cy="739775"/>
          </a:xfrm>
        </p:spPr>
        <p:txBody>
          <a:bodyPr/>
          <a:lstStyle/>
          <a:p>
            <a:pPr eaLnBrk="1" hangingPunct="1"/>
            <a:r>
              <a:rPr lang="sr-Latn-CS" altLang="en-US" sz="3600" smtClean="0"/>
              <a:t>Kompajliranje i izvršenje Java aplikacije</a:t>
            </a:r>
            <a:endParaRPr lang="en-US" altLang="en-US" sz="3600" smtClean="0"/>
          </a:p>
        </p:txBody>
      </p:sp>
      <p:sp>
        <p:nvSpPr>
          <p:cNvPr id="37891" name="Rectangle 3" descr="Rectangle: Click to edit Master text styles&#10;Second level&#10;Third level&#10;Fourth level&#10;Fifth level"/>
          <p:cNvSpPr txBox="1">
            <a:spLocks noChangeArrowheads="1"/>
          </p:cNvSpPr>
          <p:nvPr/>
        </p:nvSpPr>
        <p:spPr bwMode="auto">
          <a:xfrm>
            <a:off x="298450" y="1412875"/>
            <a:ext cx="8748713"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en-US" sz="2000" dirty="0" err="1" smtClean="0">
                <a:latin typeface="Consolas" pitchFamily="49" charset="0"/>
                <a:cs typeface="Consolas" pitchFamily="49" charset="0"/>
              </a:rPr>
              <a:t>javac</a:t>
            </a:r>
            <a:r>
              <a:rPr lang="en-US" sz="2000" dirty="0" smtClean="0"/>
              <a:t> </a:t>
            </a:r>
            <a:r>
              <a:rPr lang="vi-VN" sz="2000" dirty="0" smtClean="0"/>
              <a:t>naredbom</a:t>
            </a:r>
            <a:r>
              <a:rPr lang="en-US" sz="2000" dirty="0" smtClean="0"/>
              <a:t> se</a:t>
            </a:r>
            <a:r>
              <a:rPr lang="vi-VN" sz="2000" dirty="0" smtClean="0"/>
              <a:t>, u tekućem direktorijumu, kreira fajl </a:t>
            </a:r>
            <a:r>
              <a:rPr lang="vi-VN" sz="2000" dirty="0" smtClean="0">
                <a:latin typeface="Consolas" pitchFamily="49" charset="0"/>
                <a:cs typeface="Consolas" pitchFamily="49" charset="0"/>
              </a:rPr>
              <a:t>PrviPrimer.class</a:t>
            </a:r>
            <a:r>
              <a:rPr lang="vi-VN" sz="2000" dirty="0" smtClean="0"/>
              <a:t> koji sadrži bajt kod verziju programa. </a:t>
            </a:r>
            <a:endParaRPr lang="en-US" sz="2000" dirty="0" smtClean="0"/>
          </a:p>
          <a:p>
            <a:pPr eaLnBrk="1" hangingPunct="1">
              <a:spcAft>
                <a:spcPts val="600"/>
              </a:spcAft>
              <a:buClr>
                <a:schemeClr val="tx1"/>
              </a:buClr>
              <a:buSzPct val="75000"/>
              <a:buFont typeface="Wingdings" pitchFamily="2" charset="2"/>
              <a:buChar char="n"/>
              <a:defRPr/>
            </a:pPr>
            <a:r>
              <a:rPr lang="en-US" sz="2000" dirty="0" smtClean="0"/>
              <a:t>B</a:t>
            </a:r>
            <a:r>
              <a:rPr lang="vi-VN" sz="2000" dirty="0" smtClean="0"/>
              <a:t>ajt k</a:t>
            </a:r>
            <a:r>
              <a:rPr lang="en-GB" altLang="en-US" sz="2000" dirty="0"/>
              <a:t>ô</a:t>
            </a:r>
            <a:r>
              <a:rPr lang="vi-VN" sz="2000" dirty="0" smtClean="0"/>
              <a:t>d je nezavisan od platforme i sadrži instrukcije koje izvršava JVM. To nije kôd koji se može direktno izvršiti. Da bi izvršili program, mora se pozvati </a:t>
            </a:r>
            <a:r>
              <a:rPr lang="vi-VN" sz="2000" dirty="0" smtClean="0">
                <a:latin typeface="Consolas" pitchFamily="49" charset="0"/>
                <a:cs typeface="Consolas" pitchFamily="49" charset="0"/>
              </a:rPr>
              <a:t>java</a:t>
            </a:r>
            <a:r>
              <a:rPr lang="vi-VN" sz="2000" dirty="0" smtClean="0"/>
              <a:t> komanda praćena imenom fajla, ovaj put </a:t>
            </a:r>
            <a:r>
              <a:rPr lang="en-US" sz="2000" dirty="0" smtClean="0"/>
              <a:t>bez </a:t>
            </a:r>
            <a:r>
              <a:rPr lang="vi-VN" sz="2000" dirty="0" smtClean="0"/>
              <a:t>ekstenzije, tj.</a:t>
            </a:r>
            <a:r>
              <a:rPr lang="en-US" sz="2000" dirty="0" smtClean="0"/>
              <a:t> </a:t>
            </a:r>
            <a:r>
              <a:rPr lang="vi-VN" sz="2000" dirty="0" smtClean="0"/>
              <a:t>na sledeći način:</a:t>
            </a:r>
          </a:p>
          <a:p>
            <a:pPr marL="0" indent="0" eaLnBrk="1" hangingPunct="1">
              <a:spcAft>
                <a:spcPts val="600"/>
              </a:spcAft>
              <a:buClr>
                <a:schemeClr val="tx1"/>
              </a:buClr>
              <a:buSzPct val="75000"/>
              <a:tabLst>
                <a:tab pos="271463" algn="l"/>
              </a:tabLst>
              <a:defRPr/>
            </a:pPr>
            <a:r>
              <a:rPr lang="en-US" sz="2000" dirty="0" smtClean="0"/>
              <a:t>	</a:t>
            </a:r>
            <a:r>
              <a:rPr lang="vi-VN" sz="2000" dirty="0" smtClean="0">
                <a:latin typeface="Consolas" pitchFamily="49" charset="0"/>
                <a:cs typeface="Consolas" pitchFamily="49" charset="0"/>
              </a:rPr>
              <a:t>java PrviPrimer</a:t>
            </a:r>
          </a:p>
          <a:p>
            <a:pPr eaLnBrk="1" hangingPunct="1">
              <a:spcAft>
                <a:spcPts val="600"/>
              </a:spcAft>
              <a:buClr>
                <a:schemeClr val="tx1"/>
              </a:buClr>
              <a:buSzPct val="75000"/>
              <a:buFont typeface="Wingdings" pitchFamily="2" charset="2"/>
              <a:buChar char="n"/>
              <a:defRPr/>
            </a:pPr>
            <a:r>
              <a:rPr lang="vi-VN" sz="2000" dirty="0" smtClean="0"/>
              <a:t>Ova komanda pokreće JVM koja učitava </a:t>
            </a:r>
            <a:r>
              <a:rPr lang="vi-VN" sz="2000" dirty="0" smtClean="0">
                <a:latin typeface="Consolas" pitchFamily="49" charset="0"/>
                <a:cs typeface="Consolas" pitchFamily="49" charset="0"/>
              </a:rPr>
              <a:t>PrviPrimer.class</a:t>
            </a:r>
            <a:r>
              <a:rPr lang="vi-VN" sz="2000" dirty="0" smtClean="0"/>
              <a:t> fajl i izvršava ga, počev od metode </a:t>
            </a:r>
            <a:r>
              <a:rPr lang="vi-VN" sz="2000" dirty="0">
                <a:latin typeface="Consolas" pitchFamily="49" charset="0"/>
                <a:cs typeface="Consolas" pitchFamily="49" charset="0"/>
              </a:rPr>
              <a:t>main</a:t>
            </a:r>
            <a:r>
              <a:rPr lang="vi-VN" sz="2000" dirty="0" smtClean="0"/>
              <a:t>. Ako se navede ekstenzija class u </a:t>
            </a:r>
            <a:r>
              <a:rPr lang="en-US" sz="2000" dirty="0">
                <a:latin typeface="Consolas" pitchFamily="49" charset="0"/>
                <a:cs typeface="Consolas" pitchFamily="49" charset="0"/>
              </a:rPr>
              <a:t>j</a:t>
            </a:r>
            <a:r>
              <a:rPr lang="vi-VN" sz="2000" dirty="0">
                <a:latin typeface="Consolas" pitchFamily="49" charset="0"/>
                <a:cs typeface="Consolas" pitchFamily="49" charset="0"/>
              </a:rPr>
              <a:t>ava</a:t>
            </a:r>
            <a:r>
              <a:rPr lang="vi-VN" sz="2000" dirty="0" smtClean="0"/>
              <a:t> komandi, JVM neće izvršiti program.</a:t>
            </a:r>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C20BC2-FD18-4296-AF46-33004CE5AF71}" type="slidenum">
              <a:rPr lang="en-GB" altLang="en-US" smtClean="0">
                <a:latin typeface="Arial Black" pitchFamily="34" charset="0"/>
              </a:rPr>
              <a:pPr eaLnBrk="1" hangingPunct="1"/>
              <a:t>33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63563" y="457200"/>
            <a:ext cx="4440237" cy="739775"/>
          </a:xfrm>
        </p:spPr>
        <p:txBody>
          <a:bodyPr/>
          <a:lstStyle/>
          <a:p>
            <a:pPr eaLnBrk="1" hangingPunct="1"/>
            <a:r>
              <a:rPr lang="en-US" altLang="en-US" sz="3600" smtClean="0"/>
              <a:t>U</a:t>
            </a:r>
            <a:r>
              <a:rPr lang="sr-Latn-RS" altLang="en-US" sz="3600" smtClean="0"/>
              <a:t>čitavanje podataka</a:t>
            </a:r>
            <a:endParaRPr lang="en-US" altLang="en-US" sz="3600" smtClean="0"/>
          </a:p>
        </p:txBody>
      </p:sp>
      <p:sp>
        <p:nvSpPr>
          <p:cNvPr id="36867" name="Rectangle 1"/>
          <p:cNvSpPr>
            <a:spLocks noChangeArrowheads="1"/>
          </p:cNvSpPr>
          <p:nvPr/>
        </p:nvSpPr>
        <p:spPr bwMode="auto">
          <a:xfrm>
            <a:off x="252413" y="1109663"/>
            <a:ext cx="8712200" cy="563245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15900" algn="l"/>
                <a:tab pos="431800" algn="l"/>
                <a:tab pos="647700" algn="l"/>
                <a:tab pos="863600" algn="l"/>
              </a:tabLst>
              <a:defRPr>
                <a:solidFill>
                  <a:schemeClr val="tx1"/>
                </a:solidFill>
                <a:latin typeface="Arial" charset="0"/>
              </a:defRPr>
            </a:lvl1pPr>
            <a:lvl2pPr marL="742950" indent="-285750" eaLnBrk="0" hangingPunct="0">
              <a:tabLst>
                <a:tab pos="215900" algn="l"/>
                <a:tab pos="431800" algn="l"/>
                <a:tab pos="647700" algn="l"/>
                <a:tab pos="863600" algn="l"/>
              </a:tabLst>
              <a:defRPr>
                <a:solidFill>
                  <a:schemeClr val="tx1"/>
                </a:solidFill>
                <a:latin typeface="Arial" charset="0"/>
              </a:defRPr>
            </a:lvl2pPr>
            <a:lvl3pPr marL="1143000" indent="-228600" eaLnBrk="0" hangingPunct="0">
              <a:tabLst>
                <a:tab pos="215900" algn="l"/>
                <a:tab pos="431800" algn="l"/>
                <a:tab pos="647700" algn="l"/>
                <a:tab pos="863600" algn="l"/>
              </a:tabLst>
              <a:defRPr>
                <a:solidFill>
                  <a:schemeClr val="tx1"/>
                </a:solidFill>
                <a:latin typeface="Arial" charset="0"/>
              </a:defRPr>
            </a:lvl3pPr>
            <a:lvl4pPr marL="1600200" indent="-228600" eaLnBrk="0" hangingPunct="0">
              <a:tabLst>
                <a:tab pos="215900" algn="l"/>
                <a:tab pos="431800" algn="l"/>
                <a:tab pos="647700" algn="l"/>
                <a:tab pos="863600" algn="l"/>
              </a:tabLst>
              <a:defRPr>
                <a:solidFill>
                  <a:schemeClr val="tx1"/>
                </a:solidFill>
                <a:latin typeface="Arial" charset="0"/>
              </a:defRPr>
            </a:lvl4pPr>
            <a:lvl5pPr marL="2057400" indent="-228600" eaLnBrk="0" hangingPunct="0">
              <a:tabLst>
                <a:tab pos="215900" algn="l"/>
                <a:tab pos="431800" algn="l"/>
                <a:tab pos="647700" algn="l"/>
                <a:tab pos="863600" algn="l"/>
              </a:tabLst>
              <a:defRPr>
                <a:solidFill>
                  <a:schemeClr val="tx1"/>
                </a:solidFill>
                <a:latin typeface="Arial" charset="0"/>
              </a:defRPr>
            </a:lvl5pPr>
            <a:lvl6pPr marL="25146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6pPr>
            <a:lvl7pPr marL="29718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7pPr>
            <a:lvl8pPr marL="34290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8pPr>
            <a:lvl9pPr marL="38862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9pPr>
          </a:lstStyle>
          <a:p>
            <a:pPr eaLnBrk="1" hangingPunct="1"/>
            <a:r>
              <a:rPr lang="en-GB" altLang="en-US" sz="1500" b="1" dirty="0">
                <a:solidFill>
                  <a:srgbClr val="7F0055"/>
                </a:solidFill>
                <a:latin typeface="Consolas" pitchFamily="49" charset="0"/>
                <a:cs typeface="Times New Roman" pitchFamily="18" charset="0"/>
              </a:rPr>
              <a:t>import</a:t>
            </a:r>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java.util.Scanner</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b="1" dirty="0">
                <a:solidFill>
                  <a:srgbClr val="7F0055"/>
                </a:solidFill>
                <a:latin typeface="Consolas" pitchFamily="49" charset="0"/>
                <a:cs typeface="Times New Roman" pitchFamily="18" charset="0"/>
              </a:rPr>
              <a:t>public class</a:t>
            </a:r>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DrugiPrimer</a:t>
            </a:r>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dirty="0">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b="1" dirty="0">
                <a:solidFill>
                  <a:srgbClr val="7F0055"/>
                </a:solidFill>
                <a:latin typeface="Consolas" pitchFamily="49" charset="0"/>
                <a:cs typeface="Times New Roman" pitchFamily="18" charset="0"/>
              </a:rPr>
              <a:t>public static void</a:t>
            </a:r>
            <a:r>
              <a:rPr lang="en-GB" altLang="en-US" sz="1500" dirty="0">
                <a:solidFill>
                  <a:srgbClr val="000000"/>
                </a:solidFill>
                <a:latin typeface="Consolas" pitchFamily="49" charset="0"/>
                <a:cs typeface="Times New Roman" pitchFamily="18" charset="0"/>
              </a:rPr>
              <a:t> main(String[] </a:t>
            </a:r>
            <a:r>
              <a:rPr lang="en-GB" altLang="en-US" sz="1500" dirty="0" err="1">
                <a:solidFill>
                  <a:srgbClr val="000000"/>
                </a:solidFill>
                <a:latin typeface="Consolas" pitchFamily="49" charset="0"/>
                <a:cs typeface="Times New Roman" pitchFamily="18" charset="0"/>
              </a:rPr>
              <a:t>args</a:t>
            </a:r>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Scanner </a:t>
            </a:r>
            <a:r>
              <a:rPr lang="en-GB" altLang="en-US" sz="1500" dirty="0" err="1">
                <a:solidFill>
                  <a:srgbClr val="000000"/>
                </a:solidFill>
                <a:latin typeface="Consolas" pitchFamily="49" charset="0"/>
                <a:cs typeface="Times New Roman" pitchFamily="18" charset="0"/>
              </a:rPr>
              <a:t>unos</a:t>
            </a:r>
            <a:r>
              <a:rPr lang="en-GB" altLang="en-US" sz="1500" dirty="0">
                <a:solidFill>
                  <a:srgbClr val="000000"/>
                </a:solidFill>
                <a:latin typeface="Consolas" pitchFamily="49" charset="0"/>
                <a:cs typeface="Times New Roman" pitchFamily="18" charset="0"/>
              </a:rPr>
              <a:t> = </a:t>
            </a:r>
            <a:r>
              <a:rPr lang="en-GB" altLang="en-US" sz="1500" b="1" dirty="0">
                <a:solidFill>
                  <a:srgbClr val="7F0055"/>
                </a:solidFill>
                <a:latin typeface="Consolas" pitchFamily="49" charset="0"/>
                <a:cs typeface="Times New Roman" pitchFamily="18" charset="0"/>
              </a:rPr>
              <a:t>new</a:t>
            </a:r>
            <a:r>
              <a:rPr lang="en-GB" altLang="en-US" sz="1500" dirty="0">
                <a:solidFill>
                  <a:srgbClr val="000000"/>
                </a:solidFill>
                <a:latin typeface="Consolas" pitchFamily="49" charset="0"/>
                <a:cs typeface="Times New Roman" pitchFamily="18" charset="0"/>
              </a:rPr>
              <a:t> Scanner(System.</a:t>
            </a:r>
            <a:r>
              <a:rPr lang="en-GB" altLang="en-US" sz="1500" dirty="0">
                <a:solidFill>
                  <a:srgbClr val="0000C0"/>
                </a:solidFill>
                <a:latin typeface="Consolas" pitchFamily="49" charset="0"/>
                <a:cs typeface="Times New Roman" pitchFamily="18" charset="0"/>
              </a:rPr>
              <a:t>in</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b="1" dirty="0" err="1">
                <a:solidFill>
                  <a:srgbClr val="7F0055"/>
                </a:solidFill>
                <a:latin typeface="Consolas" pitchFamily="49" charset="0"/>
                <a:cs typeface="Times New Roman" pitchFamily="18" charset="0"/>
              </a:rPr>
              <a:t>int</a:t>
            </a:r>
            <a:r>
              <a:rPr lang="en-GB" altLang="en-US" sz="1500" b="1" dirty="0">
                <a:solidFill>
                  <a:srgbClr val="7F0055"/>
                </a:solidFill>
                <a:latin typeface="Consolas" pitchFamily="49" charset="0"/>
                <a:cs typeface="Times New Roman" pitchFamily="18" charset="0"/>
              </a:rPr>
              <a:t> </a:t>
            </a:r>
            <a:r>
              <a:rPr lang="en-GB" altLang="en-US" sz="1500" dirty="0">
                <a:solidFill>
                  <a:srgbClr val="000000"/>
                </a:solidFill>
                <a:latin typeface="Consolas" pitchFamily="49" charset="0"/>
                <a:cs typeface="Times New Roman" pitchFamily="18" charset="0"/>
              </a:rPr>
              <a:t>x1, x2, x3;</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b="1" dirty="0">
                <a:solidFill>
                  <a:srgbClr val="7F0055"/>
                </a:solidFill>
                <a:latin typeface="Consolas" pitchFamily="49" charset="0"/>
                <a:cs typeface="Times New Roman" pitchFamily="18" charset="0"/>
              </a:rPr>
              <a:t>double </a:t>
            </a:r>
            <a:r>
              <a:rPr lang="en-GB" altLang="en-US" sz="1500" dirty="0">
                <a:solidFill>
                  <a:srgbClr val="000000"/>
                </a:solidFill>
                <a:latin typeface="Consolas" pitchFamily="49" charset="0"/>
                <a:cs typeface="Times New Roman" pitchFamily="18" charset="0"/>
              </a:rPr>
              <a:t>y1, y2, y3;</a:t>
            </a:r>
            <a:endParaRPr lang="en-GB" altLang="en-US" sz="1500" dirty="0">
              <a:latin typeface="Calibri" pitchFamily="34" charset="0"/>
              <a:cs typeface="Times New Roman" pitchFamily="18" charset="0"/>
            </a:endParaRPr>
          </a:p>
          <a:p>
            <a:pPr eaLnBrk="1" hangingPunct="1"/>
            <a:r>
              <a:rPr lang="en-GB" altLang="en-US" sz="1500" dirty="0">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System.out.print</a:t>
            </a:r>
            <a:r>
              <a:rPr lang="en-GB" altLang="en-US" sz="1500" dirty="0">
                <a:solidFill>
                  <a:srgbClr val="000000"/>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Uneti</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dva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cela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broja</a:t>
            </a:r>
            <a:r>
              <a:rPr lang="en-GB" altLang="en-US" sz="1500" dirty="0">
                <a:solidFill>
                  <a:srgbClr val="2A00FF"/>
                </a:solidFill>
                <a:latin typeface="Consolas" pitchFamily="49" charset="0"/>
                <a:cs typeface="Times New Roman" pitchFamily="18" charset="0"/>
              </a:rPr>
              <a:t>: "</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x1 = </a:t>
            </a:r>
            <a:r>
              <a:rPr lang="en-GB" altLang="en-US" sz="1500" dirty="0" err="1">
                <a:solidFill>
                  <a:srgbClr val="000000"/>
                </a:solidFill>
                <a:latin typeface="Consolas" pitchFamily="49" charset="0"/>
                <a:cs typeface="Times New Roman" pitchFamily="18" charset="0"/>
              </a:rPr>
              <a:t>unos.nextInt</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x2 = </a:t>
            </a:r>
            <a:r>
              <a:rPr lang="en-GB" altLang="en-US" sz="1500" dirty="0" err="1">
                <a:solidFill>
                  <a:srgbClr val="000000"/>
                </a:solidFill>
                <a:latin typeface="Consolas" pitchFamily="49" charset="0"/>
                <a:cs typeface="Times New Roman" pitchFamily="18" charset="0"/>
              </a:rPr>
              <a:t>unos.nextInt</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System.out.print</a:t>
            </a:r>
            <a:r>
              <a:rPr lang="en-GB" altLang="en-US" sz="1500" dirty="0">
                <a:solidFill>
                  <a:srgbClr val="000000"/>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Uneti</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dva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realna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broja</a:t>
            </a:r>
            <a:r>
              <a:rPr lang="en-GB" altLang="en-US" sz="1500" dirty="0">
                <a:solidFill>
                  <a:srgbClr val="2A00FF"/>
                </a:solidFill>
                <a:latin typeface="Consolas" pitchFamily="49" charset="0"/>
                <a:cs typeface="Times New Roman" pitchFamily="18" charset="0"/>
              </a:rPr>
              <a:t>: "</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y1 = </a:t>
            </a:r>
            <a:r>
              <a:rPr lang="en-GB" altLang="en-US" sz="1500" dirty="0" err="1">
                <a:solidFill>
                  <a:srgbClr val="000000"/>
                </a:solidFill>
                <a:latin typeface="Consolas" pitchFamily="49" charset="0"/>
                <a:cs typeface="Times New Roman" pitchFamily="18" charset="0"/>
              </a:rPr>
              <a:t>unos.nextDouble</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y2 = </a:t>
            </a:r>
            <a:r>
              <a:rPr lang="en-GB" altLang="en-US" sz="1500" dirty="0" err="1">
                <a:solidFill>
                  <a:srgbClr val="000000"/>
                </a:solidFill>
                <a:latin typeface="Consolas" pitchFamily="49" charset="0"/>
                <a:cs typeface="Times New Roman" pitchFamily="18" charset="0"/>
              </a:rPr>
              <a:t>unos.nextDouble</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x3 = x1 + x2;</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y3 = y1 * y2;</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System.out.printf</a:t>
            </a:r>
            <a:r>
              <a:rPr lang="en-GB" altLang="en-US" sz="1500" dirty="0">
                <a:solidFill>
                  <a:srgbClr val="000000"/>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Zbir</a:t>
            </a:r>
            <a:r>
              <a:rPr lang="en-GB" altLang="en-US" sz="1500" dirty="0">
                <a:solidFill>
                  <a:srgbClr val="2A00FF"/>
                </a:solidFill>
                <a:latin typeface="Consolas" pitchFamily="49" charset="0"/>
                <a:cs typeface="Times New Roman" pitchFamily="18" charset="0"/>
              </a:rPr>
              <a:t> %d + %d = %d,\</a:t>
            </a:r>
            <a:r>
              <a:rPr lang="en-GB" altLang="en-US" sz="1500" dirty="0" err="1">
                <a:solidFill>
                  <a:srgbClr val="2A00FF"/>
                </a:solidFill>
                <a:latin typeface="Consolas" pitchFamily="49" charset="0"/>
                <a:cs typeface="Times New Roman" pitchFamily="18" charset="0"/>
              </a:rPr>
              <a:t>na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proizvod</a:t>
            </a:r>
            <a:r>
              <a:rPr lang="en-GB" altLang="en-US" sz="1500" dirty="0">
                <a:solidFill>
                  <a:srgbClr val="2A00FF"/>
                </a:solidFill>
                <a:latin typeface="Consolas" pitchFamily="49" charset="0"/>
                <a:cs typeface="Times New Roman" pitchFamily="18" charset="0"/>
              </a:rPr>
              <a:t> %.2f * %.2f = %.3f"</a:t>
            </a:r>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x1,x2,x3,y1,y2,y3);</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a:t>
            </a:r>
            <a:endParaRPr lang="en-GB" altLang="en-US" sz="1500" dirty="0">
              <a:solidFill>
                <a:srgbClr val="7F0055"/>
              </a:solidFill>
              <a:latin typeface="Consolas" pitchFamily="49" charset="0"/>
              <a:cs typeface="Times New Roman" pitchFamily="18" charset="0"/>
            </a:endParaRPr>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63246E-1711-4B4A-9F4E-B43822168923}" type="slidenum">
              <a:rPr lang="en-GB" altLang="en-US" smtClean="0">
                <a:latin typeface="Arial Black" pitchFamily="34" charset="0"/>
              </a:rPr>
              <a:pPr eaLnBrk="1" hangingPunct="1"/>
              <a:t>34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63563" y="457200"/>
            <a:ext cx="8401050" cy="739775"/>
          </a:xfrm>
        </p:spPr>
        <p:txBody>
          <a:bodyPr/>
          <a:lstStyle/>
          <a:p>
            <a:pPr eaLnBrk="1" hangingPunct="1"/>
            <a:r>
              <a:rPr lang="sr-Latn-CS" altLang="en-US" sz="3200" smtClean="0"/>
              <a:t>Učitavanje podataka. Deklaracija promenljivih</a:t>
            </a:r>
            <a:endParaRPr lang="en-US" altLang="en-US" sz="3200" smtClean="0"/>
          </a:p>
        </p:txBody>
      </p:sp>
      <p:sp>
        <p:nvSpPr>
          <p:cNvPr id="37891" name="Rectangle 3" descr="Rectangle: Click to edit Master text styles&#10;Second level&#10;Third level&#10;Fourth level&#10;Fifth level"/>
          <p:cNvSpPr txBox="1">
            <a:spLocks noChangeArrowheads="1"/>
          </p:cNvSpPr>
          <p:nvPr/>
        </p:nvSpPr>
        <p:spPr bwMode="auto">
          <a:xfrm>
            <a:off x="298450" y="1412875"/>
            <a:ext cx="8748713"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b="1">
                <a:solidFill>
                  <a:srgbClr val="FF0000"/>
                </a:solidFill>
                <a:latin typeface="Consolas" pitchFamily="49" charset="0"/>
                <a:cs typeface="Consolas" pitchFamily="49" charset="0"/>
              </a:rPr>
              <a:t>import</a:t>
            </a:r>
            <a:r>
              <a:rPr lang="vi-VN" altLang="en-US" sz="2000"/>
              <a:t> deklaracij</a:t>
            </a:r>
            <a:r>
              <a:rPr lang="sr-Latn-RS" altLang="en-US" sz="2000"/>
              <a:t>om</a:t>
            </a:r>
            <a:r>
              <a:rPr lang="vi-VN" altLang="en-US" sz="2000"/>
              <a:t> naznačava</a:t>
            </a:r>
            <a:r>
              <a:rPr lang="sr-Latn-RS" altLang="en-US" sz="2000"/>
              <a:t>mo</a:t>
            </a:r>
            <a:r>
              <a:rPr lang="vi-VN" altLang="en-US" sz="2000"/>
              <a:t> da naša aplikacija koristi klasu </a:t>
            </a:r>
            <a:r>
              <a:rPr lang="vi-VN" altLang="en-US" sz="2000">
                <a:latin typeface="Consolas" pitchFamily="49" charset="0"/>
                <a:cs typeface="Consolas" pitchFamily="49" charset="0"/>
              </a:rPr>
              <a:t>java.util.Scanner</a:t>
            </a:r>
            <a:r>
              <a:rPr lang="vi-VN" altLang="en-US" sz="2000"/>
              <a:t>.</a:t>
            </a:r>
            <a:endParaRPr lang="sr-Latn-RS" altLang="en-US" sz="2000"/>
          </a:p>
          <a:p>
            <a:pPr eaLnBrk="1" hangingPunct="1">
              <a:spcAft>
                <a:spcPts val="600"/>
              </a:spcAft>
              <a:buClr>
                <a:schemeClr val="tx1"/>
              </a:buClr>
              <a:buSzPct val="75000"/>
              <a:buFont typeface="Wingdings" pitchFamily="2" charset="2"/>
              <a:buChar char="n"/>
            </a:pPr>
            <a:r>
              <a:rPr lang="vi-VN" altLang="en-US" sz="2000"/>
              <a:t>Java sadrži ogroman broj predefinisanih klasa koje možemo koristiti pri razvoju aplikacije. Ove klase su grupisane u </a:t>
            </a:r>
            <a:r>
              <a:rPr lang="vi-VN" altLang="en-US" sz="2000" b="1">
                <a:solidFill>
                  <a:srgbClr val="FF0000"/>
                </a:solidFill>
              </a:rPr>
              <a:t>pakete</a:t>
            </a:r>
            <a:r>
              <a:rPr lang="vi-VN" altLang="en-US" sz="2000"/>
              <a:t> (eng. </a:t>
            </a:r>
            <a:r>
              <a:rPr lang="vi-VN" altLang="en-US" sz="2000" i="1"/>
              <a:t>packages</a:t>
            </a:r>
            <a:r>
              <a:rPr lang="vi-VN" altLang="en-US" sz="2000"/>
              <a:t>), imenovane grupe srodnih klasa, i zajedno se nazivaju </a:t>
            </a:r>
            <a:r>
              <a:rPr lang="vi-VN" altLang="en-US" sz="2000" i="1"/>
              <a:t>Java class library</a:t>
            </a:r>
            <a:r>
              <a:rPr lang="vi-VN" altLang="en-US" sz="2000"/>
              <a:t> ili </a:t>
            </a:r>
            <a:r>
              <a:rPr lang="vi-VN" altLang="en-US" sz="2000" i="1"/>
              <a:t>Java Application Programming Interface</a:t>
            </a:r>
            <a:r>
              <a:rPr lang="vi-VN" altLang="en-US" sz="2000"/>
              <a:t> (Java API). </a:t>
            </a:r>
            <a:endParaRPr lang="sr-Latn-RS" altLang="en-US" sz="2000"/>
          </a:p>
          <a:p>
            <a:pPr eaLnBrk="1" hangingPunct="1">
              <a:spcAft>
                <a:spcPts val="600"/>
              </a:spcAft>
              <a:buClr>
                <a:schemeClr val="tx1"/>
              </a:buClr>
              <a:buSzPct val="75000"/>
              <a:buFont typeface="Wingdings" pitchFamily="2" charset="2"/>
              <a:buChar char="n"/>
            </a:pPr>
            <a:r>
              <a:rPr lang="sr-Latn-RS" altLang="en-US" sz="2000"/>
              <a:t>K</a:t>
            </a:r>
            <a:r>
              <a:rPr lang="vi-VN" altLang="en-US" sz="2000"/>
              <a:t>lasa </a:t>
            </a:r>
            <a:r>
              <a:rPr lang="vi-VN" altLang="en-US" sz="2000" b="1">
                <a:solidFill>
                  <a:srgbClr val="FF0000"/>
                </a:solidFill>
                <a:latin typeface="Consolas" pitchFamily="49" charset="0"/>
                <a:cs typeface="Consolas" pitchFamily="49" charset="0"/>
              </a:rPr>
              <a:t>Scanner</a:t>
            </a:r>
            <a:r>
              <a:rPr lang="vi-VN" altLang="en-US" sz="2000"/>
              <a:t> se nalazi u paketu </a:t>
            </a:r>
            <a:r>
              <a:rPr lang="vi-VN" altLang="en-US" sz="2000" b="1">
                <a:solidFill>
                  <a:srgbClr val="FF0000"/>
                </a:solidFill>
                <a:latin typeface="Consolas" pitchFamily="49" charset="0"/>
                <a:cs typeface="Consolas" pitchFamily="49" charset="0"/>
              </a:rPr>
              <a:t>java.util</a:t>
            </a:r>
            <a:r>
              <a:rPr lang="vi-VN" altLang="en-US" sz="2000"/>
              <a:t>.</a:t>
            </a:r>
            <a:endParaRPr lang="sr-Latn-RS" altLang="en-US" sz="2000"/>
          </a:p>
          <a:p>
            <a:pPr eaLnBrk="1" hangingPunct="1">
              <a:spcAft>
                <a:spcPts val="600"/>
              </a:spcAft>
              <a:buClr>
                <a:schemeClr val="tx1"/>
              </a:buClr>
              <a:buSzPct val="75000"/>
              <a:buFont typeface="Wingdings" pitchFamily="2" charset="2"/>
              <a:buChar char="n"/>
            </a:pPr>
            <a:r>
              <a:rPr lang="vi-VN" altLang="en-US" sz="2000">
                <a:latin typeface="Consolas" pitchFamily="49" charset="0"/>
                <a:cs typeface="Consolas" pitchFamily="49" charset="0"/>
              </a:rPr>
              <a:t>import</a:t>
            </a:r>
            <a:r>
              <a:rPr lang="vi-VN" altLang="en-US" sz="2000"/>
              <a:t> deklaracija se </a:t>
            </a:r>
            <a:r>
              <a:rPr lang="sr-Latn-RS" altLang="en-US" sz="2000"/>
              <a:t>takođe</a:t>
            </a:r>
            <a:r>
              <a:rPr lang="en-US" altLang="en-US" sz="2000"/>
              <a:t> </a:t>
            </a:r>
            <a:r>
              <a:rPr lang="vi-VN" altLang="en-US" sz="2000"/>
              <a:t>mora završiti tačk</a:t>
            </a:r>
            <a:r>
              <a:rPr lang="en-US" altLang="en-US" sz="2000"/>
              <a:t>om</a:t>
            </a:r>
            <a:r>
              <a:rPr lang="vi-VN" altLang="en-US" sz="2000"/>
              <a:t>-zarez.</a:t>
            </a:r>
            <a:endParaRPr lang="sr-Latn-RS" altLang="en-US" sz="2000"/>
          </a:p>
          <a:p>
            <a:pPr eaLnBrk="1" hangingPunct="1">
              <a:spcAft>
                <a:spcPts val="600"/>
              </a:spcAft>
              <a:buClr>
                <a:schemeClr val="tx1"/>
              </a:buClr>
              <a:buSzPct val="75000"/>
              <a:buFont typeface="Wingdings" pitchFamily="2" charset="2"/>
              <a:buChar char="n"/>
            </a:pPr>
            <a:r>
              <a:rPr lang="sr-Latn-RS" altLang="en-US" sz="2000"/>
              <a:t>D</a:t>
            </a:r>
            <a:r>
              <a:rPr lang="vi-VN" altLang="en-US" sz="2000"/>
              <a:t>eklaracij</a:t>
            </a:r>
            <a:r>
              <a:rPr lang="sr-Latn-RS" altLang="en-US" sz="2000"/>
              <a:t>a</a:t>
            </a:r>
            <a:r>
              <a:rPr lang="vi-VN" altLang="en-US" sz="2000"/>
              <a:t> </a:t>
            </a:r>
            <a:r>
              <a:rPr lang="sr-Latn-RS" altLang="en-US" sz="2000"/>
              <a:t>(</a:t>
            </a:r>
            <a:r>
              <a:rPr lang="vi-VN" altLang="en-US" sz="2000"/>
              <a:t>navođenje imena i tipa promenljive</a:t>
            </a:r>
            <a:r>
              <a:rPr lang="sr-Latn-RS" altLang="en-US" sz="2000"/>
              <a:t>) </a:t>
            </a:r>
            <a:r>
              <a:rPr lang="vi-VN" altLang="en-US" sz="2000"/>
              <a:t>promenljivih </a:t>
            </a:r>
            <a:r>
              <a:rPr lang="sr-Latn-RS" altLang="en-US" sz="2000"/>
              <a:t>može da se izvrši bilo gde u programu.</a:t>
            </a:r>
          </a:p>
          <a:p>
            <a:pPr eaLnBrk="1" hangingPunct="1">
              <a:spcAft>
                <a:spcPts val="600"/>
              </a:spcAft>
              <a:buClr>
                <a:schemeClr val="tx1"/>
              </a:buClr>
              <a:buSzPct val="75000"/>
              <a:buFont typeface="Wingdings" pitchFamily="2" charset="2"/>
              <a:buChar char="n"/>
            </a:pPr>
            <a:r>
              <a:rPr lang="vi-VN" altLang="en-US" sz="2000"/>
              <a:t>Ime promenljive mora biti ispravan identifikator, dok tip može biti jedan od primitivnih tipova, kakvi su </a:t>
            </a:r>
            <a:r>
              <a:rPr lang="vi-VN" altLang="en-US" sz="2000">
                <a:latin typeface="Consolas" pitchFamily="49" charset="0"/>
                <a:cs typeface="Consolas" pitchFamily="49" charset="0"/>
              </a:rPr>
              <a:t>int</a:t>
            </a:r>
            <a:r>
              <a:rPr lang="vi-VN" altLang="en-US" sz="2000"/>
              <a:t>, </a:t>
            </a:r>
            <a:r>
              <a:rPr lang="vi-VN" altLang="en-US" sz="2000">
                <a:latin typeface="Consolas" pitchFamily="49" charset="0"/>
                <a:cs typeface="Consolas" pitchFamily="49" charset="0"/>
              </a:rPr>
              <a:t>float</a:t>
            </a:r>
            <a:r>
              <a:rPr lang="vi-VN" altLang="en-US" sz="2000"/>
              <a:t> i </a:t>
            </a:r>
            <a:r>
              <a:rPr lang="vi-VN" altLang="en-US" sz="2000">
                <a:latin typeface="Consolas" pitchFamily="49" charset="0"/>
                <a:cs typeface="Consolas" pitchFamily="49" charset="0"/>
              </a:rPr>
              <a:t>double</a:t>
            </a:r>
            <a:r>
              <a:rPr lang="vi-VN" altLang="en-US" sz="2000"/>
              <a:t>, ili referencijskih tipova (eng. </a:t>
            </a:r>
            <a:r>
              <a:rPr lang="vi-VN" altLang="en-US" sz="2000" i="1"/>
              <a:t>reference types</a:t>
            </a:r>
            <a:r>
              <a:rPr lang="vi-VN" altLang="en-US" sz="2000"/>
              <a:t>).</a:t>
            </a:r>
          </a:p>
        </p:txBody>
      </p:sp>
      <p:sp>
        <p:nvSpPr>
          <p:cNvPr id="378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9BA2B3-5D79-437C-BCFE-3FBE4EB0133B}" type="slidenum">
              <a:rPr lang="en-GB" altLang="en-US" smtClean="0">
                <a:latin typeface="Arial Black" pitchFamily="34" charset="0"/>
              </a:rPr>
              <a:pPr eaLnBrk="1" hangingPunct="1"/>
              <a:t>35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63563" y="457200"/>
            <a:ext cx="8401050" cy="739775"/>
          </a:xfrm>
        </p:spPr>
        <p:txBody>
          <a:bodyPr/>
          <a:lstStyle/>
          <a:p>
            <a:pPr eaLnBrk="1" hangingPunct="1"/>
            <a:r>
              <a:rPr lang="sr-Latn-CS" altLang="en-US" sz="3200" smtClean="0"/>
              <a:t>Učitavanje podataka. Deklaracija promenljivih</a:t>
            </a:r>
            <a:endParaRPr lang="en-US" altLang="en-US" sz="3200" smtClean="0"/>
          </a:p>
        </p:txBody>
      </p:sp>
      <p:sp>
        <p:nvSpPr>
          <p:cNvPr id="38915" name="Rectangle 3" descr="Rectangle: Click to edit Master text styles&#10;Second level&#10;Third level&#10;Fourth level&#10;Fifth level"/>
          <p:cNvSpPr txBox="1">
            <a:spLocks noChangeArrowheads="1"/>
          </p:cNvSpPr>
          <p:nvPr/>
        </p:nvSpPr>
        <p:spPr bwMode="auto">
          <a:xfrm>
            <a:off x="251520" y="1340768"/>
            <a:ext cx="8748713"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dirty="0"/>
              <a:t>Klasa </a:t>
            </a:r>
            <a:r>
              <a:rPr lang="vi-VN" altLang="en-US" sz="2000" dirty="0">
                <a:latin typeface="Consolas" pitchFamily="49" charset="0"/>
                <a:cs typeface="Consolas" pitchFamily="49" charset="0"/>
              </a:rPr>
              <a:t>Scanner</a:t>
            </a:r>
            <a:r>
              <a:rPr lang="vi-VN" altLang="en-US" sz="2000" dirty="0"/>
              <a:t> omogućava učitava</a:t>
            </a:r>
            <a:r>
              <a:rPr lang="sr-Latn-RS" altLang="en-US" sz="2000" dirty="0"/>
              <a:t>nje</a:t>
            </a:r>
            <a:r>
              <a:rPr lang="vi-VN" altLang="en-US" sz="2000" dirty="0"/>
              <a:t> podat</a:t>
            </a:r>
            <a:r>
              <a:rPr lang="sr-Latn-RS" altLang="en-US" sz="2000" dirty="0"/>
              <a:t>aka</a:t>
            </a:r>
            <a:r>
              <a:rPr lang="vi-VN" altLang="en-US" sz="2000" dirty="0"/>
              <a:t> (</a:t>
            </a:r>
            <a:r>
              <a:rPr lang="vi-VN" altLang="en-US" sz="2000" dirty="0" smtClean="0"/>
              <a:t>brojev</a:t>
            </a:r>
            <a:r>
              <a:rPr lang="en-US" altLang="en-US" sz="2000" dirty="0" smtClean="0"/>
              <a:t>a</a:t>
            </a:r>
            <a:r>
              <a:rPr lang="vi-VN" altLang="en-US" sz="2000" dirty="0" smtClean="0"/>
              <a:t>, stringov</a:t>
            </a:r>
            <a:r>
              <a:rPr lang="en-US" altLang="en-US" sz="2000" dirty="0" smtClean="0"/>
              <a:t>a</a:t>
            </a:r>
            <a:r>
              <a:rPr lang="vi-VN" altLang="en-US" sz="2000" dirty="0" smtClean="0"/>
              <a:t>) </a:t>
            </a:r>
            <a:r>
              <a:rPr lang="vi-VN" altLang="en-US" sz="2000" dirty="0"/>
              <a:t>iz raznih izvora </a:t>
            </a:r>
            <a:r>
              <a:rPr lang="sr-Latn-RS" altLang="en-US" sz="2000" dirty="0"/>
              <a:t>(</a:t>
            </a:r>
            <a:r>
              <a:rPr lang="vi-VN" altLang="en-US" sz="2000" dirty="0"/>
              <a:t>tastatura ili fajl</a:t>
            </a:r>
            <a:r>
              <a:rPr lang="sr-Latn-RS" altLang="en-US" sz="2000" dirty="0"/>
              <a:t>)</a:t>
            </a:r>
            <a:r>
              <a:rPr lang="vi-VN" altLang="en-US" sz="2000" dirty="0"/>
              <a:t>.</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Da bi koristili klasu </a:t>
            </a:r>
            <a:r>
              <a:rPr lang="vi-VN" altLang="en-US" sz="2000" dirty="0">
                <a:latin typeface="Consolas" pitchFamily="49" charset="0"/>
                <a:cs typeface="Consolas" pitchFamily="49" charset="0"/>
              </a:rPr>
              <a:t>Scanner</a:t>
            </a:r>
            <a:r>
              <a:rPr lang="vi-VN" altLang="en-US" sz="2000" dirty="0"/>
              <a:t>, moramo deklarisati promenljivu te klase i dodeliti joj referencu na kreiranu instancu te klase. </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Nova instanca klase se kreira pomoću ključne reči </a:t>
            </a:r>
            <a:r>
              <a:rPr lang="vi-VN" altLang="en-US" sz="2000" b="1" dirty="0">
                <a:solidFill>
                  <a:srgbClr val="FF0000"/>
                </a:solidFill>
                <a:latin typeface="Consolas" pitchFamily="49" charset="0"/>
                <a:cs typeface="Consolas" pitchFamily="49" charset="0"/>
              </a:rPr>
              <a:t>new</a:t>
            </a:r>
            <a:r>
              <a:rPr lang="vi-VN" altLang="en-US" sz="2000" dirty="0"/>
              <a:t>. </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Argument u malim zagradama, </a:t>
            </a:r>
            <a:r>
              <a:rPr lang="vi-VN" altLang="en-US" sz="2000" b="1" dirty="0">
                <a:solidFill>
                  <a:srgbClr val="FF0000"/>
                </a:solidFill>
                <a:latin typeface="Consolas" pitchFamily="49" charset="0"/>
                <a:cs typeface="Consolas" pitchFamily="49" charset="0"/>
              </a:rPr>
              <a:t>System.in</a:t>
            </a:r>
            <a:r>
              <a:rPr lang="vi-VN" altLang="en-US" sz="2000" dirty="0"/>
              <a:t>, predstavlja standardni ulazni objek</a:t>
            </a:r>
            <a:r>
              <a:rPr lang="sr-Latn-RS" altLang="en-US" sz="2000" dirty="0"/>
              <a:t>a</a:t>
            </a:r>
            <a:r>
              <a:rPr lang="vi-VN" altLang="en-US" sz="2000" dirty="0"/>
              <a:t>t (eng. </a:t>
            </a:r>
            <a:r>
              <a:rPr lang="vi-VN" altLang="en-US" sz="2000" i="1" dirty="0"/>
              <a:t>standard input object</a:t>
            </a:r>
            <a:r>
              <a:rPr lang="vi-VN" altLang="en-US" sz="2000" dirty="0"/>
              <a:t>) i omogućava čita</a:t>
            </a:r>
            <a:r>
              <a:rPr lang="sr-Latn-RS" altLang="en-US" sz="2000" dirty="0"/>
              <a:t>nje</a:t>
            </a:r>
            <a:r>
              <a:rPr lang="vi-VN" altLang="en-US" sz="2000" dirty="0"/>
              <a:t> podat</a:t>
            </a:r>
            <a:r>
              <a:rPr lang="sr-Latn-RS" altLang="en-US" sz="2000" dirty="0"/>
              <a:t>a</a:t>
            </a:r>
            <a:r>
              <a:rPr lang="vi-VN" altLang="en-US" sz="2000" dirty="0"/>
              <a:t>k</a:t>
            </a:r>
            <a:r>
              <a:rPr lang="sr-Latn-RS" altLang="en-US" sz="2000" dirty="0"/>
              <a:t>a</a:t>
            </a:r>
            <a:r>
              <a:rPr lang="vi-VN" altLang="en-US" sz="2000" dirty="0"/>
              <a:t> koje unosi korisnik sa standardnog ulaznog uređaja</a:t>
            </a:r>
            <a:r>
              <a:rPr lang="en-US" altLang="en-US" sz="2000" dirty="0"/>
              <a:t> -</a:t>
            </a:r>
            <a:r>
              <a:rPr lang="vi-VN" altLang="en-US" sz="2000" dirty="0"/>
              <a:t> tastature. Pročitane podatke </a:t>
            </a:r>
            <a:r>
              <a:rPr lang="vi-VN" altLang="en-US" sz="2000" dirty="0">
                <a:latin typeface="Consolas" pitchFamily="49" charset="0"/>
                <a:cs typeface="Consolas" pitchFamily="49" charset="0"/>
              </a:rPr>
              <a:t>Scanner</a:t>
            </a:r>
            <a:r>
              <a:rPr lang="vi-VN" altLang="en-US" sz="2000" dirty="0"/>
              <a:t> prevodi u tip podatka koji učitavamo. </a:t>
            </a:r>
            <a:endParaRPr lang="sr-Latn-RS" altLang="en-US" sz="2000" dirty="0"/>
          </a:p>
          <a:p>
            <a:pPr eaLnBrk="1" hangingPunct="1">
              <a:spcAft>
                <a:spcPts val="600"/>
              </a:spcAft>
              <a:buClr>
                <a:schemeClr val="tx1"/>
              </a:buClr>
              <a:buSzPct val="75000"/>
              <a:buFont typeface="Wingdings" pitchFamily="2" charset="2"/>
              <a:buChar char="n"/>
            </a:pPr>
            <a:r>
              <a:rPr lang="sr-Latn-RS" altLang="en-US" sz="2000" dirty="0"/>
              <a:t>U naredbama </a:t>
            </a:r>
            <a:r>
              <a:rPr lang="vi-VN" altLang="en-US" sz="2000" dirty="0">
                <a:latin typeface="Consolas" pitchFamily="49" charset="0"/>
                <a:cs typeface="Consolas" pitchFamily="49" charset="0"/>
              </a:rPr>
              <a:t>x1 = unos.nextInt()</a:t>
            </a:r>
            <a:r>
              <a:rPr lang="sr-Latn-RS" altLang="en-US" sz="2000" dirty="0"/>
              <a:t> i </a:t>
            </a:r>
            <a:r>
              <a:rPr lang="vi-VN" altLang="en-US" sz="2000" dirty="0">
                <a:latin typeface="Consolas" pitchFamily="49" charset="0"/>
                <a:cs typeface="Consolas" pitchFamily="49" charset="0"/>
              </a:rPr>
              <a:t>y1 = unos.nextDouble()</a:t>
            </a:r>
            <a:r>
              <a:rPr lang="sr-Latn-RS" altLang="en-US" sz="2000" dirty="0"/>
              <a:t>, m</a:t>
            </a:r>
            <a:r>
              <a:rPr lang="vi-VN" altLang="en-US" sz="2000" dirty="0"/>
              <a:t>etode </a:t>
            </a:r>
            <a:r>
              <a:rPr lang="vi-VN" altLang="en-US" sz="2000" dirty="0">
                <a:latin typeface="Consolas" pitchFamily="49" charset="0"/>
                <a:cs typeface="Consolas" pitchFamily="49" charset="0"/>
              </a:rPr>
              <a:t>nextInt</a:t>
            </a:r>
            <a:r>
              <a:rPr lang="vi-VN" altLang="en-US" sz="2000" dirty="0"/>
              <a:t> i </a:t>
            </a:r>
            <a:r>
              <a:rPr lang="vi-VN" altLang="en-US" sz="2000" dirty="0">
                <a:latin typeface="Consolas" pitchFamily="49" charset="0"/>
                <a:cs typeface="Consolas" pitchFamily="49" charset="0"/>
              </a:rPr>
              <a:t>nextDouble</a:t>
            </a:r>
            <a:r>
              <a:rPr lang="vi-VN" altLang="en-US" sz="2000" dirty="0"/>
              <a:t> služe za učitavanje celog i realnog broja, respektivno.</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Klasa </a:t>
            </a:r>
            <a:r>
              <a:rPr lang="vi-VN" altLang="en-US" sz="2000" dirty="0">
                <a:latin typeface="Consolas" pitchFamily="49" charset="0"/>
                <a:cs typeface="Consolas" pitchFamily="49" charset="0"/>
              </a:rPr>
              <a:t>System</a:t>
            </a:r>
            <a:r>
              <a:rPr lang="vi-VN" altLang="en-US" sz="2000" dirty="0"/>
              <a:t> je deo paketa </a:t>
            </a:r>
            <a:r>
              <a:rPr lang="vi-VN" altLang="en-US" sz="2000" dirty="0">
                <a:latin typeface="Consolas" pitchFamily="49" charset="0"/>
                <a:cs typeface="Consolas" pitchFamily="49" charset="0"/>
              </a:rPr>
              <a:t>java.lang</a:t>
            </a:r>
            <a:r>
              <a:rPr lang="vi-VN" altLang="en-US" sz="2000" dirty="0"/>
              <a:t> i ona se ne uvodi </a:t>
            </a:r>
            <a:r>
              <a:rPr lang="vi-VN" altLang="en-US" sz="2000" dirty="0">
                <a:latin typeface="Consolas" pitchFamily="49" charset="0"/>
                <a:cs typeface="Consolas" pitchFamily="49" charset="0"/>
              </a:rPr>
              <a:t>import</a:t>
            </a:r>
            <a:r>
              <a:rPr lang="vi-VN" altLang="en-US" sz="2000" dirty="0"/>
              <a:t> deklaracijom na početku programa. </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Podrazumevano se paket </a:t>
            </a:r>
            <a:r>
              <a:rPr lang="vi-VN" altLang="en-US" sz="2000" dirty="0">
                <a:latin typeface="Consolas" pitchFamily="49" charset="0"/>
                <a:cs typeface="Consolas" pitchFamily="49" charset="0"/>
              </a:rPr>
              <a:t>java.lang</a:t>
            </a:r>
            <a:r>
              <a:rPr lang="vi-VN" altLang="en-US" sz="2000" dirty="0"/>
              <a:t> uvodi u svaki Java program.</a:t>
            </a:r>
          </a:p>
        </p:txBody>
      </p:sp>
      <p:sp>
        <p:nvSpPr>
          <p:cNvPr id="389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9759F3-1E7E-4312-9291-BDFC27DF7FF3}" type="slidenum">
              <a:rPr lang="en-GB" altLang="en-US" smtClean="0">
                <a:latin typeface="Arial Black" pitchFamily="34" charset="0"/>
              </a:rPr>
              <a:pPr eaLnBrk="1" hangingPunct="1"/>
              <a:t>36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563563" y="457200"/>
            <a:ext cx="7104062" cy="739775"/>
          </a:xfrm>
        </p:spPr>
        <p:txBody>
          <a:bodyPr/>
          <a:lstStyle/>
          <a:p>
            <a:pPr eaLnBrk="1" hangingPunct="1"/>
            <a:r>
              <a:rPr lang="sr-Latn-CS" altLang="en-US" sz="3200" smtClean="0"/>
              <a:t>Deklaracija i inicijalizacija promenljivih</a:t>
            </a:r>
            <a:endParaRPr lang="en-US" altLang="en-US" sz="3200" smtClean="0"/>
          </a:p>
        </p:txBody>
      </p:sp>
      <p:sp>
        <p:nvSpPr>
          <p:cNvPr id="39939" name="Rectangle 3" descr="Rectangle: Click to edit Master text styles&#10;Second level&#10;Third level&#10;Fourth level&#10;Fifth level"/>
          <p:cNvSpPr txBox="1">
            <a:spLocks noChangeArrowheads="1"/>
          </p:cNvSpPr>
          <p:nvPr/>
        </p:nvSpPr>
        <p:spPr bwMode="auto">
          <a:xfrm>
            <a:off x="369888" y="1412875"/>
            <a:ext cx="8378825"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a:t>Pri imenovanju Java promenljivih, koristićemo mixedCase zapis, po kome su sva slova mala, osim velikih početnih slova druge i svake naredne reči u imenu. Ime počinje malim slovom. Ovaj zapis je isti kao CamelCase zapis pri čemu je prvo slovo promenljive malo (npr. </a:t>
            </a:r>
            <a:r>
              <a:rPr lang="sr-Latn-RS" altLang="en-US" sz="2000">
                <a:latin typeface="Consolas" pitchFamily="49" charset="0"/>
                <a:cs typeface="Consolas" pitchFamily="49" charset="0"/>
              </a:rPr>
              <a:t>x</a:t>
            </a:r>
            <a:r>
              <a:rPr lang="sr-Latn-RS" altLang="en-US" sz="2000"/>
              <a:t>, </a:t>
            </a:r>
            <a:r>
              <a:rPr lang="vi-VN" altLang="en-US" sz="2000">
                <a:latin typeface="Consolas" pitchFamily="49" charset="0"/>
                <a:cs typeface="Consolas" pitchFamily="49" charset="0"/>
              </a:rPr>
              <a:t>brojacReci</a:t>
            </a:r>
            <a:r>
              <a:rPr lang="sr-Latn-RS" altLang="en-US" sz="2000"/>
              <a:t>, </a:t>
            </a:r>
            <a:r>
              <a:rPr lang="sr-Latn-RS" altLang="en-US" sz="2000">
                <a:latin typeface="Consolas" pitchFamily="49" charset="0"/>
                <a:cs typeface="Consolas" pitchFamily="49" charset="0"/>
              </a:rPr>
              <a:t>opetNekiBrojac</a:t>
            </a:r>
            <a:r>
              <a:rPr lang="vi-VN" altLang="en-US" sz="2000"/>
              <a:t>).</a:t>
            </a:r>
            <a:endParaRPr lang="sr-Latn-RS" altLang="en-US" sz="2000"/>
          </a:p>
          <a:p>
            <a:pPr eaLnBrk="1" hangingPunct="1">
              <a:spcAft>
                <a:spcPts val="600"/>
              </a:spcAft>
              <a:buClr>
                <a:schemeClr val="tx1"/>
              </a:buClr>
              <a:buSzPct val="75000"/>
              <a:buFont typeface="Wingdings" pitchFamily="2" charset="2"/>
              <a:buChar char="n"/>
            </a:pPr>
            <a:r>
              <a:rPr lang="sr-Latn-RS" altLang="en-US" sz="2000"/>
              <a:t>I</a:t>
            </a:r>
            <a:r>
              <a:rPr lang="vi-VN" altLang="en-US" sz="2000"/>
              <a:t>mena Java paketa će biti pisana u skladu sa CamelCase zapisom, kao što je slučaj kod klasa</a:t>
            </a:r>
            <a:r>
              <a:rPr lang="sr-Latn-RS" altLang="en-US" sz="2000"/>
              <a:t> (</a:t>
            </a:r>
            <a:r>
              <a:rPr lang="sr-Latn-RS" altLang="en-US" sz="2000">
                <a:latin typeface="Consolas" pitchFamily="49" charset="0"/>
                <a:cs typeface="Consolas" pitchFamily="49" charset="0"/>
              </a:rPr>
              <a:t>Klasa</a:t>
            </a:r>
            <a:r>
              <a:rPr lang="sr-Latn-RS" altLang="en-US" sz="2000"/>
              <a:t>, </a:t>
            </a:r>
            <a:r>
              <a:rPr lang="sr-Latn-RS" altLang="en-US" sz="2000">
                <a:latin typeface="Consolas" pitchFamily="49" charset="0"/>
                <a:cs typeface="Consolas" pitchFamily="49" charset="0"/>
              </a:rPr>
              <a:t>MojaKlasa</a:t>
            </a:r>
            <a:r>
              <a:rPr lang="sr-Latn-RS" altLang="en-US" sz="2000"/>
              <a:t>)</a:t>
            </a:r>
            <a:r>
              <a:rPr lang="vi-VN" altLang="en-US" sz="2000"/>
              <a:t>.</a:t>
            </a:r>
            <a:endParaRPr lang="sr-Latn-RS" altLang="en-US" sz="2000"/>
          </a:p>
          <a:p>
            <a:pPr eaLnBrk="1" hangingPunct="1">
              <a:spcAft>
                <a:spcPts val="600"/>
              </a:spcAft>
              <a:buClr>
                <a:schemeClr val="tx1"/>
              </a:buClr>
              <a:buSzPct val="75000"/>
              <a:buFont typeface="Wingdings" pitchFamily="2" charset="2"/>
              <a:buChar char="n"/>
            </a:pPr>
            <a:r>
              <a:rPr lang="vi-VN" altLang="en-US" sz="2000"/>
              <a:t>Pokušaj čitanja vrednosti neinicijalizovane promenljive dovodi do greške u kompajliranju</a:t>
            </a:r>
            <a:r>
              <a:rPr lang="sr-Latn-RS" altLang="en-US" sz="2000"/>
              <a:t>!</a:t>
            </a:r>
            <a:endParaRPr lang="vi-VN" altLang="en-US" sz="2000"/>
          </a:p>
        </p:txBody>
      </p:sp>
      <p:sp>
        <p:nvSpPr>
          <p:cNvPr id="399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5533146-7597-474F-A497-2FF8EFB40DDE}" type="slidenum">
              <a:rPr lang="en-GB" altLang="en-US" smtClean="0">
                <a:latin typeface="Arial Black" pitchFamily="34" charset="0"/>
              </a:rPr>
              <a:pPr eaLnBrk="1" hangingPunct="1"/>
              <a:t>37</a:t>
            </a:fld>
            <a:endParaRPr lang="en-GB" altLang="en-US" smtClean="0">
              <a:latin typeface="Arial Black" pitchFamily="34" charset="0"/>
            </a:endParaRPr>
          </a:p>
        </p:txBody>
      </p:sp>
      <p:sp>
        <p:nvSpPr>
          <p:cNvPr id="3" name="Rectangle 2"/>
          <p:cNvSpPr/>
          <p:nvPr/>
        </p:nvSpPr>
        <p:spPr>
          <a:xfrm>
            <a:off x="683569" y="4474259"/>
            <a:ext cx="5688632" cy="646331"/>
          </a:xfrm>
          <a:prstGeom prst="rect">
            <a:avLst/>
          </a:prstGeom>
        </p:spPr>
        <p:txBody>
          <a:bodyPr wrap="square">
            <a:spAutoFit/>
          </a:bodyPr>
          <a:lstStyle/>
          <a:p>
            <a:pPr eaLnBrk="1" hangingPunct="1"/>
            <a:r>
              <a:rPr lang="en-GB" altLang="en-US" b="1" dirty="0" err="1">
                <a:solidFill>
                  <a:srgbClr val="7F0055"/>
                </a:solidFill>
                <a:latin typeface="Consolas" pitchFamily="49" charset="0"/>
                <a:cs typeface="Times New Roman" pitchFamily="18" charset="0"/>
              </a:rPr>
              <a:t>int</a:t>
            </a:r>
            <a:r>
              <a:rPr lang="en-GB" altLang="en-US" b="1" dirty="0">
                <a:solidFill>
                  <a:srgbClr val="7F0055"/>
                </a:solidFill>
                <a:latin typeface="Consolas" pitchFamily="49" charset="0"/>
                <a:cs typeface="Times New Roman" pitchFamily="18" charset="0"/>
              </a:rPr>
              <a:t> </a:t>
            </a:r>
            <a:r>
              <a:rPr lang="en-GB" altLang="en-US" dirty="0" smtClean="0">
                <a:solidFill>
                  <a:srgbClr val="000000"/>
                </a:solidFill>
                <a:latin typeface="Consolas" pitchFamily="49" charset="0"/>
                <a:cs typeface="Times New Roman" pitchFamily="18" charset="0"/>
              </a:rPr>
              <a:t>x1;</a:t>
            </a:r>
            <a:endParaRPr lang="en-GB" altLang="en-US" dirty="0">
              <a:latin typeface="Calibri" pitchFamily="34" charset="0"/>
              <a:cs typeface="Times New Roman" pitchFamily="18" charset="0"/>
            </a:endParaRPr>
          </a:p>
          <a:p>
            <a:pPr eaLnBrk="1" hangingPunct="1"/>
            <a:r>
              <a:rPr lang="en-GB" altLang="en-US" dirty="0" err="1" smtClean="0">
                <a:solidFill>
                  <a:srgbClr val="000000"/>
                </a:solidFill>
                <a:latin typeface="Consolas" pitchFamily="49" charset="0"/>
                <a:cs typeface="Times New Roman" pitchFamily="18" charset="0"/>
              </a:rPr>
              <a:t>System.out.printf</a:t>
            </a:r>
            <a:r>
              <a:rPr lang="en-GB" altLang="en-US" dirty="0" smtClean="0">
                <a:solidFill>
                  <a:srgbClr val="000000"/>
                </a:solidFill>
                <a:latin typeface="Consolas" pitchFamily="49" charset="0"/>
                <a:cs typeface="Times New Roman" pitchFamily="18" charset="0"/>
              </a:rPr>
              <a:t>(</a:t>
            </a:r>
            <a:r>
              <a:rPr lang="en-GB" altLang="en-US" dirty="0">
                <a:solidFill>
                  <a:srgbClr val="2A00FF"/>
                </a:solidFill>
                <a:latin typeface="Consolas" pitchFamily="49" charset="0"/>
                <a:cs typeface="Times New Roman" pitchFamily="18" charset="0"/>
              </a:rPr>
              <a:t>"</a:t>
            </a:r>
            <a:r>
              <a:rPr lang="en-GB" altLang="en-US" dirty="0" err="1" smtClean="0">
                <a:solidFill>
                  <a:srgbClr val="2A00FF"/>
                </a:solidFill>
                <a:latin typeface="Consolas" pitchFamily="49" charset="0"/>
                <a:cs typeface="Times New Roman" pitchFamily="18" charset="0"/>
              </a:rPr>
              <a:t>Vrednost</a:t>
            </a:r>
            <a:r>
              <a:rPr lang="en-GB" altLang="en-US" dirty="0" smtClean="0">
                <a:solidFill>
                  <a:srgbClr val="2A00FF"/>
                </a:solidFill>
                <a:latin typeface="Consolas" pitchFamily="49" charset="0"/>
                <a:cs typeface="Times New Roman" pitchFamily="18" charset="0"/>
              </a:rPr>
              <a:t> x1 je %d"</a:t>
            </a:r>
            <a:r>
              <a:rPr lang="en-GB" altLang="en-US" dirty="0" smtClean="0">
                <a:solidFill>
                  <a:srgbClr val="000000"/>
                </a:solidFill>
                <a:latin typeface="Consolas" pitchFamily="49" charset="0"/>
                <a:cs typeface="Times New Roman" pitchFamily="18" charset="0"/>
              </a:rPr>
              <a:t>,x1);</a:t>
            </a:r>
            <a:endParaRPr lang="en-GB" altLang="en-US" dirty="0">
              <a:latin typeface="Calibri" pitchFamily="34" charset="0"/>
              <a:cs typeface="Times New Roman" pitchFamily="18" charset="0"/>
            </a:endParaRPr>
          </a:p>
        </p:txBody>
      </p:sp>
      <p:sp>
        <p:nvSpPr>
          <p:cNvPr id="7" name="Rectangle 6"/>
          <p:cNvSpPr>
            <a:spLocks noChangeArrowheads="1"/>
          </p:cNvSpPr>
          <p:nvPr/>
        </p:nvSpPr>
        <p:spPr bwMode="auto">
          <a:xfrm>
            <a:off x="5892247" y="4750761"/>
            <a:ext cx="2280153" cy="369332"/>
          </a:xfrm>
          <a:prstGeom prst="rect">
            <a:avLst/>
          </a:prstGeom>
          <a:noFill/>
          <a:ln w="9525">
            <a:noFill/>
            <a:miter lim="800000"/>
            <a:headEnd/>
            <a:tailEnd/>
          </a:ln>
          <a:effectLst/>
        </p:spPr>
        <p:txBody>
          <a:bodyPr wrap="square"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en-US" dirty="0" err="1" smtClean="0">
                <a:solidFill>
                  <a:srgbClr val="FF0000"/>
                </a:solidFill>
                <a:latin typeface="+mn-lt"/>
              </a:rPr>
              <a:t>Gre</a:t>
            </a:r>
            <a:r>
              <a:rPr lang="sr-Latn-ME" dirty="0" smtClean="0">
                <a:solidFill>
                  <a:srgbClr val="FF0000"/>
                </a:solidFill>
                <a:latin typeface="+mn-lt"/>
              </a:rPr>
              <a:t>ška!!!</a:t>
            </a:r>
            <a:endParaRPr lang="en-US" dirty="0">
              <a:solidFill>
                <a:srgbClr val="FF0000"/>
              </a:solidFill>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563563" y="457200"/>
            <a:ext cx="3937000" cy="739775"/>
          </a:xfrm>
        </p:spPr>
        <p:txBody>
          <a:bodyPr/>
          <a:lstStyle/>
          <a:p>
            <a:pPr eaLnBrk="1" hangingPunct="1"/>
            <a:r>
              <a:rPr lang="sr-Latn-CS" altLang="en-US" sz="3200" smtClean="0"/>
              <a:t>Primitivni Java tipovi</a:t>
            </a:r>
            <a:endParaRPr lang="en-US" altLang="en-US" sz="3200" smtClean="0"/>
          </a:p>
        </p:txBody>
      </p:sp>
      <p:graphicFrame>
        <p:nvGraphicFramePr>
          <p:cNvPr id="4" name="Table 3"/>
          <p:cNvGraphicFramePr>
            <a:graphicFrameLocks noGrp="1"/>
          </p:cNvGraphicFramePr>
          <p:nvPr/>
        </p:nvGraphicFramePr>
        <p:xfrm>
          <a:off x="1116013" y="2060575"/>
          <a:ext cx="6911975" cy="4610102"/>
        </p:xfrm>
        <a:graphic>
          <a:graphicData uri="http://schemas.openxmlformats.org/drawingml/2006/table">
            <a:tbl>
              <a:tblPr/>
              <a:tblGrid>
                <a:gridCol w="806450">
                  <a:extLst>
                    <a:ext uri="{9D8B030D-6E8A-4147-A177-3AD203B41FA5}">
                      <a16:colId xmlns:a16="http://schemas.microsoft.com/office/drawing/2014/main" val="20000"/>
                    </a:ext>
                  </a:extLst>
                </a:gridCol>
                <a:gridCol w="1344612">
                  <a:extLst>
                    <a:ext uri="{9D8B030D-6E8A-4147-A177-3AD203B41FA5}">
                      <a16:colId xmlns:a16="http://schemas.microsoft.com/office/drawing/2014/main" val="20001"/>
                    </a:ext>
                  </a:extLst>
                </a:gridCol>
                <a:gridCol w="4760913">
                  <a:extLst>
                    <a:ext uri="{9D8B030D-6E8A-4147-A177-3AD203B41FA5}">
                      <a16:colId xmlns:a16="http://schemas.microsoft.com/office/drawing/2014/main" val="20002"/>
                    </a:ext>
                  </a:extLst>
                </a:gridCol>
              </a:tblGrid>
              <a:tr h="295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FFFFFF"/>
                          </a:solidFill>
                          <a:effectLst/>
                          <a:latin typeface="Calibri" pitchFamily="34" charset="0"/>
                          <a:cs typeface="Times New Roman" pitchFamily="18" charset="0"/>
                        </a:rPr>
                        <a:t>Tip</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FFFFFF"/>
                          </a:solidFill>
                          <a:effectLst/>
                          <a:latin typeface="Calibri" pitchFamily="34" charset="0"/>
                          <a:cs typeface="Times New Roman" pitchFamily="18" charset="0"/>
                        </a:rPr>
                        <a:t>Veličina u bitima</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FFFFFF"/>
                          </a:solidFill>
                          <a:effectLst/>
                          <a:latin typeface="Calibri" pitchFamily="34" charset="0"/>
                          <a:cs typeface="Times New Roman" pitchFamily="18" charset="0"/>
                        </a:rPr>
                        <a:t>Opseg vrednosti</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boolean</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Specifičnost JVM na svakoj platformi </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true</a:t>
                      </a:r>
                      <a:r>
                        <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rPr>
                        <a:t> ili </a:t>
                      </a: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false</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char</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16</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'\u0000' to '\uFFFF' (0 to 65535)</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byte</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8</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–128 do +127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7</a:t>
                      </a:r>
                      <a:r>
                        <a:rPr kumimoji="0" lang="en-GB" sz="1400" b="0" i="0" u="none" strike="noStrike" cap="none" normalizeH="0" baseline="0" smtClean="0">
                          <a:ln>
                            <a:noFill/>
                          </a:ln>
                          <a:solidFill>
                            <a:schemeClr val="tx1"/>
                          </a:solidFill>
                          <a:effectLst/>
                          <a:latin typeface="Calibri" pitchFamily="34" charset="0"/>
                          <a:cs typeface="Times New Roman" pitchFamily="18" charset="0"/>
                        </a:rPr>
                        <a:t> to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7</a:t>
                      </a:r>
                      <a:r>
                        <a:rPr kumimoji="0" lang="en-GB" sz="1400" b="0" i="0" u="none" strike="noStrike" cap="none" normalizeH="0" baseline="0" smtClean="0">
                          <a:ln>
                            <a:noFill/>
                          </a:ln>
                          <a:solidFill>
                            <a:schemeClr val="tx1"/>
                          </a:solidFill>
                          <a:effectLst/>
                          <a:latin typeface="Calibri" pitchFamily="34" charset="0"/>
                          <a:cs typeface="Times New Roman" pitchFamily="18" charset="0"/>
                        </a:rPr>
                        <a:t> – 1)</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746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short</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16</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 –32,768 do +32,767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15</a:t>
                      </a:r>
                      <a:r>
                        <a:rPr kumimoji="0" lang="en-GB" sz="1400" b="0" i="0" u="none" strike="noStrike" cap="none" normalizeH="0" baseline="0" smtClean="0">
                          <a:ln>
                            <a:noFill/>
                          </a:ln>
                          <a:solidFill>
                            <a:schemeClr val="tx1"/>
                          </a:solidFill>
                          <a:effectLst/>
                          <a:latin typeface="Calibri" pitchFamily="34" charset="0"/>
                          <a:cs typeface="Times New Roman" pitchFamily="18" charset="0"/>
                        </a:rPr>
                        <a:t> to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15</a:t>
                      </a:r>
                      <a:r>
                        <a:rPr kumimoji="0" lang="en-GB" sz="1400" b="0" i="0" u="none" strike="noStrike" cap="none" normalizeH="0" baseline="0" smtClean="0">
                          <a:ln>
                            <a:noFill/>
                          </a:ln>
                          <a:solidFill>
                            <a:schemeClr val="tx1"/>
                          </a:solidFill>
                          <a:effectLst/>
                          <a:latin typeface="Calibri" pitchFamily="34" charset="0"/>
                          <a:cs typeface="Times New Roman" pitchFamily="18" charset="0"/>
                        </a:rPr>
                        <a:t> – 1)</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4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int</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32</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–2,147,483,648 do +2,147,483,647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31</a:t>
                      </a:r>
                      <a:r>
                        <a:rPr kumimoji="0" lang="en-GB" sz="1400" b="0" i="0" u="none" strike="noStrike" cap="none" normalizeH="0" baseline="0" smtClean="0">
                          <a:ln>
                            <a:noFill/>
                          </a:ln>
                          <a:solidFill>
                            <a:schemeClr val="tx1"/>
                          </a:solidFill>
                          <a:effectLst/>
                          <a:latin typeface="Calibri" pitchFamily="34" charset="0"/>
                          <a:cs typeface="Times New Roman" pitchFamily="18" charset="0"/>
                        </a:rPr>
                        <a:t> to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31</a:t>
                      </a:r>
                      <a:r>
                        <a:rPr kumimoji="0" lang="en-GB" sz="1400" b="0" i="0" u="none" strike="noStrike" cap="none" normalizeH="0" baseline="0" smtClean="0">
                          <a:ln>
                            <a:noFill/>
                          </a:ln>
                          <a:solidFill>
                            <a:schemeClr val="tx1"/>
                          </a:solidFill>
                          <a:effectLst/>
                          <a:latin typeface="Calibri" pitchFamily="34" charset="0"/>
                          <a:cs typeface="Times New Roman" pitchFamily="18" charset="0"/>
                        </a:rPr>
                        <a:t> – 1)</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267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long</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64</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–9,223,372,036,854,775,808 do</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+9,223,372,036,854,775,807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63</a:t>
                      </a:r>
                      <a:r>
                        <a:rPr kumimoji="0" lang="en-GB" sz="1400" b="0" i="0" u="none" strike="noStrike" cap="none" normalizeH="0" baseline="0" smtClean="0">
                          <a:ln>
                            <a:noFill/>
                          </a:ln>
                          <a:solidFill>
                            <a:schemeClr val="tx1"/>
                          </a:solidFill>
                          <a:effectLst/>
                          <a:latin typeface="Calibri" pitchFamily="34" charset="0"/>
                          <a:cs typeface="Times New Roman" pitchFamily="18" charset="0"/>
                        </a:rPr>
                        <a:t> to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63</a:t>
                      </a:r>
                      <a:r>
                        <a:rPr kumimoji="0" lang="en-GB" sz="1400" b="0" i="0" u="none" strike="noStrike" cap="none" normalizeH="0" baseline="0" smtClean="0">
                          <a:ln>
                            <a:noFill/>
                          </a:ln>
                          <a:solidFill>
                            <a:schemeClr val="tx1"/>
                          </a:solidFill>
                          <a:effectLst/>
                          <a:latin typeface="Calibri" pitchFamily="34" charset="0"/>
                          <a:cs typeface="Times New Roman" pitchFamily="18" charset="0"/>
                        </a:rPr>
                        <a:t> – 1)</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8534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float</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32</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smtClean="0">
                          <a:ln>
                            <a:noFill/>
                          </a:ln>
                          <a:solidFill>
                            <a:schemeClr val="tx1"/>
                          </a:solidFill>
                          <a:effectLst/>
                          <a:latin typeface="Calibri" pitchFamily="34" charset="0"/>
                          <a:cs typeface="Times New Roman" pitchFamily="18" charset="0"/>
                        </a:rPr>
                        <a:t>Negativni</a:t>
                      </a:r>
                      <a:r>
                        <a:rPr kumimoji="0" lang="sr-Latn-RS" sz="1400" b="0" i="1" u="none" strike="noStrike" cap="none" normalizeH="0" baseline="0" smtClean="0">
                          <a:ln>
                            <a:noFill/>
                          </a:ln>
                          <a:solidFill>
                            <a:schemeClr val="tx1"/>
                          </a:solidFill>
                          <a:effectLst/>
                          <a:latin typeface="Calibri" pitchFamily="34" charset="0"/>
                          <a:cs typeface="Times New Roman" pitchFamily="18" charset="0"/>
                        </a:rPr>
                        <a:t> </a:t>
                      </a:r>
                      <a:r>
                        <a:rPr kumimoji="0" lang="en-GB" sz="1400" b="0" i="1" u="none" strike="noStrike" cap="none" normalizeH="0" baseline="0" smtClean="0">
                          <a:ln>
                            <a:noFill/>
                          </a:ln>
                          <a:solidFill>
                            <a:schemeClr val="tx1"/>
                          </a:solidFill>
                          <a:effectLst/>
                          <a:latin typeface="Calibri" pitchFamily="34" charset="0"/>
                          <a:cs typeface="Times New Roman" pitchFamily="18" charset="0"/>
                        </a:rPr>
                        <a:t>opseg</a:t>
                      </a:r>
                      <a:r>
                        <a:rPr kumimoji="0" lang="en-GB" sz="1400" b="0" i="0" u="none" strike="noStrike" cap="none" normalizeH="0" baseline="0" smtClean="0">
                          <a:ln>
                            <a:noFill/>
                          </a:ln>
                          <a:solidFill>
                            <a:schemeClr val="tx1"/>
                          </a:solidFill>
                          <a:effectLst/>
                          <a:latin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–3.4028234663852886×10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38</a:t>
                      </a:r>
                      <a:r>
                        <a:rPr kumimoji="0" lang="en-GB" sz="1400" b="0" i="0" u="none" strike="noStrike" cap="none" normalizeH="0" baseline="0" smtClean="0">
                          <a:ln>
                            <a:noFill/>
                          </a:ln>
                          <a:solidFill>
                            <a:schemeClr val="tx1"/>
                          </a:solidFill>
                          <a:effectLst/>
                          <a:latin typeface="Calibri" pitchFamily="34" charset="0"/>
                          <a:cs typeface="Times New Roman" pitchFamily="18" charset="0"/>
                        </a:rPr>
                        <a:t> do –1.40129846432481707×10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–45</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smtClean="0">
                          <a:ln>
                            <a:noFill/>
                          </a:ln>
                          <a:solidFill>
                            <a:schemeClr val="tx1"/>
                          </a:solidFill>
                          <a:effectLst/>
                          <a:latin typeface="Calibri" pitchFamily="34" charset="0"/>
                          <a:cs typeface="Times New Roman" pitchFamily="18" charset="0"/>
                        </a:rPr>
                        <a:t>Pozitivni opseg</a:t>
                      </a:r>
                      <a:r>
                        <a:rPr kumimoji="0" lang="en-GB" sz="1400" b="0" i="0" u="none" strike="noStrike" cap="none" normalizeH="0" baseline="0" smtClean="0">
                          <a:ln>
                            <a:noFill/>
                          </a:ln>
                          <a:solidFill>
                            <a:schemeClr val="tx1"/>
                          </a:solidFill>
                          <a:effectLst/>
                          <a:latin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1.40129846432481707×10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–45</a:t>
                      </a:r>
                      <a:r>
                        <a:rPr kumimoji="0" lang="en-GB" sz="1400" b="0" i="0" u="none" strike="noStrike" cap="none" normalizeH="0" baseline="0" smtClean="0">
                          <a:ln>
                            <a:noFill/>
                          </a:ln>
                          <a:solidFill>
                            <a:schemeClr val="tx1"/>
                          </a:solidFill>
                          <a:effectLst/>
                          <a:latin typeface="Calibri" pitchFamily="34" charset="0"/>
                          <a:cs typeface="Times New Roman" pitchFamily="18" charset="0"/>
                        </a:rPr>
                        <a:t> do 3.4028234663852886×10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38</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8534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double</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64</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smtClean="0">
                          <a:ln>
                            <a:noFill/>
                          </a:ln>
                          <a:solidFill>
                            <a:schemeClr val="tx1"/>
                          </a:solidFill>
                          <a:effectLst/>
                          <a:latin typeface="Calibri" pitchFamily="34" charset="0"/>
                          <a:cs typeface="Times New Roman" pitchFamily="18" charset="0"/>
                        </a:rPr>
                        <a:t>Negativni opseg</a:t>
                      </a:r>
                      <a:r>
                        <a:rPr kumimoji="0" lang="en-GB" sz="1400" b="0" i="0" u="none" strike="noStrike" cap="none" normalizeH="0" baseline="0" smtClean="0">
                          <a:ln>
                            <a:noFill/>
                          </a:ln>
                          <a:solidFill>
                            <a:schemeClr val="tx1"/>
                          </a:solidFill>
                          <a:effectLst/>
                          <a:latin typeface="Calibri" pitchFamily="34"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–1.7976931348623157×10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308</a:t>
                      </a:r>
                      <a:r>
                        <a:rPr kumimoji="0" lang="sr-Latn-RS" sz="1400" b="0" i="0" u="none" strike="noStrike" cap="none" normalizeH="0" baseline="30000" smtClean="0">
                          <a:ln>
                            <a:noFill/>
                          </a:ln>
                          <a:solidFill>
                            <a:schemeClr val="tx1"/>
                          </a:solidFill>
                          <a:effectLst/>
                          <a:latin typeface="Calibri" pitchFamily="34" charset="0"/>
                          <a:cs typeface="Times New Roman" pitchFamily="18" charset="0"/>
                        </a:rPr>
                        <a:t> </a:t>
                      </a:r>
                      <a:r>
                        <a:rPr kumimoji="0" lang="en-GB" sz="1400" b="0" i="0" u="none" strike="noStrike" cap="none" normalizeH="0" baseline="0" smtClean="0">
                          <a:ln>
                            <a:noFill/>
                          </a:ln>
                          <a:solidFill>
                            <a:schemeClr val="tx1"/>
                          </a:solidFill>
                          <a:effectLst/>
                          <a:latin typeface="Calibri" pitchFamily="34" charset="0"/>
                          <a:cs typeface="Times New Roman" pitchFamily="18" charset="0"/>
                        </a:rPr>
                        <a:t>do –4.94065645841246544×10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–324</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smtClean="0">
                          <a:ln>
                            <a:noFill/>
                          </a:ln>
                          <a:solidFill>
                            <a:schemeClr val="tx1"/>
                          </a:solidFill>
                          <a:effectLst/>
                          <a:latin typeface="Calibri" pitchFamily="34" charset="0"/>
                          <a:cs typeface="Times New Roman" pitchFamily="18" charset="0"/>
                        </a:rPr>
                        <a:t>Pozitivni opseg</a:t>
                      </a:r>
                      <a:r>
                        <a:rPr kumimoji="0" lang="en-GB" sz="1400" b="0" i="0" u="none" strike="noStrike" cap="none" normalizeH="0" baseline="0" smtClean="0">
                          <a:ln>
                            <a:noFill/>
                          </a:ln>
                          <a:solidFill>
                            <a:schemeClr val="tx1"/>
                          </a:solidFill>
                          <a:effectLst/>
                          <a:latin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4.94065645841246544×10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–324</a:t>
                      </a:r>
                      <a:r>
                        <a:rPr kumimoji="0" lang="sr-Latn-RS" sz="1400" b="0" i="0" u="none" strike="noStrike" cap="none" normalizeH="0" baseline="30000" smtClean="0">
                          <a:ln>
                            <a:noFill/>
                          </a:ln>
                          <a:solidFill>
                            <a:schemeClr val="tx1"/>
                          </a:solidFill>
                          <a:effectLst/>
                          <a:latin typeface="Calibri" pitchFamily="34" charset="0"/>
                          <a:cs typeface="Times New Roman" pitchFamily="18" charset="0"/>
                        </a:rPr>
                        <a:t> </a:t>
                      </a:r>
                      <a:r>
                        <a:rPr kumimoji="0" lang="en-GB" sz="1400" b="0" i="0" u="none" strike="noStrike" cap="none" normalizeH="0" baseline="0" smtClean="0">
                          <a:ln>
                            <a:noFill/>
                          </a:ln>
                          <a:solidFill>
                            <a:schemeClr val="tx1"/>
                          </a:solidFill>
                          <a:effectLst/>
                          <a:latin typeface="Calibri" pitchFamily="34" charset="0"/>
                          <a:cs typeface="Times New Roman" pitchFamily="18" charset="0"/>
                        </a:rPr>
                        <a:t>do 1.7976931348623157×10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308</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41003" name="Rectangle 3" descr="Rectangle: Click to edit Master text styles&#10;Second level&#10;Third level&#10;Fourth level&#10;Fifth level"/>
          <p:cNvSpPr txBox="1">
            <a:spLocks noChangeArrowheads="1"/>
          </p:cNvSpPr>
          <p:nvPr/>
        </p:nvSpPr>
        <p:spPr bwMode="auto">
          <a:xfrm>
            <a:off x="369888" y="1196975"/>
            <a:ext cx="837882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a:t>Java sadrži osam primitivnih tipova podataka.</a:t>
            </a:r>
            <a:endParaRPr lang="sr-Latn-RS" altLang="en-US" sz="2000"/>
          </a:p>
          <a:p>
            <a:pPr eaLnBrk="1" hangingPunct="1">
              <a:spcAft>
                <a:spcPts val="600"/>
              </a:spcAft>
              <a:buClr>
                <a:schemeClr val="tx1"/>
              </a:buClr>
              <a:buSzPct val="75000"/>
              <a:buFont typeface="Wingdings" pitchFamily="2" charset="2"/>
              <a:buChar char="n"/>
            </a:pPr>
            <a:r>
              <a:rPr lang="sr-Latn-RS" altLang="en-US" sz="2000"/>
              <a:t>Radi efikasnosti, </a:t>
            </a:r>
            <a:r>
              <a:rPr lang="vi-VN" altLang="en-US" sz="2000"/>
              <a:t>primitivni tipovi </a:t>
            </a:r>
            <a:r>
              <a:rPr lang="sr-Latn-RS" altLang="en-US" sz="2000"/>
              <a:t>nisu realizovani kao</a:t>
            </a:r>
            <a:r>
              <a:rPr lang="vi-VN" altLang="en-US" sz="2000"/>
              <a:t> objekti. </a:t>
            </a:r>
          </a:p>
        </p:txBody>
      </p:sp>
      <p:sp>
        <p:nvSpPr>
          <p:cNvPr id="410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08ECE0C-96D7-457D-9410-745C3F884AB5}" type="slidenum">
              <a:rPr lang="en-GB" altLang="en-US" smtClean="0">
                <a:latin typeface="Arial Black" pitchFamily="34" charset="0"/>
              </a:rPr>
              <a:pPr eaLnBrk="1" hangingPunct="1"/>
              <a:t>38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63563" y="457200"/>
            <a:ext cx="3937000" cy="739775"/>
          </a:xfrm>
        </p:spPr>
        <p:txBody>
          <a:bodyPr/>
          <a:lstStyle/>
          <a:p>
            <a:pPr eaLnBrk="1" hangingPunct="1"/>
            <a:r>
              <a:rPr lang="sr-Latn-CS" altLang="en-US" sz="3200" smtClean="0"/>
              <a:t>Primitivni Java tipovi</a:t>
            </a:r>
            <a:endParaRPr lang="en-US" altLang="en-US" sz="3200" smtClean="0"/>
          </a:p>
        </p:txBody>
      </p:sp>
      <p:sp>
        <p:nvSpPr>
          <p:cNvPr id="41987" name="Rectangle 3" descr="Rectangle: Click to edit Master text styles&#10;Second level&#10;Third level&#10;Fourth level&#10;Fifth level"/>
          <p:cNvSpPr txBox="1">
            <a:spLocks noChangeArrowheads="1"/>
          </p:cNvSpPr>
          <p:nvPr/>
        </p:nvSpPr>
        <p:spPr bwMode="auto">
          <a:xfrm>
            <a:off x="369888" y="1341438"/>
            <a:ext cx="837882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altLang="en-US" sz="2000"/>
              <a:t>V</a:t>
            </a:r>
            <a:r>
              <a:rPr lang="vi-VN" altLang="en-US" sz="2000"/>
              <a:t>eličina tipa </a:t>
            </a:r>
            <a:r>
              <a:rPr lang="vi-VN" altLang="en-US" sz="2000">
                <a:latin typeface="Consolas" pitchFamily="49" charset="0"/>
                <a:cs typeface="Consolas" pitchFamily="49" charset="0"/>
              </a:rPr>
              <a:t>int</a:t>
            </a:r>
            <a:r>
              <a:rPr lang="vi-VN" altLang="en-US" sz="2000"/>
              <a:t> </a:t>
            </a:r>
            <a:r>
              <a:rPr lang="sr-Latn-RS" altLang="en-US" sz="2000"/>
              <a:t>je </a:t>
            </a:r>
            <a:r>
              <a:rPr lang="vi-VN" altLang="en-US" sz="2000"/>
              <a:t>fiksna i iznosi 32 bita, za razliku od jezika C i C++ koji dozvoljavaju variranje ove veličine u zavisnosti od okruženja. Razlog za ovo je</a:t>
            </a:r>
            <a:r>
              <a:rPr lang="sr-Latn-RS" altLang="en-US" sz="2000"/>
              <a:t> </a:t>
            </a:r>
            <a:r>
              <a:rPr lang="vi-VN" altLang="en-US" sz="2000"/>
              <a:t>prenosivost koda. </a:t>
            </a:r>
            <a:endParaRPr lang="sr-Latn-RS" altLang="en-US" sz="2000"/>
          </a:p>
          <a:p>
            <a:pPr eaLnBrk="1" hangingPunct="1">
              <a:spcAft>
                <a:spcPts val="600"/>
              </a:spcAft>
              <a:buClr>
                <a:schemeClr val="tx1"/>
              </a:buClr>
              <a:buSzPct val="75000"/>
              <a:buFont typeface="Wingdings" pitchFamily="2" charset="2"/>
              <a:buChar char="n"/>
            </a:pPr>
            <a:r>
              <a:rPr lang="vi-VN" altLang="en-US" sz="2000"/>
              <a:t>Još jedna razlika u odnosu na C i C++ je da Java ne poznaje neoznačene (eng. unsigned), isključivo pozitivne, celobrojne promenljive. </a:t>
            </a:r>
            <a:endParaRPr lang="sr-Latn-RS" altLang="en-US" sz="2000"/>
          </a:p>
          <a:p>
            <a:pPr eaLnBrk="1" hangingPunct="1">
              <a:spcAft>
                <a:spcPts val="600"/>
              </a:spcAft>
              <a:buClr>
                <a:schemeClr val="tx1"/>
              </a:buClr>
              <a:buSzPct val="75000"/>
              <a:buFont typeface="Wingdings" pitchFamily="2" charset="2"/>
              <a:buChar char="n"/>
            </a:pPr>
            <a:r>
              <a:rPr lang="vi-VN" altLang="en-US" sz="2000"/>
              <a:t>Tipovi </a:t>
            </a:r>
            <a:r>
              <a:rPr lang="vi-VN" altLang="en-US" sz="2000">
                <a:latin typeface="Consolas" pitchFamily="49" charset="0"/>
                <a:cs typeface="Consolas" pitchFamily="49" charset="0"/>
              </a:rPr>
              <a:t>float</a:t>
            </a:r>
            <a:r>
              <a:rPr lang="vi-VN" altLang="en-US" sz="2000"/>
              <a:t> i </a:t>
            </a:r>
            <a:r>
              <a:rPr lang="vi-VN" altLang="en-US" sz="2000">
                <a:latin typeface="Consolas" pitchFamily="49" charset="0"/>
                <a:cs typeface="Consolas" pitchFamily="49" charset="0"/>
              </a:rPr>
              <a:t>double</a:t>
            </a:r>
            <a:r>
              <a:rPr lang="vi-VN" altLang="en-US" sz="2000"/>
              <a:t> se zapisuju u skladu sa IEEE 754 standardom, dok se za </a:t>
            </a:r>
            <a:r>
              <a:rPr lang="vi-VN" altLang="en-US" sz="2000">
                <a:latin typeface="Consolas" pitchFamily="49" charset="0"/>
                <a:cs typeface="Consolas" pitchFamily="49" charset="0"/>
              </a:rPr>
              <a:t>char</a:t>
            </a:r>
            <a:r>
              <a:rPr lang="vi-VN" altLang="en-US" sz="2000"/>
              <a:t> promenljive koristi ISO Unicode skup karaktera.</a:t>
            </a:r>
          </a:p>
          <a:p>
            <a:pPr eaLnBrk="1" hangingPunct="1">
              <a:spcAft>
                <a:spcPts val="600"/>
              </a:spcAft>
              <a:buClr>
                <a:schemeClr val="tx1"/>
              </a:buClr>
              <a:buSzPct val="75000"/>
              <a:buFont typeface="Wingdings" pitchFamily="2" charset="2"/>
              <a:buChar char="n"/>
            </a:pPr>
            <a:r>
              <a:rPr lang="vi-VN" altLang="en-US" sz="2000"/>
              <a:t>Da zaključimo, za razliku od C i C++, primitivni tipovi u Javi su prenosivi na sve platforme koje podržavaju Javu.</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98C03E4-BBF2-4A39-AE63-D7208CA4E5FB}" type="slidenum">
              <a:rPr lang="en-GB" altLang="en-US" smtClean="0">
                <a:latin typeface="Arial Black" pitchFamily="34" charset="0"/>
              </a:rPr>
              <a:pPr eaLnBrk="1" hangingPunct="1"/>
              <a:t>39</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63563" y="457200"/>
            <a:ext cx="2293937" cy="739775"/>
          </a:xfrm>
        </p:spPr>
        <p:txBody>
          <a:bodyPr/>
          <a:lstStyle/>
          <a:p>
            <a:pPr eaLnBrk="1" hangingPunct="1"/>
            <a:r>
              <a:rPr lang="sr-Latn-CS" altLang="en-US" sz="3600" smtClean="0"/>
              <a:t>Literatura</a:t>
            </a:r>
            <a:endParaRPr lang="en-US" altLang="en-US" sz="3600" smtClean="0"/>
          </a:p>
        </p:txBody>
      </p:sp>
      <p:sp>
        <p:nvSpPr>
          <p:cNvPr id="6147" name="Rectangle 3"/>
          <p:cNvSpPr>
            <a:spLocks noGrp="1" noChangeArrowheads="1"/>
          </p:cNvSpPr>
          <p:nvPr>
            <p:ph type="body" idx="1"/>
          </p:nvPr>
        </p:nvSpPr>
        <p:spPr>
          <a:xfrm>
            <a:off x="309562" y="1500188"/>
            <a:ext cx="8582917" cy="3800475"/>
          </a:xfrm>
          <a:noFill/>
        </p:spPr>
        <p:txBody>
          <a:bodyPr lIns="54000" rIns="54000"/>
          <a:lstStyle/>
          <a:p>
            <a:pPr marL="239713" indent="-239713" eaLnBrk="1" hangingPunct="1">
              <a:lnSpc>
                <a:spcPct val="85000"/>
              </a:lnSpc>
              <a:spcBef>
                <a:spcPct val="0"/>
              </a:spcBef>
              <a:spcAft>
                <a:spcPct val="20000"/>
              </a:spcAft>
              <a:buClr>
                <a:schemeClr val="tx1"/>
              </a:buClr>
              <a:tabLst>
                <a:tab pos="1306513" algn="l"/>
              </a:tabLst>
            </a:pPr>
            <a:r>
              <a:rPr lang="sr-Latn-CS" altLang="en-US" sz="2400" dirty="0" smtClean="0"/>
              <a:t>Osnovna literatura:</a:t>
            </a:r>
          </a:p>
          <a:p>
            <a:pPr marL="239713" indent="-239713" eaLnBrk="1" hangingPunct="1">
              <a:lnSpc>
                <a:spcPct val="85000"/>
              </a:lnSpc>
              <a:spcBef>
                <a:spcPct val="0"/>
              </a:spcBef>
              <a:spcAft>
                <a:spcPct val="20000"/>
              </a:spcAft>
              <a:buClr>
                <a:schemeClr val="tx1"/>
              </a:buClr>
              <a:buFont typeface="Wingdings" pitchFamily="2" charset="2"/>
              <a:buNone/>
              <a:tabLst>
                <a:tab pos="1306513" algn="l"/>
              </a:tabLst>
            </a:pPr>
            <a:r>
              <a:rPr lang="sr-Latn-CS" altLang="en-US" sz="2400" dirty="0" smtClean="0"/>
              <a:t>	</a:t>
            </a:r>
            <a:r>
              <a:rPr lang="sr-Latn-CS" altLang="en-US" sz="2400" dirty="0" smtClean="0">
                <a:solidFill>
                  <a:srgbClr val="FF0000"/>
                </a:solidFill>
              </a:rPr>
              <a:t>Prezentacije sa predavanja</a:t>
            </a:r>
          </a:p>
          <a:p>
            <a:pPr marL="239713" indent="-239713" eaLnBrk="1" hangingPunct="1">
              <a:lnSpc>
                <a:spcPct val="85000"/>
              </a:lnSpc>
              <a:spcBef>
                <a:spcPct val="0"/>
              </a:spcBef>
              <a:spcAft>
                <a:spcPct val="20000"/>
              </a:spcAft>
              <a:buClr>
                <a:schemeClr val="tx1"/>
              </a:buClr>
              <a:buFont typeface="Wingdings" pitchFamily="2" charset="2"/>
              <a:buNone/>
              <a:tabLst>
                <a:tab pos="1306513" algn="l"/>
              </a:tabLst>
            </a:pPr>
            <a:endParaRPr lang="sr-Latn-CS" altLang="en-US" sz="2400" dirty="0" smtClean="0"/>
          </a:p>
          <a:p>
            <a:pPr marL="239713" indent="-239713" eaLnBrk="1" hangingPunct="1">
              <a:lnSpc>
                <a:spcPct val="85000"/>
              </a:lnSpc>
              <a:spcBef>
                <a:spcPct val="0"/>
              </a:spcBef>
              <a:spcAft>
                <a:spcPct val="20000"/>
              </a:spcAft>
              <a:buClr>
                <a:schemeClr val="tx1"/>
              </a:buClr>
              <a:tabLst>
                <a:tab pos="1306513" algn="l"/>
              </a:tabLst>
            </a:pPr>
            <a:r>
              <a:rPr lang="sr-Latn-CS" altLang="en-US" sz="2400" dirty="0" smtClean="0"/>
              <a:t>Dodatna literatura:</a:t>
            </a:r>
          </a:p>
          <a:p>
            <a:pPr marL="239713" indent="-239713" eaLnBrk="1" hangingPunct="1">
              <a:lnSpc>
                <a:spcPct val="85000"/>
              </a:lnSpc>
              <a:spcAft>
                <a:spcPct val="20000"/>
              </a:spcAft>
              <a:buClr>
                <a:schemeClr val="tx1"/>
              </a:buClr>
              <a:buNone/>
              <a:tabLst>
                <a:tab pos="1306513" algn="l"/>
              </a:tabLst>
            </a:pPr>
            <a:r>
              <a:rPr lang="sr-Latn-CS" altLang="en-US" sz="2400" dirty="0" smtClean="0"/>
              <a:t>	</a:t>
            </a:r>
            <a:r>
              <a:rPr lang="en-US" altLang="en-US" sz="2400" dirty="0">
                <a:solidFill>
                  <a:srgbClr val="FF0000"/>
                </a:solidFill>
              </a:rPr>
              <a:t>Java: How to </a:t>
            </a:r>
            <a:r>
              <a:rPr lang="en-US" altLang="en-US" sz="2400" dirty="0" smtClean="0">
                <a:solidFill>
                  <a:srgbClr val="FF0000"/>
                </a:solidFill>
              </a:rPr>
              <a:t>Program </a:t>
            </a:r>
            <a:r>
              <a:rPr lang="sr-Latn-ME" altLang="en-US" sz="2400" dirty="0">
                <a:solidFill>
                  <a:srgbClr val="FF0000"/>
                </a:solidFill>
              </a:rPr>
              <a:t>(</a:t>
            </a:r>
            <a:r>
              <a:rPr lang="en-US" altLang="en-US" sz="2400" dirty="0" smtClean="0">
                <a:solidFill>
                  <a:srgbClr val="FF0000"/>
                </a:solidFill>
              </a:rPr>
              <a:t>9th Edition</a:t>
            </a:r>
            <a:r>
              <a:rPr lang="sr-Latn-ME" altLang="en-US" sz="2400" dirty="0" smtClean="0">
                <a:solidFill>
                  <a:srgbClr val="FF0000"/>
                </a:solidFill>
              </a:rPr>
              <a:t>) – </a:t>
            </a:r>
            <a:r>
              <a:rPr lang="sr-Latn-ME" altLang="en-US" sz="2400" i="1" dirty="0" smtClean="0">
                <a:solidFill>
                  <a:srgbClr val="FF0000"/>
                </a:solidFill>
              </a:rPr>
              <a:t>P.</a:t>
            </a:r>
            <a:r>
              <a:rPr lang="en-US" altLang="en-US" sz="2400" i="1" dirty="0" smtClean="0">
                <a:solidFill>
                  <a:srgbClr val="FF0000"/>
                </a:solidFill>
              </a:rPr>
              <a:t> </a:t>
            </a:r>
            <a:r>
              <a:rPr lang="en-US" altLang="en-US" sz="2400" i="1" dirty="0" err="1" smtClean="0">
                <a:solidFill>
                  <a:srgbClr val="FF0000"/>
                </a:solidFill>
              </a:rPr>
              <a:t>Deitel</a:t>
            </a:r>
            <a:r>
              <a:rPr lang="sr-Latn-ME" altLang="en-US" sz="2400" i="1" dirty="0" smtClean="0">
                <a:solidFill>
                  <a:srgbClr val="FF0000"/>
                </a:solidFill>
              </a:rPr>
              <a:t>,</a:t>
            </a:r>
            <a:r>
              <a:rPr lang="en-US" altLang="en-US" sz="2400" i="1" dirty="0" smtClean="0">
                <a:solidFill>
                  <a:srgbClr val="FF0000"/>
                </a:solidFill>
              </a:rPr>
              <a:t> H</a:t>
            </a:r>
            <a:r>
              <a:rPr lang="sr-Latn-ME" altLang="en-US" sz="2400" i="1" dirty="0" smtClean="0">
                <a:solidFill>
                  <a:srgbClr val="FF0000"/>
                </a:solidFill>
              </a:rPr>
              <a:t>.</a:t>
            </a:r>
            <a:r>
              <a:rPr lang="en-US" altLang="en-US" sz="2400" i="1" dirty="0" smtClean="0">
                <a:solidFill>
                  <a:srgbClr val="FF0000"/>
                </a:solidFill>
              </a:rPr>
              <a:t> </a:t>
            </a:r>
            <a:r>
              <a:rPr lang="en-US" altLang="en-US" sz="2400" i="1" dirty="0">
                <a:solidFill>
                  <a:srgbClr val="FF0000"/>
                </a:solidFill>
              </a:rPr>
              <a:t>M. </a:t>
            </a:r>
            <a:r>
              <a:rPr lang="en-US" altLang="en-US" sz="2400" i="1" dirty="0" err="1" smtClean="0">
                <a:solidFill>
                  <a:srgbClr val="FF0000"/>
                </a:solidFill>
              </a:rPr>
              <a:t>Deitel</a:t>
            </a:r>
            <a:endParaRPr lang="sr-Latn-CS" altLang="en-US" sz="2400" i="1" dirty="0" smtClean="0">
              <a:solidFill>
                <a:srgbClr val="FF0000"/>
              </a:solidFill>
            </a:endParaRPr>
          </a:p>
          <a:p>
            <a:pPr marL="239713" indent="-239713" eaLnBrk="1" hangingPunct="1">
              <a:lnSpc>
                <a:spcPct val="85000"/>
              </a:lnSpc>
              <a:spcAft>
                <a:spcPct val="20000"/>
              </a:spcAft>
              <a:buClr>
                <a:schemeClr val="tx1"/>
              </a:buClr>
              <a:buNone/>
              <a:tabLst>
                <a:tab pos="1306513" algn="l"/>
              </a:tabLst>
            </a:pPr>
            <a:r>
              <a:rPr lang="sr-Latn-CS" altLang="en-US" sz="2400" dirty="0">
                <a:solidFill>
                  <a:srgbClr val="FF0000"/>
                </a:solidFill>
              </a:rPr>
              <a:t>	</a:t>
            </a:r>
            <a:r>
              <a:rPr lang="en-GB" altLang="en-US" sz="2400" dirty="0" smtClean="0">
                <a:solidFill>
                  <a:srgbClr val="FF0000"/>
                </a:solidFill>
              </a:rPr>
              <a:t>Java The Complete Reference, 8th Edition</a:t>
            </a:r>
            <a:r>
              <a:rPr lang="sr-Latn-ME" altLang="en-US" sz="2400" dirty="0">
                <a:solidFill>
                  <a:srgbClr val="FF0000"/>
                </a:solidFill>
              </a:rPr>
              <a:t> – </a:t>
            </a:r>
            <a:r>
              <a:rPr lang="en-US" altLang="en-US" sz="2400" i="1" dirty="0" smtClean="0">
                <a:solidFill>
                  <a:srgbClr val="FF0000"/>
                </a:solidFill>
              </a:rPr>
              <a:t>Herbert </a:t>
            </a:r>
            <a:r>
              <a:rPr lang="en-US" altLang="en-US" sz="2400" i="1" dirty="0" err="1" smtClean="0">
                <a:solidFill>
                  <a:srgbClr val="FF0000"/>
                </a:solidFill>
              </a:rPr>
              <a:t>Schildt</a:t>
            </a:r>
            <a:endParaRPr lang="sr-Latn-CS" altLang="en-US" sz="2400" i="1" dirty="0" smtClean="0">
              <a:solidFill>
                <a:srgbClr val="FF0000"/>
              </a:solidFill>
            </a:endParaRPr>
          </a:p>
          <a:p>
            <a:pPr marL="239713" indent="-239713" eaLnBrk="1" hangingPunct="1">
              <a:lnSpc>
                <a:spcPct val="85000"/>
              </a:lnSpc>
              <a:spcBef>
                <a:spcPct val="0"/>
              </a:spcBef>
              <a:spcAft>
                <a:spcPct val="20000"/>
              </a:spcAft>
              <a:buClr>
                <a:schemeClr val="tx1"/>
              </a:buClr>
              <a:buFont typeface="Wingdings" pitchFamily="2" charset="2"/>
              <a:buNone/>
              <a:tabLst>
                <a:tab pos="1306513" algn="l"/>
              </a:tabLst>
            </a:pPr>
            <a:endParaRPr lang="sr-Latn-CS" altLang="en-US" sz="2400" dirty="0" smtClean="0"/>
          </a:p>
          <a:p>
            <a:pPr marL="239713" indent="-239713" eaLnBrk="1" hangingPunct="1">
              <a:lnSpc>
                <a:spcPct val="85000"/>
              </a:lnSpc>
              <a:spcAft>
                <a:spcPct val="20000"/>
              </a:spcAft>
              <a:buClr>
                <a:schemeClr val="tx1"/>
              </a:buClr>
              <a:tabLst>
                <a:tab pos="1306513" algn="l"/>
              </a:tabLst>
            </a:pPr>
            <a:r>
              <a:rPr lang="sr-Latn-CS" altLang="en-US" sz="2400" dirty="0" smtClean="0"/>
              <a:t>Internet:</a:t>
            </a:r>
          </a:p>
          <a:p>
            <a:pPr marL="239713" indent="-239713" eaLnBrk="1" hangingPunct="1">
              <a:lnSpc>
                <a:spcPct val="85000"/>
              </a:lnSpc>
              <a:spcAft>
                <a:spcPct val="20000"/>
              </a:spcAft>
              <a:buClr>
                <a:schemeClr val="tx1"/>
              </a:buClr>
              <a:buFont typeface="Wingdings" pitchFamily="2" charset="2"/>
              <a:buNone/>
              <a:tabLst>
                <a:tab pos="1306513" algn="l"/>
              </a:tabLst>
            </a:pPr>
            <a:r>
              <a:rPr lang="en-GB" altLang="en-US" sz="2400" dirty="0" smtClean="0">
                <a:solidFill>
                  <a:srgbClr val="FF0000"/>
                </a:solidFill>
              </a:rPr>
              <a:t>	http://docs.oracle.com/javase/</a:t>
            </a:r>
            <a:r>
              <a:rPr lang="sr-Latn-ME" altLang="en-US" sz="2400" dirty="0" smtClean="0">
                <a:solidFill>
                  <a:srgbClr val="FF0000"/>
                </a:solidFill>
              </a:rPr>
              <a:t>10</a:t>
            </a:r>
            <a:r>
              <a:rPr lang="en-GB" altLang="en-US" sz="2400" dirty="0" smtClean="0">
                <a:solidFill>
                  <a:srgbClr val="FF0000"/>
                </a:solidFill>
              </a:rPr>
              <a:t>/docs/</a:t>
            </a:r>
            <a:r>
              <a:rPr lang="en-GB" altLang="en-US" sz="2400" dirty="0" err="1" smtClean="0">
                <a:solidFill>
                  <a:srgbClr val="FF0000"/>
                </a:solidFill>
              </a:rPr>
              <a:t>api</a:t>
            </a:r>
            <a:r>
              <a:rPr lang="en-GB" altLang="en-US" sz="2400" dirty="0" smtClean="0">
                <a:solidFill>
                  <a:srgbClr val="FF0000"/>
                </a:solidFill>
              </a:rPr>
              <a:t>/</a:t>
            </a:r>
            <a:endParaRPr lang="sr-Latn-CS" altLang="en-US" sz="2400" dirty="0" smtClean="0">
              <a:solidFill>
                <a:srgbClr val="FF0000"/>
              </a:solidFill>
            </a:endParaRPr>
          </a:p>
        </p:txBody>
      </p:sp>
      <p:sp>
        <p:nvSpPr>
          <p:cNvPr id="61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61D35D-9C65-43CB-B8D9-A5DACF7390F9}" type="slidenum">
              <a:rPr lang="en-GB" altLang="en-US" smtClean="0">
                <a:latin typeface="Arial Black" pitchFamily="34" charset="0"/>
              </a:rPr>
              <a:pPr eaLnBrk="1" hangingPunct="1"/>
              <a:t>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563563" y="457200"/>
            <a:ext cx="5592762" cy="739775"/>
          </a:xfrm>
        </p:spPr>
        <p:txBody>
          <a:bodyPr/>
          <a:lstStyle/>
          <a:p>
            <a:pPr eaLnBrk="1" hangingPunct="1"/>
            <a:r>
              <a:rPr lang="sr-Latn-CS" altLang="en-US" sz="3200" smtClean="0"/>
              <a:t>Java kao strogo tipiziran jezik</a:t>
            </a:r>
            <a:endParaRPr lang="en-US" altLang="en-US" sz="3200" smtClean="0"/>
          </a:p>
        </p:txBody>
      </p:sp>
      <p:sp>
        <p:nvSpPr>
          <p:cNvPr id="43011" name="Rectangle 3" descr="Rectangle: Click to edit Master text styles&#10;Second level&#10;Third level&#10;Fourth level&#10;Fifth level"/>
          <p:cNvSpPr txBox="1">
            <a:spLocks noChangeArrowheads="1"/>
          </p:cNvSpPr>
          <p:nvPr/>
        </p:nvSpPr>
        <p:spPr bwMode="auto">
          <a:xfrm>
            <a:off x="323850" y="1052736"/>
            <a:ext cx="8569325" cy="554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2730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dirty="0"/>
              <a:t>Program je </a:t>
            </a:r>
            <a:r>
              <a:rPr lang="vi-VN" altLang="en-US" sz="2000" b="1" dirty="0">
                <a:solidFill>
                  <a:srgbClr val="3333CC"/>
                </a:solidFill>
              </a:rPr>
              <a:t>tipski siguran</a:t>
            </a:r>
            <a:r>
              <a:rPr lang="vi-VN" altLang="en-US" sz="2000" b="1" dirty="0"/>
              <a:t> </a:t>
            </a:r>
            <a:r>
              <a:rPr lang="vi-VN" altLang="en-US" sz="2000" dirty="0"/>
              <a:t>(eng. </a:t>
            </a:r>
            <a:r>
              <a:rPr lang="vi-VN" altLang="en-US" sz="2000" i="1" dirty="0"/>
              <a:t>type-safe</a:t>
            </a:r>
            <a:r>
              <a:rPr lang="vi-VN" altLang="en-US" sz="2000" dirty="0"/>
              <a:t>) ako nije moguće primeniti operacije na nekompatibilne tipove podataka. </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Jezici se dele na</a:t>
            </a:r>
            <a:r>
              <a:rPr lang="sr-Latn-RS" altLang="en-US" sz="2000" dirty="0"/>
              <a:t> </a:t>
            </a:r>
            <a:r>
              <a:rPr lang="vi-VN" altLang="en-US" sz="2000" b="1" dirty="0">
                <a:solidFill>
                  <a:srgbClr val="3333CC"/>
                </a:solidFill>
              </a:rPr>
              <a:t>strogo tipizirane</a:t>
            </a:r>
            <a:r>
              <a:rPr lang="vi-VN" altLang="en-US" sz="2000" dirty="0"/>
              <a:t> i </a:t>
            </a:r>
            <a:r>
              <a:rPr lang="vi-VN" altLang="en-US" sz="2000" b="1" dirty="0">
                <a:solidFill>
                  <a:srgbClr val="3333CC"/>
                </a:solidFill>
              </a:rPr>
              <a:t>slabo tipizirane</a:t>
            </a:r>
            <a:r>
              <a:rPr lang="vi-VN" altLang="en-US" sz="2000" dirty="0"/>
              <a:t>. </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Strogo tipizirani su oni koji ne dozvoljavaju izraze u kojima se pojavljuju operandi nepredviđenog tipa, tj. zabranjuju formiranje (ili izvršenje) tipski nesigurnih programa.  </a:t>
            </a:r>
            <a:endParaRPr lang="sr-Latn-RS" altLang="en-US" sz="2000" dirty="0"/>
          </a:p>
          <a:p>
            <a:pPr eaLnBrk="1" hangingPunct="1">
              <a:spcAft>
                <a:spcPts val="600"/>
              </a:spcAft>
              <a:buClr>
                <a:schemeClr val="tx1"/>
              </a:buClr>
              <a:buSzPct val="75000"/>
              <a:buFont typeface="Wingdings" pitchFamily="2" charset="2"/>
              <a:buChar char="n"/>
            </a:pPr>
            <a:r>
              <a:rPr lang="sr-Latn-RS" altLang="en-US" sz="2000" dirty="0"/>
              <a:t>S</a:t>
            </a:r>
            <a:r>
              <a:rPr lang="vi-VN" altLang="en-US" sz="2000" dirty="0"/>
              <a:t>labo tipizirani dozvoljavaju ovakve izraze, ali samo u situacijama u kojima postoji unapred definisan lanac transformacija kojima se data </a:t>
            </a:r>
            <a:r>
              <a:rPr lang="vi-VN" altLang="en-US" sz="2000" dirty="0" smtClean="0"/>
              <a:t>promenljiva </a:t>
            </a:r>
            <a:r>
              <a:rPr lang="vi-VN" altLang="en-US" sz="2000" dirty="0"/>
              <a:t>može transformisati u </a:t>
            </a:r>
            <a:r>
              <a:rPr lang="vi-VN" altLang="en-US" sz="2000" dirty="0" smtClean="0"/>
              <a:t>promenljivu </a:t>
            </a:r>
            <a:r>
              <a:rPr lang="en-US" altLang="en-US" sz="2000" dirty="0" err="1" smtClean="0"/>
              <a:t>predodre</a:t>
            </a:r>
            <a:r>
              <a:rPr lang="sr-Latn-ME" altLang="en-US" sz="2000" dirty="0" smtClean="0"/>
              <a:t>đenog</a:t>
            </a:r>
            <a:r>
              <a:rPr lang="vi-VN" altLang="en-US" sz="2000" dirty="0" smtClean="0"/>
              <a:t> </a:t>
            </a:r>
            <a:r>
              <a:rPr lang="vi-VN" altLang="en-US" sz="2000" dirty="0"/>
              <a:t>tipa.</a:t>
            </a:r>
          </a:p>
          <a:p>
            <a:pPr eaLnBrk="1" hangingPunct="1">
              <a:spcAft>
                <a:spcPts val="600"/>
              </a:spcAft>
              <a:buClr>
                <a:schemeClr val="tx1"/>
              </a:buClr>
              <a:buSzPct val="75000"/>
              <a:buFont typeface="Wingdings" pitchFamily="2" charset="2"/>
              <a:buChar char="n"/>
            </a:pPr>
            <a:r>
              <a:rPr lang="vi-VN" altLang="en-US" sz="2000" dirty="0"/>
              <a:t>Java je strogo tipiziran, </a:t>
            </a:r>
            <a:r>
              <a:rPr lang="sr-Latn-RS" altLang="en-US" sz="2000" dirty="0"/>
              <a:t>a </a:t>
            </a:r>
            <a:r>
              <a:rPr lang="vi-VN" altLang="en-US" sz="2000" dirty="0"/>
              <a:t>C i C++ su slabo tipizirani jer dozvoljavaju da se zaobiđu tipska pravila. Posmatrajmo sledeće dve C naredbe:</a:t>
            </a:r>
          </a:p>
          <a:p>
            <a:pPr lvl="1" eaLnBrk="1" hangingPunct="1">
              <a:buClr>
                <a:schemeClr val="tx1"/>
              </a:buClr>
              <a:buSzPct val="75000"/>
            </a:pPr>
            <a:r>
              <a:rPr lang="vi-VN" altLang="en-US" sz="2000" dirty="0">
                <a:latin typeface="Consolas" pitchFamily="49" charset="0"/>
                <a:cs typeface="Consolas" pitchFamily="49" charset="0"/>
              </a:rPr>
              <a:t>int i, *p;</a:t>
            </a:r>
          </a:p>
          <a:p>
            <a:pPr lvl="1" eaLnBrk="1" hangingPunct="1">
              <a:spcAft>
                <a:spcPts val="600"/>
              </a:spcAft>
              <a:buClr>
                <a:schemeClr val="tx1"/>
              </a:buClr>
              <a:buSzPct val="75000"/>
            </a:pPr>
            <a:r>
              <a:rPr lang="vi-VN" altLang="en-US" sz="2000" dirty="0">
                <a:latin typeface="Consolas" pitchFamily="49" charset="0"/>
                <a:cs typeface="Consolas" pitchFamily="49" charset="0"/>
              </a:rPr>
              <a:t>p = (int *) i * i;</a:t>
            </a:r>
          </a:p>
          <a:p>
            <a:pPr eaLnBrk="1" hangingPunct="1">
              <a:spcAft>
                <a:spcPts val="600"/>
              </a:spcAft>
              <a:buClr>
                <a:schemeClr val="tx1"/>
              </a:buClr>
              <a:buSzPct val="75000"/>
              <a:buFont typeface="Wingdings" pitchFamily="2" charset="2"/>
              <a:buChar char="n"/>
            </a:pPr>
            <a:r>
              <a:rPr lang="vi-VN" altLang="en-US" sz="2000" dirty="0"/>
              <a:t>Iako </a:t>
            </a:r>
            <a:r>
              <a:rPr lang="sr-Latn-RS" altLang="en-US" sz="2000" dirty="0" smtClean="0"/>
              <a:t>uzimanje adrese od proizvoda</a:t>
            </a:r>
            <a:r>
              <a:rPr lang="vi-VN" altLang="en-US" sz="2000" dirty="0" smtClean="0"/>
              <a:t> </a:t>
            </a:r>
            <a:r>
              <a:rPr lang="vi-VN" altLang="en-US" sz="2000" dirty="0"/>
              <a:t>može rezultirati nedozvoljenim pokazivačem, </a:t>
            </a:r>
            <a:r>
              <a:rPr lang="vi-VN" altLang="en-US" sz="2000" dirty="0">
                <a:latin typeface="Consolas" pitchFamily="49" charset="0"/>
                <a:cs typeface="Consolas" pitchFamily="49" charset="0"/>
              </a:rPr>
              <a:t>p</a:t>
            </a:r>
            <a:r>
              <a:rPr lang="vi-VN" altLang="en-US" sz="2000" dirty="0"/>
              <a:t> se može koristiti kao pokazivač na int.</a:t>
            </a:r>
          </a:p>
          <a:p>
            <a:pPr eaLnBrk="1" hangingPunct="1">
              <a:spcAft>
                <a:spcPts val="600"/>
              </a:spcAft>
              <a:buClr>
                <a:schemeClr val="tx1"/>
              </a:buClr>
              <a:buSzPct val="75000"/>
              <a:buFont typeface="Wingdings" pitchFamily="2" charset="2"/>
              <a:buChar char="n"/>
            </a:pPr>
            <a:r>
              <a:rPr lang="vi-VN" altLang="en-US" sz="2000" dirty="0"/>
              <a:t>Jav</a:t>
            </a:r>
            <a:r>
              <a:rPr lang="sr-Latn-RS" altLang="en-US" sz="2000" dirty="0"/>
              <a:t>a,</a:t>
            </a:r>
            <a:r>
              <a:rPr lang="vi-VN" altLang="en-US" sz="2000" dirty="0"/>
              <a:t> </a:t>
            </a:r>
            <a:r>
              <a:rPr lang="sr-Latn-RS" altLang="en-US" sz="2000" dirty="0"/>
              <a:t>kao</a:t>
            </a:r>
            <a:r>
              <a:rPr lang="vi-VN" altLang="en-US" sz="2000" dirty="0"/>
              <a:t> C i C++</a:t>
            </a:r>
            <a:r>
              <a:rPr lang="sr-Latn-RS" altLang="en-US" sz="2000" dirty="0"/>
              <a:t>,</a:t>
            </a:r>
            <a:r>
              <a:rPr lang="vi-VN" altLang="en-US" sz="2000" dirty="0"/>
              <a:t> zahteva da se pri deklaraciji nave</a:t>
            </a:r>
            <a:r>
              <a:rPr lang="sr-Latn-RS" altLang="en-US" sz="2000" dirty="0"/>
              <a:t>de</a:t>
            </a:r>
            <a:r>
              <a:rPr lang="vi-VN" altLang="en-US" sz="2000" dirty="0"/>
              <a:t> i tip promenljive.</a:t>
            </a:r>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3D11028-7A9C-41F1-8B3C-2EFB7DFC5B0A}" type="slidenum">
              <a:rPr lang="en-GB" altLang="en-US" smtClean="0">
                <a:latin typeface="Arial Black" pitchFamily="34" charset="0"/>
              </a:rPr>
              <a:pPr eaLnBrk="1" hangingPunct="1"/>
              <a:t>40</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563563" y="457200"/>
            <a:ext cx="4945062" cy="739775"/>
          </a:xfrm>
        </p:spPr>
        <p:txBody>
          <a:bodyPr/>
          <a:lstStyle/>
          <a:p>
            <a:pPr eaLnBrk="1" hangingPunct="1"/>
            <a:r>
              <a:rPr lang="sr-Latn-CS" altLang="en-US" sz="3200" smtClean="0"/>
              <a:t>Java aritmetički operatori</a:t>
            </a:r>
            <a:endParaRPr lang="en-US" altLang="en-US" sz="3200" smtClean="0"/>
          </a:p>
        </p:txBody>
      </p:sp>
      <p:graphicFrame>
        <p:nvGraphicFramePr>
          <p:cNvPr id="5" name="Table 4"/>
          <p:cNvGraphicFramePr>
            <a:graphicFrameLocks noGrp="1"/>
          </p:cNvGraphicFramePr>
          <p:nvPr>
            <p:extLst>
              <p:ext uri="{D42A27DB-BD31-4B8C-83A1-F6EECF244321}">
                <p14:modId xmlns:p14="http://schemas.microsoft.com/office/powerpoint/2010/main" val="920318163"/>
              </p:ext>
            </p:extLst>
          </p:nvPr>
        </p:nvGraphicFramePr>
        <p:xfrm>
          <a:off x="3276600" y="1412875"/>
          <a:ext cx="2212975" cy="2401889"/>
        </p:xfrm>
        <a:graphic>
          <a:graphicData uri="http://schemas.openxmlformats.org/drawingml/2006/table">
            <a:tbl>
              <a:tblPr/>
              <a:tblGrid>
                <a:gridCol w="785813">
                  <a:extLst>
                    <a:ext uri="{9D8B030D-6E8A-4147-A177-3AD203B41FA5}">
                      <a16:colId xmlns:a16="http://schemas.microsoft.com/office/drawing/2014/main" val="20000"/>
                    </a:ext>
                  </a:extLst>
                </a:gridCol>
                <a:gridCol w="1427162">
                  <a:extLst>
                    <a:ext uri="{9D8B030D-6E8A-4147-A177-3AD203B41FA5}">
                      <a16:colId xmlns:a16="http://schemas.microsoft.com/office/drawing/2014/main" val="20001"/>
                    </a:ext>
                  </a:extLst>
                </a:gridCol>
              </a:tblGrid>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smtClean="0">
                          <a:ln>
                            <a:noFill/>
                          </a:ln>
                          <a:solidFill>
                            <a:srgbClr val="FFFFFF"/>
                          </a:solidFill>
                          <a:effectLst/>
                          <a:latin typeface="Calibri" pitchFamily="34" charset="0"/>
                          <a:cs typeface="Times New Roman" pitchFamily="18" charset="0"/>
                        </a:rPr>
                        <a:t>Operator</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smtClean="0">
                          <a:ln>
                            <a:noFill/>
                          </a:ln>
                          <a:solidFill>
                            <a:srgbClr val="FFFFFF"/>
                          </a:solidFill>
                          <a:effectLst/>
                          <a:latin typeface="Calibri" pitchFamily="34" charset="0"/>
                          <a:cs typeface="Times New Roman" pitchFamily="18" charset="0"/>
                        </a:rPr>
                        <a:t>Operacija</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a:noFill/>
                    </a:lnL>
                    <a:lnR>
                      <a:noFill/>
                    </a:lnR>
                    <a:lnT>
                      <a:noFill/>
                    </a:lnT>
                    <a:lnB>
                      <a:noFill/>
                    </a:lnB>
                    <a:lnTlToBr>
                      <a:noFill/>
                    </a:lnTlToBr>
                    <a:lnBlToTr>
                      <a:noFill/>
                    </a:lnBlToTr>
                    <a:solidFill>
                      <a:srgbClr val="4F81BD"/>
                    </a:solidFill>
                  </a:tcPr>
                </a:tc>
                <a:extLst>
                  <a:ext uri="{0D108BD9-81ED-4DB2-BD59-A6C34878D82A}">
                    <a16:rowId xmlns:a16="http://schemas.microsoft.com/office/drawing/2014/main" val="10000"/>
                  </a:ext>
                </a:extLst>
              </a:tr>
              <a:tr h="431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Sabiranje</a:t>
                      </a:r>
                    </a:p>
                  </a:txBody>
                  <a:tcPr marL="68580" marR="6858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37941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dirty="0" smtClean="0">
                          <a:ln>
                            <a:noFill/>
                          </a:ln>
                          <a:solidFill>
                            <a:schemeClr val="tx1"/>
                          </a:solidFill>
                          <a:effectLst/>
                          <a:latin typeface="Calibri" pitchFamily="34" charset="0"/>
                          <a:cs typeface="Times New Roman" pitchFamily="18" charset="0"/>
                        </a:rPr>
                        <a:t>Oduzimanje</a:t>
                      </a:r>
                    </a:p>
                  </a:txBody>
                  <a:tcPr marL="68580" marR="6858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37941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Množenje</a:t>
                      </a:r>
                    </a:p>
                  </a:txBody>
                  <a:tcPr marL="68580" marR="6858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47466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Deljenje</a:t>
                      </a:r>
                    </a:p>
                  </a:txBody>
                  <a:tcPr marL="68580" marR="6858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dirty="0" smtClean="0">
                          <a:ln>
                            <a:noFill/>
                          </a:ln>
                          <a:solidFill>
                            <a:schemeClr val="tx1"/>
                          </a:solidFill>
                          <a:effectLst/>
                          <a:latin typeface="Calibri" pitchFamily="34" charset="0"/>
                          <a:cs typeface="Times New Roman" pitchFamily="18" charset="0"/>
                        </a:rPr>
                        <a:t>Modulo</a:t>
                      </a:r>
                    </a:p>
                  </a:txBody>
                  <a:tcPr marL="68580" marR="68580"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bl>
          </a:graphicData>
        </a:graphic>
      </p:graphicFrame>
      <p:sp>
        <p:nvSpPr>
          <p:cNvPr id="6" name="Rectangle 5"/>
          <p:cNvSpPr>
            <a:spLocks noChangeArrowheads="1"/>
          </p:cNvSpPr>
          <p:nvPr/>
        </p:nvSpPr>
        <p:spPr bwMode="auto">
          <a:xfrm>
            <a:off x="254000" y="4151313"/>
            <a:ext cx="8501063" cy="2081212"/>
          </a:xfrm>
          <a:prstGeom prst="rect">
            <a:avLst/>
          </a:prstGeom>
          <a:noFill/>
          <a:ln w="9525">
            <a:noFill/>
            <a:miter lim="800000"/>
            <a:headEnd/>
            <a:tailEnd/>
          </a:ln>
          <a:effectLst/>
        </p:spPr>
        <p:txBody>
          <a:bodyPr anchor="ct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CS" sz="2100" dirty="0">
                <a:latin typeface="+mn-lt"/>
              </a:rPr>
              <a:t>Operator</a:t>
            </a:r>
            <a:r>
              <a:rPr lang="sr-Latn-CS" sz="2100" dirty="0">
                <a:cs typeface="Times New Roman" pitchFamily="18" charset="0"/>
              </a:rPr>
              <a:t> dodele vrednosti </a:t>
            </a:r>
            <a:r>
              <a:rPr lang="en-US" sz="2100" dirty="0">
                <a:cs typeface="Times New Roman" pitchFamily="18" charset="0"/>
              </a:rPr>
              <a:t>je </a:t>
            </a:r>
            <a:r>
              <a:rPr lang="sr-Latn-CS" sz="2000" dirty="0">
                <a:latin typeface="Consolas" pitchFamily="49" charset="0"/>
                <a:cs typeface="Consolas" pitchFamily="49" charset="0"/>
              </a:rPr>
              <a:t>=</a:t>
            </a:r>
            <a:endParaRPr lang="en-US" sz="2000" dirty="0">
              <a:latin typeface="Consolas" pitchFamily="49" charset="0"/>
              <a:cs typeface="Consolas" pitchFamily="49" charset="0"/>
            </a:endParaRP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en-US" sz="2100">
                <a:cs typeface="Times New Roman" pitchFamily="18" charset="0"/>
              </a:rPr>
              <a:t>I</a:t>
            </a:r>
            <a:r>
              <a:rPr lang="sr-Latn-CS" sz="2100">
                <a:cs typeface="Times New Roman" pitchFamily="18" charset="0"/>
              </a:rPr>
              <a:t>zraz tipa </a:t>
            </a:r>
            <a:endParaRPr lang="sr-Latn-CS" sz="2100">
              <a:latin typeface="+mn-lt"/>
            </a:endParaRPr>
          </a:p>
          <a:p>
            <a:pPr eaLnBrk="0" hangingPunct="0">
              <a:tabLst>
                <a:tab pos="180975" algn="l"/>
                <a:tab pos="539750" algn="l"/>
                <a:tab pos="900113" algn="l"/>
                <a:tab pos="1260475" algn="l"/>
              </a:tabLst>
              <a:defRPr/>
            </a:pPr>
            <a:r>
              <a:rPr lang="en-US" sz="2100">
                <a:solidFill>
                  <a:srgbClr val="3333CC"/>
                </a:solidFill>
                <a:latin typeface="+mn-lt"/>
              </a:rPr>
              <a:t>   </a:t>
            </a:r>
            <a:r>
              <a:rPr lang="sr-Latn-CS" sz="2000">
                <a:latin typeface="Consolas" pitchFamily="49" charset="0"/>
                <a:cs typeface="Consolas" pitchFamily="49" charset="0"/>
              </a:rPr>
              <a:t>2.3 = X</a:t>
            </a:r>
            <a:endParaRPr lang="en-GB" sz="2000">
              <a:latin typeface="Consolas" pitchFamily="49" charset="0"/>
              <a:cs typeface="Consolas" pitchFamily="49" charset="0"/>
            </a:endParaRPr>
          </a:p>
          <a:p>
            <a:pPr eaLnBrk="0" hangingPunct="0">
              <a:tabLst>
                <a:tab pos="180975" algn="l"/>
                <a:tab pos="539750" algn="l"/>
                <a:tab pos="900113" algn="l"/>
                <a:tab pos="1260475" algn="l"/>
              </a:tabLst>
              <a:defRPr/>
            </a:pPr>
            <a:r>
              <a:rPr lang="en-GB" sz="2100">
                <a:cs typeface="Times New Roman" pitchFamily="18" charset="0"/>
              </a:rPr>
              <a:t>   </a:t>
            </a:r>
            <a:r>
              <a:rPr lang="en-GB" sz="2100" dirty="0" err="1">
                <a:cs typeface="Times New Roman" pitchFamily="18" charset="0"/>
              </a:rPr>
              <a:t>nije</a:t>
            </a:r>
            <a:r>
              <a:rPr lang="en-GB" sz="2100" dirty="0">
                <a:cs typeface="Times New Roman" pitchFamily="18" charset="0"/>
              </a:rPr>
              <a:t> </a:t>
            </a:r>
            <a:r>
              <a:rPr lang="en-GB" sz="2100" dirty="0" err="1">
                <a:cs typeface="Times New Roman" pitchFamily="18" charset="0"/>
              </a:rPr>
              <a:t>dozvoljen</a:t>
            </a:r>
            <a:r>
              <a:rPr lang="en-GB" sz="2100" dirty="0">
                <a:cs typeface="Times New Roman" pitchFamily="18" charset="0"/>
              </a:rPr>
              <a:t> </a:t>
            </a:r>
            <a:r>
              <a:rPr lang="en-GB" sz="2100" dirty="0" err="1">
                <a:cs typeface="Times New Roman" pitchFamily="18" charset="0"/>
              </a:rPr>
              <a:t>jer</a:t>
            </a:r>
            <a:r>
              <a:rPr lang="en-GB" sz="2100" dirty="0">
                <a:cs typeface="Times New Roman" pitchFamily="18" charset="0"/>
              </a:rPr>
              <a:t> se u </a:t>
            </a:r>
            <a:r>
              <a:rPr lang="en-GB" sz="2100" dirty="0" err="1">
                <a:cs typeface="Times New Roman" pitchFamily="18" charset="0"/>
              </a:rPr>
              <a:t>konstantu</a:t>
            </a:r>
            <a:r>
              <a:rPr lang="en-GB" sz="2100" dirty="0">
                <a:cs typeface="Times New Roman" pitchFamily="18" charset="0"/>
              </a:rPr>
              <a:t> ne </a:t>
            </a:r>
            <a:r>
              <a:rPr lang="en-GB" sz="2100" dirty="0" err="1">
                <a:cs typeface="Times New Roman" pitchFamily="18" charset="0"/>
              </a:rPr>
              <a:t>može</a:t>
            </a:r>
            <a:r>
              <a:rPr lang="en-GB" sz="2100" dirty="0">
                <a:cs typeface="Times New Roman" pitchFamily="18" charset="0"/>
              </a:rPr>
              <a:t> </a:t>
            </a:r>
            <a:r>
              <a:rPr lang="en-GB" sz="2100" dirty="0" err="1">
                <a:cs typeface="Times New Roman" pitchFamily="18" charset="0"/>
              </a:rPr>
              <a:t>upisati</a:t>
            </a:r>
            <a:r>
              <a:rPr lang="en-GB" sz="2100" dirty="0">
                <a:cs typeface="Times New Roman" pitchFamily="18" charset="0"/>
              </a:rPr>
              <a:t> </a:t>
            </a:r>
            <a:r>
              <a:rPr lang="en-GB" sz="2100" err="1">
                <a:cs typeface="Times New Roman" pitchFamily="18" charset="0"/>
              </a:rPr>
              <a:t>vrednost</a:t>
            </a:r>
            <a:r>
              <a:rPr lang="en-GB" sz="2100">
                <a:cs typeface="Times New Roman" pitchFamily="18" charset="0"/>
              </a:rPr>
              <a:t>.</a:t>
            </a:r>
            <a:endParaRPr lang="sr-Latn-RS" sz="2100">
              <a:cs typeface="Times New Roman" pitchFamily="18" charset="0"/>
            </a:endParaRP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CS" sz="2100">
                <a:latin typeface="+mn-lt"/>
              </a:rPr>
              <a:t> Dozvoljeno je </a:t>
            </a:r>
            <a:r>
              <a:rPr lang="sr-Latn-CS" sz="2000">
                <a:latin typeface="Consolas" pitchFamily="49" charset="0"/>
                <a:cs typeface="Consolas" pitchFamily="49" charset="0"/>
              </a:rPr>
              <a:t>x = y = z = 0</a:t>
            </a:r>
            <a:endParaRPr lang="sr-Latn-CS" sz="2000" dirty="0">
              <a:latin typeface="Consolas" pitchFamily="49" charset="0"/>
              <a:cs typeface="Consolas" pitchFamily="49" charset="0"/>
            </a:endParaRPr>
          </a:p>
        </p:txBody>
      </p:sp>
      <p:sp>
        <p:nvSpPr>
          <p:cNvPr id="4404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8045A3E-C7B6-488D-B176-C49D86579F30}" type="slidenum">
              <a:rPr lang="en-GB" altLang="en-US" smtClean="0">
                <a:latin typeface="Arial Black" pitchFamily="34" charset="0"/>
              </a:rPr>
              <a:pPr eaLnBrk="1" hangingPunct="1"/>
              <a:t>41</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563563" y="457200"/>
            <a:ext cx="7969250" cy="739775"/>
          </a:xfrm>
        </p:spPr>
        <p:txBody>
          <a:bodyPr/>
          <a:lstStyle/>
          <a:p>
            <a:pPr eaLnBrk="1" hangingPunct="1"/>
            <a:r>
              <a:rPr lang="sr-Latn-CS" altLang="en-US" sz="3200" smtClean="0"/>
              <a:t>Java operatori poređenja. Uslovni operator</a:t>
            </a:r>
            <a:endParaRPr lang="en-US" altLang="en-US" sz="3200" smtClean="0"/>
          </a:p>
        </p:txBody>
      </p:sp>
      <p:graphicFrame>
        <p:nvGraphicFramePr>
          <p:cNvPr id="5" name="Table 4"/>
          <p:cNvGraphicFramePr>
            <a:graphicFrameLocks noGrp="1"/>
          </p:cNvGraphicFramePr>
          <p:nvPr/>
        </p:nvGraphicFramePr>
        <p:xfrm>
          <a:off x="323850" y="1412875"/>
          <a:ext cx="2995613" cy="2876552"/>
        </p:xfrm>
        <a:graphic>
          <a:graphicData uri="http://schemas.openxmlformats.org/drawingml/2006/table">
            <a:tbl>
              <a:tblPr/>
              <a:tblGrid>
                <a:gridCol w="888962">
                  <a:extLst>
                    <a:ext uri="{9D8B030D-6E8A-4147-A177-3AD203B41FA5}">
                      <a16:colId xmlns:a16="http://schemas.microsoft.com/office/drawing/2014/main" val="20000"/>
                    </a:ext>
                  </a:extLst>
                </a:gridCol>
                <a:gridCol w="2106651">
                  <a:extLst>
                    <a:ext uri="{9D8B030D-6E8A-4147-A177-3AD203B41FA5}">
                      <a16:colId xmlns:a16="http://schemas.microsoft.com/office/drawing/2014/main" val="20001"/>
                    </a:ext>
                  </a:extLst>
                </a:gridCol>
              </a:tblGrid>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1600" b="1" i="0" u="none" strike="noStrike" cap="none" normalizeH="0" baseline="0" smtClean="0">
                          <a:ln>
                            <a:noFill/>
                          </a:ln>
                          <a:solidFill>
                            <a:srgbClr val="FFFFFF"/>
                          </a:solidFill>
                          <a:effectLst/>
                          <a:latin typeface="Calibri" pitchFamily="34" charset="0"/>
                          <a:cs typeface="Times New Roman" pitchFamily="18" charset="0"/>
                        </a:rPr>
                        <a:t>Operator</a:t>
                      </a:r>
                      <a:endParaRPr kumimoji="0" lang="en-GB" sz="1600" b="0" i="0" u="none" strike="noStrike" cap="none" normalizeH="0" baseline="0" smtClean="0">
                        <a:ln>
                          <a:noFill/>
                        </a:ln>
                        <a:solidFill>
                          <a:schemeClr val="tx1"/>
                        </a:solidFill>
                        <a:effectLst/>
                        <a:latin typeface="Calibri" pitchFamily="34" charset="0"/>
                        <a:cs typeface="Times New Roman" pitchFamily="18" charset="0"/>
                      </a:endParaRPr>
                    </a:p>
                  </a:txBody>
                  <a:tcPr marL="38774" marR="38774"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1600" b="1" i="0" u="none" strike="noStrike" cap="none" normalizeH="0" baseline="0" smtClean="0">
                          <a:ln>
                            <a:noFill/>
                          </a:ln>
                          <a:solidFill>
                            <a:srgbClr val="FFFFFF"/>
                          </a:solidFill>
                          <a:effectLst/>
                          <a:latin typeface="Calibri" pitchFamily="34" charset="0"/>
                          <a:cs typeface="Times New Roman" pitchFamily="18" charset="0"/>
                        </a:rPr>
                        <a:t>Operacija</a:t>
                      </a:r>
                      <a:endParaRPr kumimoji="0" lang="en-GB" sz="1600" b="0" i="0" u="none" strike="noStrike" cap="none" normalizeH="0" baseline="0" smtClean="0">
                        <a:ln>
                          <a:noFill/>
                        </a:ln>
                        <a:solidFill>
                          <a:schemeClr val="tx1"/>
                        </a:solidFill>
                        <a:effectLst/>
                        <a:latin typeface="Calibri" pitchFamily="34" charset="0"/>
                        <a:cs typeface="Times New Roman" pitchFamily="18" charset="0"/>
                      </a:endParaRPr>
                    </a:p>
                  </a:txBody>
                  <a:tcPr marL="38774" marR="38774" marT="0" marB="0" anchor="ctr" horzOverflow="overflow">
                    <a:lnL>
                      <a:noFill/>
                    </a:lnL>
                    <a:lnR>
                      <a:noFill/>
                    </a:lnR>
                    <a:lnT>
                      <a:noFill/>
                    </a:lnT>
                    <a:lnB>
                      <a:noFill/>
                    </a:lnB>
                    <a:lnTlToBr>
                      <a:noFill/>
                    </a:lnTlToBr>
                    <a:lnBlToTr>
                      <a:noFill/>
                    </a:lnBlToTr>
                    <a:solidFill>
                      <a:srgbClr val="4F81BD"/>
                    </a:solidFill>
                  </a:tcPr>
                </a:tc>
                <a:extLst>
                  <a:ext uri="{0D108BD9-81ED-4DB2-BD59-A6C34878D82A}">
                    <a16:rowId xmlns:a16="http://schemas.microsoft.com/office/drawing/2014/main" val="10000"/>
                  </a:ext>
                </a:extLst>
              </a:tr>
              <a:tr h="431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&amp;&amp;</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I</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37941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ILI</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37941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&amp;</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boolean I</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47466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boolean ILI</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47466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cap="none" normalizeH="0" baseline="0" smtClean="0">
                          <a:ln>
                            <a:noFill/>
                          </a:ln>
                          <a:solidFill>
                            <a:schemeClr val="tx1"/>
                          </a:solidFill>
                          <a:effectLst/>
                          <a:latin typeface="Calibri" pitchFamily="34" charset="0"/>
                          <a:cs typeface="Times New Roman" pitchFamily="18" charset="0"/>
                        </a:rPr>
                        <a:t>boolean isključivo ILI</a:t>
                      </a:r>
                    </a:p>
                  </a:txBody>
                  <a:tcPr marL="68577" marR="68577"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negacija</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5074" name="Rectangle 1"/>
          <p:cNvSpPr>
            <a:spLocks noChangeArrowheads="1"/>
          </p:cNvSpPr>
          <p:nvPr/>
        </p:nvSpPr>
        <p:spPr bwMode="auto">
          <a:xfrm>
            <a:off x="3563938" y="1412875"/>
            <a:ext cx="5329237" cy="328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9713" indent="-239713" eaLnBrk="0" hangingPunct="0">
              <a:tabLst>
                <a:tab pos="180975" algn="l"/>
                <a:tab pos="539750" algn="l"/>
                <a:tab pos="900113" algn="l"/>
                <a:tab pos="1260475" algn="l"/>
              </a:tabLst>
              <a:defRPr>
                <a:solidFill>
                  <a:schemeClr val="tx1"/>
                </a:solidFill>
                <a:latin typeface="Arial" charset="0"/>
              </a:defRPr>
            </a:lvl1pPr>
            <a:lvl2pPr marL="742950" indent="-285750" eaLnBrk="0" hangingPunct="0">
              <a:tabLst>
                <a:tab pos="180975" algn="l"/>
                <a:tab pos="539750" algn="l"/>
                <a:tab pos="900113" algn="l"/>
                <a:tab pos="1260475" algn="l"/>
              </a:tabLst>
              <a:defRPr>
                <a:solidFill>
                  <a:schemeClr val="tx1"/>
                </a:solidFill>
                <a:latin typeface="Arial" charset="0"/>
              </a:defRPr>
            </a:lvl2pPr>
            <a:lvl3pPr marL="1143000" indent="-228600" eaLnBrk="0" hangingPunct="0">
              <a:tabLst>
                <a:tab pos="180975" algn="l"/>
                <a:tab pos="539750" algn="l"/>
                <a:tab pos="900113" algn="l"/>
                <a:tab pos="1260475" algn="l"/>
              </a:tabLst>
              <a:defRPr>
                <a:solidFill>
                  <a:schemeClr val="tx1"/>
                </a:solidFill>
                <a:latin typeface="Arial" charset="0"/>
              </a:defRPr>
            </a:lvl3pPr>
            <a:lvl4pPr marL="1600200" indent="-228600" eaLnBrk="0" hangingPunct="0">
              <a:tabLst>
                <a:tab pos="180975" algn="l"/>
                <a:tab pos="539750" algn="l"/>
                <a:tab pos="900113" algn="l"/>
                <a:tab pos="1260475" algn="l"/>
              </a:tabLst>
              <a:defRPr>
                <a:solidFill>
                  <a:schemeClr val="tx1"/>
                </a:solidFill>
                <a:latin typeface="Arial" charset="0"/>
              </a:defRPr>
            </a:lvl4pPr>
            <a:lvl5pPr marL="2057400" indent="-228600" eaLnBrk="0" hangingPunct="0">
              <a:tabLst>
                <a:tab pos="180975" algn="l"/>
                <a:tab pos="539750" algn="l"/>
                <a:tab pos="900113" algn="l"/>
                <a:tab pos="1260475" algn="l"/>
              </a:tabLst>
              <a:defRPr>
                <a:solidFill>
                  <a:schemeClr val="tx1"/>
                </a:solidFill>
                <a:latin typeface="Arial" charset="0"/>
              </a:defRPr>
            </a:lvl5pPr>
            <a:lvl6pPr marL="25146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6pPr>
            <a:lvl7pPr marL="29718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7pPr>
            <a:lvl8pPr marL="34290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8pPr>
            <a:lvl9pPr marL="38862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9pPr>
          </a:lstStyle>
          <a:p>
            <a:pPr eaLnBrk="1" hangingPunct="1">
              <a:spcBef>
                <a:spcPct val="20000"/>
              </a:spcBef>
              <a:spcAft>
                <a:spcPct val="20000"/>
              </a:spcAft>
              <a:buClr>
                <a:schemeClr val="tx1"/>
              </a:buClr>
              <a:buSzPct val="75000"/>
              <a:buFont typeface="Wingdings" pitchFamily="2" charset="2"/>
              <a:buChar char="n"/>
            </a:pPr>
            <a:r>
              <a:rPr lang="en-GB" altLang="en-US" dirty="0" err="1"/>
              <a:t>Razlika</a:t>
            </a:r>
            <a:r>
              <a:rPr lang="sr-Latn-RS" altLang="en-US" dirty="0"/>
              <a:t> </a:t>
            </a:r>
            <a:r>
              <a:rPr lang="en-GB" altLang="en-US" dirty="0" err="1" smtClean="0"/>
              <a:t>između</a:t>
            </a:r>
            <a:r>
              <a:rPr lang="en-GB" altLang="en-US" dirty="0" smtClean="0"/>
              <a:t> </a:t>
            </a:r>
            <a:r>
              <a:rPr lang="en-GB" altLang="en-US" dirty="0" err="1"/>
              <a:t>dejstva</a:t>
            </a:r>
            <a:r>
              <a:rPr lang="en-GB" altLang="en-US" dirty="0"/>
              <a:t> </a:t>
            </a:r>
            <a:r>
              <a:rPr lang="en-GB" altLang="en-US" dirty="0" err="1"/>
              <a:t>operatora</a:t>
            </a:r>
            <a:r>
              <a:rPr lang="en-GB" altLang="en-US" dirty="0"/>
              <a:t> </a:t>
            </a:r>
            <a:r>
              <a:rPr lang="en-GB" altLang="en-US" sz="2000" dirty="0">
                <a:latin typeface="Consolas" pitchFamily="49" charset="0"/>
                <a:cs typeface="Consolas" pitchFamily="49" charset="0"/>
              </a:rPr>
              <a:t>&amp;&amp;</a:t>
            </a:r>
            <a:r>
              <a:rPr lang="en-GB" altLang="en-US" dirty="0"/>
              <a:t> </a:t>
            </a:r>
            <a:r>
              <a:rPr lang="en-GB" altLang="en-US" dirty="0" err="1"/>
              <a:t>i</a:t>
            </a:r>
            <a:r>
              <a:rPr lang="en-GB" altLang="en-US" dirty="0"/>
              <a:t> </a:t>
            </a:r>
            <a:r>
              <a:rPr lang="en-GB" altLang="en-US" sz="2000" dirty="0">
                <a:latin typeface="Consolas" pitchFamily="49" charset="0"/>
                <a:cs typeface="Consolas" pitchFamily="49" charset="0"/>
              </a:rPr>
              <a:t>&amp;</a:t>
            </a:r>
            <a:r>
              <a:rPr lang="en-GB" altLang="en-US" dirty="0"/>
              <a:t>, </a:t>
            </a:r>
            <a:r>
              <a:rPr lang="sr-Latn-RS" altLang="en-US" dirty="0"/>
              <a:t>(</a:t>
            </a:r>
            <a:r>
              <a:rPr lang="en-GB" altLang="en-US" dirty="0" err="1"/>
              <a:t>kao</a:t>
            </a:r>
            <a:r>
              <a:rPr lang="en-GB" altLang="en-US" dirty="0"/>
              <a:t> </a:t>
            </a:r>
            <a:r>
              <a:rPr lang="en-GB" altLang="en-US" dirty="0" err="1"/>
              <a:t>i</a:t>
            </a:r>
            <a:r>
              <a:rPr lang="en-GB" altLang="en-US" dirty="0"/>
              <a:t> </a:t>
            </a:r>
            <a:r>
              <a:rPr lang="en-GB" altLang="en-US" sz="2000" dirty="0">
                <a:latin typeface="Consolas" pitchFamily="49" charset="0"/>
                <a:cs typeface="Consolas" pitchFamily="49" charset="0"/>
              </a:rPr>
              <a:t>||</a:t>
            </a:r>
            <a:r>
              <a:rPr lang="en-GB" altLang="en-US" dirty="0"/>
              <a:t> </a:t>
            </a:r>
            <a:r>
              <a:rPr lang="en-GB" altLang="en-US" dirty="0" err="1"/>
              <a:t>i</a:t>
            </a:r>
            <a:r>
              <a:rPr lang="en-GB" altLang="en-US" dirty="0"/>
              <a:t> </a:t>
            </a:r>
            <a:r>
              <a:rPr lang="en-GB" altLang="en-US" sz="2000" dirty="0">
                <a:latin typeface="Consolas" pitchFamily="49" charset="0"/>
                <a:cs typeface="Consolas" pitchFamily="49" charset="0"/>
              </a:rPr>
              <a:t>|</a:t>
            </a:r>
            <a:r>
              <a:rPr lang="sr-Latn-RS" altLang="en-US" dirty="0"/>
              <a:t>)</a:t>
            </a:r>
            <a:r>
              <a:rPr lang="en-GB" altLang="en-US" dirty="0"/>
              <a:t> je </a:t>
            </a:r>
            <a:r>
              <a:rPr lang="en-GB" altLang="en-US" dirty="0" err="1"/>
              <a:t>vrlo</a:t>
            </a:r>
            <a:r>
              <a:rPr lang="en-GB" altLang="en-US" dirty="0"/>
              <a:t> </a:t>
            </a:r>
            <a:r>
              <a:rPr lang="en-GB" altLang="en-US" dirty="0" err="1"/>
              <a:t>suptilna</a:t>
            </a:r>
            <a:r>
              <a:rPr lang="en-GB" altLang="en-US" dirty="0"/>
              <a:t>. </a:t>
            </a:r>
            <a:endParaRPr lang="sr-Latn-RS" altLang="en-US" sz="2000" dirty="0">
              <a:latin typeface="Consolas" pitchFamily="49" charset="0"/>
              <a:cs typeface="Consolas" pitchFamily="49" charset="0"/>
            </a:endParaRPr>
          </a:p>
          <a:p>
            <a:pPr eaLnBrk="1" hangingPunct="1">
              <a:spcBef>
                <a:spcPct val="20000"/>
              </a:spcBef>
              <a:spcAft>
                <a:spcPct val="20000"/>
              </a:spcAft>
              <a:buClr>
                <a:schemeClr val="tx1"/>
              </a:buClr>
              <a:buSzPct val="75000"/>
              <a:buFont typeface="Wingdings" pitchFamily="2" charset="2"/>
              <a:buChar char="n"/>
            </a:pPr>
            <a:r>
              <a:rPr lang="sr-Latn-RS" altLang="en-US" dirty="0"/>
              <a:t>K</a:t>
            </a:r>
            <a:r>
              <a:rPr lang="en-GB" altLang="en-US" dirty="0"/>
              <a:t>od </a:t>
            </a:r>
            <a:r>
              <a:rPr lang="en-GB" altLang="en-US" sz="2000" dirty="0">
                <a:latin typeface="Consolas" pitchFamily="49" charset="0"/>
                <a:cs typeface="Consolas" pitchFamily="49" charset="0"/>
              </a:rPr>
              <a:t>&amp;&amp;</a:t>
            </a:r>
            <a:r>
              <a:rPr lang="en-GB" altLang="en-US" dirty="0"/>
              <a:t> </a:t>
            </a:r>
            <a:r>
              <a:rPr lang="en-GB" altLang="en-US" dirty="0" err="1"/>
              <a:t>i</a:t>
            </a:r>
            <a:r>
              <a:rPr lang="en-GB" altLang="en-US" dirty="0"/>
              <a:t> </a:t>
            </a:r>
            <a:r>
              <a:rPr lang="en-GB" altLang="en-US" sz="2000" dirty="0">
                <a:latin typeface="Consolas" pitchFamily="49" charset="0"/>
                <a:cs typeface="Consolas" pitchFamily="49" charset="0"/>
              </a:rPr>
              <a:t>||</a:t>
            </a:r>
            <a:r>
              <a:rPr lang="en-GB" altLang="en-US" dirty="0"/>
              <a:t> se </a:t>
            </a:r>
            <a:r>
              <a:rPr lang="en-GB" altLang="en-US" dirty="0" err="1"/>
              <a:t>podizrazi</a:t>
            </a:r>
            <a:r>
              <a:rPr lang="en-GB" altLang="en-US" dirty="0"/>
              <a:t> </a:t>
            </a:r>
            <a:r>
              <a:rPr lang="en-GB" altLang="en-US" dirty="0" err="1"/>
              <a:t>izvršavaju</a:t>
            </a:r>
            <a:r>
              <a:rPr lang="en-GB" altLang="en-US" dirty="0"/>
              <a:t> </a:t>
            </a:r>
            <a:r>
              <a:rPr lang="en-GB" altLang="en-US" dirty="0" err="1"/>
              <a:t>sve</a:t>
            </a:r>
            <a:r>
              <a:rPr lang="en-GB" altLang="en-US" dirty="0"/>
              <a:t> </a:t>
            </a:r>
            <a:r>
              <a:rPr lang="en-GB" altLang="en-US" dirty="0" err="1"/>
              <a:t>dok</a:t>
            </a:r>
            <a:r>
              <a:rPr lang="en-GB" altLang="en-US" dirty="0"/>
              <a:t> se ne </a:t>
            </a:r>
            <a:r>
              <a:rPr lang="en-GB" altLang="en-US" dirty="0" err="1"/>
              <a:t>ustanovi</a:t>
            </a:r>
            <a:r>
              <a:rPr lang="en-GB" altLang="en-US" dirty="0"/>
              <a:t> da li je </a:t>
            </a:r>
            <a:r>
              <a:rPr lang="en-GB" altLang="en-US" dirty="0" err="1"/>
              <a:t>celokupni</a:t>
            </a:r>
            <a:r>
              <a:rPr lang="en-GB" altLang="en-US" dirty="0"/>
              <a:t> </a:t>
            </a:r>
            <a:r>
              <a:rPr lang="en-GB" altLang="en-US" dirty="0" err="1"/>
              <a:t>izraz</a:t>
            </a:r>
            <a:r>
              <a:rPr lang="en-GB" altLang="en-US" dirty="0"/>
              <a:t> </a:t>
            </a:r>
            <a:r>
              <a:rPr lang="en-GB" altLang="en-US" sz="2000" dirty="0">
                <a:latin typeface="Consolas" pitchFamily="49" charset="0"/>
                <a:cs typeface="Consolas" pitchFamily="49" charset="0"/>
              </a:rPr>
              <a:t>true</a:t>
            </a:r>
            <a:r>
              <a:rPr lang="en-GB" altLang="en-US" dirty="0"/>
              <a:t> </a:t>
            </a:r>
            <a:r>
              <a:rPr lang="en-GB" altLang="en-US" dirty="0" err="1"/>
              <a:t>ili</a:t>
            </a:r>
            <a:r>
              <a:rPr lang="en-GB" altLang="en-US" dirty="0"/>
              <a:t> </a:t>
            </a:r>
            <a:r>
              <a:rPr lang="en-GB" altLang="en-US" sz="2000" dirty="0">
                <a:latin typeface="Consolas" pitchFamily="49" charset="0"/>
                <a:cs typeface="Consolas" pitchFamily="49" charset="0"/>
              </a:rPr>
              <a:t>false</a:t>
            </a:r>
            <a:r>
              <a:rPr lang="en-GB" altLang="en-US" dirty="0"/>
              <a:t>. </a:t>
            </a:r>
            <a:r>
              <a:rPr lang="en-GB" altLang="en-US" dirty="0" err="1"/>
              <a:t>Ovakav</a:t>
            </a:r>
            <a:r>
              <a:rPr lang="en-GB" altLang="en-US" dirty="0"/>
              <a:t> </a:t>
            </a:r>
            <a:r>
              <a:rPr lang="en-GB" altLang="en-US" dirty="0" err="1"/>
              <a:t>način</a:t>
            </a:r>
            <a:r>
              <a:rPr lang="en-GB" altLang="en-US" dirty="0"/>
              <a:t> </a:t>
            </a:r>
            <a:r>
              <a:rPr lang="en-GB" altLang="en-US" dirty="0" err="1"/>
              <a:t>izvršavanja</a:t>
            </a:r>
            <a:r>
              <a:rPr lang="en-GB" altLang="en-US" dirty="0"/>
              <a:t> </a:t>
            </a:r>
            <a:r>
              <a:rPr lang="en-GB" altLang="en-US" dirty="0" err="1"/>
              <a:t>logičkih</a:t>
            </a:r>
            <a:r>
              <a:rPr lang="en-GB" altLang="en-US" dirty="0"/>
              <a:t> </a:t>
            </a:r>
            <a:r>
              <a:rPr lang="en-GB" altLang="en-US" dirty="0" err="1"/>
              <a:t>izraza</a:t>
            </a:r>
            <a:r>
              <a:rPr lang="en-GB" altLang="en-US" dirty="0"/>
              <a:t> se </a:t>
            </a:r>
            <a:r>
              <a:rPr lang="en-GB" altLang="en-US" dirty="0" err="1"/>
              <a:t>još</a:t>
            </a:r>
            <a:r>
              <a:rPr lang="en-GB" altLang="en-US" dirty="0"/>
              <a:t> </a:t>
            </a:r>
            <a:r>
              <a:rPr lang="en-GB" altLang="en-US" dirty="0" err="1"/>
              <a:t>naziva</a:t>
            </a:r>
            <a:r>
              <a:rPr lang="en-GB" altLang="en-US" dirty="0"/>
              <a:t> </a:t>
            </a:r>
            <a:r>
              <a:rPr lang="en-GB" altLang="en-US" dirty="0" err="1"/>
              <a:t>i</a:t>
            </a:r>
            <a:r>
              <a:rPr lang="en-GB" altLang="en-US" dirty="0"/>
              <a:t> </a:t>
            </a:r>
            <a:r>
              <a:rPr lang="en-GB" altLang="en-US" b="1" dirty="0" err="1"/>
              <a:t>kratkospojno</a:t>
            </a:r>
            <a:r>
              <a:rPr lang="en-GB" altLang="en-US" b="1" dirty="0"/>
              <a:t> </a:t>
            </a:r>
            <a:r>
              <a:rPr lang="en-GB" altLang="en-US" b="1" dirty="0" err="1"/>
              <a:t>izvršavanje</a:t>
            </a:r>
            <a:r>
              <a:rPr lang="en-GB" altLang="en-US" dirty="0"/>
              <a:t> (</a:t>
            </a:r>
            <a:r>
              <a:rPr lang="en-GB" altLang="en-US" dirty="0" err="1"/>
              <a:t>eng.</a:t>
            </a:r>
            <a:r>
              <a:rPr lang="en-GB" altLang="en-US" dirty="0"/>
              <a:t> </a:t>
            </a:r>
            <a:r>
              <a:rPr lang="en-GB" altLang="en-US" i="1" dirty="0"/>
              <a:t>short-circuit evaluation</a:t>
            </a:r>
            <a:r>
              <a:rPr lang="en-GB" altLang="en-US" dirty="0"/>
              <a:t>). </a:t>
            </a:r>
            <a:endParaRPr lang="sr-Latn-RS" altLang="en-US" sz="2000" dirty="0">
              <a:latin typeface="Consolas" pitchFamily="49" charset="0"/>
              <a:cs typeface="Consolas" pitchFamily="49" charset="0"/>
            </a:endParaRPr>
          </a:p>
          <a:p>
            <a:pPr eaLnBrk="1" hangingPunct="1">
              <a:spcBef>
                <a:spcPct val="20000"/>
              </a:spcBef>
              <a:spcAft>
                <a:spcPct val="20000"/>
              </a:spcAft>
              <a:buClr>
                <a:schemeClr val="tx1"/>
              </a:buClr>
              <a:buSzPct val="75000"/>
              <a:buFont typeface="Wingdings" pitchFamily="2" charset="2"/>
              <a:buChar char="n"/>
            </a:pPr>
            <a:r>
              <a:rPr lang="en-GB" altLang="en-US" dirty="0" err="1"/>
              <a:t>Kod</a:t>
            </a:r>
            <a:r>
              <a:rPr lang="en-GB" altLang="en-US" dirty="0"/>
              <a:t> </a:t>
            </a:r>
            <a:r>
              <a:rPr lang="en-GB" altLang="en-US" dirty="0" err="1"/>
              <a:t>boolean</a:t>
            </a:r>
            <a:r>
              <a:rPr lang="en-GB" altLang="en-US" dirty="0"/>
              <a:t> I </a:t>
            </a:r>
            <a:r>
              <a:rPr lang="en-GB" altLang="en-US" dirty="0" err="1"/>
              <a:t>i</a:t>
            </a:r>
            <a:r>
              <a:rPr lang="en-GB" altLang="en-US" dirty="0"/>
              <a:t> ILI </a:t>
            </a:r>
            <a:r>
              <a:rPr lang="en-GB" altLang="en-US" dirty="0" err="1"/>
              <a:t>operacija</a:t>
            </a:r>
            <a:r>
              <a:rPr lang="en-GB" altLang="en-US" dirty="0"/>
              <a:t>, ne </a:t>
            </a:r>
            <a:r>
              <a:rPr lang="en-GB" altLang="en-US" dirty="0" err="1"/>
              <a:t>primenjuje</a:t>
            </a:r>
            <a:r>
              <a:rPr lang="en-GB" altLang="en-US" dirty="0"/>
              <a:t> se </a:t>
            </a:r>
            <a:r>
              <a:rPr lang="en-GB" altLang="en-US" dirty="0" err="1"/>
              <a:t>kratkospojno</a:t>
            </a:r>
            <a:r>
              <a:rPr lang="en-GB" altLang="en-US" dirty="0"/>
              <a:t> </a:t>
            </a:r>
            <a:r>
              <a:rPr lang="en-GB" altLang="en-US" dirty="0" err="1"/>
              <a:t>izvršavanje</a:t>
            </a:r>
            <a:r>
              <a:rPr lang="en-GB" altLang="en-US" dirty="0"/>
              <a:t>, </a:t>
            </a:r>
            <a:r>
              <a:rPr lang="en-GB" altLang="en-US" dirty="0" err="1"/>
              <a:t>već</a:t>
            </a:r>
            <a:r>
              <a:rPr lang="en-GB" altLang="en-US" dirty="0"/>
              <a:t> se </a:t>
            </a:r>
            <a:r>
              <a:rPr lang="en-GB" altLang="en-US" dirty="0" err="1"/>
              <a:t>svi</a:t>
            </a:r>
            <a:r>
              <a:rPr lang="en-GB" altLang="en-US" dirty="0"/>
              <a:t> </a:t>
            </a:r>
            <a:r>
              <a:rPr lang="en-GB" altLang="en-US" dirty="0" err="1"/>
              <a:t>podizrazi</a:t>
            </a:r>
            <a:r>
              <a:rPr lang="en-GB" altLang="en-US" dirty="0"/>
              <a:t> </a:t>
            </a:r>
            <a:r>
              <a:rPr lang="en-GB" altLang="en-US" dirty="0" err="1"/>
              <a:t>uvek</a:t>
            </a:r>
            <a:r>
              <a:rPr lang="en-GB" altLang="en-US" dirty="0"/>
              <a:t> </a:t>
            </a:r>
            <a:r>
              <a:rPr lang="en-GB" altLang="en-US" dirty="0" err="1"/>
              <a:t>izvrše</a:t>
            </a:r>
            <a:r>
              <a:rPr lang="sr-Latn-RS" altLang="en-US" dirty="0"/>
              <a:t>.</a:t>
            </a:r>
            <a:endParaRPr lang="en-GB" altLang="en-US" sz="2000" dirty="0">
              <a:latin typeface="Consolas" pitchFamily="49" charset="0"/>
              <a:cs typeface="Consolas" pitchFamily="49" charset="0"/>
            </a:endParaRPr>
          </a:p>
        </p:txBody>
      </p:sp>
      <p:sp>
        <p:nvSpPr>
          <p:cNvPr id="6" name="Rectangle 1"/>
          <p:cNvSpPr>
            <a:spLocks noChangeArrowheads="1"/>
          </p:cNvSpPr>
          <p:nvPr/>
        </p:nvSpPr>
        <p:spPr bwMode="auto">
          <a:xfrm>
            <a:off x="250825" y="4868863"/>
            <a:ext cx="8713788"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dirty="0" err="1"/>
              <a:t>Uslovni</a:t>
            </a:r>
            <a:r>
              <a:rPr lang="en-GB" dirty="0"/>
              <a:t> operator (?:) je </a:t>
            </a:r>
            <a:r>
              <a:rPr lang="en-GB" dirty="0" err="1"/>
              <a:t>jedini</a:t>
            </a:r>
            <a:r>
              <a:rPr lang="en-GB" dirty="0"/>
              <a:t> </a:t>
            </a:r>
            <a:r>
              <a:rPr lang="en-GB" dirty="0" err="1"/>
              <a:t>ternarni</a:t>
            </a:r>
            <a:r>
              <a:rPr lang="en-GB" dirty="0"/>
              <a:t> operator u </a:t>
            </a:r>
            <a:r>
              <a:rPr lang="en-GB" dirty="0" err="1"/>
              <a:t>Javi</a:t>
            </a:r>
            <a:r>
              <a:rPr lang="en-GB" dirty="0"/>
              <a:t>. </a:t>
            </a:r>
            <a:r>
              <a:rPr lang="sr-Latn-RS" dirty="0"/>
              <a:t>Ima s</a:t>
            </a:r>
            <a:r>
              <a:rPr lang="en-GB" dirty="0" err="1"/>
              <a:t>intaks</a:t>
            </a:r>
            <a:r>
              <a:rPr lang="sr-Latn-RS" dirty="0"/>
              <a:t>u</a:t>
            </a:r>
            <a:r>
              <a:rPr lang="en-GB" dirty="0"/>
              <a:t>:</a:t>
            </a:r>
          </a:p>
          <a:p>
            <a:pPr marL="271463" lvl="1">
              <a:spcBef>
                <a:spcPts val="0"/>
              </a:spcBef>
              <a:spcAft>
                <a:spcPts val="0"/>
              </a:spcAft>
              <a:buClr>
                <a:schemeClr val="tx1"/>
              </a:buClr>
              <a:buSzPct val="75000"/>
              <a:tabLst>
                <a:tab pos="180975" algn="l"/>
                <a:tab pos="539750" algn="l"/>
                <a:tab pos="900113" algn="l"/>
                <a:tab pos="1260475" algn="l"/>
              </a:tabLst>
              <a:defRPr/>
            </a:pPr>
            <a:r>
              <a:rPr lang="en-GB" sz="2000" dirty="0" err="1">
                <a:latin typeface="Consolas" pitchFamily="49" charset="0"/>
                <a:cs typeface="Consolas" pitchFamily="49" charset="0"/>
              </a:rPr>
              <a:t>uslov</a:t>
            </a:r>
            <a:r>
              <a:rPr lang="en-GB" sz="2000" dirty="0">
                <a:latin typeface="Consolas" pitchFamily="49" charset="0"/>
                <a:cs typeface="Consolas" pitchFamily="49" charset="0"/>
              </a:rPr>
              <a:t> ? izraz1 : izraz2;</a:t>
            </a:r>
          </a:p>
          <a:p>
            <a:pPr marL="177800" indent="-177800">
              <a:spcBef>
                <a:spcPct val="20000"/>
              </a:spcBef>
              <a:spcAft>
                <a:spcPct val="20000"/>
              </a:spcAft>
              <a:buClr>
                <a:schemeClr val="tx1"/>
              </a:buClr>
              <a:buSzPct val="75000"/>
              <a:tabLst>
                <a:tab pos="180975" algn="l"/>
                <a:tab pos="539750" algn="l"/>
                <a:tab pos="900113" algn="l"/>
                <a:tab pos="1260475" algn="l"/>
              </a:tabLst>
              <a:defRPr/>
            </a:pPr>
            <a:r>
              <a:rPr lang="sr-Latn-RS" dirty="0"/>
              <a:t>	</a:t>
            </a:r>
            <a:r>
              <a:rPr lang="en-GB" dirty="0" err="1"/>
              <a:t>Ako</a:t>
            </a:r>
            <a:r>
              <a:rPr lang="en-GB" dirty="0"/>
              <a:t> je </a:t>
            </a:r>
            <a:r>
              <a:rPr lang="en-GB" dirty="0" err="1"/>
              <a:t>uslov</a:t>
            </a:r>
            <a:r>
              <a:rPr lang="en-GB" dirty="0"/>
              <a:t> </a:t>
            </a:r>
            <a:r>
              <a:rPr lang="en-GB" dirty="0" err="1"/>
              <a:t>tačan</a:t>
            </a:r>
            <a:r>
              <a:rPr lang="en-GB" dirty="0"/>
              <a:t>, </a:t>
            </a:r>
            <a:r>
              <a:rPr lang="en-GB" dirty="0" err="1"/>
              <a:t>vrednost</a:t>
            </a:r>
            <a:r>
              <a:rPr lang="en-GB" dirty="0"/>
              <a:t> </a:t>
            </a:r>
            <a:r>
              <a:rPr lang="en-GB" dirty="0" err="1"/>
              <a:t>izraza</a:t>
            </a:r>
            <a:r>
              <a:rPr lang="en-GB" dirty="0"/>
              <a:t> je </a:t>
            </a:r>
            <a:r>
              <a:rPr lang="en-GB" sz="2000" dirty="0">
                <a:latin typeface="Consolas" pitchFamily="49" charset="0"/>
                <a:cs typeface="Consolas" pitchFamily="49" charset="0"/>
              </a:rPr>
              <a:t>izraz1</a:t>
            </a:r>
            <a:r>
              <a:rPr lang="en-GB" dirty="0"/>
              <a:t>, a u </a:t>
            </a:r>
            <a:r>
              <a:rPr lang="en-GB" dirty="0" err="1"/>
              <a:t>suprotnom</a:t>
            </a:r>
            <a:r>
              <a:rPr lang="en-GB" dirty="0"/>
              <a:t> </a:t>
            </a:r>
            <a:r>
              <a:rPr lang="en-GB" sz="2000" dirty="0">
                <a:latin typeface="Consolas" pitchFamily="49" charset="0"/>
                <a:cs typeface="Consolas" pitchFamily="49" charset="0"/>
              </a:rPr>
              <a:t>izraz2</a:t>
            </a:r>
            <a:r>
              <a:rPr lang="en-GB" dirty="0"/>
              <a:t>. </a:t>
            </a:r>
            <a:endParaRPr lang="sr-Latn-RS"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dirty="0"/>
              <a:t>Na primer</a:t>
            </a:r>
            <a:r>
              <a:rPr lang="sr-Latn-RS" dirty="0"/>
              <a:t>, </a:t>
            </a:r>
            <a:r>
              <a:rPr lang="en-GB" sz="2000" dirty="0">
                <a:latin typeface="Consolas" pitchFamily="49" charset="0"/>
                <a:cs typeface="Consolas" pitchFamily="49" charset="0"/>
              </a:rPr>
              <a:t>y = (x&gt;3) ? (x+2) : (x-1);</a:t>
            </a:r>
            <a:r>
              <a:rPr lang="sr-Latn-RS" dirty="0"/>
              <a:t> </a:t>
            </a:r>
            <a:r>
              <a:rPr lang="en-GB" dirty="0" err="1"/>
              <a:t>promenljivoj</a:t>
            </a:r>
            <a:r>
              <a:rPr lang="en-GB" dirty="0"/>
              <a:t> </a:t>
            </a:r>
            <a:r>
              <a:rPr lang="en-GB" sz="2000" dirty="0">
                <a:latin typeface="Consolas" pitchFamily="49" charset="0"/>
                <a:cs typeface="Consolas" pitchFamily="49" charset="0"/>
              </a:rPr>
              <a:t>y</a:t>
            </a:r>
            <a:r>
              <a:rPr lang="en-GB" dirty="0"/>
              <a:t> </a:t>
            </a:r>
            <a:r>
              <a:rPr lang="en-GB" dirty="0" err="1"/>
              <a:t>dodeljuje</a:t>
            </a:r>
            <a:r>
              <a:rPr lang="en-GB" dirty="0"/>
              <a:t> </a:t>
            </a:r>
            <a:r>
              <a:rPr lang="en-GB" dirty="0" err="1"/>
              <a:t>vrednost</a:t>
            </a:r>
            <a:r>
              <a:rPr lang="en-GB" dirty="0"/>
              <a:t> </a:t>
            </a:r>
            <a:r>
              <a:rPr lang="en-GB" sz="2000" dirty="0">
                <a:latin typeface="Consolas" pitchFamily="49" charset="0"/>
                <a:cs typeface="Consolas" pitchFamily="49" charset="0"/>
              </a:rPr>
              <a:t>x+2</a:t>
            </a:r>
            <a:r>
              <a:rPr lang="en-GB" dirty="0"/>
              <a:t> </a:t>
            </a:r>
            <a:r>
              <a:rPr lang="en-GB" dirty="0" err="1"/>
              <a:t>ako</a:t>
            </a:r>
            <a:r>
              <a:rPr lang="en-GB" dirty="0"/>
              <a:t> je </a:t>
            </a:r>
            <a:r>
              <a:rPr lang="en-GB" sz="2000" dirty="0">
                <a:latin typeface="Consolas" pitchFamily="49" charset="0"/>
                <a:cs typeface="Consolas" pitchFamily="49" charset="0"/>
              </a:rPr>
              <a:t>x&gt;3</a:t>
            </a:r>
            <a:r>
              <a:rPr lang="en-GB" dirty="0"/>
              <a:t>, </a:t>
            </a:r>
            <a:r>
              <a:rPr lang="en-GB" dirty="0" err="1"/>
              <a:t>ili</a:t>
            </a:r>
            <a:r>
              <a:rPr lang="en-GB" dirty="0"/>
              <a:t> </a:t>
            </a:r>
            <a:r>
              <a:rPr lang="en-GB" dirty="0" err="1"/>
              <a:t>vrednost</a:t>
            </a:r>
            <a:r>
              <a:rPr lang="en-GB" dirty="0"/>
              <a:t> </a:t>
            </a:r>
            <a:r>
              <a:rPr lang="en-GB" sz="2000" dirty="0">
                <a:latin typeface="Consolas" pitchFamily="49" charset="0"/>
                <a:cs typeface="Consolas" pitchFamily="49" charset="0"/>
              </a:rPr>
              <a:t>x-1</a:t>
            </a:r>
            <a:r>
              <a:rPr lang="en-GB" dirty="0"/>
              <a:t> u </a:t>
            </a:r>
            <a:r>
              <a:rPr lang="en-GB" dirty="0" err="1"/>
              <a:t>suprotnom</a:t>
            </a:r>
            <a:r>
              <a:rPr lang="en-GB" dirty="0"/>
              <a:t>.</a:t>
            </a:r>
          </a:p>
        </p:txBody>
      </p:sp>
      <p:sp>
        <p:nvSpPr>
          <p:cNvPr id="4507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2A134C1-2D4A-4D3A-8F7D-8FEBFEBA8006}" type="slidenum">
              <a:rPr lang="en-GB" altLang="en-US" smtClean="0">
                <a:latin typeface="Arial Black" pitchFamily="34" charset="0"/>
              </a:rPr>
              <a:pPr eaLnBrk="1" hangingPunct="1"/>
              <a:t>42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563563" y="457200"/>
            <a:ext cx="7464425" cy="739775"/>
          </a:xfrm>
        </p:spPr>
        <p:txBody>
          <a:bodyPr/>
          <a:lstStyle/>
          <a:p>
            <a:pPr eaLnBrk="1" hangingPunct="1"/>
            <a:r>
              <a:rPr lang="sr-Latn-CS" altLang="en-US" sz="3200" smtClean="0"/>
              <a:t>Kombinovani operatori dodele</a:t>
            </a:r>
            <a:r>
              <a:rPr lang="en-US" altLang="en-US" sz="3200" smtClean="0"/>
              <a:t>. ++ i --</a:t>
            </a:r>
          </a:p>
        </p:txBody>
      </p:sp>
      <p:sp>
        <p:nvSpPr>
          <p:cNvPr id="6" name="Rectangle 5"/>
          <p:cNvSpPr>
            <a:spLocks noChangeArrowheads="1"/>
          </p:cNvSpPr>
          <p:nvPr/>
        </p:nvSpPr>
        <p:spPr bwMode="auto">
          <a:xfrm>
            <a:off x="468313" y="1203325"/>
            <a:ext cx="7559675" cy="5216525"/>
          </a:xfrm>
          <a:prstGeom prst="rect">
            <a:avLst/>
          </a:prstGeom>
          <a:noFill/>
          <a:ln w="9525">
            <a:noFill/>
            <a:miter lim="800000"/>
            <a:headEnd/>
            <a:tailEnd/>
          </a:ln>
          <a:effectLst/>
        </p:spPr>
        <p:txBody>
          <a:bodyPr anchor="ctr">
            <a:spAutoFit/>
          </a:bodyPr>
          <a:lstStyle/>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en-US" sz="2100">
                <a:cs typeface="Times New Roman" pitchFamily="18" charset="0"/>
              </a:rPr>
              <a:t>I</a:t>
            </a:r>
            <a:r>
              <a:rPr lang="sr-Latn-CS" sz="2100">
                <a:cs typeface="Times New Roman" pitchFamily="18" charset="0"/>
              </a:rPr>
              <a:t>zraz</a:t>
            </a:r>
            <a:endParaRPr lang="sr-Latn-CS" sz="2100">
              <a:latin typeface="+mn-lt"/>
            </a:endParaRPr>
          </a:p>
          <a:p>
            <a:pPr eaLnBrk="0" hangingPunct="0">
              <a:tabLst>
                <a:tab pos="180975" algn="l"/>
                <a:tab pos="539750" algn="l"/>
                <a:tab pos="900113" algn="l"/>
                <a:tab pos="1260475" algn="l"/>
              </a:tabLst>
              <a:defRPr/>
            </a:pPr>
            <a:r>
              <a:rPr lang="sr-Latn-RS" sz="2000">
                <a:latin typeface="Consolas" pitchFamily="49" charset="0"/>
                <a:cs typeface="Consolas" pitchFamily="49" charset="0"/>
              </a:rPr>
              <a:t>	</a:t>
            </a:r>
            <a:r>
              <a:rPr lang="en-US" sz="2000">
                <a:latin typeface="Consolas" pitchFamily="49" charset="0"/>
                <a:cs typeface="Consolas" pitchFamily="49" charset="0"/>
              </a:rPr>
              <a:t>x = x + </a:t>
            </a:r>
            <a:r>
              <a:rPr lang="sr-Latn-CS" sz="2000">
                <a:latin typeface="Consolas" pitchFamily="49" charset="0"/>
                <a:cs typeface="Consolas" pitchFamily="49" charset="0"/>
              </a:rPr>
              <a:t>2</a:t>
            </a:r>
            <a:endParaRPr lang="en-GB" sz="2000">
              <a:latin typeface="Consolas" pitchFamily="49" charset="0"/>
              <a:cs typeface="Consolas" pitchFamily="49" charset="0"/>
            </a:endParaRPr>
          </a:p>
          <a:p>
            <a:pPr eaLnBrk="0" hangingPunct="0">
              <a:tabLst>
                <a:tab pos="180975" algn="l"/>
                <a:tab pos="539750" algn="l"/>
                <a:tab pos="900113" algn="l"/>
                <a:tab pos="1260475" algn="l"/>
              </a:tabLst>
              <a:defRPr/>
            </a:pPr>
            <a:r>
              <a:rPr lang="en-GB" sz="2100">
                <a:cs typeface="Times New Roman" pitchFamily="18" charset="0"/>
              </a:rPr>
              <a:t>   se mo</a:t>
            </a:r>
            <a:r>
              <a:rPr lang="sr-Latn-RS" sz="2100">
                <a:cs typeface="Times New Roman" pitchFamily="18" charset="0"/>
              </a:rPr>
              <a:t>že skratiti sa</a:t>
            </a:r>
          </a:p>
          <a:p>
            <a:pPr eaLnBrk="0" hangingPunct="0">
              <a:tabLst>
                <a:tab pos="180975" algn="l"/>
                <a:tab pos="539750" algn="l"/>
                <a:tab pos="900113" algn="l"/>
                <a:tab pos="1260475" algn="l"/>
              </a:tabLst>
              <a:defRPr/>
            </a:pPr>
            <a:r>
              <a:rPr lang="sr-Latn-RS" sz="2400">
                <a:latin typeface="Consolas" pitchFamily="49" charset="0"/>
                <a:cs typeface="Consolas" pitchFamily="49" charset="0"/>
              </a:rPr>
              <a:t>	</a:t>
            </a:r>
            <a:r>
              <a:rPr lang="en-US" sz="2000">
                <a:latin typeface="Consolas" pitchFamily="49" charset="0"/>
                <a:cs typeface="Consolas" pitchFamily="49" charset="0"/>
              </a:rPr>
              <a:t>x </a:t>
            </a:r>
            <a:r>
              <a:rPr lang="sr-Latn-RS" sz="2000" b="1">
                <a:solidFill>
                  <a:srgbClr val="FF0000"/>
                </a:solidFill>
                <a:latin typeface="Consolas" pitchFamily="49" charset="0"/>
                <a:cs typeface="Consolas" pitchFamily="49" charset="0"/>
              </a:rPr>
              <a:t>+</a:t>
            </a:r>
            <a:r>
              <a:rPr lang="en-US" sz="2000" b="1">
                <a:solidFill>
                  <a:srgbClr val="FF0000"/>
                </a:solidFill>
                <a:latin typeface="Consolas" pitchFamily="49" charset="0"/>
                <a:cs typeface="Consolas" pitchFamily="49" charset="0"/>
              </a:rPr>
              <a:t>=</a:t>
            </a:r>
            <a:r>
              <a:rPr lang="en-US" sz="2000">
                <a:latin typeface="Consolas" pitchFamily="49" charset="0"/>
                <a:cs typeface="Consolas" pitchFamily="49" charset="0"/>
              </a:rPr>
              <a:t> </a:t>
            </a:r>
            <a:r>
              <a:rPr lang="sr-Latn-CS" sz="2000">
                <a:latin typeface="Consolas" pitchFamily="49" charset="0"/>
                <a:cs typeface="Consolas" pitchFamily="49" charset="0"/>
              </a:rPr>
              <a:t>2</a:t>
            </a:r>
            <a:endParaRPr lang="sr-Latn-RS" sz="2100">
              <a:cs typeface="Times New Roman" pitchFamily="18" charset="0"/>
            </a:endParaRP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CS" sz="2100">
                <a:latin typeface="+mn-lt"/>
              </a:rPr>
              <a:t>Postoje i operatori </a:t>
            </a:r>
            <a:r>
              <a:rPr lang="sr-Latn-CS" sz="2000" b="1">
                <a:solidFill>
                  <a:srgbClr val="FF0000"/>
                </a:solidFill>
                <a:latin typeface="Consolas" pitchFamily="49" charset="0"/>
                <a:cs typeface="Consolas" pitchFamily="49" charset="0"/>
              </a:rPr>
              <a:t>-=</a:t>
            </a:r>
            <a:r>
              <a:rPr lang="sr-Latn-CS" sz="2100">
                <a:latin typeface="+mn-lt"/>
              </a:rPr>
              <a:t>, </a:t>
            </a:r>
            <a:r>
              <a:rPr lang="sr-Latn-CS" sz="2000" b="1">
                <a:solidFill>
                  <a:srgbClr val="FF0000"/>
                </a:solidFill>
                <a:latin typeface="Consolas" pitchFamily="49" charset="0"/>
                <a:cs typeface="Consolas" pitchFamily="49" charset="0"/>
              </a:rPr>
              <a:t>*=</a:t>
            </a:r>
            <a:r>
              <a:rPr lang="sr-Latn-CS" sz="2100">
                <a:latin typeface="+mn-lt"/>
              </a:rPr>
              <a:t>, </a:t>
            </a:r>
            <a:r>
              <a:rPr lang="sr-Latn-CS" sz="2000" b="1">
                <a:solidFill>
                  <a:srgbClr val="FF0000"/>
                </a:solidFill>
                <a:latin typeface="Consolas" pitchFamily="49" charset="0"/>
                <a:cs typeface="Consolas" pitchFamily="49" charset="0"/>
              </a:rPr>
              <a:t>/=</a:t>
            </a:r>
            <a:r>
              <a:rPr lang="sr-Latn-CS" sz="2100">
                <a:latin typeface="+mn-lt"/>
              </a:rPr>
              <a:t> i </a:t>
            </a:r>
            <a:r>
              <a:rPr lang="sr-Latn-CS" sz="2000" b="1">
                <a:solidFill>
                  <a:srgbClr val="FF0000"/>
                </a:solidFill>
                <a:latin typeface="Consolas" pitchFamily="49" charset="0"/>
                <a:cs typeface="Consolas" pitchFamily="49" charset="0"/>
              </a:rPr>
              <a:t>%=</a:t>
            </a:r>
            <a:r>
              <a:rPr lang="sr-Latn-CS" sz="2100">
                <a:latin typeface="+mn-lt"/>
              </a:rPr>
              <a:t>.</a:t>
            </a: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CS" sz="2100">
                <a:latin typeface="+mn-lt"/>
              </a:rPr>
              <a:t>Izraz</a:t>
            </a:r>
          </a:p>
          <a:p>
            <a:pPr eaLnBrk="0" hangingPunct="0">
              <a:buClr>
                <a:schemeClr val="tx1"/>
              </a:buClr>
              <a:buSzPct val="75000"/>
              <a:tabLst>
                <a:tab pos="180975" algn="l"/>
                <a:tab pos="539750" algn="l"/>
                <a:tab pos="900113" algn="l"/>
                <a:tab pos="1260475" algn="l"/>
              </a:tabLst>
              <a:defRPr/>
            </a:pPr>
            <a:r>
              <a:rPr lang="sr-Latn-CS" sz="2100">
                <a:latin typeface="+mn-lt"/>
              </a:rPr>
              <a:t>	</a:t>
            </a:r>
            <a:r>
              <a:rPr lang="en-US" sz="2000">
                <a:latin typeface="Consolas" pitchFamily="49" charset="0"/>
                <a:cs typeface="Consolas" pitchFamily="49" charset="0"/>
              </a:rPr>
              <a:t>x = x + </a:t>
            </a:r>
            <a:r>
              <a:rPr lang="sr-Latn-CS" sz="2000">
                <a:latin typeface="Consolas" pitchFamily="49" charset="0"/>
                <a:cs typeface="Consolas" pitchFamily="49" charset="0"/>
              </a:rPr>
              <a:t>1</a:t>
            </a:r>
            <a:endParaRPr lang="sr-Latn-CS" sz="2000" dirty="0">
              <a:latin typeface="Consolas" pitchFamily="49" charset="0"/>
              <a:cs typeface="Consolas" pitchFamily="49" charset="0"/>
            </a:endParaRPr>
          </a:p>
          <a:p>
            <a:pPr eaLnBrk="0" hangingPunct="0">
              <a:spcBef>
                <a:spcPts val="600"/>
              </a:spcBef>
              <a:spcAft>
                <a:spcPts val="0"/>
              </a:spcAft>
              <a:buClr>
                <a:schemeClr val="tx1"/>
              </a:buClr>
              <a:buSzPct val="75000"/>
              <a:tabLst>
                <a:tab pos="180975" algn="l"/>
                <a:tab pos="539750" algn="l"/>
                <a:tab pos="900113" algn="l"/>
                <a:tab pos="1260475" algn="l"/>
              </a:tabLst>
              <a:defRPr/>
            </a:pPr>
            <a:r>
              <a:rPr lang="sr-Latn-RS" sz="2400">
                <a:latin typeface="Consolas" pitchFamily="49" charset="0"/>
                <a:cs typeface="Consolas" pitchFamily="49" charset="0"/>
              </a:rPr>
              <a:t>	</a:t>
            </a:r>
            <a:r>
              <a:rPr lang="sr-Latn-RS" sz="2100">
                <a:cs typeface="Times New Roman" pitchFamily="18" charset="0"/>
              </a:rPr>
              <a:t>se može napisati i kao </a:t>
            </a:r>
            <a:r>
              <a:rPr lang="sr-Latn-RS" sz="2000">
                <a:latin typeface="Consolas" pitchFamily="49" charset="0"/>
                <a:cs typeface="Consolas" pitchFamily="49" charset="0"/>
              </a:rPr>
              <a:t>x</a:t>
            </a:r>
            <a:r>
              <a:rPr lang="sr-Latn-RS" sz="2000" b="1">
                <a:solidFill>
                  <a:srgbClr val="FF0000"/>
                </a:solidFill>
                <a:latin typeface="Consolas" pitchFamily="49" charset="0"/>
                <a:cs typeface="Consolas" pitchFamily="49" charset="0"/>
              </a:rPr>
              <a:t>++</a:t>
            </a:r>
            <a:r>
              <a:rPr lang="sr-Latn-RS" sz="2100">
                <a:cs typeface="Times New Roman" pitchFamily="18" charset="0"/>
              </a:rPr>
              <a:t> ili </a:t>
            </a:r>
            <a:r>
              <a:rPr lang="sr-Latn-RS" sz="2000" b="1">
                <a:solidFill>
                  <a:srgbClr val="FF0000"/>
                </a:solidFill>
                <a:latin typeface="Consolas" pitchFamily="49" charset="0"/>
                <a:cs typeface="Consolas" pitchFamily="49" charset="0"/>
              </a:rPr>
              <a:t>++</a:t>
            </a:r>
            <a:r>
              <a:rPr lang="sr-Latn-RS" sz="2000">
                <a:latin typeface="Consolas" pitchFamily="49" charset="0"/>
                <a:cs typeface="Consolas" pitchFamily="49" charset="0"/>
              </a:rPr>
              <a:t>x</a:t>
            </a:r>
            <a:r>
              <a:rPr lang="sr-Latn-RS" sz="2100">
                <a:cs typeface="Times New Roman" pitchFamily="18" charset="0"/>
              </a:rPr>
              <a:t>.</a:t>
            </a:r>
          </a:p>
          <a:p>
            <a:pPr eaLnBrk="0" hangingPunct="0">
              <a:spcBef>
                <a:spcPts val="600"/>
              </a:spcBef>
              <a:spcAft>
                <a:spcPts val="0"/>
              </a:spcAft>
              <a:buClr>
                <a:schemeClr val="tx1"/>
              </a:buClr>
              <a:buSzPct val="75000"/>
              <a:tabLst>
                <a:tab pos="180975" algn="l"/>
                <a:tab pos="539750" algn="l"/>
                <a:tab pos="900113" algn="l"/>
                <a:tab pos="1260475" algn="l"/>
              </a:tabLst>
              <a:defRPr/>
            </a:pPr>
            <a:endParaRPr lang="sr-Latn-RS" sz="2100">
              <a:cs typeface="Times New Roman" pitchFamily="18" charset="0"/>
            </a:endParaRPr>
          </a:p>
          <a:p>
            <a:pPr eaLnBrk="0" hangingPunct="0">
              <a:spcBef>
                <a:spcPts val="600"/>
              </a:spcBef>
              <a:spcAft>
                <a:spcPts val="0"/>
              </a:spcAft>
              <a:buClr>
                <a:schemeClr val="tx1"/>
              </a:buClr>
              <a:buSzPct val="75000"/>
              <a:tabLst>
                <a:tab pos="180975" algn="l"/>
                <a:tab pos="539750" algn="l"/>
                <a:tab pos="900113" algn="l"/>
                <a:tab pos="1260475" algn="l"/>
              </a:tabLst>
              <a:defRPr/>
            </a:pPr>
            <a:endParaRPr lang="sr-Latn-RS" sz="2100">
              <a:cs typeface="Times New Roman" pitchFamily="18" charset="0"/>
            </a:endParaRPr>
          </a:p>
          <a:p>
            <a:pPr eaLnBrk="0" hangingPunct="0">
              <a:spcBef>
                <a:spcPts val="600"/>
              </a:spcBef>
              <a:spcAft>
                <a:spcPts val="0"/>
              </a:spcAft>
              <a:buClr>
                <a:schemeClr val="tx1"/>
              </a:buClr>
              <a:buSzPct val="75000"/>
              <a:tabLst>
                <a:tab pos="180975" algn="l"/>
                <a:tab pos="539750" algn="l"/>
                <a:tab pos="900113" algn="l"/>
                <a:tab pos="1260475" algn="l"/>
              </a:tabLst>
              <a:defRPr/>
            </a:pPr>
            <a:endParaRPr lang="sr-Latn-RS" sz="2100">
              <a:cs typeface="Times New Roman" pitchFamily="18" charset="0"/>
            </a:endParaRP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RS" sz="2100">
                <a:latin typeface="+mn-lt"/>
              </a:rPr>
              <a:t>Postoji i operator dekrementiranja </a:t>
            </a:r>
            <a:r>
              <a:rPr lang="sr-Latn-RS" sz="2000" b="1">
                <a:solidFill>
                  <a:srgbClr val="FF0000"/>
                </a:solidFill>
                <a:latin typeface="Consolas" pitchFamily="49" charset="0"/>
                <a:cs typeface="Consolas" pitchFamily="49" charset="0"/>
              </a:rPr>
              <a:t>--</a:t>
            </a:r>
            <a:r>
              <a:rPr lang="sr-Latn-RS" sz="2100">
                <a:latin typeface="+mn-lt"/>
              </a:rPr>
              <a:t>.</a:t>
            </a:r>
          </a:p>
          <a:p>
            <a:pPr eaLnBrk="0" hangingPunct="0">
              <a:spcBef>
                <a:spcPts val="600"/>
              </a:spcBef>
              <a:spcAft>
                <a:spcPts val="0"/>
              </a:spcAft>
              <a:buClr>
                <a:schemeClr val="tx1"/>
              </a:buClr>
              <a:buSzPct val="75000"/>
              <a:tabLst>
                <a:tab pos="180975" algn="l"/>
                <a:tab pos="539750" algn="l"/>
                <a:tab pos="900113" algn="l"/>
                <a:tab pos="1260475" algn="l"/>
              </a:tabLst>
              <a:defRPr/>
            </a:pPr>
            <a:endParaRPr lang="en-GB" sz="2100">
              <a:cs typeface="Times New Roman" pitchFamily="18" charset="0"/>
            </a:endParaRPr>
          </a:p>
        </p:txBody>
      </p:sp>
      <p:sp>
        <p:nvSpPr>
          <p:cNvPr id="7" name="Rectangle 6"/>
          <p:cNvSpPr>
            <a:spLocks noChangeArrowheads="1"/>
          </p:cNvSpPr>
          <p:nvPr/>
        </p:nvSpPr>
        <p:spPr bwMode="auto">
          <a:xfrm>
            <a:off x="1187450" y="4506913"/>
            <a:ext cx="2879725" cy="922337"/>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postfiksno inkrementiranje </a:t>
            </a:r>
            <a:r>
              <a:rPr lang="sr-Latn-RS">
                <a:latin typeface="+mn-lt"/>
              </a:rPr>
              <a:t>(uzmi staru vrednost x u izrazu, pa uvećaj x)</a:t>
            </a:r>
            <a:endParaRPr lang="en-US" dirty="0">
              <a:latin typeface="Consolas" pitchFamily="49" charset="0"/>
              <a:cs typeface="Consolas" pitchFamily="49" charset="0"/>
            </a:endParaRPr>
          </a:p>
        </p:txBody>
      </p:sp>
      <p:sp>
        <p:nvSpPr>
          <p:cNvPr id="8" name="Rectangle 7"/>
          <p:cNvSpPr>
            <a:spLocks noChangeArrowheads="1"/>
          </p:cNvSpPr>
          <p:nvPr/>
        </p:nvSpPr>
        <p:spPr bwMode="auto">
          <a:xfrm>
            <a:off x="4248150" y="4506913"/>
            <a:ext cx="2879725" cy="922337"/>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prefiksno inkrementiranje </a:t>
            </a:r>
            <a:r>
              <a:rPr lang="sr-Latn-RS" dirty="0">
                <a:latin typeface="+mn-lt"/>
              </a:rPr>
              <a:t>(</a:t>
            </a:r>
            <a:r>
              <a:rPr lang="sr-Latn-RS" dirty="0"/>
              <a:t>uvećaj x, pa </a:t>
            </a:r>
            <a:r>
              <a:rPr lang="sr-Latn-RS" dirty="0">
                <a:latin typeface="+mn-lt"/>
              </a:rPr>
              <a:t>uzmi novu vrednost x u izrazu)</a:t>
            </a:r>
            <a:endParaRPr lang="en-US" dirty="0">
              <a:latin typeface="Consolas" pitchFamily="49" charset="0"/>
              <a:cs typeface="Consolas" pitchFamily="49" charset="0"/>
            </a:endParaRPr>
          </a:p>
        </p:txBody>
      </p:sp>
      <p:cxnSp>
        <p:nvCxnSpPr>
          <p:cNvPr id="3" name="Straight Connector 2"/>
          <p:cNvCxnSpPr/>
          <p:nvPr/>
        </p:nvCxnSpPr>
        <p:spPr bwMode="auto">
          <a:xfrm>
            <a:off x="3475038" y="4292600"/>
            <a:ext cx="360362" cy="0"/>
          </a:xfrm>
          <a:prstGeom prst="line">
            <a:avLst/>
          </a:prstGeom>
          <a:ln w="12700">
            <a:solidFill>
              <a:srgbClr val="3333CC"/>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0" name="Straight Connector 9"/>
          <p:cNvCxnSpPr/>
          <p:nvPr/>
        </p:nvCxnSpPr>
        <p:spPr bwMode="auto">
          <a:xfrm>
            <a:off x="4222750" y="4292600"/>
            <a:ext cx="360363" cy="0"/>
          </a:xfrm>
          <a:prstGeom prst="line">
            <a:avLst/>
          </a:prstGeom>
          <a:ln w="12700">
            <a:solidFill>
              <a:srgbClr val="3333CC"/>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46088" name="Straight Arrow Connector 8"/>
          <p:cNvCxnSpPr>
            <a:cxnSpLocks noChangeShapeType="1"/>
          </p:cNvCxnSpPr>
          <p:nvPr/>
        </p:nvCxnSpPr>
        <p:spPr bwMode="auto">
          <a:xfrm flipH="1">
            <a:off x="2916238" y="4292600"/>
            <a:ext cx="738187" cy="28892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cxnSp>
        <p:nvCxnSpPr>
          <p:cNvPr id="46089" name="Straight Arrow Connector 15"/>
          <p:cNvCxnSpPr>
            <a:cxnSpLocks noChangeShapeType="1"/>
          </p:cNvCxnSpPr>
          <p:nvPr/>
        </p:nvCxnSpPr>
        <p:spPr bwMode="auto">
          <a:xfrm>
            <a:off x="4427538" y="4292600"/>
            <a:ext cx="584200" cy="29686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4609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4EDCA1-6817-40E9-B97B-6398CE1D25BF}" type="slidenum">
              <a:rPr lang="en-GB" altLang="en-US" smtClean="0">
                <a:latin typeface="Arial Black" pitchFamily="34" charset="0"/>
              </a:rPr>
              <a:pPr eaLnBrk="1" hangingPunct="1"/>
              <a:t>43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95288" y="528638"/>
            <a:ext cx="6913562" cy="596900"/>
          </a:xfrm>
        </p:spPr>
        <p:txBody>
          <a:bodyPr/>
          <a:lstStyle/>
          <a:p>
            <a:pPr eaLnBrk="1" hangingPunct="1"/>
            <a:r>
              <a:rPr lang="sr-Latn-RS" altLang="en-US" sz="3200" smtClean="0"/>
              <a:t>Prvenstvo i asocijativnost operatora</a:t>
            </a:r>
            <a:endParaRPr lang="en-US" altLang="en-US" sz="3200" smtClean="0"/>
          </a:p>
        </p:txBody>
      </p:sp>
      <p:graphicFrame>
        <p:nvGraphicFramePr>
          <p:cNvPr id="4" name="Table 3"/>
          <p:cNvGraphicFramePr>
            <a:graphicFrameLocks noGrp="1"/>
          </p:cNvGraphicFramePr>
          <p:nvPr/>
        </p:nvGraphicFramePr>
        <p:xfrm>
          <a:off x="4818063" y="1684338"/>
          <a:ext cx="4002087" cy="4568952"/>
        </p:xfrm>
        <a:graphic>
          <a:graphicData uri="http://schemas.openxmlformats.org/drawingml/2006/table">
            <a:tbl>
              <a:tblPr/>
              <a:tblGrid>
                <a:gridCol w="571500">
                  <a:extLst>
                    <a:ext uri="{9D8B030D-6E8A-4147-A177-3AD203B41FA5}">
                      <a16:colId xmlns:a16="http://schemas.microsoft.com/office/drawing/2014/main" val="20000"/>
                    </a:ext>
                  </a:extLst>
                </a:gridCol>
                <a:gridCol w="2554287">
                  <a:extLst>
                    <a:ext uri="{9D8B030D-6E8A-4147-A177-3AD203B41FA5}">
                      <a16:colId xmlns:a16="http://schemas.microsoft.com/office/drawing/2014/main" val="20001"/>
                    </a:ext>
                  </a:extLst>
                </a:gridCol>
                <a:gridCol w="876300">
                  <a:extLst>
                    <a:ext uri="{9D8B030D-6E8A-4147-A177-3AD203B41FA5}">
                      <a16:colId xmlns:a16="http://schemas.microsoft.com/office/drawing/2014/main" val="20002"/>
                    </a:ext>
                  </a:extLst>
                </a:gridCol>
              </a:tblGrid>
              <a:tr h="1523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Operator</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Opis</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Asocijativnost</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poređenje jednakosti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poređenje nejednakosti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&amp;</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3"/>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boolean logičko 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isključivo ILI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5"/>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boolean logičko isključivo ILI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ILI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7"/>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boolean logičko ILI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&amp;&amp;</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uslovno 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uslovno ILI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uslovni operator</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desna na 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vrednosti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desna na 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2"/>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sabiranje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3"/>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oduzimanje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4"/>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množenje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5"/>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deljenje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6"/>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ostatak</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7"/>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&amp;=</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l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8"/>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isključivo lLI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9"/>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lLI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20"/>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&lt;&lt;=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pomeranje ulevo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21"/>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&gt;&gt;=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pomeranje udesno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22"/>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&gt;&gt;&gt;=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pomeranje udesno uz dodavanje nula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3"/>
                  </a:ext>
                </a:extLst>
              </a:tr>
            </a:tbl>
          </a:graphicData>
        </a:graphic>
      </p:graphicFrame>
      <p:graphicFrame>
        <p:nvGraphicFramePr>
          <p:cNvPr id="11" name="Table 10"/>
          <p:cNvGraphicFramePr>
            <a:graphicFrameLocks noGrp="1"/>
          </p:cNvGraphicFramePr>
          <p:nvPr/>
        </p:nvGraphicFramePr>
        <p:xfrm>
          <a:off x="179388" y="1700213"/>
          <a:ext cx="4427537" cy="4568952"/>
        </p:xfrm>
        <a:graphic>
          <a:graphicData uri="http://schemas.openxmlformats.org/drawingml/2006/table">
            <a:tbl>
              <a:tblPr/>
              <a:tblGrid>
                <a:gridCol w="996950">
                  <a:extLst>
                    <a:ext uri="{9D8B030D-6E8A-4147-A177-3AD203B41FA5}">
                      <a16:colId xmlns:a16="http://schemas.microsoft.com/office/drawing/2014/main" val="20000"/>
                    </a:ext>
                  </a:extLst>
                </a:gridCol>
                <a:gridCol w="2554287">
                  <a:extLst>
                    <a:ext uri="{9D8B030D-6E8A-4147-A177-3AD203B41FA5}">
                      <a16:colId xmlns:a16="http://schemas.microsoft.com/office/drawing/2014/main" val="20001"/>
                    </a:ext>
                  </a:extLst>
                </a:gridCol>
                <a:gridCol w="876300">
                  <a:extLst>
                    <a:ext uri="{9D8B030D-6E8A-4147-A177-3AD203B41FA5}">
                      <a16:colId xmlns:a16="http://schemas.microsoft.com/office/drawing/2014/main" val="20002"/>
                    </a:ext>
                  </a:extLst>
                </a:gridCol>
              </a:tblGrid>
              <a:tr h="1523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Operator</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Opis</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Asocijativnost</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extLst>
                  <a:ext uri="{0D108BD9-81ED-4DB2-BD59-A6C34878D82A}">
                    <a16:rowId xmlns:a16="http://schemas.microsoft.com/office/drawing/2014/main" val="10000"/>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unarno postfiksno inkrementiranje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desna na 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unarno postfiksno dekrementiranje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unarno prefiksno inkrementiranje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desna na 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3"/>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unarno prefiksno inkrementiranje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4"/>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unarni plus (pozitivan predznak)</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5"/>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unarni minus (negativan predznak)</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6"/>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unarna logička negacija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7"/>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unarni komplement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8"/>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(tip)</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unarna eksplicitna konverzija (cast operator)</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9"/>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new</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kreiranje objekata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množenje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1"/>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deljenje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2"/>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ostatak pri deljenju (modulo)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sabiranje ili nadovezivanje stringova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4"/>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oduzimanje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&lt;&lt;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pomeranje ulevo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6"/>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&gt;&gt;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pomeranje udesno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17"/>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&gt;&gt;&gt;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pomeranje udesno uz dodavanje nula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manje od</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9"/>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manje od ili jednako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20"/>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veće od</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21"/>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veće od ili jednako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22"/>
                  </a:ext>
                </a:extLst>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instanceof</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poređenje tipova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3"/>
                  </a:ext>
                </a:extLst>
              </a:tr>
            </a:tbl>
          </a:graphicData>
        </a:graphic>
      </p:graphicFrame>
      <p:sp>
        <p:nvSpPr>
          <p:cNvPr id="4727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644F77-4AA6-4AD6-AF97-C8DAA9E7F0CE}" type="slidenum">
              <a:rPr lang="en-GB" altLang="en-US" smtClean="0">
                <a:latin typeface="Arial Black" pitchFamily="34" charset="0"/>
              </a:rPr>
              <a:pPr eaLnBrk="1" hangingPunct="1"/>
              <a:t>44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95288" y="528638"/>
            <a:ext cx="4681537" cy="596900"/>
          </a:xfrm>
        </p:spPr>
        <p:txBody>
          <a:bodyPr/>
          <a:lstStyle/>
          <a:p>
            <a:pPr eaLnBrk="1" hangingPunct="1"/>
            <a:r>
              <a:rPr lang="en-US" altLang="en-US" sz="3200" smtClean="0"/>
              <a:t>Kontrola toka programa</a:t>
            </a:r>
          </a:p>
        </p:txBody>
      </p:sp>
      <p:sp>
        <p:nvSpPr>
          <p:cNvPr id="48131" name="Rectangle 3" descr="Rectangle: Click to edit Master text styles&#10;Second level&#10;Third level&#10;Fourth level&#10;Fifth level"/>
          <p:cNvSpPr txBox="1">
            <a:spLocks noChangeArrowheads="1"/>
          </p:cNvSpPr>
          <p:nvPr/>
        </p:nvSpPr>
        <p:spPr bwMode="auto">
          <a:xfrm>
            <a:off x="323850" y="1125538"/>
            <a:ext cx="8640763"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a:t>U Javi postoji niz naredbi kojima se omogućava izvršenje naredbe koja nije naredna u sekvenci, što se naziva </a:t>
            </a:r>
            <a:r>
              <a:rPr lang="vi-VN" altLang="en-US" sz="2000" b="1">
                <a:solidFill>
                  <a:srgbClr val="FF0000"/>
                </a:solidFill>
              </a:rPr>
              <a:t>transferom kontrole</a:t>
            </a:r>
            <a:r>
              <a:rPr lang="vi-VN" altLang="en-US" sz="2000"/>
              <a:t>.</a:t>
            </a:r>
          </a:p>
          <a:p>
            <a:pPr eaLnBrk="1" hangingPunct="1">
              <a:spcAft>
                <a:spcPts val="600"/>
              </a:spcAft>
              <a:buClr>
                <a:schemeClr val="tx1"/>
              </a:buClr>
              <a:buSzPct val="75000"/>
              <a:buFont typeface="Wingdings" pitchFamily="2" charset="2"/>
              <a:buChar char="n"/>
            </a:pPr>
            <a:r>
              <a:rPr lang="vi-VN" altLang="en-US" sz="2000"/>
              <a:t>Tokom šezdesetih godina prošlog veka, postalo je jasno da je neselektivna upotreba transfera kontrole uzrok mnogih problema u razvoju softvera. Glavni krivac je bila </a:t>
            </a:r>
            <a:r>
              <a:rPr lang="vi-VN" altLang="en-US" sz="2000">
                <a:latin typeface="Consolas" pitchFamily="49" charset="0"/>
                <a:cs typeface="Consolas" pitchFamily="49" charset="0"/>
              </a:rPr>
              <a:t>goto</a:t>
            </a:r>
            <a:r>
              <a:rPr lang="vi-VN" altLang="en-US" sz="2000"/>
              <a:t> naredba, koja se koristila u većini jezika tog doba. Ova naredba je direktno narušavala princip strukturnog programiranja.</a:t>
            </a:r>
          </a:p>
          <a:p>
            <a:pPr eaLnBrk="1" hangingPunct="1">
              <a:spcAft>
                <a:spcPts val="600"/>
              </a:spcAft>
              <a:buClr>
                <a:schemeClr val="tx1"/>
              </a:buClr>
              <a:buSzPct val="75000"/>
              <a:buFont typeface="Wingdings" pitchFamily="2" charset="2"/>
              <a:buChar char="n"/>
            </a:pPr>
            <a:r>
              <a:rPr lang="vi-VN" altLang="en-US" sz="2000"/>
              <a:t>Java nema </a:t>
            </a:r>
            <a:r>
              <a:rPr lang="vi-VN" altLang="en-US" sz="2000">
                <a:latin typeface="Consolas" pitchFamily="49" charset="0"/>
                <a:cs typeface="Consolas" pitchFamily="49" charset="0"/>
              </a:rPr>
              <a:t>goto</a:t>
            </a:r>
            <a:r>
              <a:rPr lang="vi-VN" altLang="en-US" sz="2000"/>
              <a:t> naredbu. Ipak, ovo je jedna od Javinih rezervisanih ključnih reči i kao takva se ne može koristiti kao identifikator u programu.</a:t>
            </a:r>
          </a:p>
          <a:p>
            <a:pPr eaLnBrk="1" hangingPunct="1">
              <a:spcAft>
                <a:spcPts val="600"/>
              </a:spcAft>
              <a:buClr>
                <a:schemeClr val="tx1"/>
              </a:buClr>
              <a:buSzPct val="75000"/>
              <a:buFont typeface="Wingdings" pitchFamily="2" charset="2"/>
              <a:buChar char="n"/>
            </a:pPr>
            <a:r>
              <a:rPr lang="en-US" altLang="en-US" sz="2000"/>
              <a:t>Bohm i Jacopini su pokazali u svom radu da </a:t>
            </a:r>
            <a:r>
              <a:rPr lang="vi-VN" altLang="en-US" sz="2000"/>
              <a:t>se programi mogu pisati bez korišćenja </a:t>
            </a:r>
            <a:r>
              <a:rPr lang="vi-VN" altLang="en-US" sz="2000">
                <a:latin typeface="Consolas" pitchFamily="49" charset="0"/>
                <a:cs typeface="Consolas" pitchFamily="49" charset="0"/>
              </a:rPr>
              <a:t>goto</a:t>
            </a:r>
            <a:r>
              <a:rPr lang="vi-VN" altLang="en-US" sz="2000"/>
              <a:t> naredbe, pa je ključni izazov programerima bio da izbace </a:t>
            </a:r>
            <a:r>
              <a:rPr lang="vi-VN" altLang="en-US" sz="2000">
                <a:latin typeface="Consolas" pitchFamily="49" charset="0"/>
                <a:cs typeface="Consolas" pitchFamily="49" charset="0"/>
              </a:rPr>
              <a:t>goto</a:t>
            </a:r>
            <a:r>
              <a:rPr lang="vi-VN" altLang="en-US" sz="2000"/>
              <a:t> iz upotrebe.</a:t>
            </a:r>
            <a:endParaRPr lang="en-US" altLang="en-US" sz="2000"/>
          </a:p>
          <a:p>
            <a:pPr eaLnBrk="1" hangingPunct="1">
              <a:spcAft>
                <a:spcPts val="600"/>
              </a:spcAft>
              <a:buClr>
                <a:schemeClr val="tx1"/>
              </a:buClr>
              <a:buSzPct val="75000"/>
              <a:buFont typeface="Wingdings" pitchFamily="2" charset="2"/>
              <a:buChar char="n"/>
            </a:pPr>
            <a:r>
              <a:rPr lang="vi-VN" altLang="en-US" sz="2000"/>
              <a:t>Sedamdesetih godina XX veka većina programera je prihvatila strukturno programiranje</a:t>
            </a:r>
            <a:r>
              <a:rPr lang="en-US" altLang="en-US" sz="2000"/>
              <a:t>, rezult</a:t>
            </a:r>
            <a:r>
              <a:rPr lang="sr-Latn-RS" altLang="en-US" sz="2000"/>
              <a:t>ujući u </a:t>
            </a:r>
            <a:r>
              <a:rPr lang="vi-VN" altLang="en-US" sz="2000"/>
              <a:t>čistiji</a:t>
            </a:r>
            <a:r>
              <a:rPr lang="sr-Latn-RS" altLang="en-US" sz="2000"/>
              <a:t>m programima</a:t>
            </a:r>
            <a:r>
              <a:rPr lang="vi-VN" altLang="en-US" sz="2000"/>
              <a:t>, jednostavniji</a:t>
            </a:r>
            <a:r>
              <a:rPr lang="sr-Latn-RS" altLang="en-US" sz="2000"/>
              <a:t>m</a:t>
            </a:r>
            <a:r>
              <a:rPr lang="vi-VN" altLang="en-US" sz="2000"/>
              <a:t> za modifikovanje i otklanjanje grešaka.</a:t>
            </a:r>
          </a:p>
          <a:p>
            <a:pPr eaLnBrk="1" hangingPunct="1">
              <a:spcAft>
                <a:spcPts val="600"/>
              </a:spcAft>
              <a:buClr>
                <a:schemeClr val="tx1"/>
              </a:buClr>
              <a:buSzPct val="75000"/>
              <a:buFont typeface="Wingdings" pitchFamily="2" charset="2"/>
              <a:buChar char="n"/>
            </a:pPr>
            <a:r>
              <a:rPr lang="en-US" altLang="en-US" sz="2000"/>
              <a:t>Bohm i Jacopini </a:t>
            </a:r>
            <a:r>
              <a:rPr lang="sr-Latn-RS" altLang="en-US" sz="2000"/>
              <a:t>su takođe </a:t>
            </a:r>
            <a:r>
              <a:rPr lang="vi-VN" altLang="en-US" sz="2000"/>
              <a:t>pokazal</a:t>
            </a:r>
            <a:r>
              <a:rPr lang="sr-Latn-RS" altLang="en-US" sz="2000"/>
              <a:t>i</a:t>
            </a:r>
            <a:r>
              <a:rPr lang="vi-VN" altLang="en-US" sz="2000"/>
              <a:t> da se svi programi mogu napisati koristeći tri kontrolne strukture – </a:t>
            </a:r>
            <a:r>
              <a:rPr lang="vi-VN" altLang="en-US" sz="2000" b="1">
                <a:solidFill>
                  <a:srgbClr val="FF0000"/>
                </a:solidFill>
              </a:rPr>
              <a:t>sekvence</a:t>
            </a:r>
            <a:r>
              <a:rPr lang="vi-VN" altLang="en-US" sz="2000"/>
              <a:t>, </a:t>
            </a:r>
            <a:r>
              <a:rPr lang="vi-VN" altLang="en-US" sz="2000" b="1">
                <a:solidFill>
                  <a:srgbClr val="FF0000"/>
                </a:solidFill>
              </a:rPr>
              <a:t>selekcije</a:t>
            </a:r>
            <a:r>
              <a:rPr lang="vi-VN" altLang="en-US" sz="2000"/>
              <a:t> i </a:t>
            </a:r>
            <a:r>
              <a:rPr lang="vi-VN" altLang="en-US" sz="2000" b="1">
                <a:solidFill>
                  <a:srgbClr val="FF0000"/>
                </a:solidFill>
              </a:rPr>
              <a:t>ciklusa</a:t>
            </a:r>
            <a:r>
              <a:rPr lang="vi-VN" altLang="en-US" sz="2000"/>
              <a:t>.</a:t>
            </a:r>
          </a:p>
        </p:txBody>
      </p:sp>
      <p:sp>
        <p:nvSpPr>
          <p:cNvPr id="4813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75D38E1-D394-478C-8B1C-3BCE63F3C33B}" type="slidenum">
              <a:rPr lang="en-GB" altLang="en-US" smtClean="0">
                <a:latin typeface="Arial Black" pitchFamily="34" charset="0"/>
              </a:rPr>
              <a:pPr eaLnBrk="1" hangingPunct="1"/>
              <a:t>45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95288" y="528638"/>
            <a:ext cx="2232025" cy="596900"/>
          </a:xfrm>
        </p:spPr>
        <p:txBody>
          <a:bodyPr/>
          <a:lstStyle/>
          <a:p>
            <a:pPr eaLnBrk="1" hangingPunct="1"/>
            <a:r>
              <a:rPr lang="sr-Latn-RS" altLang="en-US" sz="3200" smtClean="0"/>
              <a:t>Sekvenca</a:t>
            </a:r>
            <a:endParaRPr lang="en-US" altLang="en-US" sz="3200" smtClean="0"/>
          </a:p>
        </p:txBody>
      </p:sp>
      <p:sp>
        <p:nvSpPr>
          <p:cNvPr id="53251" name="Rectangle 3" descr="Rectangle: Click to edit Master text styles&#10;Second level&#10;Third level&#10;Fourth level&#10;Fifth level"/>
          <p:cNvSpPr txBox="1">
            <a:spLocks noChangeArrowheads="1"/>
          </p:cNvSpPr>
          <p:nvPr/>
        </p:nvSpPr>
        <p:spPr bwMode="auto">
          <a:xfrm>
            <a:off x="323850" y="1125538"/>
            <a:ext cx="8640763"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Sekvenca je kao struktura ugrađena u Javu. Ukoliko se drugačije ne naznači, naredbe se izvršavaju jedna za drugom, u redosledu kako su </a:t>
            </a:r>
            <a:r>
              <a:rPr lang="sr-Latn-RS" sz="2000" smtClean="0"/>
              <a:t>navedene</a:t>
            </a:r>
            <a:r>
              <a:rPr lang="vi-VN" sz="2000" smtClean="0"/>
              <a:t> u sekvenci. </a:t>
            </a:r>
            <a:endParaRPr lang="sr-Latn-RS" sz="2000" smtClean="0"/>
          </a:p>
          <a:p>
            <a:pPr eaLnBrk="1" hangingPunct="1">
              <a:spcAft>
                <a:spcPts val="600"/>
              </a:spcAft>
              <a:buClr>
                <a:schemeClr val="tx1"/>
              </a:buClr>
              <a:buSzPct val="75000"/>
              <a:buFont typeface="Wingdings" pitchFamily="2" charset="2"/>
              <a:buChar char="n"/>
              <a:defRPr/>
            </a:pPr>
            <a:r>
              <a:rPr lang="vi-VN" sz="2000" smtClean="0"/>
              <a:t>Sekvenca može sadržati proizvoljno mnogo naredbi.</a:t>
            </a:r>
          </a:p>
          <a:p>
            <a:pPr eaLnBrk="1" hangingPunct="1">
              <a:spcAft>
                <a:spcPts val="600"/>
              </a:spcAft>
              <a:buClr>
                <a:schemeClr val="tx1"/>
              </a:buClr>
              <a:buSzPct val="75000"/>
              <a:buFont typeface="Wingdings" pitchFamily="2" charset="2"/>
              <a:buChar char="n"/>
              <a:defRPr/>
            </a:pPr>
            <a:r>
              <a:rPr lang="vi-VN" sz="2000" smtClean="0"/>
              <a:t>Blok predstavlja sekvencu naredbi uokvirenih velikim zagradama:</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naredba1;</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naredba2;</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naredbaN;</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a:t>
            </a:r>
          </a:p>
          <a:p>
            <a:pPr eaLnBrk="1" hangingPunct="1">
              <a:spcAft>
                <a:spcPts val="600"/>
              </a:spcAft>
              <a:buClr>
                <a:schemeClr val="tx1"/>
              </a:buClr>
              <a:buSzPct val="75000"/>
              <a:buFont typeface="Wingdings" pitchFamily="2" charset="2"/>
              <a:buChar char="n"/>
              <a:defRPr/>
            </a:pPr>
            <a:r>
              <a:rPr lang="vi-VN" sz="2000" smtClean="0"/>
              <a:t>Java doživljava blok kao jednu naredbu. </a:t>
            </a:r>
            <a:endParaRPr lang="sr-Latn-RS" sz="2000" smtClean="0"/>
          </a:p>
          <a:p>
            <a:pPr eaLnBrk="1" hangingPunct="1">
              <a:spcAft>
                <a:spcPts val="600"/>
              </a:spcAft>
              <a:buClr>
                <a:schemeClr val="tx1"/>
              </a:buClr>
              <a:buSzPct val="75000"/>
              <a:buFont typeface="Wingdings" pitchFamily="2" charset="2"/>
              <a:buChar char="n"/>
              <a:defRPr/>
            </a:pPr>
            <a:r>
              <a:rPr lang="vi-VN" sz="2000" smtClean="0"/>
              <a:t>Ukoliko blok sadrži samo jednu naredbu, zagrade se ne moraju navoditi.</a:t>
            </a:r>
          </a:p>
        </p:txBody>
      </p:sp>
      <p:sp>
        <p:nvSpPr>
          <p:cNvPr id="491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CAB6A28-D388-4394-9F65-7F5B0FF64CF8}" type="slidenum">
              <a:rPr lang="en-GB" altLang="en-US" smtClean="0">
                <a:latin typeface="Arial Black" pitchFamily="34" charset="0"/>
              </a:rPr>
              <a:pPr eaLnBrk="1" hangingPunct="1"/>
              <a:t>46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95288" y="528638"/>
            <a:ext cx="1944687" cy="596900"/>
          </a:xfrm>
        </p:spPr>
        <p:txBody>
          <a:bodyPr/>
          <a:lstStyle/>
          <a:p>
            <a:pPr eaLnBrk="1" hangingPunct="1"/>
            <a:r>
              <a:rPr lang="sr-Latn-RS" altLang="en-US" sz="3200" smtClean="0"/>
              <a:t>Selekcija</a:t>
            </a:r>
            <a:endParaRPr lang="en-US" altLang="en-US" sz="3200" smtClean="0"/>
          </a:p>
        </p:txBody>
      </p:sp>
      <p:sp>
        <p:nvSpPr>
          <p:cNvPr id="53251" name="Rectangle 3" descr="Rectangle: Click to edit Master text styles&#10;Second level&#10;Third level&#10;Fourth level&#10;Fifth level"/>
          <p:cNvSpPr txBox="1">
            <a:spLocks noChangeArrowheads="1"/>
          </p:cNvSpPr>
          <p:nvPr/>
        </p:nvSpPr>
        <p:spPr bwMode="auto">
          <a:xfrm>
            <a:off x="323850" y="1125538"/>
            <a:ext cx="8640763"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Selekcija se u Javi vrši koristeći naredbe </a:t>
            </a:r>
            <a:r>
              <a:rPr lang="vi-VN" sz="2000" b="1" smtClean="0">
                <a:solidFill>
                  <a:srgbClr val="FF0000"/>
                </a:solidFill>
                <a:latin typeface="Consolas" pitchFamily="49" charset="0"/>
                <a:cs typeface="Consolas" pitchFamily="49" charset="0"/>
              </a:rPr>
              <a:t>if</a:t>
            </a:r>
            <a:r>
              <a:rPr lang="vi-VN" sz="2000" smtClean="0"/>
              <a:t>, </a:t>
            </a:r>
            <a:r>
              <a:rPr lang="vi-VN" sz="2000" b="1" smtClean="0">
                <a:solidFill>
                  <a:srgbClr val="FF0000"/>
                </a:solidFill>
                <a:latin typeface="Consolas" pitchFamily="49" charset="0"/>
                <a:cs typeface="Consolas" pitchFamily="49" charset="0"/>
              </a:rPr>
              <a:t>if...else</a:t>
            </a:r>
            <a:r>
              <a:rPr lang="vi-VN" sz="2000" smtClean="0"/>
              <a:t> i </a:t>
            </a:r>
            <a:r>
              <a:rPr lang="vi-VN" sz="2000" b="1" smtClean="0">
                <a:solidFill>
                  <a:srgbClr val="FF0000"/>
                </a:solidFill>
                <a:latin typeface="Consolas" pitchFamily="49" charset="0"/>
                <a:cs typeface="Consolas" pitchFamily="49" charset="0"/>
              </a:rPr>
              <a:t>switch</a:t>
            </a:r>
            <a:r>
              <a:rPr lang="vi-VN" sz="2000" smtClean="0"/>
              <a:t>. </a:t>
            </a:r>
          </a:p>
          <a:p>
            <a:pPr eaLnBrk="1" hangingPunct="1">
              <a:spcAft>
                <a:spcPts val="600"/>
              </a:spcAft>
              <a:buClr>
                <a:schemeClr val="tx1"/>
              </a:buClr>
              <a:buSzPct val="75000"/>
              <a:buFont typeface="Wingdings" pitchFamily="2" charset="2"/>
              <a:buChar char="n"/>
              <a:defRPr/>
            </a:pPr>
            <a:r>
              <a:rPr lang="vi-VN" sz="2000" smtClean="0">
                <a:latin typeface="Consolas" pitchFamily="49" charset="0"/>
                <a:cs typeface="Consolas" pitchFamily="49" charset="0"/>
              </a:rPr>
              <a:t>if</a:t>
            </a:r>
            <a:r>
              <a:rPr lang="vi-VN" sz="2000" smtClean="0"/>
              <a:t> naredba se koristi kada želimo izvršiti naredbu ili blok ako je zadovoljen određeni uslov. Sintaksa je:</a:t>
            </a:r>
          </a:p>
          <a:p>
            <a:pPr marL="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smtClean="0">
                <a:latin typeface="Consolas" pitchFamily="49" charset="0"/>
                <a:cs typeface="Consolas" pitchFamily="49" charset="0"/>
              </a:rPr>
              <a:t>if(uslov</a:t>
            </a:r>
            <a:r>
              <a:rPr lang="vi-VN" sz="2000">
                <a:latin typeface="Consolas" pitchFamily="49" charset="0"/>
                <a:cs typeface="Consolas" pitchFamily="49" charset="0"/>
              </a:rPr>
              <a:t>)</a:t>
            </a:r>
          </a:p>
          <a:p>
            <a:pPr marL="0" indent="0">
              <a:spcAft>
                <a:spcPts val="1200"/>
              </a:spcAft>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r>
              <a:rPr lang="sr-Latn-RS" sz="2000" smtClean="0">
                <a:latin typeface="Consolas" pitchFamily="49" charset="0"/>
                <a:cs typeface="Consolas" pitchFamily="49" charset="0"/>
              </a:rPr>
              <a:t>	</a:t>
            </a:r>
            <a:r>
              <a:rPr lang="vi-VN" sz="2000" smtClean="0">
                <a:latin typeface="Consolas" pitchFamily="49" charset="0"/>
                <a:cs typeface="Consolas" pitchFamily="49" charset="0"/>
              </a:rPr>
              <a:t>naredba </a:t>
            </a:r>
            <a:r>
              <a:rPr lang="vi-VN" sz="2000">
                <a:latin typeface="Consolas" pitchFamily="49" charset="0"/>
                <a:cs typeface="Consolas" pitchFamily="49" charset="0"/>
              </a:rPr>
              <a:t>ili blok;</a:t>
            </a:r>
          </a:p>
          <a:p>
            <a:pPr eaLnBrk="1" hangingPunct="1">
              <a:spcAft>
                <a:spcPts val="600"/>
              </a:spcAft>
              <a:buClr>
                <a:schemeClr val="tx1"/>
              </a:buClr>
              <a:buSzPct val="75000"/>
              <a:buFont typeface="Wingdings" pitchFamily="2" charset="2"/>
              <a:buChar char="n"/>
              <a:defRPr/>
            </a:pPr>
            <a:r>
              <a:rPr lang="vi-VN" sz="2000" smtClean="0"/>
              <a:t>Ako je uslov zadovoljen, izvršava se </a:t>
            </a:r>
            <a:r>
              <a:rPr lang="vi-VN" sz="2000" smtClean="0">
                <a:latin typeface="Consolas" pitchFamily="49" charset="0"/>
                <a:cs typeface="Consolas" pitchFamily="49" charset="0"/>
              </a:rPr>
              <a:t>naredba ili blok</a:t>
            </a:r>
            <a:r>
              <a:rPr lang="vi-VN" sz="2000" smtClean="0"/>
              <a:t>. Ako nije, ta se naredba ili blok preskaču i kontrola prelazi na prvu naredbu nakon selekcije.  </a:t>
            </a:r>
            <a:endParaRPr lang="sr-Latn-RS" sz="2000" smtClean="0"/>
          </a:p>
          <a:p>
            <a:pPr eaLnBrk="1" hangingPunct="1">
              <a:spcAft>
                <a:spcPts val="1200"/>
              </a:spcAft>
              <a:buClr>
                <a:schemeClr val="tx1"/>
              </a:buClr>
              <a:buSzPct val="75000"/>
              <a:buFont typeface="Wingdings" pitchFamily="2" charset="2"/>
              <a:buChar char="n"/>
              <a:defRPr/>
            </a:pPr>
            <a:r>
              <a:rPr lang="vi-VN" sz="2000" smtClean="0"/>
              <a:t>Kada grana sadrži samo jednu naredbu, nema potrebe koristiti zagrade.</a:t>
            </a:r>
            <a:endParaRPr lang="sr-Latn-RS" sz="2000" smtClean="0"/>
          </a:p>
          <a:p>
            <a:pPr eaLnBrk="1" hangingPunct="1">
              <a:spcAft>
                <a:spcPts val="600"/>
              </a:spcAft>
              <a:buClr>
                <a:schemeClr val="tx1"/>
              </a:buClr>
              <a:buSzPct val="75000"/>
              <a:buFont typeface="Wingdings" pitchFamily="2" charset="2"/>
              <a:buChar char="n"/>
              <a:defRPr/>
            </a:pPr>
            <a:r>
              <a:rPr lang="vi-VN" sz="2000" smtClean="0"/>
              <a:t>Izvršavanje jedne naredbe ako je uslov ispunjen, a u suprotnom druge, se obavlja na pomoću </a:t>
            </a:r>
            <a:r>
              <a:rPr lang="vi-VN" sz="2000" smtClean="0">
                <a:latin typeface="Consolas" pitchFamily="49" charset="0"/>
                <a:cs typeface="Consolas" pitchFamily="49" charset="0"/>
              </a:rPr>
              <a:t>if...else</a:t>
            </a:r>
            <a:r>
              <a:rPr lang="vi-VN" sz="2000" smtClean="0"/>
              <a:t> naredbe na sledeći način:</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if(uslov)</a:t>
            </a:r>
          </a:p>
          <a:p>
            <a:pPr marL="177800" indent="0">
              <a:buClr>
                <a:schemeClr val="tx1"/>
              </a:buClr>
              <a:buSzPct val="75000"/>
              <a:tabLst>
                <a:tab pos="180975" algn="l"/>
                <a:tab pos="539750" algn="l"/>
                <a:tab pos="900113" algn="l"/>
                <a:tab pos="1260475" algn="l"/>
              </a:tabLst>
              <a:defRPr/>
            </a:pPr>
            <a:r>
              <a:rPr lang="sr-Latn-RS" sz="2000">
                <a:latin typeface="Consolas" pitchFamily="49" charset="0"/>
                <a:cs typeface="Consolas" pitchFamily="49" charset="0"/>
              </a:rPr>
              <a:t>	</a:t>
            </a:r>
            <a:r>
              <a:rPr lang="sr-Latn-RS" sz="2000" smtClean="0">
                <a:latin typeface="Consolas" pitchFamily="49" charset="0"/>
                <a:cs typeface="Consolas" pitchFamily="49" charset="0"/>
              </a:rPr>
              <a:t>	</a:t>
            </a:r>
            <a:r>
              <a:rPr lang="vi-VN" sz="2000" smtClean="0">
                <a:latin typeface="Consolas" pitchFamily="49" charset="0"/>
                <a:cs typeface="Consolas" pitchFamily="49" charset="0"/>
              </a:rPr>
              <a:t>naredba1 </a:t>
            </a:r>
            <a:r>
              <a:rPr lang="vi-VN" sz="2000">
                <a:latin typeface="Consolas" pitchFamily="49" charset="0"/>
                <a:cs typeface="Consolas" pitchFamily="49" charset="0"/>
              </a:rPr>
              <a:t>ili blok naredbi1;</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else</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r>
              <a:rPr lang="sr-Latn-RS" sz="2000" smtClean="0">
                <a:latin typeface="Consolas" pitchFamily="49" charset="0"/>
                <a:cs typeface="Consolas" pitchFamily="49" charset="0"/>
              </a:rPr>
              <a:t>	</a:t>
            </a:r>
            <a:r>
              <a:rPr lang="vi-VN" sz="2000" smtClean="0">
                <a:latin typeface="Consolas" pitchFamily="49" charset="0"/>
                <a:cs typeface="Consolas" pitchFamily="49" charset="0"/>
              </a:rPr>
              <a:t>naredba2 </a:t>
            </a:r>
            <a:r>
              <a:rPr lang="vi-VN" sz="2000">
                <a:latin typeface="Consolas" pitchFamily="49" charset="0"/>
                <a:cs typeface="Consolas" pitchFamily="49" charset="0"/>
              </a:rPr>
              <a:t>ili blok naredbi2</a:t>
            </a:r>
            <a:r>
              <a:rPr lang="vi-VN" sz="2000" smtClean="0">
                <a:latin typeface="Consolas" pitchFamily="49" charset="0"/>
                <a:cs typeface="Consolas" pitchFamily="49" charset="0"/>
              </a:rPr>
              <a:t>;</a:t>
            </a:r>
            <a:endParaRPr lang="vi-VN" sz="2000">
              <a:latin typeface="Consolas" pitchFamily="49" charset="0"/>
              <a:cs typeface="Consolas" pitchFamily="49" charset="0"/>
            </a:endParaRPr>
          </a:p>
        </p:txBody>
      </p:sp>
      <p:sp>
        <p:nvSpPr>
          <p:cNvPr id="5018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4F0660F-2A1E-4068-A35B-1DFEC5D25DDE}" type="slidenum">
              <a:rPr lang="en-GB" altLang="en-US" smtClean="0">
                <a:latin typeface="Arial Black" pitchFamily="34" charset="0"/>
              </a:rPr>
              <a:pPr eaLnBrk="1" hangingPunct="1"/>
              <a:t>47</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95288" y="528638"/>
            <a:ext cx="1944687" cy="596900"/>
          </a:xfrm>
        </p:spPr>
        <p:txBody>
          <a:bodyPr/>
          <a:lstStyle/>
          <a:p>
            <a:pPr eaLnBrk="1" hangingPunct="1"/>
            <a:r>
              <a:rPr lang="sr-Latn-RS" altLang="en-US" sz="3200" smtClean="0"/>
              <a:t>Selekcija</a:t>
            </a:r>
            <a:endParaRPr lang="en-US" altLang="en-US" sz="3200" smtClean="0"/>
          </a:p>
        </p:txBody>
      </p:sp>
      <p:sp>
        <p:nvSpPr>
          <p:cNvPr id="53251" name="Rectangle 3" descr="Rectangle: Click to edit Master text styles&#10;Second level&#10;Third level&#10;Fourth level&#10;Fifth level"/>
          <p:cNvSpPr txBox="1">
            <a:spLocks noChangeArrowheads="1"/>
          </p:cNvSpPr>
          <p:nvPr/>
        </p:nvSpPr>
        <p:spPr bwMode="auto">
          <a:xfrm>
            <a:off x="323850" y="1125538"/>
            <a:ext cx="8640763"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Postoji i ugnježdena </a:t>
            </a:r>
            <a:r>
              <a:rPr lang="vi-VN" sz="2000" smtClean="0">
                <a:latin typeface="Consolas" pitchFamily="49" charset="0"/>
                <a:cs typeface="Consolas" pitchFamily="49" charset="0"/>
              </a:rPr>
              <a:t>if...else</a:t>
            </a:r>
            <a:r>
              <a:rPr lang="vi-VN" sz="2000" smtClean="0"/>
              <a:t> naredba sa više uslova:</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if(uslov1)</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r>
              <a:rPr lang="sr-Latn-RS" sz="2000" smtClean="0">
                <a:latin typeface="Consolas" pitchFamily="49" charset="0"/>
                <a:cs typeface="Consolas" pitchFamily="49" charset="0"/>
              </a:rPr>
              <a:t>	</a:t>
            </a:r>
            <a:r>
              <a:rPr lang="vi-VN" sz="2000" smtClean="0">
                <a:latin typeface="Consolas" pitchFamily="49" charset="0"/>
                <a:cs typeface="Consolas" pitchFamily="49" charset="0"/>
              </a:rPr>
              <a:t>naredba1 </a:t>
            </a:r>
            <a:r>
              <a:rPr lang="vi-VN" sz="2000">
                <a:latin typeface="Consolas" pitchFamily="49" charset="0"/>
                <a:cs typeface="Consolas" pitchFamily="49" charset="0"/>
              </a:rPr>
              <a:t>ili blok naredbi1;</a:t>
            </a:r>
          </a:p>
          <a:p>
            <a:pPr marL="17780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smtClean="0">
                <a:latin typeface="Consolas" pitchFamily="49" charset="0"/>
                <a:cs typeface="Consolas" pitchFamily="49" charset="0"/>
              </a:rPr>
              <a:t>else </a:t>
            </a:r>
            <a:r>
              <a:rPr lang="vi-VN" sz="2000">
                <a:latin typeface="Consolas" pitchFamily="49" charset="0"/>
                <a:cs typeface="Consolas" pitchFamily="49" charset="0"/>
              </a:rPr>
              <a:t>if(uslov2)</a:t>
            </a:r>
          </a:p>
          <a:p>
            <a:pPr marL="17780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a:latin typeface="Consolas" pitchFamily="49" charset="0"/>
                <a:cs typeface="Consolas" pitchFamily="49" charset="0"/>
              </a:rPr>
              <a:t>	naredba2 ili blok naredbi2;</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else if(uslov3)</a:t>
            </a:r>
          </a:p>
          <a:p>
            <a:pPr marL="17780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a:latin typeface="Consolas" pitchFamily="49" charset="0"/>
                <a:cs typeface="Consolas" pitchFamily="49" charset="0"/>
              </a:rPr>
              <a:t>	naredba3 ili blok naredbi3;</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else</a:t>
            </a:r>
          </a:p>
          <a:p>
            <a:pPr marL="17780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a:latin typeface="Consolas" pitchFamily="49" charset="0"/>
                <a:cs typeface="Consolas" pitchFamily="49" charset="0"/>
              </a:rPr>
              <a:t>	naredbaN ili blok naredbiN;</a:t>
            </a:r>
          </a:p>
          <a:p>
            <a:pPr eaLnBrk="1" hangingPunct="1">
              <a:spcAft>
                <a:spcPts val="600"/>
              </a:spcAft>
              <a:buClr>
                <a:schemeClr val="tx1"/>
              </a:buClr>
              <a:buSzPct val="75000"/>
              <a:buFont typeface="Wingdings" pitchFamily="2" charset="2"/>
              <a:buChar char="n"/>
              <a:defRPr/>
            </a:pPr>
            <a:endParaRPr lang="sr-Latn-RS" sz="2000" smtClean="0"/>
          </a:p>
          <a:p>
            <a:pPr eaLnBrk="1" hangingPunct="1">
              <a:spcAft>
                <a:spcPts val="600"/>
              </a:spcAft>
              <a:buClr>
                <a:schemeClr val="tx1"/>
              </a:buClr>
              <a:buSzPct val="75000"/>
              <a:buFont typeface="Wingdings" pitchFamily="2" charset="2"/>
              <a:buChar char="n"/>
              <a:defRPr/>
            </a:pPr>
            <a:r>
              <a:rPr lang="vi-VN" sz="2000" smtClean="0"/>
              <a:t>Uslovi se proveravaju redom i za prvi koji je zadovoljen izvršavaju se odgovarajuće naredbe. Ukoliko nijedan od uslova nije zadovoljen, izvršavaju se naredbe u </a:t>
            </a:r>
            <a:r>
              <a:rPr lang="vi-VN" sz="2000" smtClean="0">
                <a:latin typeface="Consolas" pitchFamily="49" charset="0"/>
                <a:cs typeface="Consolas" pitchFamily="49" charset="0"/>
              </a:rPr>
              <a:t>else</a:t>
            </a:r>
            <a:r>
              <a:rPr lang="vi-VN" sz="2000" smtClean="0"/>
              <a:t> grani.</a:t>
            </a:r>
          </a:p>
        </p:txBody>
      </p:sp>
      <p:sp>
        <p:nvSpPr>
          <p:cNvPr id="512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C27FC83-2477-407A-B481-72F3A45268D4}" type="slidenum">
              <a:rPr lang="en-GB" altLang="en-US" smtClean="0">
                <a:latin typeface="Arial Black" pitchFamily="34" charset="0"/>
              </a:rPr>
              <a:pPr eaLnBrk="1" hangingPunct="1"/>
              <a:t>48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11188" y="1628775"/>
            <a:ext cx="8064500" cy="3816350"/>
          </a:xfrm>
        </p:spPr>
        <p:txBody>
          <a:bodyPr/>
          <a:lstStyle/>
          <a:p>
            <a:pPr algn="just" eaLnBrk="1" hangingPunct="1">
              <a:defRPr/>
            </a:pPr>
            <a:r>
              <a:rPr lang="en-GB" sz="3600" err="1">
                <a:solidFill>
                  <a:schemeClr val="accent5">
                    <a:lumMod val="50000"/>
                  </a:schemeClr>
                </a:solidFill>
              </a:rPr>
              <a:t>S</a:t>
            </a:r>
            <a:r>
              <a:rPr lang="en-GB" sz="3600" err="1" smtClean="0">
                <a:solidFill>
                  <a:schemeClr val="accent5">
                    <a:lumMod val="50000"/>
                  </a:schemeClr>
                </a:solidFill>
              </a:rPr>
              <a:t>vaka</a:t>
            </a:r>
            <a:r>
              <a:rPr lang="en-GB" sz="3600" smtClean="0">
                <a:solidFill>
                  <a:schemeClr val="accent5">
                    <a:lumMod val="50000"/>
                  </a:schemeClr>
                </a:solidFill>
              </a:rPr>
              <a:t> </a:t>
            </a:r>
            <a:r>
              <a:rPr lang="en-GB" sz="3600" err="1">
                <a:solidFill>
                  <a:schemeClr val="accent5">
                    <a:lumMod val="50000"/>
                  </a:schemeClr>
                </a:solidFill>
              </a:rPr>
              <a:t>inovacija</a:t>
            </a:r>
            <a:r>
              <a:rPr lang="en-GB" sz="3600">
                <a:solidFill>
                  <a:schemeClr val="accent5">
                    <a:lumMod val="50000"/>
                  </a:schemeClr>
                </a:solidFill>
              </a:rPr>
              <a:t> </a:t>
            </a:r>
            <a:r>
              <a:rPr lang="en-GB" sz="3600" err="1" smtClean="0">
                <a:solidFill>
                  <a:schemeClr val="accent5">
                    <a:lumMod val="50000"/>
                  </a:schemeClr>
                </a:solidFill>
              </a:rPr>
              <a:t>postoje</a:t>
            </a:r>
            <a:r>
              <a:rPr lang="sr-Latn-RS" sz="3600" smtClean="0">
                <a:solidFill>
                  <a:schemeClr val="accent5">
                    <a:lumMod val="50000"/>
                  </a:schemeClr>
                </a:solidFill>
              </a:rPr>
              <a:t>ćeg ili kreiranje novog </a:t>
            </a:r>
            <a:r>
              <a:rPr lang="en-GB" sz="3600" err="1" smtClean="0">
                <a:solidFill>
                  <a:schemeClr val="accent5">
                    <a:lumMod val="50000"/>
                  </a:schemeClr>
                </a:solidFill>
              </a:rPr>
              <a:t>programskog</a:t>
            </a:r>
            <a:r>
              <a:rPr lang="en-GB" sz="3600" smtClean="0">
                <a:solidFill>
                  <a:schemeClr val="accent5">
                    <a:lumMod val="50000"/>
                  </a:schemeClr>
                </a:solidFill>
              </a:rPr>
              <a:t> </a:t>
            </a:r>
            <a:r>
              <a:rPr lang="en-GB" sz="3600" err="1">
                <a:solidFill>
                  <a:schemeClr val="accent5">
                    <a:lumMod val="50000"/>
                  </a:schemeClr>
                </a:solidFill>
              </a:rPr>
              <a:t>jezika</a:t>
            </a:r>
            <a:r>
              <a:rPr lang="en-GB" sz="3600">
                <a:solidFill>
                  <a:schemeClr val="accent5">
                    <a:lumMod val="50000"/>
                  </a:schemeClr>
                </a:solidFill>
              </a:rPr>
              <a:t> </a:t>
            </a:r>
            <a:r>
              <a:rPr lang="en-GB" sz="3600" err="1" smtClean="0">
                <a:solidFill>
                  <a:schemeClr val="accent5">
                    <a:lumMod val="50000"/>
                  </a:schemeClr>
                </a:solidFill>
              </a:rPr>
              <a:t>nastaje</a:t>
            </a:r>
            <a:r>
              <a:rPr lang="en-GB" sz="3600" smtClean="0">
                <a:solidFill>
                  <a:schemeClr val="accent5">
                    <a:lumMod val="50000"/>
                  </a:schemeClr>
                </a:solidFill>
              </a:rPr>
              <a:t> </a:t>
            </a:r>
            <a:r>
              <a:rPr lang="en-GB" sz="3600" err="1">
                <a:solidFill>
                  <a:schemeClr val="accent5">
                    <a:lumMod val="50000"/>
                  </a:schemeClr>
                </a:solidFill>
              </a:rPr>
              <a:t>iz</a:t>
            </a:r>
            <a:r>
              <a:rPr lang="en-GB" sz="3600">
                <a:solidFill>
                  <a:schemeClr val="accent5">
                    <a:lumMod val="50000"/>
                  </a:schemeClr>
                </a:solidFill>
              </a:rPr>
              <a:t> </a:t>
            </a:r>
            <a:r>
              <a:rPr lang="en-GB" sz="3600" err="1">
                <a:solidFill>
                  <a:schemeClr val="accent5">
                    <a:lumMod val="50000"/>
                  </a:schemeClr>
                </a:solidFill>
              </a:rPr>
              <a:t>potrebe</a:t>
            </a:r>
            <a:r>
              <a:rPr lang="en-GB" sz="3600">
                <a:solidFill>
                  <a:schemeClr val="accent5">
                    <a:lumMod val="50000"/>
                  </a:schemeClr>
                </a:solidFill>
              </a:rPr>
              <a:t> da se </a:t>
            </a:r>
            <a:r>
              <a:rPr lang="en-GB" sz="3600" err="1">
                <a:solidFill>
                  <a:schemeClr val="accent5">
                    <a:lumMod val="50000"/>
                  </a:schemeClr>
                </a:solidFill>
              </a:rPr>
              <a:t>reši</a:t>
            </a:r>
            <a:r>
              <a:rPr lang="en-GB" sz="3600">
                <a:solidFill>
                  <a:schemeClr val="accent5">
                    <a:lumMod val="50000"/>
                  </a:schemeClr>
                </a:solidFill>
              </a:rPr>
              <a:t> </a:t>
            </a:r>
            <a:r>
              <a:rPr lang="en-GB" sz="3600" err="1">
                <a:solidFill>
                  <a:schemeClr val="accent5">
                    <a:lumMod val="50000"/>
                  </a:schemeClr>
                </a:solidFill>
              </a:rPr>
              <a:t>neki</a:t>
            </a:r>
            <a:r>
              <a:rPr lang="en-GB" sz="3600">
                <a:solidFill>
                  <a:schemeClr val="accent5">
                    <a:lumMod val="50000"/>
                  </a:schemeClr>
                </a:solidFill>
              </a:rPr>
              <a:t> </a:t>
            </a:r>
            <a:r>
              <a:rPr lang="en-GB" sz="3600" err="1">
                <a:solidFill>
                  <a:schemeClr val="accent5">
                    <a:lumMod val="50000"/>
                  </a:schemeClr>
                </a:solidFill>
              </a:rPr>
              <a:t>fundamentalni</a:t>
            </a:r>
            <a:r>
              <a:rPr lang="en-GB" sz="3600">
                <a:solidFill>
                  <a:schemeClr val="accent5">
                    <a:lumMod val="50000"/>
                  </a:schemeClr>
                </a:solidFill>
              </a:rPr>
              <a:t> problem </a:t>
            </a:r>
            <a:r>
              <a:rPr lang="en-GB" sz="3600" err="1">
                <a:solidFill>
                  <a:schemeClr val="accent5">
                    <a:lumMod val="50000"/>
                  </a:schemeClr>
                </a:solidFill>
              </a:rPr>
              <a:t>koji</a:t>
            </a:r>
            <a:r>
              <a:rPr lang="en-GB" sz="3600">
                <a:solidFill>
                  <a:schemeClr val="accent5">
                    <a:lumMod val="50000"/>
                  </a:schemeClr>
                </a:solidFill>
              </a:rPr>
              <a:t> </a:t>
            </a:r>
            <a:r>
              <a:rPr lang="en-GB" sz="3600" err="1">
                <a:solidFill>
                  <a:schemeClr val="accent5">
                    <a:lumMod val="50000"/>
                  </a:schemeClr>
                </a:solidFill>
              </a:rPr>
              <a:t>nije</a:t>
            </a:r>
            <a:r>
              <a:rPr lang="en-GB" sz="3600">
                <a:solidFill>
                  <a:schemeClr val="accent5">
                    <a:lumMod val="50000"/>
                  </a:schemeClr>
                </a:solidFill>
              </a:rPr>
              <a:t> </a:t>
            </a:r>
            <a:r>
              <a:rPr lang="en-GB" sz="3600" err="1">
                <a:solidFill>
                  <a:schemeClr val="accent5">
                    <a:lumMod val="50000"/>
                  </a:schemeClr>
                </a:solidFill>
              </a:rPr>
              <a:t>rešiv</a:t>
            </a:r>
            <a:r>
              <a:rPr lang="en-GB" sz="3600">
                <a:solidFill>
                  <a:schemeClr val="accent5">
                    <a:lumMod val="50000"/>
                  </a:schemeClr>
                </a:solidFill>
              </a:rPr>
              <a:t> u </a:t>
            </a:r>
            <a:r>
              <a:rPr lang="en-GB" sz="3600" err="1">
                <a:solidFill>
                  <a:schemeClr val="accent5">
                    <a:lumMod val="50000"/>
                  </a:schemeClr>
                </a:solidFill>
              </a:rPr>
              <a:t>postojećim</a:t>
            </a:r>
            <a:r>
              <a:rPr lang="en-GB" sz="3600">
                <a:solidFill>
                  <a:schemeClr val="accent5">
                    <a:lumMod val="50000"/>
                  </a:schemeClr>
                </a:solidFill>
              </a:rPr>
              <a:t> </a:t>
            </a:r>
            <a:r>
              <a:rPr lang="en-GB" sz="3600" err="1" smtClean="0">
                <a:solidFill>
                  <a:schemeClr val="accent5">
                    <a:lumMod val="50000"/>
                  </a:schemeClr>
                </a:solidFill>
              </a:rPr>
              <a:t>jezicima</a:t>
            </a:r>
            <a:r>
              <a:rPr lang="en-GB" sz="3600" smtClean="0">
                <a:solidFill>
                  <a:schemeClr val="accent5">
                    <a:lumMod val="50000"/>
                  </a:schemeClr>
                </a:solidFill>
              </a:rPr>
              <a:t>.</a:t>
            </a:r>
            <a:endParaRPr lang="en-US" sz="3600" smtClean="0">
              <a:solidFill>
                <a:schemeClr val="accent5">
                  <a:lumMod val="50000"/>
                </a:schemeClr>
              </a:solidFill>
            </a:endParaRPr>
          </a:p>
        </p:txBody>
      </p:sp>
      <p:sp>
        <p:nvSpPr>
          <p:cNvPr id="717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8E0F83B-C2F3-4812-8790-45CEF2F4270F}" type="slidenum">
              <a:rPr lang="en-GB" altLang="en-US" smtClean="0">
                <a:latin typeface="Arial Black" pitchFamily="34" charset="0"/>
              </a:rPr>
              <a:pPr eaLnBrk="1" hangingPunct="1"/>
              <a:t>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Od strukturnog ka </a:t>
            </a:r>
            <a:r>
              <a:rPr lang="en-US" altLang="en-US" sz="3600" smtClean="0"/>
              <a:t>OO programiranj</a:t>
            </a:r>
            <a:r>
              <a:rPr lang="sr-Latn-RS" altLang="en-US" sz="3600" smtClean="0"/>
              <a:t>u</a:t>
            </a:r>
            <a:endParaRPr lang="en-US" altLang="en-US" sz="3600" smtClean="0"/>
          </a:p>
        </p:txBody>
      </p:sp>
      <p:sp>
        <p:nvSpPr>
          <p:cNvPr id="8195" name="Rectangle 3" descr="Rectangle: Click to edit Master text styles&#10;Second level&#10;Third level&#10;Fourth level&#10;Fifth level"/>
          <p:cNvSpPr txBox="1">
            <a:spLocks noChangeArrowheads="1"/>
          </p:cNvSpPr>
          <p:nvPr/>
        </p:nvSpPr>
        <p:spPr bwMode="auto">
          <a:xfrm>
            <a:off x="251520" y="1268760"/>
            <a:ext cx="85344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200" dirty="0"/>
              <a:t>Pojava jezika C je iz osnova promeni</a:t>
            </a:r>
            <a:r>
              <a:rPr lang="sr-Latn-RS" altLang="en-US" sz="2200" dirty="0"/>
              <a:t>la</a:t>
            </a:r>
            <a:r>
              <a:rPr lang="vi-VN" altLang="en-US" sz="2200" dirty="0"/>
              <a:t> pristup programiranju.</a:t>
            </a:r>
            <a:endParaRPr lang="en-US" altLang="en-US" sz="2200" dirty="0"/>
          </a:p>
          <a:p>
            <a:pPr eaLnBrk="1" hangingPunct="1">
              <a:spcAft>
                <a:spcPts val="600"/>
              </a:spcAft>
              <a:buClr>
                <a:schemeClr val="tx1"/>
              </a:buClr>
              <a:buSzPct val="75000"/>
              <a:buFont typeface="Wingdings" pitchFamily="2" charset="2"/>
              <a:buChar char="n"/>
            </a:pPr>
            <a:r>
              <a:rPr lang="vi-VN" altLang="en-US" sz="2200" dirty="0"/>
              <a:t>Jezik C je nastao iz potrebe za </a:t>
            </a:r>
            <a:r>
              <a:rPr lang="vi-VN" altLang="en-US" sz="2200" dirty="0" smtClean="0"/>
              <a:t>strukturnim</a:t>
            </a:r>
            <a:r>
              <a:rPr lang="vi-VN" altLang="en-US" sz="2200" dirty="0"/>
              <a:t>, efikasnim jezikom visokog nivoa koji je u stanju da zameni programiranje u asembleru pri sistemskom programiranju. </a:t>
            </a:r>
          </a:p>
          <a:p>
            <a:pPr eaLnBrk="1" hangingPunct="1">
              <a:spcAft>
                <a:spcPts val="600"/>
              </a:spcAft>
              <a:buClr>
                <a:schemeClr val="tx1"/>
              </a:buClr>
              <a:buSzPct val="75000"/>
              <a:buFont typeface="Wingdings" pitchFamily="2" charset="2"/>
              <a:buChar char="n"/>
            </a:pPr>
            <a:r>
              <a:rPr lang="vi-VN" altLang="en-US" sz="2200" dirty="0"/>
              <a:t>Pre C-a, programeri su obično birali jezik namenjen određenoj aplikaciji</a:t>
            </a:r>
            <a:r>
              <a:rPr lang="sr-Latn-RS" altLang="en-US" sz="2200" dirty="0"/>
              <a:t>:</a:t>
            </a:r>
            <a:r>
              <a:rPr lang="vi-VN" altLang="en-US" sz="2200" dirty="0"/>
              <a:t> FORTRAN ima upotrebu u naučnim aplikacijama, ali nije dobar za sistemsko programiranje</a:t>
            </a:r>
            <a:r>
              <a:rPr lang="sr-Latn-RS" altLang="en-US" sz="2200" dirty="0"/>
              <a:t>,</a:t>
            </a:r>
            <a:r>
              <a:rPr lang="vi-VN" altLang="en-US" sz="2200" dirty="0"/>
              <a:t> BASIC je bio jednostavan za naučiti, ali nije bio previše moćan. Programiranje u asembleru daje efikasne programe, ali je asembler </a:t>
            </a:r>
            <a:r>
              <a:rPr lang="sr-Latn-RS" altLang="en-US" sz="2200" dirty="0"/>
              <a:t>složen za rad</a:t>
            </a:r>
            <a:r>
              <a:rPr lang="vi-VN" altLang="en-US" sz="2200" dirty="0"/>
              <a:t>. </a:t>
            </a:r>
          </a:p>
          <a:p>
            <a:pPr eaLnBrk="1" hangingPunct="1">
              <a:spcAft>
                <a:spcPts val="600"/>
              </a:spcAft>
              <a:buClr>
                <a:schemeClr val="tx1"/>
              </a:buClr>
              <a:buSzPct val="75000"/>
              <a:buFont typeface="Wingdings" pitchFamily="2" charset="2"/>
              <a:buChar char="n"/>
            </a:pPr>
            <a:r>
              <a:rPr lang="vi-VN" altLang="en-US" sz="2200" dirty="0"/>
              <a:t>Prvi programski jezici, uključujući Basic, Cobol i FORTRAN, nisu projektovani na osnovu strukturnih principa. Upotreba naredbe </a:t>
            </a:r>
            <a:r>
              <a:rPr lang="vi-VN" altLang="en-US" sz="2200" b="1" dirty="0">
                <a:solidFill>
                  <a:srgbClr val="FF0000"/>
                </a:solidFill>
              </a:rPr>
              <a:t>GOTO</a:t>
            </a:r>
            <a:r>
              <a:rPr lang="vi-VN" altLang="en-US" sz="2200" dirty="0"/>
              <a:t> bila je vrlo česta, što je značajno narušavalo preglednost programskog koda. </a:t>
            </a:r>
            <a:endParaRPr lang="sr-Latn-RS" altLang="en-US" sz="2200" dirty="0"/>
          </a:p>
          <a:p>
            <a:pPr eaLnBrk="1" hangingPunct="1">
              <a:spcAft>
                <a:spcPts val="600"/>
              </a:spcAft>
              <a:buClr>
                <a:schemeClr val="tx1"/>
              </a:buClr>
              <a:buSzPct val="75000"/>
              <a:buFont typeface="Wingdings" pitchFamily="2" charset="2"/>
              <a:buChar char="n"/>
            </a:pPr>
            <a:r>
              <a:rPr lang="vi-VN" altLang="en-US" sz="2200" dirty="0"/>
              <a:t>Sa druge strane, strukturni jezici kao što je Pascal nisu bili preterano efikasni i </a:t>
            </a:r>
            <a:r>
              <a:rPr lang="sr-Latn-RS" altLang="en-US" sz="2200" dirty="0"/>
              <a:t>nisu imali široku upotrebu</a:t>
            </a:r>
            <a:r>
              <a:rPr lang="vi-VN" altLang="en-US" sz="2200" dirty="0"/>
              <a:t>.</a:t>
            </a:r>
          </a:p>
        </p:txBody>
      </p:sp>
      <p:sp>
        <p:nvSpPr>
          <p:cNvPr id="81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34DA0D-D3C2-4355-BCDA-A12C53F5B995}" type="slidenum">
              <a:rPr lang="en-GB" altLang="en-US" smtClean="0">
                <a:latin typeface="Arial Black" pitchFamily="34" charset="0"/>
              </a:rPr>
              <a:pPr eaLnBrk="1" hangingPunct="1"/>
              <a:t>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Od strukturnog ka </a:t>
            </a:r>
            <a:r>
              <a:rPr lang="en-US" altLang="en-US" sz="3600" smtClean="0"/>
              <a:t>OO programiranj</a:t>
            </a:r>
            <a:r>
              <a:rPr lang="sr-Latn-RS" altLang="en-US" sz="3600" smtClean="0"/>
              <a:t>u</a:t>
            </a:r>
            <a:endParaRPr lang="en-US" altLang="en-US" sz="3600" smtClean="0"/>
          </a:p>
        </p:txBody>
      </p:sp>
      <p:sp>
        <p:nvSpPr>
          <p:cNvPr id="9219" name="Rectangle 3" descr="Rectangle: Click to edit Master text styles&#10;Second level&#10;Third level&#10;Fourth level&#10;Fifth level"/>
          <p:cNvSpPr txBox="1">
            <a:spLocks noChangeArrowheads="1"/>
          </p:cNvSpPr>
          <p:nvPr/>
        </p:nvSpPr>
        <p:spPr bwMode="auto">
          <a:xfrm>
            <a:off x="179512" y="1196975"/>
            <a:ext cx="864096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200" dirty="0"/>
              <a:t>Početkom </a:t>
            </a:r>
            <a:r>
              <a:rPr lang="sr-Latn-RS" altLang="en-US" sz="2200" dirty="0"/>
              <a:t>70.</a:t>
            </a:r>
            <a:r>
              <a:rPr lang="vi-VN" altLang="en-US" sz="2200" dirty="0"/>
              <a:t> godina </a:t>
            </a:r>
            <a:r>
              <a:rPr lang="sr-Latn-RS" altLang="en-US" sz="2200" dirty="0"/>
              <a:t>XX</a:t>
            </a:r>
            <a:r>
              <a:rPr lang="vi-VN" altLang="en-US" sz="2200" dirty="0"/>
              <a:t> veka, računarska revolucija se uveliko zahuktala i potražnja za softverom je uveliko prevazilazila mogućnosti programera da ga isporuče. Sa druge strane, računarski hardver se toliko raširio da je dostigao kritičnu masu. Po prvi put su programeri dobili naizgled neograničen pristup svojim mašinama, što je donelo slobodu u eksperimentisanju i omogućilo programerima da počnu da prave svoje alatke. Rečju, sve je vapilo je novim jezikom koji bi predstavljao kvalitativan skok u aktuelnom programiranju.</a:t>
            </a:r>
          </a:p>
          <a:p>
            <a:pPr eaLnBrk="1" hangingPunct="1">
              <a:spcAft>
                <a:spcPts val="600"/>
              </a:spcAft>
              <a:buClr>
                <a:schemeClr val="tx1"/>
              </a:buClr>
              <a:buSzPct val="75000"/>
              <a:buFont typeface="Wingdings" pitchFamily="2" charset="2"/>
              <a:buChar char="n"/>
            </a:pPr>
            <a:r>
              <a:rPr lang="vi-VN" altLang="en-US" sz="2200" dirty="0"/>
              <a:t>Programski jezik C je stvorio Dennis Ritchie. C je nastao iz jezika B, koga je stvorio Ken Thompson, a ovaj je nastao iz jezika BCPL, koga je </a:t>
            </a:r>
            <a:r>
              <a:rPr lang="en-US" altLang="en-US" sz="2200" dirty="0" err="1" smtClean="0"/>
              <a:t>stvorio</a:t>
            </a:r>
            <a:r>
              <a:rPr lang="en-US" altLang="en-US" sz="2200" dirty="0" smtClean="0"/>
              <a:t> </a:t>
            </a:r>
            <a:r>
              <a:rPr lang="vi-VN" altLang="en-US" sz="2200" dirty="0" smtClean="0"/>
              <a:t>Martin </a:t>
            </a:r>
            <a:r>
              <a:rPr lang="vi-VN" altLang="en-US" sz="2200" dirty="0"/>
              <a:t>Richards. Tokom više godina, standard jezika C je bio onaj koji se koristio na UNIX-u, i koji je opisan u knjizi </a:t>
            </a:r>
            <a:r>
              <a:rPr lang="vi-VN" altLang="en-US" sz="2200" i="1" dirty="0"/>
              <a:t>The C programming language</a:t>
            </a:r>
            <a:r>
              <a:rPr lang="vi-VN" altLang="en-US" sz="2200" dirty="0"/>
              <a:t> (Prentice Hall, 1978), čiji su autori Brian Kernighan i Denis Ritchie. Jezik C je zvanično standardizovan od strane ANSI instituta.</a:t>
            </a:r>
          </a:p>
        </p:txBody>
      </p:sp>
      <p:sp>
        <p:nvSpPr>
          <p:cNvPr id="92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0D3C0D-2558-4D8D-9764-006B766B1582}" type="slidenum">
              <a:rPr lang="en-GB" altLang="en-US" smtClean="0">
                <a:latin typeface="Arial Black" pitchFamily="34" charset="0"/>
              </a:rPr>
              <a:pPr eaLnBrk="1" hangingPunct="1"/>
              <a:t>7</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63563" y="457200"/>
            <a:ext cx="8329612" cy="739775"/>
          </a:xfrm>
        </p:spPr>
        <p:txBody>
          <a:bodyPr/>
          <a:lstStyle/>
          <a:p>
            <a:pPr eaLnBrk="1" hangingPunct="1"/>
            <a:r>
              <a:rPr lang="sr-Latn-RS" altLang="en-US" sz="3600" dirty="0" smtClean="0"/>
              <a:t>Od strukturnog ka </a:t>
            </a:r>
            <a:r>
              <a:rPr lang="en-US" altLang="en-US" sz="3600" dirty="0" smtClean="0"/>
              <a:t>OO </a:t>
            </a:r>
            <a:r>
              <a:rPr lang="en-US" altLang="en-US" sz="3600" dirty="0" err="1" smtClean="0"/>
              <a:t>programiranj</a:t>
            </a:r>
            <a:r>
              <a:rPr lang="sr-Latn-RS" altLang="en-US" sz="3600" dirty="0" smtClean="0"/>
              <a:t>u</a:t>
            </a:r>
            <a:endParaRPr lang="en-US" altLang="en-US" sz="3600" dirty="0" smtClean="0"/>
          </a:p>
        </p:txBody>
      </p:sp>
      <p:sp>
        <p:nvSpPr>
          <p:cNvPr id="10243" name="Rectangle 3" descr="Rectangle: Click to edit Master text styles&#10;Second level&#10;Third level&#10;Fourth level&#10;Fifth level"/>
          <p:cNvSpPr txBox="1">
            <a:spLocks noChangeArrowheads="1"/>
          </p:cNvSpPr>
          <p:nvPr/>
        </p:nvSpPr>
        <p:spPr bwMode="auto">
          <a:xfrm>
            <a:off x="179512" y="1413718"/>
            <a:ext cx="8534400" cy="496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200" dirty="0"/>
              <a:t>Smatra se da nastanak C-a predstavlja početak modernog doba u programskim jezicima. To nije samo programski, već i programerski jezik. Za razliku od jezika pre pojave C-a, koji su obično nastajali kao rezultat akademskih eksperimenata, C su zamislili, kreirali i razvili programeri, pa zato on </a:t>
            </a:r>
            <a:r>
              <a:rPr lang="vi-VN" altLang="en-US" sz="2200" dirty="0" smtClean="0"/>
              <a:t>odr</a:t>
            </a:r>
            <a:r>
              <a:rPr lang="sr-Latn-ME" altLang="en-US" sz="2200" dirty="0" smtClean="0"/>
              <a:t>a</a:t>
            </a:r>
            <a:r>
              <a:rPr lang="vi-VN" altLang="en-US" sz="2200" dirty="0" smtClean="0"/>
              <a:t>žava </a:t>
            </a:r>
            <a:r>
              <a:rPr lang="vi-VN" altLang="en-US" sz="2200" dirty="0"/>
              <a:t>programerski pristup programiranju. C su stvorili ljudi koji su ga stvarno i koristili. Time je ovaj jezik vrlo brzo pronašao svoje mesto među programerima.</a:t>
            </a:r>
          </a:p>
          <a:p>
            <a:pPr eaLnBrk="1" hangingPunct="1">
              <a:spcAft>
                <a:spcPts val="600"/>
              </a:spcAft>
              <a:buClr>
                <a:schemeClr val="tx1"/>
              </a:buClr>
              <a:buSzPct val="75000"/>
              <a:buFont typeface="Wingdings" pitchFamily="2" charset="2"/>
              <a:buChar char="n"/>
            </a:pPr>
            <a:r>
              <a:rPr lang="en-GB" altLang="en-US" sz="2200" dirty="0" err="1"/>
              <a:t>Početkom</a:t>
            </a:r>
            <a:r>
              <a:rPr lang="en-GB" altLang="en-US" sz="2200" dirty="0"/>
              <a:t> </a:t>
            </a:r>
            <a:r>
              <a:rPr lang="sr-Latn-RS" altLang="en-US" sz="2200" dirty="0"/>
              <a:t>80.</a:t>
            </a:r>
            <a:r>
              <a:rPr lang="en-GB" altLang="en-US" sz="2200" dirty="0"/>
              <a:t> </a:t>
            </a:r>
            <a:r>
              <a:rPr lang="en-GB" altLang="en-US" sz="2200" dirty="0" err="1"/>
              <a:t>godina</a:t>
            </a:r>
            <a:r>
              <a:rPr lang="en-GB" altLang="en-US" sz="2200" dirty="0" smtClean="0"/>
              <a:t>, </a:t>
            </a:r>
            <a:r>
              <a:rPr lang="hr-HR" altLang="en-US" sz="2200" dirty="0" smtClean="0"/>
              <a:t>programeri </a:t>
            </a:r>
            <a:r>
              <a:rPr lang="hr-HR" altLang="en-US" sz="2200" dirty="0"/>
              <a:t>su široj javnosti otkrili mogućnosti računara, pa su zahtevi korisnika računara postajali sve veći, a samim tim je i rastao obim posla poveravan računarima. Broj i veličina projekata na kojima su </a:t>
            </a:r>
            <a:r>
              <a:rPr lang="hr-HR" altLang="en-US" sz="2200" dirty="0" smtClean="0"/>
              <a:t>programeri </a:t>
            </a:r>
            <a:r>
              <a:rPr lang="hr-HR" altLang="en-US" sz="2200" dirty="0"/>
              <a:t>radili su rasli i došli do tačke kada </a:t>
            </a:r>
            <a:r>
              <a:rPr lang="hr-HR" altLang="en-US" sz="2200" dirty="0" smtClean="0"/>
              <a:t>strukt</a:t>
            </a:r>
            <a:r>
              <a:rPr lang="en-US" altLang="en-US" sz="2200" dirty="0" smtClean="0"/>
              <a:t>u</a:t>
            </a:r>
            <a:r>
              <a:rPr lang="hr-HR" altLang="en-US" sz="2200" dirty="0" smtClean="0"/>
              <a:t>rno </a:t>
            </a:r>
            <a:r>
              <a:rPr lang="hr-HR" altLang="en-US" sz="2200" dirty="0"/>
              <a:t>programiranje ne može da izađe u susret svim zahtevima.</a:t>
            </a:r>
            <a:endParaRPr lang="vi-VN" altLang="en-US" sz="2200" dirty="0"/>
          </a:p>
        </p:txBody>
      </p:sp>
      <p:sp>
        <p:nvSpPr>
          <p:cNvPr id="102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7FFE9E0-4387-4AFB-8129-127161A94995}" type="slidenum">
              <a:rPr lang="en-GB" altLang="en-US" smtClean="0">
                <a:latin typeface="Arial Black" pitchFamily="34" charset="0"/>
              </a:rPr>
              <a:pPr eaLnBrk="1" hangingPunct="1"/>
              <a:t>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Od strukturnog ka </a:t>
            </a:r>
            <a:r>
              <a:rPr lang="en-US" altLang="en-US" sz="3600" smtClean="0"/>
              <a:t>OO programiranj</a:t>
            </a:r>
            <a:r>
              <a:rPr lang="sr-Latn-RS" altLang="en-US" sz="3600" smtClean="0"/>
              <a:t>u</a:t>
            </a:r>
            <a:endParaRPr lang="en-US" altLang="en-US" sz="3600" smtClean="0"/>
          </a:p>
        </p:txBody>
      </p:sp>
      <p:sp>
        <p:nvSpPr>
          <p:cNvPr id="11267" name="Rectangle 3" descr="Rectangle: Click to edit Master text styles&#10;Second level&#10;Third level&#10;Fourth level&#10;Fifth level"/>
          <p:cNvSpPr txBox="1">
            <a:spLocks noChangeArrowheads="1"/>
          </p:cNvSpPr>
          <p:nvPr/>
        </p:nvSpPr>
        <p:spPr bwMode="auto">
          <a:xfrm>
            <a:off x="304800" y="1196975"/>
            <a:ext cx="85344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US" altLang="en-US" sz="2200"/>
              <a:t>P</a:t>
            </a:r>
            <a:r>
              <a:rPr lang="hr-HR" altLang="en-US" sz="2200"/>
              <a:t>isanje, testiranje i ispravljanje programa je postao mukotrpan posao zbog čestih izmena programa. Često se dešavalo da je za veoma male zahtevane promene potrebno izvršiti znatne promene u kodu nekog modula ili njegovo ponovno pisanje. Zatim, veze modula sa ostalim modulima programa su bile veoma složene, pa je promena jednog modula zahtevala značajno menjanje čitavog programa. Problem je predstavljalo i testiranje novog sistema i otklanjanje grešaka koje bi se pojavile kao posledica menjanja nekih modula.</a:t>
            </a:r>
            <a:endParaRPr lang="en-GB" altLang="en-US" sz="2200"/>
          </a:p>
          <a:p>
            <a:pPr>
              <a:spcBef>
                <a:spcPct val="20000"/>
              </a:spcBef>
              <a:buClr>
                <a:schemeClr val="bg2"/>
              </a:buClr>
              <a:buSzPct val="75000"/>
              <a:buFont typeface="Wingdings" pitchFamily="2" charset="2"/>
              <a:buChar char="n"/>
            </a:pPr>
            <a:r>
              <a:rPr lang="hr-HR" altLang="en-US" sz="2200"/>
              <a:t>Odgovor na softversku krizu predstavljalo je OO programiranje. Iako se kao koncept pojavilo znatno pre softverske krize, sa njenom pojavom uočena je neophodnost ovog koncepta. Naime, američka komunikaciona kompanija AT&amp;T (AT&amp;T - American Telephone and Telegraph) je trebala da početkom osamdesetih realizuje određeni projekat.</a:t>
            </a:r>
            <a:endParaRPr lang="vi-VN" altLang="en-US" sz="220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23FB3B-60F9-45AF-A3C8-0C53E308D564}" type="slidenum">
              <a:rPr lang="en-GB" altLang="en-US" smtClean="0">
                <a:latin typeface="Arial Black" pitchFamily="34" charset="0"/>
              </a:rPr>
              <a:pPr eaLnBrk="1" hangingPunct="1"/>
              <a:t>9</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28529</TotalTime>
  <Words>5653</Words>
  <Application>Microsoft Office PowerPoint</Application>
  <PresentationFormat>On-screen Show (4:3)</PresentationFormat>
  <Paragraphs>618</Paragraphs>
  <Slides>48</Slides>
  <Notes>44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Arial Black</vt:lpstr>
      <vt:lpstr>Calibri</vt:lpstr>
      <vt:lpstr>Consolas</vt:lpstr>
      <vt:lpstr>Courier New</vt:lpstr>
      <vt:lpstr>Times New Roman</vt:lpstr>
      <vt:lpstr>Wingdings</vt:lpstr>
      <vt:lpstr>Pixel</vt:lpstr>
      <vt:lpstr>OBJEKTNO-ORIJENTISANI DIZAJN SOFTVERA</vt:lpstr>
      <vt:lpstr>Osnovni podaci - osoblje</vt:lpstr>
      <vt:lpstr>Osnovni podaci - bodovanje</vt:lpstr>
      <vt:lpstr>Literatura</vt:lpstr>
      <vt:lpstr>Svaka inovacija postojećeg ili kreiranje novog programskog jezika nastaje iz potrebe da se reši neki fundamentalni problem koji nije rešiv u postojećim jezicima.</vt:lpstr>
      <vt:lpstr>Od strukturnog ka OO programiranju</vt:lpstr>
      <vt:lpstr>Od strukturnog ka OO programiranju</vt:lpstr>
      <vt:lpstr>Od strukturnog ka OO programiranju</vt:lpstr>
      <vt:lpstr>Od strukturnog ka OO programiranju</vt:lpstr>
      <vt:lpstr>Od strukturnog ka OO programiranju</vt:lpstr>
      <vt:lpstr>Nastanak Jave</vt:lpstr>
      <vt:lpstr>Nastanak Jave</vt:lpstr>
      <vt:lpstr>Nastanak Jave</vt:lpstr>
      <vt:lpstr>Nastanak Jave. Bajt kôd</vt:lpstr>
      <vt:lpstr>Bajt kôd</vt:lpstr>
      <vt:lpstr>Bajt kôd</vt:lpstr>
      <vt:lpstr>Osobine Jave</vt:lpstr>
      <vt:lpstr>Osobine Jave</vt:lpstr>
      <vt:lpstr>Naredbe i podaci</vt:lpstr>
      <vt:lpstr>Apstrakcija</vt:lpstr>
      <vt:lpstr>Apstrakcija</vt:lpstr>
      <vt:lpstr>Tri principa OOP - Enkapsulacija</vt:lpstr>
      <vt:lpstr>Tri principa OOP - Enkapsulacija</vt:lpstr>
      <vt:lpstr>Tri principa OOP - Enkapsulacija</vt:lpstr>
      <vt:lpstr>Tri principa OOP - Nasleđivanje</vt:lpstr>
      <vt:lpstr>Tri principa OOP - Polimorfizam</vt:lpstr>
      <vt:lpstr>Tri principa OOP - Polimorfizam</vt:lpstr>
      <vt:lpstr>Prvi Java program</vt:lpstr>
      <vt:lpstr>Deklaracija klase</vt:lpstr>
      <vt:lpstr>Deklaracija klase</vt:lpstr>
      <vt:lpstr>Metode print, println i printf</vt:lpstr>
      <vt:lpstr>Kompajliranje i izvršenje Java aplikacije</vt:lpstr>
      <vt:lpstr>Kompajliranje i izvršenje Java aplikacije</vt:lpstr>
      <vt:lpstr>Učitavanje podataka</vt:lpstr>
      <vt:lpstr>Učitavanje podataka. Deklaracija promenljivih</vt:lpstr>
      <vt:lpstr>Učitavanje podataka. Deklaracija promenljivih</vt:lpstr>
      <vt:lpstr>Deklaracija i inicijalizacija promenljivih</vt:lpstr>
      <vt:lpstr>Primitivni Java tipovi</vt:lpstr>
      <vt:lpstr>Primitivni Java tipovi</vt:lpstr>
      <vt:lpstr>Java kao strogo tipiziran jezik</vt:lpstr>
      <vt:lpstr>Java aritmetički operatori</vt:lpstr>
      <vt:lpstr>Java operatori poređenja. Uslovni operator</vt:lpstr>
      <vt:lpstr>Kombinovani operatori dodele. ++ i --</vt:lpstr>
      <vt:lpstr>Prvenstvo i asocijativnost operatora</vt:lpstr>
      <vt:lpstr>Kontrola toka programa</vt:lpstr>
      <vt:lpstr>Sekvenca</vt:lpstr>
      <vt:lpstr>Selekcija</vt:lpstr>
      <vt:lpstr>Selekcija</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Slobodan</cp:lastModifiedBy>
  <cp:revision>852</cp:revision>
  <cp:lastPrinted>2014-02-06T16:52:44Z</cp:lastPrinted>
  <dcterms:created xsi:type="dcterms:W3CDTF">2004-08-23T07:37:27Z</dcterms:created>
  <dcterms:modified xsi:type="dcterms:W3CDTF">2021-03-27T17:14:36Z</dcterms:modified>
</cp:coreProperties>
</file>