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47"/>
  </p:notesMasterIdLst>
  <p:handoutMasterIdLst>
    <p:handoutMasterId r:id="rId48"/>
  </p:handoutMasterIdLst>
  <p:sldIdLst>
    <p:sldId id="256" r:id="rId2"/>
    <p:sldId id="479" r:id="rId3"/>
    <p:sldId id="480" r:id="rId4"/>
    <p:sldId id="481" r:id="rId5"/>
    <p:sldId id="482" r:id="rId6"/>
    <p:sldId id="483" r:id="rId7"/>
    <p:sldId id="484" r:id="rId8"/>
    <p:sldId id="485" r:id="rId9"/>
    <p:sldId id="486" r:id="rId10"/>
    <p:sldId id="487" r:id="rId11"/>
    <p:sldId id="488" r:id="rId12"/>
    <p:sldId id="489" r:id="rId13"/>
    <p:sldId id="490" r:id="rId14"/>
    <p:sldId id="491" r:id="rId15"/>
    <p:sldId id="492" r:id="rId16"/>
    <p:sldId id="493" r:id="rId17"/>
    <p:sldId id="354" r:id="rId18"/>
    <p:sldId id="444" r:id="rId19"/>
    <p:sldId id="445" r:id="rId20"/>
    <p:sldId id="446" r:id="rId21"/>
    <p:sldId id="418" r:id="rId22"/>
    <p:sldId id="419" r:id="rId23"/>
    <p:sldId id="494" r:id="rId24"/>
    <p:sldId id="447" r:id="rId25"/>
    <p:sldId id="448" r:id="rId26"/>
    <p:sldId id="449" r:id="rId27"/>
    <p:sldId id="455" r:id="rId28"/>
    <p:sldId id="382" r:id="rId29"/>
    <p:sldId id="451" r:id="rId30"/>
    <p:sldId id="452" r:id="rId31"/>
    <p:sldId id="453" r:id="rId32"/>
    <p:sldId id="454" r:id="rId33"/>
    <p:sldId id="383" r:id="rId34"/>
    <p:sldId id="421" r:id="rId35"/>
    <p:sldId id="422" r:id="rId36"/>
    <p:sldId id="384" r:id="rId37"/>
    <p:sldId id="457" r:id="rId38"/>
    <p:sldId id="456" r:id="rId39"/>
    <p:sldId id="386" r:id="rId40"/>
    <p:sldId id="425" r:id="rId41"/>
    <p:sldId id="458" r:id="rId42"/>
    <p:sldId id="459" r:id="rId43"/>
    <p:sldId id="460" r:id="rId44"/>
    <p:sldId id="495" r:id="rId45"/>
    <p:sldId id="496" r:id="rId46"/>
  </p:sldIdLst>
  <p:sldSz cx="9144000" cy="6858000" type="screen4x3"/>
  <p:notesSz cx="10234613" cy="70993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a:srgbClr val="3333CC"/>
    <a:srgbClr val="CC6600"/>
    <a:srgbClr val="CCFFCC"/>
    <a:srgbClr val="FF3300"/>
    <a:srgbClr val="006400"/>
    <a:srgbClr val="339933"/>
    <a:srgbClr val="0ABD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showGuides="1">
      <p:cViewPr varScale="1">
        <p:scale>
          <a:sx n="91" d="100"/>
          <a:sy n="91" d="100"/>
        </p:scale>
        <p:origin x="91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435475" cy="355600"/>
          </a:xfrm>
          <a:prstGeom prst="rect">
            <a:avLst/>
          </a:prstGeom>
          <a:noFill/>
          <a:ln w="9525">
            <a:noFill/>
            <a:miter lim="800000"/>
            <a:headEnd/>
            <a:tailEnd/>
          </a:ln>
          <a:effectLst/>
        </p:spPr>
        <p:txBody>
          <a:bodyPr vert="horz" wrap="square" lIns="99030" tIns="49515" rIns="99030" bIns="49515" numCol="1" anchor="t" anchorCtr="0" compatLnSpc="1">
            <a:prstTxWarp prst="textNoShape">
              <a:avLst/>
            </a:prstTxWarp>
          </a:bodyPr>
          <a:lstStyle>
            <a:lvl1pPr defTabSz="989484">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799138" y="0"/>
            <a:ext cx="4435475" cy="355600"/>
          </a:xfrm>
          <a:prstGeom prst="rect">
            <a:avLst/>
          </a:prstGeom>
          <a:noFill/>
          <a:ln w="9525">
            <a:noFill/>
            <a:miter lim="800000"/>
            <a:headEnd/>
            <a:tailEnd/>
          </a:ln>
          <a:effectLst/>
        </p:spPr>
        <p:txBody>
          <a:bodyPr vert="horz" wrap="square" lIns="99030" tIns="49515" rIns="99030" bIns="49515" numCol="1" anchor="t" anchorCtr="0" compatLnSpc="1">
            <a:prstTxWarp prst="textNoShape">
              <a:avLst/>
            </a:prstTxWarp>
          </a:bodyPr>
          <a:lstStyle>
            <a:lvl1pPr algn="r" defTabSz="989484">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743700"/>
            <a:ext cx="4435475" cy="355600"/>
          </a:xfrm>
          <a:prstGeom prst="rect">
            <a:avLst/>
          </a:prstGeom>
          <a:noFill/>
          <a:ln w="9525">
            <a:noFill/>
            <a:miter lim="800000"/>
            <a:headEnd/>
            <a:tailEnd/>
          </a:ln>
          <a:effectLst/>
        </p:spPr>
        <p:txBody>
          <a:bodyPr vert="horz" wrap="square" lIns="99030" tIns="49515" rIns="99030" bIns="49515" numCol="1" anchor="b" anchorCtr="0" compatLnSpc="1">
            <a:prstTxWarp prst="textNoShape">
              <a:avLst/>
            </a:prstTxWarp>
          </a:bodyPr>
          <a:lstStyle>
            <a:lvl1pPr defTabSz="989484">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799138" y="6743700"/>
            <a:ext cx="4435475" cy="355600"/>
          </a:xfrm>
          <a:prstGeom prst="rect">
            <a:avLst/>
          </a:prstGeom>
          <a:noFill/>
          <a:ln w="9525">
            <a:noFill/>
            <a:miter lim="800000"/>
            <a:headEnd/>
            <a:tailEnd/>
          </a:ln>
          <a:effectLst/>
        </p:spPr>
        <p:txBody>
          <a:bodyPr vert="horz" wrap="square" lIns="99030" tIns="49515" rIns="99030" bIns="49515" numCol="1" anchor="b" anchorCtr="0" compatLnSpc="1">
            <a:prstTxWarp prst="textNoShape">
              <a:avLst/>
            </a:prstTxWarp>
          </a:bodyPr>
          <a:lstStyle>
            <a:lvl1pPr algn="r" defTabSz="989484">
              <a:defRPr sz="1300">
                <a:latin typeface="Times New Roman" pitchFamily="18" charset="0"/>
              </a:defRPr>
            </a:lvl1pPr>
          </a:lstStyle>
          <a:p>
            <a:pPr>
              <a:defRPr/>
            </a:pPr>
            <a:fld id="{2FF18435-A321-4F91-BCA9-68FC0511F4A2}" type="slidenum">
              <a:rPr lang="en-US"/>
              <a:pPr>
                <a:defRPr/>
              </a:pPr>
              <a:t>‹#›</a:t>
            </a:fld>
            <a:endParaRPr lang="en-US"/>
          </a:p>
        </p:txBody>
      </p:sp>
    </p:spTree>
    <p:extLst>
      <p:ext uri="{BB962C8B-B14F-4D97-AF65-F5344CB8AC3E}">
        <p14:creationId xmlns:p14="http://schemas.microsoft.com/office/powerpoint/2010/main" val="6271573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5475" cy="355600"/>
          </a:xfrm>
          <a:prstGeom prst="rect">
            <a:avLst/>
          </a:prstGeom>
        </p:spPr>
        <p:txBody>
          <a:bodyPr vert="horz" lIns="97259" tIns="48631" rIns="97259" bIns="48631"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797550" y="0"/>
            <a:ext cx="4435475" cy="355600"/>
          </a:xfrm>
          <a:prstGeom prst="rect">
            <a:avLst/>
          </a:prstGeom>
        </p:spPr>
        <p:txBody>
          <a:bodyPr vert="horz" lIns="97259" tIns="48631" rIns="97259" bIns="48631" rtlCol="0"/>
          <a:lstStyle>
            <a:lvl1pPr algn="r">
              <a:defRPr sz="1300">
                <a:latin typeface="Arial" charset="0"/>
              </a:defRPr>
            </a:lvl1pPr>
          </a:lstStyle>
          <a:p>
            <a:pPr>
              <a:defRPr/>
            </a:pPr>
            <a:fld id="{C04C10DC-4965-4AF1-A167-59E956157395}" type="datetimeFigureOut">
              <a:rPr lang="sr-Latn-CS"/>
              <a:pPr>
                <a:defRPr/>
              </a:pPr>
              <a:t>27.3.2021.</a:t>
            </a:fld>
            <a:endParaRPr lang="sr-Latn-CS"/>
          </a:p>
        </p:txBody>
      </p:sp>
      <p:sp>
        <p:nvSpPr>
          <p:cNvPr id="4" name="Slide Image Placeholder 3"/>
          <p:cNvSpPr>
            <a:spLocks noGrp="1" noRot="1" noChangeAspect="1"/>
          </p:cNvSpPr>
          <p:nvPr>
            <p:ph type="sldImg" idx="2"/>
          </p:nvPr>
        </p:nvSpPr>
        <p:spPr>
          <a:xfrm>
            <a:off x="3344863" y="533400"/>
            <a:ext cx="3544887" cy="2660650"/>
          </a:xfrm>
          <a:prstGeom prst="rect">
            <a:avLst/>
          </a:prstGeom>
          <a:noFill/>
          <a:ln w="12700">
            <a:solidFill>
              <a:prstClr val="black"/>
            </a:solidFill>
          </a:ln>
        </p:spPr>
        <p:txBody>
          <a:bodyPr vert="horz" lIns="97259" tIns="48631" rIns="97259" bIns="48631" rtlCol="0" anchor="ctr"/>
          <a:lstStyle/>
          <a:p>
            <a:pPr lvl="0"/>
            <a:endParaRPr lang="sr-Latn-CS" noProof="0" smtClean="0"/>
          </a:p>
        </p:txBody>
      </p:sp>
      <p:sp>
        <p:nvSpPr>
          <p:cNvPr id="5" name="Notes Placeholder 4"/>
          <p:cNvSpPr>
            <a:spLocks noGrp="1"/>
          </p:cNvSpPr>
          <p:nvPr>
            <p:ph type="body" sz="quarter" idx="3"/>
          </p:nvPr>
        </p:nvSpPr>
        <p:spPr>
          <a:xfrm>
            <a:off x="1022350" y="3373438"/>
            <a:ext cx="8189913" cy="3192462"/>
          </a:xfrm>
          <a:prstGeom prst="rect">
            <a:avLst/>
          </a:prstGeom>
        </p:spPr>
        <p:txBody>
          <a:bodyPr vert="horz" lIns="97259" tIns="48631" rIns="97259" bIns="486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742113"/>
            <a:ext cx="4435475" cy="355600"/>
          </a:xfrm>
          <a:prstGeom prst="rect">
            <a:avLst/>
          </a:prstGeom>
        </p:spPr>
        <p:txBody>
          <a:bodyPr vert="horz" lIns="97259" tIns="48631" rIns="97259" bIns="48631"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797550" y="6742113"/>
            <a:ext cx="4435475" cy="355600"/>
          </a:xfrm>
          <a:prstGeom prst="rect">
            <a:avLst/>
          </a:prstGeom>
        </p:spPr>
        <p:txBody>
          <a:bodyPr vert="horz" lIns="97259" tIns="48631" rIns="97259" bIns="48631" rtlCol="0" anchor="b"/>
          <a:lstStyle>
            <a:lvl1pPr algn="r">
              <a:defRPr sz="1300">
                <a:latin typeface="Arial" charset="0"/>
              </a:defRPr>
            </a:lvl1pPr>
          </a:lstStyle>
          <a:p>
            <a:pPr>
              <a:defRPr/>
            </a:pPr>
            <a:fld id="{C9B64C9C-07D1-4BC0-9CB2-575A162F3741}" type="slidenum">
              <a:rPr lang="sr-Latn-CS"/>
              <a:pPr>
                <a:defRPr/>
              </a:pPr>
              <a:t>‹#›</a:t>
            </a:fld>
            <a:endParaRPr lang="sr-Latn-CS"/>
          </a:p>
        </p:txBody>
      </p:sp>
    </p:spTree>
    <p:extLst>
      <p:ext uri="{BB962C8B-B14F-4D97-AF65-F5344CB8AC3E}">
        <p14:creationId xmlns:p14="http://schemas.microsoft.com/office/powerpoint/2010/main" val="10209533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289F07D-0D68-4F46-8F57-CFAD8B483888}" type="slidenum">
              <a:rPr lang="sr-Latn-CS" altLang="sr-Latn-RS" smtClean="0"/>
              <a:pPr eaLnBrk="1" hangingPunct="1"/>
              <a:t>2</a:t>
            </a:fld>
            <a:endParaRPr lang="sr-Latn-CS" altLang="sr-Latn-RS" smtClean="0"/>
          </a:p>
        </p:txBody>
      </p:sp>
    </p:spTree>
    <p:extLst>
      <p:ext uri="{BB962C8B-B14F-4D97-AF65-F5344CB8AC3E}">
        <p14:creationId xmlns:p14="http://schemas.microsoft.com/office/powerpoint/2010/main" val="1771926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9019694-2640-47B3-973C-EE9E0E78882C}" type="slidenum">
              <a:rPr lang="sr-Latn-CS" altLang="sr-Latn-RS" smtClean="0"/>
              <a:pPr eaLnBrk="1" hangingPunct="1"/>
              <a:t>11</a:t>
            </a:fld>
            <a:endParaRPr lang="sr-Latn-CS" altLang="sr-Latn-RS" smtClean="0"/>
          </a:p>
        </p:txBody>
      </p:sp>
    </p:spTree>
    <p:extLst>
      <p:ext uri="{BB962C8B-B14F-4D97-AF65-F5344CB8AC3E}">
        <p14:creationId xmlns:p14="http://schemas.microsoft.com/office/powerpoint/2010/main" val="3530360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BD3EA4A-6015-4FE3-A25C-D8A58B0D1204}" type="slidenum">
              <a:rPr lang="sr-Latn-CS" altLang="sr-Latn-RS" smtClean="0"/>
              <a:pPr eaLnBrk="1" hangingPunct="1"/>
              <a:t>12</a:t>
            </a:fld>
            <a:endParaRPr lang="sr-Latn-CS" altLang="sr-Latn-RS" smtClean="0"/>
          </a:p>
        </p:txBody>
      </p:sp>
    </p:spTree>
    <p:extLst>
      <p:ext uri="{BB962C8B-B14F-4D97-AF65-F5344CB8AC3E}">
        <p14:creationId xmlns:p14="http://schemas.microsoft.com/office/powerpoint/2010/main" val="1610979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E6B96F3-2C05-4DE2-9024-4E90513F3BCD}" type="slidenum">
              <a:rPr lang="sr-Latn-CS" altLang="sr-Latn-RS" smtClean="0"/>
              <a:pPr eaLnBrk="1" hangingPunct="1"/>
              <a:t>13</a:t>
            </a:fld>
            <a:endParaRPr lang="sr-Latn-CS" altLang="sr-Latn-RS" smtClean="0"/>
          </a:p>
        </p:txBody>
      </p:sp>
    </p:spTree>
    <p:extLst>
      <p:ext uri="{BB962C8B-B14F-4D97-AF65-F5344CB8AC3E}">
        <p14:creationId xmlns:p14="http://schemas.microsoft.com/office/powerpoint/2010/main" val="24568303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12369AA-F682-40A7-8026-DA217E277F83}" type="slidenum">
              <a:rPr lang="sr-Latn-CS" altLang="sr-Latn-RS" smtClean="0"/>
              <a:pPr eaLnBrk="1" hangingPunct="1"/>
              <a:t>14</a:t>
            </a:fld>
            <a:endParaRPr lang="sr-Latn-CS" altLang="sr-Latn-RS" smtClean="0"/>
          </a:p>
        </p:txBody>
      </p:sp>
    </p:spTree>
    <p:extLst>
      <p:ext uri="{BB962C8B-B14F-4D97-AF65-F5344CB8AC3E}">
        <p14:creationId xmlns:p14="http://schemas.microsoft.com/office/powerpoint/2010/main" val="298727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BEDA0B-0AA0-4377-9201-AC8AC05C5AE0}" type="slidenum">
              <a:rPr lang="sr-Latn-CS" altLang="sr-Latn-RS" smtClean="0"/>
              <a:pPr eaLnBrk="1" hangingPunct="1"/>
              <a:t>15</a:t>
            </a:fld>
            <a:endParaRPr lang="sr-Latn-CS" altLang="sr-Latn-RS" smtClean="0"/>
          </a:p>
        </p:txBody>
      </p:sp>
    </p:spTree>
    <p:extLst>
      <p:ext uri="{BB962C8B-B14F-4D97-AF65-F5344CB8AC3E}">
        <p14:creationId xmlns:p14="http://schemas.microsoft.com/office/powerpoint/2010/main" val="19986496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5B70436-1D31-42B7-862A-F000ED23E527}" type="slidenum">
              <a:rPr lang="sr-Latn-CS" altLang="sr-Latn-RS" smtClean="0"/>
              <a:pPr eaLnBrk="1" hangingPunct="1"/>
              <a:t>16</a:t>
            </a:fld>
            <a:endParaRPr lang="sr-Latn-CS" altLang="sr-Latn-RS" smtClean="0"/>
          </a:p>
        </p:txBody>
      </p:sp>
    </p:spTree>
    <p:extLst>
      <p:ext uri="{BB962C8B-B14F-4D97-AF65-F5344CB8AC3E}">
        <p14:creationId xmlns:p14="http://schemas.microsoft.com/office/powerpoint/2010/main" val="2314232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04D55E5-7D69-4621-95DD-19F67EE4F2C7}" type="slidenum">
              <a:rPr lang="sr-Latn-CS" smtClean="0"/>
              <a:pPr eaLnBrk="1" hangingPunct="1"/>
              <a:t>17</a:t>
            </a:fld>
            <a:endParaRPr lang="sr-Latn-CS" smtClean="0"/>
          </a:p>
        </p:txBody>
      </p:sp>
    </p:spTree>
    <p:extLst>
      <p:ext uri="{BB962C8B-B14F-4D97-AF65-F5344CB8AC3E}">
        <p14:creationId xmlns:p14="http://schemas.microsoft.com/office/powerpoint/2010/main" val="3131367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9938C32-D3AB-4186-9161-61A1C02925ED}" type="slidenum">
              <a:rPr lang="sr-Latn-CS" smtClean="0"/>
              <a:pPr eaLnBrk="1" hangingPunct="1"/>
              <a:t>18</a:t>
            </a:fld>
            <a:endParaRPr lang="sr-Latn-CS" smtClean="0"/>
          </a:p>
        </p:txBody>
      </p:sp>
    </p:spTree>
    <p:extLst>
      <p:ext uri="{BB962C8B-B14F-4D97-AF65-F5344CB8AC3E}">
        <p14:creationId xmlns:p14="http://schemas.microsoft.com/office/powerpoint/2010/main" val="36150688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6336043-D1C9-4E58-A400-04D7F382F8F4}" type="slidenum">
              <a:rPr lang="sr-Latn-CS" smtClean="0"/>
              <a:pPr eaLnBrk="1" hangingPunct="1"/>
              <a:t>19</a:t>
            </a:fld>
            <a:endParaRPr lang="sr-Latn-CS" smtClean="0"/>
          </a:p>
        </p:txBody>
      </p:sp>
    </p:spTree>
    <p:extLst>
      <p:ext uri="{BB962C8B-B14F-4D97-AF65-F5344CB8AC3E}">
        <p14:creationId xmlns:p14="http://schemas.microsoft.com/office/powerpoint/2010/main" val="4660034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61BE22A-D2B5-4D30-A4C3-770E97B5F09E}" type="slidenum">
              <a:rPr lang="sr-Latn-CS" smtClean="0"/>
              <a:pPr eaLnBrk="1" hangingPunct="1"/>
              <a:t>20</a:t>
            </a:fld>
            <a:endParaRPr lang="sr-Latn-CS" smtClean="0"/>
          </a:p>
        </p:txBody>
      </p:sp>
    </p:spTree>
    <p:extLst>
      <p:ext uri="{BB962C8B-B14F-4D97-AF65-F5344CB8AC3E}">
        <p14:creationId xmlns:p14="http://schemas.microsoft.com/office/powerpoint/2010/main" val="1473442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7533A82-619C-4C54-B42C-796649F07150}" type="slidenum">
              <a:rPr lang="sr-Latn-CS" altLang="sr-Latn-RS" smtClean="0"/>
              <a:pPr eaLnBrk="1" hangingPunct="1"/>
              <a:t>3</a:t>
            </a:fld>
            <a:endParaRPr lang="sr-Latn-CS" altLang="sr-Latn-RS" smtClean="0"/>
          </a:p>
        </p:txBody>
      </p:sp>
    </p:spTree>
    <p:extLst>
      <p:ext uri="{BB962C8B-B14F-4D97-AF65-F5344CB8AC3E}">
        <p14:creationId xmlns:p14="http://schemas.microsoft.com/office/powerpoint/2010/main" val="42574383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58727D1-DE68-49F7-8E81-B83F0199DA56}" type="slidenum">
              <a:rPr lang="sr-Latn-CS" smtClean="0"/>
              <a:pPr eaLnBrk="1" hangingPunct="1"/>
              <a:t>21</a:t>
            </a:fld>
            <a:endParaRPr lang="sr-Latn-CS" smtClean="0"/>
          </a:p>
        </p:txBody>
      </p:sp>
    </p:spTree>
    <p:extLst>
      <p:ext uri="{BB962C8B-B14F-4D97-AF65-F5344CB8AC3E}">
        <p14:creationId xmlns:p14="http://schemas.microsoft.com/office/powerpoint/2010/main" val="34246552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96B7C44-5B6B-4837-AB2B-B168A6BDD20D}" type="slidenum">
              <a:rPr lang="sr-Latn-CS" smtClean="0"/>
              <a:pPr eaLnBrk="1" hangingPunct="1"/>
              <a:t>22</a:t>
            </a:fld>
            <a:endParaRPr lang="sr-Latn-CS" smtClean="0"/>
          </a:p>
        </p:txBody>
      </p:sp>
    </p:spTree>
    <p:extLst>
      <p:ext uri="{BB962C8B-B14F-4D97-AF65-F5344CB8AC3E}">
        <p14:creationId xmlns:p14="http://schemas.microsoft.com/office/powerpoint/2010/main" val="32198119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96B7C44-5B6B-4837-AB2B-B168A6BDD20D}" type="slidenum">
              <a:rPr lang="sr-Latn-CS" smtClean="0"/>
              <a:pPr eaLnBrk="1" hangingPunct="1"/>
              <a:t>23</a:t>
            </a:fld>
            <a:endParaRPr lang="sr-Latn-CS" smtClean="0"/>
          </a:p>
        </p:txBody>
      </p:sp>
    </p:spTree>
    <p:extLst>
      <p:ext uri="{BB962C8B-B14F-4D97-AF65-F5344CB8AC3E}">
        <p14:creationId xmlns:p14="http://schemas.microsoft.com/office/powerpoint/2010/main" val="26773736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8299FD2-DED9-465E-8AFD-C2311222BC60}" type="slidenum">
              <a:rPr lang="sr-Latn-CS" smtClean="0"/>
              <a:pPr eaLnBrk="1" hangingPunct="1"/>
              <a:t>24</a:t>
            </a:fld>
            <a:endParaRPr lang="sr-Latn-CS" smtClean="0"/>
          </a:p>
        </p:txBody>
      </p:sp>
    </p:spTree>
    <p:extLst>
      <p:ext uri="{BB962C8B-B14F-4D97-AF65-F5344CB8AC3E}">
        <p14:creationId xmlns:p14="http://schemas.microsoft.com/office/powerpoint/2010/main" val="33672828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8C3E8B0-0B4A-4DD5-BBBD-9B6D2CDDF1BD}" type="slidenum">
              <a:rPr lang="sr-Latn-CS" smtClean="0"/>
              <a:pPr eaLnBrk="1" hangingPunct="1"/>
              <a:t>25</a:t>
            </a:fld>
            <a:endParaRPr lang="sr-Latn-CS" smtClean="0"/>
          </a:p>
        </p:txBody>
      </p:sp>
    </p:spTree>
    <p:extLst>
      <p:ext uri="{BB962C8B-B14F-4D97-AF65-F5344CB8AC3E}">
        <p14:creationId xmlns:p14="http://schemas.microsoft.com/office/powerpoint/2010/main" val="41746583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70F806-6FA4-4FE4-8D75-550C92008D93}" type="slidenum">
              <a:rPr lang="sr-Latn-CS" smtClean="0"/>
              <a:pPr eaLnBrk="1" hangingPunct="1"/>
              <a:t>26</a:t>
            </a:fld>
            <a:endParaRPr lang="sr-Latn-CS" smtClean="0"/>
          </a:p>
        </p:txBody>
      </p:sp>
    </p:spTree>
    <p:extLst>
      <p:ext uri="{BB962C8B-B14F-4D97-AF65-F5344CB8AC3E}">
        <p14:creationId xmlns:p14="http://schemas.microsoft.com/office/powerpoint/2010/main" val="23961469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0BD991-A975-4195-B122-C61CB8C9F628}" type="slidenum">
              <a:rPr lang="sr-Latn-CS" smtClean="0"/>
              <a:pPr eaLnBrk="1" hangingPunct="1"/>
              <a:t>27</a:t>
            </a:fld>
            <a:endParaRPr lang="sr-Latn-CS" smtClean="0"/>
          </a:p>
        </p:txBody>
      </p:sp>
    </p:spTree>
    <p:extLst>
      <p:ext uri="{BB962C8B-B14F-4D97-AF65-F5344CB8AC3E}">
        <p14:creationId xmlns:p14="http://schemas.microsoft.com/office/powerpoint/2010/main" val="5407736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6674817-0C10-4BB1-BF3D-F41ED5F2EB39}" type="slidenum">
              <a:rPr lang="sr-Latn-CS" smtClean="0"/>
              <a:pPr eaLnBrk="1" hangingPunct="1"/>
              <a:t>28</a:t>
            </a:fld>
            <a:endParaRPr lang="sr-Latn-CS" smtClean="0"/>
          </a:p>
        </p:txBody>
      </p:sp>
    </p:spTree>
    <p:extLst>
      <p:ext uri="{BB962C8B-B14F-4D97-AF65-F5344CB8AC3E}">
        <p14:creationId xmlns:p14="http://schemas.microsoft.com/office/powerpoint/2010/main" val="42520826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AFE9222-2416-42D9-A5AA-D34E446ED816}" type="slidenum">
              <a:rPr lang="sr-Latn-CS" smtClean="0"/>
              <a:pPr eaLnBrk="1" hangingPunct="1"/>
              <a:t>29</a:t>
            </a:fld>
            <a:endParaRPr lang="sr-Latn-CS" smtClean="0"/>
          </a:p>
        </p:txBody>
      </p:sp>
    </p:spTree>
    <p:extLst>
      <p:ext uri="{BB962C8B-B14F-4D97-AF65-F5344CB8AC3E}">
        <p14:creationId xmlns:p14="http://schemas.microsoft.com/office/powerpoint/2010/main" val="36414699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6BB4B13-BAB6-42D8-9565-C067CBDA668D}" type="slidenum">
              <a:rPr lang="sr-Latn-CS" smtClean="0"/>
              <a:pPr eaLnBrk="1" hangingPunct="1"/>
              <a:t>30</a:t>
            </a:fld>
            <a:endParaRPr lang="sr-Latn-CS" smtClean="0"/>
          </a:p>
        </p:txBody>
      </p:sp>
    </p:spTree>
    <p:extLst>
      <p:ext uri="{BB962C8B-B14F-4D97-AF65-F5344CB8AC3E}">
        <p14:creationId xmlns:p14="http://schemas.microsoft.com/office/powerpoint/2010/main" val="1685267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FB65FCA-6C96-402B-9C35-252161840041}" type="slidenum">
              <a:rPr lang="sr-Latn-CS" altLang="sr-Latn-RS" smtClean="0"/>
              <a:pPr eaLnBrk="1" hangingPunct="1"/>
              <a:t>4</a:t>
            </a:fld>
            <a:endParaRPr lang="sr-Latn-CS" altLang="sr-Latn-RS" smtClean="0"/>
          </a:p>
        </p:txBody>
      </p:sp>
    </p:spTree>
    <p:extLst>
      <p:ext uri="{BB962C8B-B14F-4D97-AF65-F5344CB8AC3E}">
        <p14:creationId xmlns:p14="http://schemas.microsoft.com/office/powerpoint/2010/main" val="7711206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8AC6EF-2669-4BD3-8953-F4808C00A0CF}" type="slidenum">
              <a:rPr lang="sr-Latn-CS" smtClean="0"/>
              <a:pPr eaLnBrk="1" hangingPunct="1"/>
              <a:t>31</a:t>
            </a:fld>
            <a:endParaRPr lang="sr-Latn-CS" smtClean="0"/>
          </a:p>
        </p:txBody>
      </p:sp>
    </p:spTree>
    <p:extLst>
      <p:ext uri="{BB962C8B-B14F-4D97-AF65-F5344CB8AC3E}">
        <p14:creationId xmlns:p14="http://schemas.microsoft.com/office/powerpoint/2010/main" val="23603172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BF24C63-D2EE-4C49-BF82-A55F8EDD5D74}" type="slidenum">
              <a:rPr lang="sr-Latn-CS" smtClean="0"/>
              <a:pPr eaLnBrk="1" hangingPunct="1"/>
              <a:t>32</a:t>
            </a:fld>
            <a:endParaRPr lang="sr-Latn-CS" smtClean="0"/>
          </a:p>
        </p:txBody>
      </p:sp>
    </p:spTree>
    <p:extLst>
      <p:ext uri="{BB962C8B-B14F-4D97-AF65-F5344CB8AC3E}">
        <p14:creationId xmlns:p14="http://schemas.microsoft.com/office/powerpoint/2010/main" val="9574175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AA011B4-853E-4D4D-9F92-738336ED382C}" type="slidenum">
              <a:rPr lang="sr-Latn-CS" smtClean="0"/>
              <a:pPr eaLnBrk="1" hangingPunct="1"/>
              <a:t>33</a:t>
            </a:fld>
            <a:endParaRPr lang="sr-Latn-CS" smtClean="0"/>
          </a:p>
        </p:txBody>
      </p:sp>
    </p:spTree>
    <p:extLst>
      <p:ext uri="{BB962C8B-B14F-4D97-AF65-F5344CB8AC3E}">
        <p14:creationId xmlns:p14="http://schemas.microsoft.com/office/powerpoint/2010/main" val="28516074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A06200D-E90F-4C4D-A2EB-CE6C15BC8AA0}" type="slidenum">
              <a:rPr lang="sr-Latn-CS" smtClean="0"/>
              <a:pPr eaLnBrk="1" hangingPunct="1"/>
              <a:t>34</a:t>
            </a:fld>
            <a:endParaRPr lang="sr-Latn-CS" smtClean="0"/>
          </a:p>
        </p:txBody>
      </p:sp>
    </p:spTree>
    <p:extLst>
      <p:ext uri="{BB962C8B-B14F-4D97-AF65-F5344CB8AC3E}">
        <p14:creationId xmlns:p14="http://schemas.microsoft.com/office/powerpoint/2010/main" val="42684726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B44EB04-B757-4372-8A1F-568AC11D8261}" type="slidenum">
              <a:rPr lang="sr-Latn-CS" smtClean="0"/>
              <a:pPr eaLnBrk="1" hangingPunct="1"/>
              <a:t>35</a:t>
            </a:fld>
            <a:endParaRPr lang="sr-Latn-CS" smtClean="0"/>
          </a:p>
        </p:txBody>
      </p:sp>
    </p:spTree>
    <p:extLst>
      <p:ext uri="{BB962C8B-B14F-4D97-AF65-F5344CB8AC3E}">
        <p14:creationId xmlns:p14="http://schemas.microsoft.com/office/powerpoint/2010/main" val="219276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32E80ED-26D7-4DFF-A198-967E694D40CE}" type="slidenum">
              <a:rPr lang="sr-Latn-CS" smtClean="0"/>
              <a:pPr eaLnBrk="1" hangingPunct="1"/>
              <a:t>36</a:t>
            </a:fld>
            <a:endParaRPr lang="sr-Latn-CS" smtClean="0"/>
          </a:p>
        </p:txBody>
      </p:sp>
    </p:spTree>
    <p:extLst>
      <p:ext uri="{BB962C8B-B14F-4D97-AF65-F5344CB8AC3E}">
        <p14:creationId xmlns:p14="http://schemas.microsoft.com/office/powerpoint/2010/main" val="29705140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E4AF240-9633-439F-A924-802D225BC1D2}" type="slidenum">
              <a:rPr lang="sr-Latn-CS" smtClean="0"/>
              <a:pPr eaLnBrk="1" hangingPunct="1"/>
              <a:t>37</a:t>
            </a:fld>
            <a:endParaRPr lang="sr-Latn-CS" smtClean="0"/>
          </a:p>
        </p:txBody>
      </p:sp>
    </p:spTree>
    <p:extLst>
      <p:ext uri="{BB962C8B-B14F-4D97-AF65-F5344CB8AC3E}">
        <p14:creationId xmlns:p14="http://schemas.microsoft.com/office/powerpoint/2010/main" val="2013748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97BF447-5769-4BCF-BAED-398B855A2AA7}" type="slidenum">
              <a:rPr lang="sr-Latn-CS" smtClean="0"/>
              <a:pPr eaLnBrk="1" hangingPunct="1"/>
              <a:t>38</a:t>
            </a:fld>
            <a:endParaRPr lang="sr-Latn-CS" smtClean="0"/>
          </a:p>
        </p:txBody>
      </p:sp>
    </p:spTree>
    <p:extLst>
      <p:ext uri="{BB962C8B-B14F-4D97-AF65-F5344CB8AC3E}">
        <p14:creationId xmlns:p14="http://schemas.microsoft.com/office/powerpoint/2010/main" val="22854130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44960C-F90B-4634-B338-0A29F513B840}" type="slidenum">
              <a:rPr lang="sr-Latn-CS" smtClean="0"/>
              <a:pPr eaLnBrk="1" hangingPunct="1"/>
              <a:t>39</a:t>
            </a:fld>
            <a:endParaRPr lang="sr-Latn-CS" smtClean="0"/>
          </a:p>
        </p:txBody>
      </p:sp>
    </p:spTree>
    <p:extLst>
      <p:ext uri="{BB962C8B-B14F-4D97-AF65-F5344CB8AC3E}">
        <p14:creationId xmlns:p14="http://schemas.microsoft.com/office/powerpoint/2010/main" val="11172271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40E3E8-4796-475A-AD91-D3223BBB0990}" type="slidenum">
              <a:rPr lang="sr-Latn-CS" smtClean="0"/>
              <a:pPr eaLnBrk="1" hangingPunct="1"/>
              <a:t>40</a:t>
            </a:fld>
            <a:endParaRPr lang="sr-Latn-CS" smtClean="0"/>
          </a:p>
        </p:txBody>
      </p:sp>
    </p:spTree>
    <p:extLst>
      <p:ext uri="{BB962C8B-B14F-4D97-AF65-F5344CB8AC3E}">
        <p14:creationId xmlns:p14="http://schemas.microsoft.com/office/powerpoint/2010/main" val="3514129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DCDA491-AFCD-459C-9E47-A159DFE80DFB}" type="slidenum">
              <a:rPr lang="sr-Latn-CS" altLang="sr-Latn-RS" smtClean="0"/>
              <a:pPr eaLnBrk="1" hangingPunct="1"/>
              <a:t>5</a:t>
            </a:fld>
            <a:endParaRPr lang="sr-Latn-CS" altLang="sr-Latn-RS" smtClean="0"/>
          </a:p>
        </p:txBody>
      </p:sp>
    </p:spTree>
    <p:extLst>
      <p:ext uri="{BB962C8B-B14F-4D97-AF65-F5344CB8AC3E}">
        <p14:creationId xmlns:p14="http://schemas.microsoft.com/office/powerpoint/2010/main" val="27032130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C401E39-3607-4485-BA7B-26FA485DA701}" type="slidenum">
              <a:rPr lang="sr-Latn-CS" smtClean="0"/>
              <a:pPr eaLnBrk="1" hangingPunct="1"/>
              <a:t>41</a:t>
            </a:fld>
            <a:endParaRPr lang="sr-Latn-CS" smtClean="0"/>
          </a:p>
        </p:txBody>
      </p:sp>
    </p:spTree>
    <p:extLst>
      <p:ext uri="{BB962C8B-B14F-4D97-AF65-F5344CB8AC3E}">
        <p14:creationId xmlns:p14="http://schemas.microsoft.com/office/powerpoint/2010/main" val="21740241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8AC890-DADA-49EA-BFF0-2431FA327F26}" type="slidenum">
              <a:rPr lang="sr-Latn-CS" smtClean="0"/>
              <a:pPr eaLnBrk="1" hangingPunct="1"/>
              <a:t>42</a:t>
            </a:fld>
            <a:endParaRPr lang="sr-Latn-CS" smtClean="0"/>
          </a:p>
        </p:txBody>
      </p:sp>
    </p:spTree>
    <p:extLst>
      <p:ext uri="{BB962C8B-B14F-4D97-AF65-F5344CB8AC3E}">
        <p14:creationId xmlns:p14="http://schemas.microsoft.com/office/powerpoint/2010/main" val="35658035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51E0433-FC78-4B37-AB9C-08BEA031A6BE}" type="slidenum">
              <a:rPr lang="sr-Latn-CS" smtClean="0"/>
              <a:pPr eaLnBrk="1" hangingPunct="1"/>
              <a:t>43</a:t>
            </a:fld>
            <a:endParaRPr lang="sr-Latn-CS" smtClean="0"/>
          </a:p>
        </p:txBody>
      </p:sp>
    </p:spTree>
    <p:extLst>
      <p:ext uri="{BB962C8B-B14F-4D97-AF65-F5344CB8AC3E}">
        <p14:creationId xmlns:p14="http://schemas.microsoft.com/office/powerpoint/2010/main" val="40502655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8AC890-DADA-49EA-BFF0-2431FA327F26}" type="slidenum">
              <a:rPr lang="sr-Latn-CS" smtClean="0"/>
              <a:pPr eaLnBrk="1" hangingPunct="1"/>
              <a:t>44</a:t>
            </a:fld>
            <a:endParaRPr lang="sr-Latn-CS" smtClean="0"/>
          </a:p>
        </p:txBody>
      </p:sp>
    </p:spTree>
    <p:extLst>
      <p:ext uri="{BB962C8B-B14F-4D97-AF65-F5344CB8AC3E}">
        <p14:creationId xmlns:p14="http://schemas.microsoft.com/office/powerpoint/2010/main" val="11682313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51E0433-FC78-4B37-AB9C-08BEA031A6BE}" type="slidenum">
              <a:rPr lang="sr-Latn-CS" smtClean="0"/>
              <a:pPr eaLnBrk="1" hangingPunct="1"/>
              <a:t>45</a:t>
            </a:fld>
            <a:endParaRPr lang="sr-Latn-CS" smtClean="0"/>
          </a:p>
        </p:txBody>
      </p:sp>
    </p:spTree>
    <p:extLst>
      <p:ext uri="{BB962C8B-B14F-4D97-AF65-F5344CB8AC3E}">
        <p14:creationId xmlns:p14="http://schemas.microsoft.com/office/powerpoint/2010/main" val="1255228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B2DE9B-603C-42A7-86C0-AE76BB4A3689}" type="slidenum">
              <a:rPr lang="sr-Latn-CS" altLang="sr-Latn-RS" smtClean="0"/>
              <a:pPr eaLnBrk="1" hangingPunct="1"/>
              <a:t>6</a:t>
            </a:fld>
            <a:endParaRPr lang="sr-Latn-CS" altLang="sr-Latn-RS" smtClean="0"/>
          </a:p>
        </p:txBody>
      </p:sp>
    </p:spTree>
    <p:extLst>
      <p:ext uri="{BB962C8B-B14F-4D97-AF65-F5344CB8AC3E}">
        <p14:creationId xmlns:p14="http://schemas.microsoft.com/office/powerpoint/2010/main" val="1452592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BE13F1B-1B2C-49D9-A8C9-AB040CC75E9A}" type="slidenum">
              <a:rPr lang="sr-Latn-CS" altLang="sr-Latn-RS" smtClean="0"/>
              <a:pPr eaLnBrk="1" hangingPunct="1"/>
              <a:t>7</a:t>
            </a:fld>
            <a:endParaRPr lang="sr-Latn-CS" altLang="sr-Latn-RS" smtClean="0"/>
          </a:p>
        </p:txBody>
      </p:sp>
    </p:spTree>
    <p:extLst>
      <p:ext uri="{BB962C8B-B14F-4D97-AF65-F5344CB8AC3E}">
        <p14:creationId xmlns:p14="http://schemas.microsoft.com/office/powerpoint/2010/main" val="1786109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3C20CB3-5993-4076-ABD2-EA0ECDC30902}" type="slidenum">
              <a:rPr lang="sr-Latn-CS" altLang="sr-Latn-RS" smtClean="0"/>
              <a:pPr eaLnBrk="1" hangingPunct="1"/>
              <a:t>8</a:t>
            </a:fld>
            <a:endParaRPr lang="sr-Latn-CS" altLang="sr-Latn-RS" smtClean="0"/>
          </a:p>
        </p:txBody>
      </p:sp>
    </p:spTree>
    <p:extLst>
      <p:ext uri="{BB962C8B-B14F-4D97-AF65-F5344CB8AC3E}">
        <p14:creationId xmlns:p14="http://schemas.microsoft.com/office/powerpoint/2010/main" val="200116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620C257-75CF-4580-84CB-1CEE90345B04}" type="slidenum">
              <a:rPr lang="sr-Latn-CS" altLang="sr-Latn-RS" smtClean="0"/>
              <a:pPr eaLnBrk="1" hangingPunct="1"/>
              <a:t>9</a:t>
            </a:fld>
            <a:endParaRPr lang="sr-Latn-CS" altLang="sr-Latn-RS" smtClean="0"/>
          </a:p>
        </p:txBody>
      </p:sp>
    </p:spTree>
    <p:extLst>
      <p:ext uri="{BB962C8B-B14F-4D97-AF65-F5344CB8AC3E}">
        <p14:creationId xmlns:p14="http://schemas.microsoft.com/office/powerpoint/2010/main" val="314417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F4AC2A2-ED7C-4C40-A334-A29E3D5D9B2C}" type="slidenum">
              <a:rPr lang="sr-Latn-CS" altLang="sr-Latn-RS" smtClean="0"/>
              <a:pPr eaLnBrk="1" hangingPunct="1"/>
              <a:t>10</a:t>
            </a:fld>
            <a:endParaRPr lang="sr-Latn-CS" altLang="sr-Latn-RS" smtClean="0"/>
          </a:p>
        </p:txBody>
      </p:sp>
    </p:spTree>
    <p:extLst>
      <p:ext uri="{BB962C8B-B14F-4D97-AF65-F5344CB8AC3E}">
        <p14:creationId xmlns:p14="http://schemas.microsoft.com/office/powerpoint/2010/main" val="4067056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GB"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119B68FF-63DF-44F9-9A19-5960F911DEFB}" type="slidenum">
              <a:rPr lang="en-GB"/>
              <a:pPr>
                <a:defRPr/>
              </a:pPr>
              <a:t>‹#›</a:t>
            </a:fld>
            <a:endParaRPr lang="en-GB"/>
          </a:p>
        </p:txBody>
      </p:sp>
    </p:spTree>
    <p:extLst>
      <p:ext uri="{BB962C8B-B14F-4D97-AF65-F5344CB8AC3E}">
        <p14:creationId xmlns:p14="http://schemas.microsoft.com/office/powerpoint/2010/main" val="3282233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62DE9B75-55F4-49C4-B2E7-986C694B3C60}"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282758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93D0C3B2-9166-4BED-BED4-B641B6FB0774}"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823145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6EA60A42-2C98-46DB-B8CB-BEFB27384029}"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91257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C54F417E-030A-4A86-87FF-178D103A60EB}"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681353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94C1466B-11AB-45A2-B93A-01B26DED5F06}"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86286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9FFC239D-76D0-4806-A7D0-E854CD2404E0}"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043351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52E75588-3031-4ABA-B96C-55CA2E5FD22D}"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744797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B8A2E14E-DD53-48DA-9C31-2B5106D837F0}"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4002255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36278719-1441-402A-B36C-7D8BC681DF5B}"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810095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386A891B-7540-4CF7-9F7E-1946FBC0EC48}"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119363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61F44364-49EF-476B-8794-479F2E160A32}"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cene3d>
                <a:camera prst="orthographicFront"/>
                <a:lightRig rig="threePt" dir="t"/>
              </a:scene3d>
              <a:sp3d extrusionH="57150">
                <a:bevelT w="38100" h="38100" prst="angle"/>
              </a:sp3d>
            </a:bodyPr>
            <a:lstStyle/>
            <a:p>
              <a:pPr algn="ctr">
                <a:defRPr/>
              </a:pPr>
              <a:endParaRPr lang="en-GB"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2" name="Rectangle 1"/>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554" r:id="rId1"/>
    <p:sldLayoutId id="2147484544" r:id="rId2"/>
    <p:sldLayoutId id="2147484545" r:id="rId3"/>
    <p:sldLayoutId id="2147484546" r:id="rId4"/>
    <p:sldLayoutId id="2147484547" r:id="rId5"/>
    <p:sldLayoutId id="2147484548" r:id="rId6"/>
    <p:sldLayoutId id="2147484549" r:id="rId7"/>
    <p:sldLayoutId id="2147484550" r:id="rId8"/>
    <p:sldLayoutId id="2147484551" r:id="rId9"/>
    <p:sldLayoutId id="2147484552" r:id="rId10"/>
    <p:sldLayoutId id="2147484553" r:id="rId11"/>
  </p:sldLayoutIdLst>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sz="3800" b="1" smtClean="0">
                <a:solidFill>
                  <a:srgbClr val="FF0000"/>
                </a:solidFill>
              </a:rPr>
              <a:t>OBJEKTNO-ORIJENTISANI DIZAJN SOFTVERA</a:t>
            </a:r>
          </a:p>
        </p:txBody>
      </p:sp>
      <p:sp>
        <p:nvSpPr>
          <p:cNvPr id="3075" name="Rectangle 3"/>
          <p:cNvSpPr>
            <a:spLocks noGrp="1" noChangeArrowheads="1"/>
          </p:cNvSpPr>
          <p:nvPr>
            <p:ph type="subTitle" idx="1"/>
          </p:nvPr>
        </p:nvSpPr>
        <p:spPr>
          <a:xfrm>
            <a:off x="468313" y="4508500"/>
            <a:ext cx="7775575" cy="1873250"/>
          </a:xfrm>
        </p:spPr>
        <p:txBody>
          <a:bodyPr/>
          <a:lstStyle/>
          <a:p>
            <a:pPr eaLnBrk="1" hangingPunct="1">
              <a:spcBef>
                <a:spcPts val="300"/>
              </a:spcBef>
            </a:pPr>
            <a:r>
              <a:rPr lang="en-US" sz="4000" smtClean="0"/>
              <a:t>Nasle</a:t>
            </a:r>
            <a:r>
              <a:rPr lang="sr-Latn-RS" sz="4000" smtClean="0"/>
              <a:t>đivanje</a:t>
            </a:r>
            <a:endParaRPr lang="en-US" sz="4000" smtClean="0"/>
          </a:p>
          <a:p>
            <a:pPr eaLnBrk="1" hangingPunct="1">
              <a:spcBef>
                <a:spcPts val="300"/>
              </a:spcBef>
            </a:pPr>
            <a:r>
              <a:rPr lang="en-US" sz="4000" smtClean="0"/>
              <a:t>Polimorfizam</a:t>
            </a:r>
          </a:p>
          <a:p>
            <a:pPr eaLnBrk="1" hangingPunct="1">
              <a:spcBef>
                <a:spcPts val="300"/>
              </a:spcBef>
            </a:pPr>
            <a:r>
              <a:rPr lang="en-US" sz="4000" smtClean="0"/>
              <a:t>Interfejsi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288" y="528638"/>
            <a:ext cx="4321175" cy="596900"/>
          </a:xfrm>
        </p:spPr>
        <p:txBody>
          <a:bodyPr/>
          <a:lstStyle/>
          <a:p>
            <a:pPr eaLnBrk="1" hangingPunct="1"/>
            <a:r>
              <a:rPr lang="en-US" altLang="sr-Latn-RS" sz="3600" smtClean="0"/>
              <a:t>Ključna reč extends</a:t>
            </a:r>
          </a:p>
        </p:txBody>
      </p:sp>
      <p:sp>
        <p:nvSpPr>
          <p:cNvPr id="24579" name="Rectangle 3" descr="Rectangle: Click to edit Master text styles&#10;Second level&#10;Third level&#10;Fourth level&#10;Fifth level"/>
          <p:cNvSpPr txBox="1">
            <a:spLocks noChangeArrowheads="1"/>
          </p:cNvSpPr>
          <p:nvPr/>
        </p:nvSpPr>
        <p:spPr bwMode="auto">
          <a:xfrm>
            <a:off x="107950" y="1412875"/>
            <a:ext cx="8893175" cy="396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1900" dirty="0" smtClean="0"/>
              <a:t>Ključna reč </a:t>
            </a:r>
            <a:r>
              <a:rPr lang="vi-VN" sz="1900" dirty="0" smtClean="0">
                <a:latin typeface="Consolas" pitchFamily="49" charset="0"/>
                <a:cs typeface="Consolas" pitchFamily="49" charset="0"/>
              </a:rPr>
              <a:t>extends</a:t>
            </a:r>
            <a:r>
              <a:rPr lang="vi-VN" sz="1900" dirty="0" smtClean="0"/>
              <a:t> označava nasleđivanje. </a:t>
            </a:r>
            <a:endParaRPr lang="sr-Latn-RS" sz="1900" dirty="0" smtClean="0"/>
          </a:p>
          <a:p>
            <a:pPr eaLnBrk="1" hangingPunct="1">
              <a:spcAft>
                <a:spcPts val="600"/>
              </a:spcAft>
              <a:buClr>
                <a:schemeClr val="tx1"/>
              </a:buClr>
              <a:buSzPct val="75000"/>
              <a:buFont typeface="Wingdings" pitchFamily="2" charset="2"/>
              <a:buChar char="n"/>
              <a:defRPr/>
            </a:pPr>
            <a:r>
              <a:rPr lang="vi-VN" sz="1900" dirty="0" smtClean="0"/>
              <a:t>Klasa </a:t>
            </a:r>
            <a:r>
              <a:rPr lang="vi-VN" sz="1900" dirty="0" smtClean="0">
                <a:latin typeface="Consolas" pitchFamily="49" charset="0"/>
                <a:cs typeface="Consolas" pitchFamily="49" charset="0"/>
              </a:rPr>
              <a:t>KnjigaSaCenom</a:t>
            </a:r>
            <a:r>
              <a:rPr lang="vi-VN" sz="1900" dirty="0" smtClean="0"/>
              <a:t> nasleđuje promenljive i metode klase </a:t>
            </a:r>
            <a:r>
              <a:rPr lang="vi-VN" sz="1900" dirty="0" smtClean="0">
                <a:latin typeface="Consolas" pitchFamily="49" charset="0"/>
                <a:cs typeface="Consolas" pitchFamily="49" charset="0"/>
              </a:rPr>
              <a:t>Knjiga</a:t>
            </a:r>
            <a:r>
              <a:rPr lang="vi-VN" sz="1900" dirty="0" smtClean="0"/>
              <a:t>, ali su samo </a:t>
            </a:r>
            <a:r>
              <a:rPr lang="vi-VN" sz="1900" dirty="0" smtClean="0">
                <a:latin typeface="Consolas" pitchFamily="49" charset="0"/>
                <a:cs typeface="Consolas" pitchFamily="49" charset="0"/>
              </a:rPr>
              <a:t>public</a:t>
            </a:r>
            <a:r>
              <a:rPr lang="vi-VN" sz="1900" dirty="0" smtClean="0"/>
              <a:t> i </a:t>
            </a:r>
            <a:r>
              <a:rPr lang="vi-VN" sz="1900" dirty="0" smtClean="0">
                <a:latin typeface="Consolas" pitchFamily="49" charset="0"/>
                <a:cs typeface="Consolas" pitchFamily="49" charset="0"/>
              </a:rPr>
              <a:t>protected</a:t>
            </a:r>
            <a:r>
              <a:rPr lang="vi-VN" sz="1900" dirty="0" smtClean="0"/>
              <a:t> članovi superklase dostupni potklasi, </a:t>
            </a:r>
            <a:r>
              <a:rPr lang="vi-VN" sz="1900" dirty="0" smtClean="0">
                <a:latin typeface="Consolas" pitchFamily="49" charset="0"/>
                <a:cs typeface="Consolas" pitchFamily="49" charset="0"/>
              </a:rPr>
              <a:t>private</a:t>
            </a:r>
            <a:r>
              <a:rPr lang="vi-VN" sz="1900" dirty="0" smtClean="0"/>
              <a:t> nisu.</a:t>
            </a:r>
            <a:endParaRPr lang="sr-Latn-RS" sz="1900" dirty="0" smtClean="0"/>
          </a:p>
          <a:p>
            <a:pPr eaLnBrk="1" hangingPunct="1">
              <a:spcAft>
                <a:spcPts val="600"/>
              </a:spcAft>
              <a:buClr>
                <a:schemeClr val="tx1"/>
              </a:buClr>
              <a:buSzPct val="75000"/>
              <a:buFont typeface="Wingdings" pitchFamily="2" charset="2"/>
              <a:buChar char="n"/>
              <a:defRPr/>
            </a:pPr>
            <a:r>
              <a:rPr lang="vi-VN" sz="1900" dirty="0" smtClean="0">
                <a:solidFill>
                  <a:srgbClr val="FF0000"/>
                </a:solidFill>
              </a:rPr>
              <a:t>Konstruktor superklase se ne nasleđuje. </a:t>
            </a:r>
          </a:p>
          <a:p>
            <a:pPr eaLnBrk="1" hangingPunct="1">
              <a:spcAft>
                <a:spcPts val="600"/>
              </a:spcAft>
              <a:buClr>
                <a:schemeClr val="tx1"/>
              </a:buClr>
              <a:buSzPct val="75000"/>
              <a:buFont typeface="Wingdings" pitchFamily="2" charset="2"/>
              <a:buChar char="n"/>
              <a:defRPr/>
            </a:pPr>
            <a:r>
              <a:rPr lang="vi-VN" sz="1900" dirty="0" smtClean="0"/>
              <a:t>Sve Javine klase direktno ili indirektno nasleđuju klasu </a:t>
            </a:r>
            <a:r>
              <a:rPr lang="vi-VN" sz="1900" dirty="0" smtClean="0">
                <a:latin typeface="Consolas" pitchFamily="49" charset="0"/>
                <a:cs typeface="Consolas" pitchFamily="49" charset="0"/>
              </a:rPr>
              <a:t>Object</a:t>
            </a:r>
            <a:r>
              <a:rPr lang="vi-VN" sz="1900" dirty="0" smtClean="0"/>
              <a:t>. U tom smislu, mogli smo navesti u deklaraciji klase </a:t>
            </a:r>
            <a:r>
              <a:rPr lang="vi-VN" sz="1900" dirty="0" smtClean="0">
                <a:latin typeface="Consolas" pitchFamily="49" charset="0"/>
                <a:cs typeface="Consolas" pitchFamily="49" charset="0"/>
              </a:rPr>
              <a:t>Knjiga</a:t>
            </a:r>
            <a:r>
              <a:rPr lang="vi-VN" sz="1900" dirty="0" smtClean="0"/>
              <a:t> da ona nasleđuje klasu </a:t>
            </a:r>
            <a:r>
              <a:rPr lang="vi-VN" sz="1900" dirty="0" smtClean="0">
                <a:latin typeface="Consolas" pitchFamily="49" charset="0"/>
                <a:cs typeface="Consolas" pitchFamily="49" charset="0"/>
              </a:rPr>
              <a:t>Object</a:t>
            </a:r>
            <a:r>
              <a:rPr lang="vi-VN" sz="1900" dirty="0" smtClean="0"/>
              <a:t> na sledeći način:</a:t>
            </a:r>
          </a:p>
          <a:p>
            <a:pPr marL="273050" indent="0" eaLnBrk="1" hangingPunct="1">
              <a:spcAft>
                <a:spcPts val="600"/>
              </a:spcAft>
              <a:buClr>
                <a:schemeClr val="tx1"/>
              </a:buClr>
              <a:buSzPct val="75000"/>
              <a:tabLst>
                <a:tab pos="271463" algn="l"/>
              </a:tabLst>
              <a:defRPr/>
            </a:pPr>
            <a:r>
              <a:rPr lang="vi-VN" sz="1900" dirty="0">
                <a:latin typeface="Consolas" pitchFamily="49" charset="0"/>
                <a:cs typeface="Consolas" pitchFamily="49" charset="0"/>
              </a:rPr>
              <a:t>public class Knjiga extends Object</a:t>
            </a:r>
          </a:p>
          <a:p>
            <a:pPr marL="273050" indent="0" eaLnBrk="1" hangingPunct="1">
              <a:spcAft>
                <a:spcPts val="600"/>
              </a:spcAft>
              <a:buClr>
                <a:schemeClr val="tx1"/>
              </a:buClr>
              <a:buSzPct val="75000"/>
              <a:defRPr/>
            </a:pPr>
            <a:r>
              <a:rPr lang="vi-VN" sz="1900" dirty="0" smtClean="0"/>
              <a:t>ali se to implicitno podrazumeva, tj. ako ne navedemo koju klasu nasleđuje data klasa, podrazumeva se da nasleđuje klasu </a:t>
            </a:r>
            <a:r>
              <a:rPr lang="vi-VN" sz="1900" dirty="0" smtClean="0">
                <a:latin typeface="Consolas" pitchFamily="49" charset="0"/>
                <a:cs typeface="Consolas" pitchFamily="49" charset="0"/>
              </a:rPr>
              <a:t>Object</a:t>
            </a:r>
            <a:r>
              <a:rPr lang="vi-VN" sz="1900" dirty="0" smtClean="0"/>
              <a:t>. </a:t>
            </a:r>
            <a:endParaRPr lang="sr-Latn-RS" sz="1900" dirty="0" smtClean="0"/>
          </a:p>
          <a:p>
            <a:pPr eaLnBrk="1" hangingPunct="1">
              <a:spcAft>
                <a:spcPts val="600"/>
              </a:spcAft>
              <a:buClr>
                <a:schemeClr val="tx1"/>
              </a:buClr>
              <a:buSzPct val="75000"/>
              <a:buFont typeface="Wingdings" pitchFamily="2" charset="2"/>
              <a:buChar char="n"/>
              <a:defRPr/>
            </a:pPr>
            <a:r>
              <a:rPr lang="vi-VN" sz="1900" dirty="0" smtClean="0"/>
              <a:t>Iz klase </a:t>
            </a:r>
            <a:r>
              <a:rPr lang="vi-VN" sz="1900" dirty="0" smtClean="0">
                <a:latin typeface="Consolas" pitchFamily="49" charset="0"/>
                <a:cs typeface="Consolas" pitchFamily="49" charset="0"/>
              </a:rPr>
              <a:t>Object</a:t>
            </a:r>
            <a:r>
              <a:rPr lang="vi-VN" sz="1900" dirty="0" smtClean="0"/>
              <a:t> se mogu naslediti samo metode jer ona nema podataka.</a:t>
            </a:r>
          </a:p>
        </p:txBody>
      </p:sp>
      <p:sp>
        <p:nvSpPr>
          <p:cNvPr id="122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E104A3-806A-4A0C-A01B-04F1CD322FD8}" type="slidenum">
              <a:rPr lang="en-GB" altLang="sr-Latn-RS" smtClean="0">
                <a:latin typeface="Arial Black" pitchFamily="34" charset="0"/>
              </a:rPr>
              <a:pPr eaLnBrk="1" hangingPunct="1"/>
              <a:t>10</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528638"/>
            <a:ext cx="4464050" cy="596900"/>
          </a:xfrm>
        </p:spPr>
        <p:txBody>
          <a:bodyPr/>
          <a:lstStyle/>
          <a:p>
            <a:pPr eaLnBrk="1" hangingPunct="1"/>
            <a:r>
              <a:rPr lang="en-US" altLang="sr-Latn-RS" sz="3600" smtClean="0"/>
              <a:t>Konstruktor potklase</a:t>
            </a:r>
          </a:p>
        </p:txBody>
      </p:sp>
      <p:sp>
        <p:nvSpPr>
          <p:cNvPr id="13315" name="Rectangle 3" descr="Rectangle: Click to edit Master text styles&#10;Second level&#10;Third level&#10;Fourth level&#10;Fifth level"/>
          <p:cNvSpPr txBox="1">
            <a:spLocks noChangeArrowheads="1"/>
          </p:cNvSpPr>
          <p:nvPr/>
        </p:nvSpPr>
        <p:spPr bwMode="auto">
          <a:xfrm>
            <a:off x="107950" y="1412875"/>
            <a:ext cx="889317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a:t>Konstruktori se ne nasleđuju. Ipak, konstruktoru superklase se može pristupiti iz potklase. </a:t>
            </a:r>
            <a:endParaRPr lang="sr-Latn-RS" altLang="sr-Latn-RS" sz="1900"/>
          </a:p>
          <a:p>
            <a:pPr eaLnBrk="1" hangingPunct="1">
              <a:spcAft>
                <a:spcPts val="600"/>
              </a:spcAft>
              <a:buClr>
                <a:schemeClr val="tx1"/>
              </a:buClr>
              <a:buSzPct val="75000"/>
              <a:buFont typeface="Wingdings" pitchFamily="2" charset="2"/>
              <a:buChar char="n"/>
            </a:pPr>
            <a:r>
              <a:rPr lang="sr-Latn-RS" altLang="sr-Latn-RS" sz="1900"/>
              <a:t>P</a:t>
            </a:r>
            <a:r>
              <a:rPr lang="vi-VN" altLang="sr-Latn-RS" sz="1900"/>
              <a:t>rva stvar koju uradi konstruktor potklase je pozivanje konstruktora direktne superklase, bilo eksplicitno (navede se poziv konstruktora) ili implicitno (ne navede se poziv konstruktora). Ovo se radi da bi se obezbedilo da su nasleđene promenljive instanci pravilno inicijalizovane.</a:t>
            </a:r>
          </a:p>
          <a:p>
            <a:pPr eaLnBrk="1" hangingPunct="1">
              <a:spcAft>
                <a:spcPts val="600"/>
              </a:spcAft>
              <a:buClr>
                <a:schemeClr val="tx1"/>
              </a:buClr>
              <a:buSzPct val="75000"/>
              <a:buFont typeface="Wingdings" pitchFamily="2" charset="2"/>
              <a:buChar char="n"/>
            </a:pPr>
            <a:r>
              <a:rPr lang="vi-VN" altLang="sr-Latn-RS" sz="1900"/>
              <a:t>U superklasi </a:t>
            </a:r>
            <a:r>
              <a:rPr lang="vi-VN" altLang="sr-Latn-RS" sz="1900">
                <a:latin typeface="Consolas" pitchFamily="49" charset="0"/>
                <a:cs typeface="Consolas" pitchFamily="49" charset="0"/>
              </a:rPr>
              <a:t>Knjiga</a:t>
            </a:r>
            <a:r>
              <a:rPr lang="vi-VN" altLang="sr-Latn-RS" sz="1900"/>
              <a:t>, nismo navodili poziv konstruktora njene superklase </a:t>
            </a:r>
            <a:r>
              <a:rPr lang="vi-VN" altLang="sr-Latn-RS" sz="1900">
                <a:latin typeface="Consolas" pitchFamily="49" charset="0"/>
                <a:cs typeface="Consolas" pitchFamily="49" charset="0"/>
              </a:rPr>
              <a:t>Object</a:t>
            </a:r>
            <a:r>
              <a:rPr lang="vi-VN" altLang="sr-Latn-RS" sz="1900"/>
              <a:t>. </a:t>
            </a:r>
            <a:endParaRPr lang="sr-Latn-RS" altLang="sr-Latn-RS" sz="1900"/>
          </a:p>
          <a:p>
            <a:pPr eaLnBrk="1" hangingPunct="1">
              <a:spcAft>
                <a:spcPts val="600"/>
              </a:spcAft>
              <a:buClr>
                <a:schemeClr val="tx1"/>
              </a:buClr>
              <a:buSzPct val="75000"/>
              <a:buFont typeface="Wingdings" pitchFamily="2" charset="2"/>
              <a:buChar char="n"/>
            </a:pPr>
            <a:r>
              <a:rPr lang="vi-VN" altLang="sr-Latn-RS" sz="1900"/>
              <a:t>U slučaju kad se ne navede poziv konstruktora superklase, Java implicitno poziva podrazumevani ili konstruktor bez argumenata direktne superklase i to prvo izvršava u konstruktoru potklase. Podrazumevani konstruktor klase </a:t>
            </a:r>
            <a:r>
              <a:rPr lang="vi-VN" altLang="sr-Latn-RS" sz="1900">
                <a:latin typeface="Consolas" pitchFamily="49" charset="0"/>
                <a:cs typeface="Consolas" pitchFamily="49" charset="0"/>
              </a:rPr>
              <a:t>Object</a:t>
            </a:r>
            <a:r>
              <a:rPr lang="vi-VN" altLang="sr-Latn-RS" sz="1900"/>
              <a:t> ne radi ništa.</a:t>
            </a:r>
          </a:p>
          <a:p>
            <a:pPr eaLnBrk="1" hangingPunct="1">
              <a:spcAft>
                <a:spcPts val="600"/>
              </a:spcAft>
              <a:buClr>
                <a:schemeClr val="tx1"/>
              </a:buClr>
              <a:buSzPct val="75000"/>
              <a:buFont typeface="Wingdings" pitchFamily="2" charset="2"/>
              <a:buChar char="n"/>
            </a:pPr>
            <a:r>
              <a:rPr lang="vi-VN" altLang="sr-Latn-RS" sz="1900"/>
              <a:t>Čak i ako potklasa nema svoje konstruktore, Java će kreirati podrazumevani konstruktor koji će prvo pozvati podrazumevani ili konstruktor bez argumenata direktne superklase.</a:t>
            </a:r>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CE29260-33D4-4B0C-A403-5CBB11512DE0}" type="slidenum">
              <a:rPr lang="en-GB" altLang="sr-Latn-RS" smtClean="0">
                <a:latin typeface="Arial Black" pitchFamily="34" charset="0"/>
              </a:rPr>
              <a:pPr eaLnBrk="1" hangingPunct="1"/>
              <a:t>11</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5288" y="528638"/>
            <a:ext cx="3816350" cy="596900"/>
          </a:xfrm>
        </p:spPr>
        <p:txBody>
          <a:bodyPr/>
          <a:lstStyle/>
          <a:p>
            <a:pPr eaLnBrk="1" hangingPunct="1"/>
            <a:r>
              <a:rPr lang="sr-Latn-RS" altLang="sr-Latn-RS" sz="3600" smtClean="0"/>
              <a:t>K</a:t>
            </a:r>
            <a:r>
              <a:rPr lang="en-US" altLang="sr-Latn-RS" sz="3600" smtClean="0"/>
              <a:t>ljučna reč super</a:t>
            </a:r>
          </a:p>
        </p:txBody>
      </p:sp>
      <p:sp>
        <p:nvSpPr>
          <p:cNvPr id="24579" name="Rectangle 3" descr="Rectangle: Click to edit Master text styles&#10;Second level&#10;Third level&#10;Fourth level&#10;Fifth level"/>
          <p:cNvSpPr txBox="1">
            <a:spLocks noChangeArrowheads="1"/>
          </p:cNvSpPr>
          <p:nvPr/>
        </p:nvSpPr>
        <p:spPr bwMode="auto">
          <a:xfrm>
            <a:off x="107950" y="1412875"/>
            <a:ext cx="889317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1900" smtClean="0"/>
              <a:t>Konstruktor direktne superklase se može pozvati pomoću ključne reči </a:t>
            </a:r>
            <a:r>
              <a:rPr lang="vi-VN" sz="1900" smtClean="0">
                <a:latin typeface="Consolas" pitchFamily="49" charset="0"/>
                <a:cs typeface="Consolas" pitchFamily="49" charset="0"/>
              </a:rPr>
              <a:t>super</a:t>
            </a:r>
            <a:r>
              <a:rPr lang="vi-VN" sz="1900" smtClean="0"/>
              <a:t>, što je u klasi </a:t>
            </a:r>
            <a:r>
              <a:rPr lang="vi-VN" sz="1900" smtClean="0">
                <a:latin typeface="Consolas" pitchFamily="49" charset="0"/>
                <a:cs typeface="Consolas" pitchFamily="49" charset="0"/>
              </a:rPr>
              <a:t>KnjigaSaCenom</a:t>
            </a:r>
            <a:r>
              <a:rPr lang="vi-VN" sz="1900" smtClean="0"/>
              <a:t> urađeno naredbom</a:t>
            </a:r>
          </a:p>
          <a:p>
            <a:pPr marL="273050" indent="0" eaLnBrk="1" hangingPunct="1">
              <a:spcAft>
                <a:spcPts val="600"/>
              </a:spcAft>
              <a:buClr>
                <a:schemeClr val="tx1"/>
              </a:buClr>
              <a:buSzPct val="75000"/>
              <a:tabLst>
                <a:tab pos="271463" algn="l"/>
              </a:tabLst>
              <a:defRPr/>
            </a:pPr>
            <a:r>
              <a:rPr lang="vi-VN" sz="1900">
                <a:latin typeface="Consolas" pitchFamily="49" charset="0"/>
                <a:cs typeface="Consolas" pitchFamily="49" charset="0"/>
              </a:rPr>
              <a:t>super(imeKnjige, brStr);</a:t>
            </a:r>
          </a:p>
          <a:p>
            <a:pPr eaLnBrk="1" hangingPunct="1">
              <a:spcAft>
                <a:spcPts val="600"/>
              </a:spcAft>
              <a:buClr>
                <a:schemeClr val="tx1"/>
              </a:buClr>
              <a:buSzPct val="75000"/>
              <a:buFont typeface="Wingdings" pitchFamily="2" charset="2"/>
              <a:buChar char="n"/>
              <a:defRPr/>
            </a:pPr>
            <a:r>
              <a:rPr lang="sr-Latn-RS" sz="1900" smtClean="0">
                <a:solidFill>
                  <a:srgbClr val="FF0000"/>
                </a:solidFill>
              </a:rPr>
              <a:t>E</a:t>
            </a:r>
            <a:r>
              <a:rPr lang="vi-VN" sz="1900" smtClean="0">
                <a:solidFill>
                  <a:srgbClr val="FF0000"/>
                </a:solidFill>
              </a:rPr>
              <a:t>ksplicitni poziv konstruktora superklase mora biti prva naredba u telu konstruktora potklase.</a:t>
            </a:r>
            <a:r>
              <a:rPr lang="vi-VN" sz="1900" smtClean="0"/>
              <a:t> </a:t>
            </a:r>
            <a:endParaRPr lang="sr-Latn-RS" sz="1900" smtClean="0"/>
          </a:p>
          <a:p>
            <a:pPr eaLnBrk="1" hangingPunct="1">
              <a:spcAft>
                <a:spcPts val="600"/>
              </a:spcAft>
              <a:buClr>
                <a:schemeClr val="tx1"/>
              </a:buClr>
              <a:buSzPct val="75000"/>
              <a:buFont typeface="Wingdings" pitchFamily="2" charset="2"/>
              <a:buChar char="n"/>
              <a:defRPr/>
            </a:pPr>
            <a:r>
              <a:rPr lang="vi-VN" sz="1900" smtClean="0"/>
              <a:t>Da nismo eksplicitno naveli poziv konstruktora superklase, Java bi implicitno pozvala konstruktor bez argumenata superklase </a:t>
            </a:r>
            <a:r>
              <a:rPr lang="vi-VN" sz="1900" smtClean="0">
                <a:latin typeface="Consolas" pitchFamily="49" charset="0"/>
                <a:cs typeface="Consolas" pitchFamily="49" charset="0"/>
              </a:rPr>
              <a:t>Knjiga</a:t>
            </a:r>
            <a:r>
              <a:rPr lang="vi-VN" sz="1900" smtClean="0"/>
              <a:t>. Da u klasi </a:t>
            </a:r>
            <a:r>
              <a:rPr lang="vi-VN" sz="1900" smtClean="0">
                <a:latin typeface="Consolas" pitchFamily="49" charset="0"/>
                <a:cs typeface="Consolas" pitchFamily="49" charset="0"/>
              </a:rPr>
              <a:t>Knjiga</a:t>
            </a:r>
            <a:r>
              <a:rPr lang="vi-VN" sz="1900" smtClean="0"/>
              <a:t> nismo deklarisali konstruktor bez argumenata, ovo bi dovelo do greške.</a:t>
            </a:r>
            <a:endParaRPr lang="sr-Latn-RS" sz="1900" smtClean="0"/>
          </a:p>
          <a:p>
            <a:pPr eaLnBrk="1" hangingPunct="1">
              <a:spcAft>
                <a:spcPts val="600"/>
              </a:spcAft>
              <a:buClr>
                <a:schemeClr val="tx1"/>
              </a:buClr>
              <a:buSzPct val="75000"/>
              <a:buFont typeface="Wingdings" pitchFamily="2" charset="2"/>
              <a:buChar char="n"/>
              <a:defRPr/>
            </a:pPr>
            <a:r>
              <a:rPr lang="vi-VN" sz="1900" smtClean="0"/>
              <a:t>Ključna reč </a:t>
            </a:r>
            <a:r>
              <a:rPr lang="vi-VN" sz="1900" smtClean="0">
                <a:latin typeface="Consolas" pitchFamily="49" charset="0"/>
                <a:cs typeface="Consolas" pitchFamily="49" charset="0"/>
              </a:rPr>
              <a:t>super</a:t>
            </a:r>
            <a:r>
              <a:rPr lang="vi-VN" sz="1900" smtClean="0"/>
              <a:t> se može iskoristiti da se pristupi </a:t>
            </a:r>
            <a:r>
              <a:rPr lang="vi-VN" sz="1900" smtClean="0">
                <a:latin typeface="Consolas" pitchFamily="49" charset="0"/>
                <a:cs typeface="Consolas" pitchFamily="49" charset="0"/>
              </a:rPr>
              <a:t>public</a:t>
            </a:r>
            <a:r>
              <a:rPr lang="vi-VN" sz="1900" smtClean="0"/>
              <a:t> ili </a:t>
            </a:r>
            <a:r>
              <a:rPr lang="vi-VN" sz="1900" smtClean="0">
                <a:latin typeface="Consolas" pitchFamily="49" charset="0"/>
                <a:cs typeface="Consolas" pitchFamily="49" charset="0"/>
              </a:rPr>
              <a:t>protected</a:t>
            </a:r>
            <a:r>
              <a:rPr lang="vi-VN" sz="1900" smtClean="0"/>
              <a:t> članu superklase. </a:t>
            </a:r>
            <a:r>
              <a:rPr lang="vi-VN" sz="1900" smtClean="0">
                <a:latin typeface="Consolas" pitchFamily="49" charset="0"/>
                <a:cs typeface="Consolas" pitchFamily="49" charset="0"/>
              </a:rPr>
              <a:t>private</a:t>
            </a:r>
            <a:r>
              <a:rPr lang="vi-VN" sz="1900" smtClean="0"/>
              <a:t> </a:t>
            </a:r>
            <a:r>
              <a:rPr lang="sr-Latn-RS" sz="1900" smtClean="0"/>
              <a:t>podacima</a:t>
            </a:r>
            <a:r>
              <a:rPr lang="vi-VN" sz="1900" smtClean="0"/>
              <a:t> se ne može pristupiti iz potklase. </a:t>
            </a:r>
            <a:endParaRPr lang="sr-Latn-RS" sz="1900" smtClean="0"/>
          </a:p>
          <a:p>
            <a:pPr eaLnBrk="1" hangingPunct="1">
              <a:spcAft>
                <a:spcPts val="600"/>
              </a:spcAft>
              <a:buClr>
                <a:schemeClr val="tx1"/>
              </a:buClr>
              <a:buSzPct val="75000"/>
              <a:buFont typeface="Wingdings" pitchFamily="2" charset="2"/>
              <a:buChar char="n"/>
              <a:defRPr/>
            </a:pPr>
            <a:r>
              <a:rPr lang="vi-VN" sz="1900" smtClean="0"/>
              <a:t>U metodi </a:t>
            </a:r>
            <a:r>
              <a:rPr lang="vi-VN" sz="1900" smtClean="0">
                <a:latin typeface="Consolas" pitchFamily="49" charset="0"/>
                <a:cs typeface="Consolas" pitchFamily="49" charset="0"/>
              </a:rPr>
              <a:t>toString</a:t>
            </a:r>
            <a:r>
              <a:rPr lang="vi-VN" sz="1900" smtClean="0"/>
              <a:t> klase </a:t>
            </a:r>
            <a:r>
              <a:rPr lang="vi-VN" sz="1900" smtClean="0">
                <a:latin typeface="Consolas" pitchFamily="49" charset="0"/>
                <a:cs typeface="Consolas" pitchFamily="49" charset="0"/>
              </a:rPr>
              <a:t>KnjigaSaCenom</a:t>
            </a:r>
            <a:r>
              <a:rPr lang="vi-VN" sz="1900" smtClean="0"/>
              <a:t>, pristupili smo istoimenoj metodi njene superklase </a:t>
            </a:r>
            <a:r>
              <a:rPr lang="vi-VN" sz="1900" smtClean="0">
                <a:latin typeface="Consolas" pitchFamily="49" charset="0"/>
                <a:cs typeface="Consolas" pitchFamily="49" charset="0"/>
              </a:rPr>
              <a:t>Knjiga</a:t>
            </a:r>
            <a:r>
              <a:rPr lang="vi-VN" sz="1900" smtClean="0"/>
              <a:t> sa </a:t>
            </a:r>
            <a:r>
              <a:rPr lang="vi-VN" sz="1900" smtClean="0">
                <a:latin typeface="Consolas" pitchFamily="49" charset="0"/>
                <a:cs typeface="Consolas" pitchFamily="49" charset="0"/>
              </a:rPr>
              <a:t>super.toString()</a:t>
            </a:r>
            <a:r>
              <a:rPr lang="vi-VN" sz="1900" smtClean="0"/>
              <a:t>. O ovome će biti reči u nastavku.</a:t>
            </a:r>
          </a:p>
        </p:txBody>
      </p:sp>
      <p:sp>
        <p:nvSpPr>
          <p:cNvPr id="143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9334674-C8B7-40D0-A4D6-0733FB74DA3D}" type="slidenum">
              <a:rPr lang="en-GB" altLang="sr-Latn-RS" smtClean="0">
                <a:latin typeface="Arial Black" pitchFamily="34" charset="0"/>
              </a:rPr>
              <a:pPr eaLnBrk="1" hangingPunct="1"/>
              <a:t>12</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50825" y="528638"/>
            <a:ext cx="8750300" cy="596900"/>
          </a:xfrm>
        </p:spPr>
        <p:txBody>
          <a:bodyPr/>
          <a:lstStyle/>
          <a:p>
            <a:pPr eaLnBrk="1" hangingPunct="1"/>
            <a:r>
              <a:rPr lang="sr-Latn-RS" altLang="sr-Latn-RS" sz="3400" smtClean="0"/>
              <a:t>Redefinisanje metoda i @Override anotacija</a:t>
            </a:r>
          </a:p>
        </p:txBody>
      </p:sp>
      <p:sp>
        <p:nvSpPr>
          <p:cNvPr id="15363" name="Rectangle 3" descr="Rectangle: Click to edit Master text styles&#10;Second level&#10;Third level&#10;Fourth level&#10;Fifth level"/>
          <p:cNvSpPr txBox="1">
            <a:spLocks noChangeArrowheads="1"/>
          </p:cNvSpPr>
          <p:nvPr/>
        </p:nvSpPr>
        <p:spPr bwMode="auto">
          <a:xfrm>
            <a:off x="107950" y="1412875"/>
            <a:ext cx="889317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a:latin typeface="Consolas" pitchFamily="49" charset="0"/>
                <a:cs typeface="Consolas" pitchFamily="49" charset="0"/>
              </a:rPr>
              <a:t>@Override</a:t>
            </a:r>
            <a:r>
              <a:rPr lang="vi-VN" altLang="sr-Latn-RS" sz="1900"/>
              <a:t> anotacij</a:t>
            </a:r>
            <a:r>
              <a:rPr lang="sr-Latn-RS" altLang="sr-Latn-RS" sz="1900"/>
              <a:t>a se koristi </a:t>
            </a:r>
            <a:r>
              <a:rPr lang="vi-VN" altLang="sr-Latn-RS" sz="1900"/>
              <a:t>kad klasa treba da redefiniše neku metodu superklase</a:t>
            </a:r>
            <a:r>
              <a:rPr lang="sr-Latn-RS" altLang="sr-Latn-RS" sz="1900"/>
              <a:t>.</a:t>
            </a:r>
          </a:p>
          <a:p>
            <a:pPr eaLnBrk="1" hangingPunct="1">
              <a:spcAft>
                <a:spcPts val="600"/>
              </a:spcAft>
              <a:buClr>
                <a:schemeClr val="tx1"/>
              </a:buClr>
              <a:buSzPct val="75000"/>
              <a:buFont typeface="Wingdings" pitchFamily="2" charset="2"/>
              <a:buChar char="n"/>
            </a:pPr>
            <a:r>
              <a:rPr lang="vi-VN" altLang="sr-Latn-RS" sz="1900"/>
              <a:t>Metoda </a:t>
            </a:r>
            <a:r>
              <a:rPr lang="vi-VN" altLang="sr-Latn-RS" sz="1900">
                <a:latin typeface="Consolas" pitchFamily="49" charset="0"/>
                <a:cs typeface="Consolas" pitchFamily="49" charset="0"/>
              </a:rPr>
              <a:t>toString()</a:t>
            </a:r>
            <a:r>
              <a:rPr lang="vi-VN" altLang="sr-Latn-RS" sz="1900"/>
              <a:t> klase </a:t>
            </a:r>
            <a:r>
              <a:rPr lang="vi-VN" altLang="sr-Latn-RS" sz="1900">
                <a:latin typeface="Consolas" pitchFamily="49" charset="0"/>
                <a:cs typeface="Consolas" pitchFamily="49" charset="0"/>
              </a:rPr>
              <a:t>Knjiga</a:t>
            </a:r>
            <a:r>
              <a:rPr lang="vi-VN" altLang="sr-Latn-RS" sz="1900"/>
              <a:t> se mora prilagoditi klasi </a:t>
            </a:r>
            <a:r>
              <a:rPr lang="vi-VN" altLang="sr-Latn-RS" sz="1900">
                <a:latin typeface="Consolas" pitchFamily="49" charset="0"/>
                <a:cs typeface="Consolas" pitchFamily="49" charset="0"/>
              </a:rPr>
              <a:t>KnjigaSaCenom</a:t>
            </a:r>
            <a:r>
              <a:rPr lang="vi-VN" altLang="sr-Latn-RS" sz="1900"/>
              <a:t> tako da se pri ispisu uključi i cena knjige. </a:t>
            </a:r>
            <a:endParaRPr lang="sr-Latn-RS" altLang="sr-Latn-RS" sz="1900"/>
          </a:p>
          <a:p>
            <a:pPr eaLnBrk="1" hangingPunct="1">
              <a:spcAft>
                <a:spcPts val="600"/>
              </a:spcAft>
              <a:buClr>
                <a:schemeClr val="tx1"/>
              </a:buClr>
              <a:buSzPct val="75000"/>
              <a:buFont typeface="Wingdings" pitchFamily="2" charset="2"/>
              <a:buChar char="n"/>
            </a:pPr>
            <a:r>
              <a:rPr lang="vi-VN" altLang="sr-Latn-RS" sz="1900"/>
              <a:t>Kad kompajler naiđe na metodu deklarisanu sa </a:t>
            </a:r>
            <a:r>
              <a:rPr lang="vi-VN" altLang="sr-Latn-RS" sz="1900">
                <a:latin typeface="Consolas" pitchFamily="49" charset="0"/>
                <a:cs typeface="Consolas" pitchFamily="49" charset="0"/>
              </a:rPr>
              <a:t>@Override</a:t>
            </a:r>
            <a:r>
              <a:rPr lang="vi-VN" altLang="sr-Latn-RS" sz="1900"/>
              <a:t> proverava da li potpis metode potklase odgovara potpisu metode superklase. Ukoliko oni nisu potpuno isti, dolazi do greške. </a:t>
            </a:r>
          </a:p>
          <a:p>
            <a:pPr eaLnBrk="1" hangingPunct="1">
              <a:spcAft>
                <a:spcPts val="600"/>
              </a:spcAft>
              <a:buClr>
                <a:schemeClr val="tx1"/>
              </a:buClr>
              <a:buSzPct val="75000"/>
              <a:buFont typeface="Wingdings" pitchFamily="2" charset="2"/>
              <a:buChar char="n"/>
            </a:pPr>
            <a:r>
              <a:rPr lang="vi-VN" altLang="sr-Latn-RS" sz="1900"/>
              <a:t>Greška je pokušati promeniti modifikator pristupa redefinisane metode u modifikator sa manje prava pristupa. </a:t>
            </a:r>
            <a:endParaRPr lang="sr-Latn-RS" altLang="sr-Latn-RS" sz="1900"/>
          </a:p>
          <a:p>
            <a:pPr eaLnBrk="1" hangingPunct="1">
              <a:spcAft>
                <a:spcPts val="600"/>
              </a:spcAft>
              <a:buClr>
                <a:schemeClr val="tx1"/>
              </a:buClr>
              <a:buSzPct val="75000"/>
              <a:buFont typeface="Wingdings" pitchFamily="2" charset="2"/>
              <a:buChar char="n"/>
            </a:pPr>
            <a:r>
              <a:rPr lang="vi-VN" altLang="sr-Latn-RS" sz="1900"/>
              <a:t>Drugim rečima, </a:t>
            </a:r>
            <a:r>
              <a:rPr lang="vi-VN" altLang="sr-Latn-RS" sz="1900">
                <a:latin typeface="Consolas" pitchFamily="49" charset="0"/>
                <a:cs typeface="Consolas" pitchFamily="49" charset="0"/>
              </a:rPr>
              <a:t>public</a:t>
            </a:r>
            <a:r>
              <a:rPr lang="vi-VN" altLang="sr-Latn-RS" sz="1900"/>
              <a:t> metoda ne može postati </a:t>
            </a:r>
            <a:r>
              <a:rPr lang="vi-VN" altLang="sr-Latn-RS" sz="1900">
                <a:latin typeface="Consolas" pitchFamily="49" charset="0"/>
                <a:cs typeface="Consolas" pitchFamily="49" charset="0"/>
              </a:rPr>
              <a:t>protected</a:t>
            </a:r>
            <a:r>
              <a:rPr lang="vi-VN" altLang="sr-Latn-RS" sz="1900"/>
              <a:t> ili </a:t>
            </a:r>
            <a:r>
              <a:rPr lang="vi-VN" altLang="sr-Latn-RS" sz="1900">
                <a:latin typeface="Consolas" pitchFamily="49" charset="0"/>
                <a:cs typeface="Consolas" pitchFamily="49" charset="0"/>
              </a:rPr>
              <a:t>private</a:t>
            </a:r>
            <a:r>
              <a:rPr lang="vi-VN" altLang="sr-Latn-RS" sz="1900"/>
              <a:t> u potklasi, dok </a:t>
            </a:r>
            <a:r>
              <a:rPr lang="vi-VN" altLang="sr-Latn-RS" sz="1900">
                <a:latin typeface="Consolas" pitchFamily="49" charset="0"/>
                <a:cs typeface="Consolas" pitchFamily="49" charset="0"/>
              </a:rPr>
              <a:t>protected</a:t>
            </a:r>
            <a:r>
              <a:rPr lang="vi-VN" altLang="sr-Latn-RS" sz="1900"/>
              <a:t> metoda ne može postati </a:t>
            </a:r>
            <a:r>
              <a:rPr lang="vi-VN" altLang="sr-Latn-RS" sz="1900">
                <a:latin typeface="Consolas" pitchFamily="49" charset="0"/>
                <a:cs typeface="Consolas" pitchFamily="49" charset="0"/>
              </a:rPr>
              <a:t>private</a:t>
            </a:r>
            <a:r>
              <a:rPr lang="vi-VN" altLang="sr-Latn-RS" sz="1900"/>
              <a:t> u potklasi. Ukoliko bi to bilo dozvoljeno, narušila bi se veza tipa jeste - </a:t>
            </a:r>
            <a:r>
              <a:rPr lang="vi-VN" altLang="sr-Latn-RS" sz="1900">
                <a:latin typeface="Consolas" pitchFamily="49" charset="0"/>
                <a:cs typeface="Consolas" pitchFamily="49" charset="0"/>
              </a:rPr>
              <a:t>KnjigaSaCenom</a:t>
            </a:r>
            <a:r>
              <a:rPr lang="vi-VN" altLang="sr-Latn-RS" sz="1900"/>
              <a:t> jeste </a:t>
            </a:r>
            <a:r>
              <a:rPr lang="vi-VN" altLang="sr-Latn-RS" sz="1900">
                <a:latin typeface="Consolas" pitchFamily="49" charset="0"/>
                <a:cs typeface="Consolas" pitchFamily="49" charset="0"/>
              </a:rPr>
              <a:t>Knjiga</a:t>
            </a:r>
            <a:r>
              <a:rPr lang="vi-VN" altLang="sr-Latn-RS" sz="1900"/>
              <a:t>, i moramo biti u mogućnosti da sve javne servise koje obezbeđuje klasa </a:t>
            </a:r>
            <a:r>
              <a:rPr lang="vi-VN" altLang="sr-Latn-RS" sz="1900">
                <a:latin typeface="Consolas" pitchFamily="49" charset="0"/>
                <a:cs typeface="Consolas" pitchFamily="49" charset="0"/>
              </a:rPr>
              <a:t>Knjiga</a:t>
            </a:r>
            <a:r>
              <a:rPr lang="vi-VN" altLang="sr-Latn-RS" sz="1900"/>
              <a:t> koristimo i kod klase </a:t>
            </a:r>
            <a:r>
              <a:rPr lang="vi-VN" altLang="sr-Latn-RS" sz="1900">
                <a:latin typeface="Consolas" pitchFamily="49" charset="0"/>
                <a:cs typeface="Consolas" pitchFamily="49" charset="0"/>
              </a:rPr>
              <a:t>KnjigaSaCenom</a:t>
            </a:r>
            <a:r>
              <a:rPr lang="vi-VN" altLang="sr-Latn-RS" sz="1900"/>
              <a:t>. </a:t>
            </a:r>
          </a:p>
          <a:p>
            <a:pPr eaLnBrk="1" hangingPunct="1">
              <a:spcAft>
                <a:spcPts val="600"/>
              </a:spcAft>
              <a:buClr>
                <a:schemeClr val="tx1"/>
              </a:buClr>
              <a:buSzPct val="75000"/>
              <a:buFont typeface="Wingdings" pitchFamily="2" charset="2"/>
              <a:buChar char="n"/>
            </a:pPr>
            <a:r>
              <a:rPr lang="sr-Latn-RS" altLang="sr-Latn-RS" sz="1900"/>
              <a:t>Dakle, m</a:t>
            </a:r>
            <a:r>
              <a:rPr lang="vi-VN" altLang="sr-Latn-RS" sz="1900"/>
              <a:t>etoda deklarisana kao </a:t>
            </a:r>
            <a:r>
              <a:rPr lang="vi-VN" altLang="sr-Latn-RS" sz="1900">
                <a:latin typeface="Consolas" pitchFamily="49" charset="0"/>
                <a:cs typeface="Consolas" pitchFamily="49" charset="0"/>
              </a:rPr>
              <a:t>public</a:t>
            </a:r>
            <a:r>
              <a:rPr lang="vi-VN" altLang="sr-Latn-RS" sz="1900"/>
              <a:t> ostaje </a:t>
            </a:r>
            <a:r>
              <a:rPr lang="vi-VN" altLang="sr-Latn-RS" sz="1900">
                <a:latin typeface="Consolas" pitchFamily="49" charset="0"/>
                <a:cs typeface="Consolas" pitchFamily="49" charset="0"/>
              </a:rPr>
              <a:t>public</a:t>
            </a:r>
            <a:r>
              <a:rPr lang="vi-VN" altLang="sr-Latn-RS" sz="1900"/>
              <a:t> u svim direktnim i indirektnim potklasama.</a:t>
            </a:r>
          </a:p>
        </p:txBody>
      </p:sp>
      <p:sp>
        <p:nvSpPr>
          <p:cNvPr id="153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DCE16C6-FAC0-45D2-BCE5-2263489599EF}" type="slidenum">
              <a:rPr lang="en-GB" altLang="sr-Latn-RS" smtClean="0">
                <a:latin typeface="Arial Black" pitchFamily="34" charset="0"/>
              </a:rPr>
              <a:pPr eaLnBrk="1" hangingPunct="1"/>
              <a:t>13</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7950" y="528638"/>
            <a:ext cx="9036050" cy="596900"/>
          </a:xfrm>
        </p:spPr>
        <p:txBody>
          <a:bodyPr/>
          <a:lstStyle/>
          <a:p>
            <a:pPr eaLnBrk="1" hangingPunct="1"/>
            <a:r>
              <a:rPr lang="pl-PL" altLang="sr-Latn-RS" sz="3400" smtClean="0"/>
              <a:t>Ponovna upotreba koda u metodama potklase</a:t>
            </a:r>
            <a:endParaRPr lang="sr-Latn-RS" altLang="sr-Latn-RS" sz="3400" smtClean="0"/>
          </a:p>
        </p:txBody>
      </p:sp>
      <p:sp>
        <p:nvSpPr>
          <p:cNvPr id="24579" name="Rectangle 3" descr="Rectangle: Click to edit Master text styles&#10;Second level&#10;Third level&#10;Fourth level&#10;Fifth level"/>
          <p:cNvSpPr txBox="1">
            <a:spLocks noChangeArrowheads="1"/>
          </p:cNvSpPr>
          <p:nvPr/>
        </p:nvSpPr>
        <p:spPr bwMode="auto">
          <a:xfrm>
            <a:off x="107950" y="1412875"/>
            <a:ext cx="8893175"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1900" dirty="0" smtClean="0"/>
              <a:t>Zapisom </a:t>
            </a:r>
            <a:r>
              <a:rPr lang="vi-VN" sz="1900" dirty="0" smtClean="0">
                <a:latin typeface="Consolas" pitchFamily="49" charset="0"/>
                <a:cs typeface="Consolas" pitchFamily="49" charset="0"/>
              </a:rPr>
              <a:t>super.imeMetode</a:t>
            </a:r>
            <a:r>
              <a:rPr lang="vi-VN" sz="1900" dirty="0" smtClean="0"/>
              <a:t>, iz potklase se može pozvati bilo koja javna zasenjena metoda superklase. </a:t>
            </a:r>
            <a:endParaRPr lang="sr-Latn-RS" sz="1900" dirty="0" smtClean="0"/>
          </a:p>
          <a:p>
            <a:pPr eaLnBrk="1" hangingPunct="1">
              <a:spcAft>
                <a:spcPts val="600"/>
              </a:spcAft>
              <a:buClr>
                <a:schemeClr val="tx1"/>
              </a:buClr>
              <a:buSzPct val="75000"/>
              <a:buFont typeface="Wingdings" pitchFamily="2" charset="2"/>
              <a:buChar char="n"/>
              <a:defRPr/>
            </a:pPr>
            <a:r>
              <a:rPr lang="vi-VN" sz="1900" dirty="0" smtClean="0"/>
              <a:t>Ovo se ponekad može efikasno inkorporirati u metode potklase, dajući elegantno rešenje za dati problem. </a:t>
            </a:r>
            <a:endParaRPr lang="sr-Latn-RS" sz="1900" dirty="0" smtClean="0"/>
          </a:p>
          <a:p>
            <a:pPr eaLnBrk="1" hangingPunct="1">
              <a:spcAft>
                <a:spcPts val="600"/>
              </a:spcAft>
              <a:buClr>
                <a:schemeClr val="tx1"/>
              </a:buClr>
              <a:buSzPct val="75000"/>
              <a:buFont typeface="Wingdings" pitchFamily="2" charset="2"/>
              <a:buChar char="n"/>
              <a:defRPr/>
            </a:pPr>
            <a:r>
              <a:rPr lang="vi-VN" sz="1900" dirty="0" smtClean="0"/>
              <a:t>Konkretno, u redefinisanoj metodi </a:t>
            </a:r>
            <a:r>
              <a:rPr lang="vi-VN" sz="1900" dirty="0" smtClean="0">
                <a:latin typeface="Consolas" pitchFamily="49" charset="0"/>
                <a:cs typeface="Consolas" pitchFamily="49" charset="0"/>
              </a:rPr>
              <a:t>toString</a:t>
            </a:r>
            <a:r>
              <a:rPr lang="vi-VN" sz="1900" dirty="0" smtClean="0"/>
              <a:t>, nismo iznova kreirali </a:t>
            </a:r>
            <a:r>
              <a:rPr lang="vi-VN" sz="1900" dirty="0" smtClean="0">
                <a:latin typeface="Consolas" pitchFamily="49" charset="0"/>
                <a:cs typeface="Consolas" pitchFamily="49" charset="0"/>
              </a:rPr>
              <a:t>String</a:t>
            </a:r>
            <a:r>
              <a:rPr lang="vi-VN" sz="1900" dirty="0" smtClean="0"/>
              <a:t> reprezentaciju objekta, već smo pozvali istoimenu metodu superklase koja je kreirala deo stringa koji se odnosi na zajednički deo podataka (ime knjige i broj strana), a zatim nadovezali deo stringa karakterističan za potklasu. </a:t>
            </a:r>
            <a:endParaRPr lang="sr-Latn-RS" sz="1900" dirty="0" smtClean="0"/>
          </a:p>
          <a:p>
            <a:pPr marL="273050" indent="0" eaLnBrk="1" hangingPunct="1">
              <a:spcAft>
                <a:spcPts val="0"/>
              </a:spcAft>
              <a:buClr>
                <a:schemeClr val="tx1"/>
              </a:buClr>
              <a:buSzPct val="75000"/>
              <a:tabLst>
                <a:tab pos="271463" algn="l"/>
              </a:tabLst>
              <a:defRPr/>
            </a:pPr>
            <a:r>
              <a:rPr lang="vi-VN" dirty="0">
                <a:latin typeface="Consolas" pitchFamily="49" charset="0"/>
                <a:cs typeface="Consolas" pitchFamily="49" charset="0"/>
              </a:rPr>
              <a:t>public String toString</a:t>
            </a:r>
            <a:r>
              <a:rPr lang="vi-VN" dirty="0" smtClean="0">
                <a:latin typeface="Consolas" pitchFamily="49" charset="0"/>
                <a:cs typeface="Consolas" pitchFamily="49" charset="0"/>
              </a:rPr>
              <a:t>()</a:t>
            </a:r>
            <a:r>
              <a:rPr lang="en-US" dirty="0" smtClean="0">
                <a:latin typeface="Consolas" pitchFamily="49" charset="0"/>
                <a:cs typeface="Consolas" pitchFamily="49" charset="0"/>
              </a:rPr>
              <a:t> </a:t>
            </a:r>
            <a:r>
              <a:rPr lang="vi-VN" dirty="0" smtClean="0">
                <a:latin typeface="Consolas" pitchFamily="49" charset="0"/>
                <a:cs typeface="Consolas" pitchFamily="49" charset="0"/>
              </a:rPr>
              <a:t>{</a:t>
            </a:r>
            <a:endParaRPr lang="vi-VN" dirty="0">
              <a:latin typeface="Consolas" pitchFamily="49" charset="0"/>
              <a:cs typeface="Consolas" pitchFamily="49" charset="0"/>
            </a:endParaRPr>
          </a:p>
          <a:p>
            <a:pPr marL="273050" indent="0" eaLnBrk="1" hangingPunct="1">
              <a:spcAft>
                <a:spcPts val="0"/>
              </a:spcAft>
              <a:buClr>
                <a:schemeClr val="tx1"/>
              </a:buClr>
              <a:buSzPct val="75000"/>
              <a:tabLst>
                <a:tab pos="271463" algn="l"/>
              </a:tabLst>
              <a:defRPr/>
            </a:pPr>
            <a:r>
              <a:rPr lang="en-US" dirty="0" smtClean="0">
                <a:latin typeface="Consolas" pitchFamily="49" charset="0"/>
                <a:cs typeface="Consolas" pitchFamily="49" charset="0"/>
              </a:rPr>
              <a:t>    </a:t>
            </a:r>
            <a:r>
              <a:rPr lang="vi-VN" dirty="0" smtClean="0">
                <a:latin typeface="Consolas" pitchFamily="49" charset="0"/>
                <a:cs typeface="Consolas" pitchFamily="49" charset="0"/>
              </a:rPr>
              <a:t>return </a:t>
            </a:r>
            <a:r>
              <a:rPr lang="vi-VN" dirty="0">
                <a:latin typeface="Consolas" pitchFamily="49" charset="0"/>
                <a:cs typeface="Consolas" pitchFamily="49" charset="0"/>
              </a:rPr>
              <a:t>String.format("%scena: %.2f \u20AC\n", </a:t>
            </a:r>
            <a:r>
              <a:rPr lang="vi-VN" dirty="0">
                <a:solidFill>
                  <a:srgbClr val="FF0000"/>
                </a:solidFill>
                <a:latin typeface="Consolas" pitchFamily="49" charset="0"/>
                <a:cs typeface="Consolas" pitchFamily="49" charset="0"/>
              </a:rPr>
              <a:t>super.toString</a:t>
            </a:r>
            <a:r>
              <a:rPr lang="vi-VN" dirty="0">
                <a:latin typeface="Consolas" pitchFamily="49" charset="0"/>
                <a:cs typeface="Consolas" pitchFamily="49" charset="0"/>
              </a:rPr>
              <a:t>(), </a:t>
            </a:r>
            <a:r>
              <a:rPr lang="en-US" dirty="0" smtClean="0">
                <a:latin typeface="Consolas" pitchFamily="49" charset="0"/>
                <a:cs typeface="Consolas" pitchFamily="49" charset="0"/>
              </a:rPr>
              <a:t>              </a:t>
            </a:r>
          </a:p>
          <a:p>
            <a:pPr marL="273050" indent="0" eaLnBrk="1" hangingPunct="1">
              <a:spcAft>
                <a:spcPts val="0"/>
              </a:spcAft>
              <a:buClr>
                <a:schemeClr val="tx1"/>
              </a:buClr>
              <a:buSzPct val="75000"/>
              <a:tabLst>
                <a:tab pos="271463" algn="l"/>
              </a:tabLst>
              <a:defRPr/>
            </a:pPr>
            <a:r>
              <a:rPr lang="en-US" dirty="0">
                <a:latin typeface="Consolas" pitchFamily="49" charset="0"/>
                <a:cs typeface="Consolas" pitchFamily="49" charset="0"/>
              </a:rPr>
              <a:t> </a:t>
            </a:r>
            <a:r>
              <a:rPr lang="en-US" dirty="0" smtClean="0">
                <a:latin typeface="Consolas" pitchFamily="49" charset="0"/>
                <a:cs typeface="Consolas" pitchFamily="49" charset="0"/>
              </a:rPr>
              <a:t>          </a:t>
            </a:r>
            <a:r>
              <a:rPr lang="vi-VN" dirty="0" smtClean="0">
                <a:latin typeface="Consolas" pitchFamily="49" charset="0"/>
                <a:cs typeface="Consolas" pitchFamily="49" charset="0"/>
              </a:rPr>
              <a:t>getCena</a:t>
            </a:r>
            <a:r>
              <a:rPr lang="vi-VN" dirty="0">
                <a:latin typeface="Consolas" pitchFamily="49" charset="0"/>
                <a:cs typeface="Consolas" pitchFamily="49" charset="0"/>
              </a:rPr>
              <a:t>());</a:t>
            </a:r>
          </a:p>
          <a:p>
            <a:pPr marL="273050" indent="0" eaLnBrk="1" hangingPunct="1">
              <a:spcAft>
                <a:spcPts val="1200"/>
              </a:spcAft>
              <a:buClr>
                <a:schemeClr val="tx1"/>
              </a:buClr>
              <a:buSzPct val="75000"/>
              <a:tabLst>
                <a:tab pos="271463" algn="l"/>
              </a:tabLst>
              <a:defRPr/>
            </a:pPr>
            <a:r>
              <a:rPr lang="en-US" dirty="0" smtClean="0">
                <a:latin typeface="Consolas" pitchFamily="49" charset="0"/>
                <a:cs typeface="Consolas" pitchFamily="49" charset="0"/>
              </a:rPr>
              <a:t>}</a:t>
            </a:r>
            <a:endParaRPr lang="vi-VN" dirty="0">
              <a:latin typeface="Consolas" pitchFamily="49" charset="0"/>
              <a:cs typeface="Consolas" pitchFamily="49" charset="0"/>
            </a:endParaRPr>
          </a:p>
          <a:p>
            <a:pPr eaLnBrk="1" hangingPunct="1">
              <a:spcAft>
                <a:spcPts val="600"/>
              </a:spcAft>
              <a:buClr>
                <a:schemeClr val="tx1"/>
              </a:buClr>
              <a:buSzPct val="75000"/>
              <a:buFont typeface="Wingdings" pitchFamily="2" charset="2"/>
              <a:buChar char="n"/>
              <a:defRPr/>
            </a:pPr>
            <a:r>
              <a:rPr lang="en-US" sz="1900" dirty="0" smtClean="0"/>
              <a:t>Na </a:t>
            </a:r>
            <a:r>
              <a:rPr lang="en-US" sz="1900" dirty="0" err="1" smtClean="0"/>
              <a:t>ovaj</a:t>
            </a:r>
            <a:r>
              <a:rPr lang="en-US" sz="1900" dirty="0" smtClean="0"/>
              <a:t> </a:t>
            </a:r>
            <a:r>
              <a:rPr lang="en-US" sz="1900" dirty="0" err="1" smtClean="0"/>
              <a:t>na</a:t>
            </a:r>
            <a:r>
              <a:rPr lang="sr-Latn-RS" sz="1900" dirty="0" smtClean="0"/>
              <a:t>čin se </a:t>
            </a:r>
            <a:r>
              <a:rPr lang="vi-VN" sz="1900" dirty="0" smtClean="0"/>
              <a:t>izbegava dupliranje koda u superklasi i potklasi, i olakšava se održavanje koda i ispravljanje grešaka.</a:t>
            </a: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44A98CF-1686-4765-9825-0D1A25BD9460}" type="slidenum">
              <a:rPr lang="en-GB" altLang="sr-Latn-RS" smtClean="0">
                <a:latin typeface="Arial Black" pitchFamily="34" charset="0"/>
              </a:rPr>
              <a:pPr eaLnBrk="1" hangingPunct="1"/>
              <a:t>14</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528638"/>
            <a:ext cx="3024187" cy="596900"/>
          </a:xfrm>
        </p:spPr>
        <p:txBody>
          <a:bodyPr/>
          <a:lstStyle/>
          <a:p>
            <a:pPr eaLnBrk="1" hangingPunct="1"/>
            <a:r>
              <a:rPr lang="en-US" altLang="sr-Latn-RS" sz="3600" smtClean="0"/>
              <a:t>K</a:t>
            </a:r>
            <a:r>
              <a:rPr lang="sr-Latn-RS" altLang="sr-Latn-RS" sz="3600" smtClean="0"/>
              <a:t>lasa Object</a:t>
            </a:r>
            <a:endParaRPr lang="en-US" altLang="sr-Latn-RS" sz="3600" smtClean="0"/>
          </a:p>
        </p:txBody>
      </p:sp>
      <p:sp>
        <p:nvSpPr>
          <p:cNvPr id="17411" name="Rectangle 3" descr="Rectangle: Click to edit Master text styles&#10;Second level&#10;Third level&#10;Fourth level&#10;Fifth level"/>
          <p:cNvSpPr txBox="1">
            <a:spLocks noChangeArrowheads="1"/>
          </p:cNvSpPr>
          <p:nvPr/>
        </p:nvSpPr>
        <p:spPr bwMode="auto">
          <a:xfrm>
            <a:off x="107950" y="1412875"/>
            <a:ext cx="8893175"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altLang="sr-Latn-RS" sz="1900"/>
              <a:t>K</a:t>
            </a:r>
            <a:r>
              <a:rPr lang="vi-VN" altLang="sr-Latn-RS" sz="1900"/>
              <a:t>lasa </a:t>
            </a:r>
            <a:r>
              <a:rPr lang="vi-VN" altLang="sr-Latn-RS" sz="1900">
                <a:latin typeface="Consolas" pitchFamily="49" charset="0"/>
                <a:cs typeface="Consolas" pitchFamily="49" charset="0"/>
              </a:rPr>
              <a:t>Object</a:t>
            </a:r>
            <a:r>
              <a:rPr lang="vi-VN" altLang="sr-Latn-RS" sz="1900"/>
              <a:t>, deklarisan</a:t>
            </a:r>
            <a:r>
              <a:rPr lang="sr-Latn-RS" altLang="sr-Latn-RS" sz="1900"/>
              <a:t>a</a:t>
            </a:r>
            <a:r>
              <a:rPr lang="vi-VN" altLang="sr-Latn-RS" sz="1900"/>
              <a:t> u paketu </a:t>
            </a:r>
            <a:r>
              <a:rPr lang="vi-VN" altLang="sr-Latn-RS" sz="1900">
                <a:latin typeface="Consolas" pitchFamily="49" charset="0"/>
                <a:cs typeface="Consolas" pitchFamily="49" charset="0"/>
              </a:rPr>
              <a:t>java.lang</a:t>
            </a:r>
            <a:r>
              <a:rPr lang="vi-VN" altLang="sr-Latn-RS" sz="1900"/>
              <a:t>, predstavlja superklasu svih Javinih klasa, tj. klasa </a:t>
            </a:r>
            <a:r>
              <a:rPr lang="vi-VN" altLang="sr-Latn-RS" sz="1900">
                <a:latin typeface="Consolas" pitchFamily="49" charset="0"/>
                <a:cs typeface="Consolas" pitchFamily="49" charset="0"/>
              </a:rPr>
              <a:t>Object</a:t>
            </a:r>
            <a:r>
              <a:rPr lang="vi-VN" altLang="sr-Latn-RS" sz="1900"/>
              <a:t> predstavlja koren u Javinoj klasnoj hijerarhiji. </a:t>
            </a:r>
            <a:endParaRPr lang="sr-Latn-RS" altLang="sr-Latn-RS" sz="1900"/>
          </a:p>
          <a:p>
            <a:pPr eaLnBrk="1" hangingPunct="1">
              <a:spcAft>
                <a:spcPts val="600"/>
              </a:spcAft>
              <a:buClr>
                <a:schemeClr val="tx1"/>
              </a:buClr>
              <a:buSzPct val="75000"/>
              <a:buFont typeface="Wingdings" pitchFamily="2" charset="2"/>
              <a:buChar char="n"/>
            </a:pPr>
            <a:r>
              <a:rPr lang="vi-VN" altLang="sr-Latn-RS" sz="1900"/>
              <a:t>Ova klasa nema podataka, već samo metode, i to 11 metoda. Svi objekti nasleđuju metode ove klase. U tabeli </a:t>
            </a:r>
            <a:r>
              <a:rPr lang="sr-Latn-RS" altLang="sr-Latn-RS" sz="1900"/>
              <a:t>ispod</a:t>
            </a:r>
            <a:r>
              <a:rPr lang="vi-VN" altLang="sr-Latn-RS" sz="1900"/>
              <a:t> su date sve metode klase </a:t>
            </a:r>
            <a:r>
              <a:rPr lang="vi-VN" altLang="sr-Latn-RS" sz="1900">
                <a:latin typeface="Consolas" pitchFamily="49" charset="0"/>
                <a:cs typeface="Consolas" pitchFamily="49" charset="0"/>
              </a:rPr>
              <a:t>Object</a:t>
            </a:r>
            <a:r>
              <a:rPr lang="vi-VN" altLang="sr-Latn-RS" sz="1900"/>
              <a:t>. Metoda </a:t>
            </a:r>
            <a:r>
              <a:rPr lang="vi-VN" altLang="sr-Latn-RS" sz="1900">
                <a:latin typeface="Consolas" pitchFamily="49" charset="0"/>
                <a:cs typeface="Consolas" pitchFamily="49" charset="0"/>
              </a:rPr>
              <a:t>wait</a:t>
            </a:r>
            <a:r>
              <a:rPr lang="vi-VN" altLang="sr-Latn-RS" sz="1900"/>
              <a:t> je preklopljena.</a:t>
            </a:r>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6D0BB0C-6D15-411E-B473-C46CDEC6F018}" type="slidenum">
              <a:rPr lang="en-GB" altLang="sr-Latn-RS" smtClean="0">
                <a:latin typeface="Arial Black" pitchFamily="34" charset="0"/>
              </a:rPr>
              <a:pPr eaLnBrk="1" hangingPunct="1"/>
              <a:t>15</a:t>
            </a:fld>
            <a:endParaRPr lang="en-GB" altLang="sr-Latn-RS" smtClean="0">
              <a:latin typeface="Arial Black" pitchFamily="34" charset="0"/>
            </a:endParaRPr>
          </a:p>
        </p:txBody>
      </p:sp>
      <p:graphicFrame>
        <p:nvGraphicFramePr>
          <p:cNvPr id="6" name="Table 5"/>
          <p:cNvGraphicFramePr>
            <a:graphicFrameLocks noGrp="1"/>
          </p:cNvGraphicFramePr>
          <p:nvPr/>
        </p:nvGraphicFramePr>
        <p:xfrm>
          <a:off x="754063" y="3111500"/>
          <a:ext cx="7634287" cy="3341851"/>
        </p:xfrm>
        <a:graphic>
          <a:graphicData uri="http://schemas.openxmlformats.org/drawingml/2006/table">
            <a:tbl>
              <a:tblPr/>
              <a:tblGrid>
                <a:gridCol w="955675">
                  <a:extLst>
                    <a:ext uri="{9D8B030D-6E8A-4147-A177-3AD203B41FA5}">
                      <a16:colId xmlns:a16="http://schemas.microsoft.com/office/drawing/2014/main" val="20000"/>
                    </a:ext>
                  </a:extLst>
                </a:gridCol>
                <a:gridCol w="6678612">
                  <a:extLst>
                    <a:ext uri="{9D8B030D-6E8A-4147-A177-3AD203B41FA5}">
                      <a16:colId xmlns:a16="http://schemas.microsoft.com/office/drawing/2014/main" val="20001"/>
                    </a:ext>
                  </a:extLst>
                </a:gridCol>
              </a:tblGrid>
              <a:tr h="41577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sr-Latn-RS" sz="1600" b="1" i="0" u="none" strike="noStrike" cap="none" normalizeH="0" baseline="0" smtClean="0">
                          <a:ln>
                            <a:noFill/>
                          </a:ln>
                          <a:solidFill>
                            <a:srgbClr val="FFFFFF"/>
                          </a:solidFill>
                          <a:effectLst/>
                          <a:latin typeface="Calibri" pitchFamily="34" charset="0"/>
                          <a:cs typeface="Times New Roman" pitchFamily="18" charset="0"/>
                        </a:rPr>
                        <a:t>Metoda</a:t>
                      </a:r>
                    </a:p>
                  </a:txBody>
                  <a:tcPr marL="56789" marR="56789"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sr-Latn-RS" sz="1600" b="1" i="0" u="none" strike="noStrike" cap="none" normalizeH="0" baseline="0" smtClean="0">
                          <a:ln>
                            <a:noFill/>
                          </a:ln>
                          <a:solidFill>
                            <a:srgbClr val="FFFFFF"/>
                          </a:solidFill>
                          <a:effectLst/>
                          <a:latin typeface="Calibri" pitchFamily="34" charset="0"/>
                          <a:cs typeface="Times New Roman" pitchFamily="18" charset="0"/>
                        </a:rPr>
                        <a:t>Opis</a:t>
                      </a:r>
                    </a:p>
                  </a:txBody>
                  <a:tcPr marL="56789" marR="56789"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292591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clone</a:t>
                      </a:r>
                    </a:p>
                  </a:txBody>
                  <a:tcPr marL="29444" marR="29444"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Kopira objekat koji je poziva.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Protected</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metoda bez argumenata koja vraća referencu na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Object</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Podrazumevana implementacija metode obavlja tzv. </a:t>
                      </a:r>
                      <a:r>
                        <a:rPr kumimoji="0" lang="en-GB" altLang="sr-Latn-RS" sz="1600" b="1" i="0" u="none" strike="noStrike" cap="none" normalizeH="0" baseline="0" smtClean="0">
                          <a:ln>
                            <a:noFill/>
                          </a:ln>
                          <a:solidFill>
                            <a:srgbClr val="FF0000"/>
                          </a:solidFill>
                          <a:effectLst/>
                          <a:latin typeface="Calibri" pitchFamily="34" charset="0"/>
                          <a:cs typeface="Times New Roman" pitchFamily="18" charset="0"/>
                        </a:rPr>
                        <a:t>plitko kopiranje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(eng. </a:t>
                      </a:r>
                      <a:r>
                        <a:rPr kumimoji="0" lang="en-GB" altLang="sr-Latn-RS" sz="1600" b="0" i="1" u="none" strike="noStrike" cap="none" normalizeH="0" baseline="0" smtClean="0">
                          <a:ln>
                            <a:noFill/>
                          </a:ln>
                          <a:solidFill>
                            <a:schemeClr val="tx1"/>
                          </a:solidFill>
                          <a:effectLst/>
                          <a:latin typeface="Calibri" pitchFamily="34" charset="0"/>
                          <a:cs typeface="Times New Roman" pitchFamily="18" charset="0"/>
                        </a:rPr>
                        <a:t>shallow copy</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koje podrazumeva da se vrednost referencijskih podataka kopira, tako da reference originalnog objekta i kopije ukazuju na isti objekat u memoriji. Nasuprot toga imamo </a:t>
                      </a:r>
                      <a:r>
                        <a:rPr kumimoji="0" lang="en-GB" altLang="sr-Latn-RS" sz="1600" b="1" i="0" u="none" strike="noStrike" cap="none" normalizeH="0" baseline="0" smtClean="0">
                          <a:ln>
                            <a:noFill/>
                          </a:ln>
                          <a:solidFill>
                            <a:srgbClr val="FF0000"/>
                          </a:solidFill>
                          <a:effectLst/>
                          <a:latin typeface="Calibri" pitchFamily="34" charset="0"/>
                          <a:cs typeface="Times New Roman" pitchFamily="18" charset="0"/>
                        </a:rPr>
                        <a:t>duboko kopiranje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(eng. </a:t>
                      </a:r>
                      <a:r>
                        <a:rPr kumimoji="0" lang="en-GB" altLang="sr-Latn-RS" sz="1600" b="0" i="1" u="none" strike="noStrike" cap="none" normalizeH="0" baseline="0" smtClean="0">
                          <a:ln>
                            <a:noFill/>
                          </a:ln>
                          <a:solidFill>
                            <a:schemeClr val="tx1"/>
                          </a:solidFill>
                          <a:effectLst/>
                          <a:latin typeface="Calibri" pitchFamily="34" charset="0"/>
                          <a:cs typeface="Times New Roman" pitchFamily="18" charset="0"/>
                        </a:rPr>
                        <a:t>deep copy</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kojim se kreira novi objekat za svaku promenljivu referencijskog tipa. Duboko kopiranje može biti problematično jer referencijske promenljive mogu sadržati reference, koje opet mogu sadržati reference. Duboko kopiranje podrazumeva da se kreira novi objekat za svaku takvu referencu. Zbog ovoga se ne preporučuje redefinisanje metode </a:t>
                      </a:r>
                      <a:r>
                        <a:rPr kumimoji="0" lang="en-GB" altLang="sr-Latn-RS" sz="1600" b="0" i="0" u="none" strike="noStrike" kern="1200" cap="none" normalizeH="0" baseline="0" smtClean="0">
                          <a:ln>
                            <a:noFill/>
                          </a:ln>
                          <a:solidFill>
                            <a:schemeClr val="tx1"/>
                          </a:solidFill>
                          <a:effectLst/>
                          <a:latin typeface="Consolas" pitchFamily="49" charset="0"/>
                          <a:ea typeface="+mn-ea"/>
                          <a:cs typeface="Consolas" pitchFamily="49" charset="0"/>
                        </a:rPr>
                        <a:t>clone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da vrši duboko kopiranje, već da se takvo kopiranje vrši korišćenjem </a:t>
                      </a:r>
                      <a:r>
                        <a:rPr kumimoji="0" lang="en-GB" altLang="sr-Latn-RS" sz="1600" b="0" i="0" u="none" strike="noStrike" cap="none" normalizeH="0" baseline="0" smtClean="0">
                          <a:ln>
                            <a:noFill/>
                          </a:ln>
                          <a:solidFill>
                            <a:srgbClr val="FF0000"/>
                          </a:solidFill>
                          <a:effectLst/>
                          <a:latin typeface="Calibri" pitchFamily="34" charset="0"/>
                          <a:cs typeface="Times New Roman" pitchFamily="18" charset="0"/>
                        </a:rPr>
                        <a:t>serijalizacije objekta</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(prevođenje objekta u sekvencu bitova</a:t>
                      </a:r>
                      <a:r>
                        <a:rPr kumimoji="0" lang="sr-Latn-RS" altLang="sr-Latn-RS" sz="1600" b="0" i="0" u="none" strike="noStrike" cap="none" normalizeH="0" baseline="0" smtClean="0">
                          <a:ln>
                            <a:noFill/>
                          </a:ln>
                          <a:solidFill>
                            <a:schemeClr val="tx1"/>
                          </a:solidFill>
                          <a:effectLst/>
                          <a:latin typeface="Calibri" pitchFamily="34" charset="0"/>
                          <a:cs typeface="Times New Roman" pitchFamily="18" charset="0"/>
                        </a:rPr>
                        <a:t>)</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a:t>
                      </a:r>
                    </a:p>
                  </a:txBody>
                  <a:tcPr marL="29444" marR="29444"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8694CDC-9B12-4536-84E0-66B36D2B4C49}" type="slidenum">
              <a:rPr lang="en-GB" altLang="sr-Latn-RS" smtClean="0">
                <a:latin typeface="Arial Black" pitchFamily="34" charset="0"/>
              </a:rPr>
              <a:pPr eaLnBrk="1" hangingPunct="1"/>
              <a:t>16</a:t>
            </a:fld>
            <a:endParaRPr lang="en-GB" altLang="sr-Latn-RS" smtClean="0">
              <a:latin typeface="Arial Black"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146090431"/>
              </p:ext>
            </p:extLst>
          </p:nvPr>
        </p:nvGraphicFramePr>
        <p:xfrm>
          <a:off x="323850" y="665163"/>
          <a:ext cx="8496300" cy="5543586"/>
        </p:xfrm>
        <a:graphic>
          <a:graphicData uri="http://schemas.openxmlformats.org/drawingml/2006/table">
            <a:tbl>
              <a:tblPr/>
              <a:tblGrid>
                <a:gridCol w="1600200">
                  <a:extLst>
                    <a:ext uri="{9D8B030D-6E8A-4147-A177-3AD203B41FA5}">
                      <a16:colId xmlns:a16="http://schemas.microsoft.com/office/drawing/2014/main" val="20000"/>
                    </a:ext>
                  </a:extLst>
                </a:gridCol>
                <a:gridCol w="6896100">
                  <a:extLst>
                    <a:ext uri="{9D8B030D-6E8A-4147-A177-3AD203B41FA5}">
                      <a16:colId xmlns:a16="http://schemas.microsoft.com/office/drawing/2014/main" val="20001"/>
                    </a:ext>
                  </a:extLst>
                </a:gridCol>
              </a:tblGrid>
              <a:tr h="41582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sr-Latn-RS" sz="1600" b="1" i="0" u="none" strike="noStrike" cap="none" normalizeH="0" baseline="0" dirty="0" err="1" smtClean="0">
                          <a:ln>
                            <a:noFill/>
                          </a:ln>
                          <a:solidFill>
                            <a:srgbClr val="FFFFFF"/>
                          </a:solidFill>
                          <a:effectLst/>
                          <a:latin typeface="Calibri" pitchFamily="34" charset="0"/>
                          <a:cs typeface="Times New Roman" pitchFamily="18" charset="0"/>
                        </a:rPr>
                        <a:t>Metoda</a:t>
                      </a:r>
                      <a:endParaRPr kumimoji="0" lang="en-GB" altLang="sr-Latn-RS" sz="1600" b="1" i="0" u="none" strike="noStrike" cap="none" normalizeH="0" baseline="0" dirty="0" smtClean="0">
                        <a:ln>
                          <a:noFill/>
                        </a:ln>
                        <a:solidFill>
                          <a:srgbClr val="FFFFFF"/>
                        </a:solidFill>
                        <a:effectLst/>
                        <a:latin typeface="Calibri" pitchFamily="34" charset="0"/>
                        <a:cs typeface="Times New Roman" pitchFamily="18" charset="0"/>
                      </a:endParaRPr>
                    </a:p>
                  </a:txBody>
                  <a:tcPr marL="56780" marR="56780"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sr-Latn-RS" sz="1600" b="1" i="0" u="none" strike="noStrike" cap="none" normalizeH="0" baseline="0" smtClean="0">
                          <a:ln>
                            <a:noFill/>
                          </a:ln>
                          <a:solidFill>
                            <a:srgbClr val="FFFFFF"/>
                          </a:solidFill>
                          <a:effectLst/>
                          <a:latin typeface="Calibri" pitchFamily="34" charset="0"/>
                          <a:cs typeface="Times New Roman" pitchFamily="18" charset="0"/>
                        </a:rPr>
                        <a:t>Opis</a:t>
                      </a:r>
                    </a:p>
                  </a:txBody>
                  <a:tcPr marL="56780" marR="56780"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97534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equals</a:t>
                      </a:r>
                    </a:p>
                  </a:txBody>
                  <a:tcPr marL="29439" marR="29439"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Poredi dva objekta i vraća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true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ako su jednaki i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false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u suprotnom. Ima jedan argument tipa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Object</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Podrazumevana implementacija metode poredi reference objekata, tj. da li reference ukazuju na isti objekat u memoriji. Ukoliko želimo da poredimo sadržaje dva objekta, potrebno je da redefinišemo ovu metodu.</a:t>
                      </a:r>
                    </a:p>
                  </a:txBody>
                  <a:tcPr marL="29439" marR="29439"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5554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dirty="0" smtClean="0">
                          <a:ln>
                            <a:noFill/>
                          </a:ln>
                          <a:solidFill>
                            <a:schemeClr val="tx1"/>
                          </a:solidFill>
                          <a:effectLst/>
                          <a:latin typeface="Consolas" pitchFamily="49" charset="0"/>
                          <a:cs typeface="Consolas" pitchFamily="49" charset="0"/>
                        </a:rPr>
                        <a:t>finalize</a:t>
                      </a:r>
                    </a:p>
                  </a:txBody>
                  <a:tcPr marL="29439" marR="29439"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protected</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metoda koju poziva garbage collector kad se utvrdi da nema referenci na predmetni objekat.</a:t>
                      </a:r>
                    </a:p>
                  </a:txBody>
                  <a:tcPr marL="29439" marR="29439"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2"/>
                  </a:ext>
                </a:extLst>
              </a:tr>
              <a:tr h="7316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getClass</a:t>
                      </a:r>
                    </a:p>
                  </a:txBody>
                  <a:tcPr marL="29439" marR="29439"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Tokom</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izvršavanja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programa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svaki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objekat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zna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svoj</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tip. Ova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metoda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vraća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objekat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smtClean="0">
                          <a:ln>
                            <a:noFill/>
                          </a:ln>
                          <a:solidFill>
                            <a:schemeClr val="tx1"/>
                          </a:solidFill>
                          <a:effectLst/>
                          <a:latin typeface="Consolas" pitchFamily="49" charset="0"/>
                          <a:cs typeface="Consolas" pitchFamily="49" charset="0"/>
                        </a:rPr>
                        <a:t>Class</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paket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onsolas" pitchFamily="49" charset="0"/>
                          <a:cs typeface="Consolas" pitchFamily="49" charset="0"/>
                        </a:rPr>
                        <a:t>java.lang</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koji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sadrži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informaciju</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o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tipu</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objekta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kao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što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je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ime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ime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vraća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metoda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onsolas" pitchFamily="49" charset="0"/>
                          <a:cs typeface="Consolas" pitchFamily="49" charset="0"/>
                        </a:rPr>
                        <a:t>getName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smtClean="0">
                          <a:ln>
                            <a:noFill/>
                          </a:ln>
                          <a:solidFill>
                            <a:schemeClr val="tx1"/>
                          </a:solidFill>
                          <a:effectLst/>
                          <a:latin typeface="Consolas" pitchFamily="49" charset="0"/>
                          <a:cs typeface="Consolas" pitchFamily="49" charset="0"/>
                        </a:rPr>
                        <a:t>Class</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a:t>
                      </a:r>
                    </a:p>
                  </a:txBody>
                  <a:tcPr marL="29439" marR="29439"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3"/>
                  </a:ext>
                </a:extLst>
              </a:tr>
              <a:tr h="12191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hashCode</a:t>
                      </a:r>
                    </a:p>
                  </a:txBody>
                  <a:tcPr marL="29439" marR="29439"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U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Javi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svakom</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objektu</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se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dodeljuje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onsolas" pitchFamily="49" charset="0"/>
                          <a:cs typeface="Consolas" pitchFamily="49" charset="0"/>
                        </a:rPr>
                        <a:t>int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kod</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poznat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kao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hash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kod</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Hash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kod</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identifikuje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objekat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koristi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se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za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brzo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manipulisanje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instancama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Od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velike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važnosti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je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za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smeštanje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povraćaj</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informacija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smeštenih</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u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strukturi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podataka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poznatoj</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kao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hash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tabela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kern="1200" cap="none" normalizeH="0" baseline="0" dirty="0" smtClean="0">
                          <a:ln>
                            <a:noFill/>
                          </a:ln>
                          <a:solidFill>
                            <a:schemeClr val="tx1"/>
                          </a:solidFill>
                          <a:effectLst/>
                          <a:latin typeface="Consolas" pitchFamily="49" charset="0"/>
                          <a:ea typeface="+mn-ea"/>
                          <a:cs typeface="Consolas" pitchFamily="49" charset="0"/>
                        </a:rPr>
                        <a:t>Object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obezbeđuje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podrazumevano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računanje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hash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kodova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se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može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redefinisati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u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korisničkoj</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a:t>
                      </a:r>
                    </a:p>
                  </a:txBody>
                  <a:tcPr marL="29439" marR="29439"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4"/>
                  </a:ext>
                </a:extLst>
              </a:tr>
              <a:tr h="91439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wait</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notify</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notifyAll</a:t>
                      </a:r>
                    </a:p>
                  </a:txBody>
                  <a:tcPr marL="29439" marR="29439"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Ove tri metode (zapravo pet, jer je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wait</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preklopljena) se koriste kod multithreading-a, o čemu će biti više reči u nastavku.</a:t>
                      </a:r>
                    </a:p>
                  </a:txBody>
                  <a:tcPr marL="29439" marR="29439"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5"/>
                  </a:ext>
                </a:extLst>
              </a:tr>
              <a:tr h="7316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toString</a:t>
                      </a:r>
                    </a:p>
                  </a:txBody>
                  <a:tcPr marL="29439" marR="29439" marT="0" marB="0" horzOverflow="overflow">
                    <a:lnL w="12700" cap="flat" cmpd="sng" algn="ctr">
                      <a:solidFill>
                        <a:srgbClr val="4F81BD"/>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Metoda koja vraća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String</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reprezentaciju objekta. Podrazumevana implementacija ove metode vraća ime paketa (ako nije podrazumevani paket), ime klase i heksadecimalnu vrednost hash koda koji vraća metoda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hashCode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a:t>
                      </a:r>
                    </a:p>
                  </a:txBody>
                  <a:tcPr marL="29439" marR="29439" marT="0" marB="0" horzOverflow="overflow">
                    <a:lnL>
                      <a:noFill/>
                    </a:lnL>
                    <a:lnR w="12700" cap="flat" cmpd="sng" algn="ctr">
                      <a:solidFill>
                        <a:srgbClr val="4F81BD"/>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95288" y="528638"/>
            <a:ext cx="4464050" cy="596900"/>
          </a:xfrm>
        </p:spPr>
        <p:txBody>
          <a:bodyPr/>
          <a:lstStyle/>
          <a:p>
            <a:pPr eaLnBrk="1" hangingPunct="1"/>
            <a:r>
              <a:rPr lang="en-US" sz="3600" smtClean="0"/>
              <a:t>Uvod u polimorfizam</a:t>
            </a:r>
          </a:p>
        </p:txBody>
      </p:sp>
      <p:sp>
        <p:nvSpPr>
          <p:cNvPr id="19459" name="Rectangle 3" descr="Rectangle: Click to edit Master text styles&#10;Second level&#10;Third level&#10;Fourth level&#10;Fifth level"/>
          <p:cNvSpPr txBox="1">
            <a:spLocks noChangeArrowheads="1"/>
          </p:cNvSpPr>
          <p:nvPr/>
        </p:nvSpPr>
        <p:spPr bwMode="auto">
          <a:xfrm>
            <a:off x="250825" y="1125538"/>
            <a:ext cx="852170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Polimorfizam je pojam vezan za nasleđivanje. </a:t>
            </a:r>
            <a:r>
              <a:rPr lang="en-US" sz="2000" dirty="0">
                <a:solidFill>
                  <a:srgbClr val="FF0000"/>
                </a:solidFill>
              </a:rPr>
              <a:t>O</a:t>
            </a:r>
            <a:r>
              <a:rPr lang="vi-VN" sz="2000" dirty="0">
                <a:solidFill>
                  <a:srgbClr val="FF0000"/>
                </a:solidFill>
              </a:rPr>
              <a:t>mogućava da se objekti izvedeni iz zajedničke superklase, bilo direktne ili indirektne, procesiraju kao da su u pitanju objekti superklase</a:t>
            </a:r>
            <a:r>
              <a:rPr lang="vi-VN" sz="2000" dirty="0"/>
              <a:t>, što značajno pojednostav</a:t>
            </a:r>
            <a:r>
              <a:rPr lang="en-US" sz="2000" dirty="0" err="1"/>
              <a:t>ljuje</a:t>
            </a:r>
            <a:r>
              <a:rPr lang="vi-VN" sz="2000" dirty="0"/>
              <a:t> programiranje.</a:t>
            </a:r>
            <a:endParaRPr lang="en-US" sz="2000" dirty="0"/>
          </a:p>
          <a:p>
            <a:pPr eaLnBrk="1" hangingPunct="1">
              <a:spcAft>
                <a:spcPts val="600"/>
              </a:spcAft>
              <a:buClr>
                <a:schemeClr val="tx1"/>
              </a:buClr>
              <a:buSzPct val="75000"/>
              <a:buFont typeface="Wingdings" pitchFamily="2" charset="2"/>
              <a:buChar char="n"/>
            </a:pPr>
            <a:r>
              <a:rPr lang="vi-VN" sz="2000" dirty="0"/>
              <a:t>Posmatrajmo klasu </a:t>
            </a:r>
            <a:r>
              <a:rPr lang="vi-VN" sz="2000" dirty="0">
                <a:latin typeface="Calibri" pitchFamily="34" charset="0"/>
                <a:cs typeface="Times New Roman" pitchFamily="18" charset="0"/>
              </a:rPr>
              <a:t>Oblik2D</a:t>
            </a:r>
            <a:r>
              <a:rPr lang="vi-VN" sz="2000" dirty="0"/>
              <a:t>, koja predstavlja superklasu klasa </a:t>
            </a:r>
            <a:r>
              <a:rPr lang="vi-VN" sz="2000" dirty="0">
                <a:latin typeface="Calibri" pitchFamily="34" charset="0"/>
                <a:cs typeface="Times New Roman" pitchFamily="18" charset="0"/>
              </a:rPr>
              <a:t>Krug</a:t>
            </a:r>
            <a:r>
              <a:rPr lang="vi-VN" sz="2000" dirty="0"/>
              <a:t>, </a:t>
            </a:r>
            <a:r>
              <a:rPr lang="vi-VN" sz="2000" dirty="0">
                <a:latin typeface="Calibri" pitchFamily="34" charset="0"/>
                <a:cs typeface="Times New Roman" pitchFamily="18" charset="0"/>
              </a:rPr>
              <a:t>Trougao</a:t>
            </a:r>
            <a:r>
              <a:rPr lang="vi-VN" sz="2000" dirty="0"/>
              <a:t>, </a:t>
            </a:r>
            <a:r>
              <a:rPr lang="vi-VN" sz="2000" dirty="0">
                <a:latin typeface="Calibri" pitchFamily="34" charset="0"/>
                <a:cs typeface="Times New Roman" pitchFamily="18" charset="0"/>
              </a:rPr>
              <a:t>Pravougaoni</a:t>
            </a:r>
            <a:r>
              <a:rPr lang="en-US" sz="2000" dirty="0">
                <a:latin typeface="Calibri" pitchFamily="34" charset="0"/>
                <a:cs typeface="Times New Roman" pitchFamily="18" charset="0"/>
              </a:rPr>
              <a:t>k </a:t>
            </a:r>
            <a:r>
              <a:rPr lang="en-US" sz="2000" dirty="0" err="1"/>
              <a:t>itd</a:t>
            </a:r>
            <a:r>
              <a:rPr lang="vi-VN" sz="2000" dirty="0"/>
              <a:t>. Pretpostavimo da svaka od ovih klasa ima metodu za rotiranje koja se naziva </a:t>
            </a:r>
            <a:r>
              <a:rPr lang="vi-VN" sz="2000" dirty="0">
                <a:latin typeface="Calibri" pitchFamily="34" charset="0"/>
                <a:cs typeface="Times New Roman" pitchFamily="18" charset="0"/>
              </a:rPr>
              <a:t>rotiraj</a:t>
            </a:r>
            <a:r>
              <a:rPr lang="vi-VN" sz="2000" dirty="0"/>
              <a:t>. </a:t>
            </a:r>
            <a:endParaRPr lang="en-US" sz="2000" dirty="0"/>
          </a:p>
          <a:p>
            <a:pPr eaLnBrk="1" hangingPunct="1">
              <a:spcAft>
                <a:spcPts val="600"/>
              </a:spcAft>
              <a:buClr>
                <a:schemeClr val="tx1"/>
              </a:buClr>
              <a:buSzPct val="75000"/>
              <a:buFont typeface="Wingdings" pitchFamily="2" charset="2"/>
              <a:buChar char="n"/>
            </a:pPr>
            <a:r>
              <a:rPr lang="vi-VN" sz="2000" dirty="0"/>
              <a:t>Rotiranje svih objekata svih potklasa klase </a:t>
            </a:r>
            <a:r>
              <a:rPr lang="vi-VN" sz="2000" dirty="0">
                <a:latin typeface="Calibri" pitchFamily="34" charset="0"/>
                <a:cs typeface="Times New Roman" pitchFamily="18" charset="0"/>
              </a:rPr>
              <a:t>Oblik2D</a:t>
            </a:r>
            <a:r>
              <a:rPr lang="vi-VN" sz="2000" dirty="0"/>
              <a:t> se elegantno može izvršiti koristeći polimorfizam na sledeći način</a:t>
            </a:r>
            <a:r>
              <a:rPr lang="en-US" sz="2000" dirty="0"/>
              <a:t>:</a:t>
            </a:r>
            <a:r>
              <a:rPr lang="vi-VN" sz="2000" dirty="0"/>
              <a:t> Kreiramo niz </a:t>
            </a:r>
            <a:r>
              <a:rPr lang="en-US" sz="2000" dirty="0"/>
              <a:t>(</a:t>
            </a:r>
            <a:r>
              <a:rPr lang="vi-VN" sz="2000" dirty="0"/>
              <a:t>ili bilo koju drugu kolekciju podataka</a:t>
            </a:r>
            <a:r>
              <a:rPr lang="en-US" sz="2000" dirty="0"/>
              <a:t>)</a:t>
            </a:r>
            <a:r>
              <a:rPr lang="vi-VN" sz="2000" dirty="0"/>
              <a:t> referencijskih promenljivih superklase </a:t>
            </a:r>
            <a:r>
              <a:rPr lang="vi-VN" sz="2000" dirty="0">
                <a:latin typeface="Calibri" pitchFamily="34" charset="0"/>
                <a:cs typeface="Times New Roman" pitchFamily="18" charset="0"/>
              </a:rPr>
              <a:t>Oblik2D</a:t>
            </a:r>
            <a:r>
              <a:rPr lang="vi-VN" sz="2000" dirty="0"/>
              <a:t> i u njih upišimo </a:t>
            </a:r>
            <a:r>
              <a:rPr lang="vi-VN" sz="2000" dirty="0" smtClean="0"/>
              <a:t>referenc</a:t>
            </a:r>
            <a:r>
              <a:rPr lang="en-US" sz="2000" dirty="0" smtClean="0"/>
              <a:t>e</a:t>
            </a:r>
            <a:r>
              <a:rPr lang="vi-VN" sz="2000" dirty="0" smtClean="0"/>
              <a:t> </a:t>
            </a:r>
            <a:r>
              <a:rPr lang="vi-VN" sz="2000" dirty="0"/>
              <a:t>svih objekata klasa koje su izvedene iz </a:t>
            </a:r>
            <a:r>
              <a:rPr lang="vi-VN" sz="2000" dirty="0">
                <a:latin typeface="Calibri" pitchFamily="34" charset="0"/>
                <a:cs typeface="Times New Roman" pitchFamily="18" charset="0"/>
              </a:rPr>
              <a:t>Oblik2D</a:t>
            </a:r>
            <a:r>
              <a:rPr lang="vi-VN" sz="2000" dirty="0"/>
              <a:t>. Nakon toga, dovoljno je da prođemo kroz taj niz i za svaku referencu pozovemo metodu </a:t>
            </a:r>
            <a:r>
              <a:rPr lang="vi-VN" sz="2000" dirty="0">
                <a:latin typeface="Calibri" pitchFamily="34" charset="0"/>
                <a:cs typeface="Times New Roman" pitchFamily="18" charset="0"/>
              </a:rPr>
              <a:t>rotiraj</a:t>
            </a:r>
            <a:r>
              <a:rPr lang="vi-VN" sz="2000" dirty="0"/>
              <a:t>. </a:t>
            </a:r>
            <a:endParaRPr lang="en-US" sz="2000" dirty="0"/>
          </a:p>
          <a:p>
            <a:pPr eaLnBrk="1" hangingPunct="1">
              <a:spcAft>
                <a:spcPts val="600"/>
              </a:spcAft>
              <a:buClr>
                <a:schemeClr val="tx1"/>
              </a:buClr>
              <a:buSzPct val="75000"/>
              <a:buFont typeface="Wingdings" pitchFamily="2" charset="2"/>
              <a:buChar char="n"/>
            </a:pPr>
            <a:r>
              <a:rPr lang="vi-VN" sz="2000" dirty="0"/>
              <a:t>Svaka izvedena klasa ima svoj način rotiranja.</a:t>
            </a:r>
            <a:r>
              <a:rPr lang="en-US" sz="2000" dirty="0"/>
              <a:t> </a:t>
            </a:r>
            <a:r>
              <a:rPr lang="vi-VN" sz="2000" dirty="0"/>
              <a:t>Na primer, rotiranje kruga i kvadrata u 2D ravni nije isto</a:t>
            </a:r>
            <a:r>
              <a:rPr lang="en-US" sz="2000" dirty="0"/>
              <a:t>.</a:t>
            </a:r>
          </a:p>
          <a:p>
            <a:pPr eaLnBrk="1" hangingPunct="1">
              <a:spcAft>
                <a:spcPts val="600"/>
              </a:spcAft>
              <a:buClr>
                <a:schemeClr val="tx1"/>
              </a:buClr>
              <a:buSzPct val="75000"/>
              <a:buFont typeface="Wingdings" pitchFamily="2" charset="2"/>
              <a:buChar char="n"/>
            </a:pPr>
            <a:r>
              <a:rPr lang="en-US" sz="2000" dirty="0"/>
              <a:t>P</a:t>
            </a:r>
            <a:r>
              <a:rPr lang="vi-VN" sz="2000" dirty="0"/>
              <a:t>ozivanjem metode </a:t>
            </a:r>
            <a:r>
              <a:rPr lang="vi-VN" sz="2000" dirty="0">
                <a:latin typeface="Calibri" pitchFamily="34" charset="0"/>
                <a:cs typeface="Times New Roman" pitchFamily="18" charset="0"/>
              </a:rPr>
              <a:t>rotiraj</a:t>
            </a:r>
            <a:r>
              <a:rPr lang="vi-VN" sz="2000" dirty="0"/>
              <a:t>, mi svakom objektu šaljemo istu poruku, a u zavisnosti od klase, objekat će se rotirati na ovaj ili onaj način.</a:t>
            </a:r>
            <a:endParaRPr lang="en-US" sz="2000" dirty="0"/>
          </a:p>
        </p:txBody>
      </p:sp>
      <p:sp>
        <p:nvSpPr>
          <p:cNvPr id="1946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7A440A2-7C48-4CCD-BDDD-01B822EA5115}" type="slidenum">
              <a:rPr lang="en-GB" smtClean="0">
                <a:latin typeface="Arial Black" pitchFamily="34" charset="0"/>
              </a:rPr>
              <a:pPr eaLnBrk="1" hangingPunct="1"/>
              <a:t>17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5288" y="528638"/>
            <a:ext cx="4464050" cy="596900"/>
          </a:xfrm>
        </p:spPr>
        <p:txBody>
          <a:bodyPr/>
          <a:lstStyle/>
          <a:p>
            <a:pPr eaLnBrk="1" hangingPunct="1"/>
            <a:r>
              <a:rPr lang="en-US" sz="3600" smtClean="0"/>
              <a:t>Uvod u polimorfizam</a:t>
            </a:r>
          </a:p>
        </p:txBody>
      </p:sp>
      <p:sp>
        <p:nvSpPr>
          <p:cNvPr id="20483" name="Rectangle 3" descr="Rectangle: Click to edit Master text styles&#10;Second level&#10;Third level&#10;Fourth level&#10;Fifth level"/>
          <p:cNvSpPr txBox="1">
            <a:spLocks noChangeArrowheads="1"/>
          </p:cNvSpPr>
          <p:nvPr/>
        </p:nvSpPr>
        <p:spPr bwMode="auto">
          <a:xfrm>
            <a:off x="298450" y="1268413"/>
            <a:ext cx="8521700"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Objekat „zna“ kako da reaguje da poslatu poruku. </a:t>
            </a:r>
            <a:endParaRPr lang="en-US" sz="2000" dirty="0"/>
          </a:p>
          <a:p>
            <a:pPr eaLnBrk="1" hangingPunct="1">
              <a:spcAft>
                <a:spcPts val="600"/>
              </a:spcAft>
              <a:buClr>
                <a:schemeClr val="tx1"/>
              </a:buClr>
              <a:buSzPct val="75000"/>
              <a:buFont typeface="Wingdings" pitchFamily="2" charset="2"/>
              <a:buChar char="n"/>
            </a:pPr>
            <a:r>
              <a:rPr lang="vi-VN" sz="2000" dirty="0"/>
              <a:t>Ovo je ključni koncept polimorfizma - </a:t>
            </a:r>
            <a:r>
              <a:rPr lang="vi-VN" sz="2000" dirty="0">
                <a:solidFill>
                  <a:srgbClr val="FF0000"/>
                </a:solidFill>
              </a:rPr>
              <a:t>ista poruka, poslata mnoštvu različitih objekata, ima više formi rezultata</a:t>
            </a:r>
            <a:r>
              <a:rPr lang="vi-VN" sz="2000" dirty="0"/>
              <a:t>. </a:t>
            </a:r>
            <a:endParaRPr lang="en-US" sz="2000" dirty="0"/>
          </a:p>
          <a:p>
            <a:pPr eaLnBrk="1" hangingPunct="1">
              <a:spcAft>
                <a:spcPts val="600"/>
              </a:spcAft>
              <a:buClr>
                <a:schemeClr val="tx1"/>
              </a:buClr>
              <a:buSzPct val="75000"/>
              <a:buFont typeface="Wingdings" pitchFamily="2" charset="2"/>
              <a:buChar char="n"/>
            </a:pPr>
            <a:r>
              <a:rPr lang="vi-VN" sz="2000" dirty="0"/>
              <a:t>Zbog ove višeobličnosti rezultata, sam princip se naziva </a:t>
            </a:r>
            <a:r>
              <a:rPr lang="vi-VN" sz="2000" b="1" dirty="0"/>
              <a:t>polimorfizam</a:t>
            </a:r>
            <a:r>
              <a:rPr lang="vi-VN" sz="2000" dirty="0"/>
              <a:t>.</a:t>
            </a:r>
            <a:endParaRPr lang="en-US" sz="2000" dirty="0"/>
          </a:p>
          <a:p>
            <a:pPr eaLnBrk="1" hangingPunct="1">
              <a:spcAft>
                <a:spcPts val="600"/>
              </a:spcAft>
              <a:buClr>
                <a:schemeClr val="tx1"/>
              </a:buClr>
              <a:buSzPct val="75000"/>
              <a:buFont typeface="Wingdings" pitchFamily="2" charset="2"/>
              <a:buChar char="n"/>
            </a:pPr>
            <a:r>
              <a:rPr lang="vi-VN" sz="2000" dirty="0"/>
              <a:t>Polimorfizam značajno pojednostavljuje dodavanje novih klasa postojećoj aplikaciji, uz minimalnu modifikaciju koda. </a:t>
            </a:r>
            <a:endParaRPr lang="en-US" sz="2000" dirty="0"/>
          </a:p>
          <a:p>
            <a:pPr eaLnBrk="1" hangingPunct="1">
              <a:spcAft>
                <a:spcPts val="600"/>
              </a:spcAft>
              <a:buClr>
                <a:schemeClr val="tx1"/>
              </a:buClr>
              <a:buSzPct val="75000"/>
              <a:buFont typeface="Wingdings" pitchFamily="2" charset="2"/>
              <a:buChar char="n"/>
            </a:pPr>
            <a:r>
              <a:rPr lang="vi-VN" sz="2000" dirty="0"/>
              <a:t>Na primer, ukoliko želimo da uvedemo nove 2D oblike u našu aplikaciju, i da njih rotiramo, potrebno je izvesti odgovarajuću klasu i realizovati njenu metodu </a:t>
            </a:r>
            <a:r>
              <a:rPr lang="vi-VN" sz="2000" dirty="0">
                <a:latin typeface="Calibri" pitchFamily="34" charset="0"/>
                <a:cs typeface="Times New Roman" pitchFamily="18" charset="0"/>
              </a:rPr>
              <a:t>rotiraj</a:t>
            </a:r>
            <a:r>
              <a:rPr lang="vi-VN" sz="2000" dirty="0"/>
              <a:t>.</a:t>
            </a:r>
            <a:endParaRPr lang="en-US" sz="2000" dirty="0"/>
          </a:p>
          <a:p>
            <a:pPr eaLnBrk="1" hangingPunct="1">
              <a:spcAft>
                <a:spcPts val="600"/>
              </a:spcAft>
              <a:buClr>
                <a:schemeClr val="tx1"/>
              </a:buClr>
              <a:buSzPct val="75000"/>
              <a:buFont typeface="Wingdings" pitchFamily="2" charset="2"/>
              <a:buChar char="n"/>
            </a:pPr>
            <a:r>
              <a:rPr lang="vi-VN" sz="2000" dirty="0"/>
              <a:t>Nakon toga, novokreirana klasa se može „uključiti“ u aplikaciju bez značajnije modifikacije postojećeg </a:t>
            </a:r>
            <a:r>
              <a:rPr lang="vi-VN" sz="2000" dirty="0" smtClean="0"/>
              <a:t>kôda</a:t>
            </a:r>
            <a:r>
              <a:rPr lang="vi-VN" sz="2000" dirty="0"/>
              <a:t>, iako ta klasa nije bila planirana u početku. Modifikuje se samo klijentski kôd novokreirane klase, koji treba da uključi kreiranje instanci te klase i slanje odgovarajućih poruka. </a:t>
            </a:r>
            <a:endParaRPr lang="en-US" sz="2000" dirty="0"/>
          </a:p>
          <a:p>
            <a:pPr eaLnBrk="1" hangingPunct="1">
              <a:spcAft>
                <a:spcPts val="600"/>
              </a:spcAft>
              <a:buClr>
                <a:schemeClr val="tx1"/>
              </a:buClr>
              <a:buSzPct val="75000"/>
              <a:buFont typeface="Wingdings" pitchFamily="2" charset="2"/>
              <a:buChar char="n"/>
            </a:pPr>
            <a:r>
              <a:rPr lang="vi-VN" sz="2000" dirty="0"/>
              <a:t>Na ovaj način, polimorfizam promoviše proširivost kôda.</a:t>
            </a:r>
          </a:p>
        </p:txBody>
      </p:sp>
      <p:sp>
        <p:nvSpPr>
          <p:cNvPr id="204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E572A4B-595E-4D7C-86E9-E5C4E63542D6}" type="slidenum">
              <a:rPr lang="en-GB" smtClean="0">
                <a:latin typeface="Arial Black" pitchFamily="34" charset="0"/>
              </a:rPr>
              <a:pPr eaLnBrk="1" hangingPunct="1"/>
              <a:t>18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95288" y="528638"/>
            <a:ext cx="8137525" cy="596900"/>
          </a:xfrm>
        </p:spPr>
        <p:txBody>
          <a:bodyPr/>
          <a:lstStyle/>
          <a:p>
            <a:pPr eaLnBrk="1" hangingPunct="1"/>
            <a:r>
              <a:rPr lang="en-US" sz="3600" smtClean="0"/>
              <a:t>Uop</a:t>
            </a:r>
            <a:r>
              <a:rPr lang="sr-Latn-RS" sz="3600" smtClean="0"/>
              <a:t>šteno vs. specifično programiranje</a:t>
            </a:r>
            <a:endParaRPr lang="en-US" sz="3600" smtClean="0"/>
          </a:p>
        </p:txBody>
      </p:sp>
      <p:sp>
        <p:nvSpPr>
          <p:cNvPr id="21507" name="Rectangle 3" descr="Rectangle: Click to edit Master text styles&#10;Second level&#10;Third level&#10;Fourth level&#10;Fifth level"/>
          <p:cNvSpPr txBox="1">
            <a:spLocks noChangeArrowheads="1"/>
          </p:cNvSpPr>
          <p:nvPr/>
        </p:nvSpPr>
        <p:spPr bwMode="auto">
          <a:xfrm>
            <a:off x="179958" y="1268413"/>
            <a:ext cx="8784530" cy="5256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Polimorfizam omogućava „</a:t>
            </a:r>
            <a:r>
              <a:rPr lang="vi-VN" sz="2000" dirty="0">
                <a:solidFill>
                  <a:srgbClr val="FF0000"/>
                </a:solidFill>
              </a:rPr>
              <a:t>uopšteno programiranje</a:t>
            </a:r>
            <a:r>
              <a:rPr lang="vi-VN" sz="2000" dirty="0"/>
              <a:t>“, nasuprot „</a:t>
            </a:r>
            <a:r>
              <a:rPr lang="vi-VN" sz="2000" dirty="0">
                <a:solidFill>
                  <a:srgbClr val="FF0000"/>
                </a:solidFill>
              </a:rPr>
              <a:t>specifičnom programiranju</a:t>
            </a:r>
            <a:r>
              <a:rPr lang="vi-VN" sz="2000" dirty="0"/>
              <a:t>“ karakterističnom za </a:t>
            </a:r>
            <a:r>
              <a:rPr lang="en-US" sz="2000" dirty="0" err="1" smtClean="0"/>
              <a:t>proceduralno</a:t>
            </a:r>
            <a:r>
              <a:rPr lang="vi-VN" sz="2000" dirty="0" smtClean="0"/>
              <a:t> </a:t>
            </a:r>
            <a:r>
              <a:rPr lang="vi-VN" sz="2000" dirty="0"/>
              <a:t>programiranje. </a:t>
            </a:r>
            <a:endParaRPr lang="sr-Latn-RS" sz="2000" dirty="0"/>
          </a:p>
          <a:p>
            <a:pPr eaLnBrk="1" hangingPunct="1">
              <a:spcAft>
                <a:spcPts val="600"/>
              </a:spcAft>
              <a:buClr>
                <a:schemeClr val="tx1"/>
              </a:buClr>
              <a:buSzPct val="75000"/>
              <a:buFont typeface="Wingdings" pitchFamily="2" charset="2"/>
              <a:buChar char="n"/>
            </a:pPr>
            <a:r>
              <a:rPr lang="vi-VN" sz="2000" dirty="0"/>
              <a:t>Koristeći polimorfizam, možemo programirati generalno, dok izvršnom okruženju (u slučaju </a:t>
            </a:r>
            <a:r>
              <a:rPr lang="vi-VN" sz="2000" dirty="0" smtClean="0"/>
              <a:t>Jave</a:t>
            </a:r>
            <a:r>
              <a:rPr lang="en-US" sz="2000" dirty="0" smtClean="0"/>
              <a:t> - </a:t>
            </a:r>
            <a:r>
              <a:rPr lang="vi-VN" sz="2000" dirty="0" smtClean="0"/>
              <a:t>JVM</a:t>
            </a:r>
            <a:r>
              <a:rPr lang="vi-VN" sz="2000" dirty="0"/>
              <a:t>) prepuštamo da vodi računa o pojedinostima</a:t>
            </a:r>
            <a:r>
              <a:rPr lang="vi-VN" sz="2000" dirty="0" smtClean="0"/>
              <a:t>.</a:t>
            </a:r>
            <a:endParaRPr lang="sr-Latn-RS" sz="2000" dirty="0"/>
          </a:p>
          <a:p>
            <a:pPr eaLnBrk="1" hangingPunct="1">
              <a:spcAft>
                <a:spcPts val="600"/>
              </a:spcAft>
              <a:buClr>
                <a:schemeClr val="tx1"/>
              </a:buClr>
              <a:buSzPct val="75000"/>
              <a:buFont typeface="Wingdings" pitchFamily="2" charset="2"/>
              <a:buChar char="n"/>
            </a:pPr>
            <a:r>
              <a:rPr lang="vi-VN" sz="2000" dirty="0"/>
              <a:t>Sve dok objekti pripadaju istoj hijerarhiji nasleđivanja, možemo upravljati objektima bez da znamo kojem konkretno tipu pripadaju. Pod upravljanjem se ovde podrazumeva pozivanje metoda definisanih za predmetnu klasu.</a:t>
            </a:r>
          </a:p>
          <a:p>
            <a:pPr eaLnBrk="1" hangingPunct="1">
              <a:spcAft>
                <a:spcPts val="600"/>
              </a:spcAft>
              <a:buClr>
                <a:schemeClr val="tx1"/>
              </a:buClr>
              <a:buSzPct val="75000"/>
              <a:buFont typeface="Wingdings" pitchFamily="2" charset="2"/>
              <a:buChar char="n"/>
            </a:pPr>
            <a:r>
              <a:rPr lang="vi-VN" sz="2000" dirty="0"/>
              <a:t>Tehnički, polimorfizam se implementira kreiranjem referencijskih promenljivih superklase i upisivanjem referenci potklasa u te promenljive. Za to je najjednostavnije koristiti niz referencijskih promenljivih superklase. </a:t>
            </a:r>
            <a:endParaRPr lang="sr-Latn-RS" sz="2000" dirty="0"/>
          </a:p>
          <a:p>
            <a:pPr eaLnBrk="1" hangingPunct="1">
              <a:spcAft>
                <a:spcPts val="600"/>
              </a:spcAft>
              <a:buClr>
                <a:schemeClr val="tx1"/>
              </a:buClr>
              <a:buSzPct val="75000"/>
              <a:buFont typeface="Wingdings" pitchFamily="2" charset="2"/>
              <a:buChar char="n"/>
            </a:pPr>
            <a:r>
              <a:rPr lang="vi-VN" sz="2000" dirty="0"/>
              <a:t>Prolaženjem kroz niz i pozivanjem metoda svake reference, </a:t>
            </a:r>
            <a:r>
              <a:rPr lang="vi-VN" sz="2000" dirty="0">
                <a:solidFill>
                  <a:srgbClr val="FF0000"/>
                </a:solidFill>
              </a:rPr>
              <a:t>neće se pozivati metoda superklase, već verzija metode koja odgovara tipu referenciranog objekta</a:t>
            </a:r>
            <a:r>
              <a:rPr lang="vi-VN" sz="2000" dirty="0"/>
              <a:t>.</a:t>
            </a:r>
          </a:p>
        </p:txBody>
      </p:sp>
      <p:sp>
        <p:nvSpPr>
          <p:cNvPr id="2150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BD561E-C8FF-4571-8B53-34395C6BF0F6}" type="slidenum">
              <a:rPr lang="en-GB" smtClean="0">
                <a:latin typeface="Arial Black" pitchFamily="34" charset="0"/>
              </a:rPr>
              <a:pPr eaLnBrk="1" hangingPunct="1"/>
              <a:t>19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528638"/>
            <a:ext cx="4321175" cy="596900"/>
          </a:xfrm>
        </p:spPr>
        <p:txBody>
          <a:bodyPr/>
          <a:lstStyle/>
          <a:p>
            <a:pPr eaLnBrk="1" hangingPunct="1"/>
            <a:r>
              <a:rPr lang="vi-VN" altLang="sr-Latn-RS" sz="3600" smtClean="0"/>
              <a:t>Uvod u nasleđivanje</a:t>
            </a:r>
            <a:endParaRPr lang="en-US" altLang="sr-Latn-RS" sz="3600" smtClean="0"/>
          </a:p>
        </p:txBody>
      </p:sp>
      <p:sp>
        <p:nvSpPr>
          <p:cNvPr id="4099" name="Rectangle 3" descr="Rectangle: Click to edit Master text styles&#10;Second level&#10;Third level&#10;Fourth level&#10;Fifth level"/>
          <p:cNvSpPr txBox="1">
            <a:spLocks noChangeArrowheads="1"/>
          </p:cNvSpPr>
          <p:nvPr/>
        </p:nvSpPr>
        <p:spPr bwMode="auto">
          <a:xfrm>
            <a:off x="107950" y="1341438"/>
            <a:ext cx="8785225"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a:t>Kreiranje novog softvera retko kad počinje od nule, već se zasniva na postojećem softveru. </a:t>
            </a:r>
            <a:endParaRPr lang="sr-Latn-RS" altLang="sr-Latn-RS" sz="2000"/>
          </a:p>
          <a:p>
            <a:pPr eaLnBrk="1" hangingPunct="1">
              <a:spcAft>
                <a:spcPts val="600"/>
              </a:spcAft>
              <a:buClr>
                <a:schemeClr val="tx1"/>
              </a:buClr>
              <a:buSzPct val="75000"/>
              <a:buFont typeface="Wingdings" pitchFamily="2" charset="2"/>
              <a:buChar char="n"/>
            </a:pPr>
            <a:r>
              <a:rPr lang="vi-VN" altLang="sr-Latn-RS" sz="2000">
                <a:solidFill>
                  <a:srgbClr val="FF0000"/>
                </a:solidFill>
              </a:rPr>
              <a:t>Najbolji i najbrži način kreiranja je imitirajući postojeći softver, poboljšavajući ga i kombinujući sa drugim softverom. </a:t>
            </a:r>
            <a:endParaRPr lang="sr-Latn-RS" altLang="sr-Latn-RS" sz="2000">
              <a:solidFill>
                <a:srgbClr val="FF0000"/>
              </a:solidFill>
            </a:endParaRPr>
          </a:p>
          <a:p>
            <a:pPr eaLnBrk="1" hangingPunct="1">
              <a:spcAft>
                <a:spcPts val="600"/>
              </a:spcAft>
              <a:buClr>
                <a:schemeClr val="tx1"/>
              </a:buClr>
              <a:buSzPct val="75000"/>
              <a:buFont typeface="Wingdings" pitchFamily="2" charset="2"/>
              <a:buChar char="n"/>
            </a:pPr>
            <a:r>
              <a:rPr lang="vi-VN" altLang="sr-Latn-RS" sz="2000"/>
              <a:t>Tradicionalni softverski dizajn je dobrim delom zanemarivao ovaj aspekt razvoja softvera, dok je u OO dizajnu on od suštinskog značaja.</a:t>
            </a:r>
          </a:p>
          <a:p>
            <a:pPr eaLnBrk="1" hangingPunct="1">
              <a:spcAft>
                <a:spcPts val="600"/>
              </a:spcAft>
              <a:buClr>
                <a:schemeClr val="tx1"/>
              </a:buClr>
              <a:buSzPct val="75000"/>
              <a:buFont typeface="Wingdings" pitchFamily="2" charset="2"/>
              <a:buChar char="n"/>
            </a:pPr>
            <a:r>
              <a:rPr lang="vi-VN" altLang="sr-Latn-RS" sz="2000" b="1">
                <a:solidFill>
                  <a:srgbClr val="FF0000"/>
                </a:solidFill>
              </a:rPr>
              <a:t>Nasleđivanje</a:t>
            </a:r>
            <a:r>
              <a:rPr lang="vi-VN" altLang="sr-Latn-RS" sz="2000"/>
              <a:t> predstavlja oblik ponovne upotrebe softvera kojim se, iz postojeće klase, kreira nova klasa. </a:t>
            </a:r>
            <a:endParaRPr lang="sr-Latn-RS" altLang="sr-Latn-RS" sz="2000"/>
          </a:p>
          <a:p>
            <a:pPr eaLnBrk="1" hangingPunct="1">
              <a:spcAft>
                <a:spcPts val="600"/>
              </a:spcAft>
              <a:buClr>
                <a:schemeClr val="tx1"/>
              </a:buClr>
              <a:buSzPct val="75000"/>
              <a:buFont typeface="Wingdings" pitchFamily="2" charset="2"/>
              <a:buChar char="n"/>
            </a:pPr>
            <a:r>
              <a:rPr lang="vi-VN" altLang="sr-Latn-RS" sz="2000"/>
              <a:t>Nova klasa nasleđuje članove postojeće klase, uz mogućnost da doda nove članove ili modifikuje postojeće. Na ovaj način se smanjuje vreme razvoja aplikacije korišćenjem postojećeg proverenog programskog koda. </a:t>
            </a:r>
            <a:endParaRPr lang="sr-Latn-RS" altLang="sr-Latn-RS" sz="2000"/>
          </a:p>
          <a:p>
            <a:pPr eaLnBrk="1" hangingPunct="1">
              <a:spcAft>
                <a:spcPts val="600"/>
              </a:spcAft>
              <a:buClr>
                <a:schemeClr val="tx1"/>
              </a:buClr>
              <a:buSzPct val="75000"/>
              <a:buFont typeface="Wingdings" pitchFamily="2" charset="2"/>
              <a:buChar char="n"/>
            </a:pPr>
            <a:r>
              <a:rPr lang="vi-VN" altLang="sr-Latn-RS" sz="2000"/>
              <a:t>Postojeća klasa se naziva </a:t>
            </a:r>
            <a:r>
              <a:rPr lang="vi-VN" altLang="sr-Latn-RS" sz="2000" b="1">
                <a:solidFill>
                  <a:srgbClr val="FF0000"/>
                </a:solidFill>
              </a:rPr>
              <a:t>superklasa</a:t>
            </a:r>
            <a:r>
              <a:rPr lang="vi-VN" altLang="sr-Latn-RS" sz="2000"/>
              <a:t>, a nova </a:t>
            </a:r>
            <a:r>
              <a:rPr lang="vi-VN" altLang="sr-Latn-RS" sz="2000" b="1">
                <a:solidFill>
                  <a:srgbClr val="FF0000"/>
                </a:solidFill>
              </a:rPr>
              <a:t>potklasa</a:t>
            </a:r>
            <a:r>
              <a:rPr lang="vi-VN" altLang="sr-Latn-RS" sz="2000"/>
              <a:t>. Proces nasleđivanja se može nastaviti u smislu da nova klasa može predstavljati superklase budućih klasa</a:t>
            </a:r>
            <a:r>
              <a:rPr lang="sr-Latn-RS" altLang="sr-Latn-RS" sz="2000"/>
              <a:t>.</a:t>
            </a:r>
            <a:endParaRPr lang="vi-VN" altLang="sr-Latn-RS" sz="2000"/>
          </a:p>
        </p:txBody>
      </p:sp>
      <p:sp>
        <p:nvSpPr>
          <p:cNvPr id="41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8FC6B18-8A31-4021-82CB-0BD2F6C1A262}" type="slidenum">
              <a:rPr lang="en-GB" altLang="sr-Latn-RS" smtClean="0">
                <a:latin typeface="Arial Black" pitchFamily="34" charset="0"/>
              </a:rPr>
              <a:pPr eaLnBrk="1" hangingPunct="1"/>
              <a:t>2</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95288" y="528638"/>
            <a:ext cx="8137525" cy="596900"/>
          </a:xfrm>
        </p:spPr>
        <p:txBody>
          <a:bodyPr/>
          <a:lstStyle/>
          <a:p>
            <a:pPr eaLnBrk="1" hangingPunct="1"/>
            <a:r>
              <a:rPr lang="sr-Latn-RS" sz="3600" smtClean="0"/>
              <a:t>Tip objekta, a ne promenljive!</a:t>
            </a:r>
            <a:endParaRPr lang="en-US" sz="3600" smtClean="0"/>
          </a:p>
        </p:txBody>
      </p:sp>
      <p:sp>
        <p:nvSpPr>
          <p:cNvPr id="22531" name="Rectangle 3" descr="Rectangle: Click to edit Master text styles&#10;Second level&#10;Third level&#10;Fourth level&#10;Fifth level"/>
          <p:cNvSpPr txBox="1">
            <a:spLocks noChangeArrowheads="1"/>
          </p:cNvSpPr>
          <p:nvPr/>
        </p:nvSpPr>
        <p:spPr bwMode="auto">
          <a:xfrm>
            <a:off x="227013" y="1412875"/>
            <a:ext cx="8737600"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b="1" dirty="0">
                <a:solidFill>
                  <a:srgbClr val="FF0000"/>
                </a:solidFill>
              </a:rPr>
              <a:t>Tip referenciranog objekta, a ne tip referencijske promenljive, određuje koja će se metoda </a:t>
            </a:r>
            <a:r>
              <a:rPr lang="vi-VN" sz="2000" b="1" dirty="0" smtClean="0">
                <a:solidFill>
                  <a:srgbClr val="FF0000"/>
                </a:solidFill>
              </a:rPr>
              <a:t>pozvati</a:t>
            </a:r>
            <a:r>
              <a:rPr lang="en-US" sz="2000" b="1" dirty="0" smtClean="0">
                <a:solidFill>
                  <a:srgbClr val="FF0000"/>
                </a:solidFill>
              </a:rPr>
              <a:t>!</a:t>
            </a:r>
            <a:endParaRPr lang="sr-Latn-RS" sz="2000" b="1" dirty="0">
              <a:solidFill>
                <a:srgbClr val="FF0000"/>
              </a:solidFill>
            </a:endParaRPr>
          </a:p>
          <a:p>
            <a:pPr eaLnBrk="1" hangingPunct="1">
              <a:spcAft>
                <a:spcPts val="600"/>
              </a:spcAft>
              <a:buClr>
                <a:schemeClr val="tx1"/>
              </a:buClr>
              <a:buSzPct val="75000"/>
              <a:buFont typeface="Wingdings" pitchFamily="2" charset="2"/>
              <a:buChar char="n"/>
            </a:pPr>
            <a:r>
              <a:rPr lang="vi-VN" sz="2000" dirty="0"/>
              <a:t>Dodeljivanje vrednosti reference potklase promenljivoj tipa superklase je dozvoljeno zbog veze tipa jeste. Objekat potklase jeste objekat superklase. Obrnuto ne važi.</a:t>
            </a:r>
            <a:endParaRPr lang="sr-Latn-RS" sz="2000" dirty="0"/>
          </a:p>
          <a:p>
            <a:pPr eaLnBrk="1" hangingPunct="1">
              <a:spcAft>
                <a:spcPts val="600"/>
              </a:spcAft>
              <a:buClr>
                <a:schemeClr val="tx1"/>
              </a:buClr>
              <a:buSzPct val="75000"/>
              <a:buFont typeface="Wingdings" pitchFamily="2" charset="2"/>
              <a:buChar char="n"/>
            </a:pPr>
            <a:r>
              <a:rPr lang="vi-VN" sz="2000" dirty="0"/>
              <a:t>Ukoliko referencijska promenljiva superklase sadrži referencu na objekat potklase, preko te promenljive možemo pristupiti </a:t>
            </a:r>
            <a:r>
              <a:rPr lang="vi-VN" sz="2000" dirty="0">
                <a:solidFill>
                  <a:srgbClr val="FF0000"/>
                </a:solidFill>
              </a:rPr>
              <a:t>samo delu potklase nasleđenom iz superklase</a:t>
            </a:r>
            <a:r>
              <a:rPr lang="vi-VN" sz="2000" dirty="0"/>
              <a:t>, tj. ne može se pristupiti delu potklase koji je karakterističan samo za potklasu.</a:t>
            </a:r>
            <a:endParaRPr lang="sr-Latn-RS" sz="2000" dirty="0"/>
          </a:p>
          <a:p>
            <a:pPr eaLnBrk="1" hangingPunct="1">
              <a:spcAft>
                <a:spcPts val="600"/>
              </a:spcAft>
              <a:buClr>
                <a:schemeClr val="tx1"/>
              </a:buClr>
              <a:buSzPct val="75000"/>
              <a:buFont typeface="Wingdings" pitchFamily="2" charset="2"/>
              <a:buChar char="n"/>
            </a:pPr>
            <a:r>
              <a:rPr lang="vi-VN" sz="2000" dirty="0"/>
              <a:t>Ako želimo da preko referencijske promenljive superklase pristupimo članovima karakterističnim za potklasu, referenca superklase se mora eksplicitno konvertovati u tip potklase. </a:t>
            </a:r>
            <a:endParaRPr lang="sr-Latn-RS" sz="2000" dirty="0"/>
          </a:p>
          <a:p>
            <a:pPr eaLnBrk="1" hangingPunct="1">
              <a:spcAft>
                <a:spcPts val="600"/>
              </a:spcAft>
              <a:buClr>
                <a:schemeClr val="tx1"/>
              </a:buClr>
              <a:buSzPct val="75000"/>
              <a:buFont typeface="Wingdings" pitchFamily="2" charset="2"/>
              <a:buChar char="n"/>
            </a:pPr>
            <a:r>
              <a:rPr lang="vi-VN" sz="2000" dirty="0"/>
              <a:t>Ovakva konverzija se naziva </a:t>
            </a:r>
            <a:r>
              <a:rPr lang="vi-VN" sz="2000" b="1" dirty="0">
                <a:solidFill>
                  <a:srgbClr val="FF0000"/>
                </a:solidFill>
              </a:rPr>
              <a:t>konverzija naniže</a:t>
            </a:r>
            <a:r>
              <a:rPr lang="vi-VN" sz="2000" dirty="0"/>
              <a:t> (eng. </a:t>
            </a:r>
            <a:r>
              <a:rPr lang="vi-VN" sz="2000" i="1" dirty="0"/>
              <a:t>downcasting</a:t>
            </a:r>
            <a:r>
              <a:rPr lang="vi-VN" sz="2000" dirty="0"/>
              <a:t>).</a:t>
            </a:r>
          </a:p>
        </p:txBody>
      </p:sp>
      <p:sp>
        <p:nvSpPr>
          <p:cNvPr id="2253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B017FA1-C996-48A2-9AA1-061134DE843D}" type="slidenum">
              <a:rPr lang="en-GB" smtClean="0">
                <a:latin typeface="Arial Black" pitchFamily="34" charset="0"/>
              </a:rPr>
              <a:pPr eaLnBrk="1" hangingPunct="1"/>
              <a:t>20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95288" y="528638"/>
            <a:ext cx="7489825" cy="596900"/>
          </a:xfrm>
        </p:spPr>
        <p:txBody>
          <a:bodyPr/>
          <a:lstStyle/>
          <a:p>
            <a:pPr eaLnBrk="1" hangingPunct="1"/>
            <a:r>
              <a:rPr lang="sr-Latn-RS" sz="3600" smtClean="0"/>
              <a:t>Primer polimorfizma</a:t>
            </a:r>
            <a:endParaRPr lang="en-US" sz="3600" smtClean="0"/>
          </a:p>
        </p:txBody>
      </p:sp>
      <p:sp>
        <p:nvSpPr>
          <p:cNvPr id="2355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44AD111-7875-46AA-8C89-342E2FA6AE7F}" type="slidenum">
              <a:rPr lang="en-GB" smtClean="0">
                <a:latin typeface="Arial Black" pitchFamily="34" charset="0"/>
              </a:rPr>
              <a:pPr eaLnBrk="1" hangingPunct="1"/>
              <a:t>21</a:t>
            </a:fld>
            <a:endParaRPr lang="en-GB" smtClean="0">
              <a:latin typeface="Arial Black" pitchFamily="34" charset="0"/>
            </a:endParaRPr>
          </a:p>
        </p:txBody>
      </p:sp>
      <p:sp>
        <p:nvSpPr>
          <p:cNvPr id="23556" name="Rectangle 1"/>
          <p:cNvSpPr>
            <a:spLocks noChangeArrowheads="1"/>
          </p:cNvSpPr>
          <p:nvPr/>
        </p:nvSpPr>
        <p:spPr bwMode="auto">
          <a:xfrm>
            <a:off x="179388" y="1268413"/>
            <a:ext cx="8785225" cy="4278312"/>
          </a:xfrm>
          <a:prstGeom prst="rect">
            <a:avLst/>
          </a:prstGeom>
          <a:solidFill>
            <a:srgbClr val="CCFFFF"/>
          </a:solidFill>
          <a:ln w="9525">
            <a:solidFill>
              <a:srgbClr val="006400"/>
            </a:solidFill>
            <a:miter lim="800000"/>
            <a:headEnd/>
            <a:tailEnd/>
          </a:ln>
        </p:spPr>
        <p:txBody>
          <a:bodyPr lIns="36000" rIns="36000">
            <a:spAutoFit/>
          </a:bodyPr>
          <a:lstStyle/>
          <a:p>
            <a:pPr>
              <a:tabLst>
                <a:tab pos="215900" algn="l"/>
                <a:tab pos="431800" algn="l"/>
                <a:tab pos="647700" algn="l"/>
                <a:tab pos="863600" algn="l"/>
              </a:tabLst>
            </a:pPr>
            <a:r>
              <a:rPr lang="en-GB" sz="1600" b="1">
                <a:solidFill>
                  <a:srgbClr val="7F0055"/>
                </a:solidFill>
                <a:latin typeface="Consolas" pitchFamily="49" charset="0"/>
                <a:cs typeface="Times New Roman" pitchFamily="18" charset="0"/>
              </a:rPr>
              <a:t>public</a:t>
            </a:r>
            <a:r>
              <a:rPr lang="en-GB" sz="1600">
                <a:solidFill>
                  <a:srgbClr val="000000"/>
                </a:solidFill>
                <a:latin typeface="Consolas" pitchFamily="49" charset="0"/>
                <a:cs typeface="Times New Roman" pitchFamily="18" charset="0"/>
              </a:rPr>
              <a:t> </a:t>
            </a:r>
            <a:r>
              <a:rPr lang="en-GB" sz="1600" b="1">
                <a:solidFill>
                  <a:srgbClr val="7F0055"/>
                </a:solidFill>
                <a:latin typeface="Consolas" pitchFamily="49" charset="0"/>
                <a:cs typeface="Times New Roman" pitchFamily="18" charset="0"/>
              </a:rPr>
              <a:t>class</a:t>
            </a:r>
            <a:r>
              <a:rPr lang="en-GB" sz="1600">
                <a:solidFill>
                  <a:srgbClr val="000000"/>
                </a:solidFill>
                <a:latin typeface="Consolas" pitchFamily="49" charset="0"/>
                <a:cs typeface="Times New Roman" pitchFamily="18" charset="0"/>
              </a:rPr>
              <a:t> TestPolimorfizma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latin typeface="Consolas" pitchFamily="49" charset="0"/>
                <a:cs typeface="Times New Roman" pitchFamily="18" charset="0"/>
              </a:rPr>
              <a:t>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r>
              <a:rPr lang="en-GB" sz="1600" b="1">
                <a:solidFill>
                  <a:srgbClr val="7F0055"/>
                </a:solidFill>
                <a:latin typeface="Consolas" pitchFamily="49" charset="0"/>
                <a:cs typeface="Times New Roman" pitchFamily="18" charset="0"/>
              </a:rPr>
              <a:t>public</a:t>
            </a:r>
            <a:r>
              <a:rPr lang="en-GB" sz="1600">
                <a:solidFill>
                  <a:srgbClr val="000000"/>
                </a:solidFill>
                <a:latin typeface="Consolas" pitchFamily="49" charset="0"/>
                <a:cs typeface="Times New Roman" pitchFamily="18" charset="0"/>
              </a:rPr>
              <a:t> </a:t>
            </a:r>
            <a:r>
              <a:rPr lang="en-GB" sz="1600" b="1">
                <a:solidFill>
                  <a:srgbClr val="7F0055"/>
                </a:solidFill>
                <a:latin typeface="Consolas" pitchFamily="49" charset="0"/>
                <a:cs typeface="Times New Roman" pitchFamily="18" charset="0"/>
              </a:rPr>
              <a:t>static</a:t>
            </a:r>
            <a:r>
              <a:rPr lang="en-GB" sz="1600">
                <a:solidFill>
                  <a:srgbClr val="000000"/>
                </a:solidFill>
                <a:latin typeface="Consolas" pitchFamily="49" charset="0"/>
                <a:cs typeface="Times New Roman" pitchFamily="18" charset="0"/>
              </a:rPr>
              <a:t> </a:t>
            </a:r>
            <a:r>
              <a:rPr lang="en-GB" sz="1600" b="1">
                <a:solidFill>
                  <a:srgbClr val="7F0055"/>
                </a:solidFill>
                <a:latin typeface="Consolas" pitchFamily="49" charset="0"/>
                <a:cs typeface="Times New Roman" pitchFamily="18" charset="0"/>
              </a:rPr>
              <a:t>void</a:t>
            </a:r>
            <a:r>
              <a:rPr lang="en-GB" sz="1600">
                <a:solidFill>
                  <a:srgbClr val="000000"/>
                </a:solidFill>
                <a:latin typeface="Consolas" pitchFamily="49" charset="0"/>
                <a:cs typeface="Times New Roman" pitchFamily="18" charset="0"/>
              </a:rPr>
              <a:t> main(String[] args)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latin typeface="Consolas" pitchFamily="49" charset="0"/>
                <a:cs typeface="Times New Roman" pitchFamily="18" charset="0"/>
              </a:rPr>
              <a:t>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r>
              <a:rPr lang="en-GB" sz="1600" b="1">
                <a:solidFill>
                  <a:srgbClr val="00B050"/>
                </a:solidFill>
                <a:latin typeface="Consolas" pitchFamily="49" charset="0"/>
                <a:cs typeface="Times New Roman" pitchFamily="18" charset="0"/>
              </a:rPr>
              <a:t>Knjiga</a:t>
            </a:r>
            <a:r>
              <a:rPr lang="en-GB" sz="1600">
                <a:solidFill>
                  <a:srgbClr val="000000"/>
                </a:solidFill>
                <a:latin typeface="Consolas" pitchFamily="49" charset="0"/>
                <a:cs typeface="Times New Roman" pitchFamily="18" charset="0"/>
              </a:rPr>
              <a:t> knjiga1 = </a:t>
            </a:r>
            <a:r>
              <a:rPr lang="en-GB" sz="1600" b="1">
                <a:solidFill>
                  <a:srgbClr val="7F0055"/>
                </a:solidFill>
                <a:latin typeface="Consolas" pitchFamily="49" charset="0"/>
                <a:cs typeface="Times New Roman" pitchFamily="18" charset="0"/>
              </a:rPr>
              <a:t>new</a:t>
            </a:r>
            <a:r>
              <a:rPr lang="en-GB" sz="1600">
                <a:solidFill>
                  <a:srgbClr val="000000"/>
                </a:solidFill>
                <a:latin typeface="Consolas" pitchFamily="49" charset="0"/>
                <a:cs typeface="Times New Roman" pitchFamily="18" charset="0"/>
              </a:rPr>
              <a:t> Knjiga(</a:t>
            </a:r>
            <a:r>
              <a:rPr lang="en-GB" sz="1600">
                <a:solidFill>
                  <a:srgbClr val="2A00FF"/>
                </a:solidFill>
                <a:latin typeface="Consolas" pitchFamily="49" charset="0"/>
                <a:cs typeface="Times New Roman" pitchFamily="18" charset="0"/>
              </a:rPr>
              <a:t>"Robinzon Kruso"</a:t>
            </a:r>
            <a:r>
              <a:rPr lang="en-GB" sz="1600">
                <a:solidFill>
                  <a:srgbClr val="000000"/>
                </a:solidFill>
                <a:latin typeface="Consolas" pitchFamily="49" charset="0"/>
                <a:cs typeface="Times New Roman" pitchFamily="18" charset="0"/>
              </a:rPr>
              <a:t>, 234);</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r>
              <a:rPr lang="en-GB" sz="1600" b="1">
                <a:solidFill>
                  <a:srgbClr val="3333CC"/>
                </a:solidFill>
                <a:latin typeface="Consolas" pitchFamily="49" charset="0"/>
                <a:cs typeface="Times New Roman" pitchFamily="18" charset="0"/>
              </a:rPr>
              <a:t>KnjigaSaCenom</a:t>
            </a:r>
            <a:r>
              <a:rPr lang="en-GB" sz="1600">
                <a:solidFill>
                  <a:srgbClr val="000000"/>
                </a:solidFill>
                <a:latin typeface="Consolas" pitchFamily="49" charset="0"/>
                <a:cs typeface="Times New Roman" pitchFamily="18" charset="0"/>
              </a:rPr>
              <a:t> knjiga2 = </a:t>
            </a:r>
            <a:r>
              <a:rPr lang="en-GB" sz="1600" b="1">
                <a:solidFill>
                  <a:srgbClr val="7F0055"/>
                </a:solidFill>
                <a:latin typeface="Consolas" pitchFamily="49" charset="0"/>
                <a:cs typeface="Times New Roman" pitchFamily="18" charset="0"/>
              </a:rPr>
              <a:t>new</a:t>
            </a:r>
            <a:r>
              <a:rPr lang="en-GB" sz="1600">
                <a:solidFill>
                  <a:srgbClr val="000000"/>
                </a:solidFill>
                <a:latin typeface="Consolas" pitchFamily="49" charset="0"/>
                <a:cs typeface="Times New Roman" pitchFamily="18" charset="0"/>
              </a:rPr>
              <a:t> KnjigaSaCenom(</a:t>
            </a:r>
            <a:r>
              <a:rPr lang="en-GB" sz="1600">
                <a:solidFill>
                  <a:srgbClr val="2A00FF"/>
                </a:solidFill>
                <a:latin typeface="Consolas" pitchFamily="49" charset="0"/>
                <a:cs typeface="Times New Roman" pitchFamily="18" charset="0"/>
              </a:rPr>
              <a:t>"Grof Monte Kristo"</a:t>
            </a:r>
            <a:r>
              <a:rPr lang="en-GB" sz="1600">
                <a:solidFill>
                  <a:srgbClr val="000000"/>
                </a:solidFill>
                <a:latin typeface="Consolas" pitchFamily="49" charset="0"/>
                <a:cs typeface="Times New Roman" pitchFamily="18" charset="0"/>
              </a:rPr>
              <a:t>, 189, 31.5);</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r>
              <a:rPr lang="en-GB" sz="1600" b="1">
                <a:solidFill>
                  <a:srgbClr val="00B050"/>
                </a:solidFill>
                <a:latin typeface="Consolas" pitchFamily="49" charset="0"/>
                <a:cs typeface="Times New Roman" pitchFamily="18" charset="0"/>
              </a:rPr>
              <a:t>Knjiga</a:t>
            </a:r>
            <a:r>
              <a:rPr lang="en-GB" sz="1600">
                <a:solidFill>
                  <a:srgbClr val="000000"/>
                </a:solidFill>
                <a:latin typeface="Consolas" pitchFamily="49" charset="0"/>
                <a:cs typeface="Times New Roman" pitchFamily="18" charset="0"/>
              </a:rPr>
              <a:t> knjiga3 = </a:t>
            </a:r>
            <a:r>
              <a:rPr lang="en-GB" sz="1600" b="1">
                <a:solidFill>
                  <a:srgbClr val="7F0055"/>
                </a:solidFill>
                <a:latin typeface="Consolas" pitchFamily="49" charset="0"/>
                <a:cs typeface="Times New Roman" pitchFamily="18" charset="0"/>
              </a:rPr>
              <a:t>new</a:t>
            </a:r>
            <a:r>
              <a:rPr lang="en-GB" sz="1600">
                <a:solidFill>
                  <a:srgbClr val="000000"/>
                </a:solidFill>
                <a:latin typeface="Consolas" pitchFamily="49" charset="0"/>
                <a:cs typeface="Times New Roman" pitchFamily="18" charset="0"/>
              </a:rPr>
              <a:t> KnjigaSaCenom(</a:t>
            </a:r>
            <a:r>
              <a:rPr lang="en-GB" sz="1600">
                <a:solidFill>
                  <a:srgbClr val="2A00FF"/>
                </a:solidFill>
                <a:latin typeface="Consolas" pitchFamily="49" charset="0"/>
                <a:cs typeface="Times New Roman" pitchFamily="18" charset="0"/>
              </a:rPr>
              <a:t>"Životinjska farma"</a:t>
            </a:r>
            <a:r>
              <a:rPr lang="en-GB" sz="1600">
                <a:solidFill>
                  <a:srgbClr val="000000"/>
                </a:solidFill>
                <a:latin typeface="Consolas" pitchFamily="49" charset="0"/>
                <a:cs typeface="Times New Roman" pitchFamily="18" charset="0"/>
              </a:rPr>
              <a:t>, 111, 15.8);</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r>
              <a:rPr lang="en-GB" sz="1600" b="1">
                <a:solidFill>
                  <a:srgbClr val="3333CC"/>
                </a:solidFill>
                <a:latin typeface="Consolas" pitchFamily="49" charset="0"/>
                <a:cs typeface="Times New Roman" pitchFamily="18" charset="0"/>
              </a:rPr>
              <a:t>KnjigaSaCenom</a:t>
            </a:r>
            <a:r>
              <a:rPr lang="en-GB" sz="1600">
                <a:solidFill>
                  <a:srgbClr val="000000"/>
                </a:solidFill>
                <a:latin typeface="Consolas" pitchFamily="49" charset="0"/>
                <a:cs typeface="Times New Roman" pitchFamily="18" charset="0"/>
              </a:rPr>
              <a:t> knjiga4 = </a:t>
            </a:r>
            <a:r>
              <a:rPr lang="en-GB" sz="1600" b="1">
                <a:solidFill>
                  <a:srgbClr val="FF0000"/>
                </a:solidFill>
                <a:latin typeface="Consolas" pitchFamily="49" charset="0"/>
                <a:cs typeface="Times New Roman" pitchFamily="18" charset="0"/>
              </a:rPr>
              <a:t>(KnjigaSaCenom)</a:t>
            </a:r>
            <a:r>
              <a:rPr lang="en-GB" sz="1600">
                <a:solidFill>
                  <a:srgbClr val="000000"/>
                </a:solidFill>
                <a:latin typeface="Consolas" pitchFamily="49" charset="0"/>
                <a:cs typeface="Times New Roman" pitchFamily="18" charset="0"/>
              </a:rPr>
              <a:t> knjiga3;</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3F7F5F"/>
                </a:solidFill>
                <a:latin typeface="Consolas" pitchFamily="49" charset="0"/>
                <a:cs typeface="Times New Roman" pitchFamily="18" charset="0"/>
              </a:rPr>
              <a:t>		// greška bi se desila ako umesto knjiga3 stavimo knjiga1</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System.out.println(knjiga1.toString());</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System.out.println(knjiga2.toString());</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System.out.println(knjiga3.toString());</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System.out.println(knjiga4.toString());</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latin typeface="Consolas" pitchFamily="49" charset="0"/>
                <a:cs typeface="Times New Roman" pitchFamily="18" charset="0"/>
              </a:rPr>
              <a:t>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a:t>
            </a:r>
            <a:endParaRPr lang="en-GB" sz="1500">
              <a:solidFill>
                <a:srgbClr val="7F0055"/>
              </a:solidFill>
              <a:latin typeface="Consolas" pitchFamily="49" charset="0"/>
              <a:cs typeface="Times New Roman" pitchFamily="18" charset="0"/>
            </a:endParaRPr>
          </a:p>
        </p:txBody>
      </p:sp>
      <p:sp>
        <p:nvSpPr>
          <p:cNvPr id="23557" name="Rectangle 1"/>
          <p:cNvSpPr>
            <a:spLocks noChangeArrowheads="1"/>
          </p:cNvSpPr>
          <p:nvPr/>
        </p:nvSpPr>
        <p:spPr bwMode="auto">
          <a:xfrm>
            <a:off x="5805488" y="3527425"/>
            <a:ext cx="3154362" cy="2854325"/>
          </a:xfrm>
          <a:prstGeom prst="rect">
            <a:avLst/>
          </a:prstGeom>
          <a:solidFill>
            <a:schemeClr val="bg1"/>
          </a:solidFill>
          <a:ln w="9525">
            <a:solidFill>
              <a:srgbClr val="339933"/>
            </a:solidFill>
            <a:miter lim="800000"/>
            <a:headEnd/>
            <a:tailEnd/>
          </a:ln>
        </p:spPr>
        <p:txBody>
          <a:bodyPr>
            <a:spAutoFit/>
          </a:bodyPr>
          <a:lstStyle/>
          <a:p>
            <a:pPr>
              <a:lnSpc>
                <a:spcPct val="80000"/>
              </a:lnSpc>
            </a:pPr>
            <a:r>
              <a:rPr lang="en-GB" sz="1600">
                <a:solidFill>
                  <a:srgbClr val="339933"/>
                </a:solidFill>
                <a:latin typeface="Consolas" pitchFamily="49" charset="0"/>
                <a:cs typeface="Times New Roman" pitchFamily="18" charset="0"/>
              </a:rPr>
              <a:t>Knjiga: Robinzon Kruso</a:t>
            </a:r>
          </a:p>
          <a:p>
            <a:pPr>
              <a:lnSpc>
                <a:spcPct val="80000"/>
              </a:lnSpc>
            </a:pPr>
            <a:r>
              <a:rPr lang="en-GB" sz="1600">
                <a:solidFill>
                  <a:srgbClr val="339933"/>
                </a:solidFill>
                <a:latin typeface="Consolas" pitchFamily="49" charset="0"/>
                <a:cs typeface="Times New Roman" pitchFamily="18" charset="0"/>
              </a:rPr>
              <a:t>broj strana: 234</a:t>
            </a:r>
          </a:p>
          <a:p>
            <a:pPr>
              <a:lnSpc>
                <a:spcPct val="80000"/>
              </a:lnSpc>
            </a:pPr>
            <a:endParaRPr lang="en-GB" sz="1600">
              <a:solidFill>
                <a:srgbClr val="339933"/>
              </a:solidFill>
              <a:latin typeface="Consolas" pitchFamily="49" charset="0"/>
              <a:cs typeface="Times New Roman" pitchFamily="18" charset="0"/>
            </a:endParaRPr>
          </a:p>
          <a:p>
            <a:pPr>
              <a:lnSpc>
                <a:spcPct val="80000"/>
              </a:lnSpc>
            </a:pPr>
            <a:r>
              <a:rPr lang="en-GB" sz="1600">
                <a:solidFill>
                  <a:srgbClr val="339933"/>
                </a:solidFill>
                <a:latin typeface="Consolas" pitchFamily="49" charset="0"/>
                <a:cs typeface="Times New Roman" pitchFamily="18" charset="0"/>
              </a:rPr>
              <a:t>Knjiga: Grof Monte Kristo</a:t>
            </a:r>
          </a:p>
          <a:p>
            <a:pPr>
              <a:lnSpc>
                <a:spcPct val="80000"/>
              </a:lnSpc>
            </a:pPr>
            <a:r>
              <a:rPr lang="en-GB" sz="1600">
                <a:solidFill>
                  <a:srgbClr val="339933"/>
                </a:solidFill>
                <a:latin typeface="Consolas" pitchFamily="49" charset="0"/>
                <a:cs typeface="Times New Roman" pitchFamily="18" charset="0"/>
              </a:rPr>
              <a:t>broj strana: 189</a:t>
            </a:r>
          </a:p>
          <a:p>
            <a:pPr>
              <a:lnSpc>
                <a:spcPct val="80000"/>
              </a:lnSpc>
            </a:pPr>
            <a:r>
              <a:rPr lang="en-GB" sz="1600">
                <a:solidFill>
                  <a:srgbClr val="339933"/>
                </a:solidFill>
                <a:latin typeface="Consolas" pitchFamily="49" charset="0"/>
                <a:cs typeface="Times New Roman" pitchFamily="18" charset="0"/>
              </a:rPr>
              <a:t>cena: 31.50 €</a:t>
            </a:r>
          </a:p>
          <a:p>
            <a:pPr>
              <a:lnSpc>
                <a:spcPct val="80000"/>
              </a:lnSpc>
            </a:pPr>
            <a:endParaRPr lang="en-GB" sz="1600">
              <a:solidFill>
                <a:srgbClr val="339933"/>
              </a:solidFill>
              <a:latin typeface="Consolas" pitchFamily="49" charset="0"/>
              <a:cs typeface="Times New Roman" pitchFamily="18" charset="0"/>
            </a:endParaRPr>
          </a:p>
          <a:p>
            <a:pPr>
              <a:lnSpc>
                <a:spcPct val="80000"/>
              </a:lnSpc>
            </a:pPr>
            <a:r>
              <a:rPr lang="en-GB" sz="1600">
                <a:solidFill>
                  <a:srgbClr val="339933"/>
                </a:solidFill>
                <a:latin typeface="Consolas" pitchFamily="49" charset="0"/>
                <a:cs typeface="Times New Roman" pitchFamily="18" charset="0"/>
              </a:rPr>
              <a:t>Knjiga: Životinjska farma</a:t>
            </a:r>
          </a:p>
          <a:p>
            <a:pPr>
              <a:lnSpc>
                <a:spcPct val="80000"/>
              </a:lnSpc>
            </a:pPr>
            <a:r>
              <a:rPr lang="en-GB" sz="1600">
                <a:solidFill>
                  <a:srgbClr val="339933"/>
                </a:solidFill>
                <a:latin typeface="Consolas" pitchFamily="49" charset="0"/>
                <a:cs typeface="Times New Roman" pitchFamily="18" charset="0"/>
              </a:rPr>
              <a:t>broj strana: 111</a:t>
            </a:r>
          </a:p>
          <a:p>
            <a:pPr>
              <a:lnSpc>
                <a:spcPct val="80000"/>
              </a:lnSpc>
            </a:pPr>
            <a:r>
              <a:rPr lang="en-GB" sz="1600">
                <a:solidFill>
                  <a:srgbClr val="339933"/>
                </a:solidFill>
                <a:latin typeface="Consolas" pitchFamily="49" charset="0"/>
                <a:cs typeface="Times New Roman" pitchFamily="18" charset="0"/>
              </a:rPr>
              <a:t>cena: 15.80 €</a:t>
            </a:r>
          </a:p>
          <a:p>
            <a:pPr>
              <a:lnSpc>
                <a:spcPct val="80000"/>
              </a:lnSpc>
            </a:pPr>
            <a:endParaRPr lang="en-GB" sz="1600">
              <a:solidFill>
                <a:srgbClr val="339933"/>
              </a:solidFill>
              <a:latin typeface="Consolas" pitchFamily="49" charset="0"/>
              <a:cs typeface="Times New Roman" pitchFamily="18" charset="0"/>
            </a:endParaRPr>
          </a:p>
          <a:p>
            <a:pPr>
              <a:lnSpc>
                <a:spcPct val="80000"/>
              </a:lnSpc>
            </a:pPr>
            <a:r>
              <a:rPr lang="en-GB" sz="1600">
                <a:solidFill>
                  <a:srgbClr val="339933"/>
                </a:solidFill>
                <a:latin typeface="Consolas" pitchFamily="49" charset="0"/>
                <a:cs typeface="Times New Roman" pitchFamily="18" charset="0"/>
              </a:rPr>
              <a:t>Knjiga: Životinjska farma</a:t>
            </a:r>
          </a:p>
          <a:p>
            <a:pPr>
              <a:lnSpc>
                <a:spcPct val="80000"/>
              </a:lnSpc>
            </a:pPr>
            <a:r>
              <a:rPr lang="en-GB" sz="1600">
                <a:solidFill>
                  <a:srgbClr val="339933"/>
                </a:solidFill>
                <a:latin typeface="Consolas" pitchFamily="49" charset="0"/>
                <a:cs typeface="Times New Roman" pitchFamily="18" charset="0"/>
              </a:rPr>
              <a:t>broj strana: 111</a:t>
            </a:r>
          </a:p>
          <a:p>
            <a:pPr>
              <a:lnSpc>
                <a:spcPct val="80000"/>
              </a:lnSpc>
            </a:pPr>
            <a:r>
              <a:rPr lang="en-GB" sz="1600">
                <a:solidFill>
                  <a:srgbClr val="339933"/>
                </a:solidFill>
                <a:latin typeface="Consolas" pitchFamily="49" charset="0"/>
                <a:cs typeface="Times New Roman" pitchFamily="18" charset="0"/>
              </a:rPr>
              <a:t>cena: 15.80 €</a:t>
            </a:r>
          </a:p>
        </p:txBody>
      </p:sp>
      <p:sp>
        <p:nvSpPr>
          <p:cNvPr id="7" name="Rectangle 6"/>
          <p:cNvSpPr>
            <a:spLocks noChangeArrowheads="1"/>
          </p:cNvSpPr>
          <p:nvPr/>
        </p:nvSpPr>
        <p:spPr bwMode="auto">
          <a:xfrm>
            <a:off x="3960813" y="6227763"/>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23559" name="Straight Arrow Connector 6"/>
          <p:cNvCxnSpPr>
            <a:cxnSpLocks noChangeShapeType="1"/>
          </p:cNvCxnSpPr>
          <p:nvPr/>
        </p:nvCxnSpPr>
        <p:spPr bwMode="auto">
          <a:xfrm flipV="1">
            <a:off x="4572000" y="5876925"/>
            <a:ext cx="1079500" cy="442913"/>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2" name="Rectangle 11"/>
          <p:cNvSpPr>
            <a:spLocks noChangeArrowheads="1"/>
          </p:cNvSpPr>
          <p:nvPr/>
        </p:nvSpPr>
        <p:spPr bwMode="auto">
          <a:xfrm>
            <a:off x="395288" y="6156325"/>
            <a:ext cx="1584325" cy="368300"/>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FF0000"/>
                </a:solidFill>
                <a:latin typeface="+mn-lt"/>
              </a:rPr>
              <a:t>Downcasting</a:t>
            </a:r>
            <a:endParaRPr lang="en-US" dirty="0">
              <a:solidFill>
                <a:srgbClr val="FF0000"/>
              </a:solidFill>
              <a:latin typeface="Consolas" pitchFamily="49" charset="0"/>
              <a:cs typeface="Consolas" pitchFamily="49" charset="0"/>
            </a:endParaRPr>
          </a:p>
        </p:txBody>
      </p:sp>
      <p:cxnSp>
        <p:nvCxnSpPr>
          <p:cNvPr id="23561" name="Straight Arrow Connector 6"/>
          <p:cNvCxnSpPr>
            <a:cxnSpLocks noChangeShapeType="1"/>
          </p:cNvCxnSpPr>
          <p:nvPr/>
        </p:nvCxnSpPr>
        <p:spPr bwMode="auto">
          <a:xfrm flipV="1">
            <a:off x="1076325" y="3251200"/>
            <a:ext cx="2665413" cy="3014663"/>
          </a:xfrm>
          <a:prstGeom prst="straightConnector1">
            <a:avLst/>
          </a:prstGeom>
          <a:noFill/>
          <a:ln w="9525" algn="ctr">
            <a:solidFill>
              <a:srgbClr val="FF33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5288" y="528638"/>
            <a:ext cx="4537075" cy="596900"/>
          </a:xfrm>
        </p:spPr>
        <p:txBody>
          <a:bodyPr/>
          <a:lstStyle/>
          <a:p>
            <a:pPr eaLnBrk="1" hangingPunct="1"/>
            <a:r>
              <a:rPr lang="sr-Latn-RS" sz="3600" smtClean="0"/>
              <a:t>Dinamičko vezivanje</a:t>
            </a:r>
            <a:endParaRPr lang="en-US" sz="3600" smtClean="0"/>
          </a:p>
        </p:txBody>
      </p:sp>
      <p:sp>
        <p:nvSpPr>
          <p:cNvPr id="2457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68F9AC8-1B18-4FE0-AEDC-B4205C6342A3}" type="slidenum">
              <a:rPr lang="en-GB" smtClean="0">
                <a:latin typeface="Arial Black" pitchFamily="34" charset="0"/>
              </a:rPr>
              <a:pPr eaLnBrk="1" hangingPunct="1"/>
              <a:t>22</a:t>
            </a:fld>
            <a:endParaRPr lang="en-GB" smtClean="0">
              <a:latin typeface="Arial Black" pitchFamily="34" charset="0"/>
            </a:endParaRPr>
          </a:p>
        </p:txBody>
      </p:sp>
      <p:sp>
        <p:nvSpPr>
          <p:cNvPr id="6148" name="Rectangle 3" descr="Rectangle: Click to edit Master text styles&#10;Second level&#10;Third level&#10;Fourth level&#10;Fifth level"/>
          <p:cNvSpPr txBox="1">
            <a:spLocks noChangeArrowheads="1"/>
          </p:cNvSpPr>
          <p:nvPr/>
        </p:nvSpPr>
        <p:spPr bwMode="auto">
          <a:xfrm>
            <a:off x="298450" y="1341015"/>
            <a:ext cx="8666038"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smtClean="0"/>
              <a:t>Tokom izvršavanja, tip objekta na koji ukazuje promenljiva, a ne tip promenljive, određuje koja verzija metode će se zvati. </a:t>
            </a:r>
            <a:endParaRPr lang="sr-Latn-RS" sz="2000" dirty="0" smtClean="0"/>
          </a:p>
          <a:p>
            <a:pPr eaLnBrk="1" hangingPunct="1">
              <a:spcAft>
                <a:spcPts val="600"/>
              </a:spcAft>
              <a:buClr>
                <a:schemeClr val="tx1"/>
              </a:buClr>
              <a:buSzPct val="75000"/>
              <a:buFont typeface="Wingdings" pitchFamily="2" charset="2"/>
              <a:buChar char="n"/>
              <a:defRPr/>
            </a:pPr>
            <a:r>
              <a:rPr lang="vi-VN" sz="2000" dirty="0" smtClean="0"/>
              <a:t>Ovaj proces se naziva </a:t>
            </a:r>
            <a:r>
              <a:rPr lang="vi-VN" sz="2000" b="1" dirty="0" smtClean="0">
                <a:solidFill>
                  <a:srgbClr val="FF0000"/>
                </a:solidFill>
              </a:rPr>
              <a:t>dinamičko vezivanje</a:t>
            </a:r>
            <a:r>
              <a:rPr lang="vi-VN" sz="2000" dirty="0" smtClean="0"/>
              <a:t> (eng. </a:t>
            </a:r>
            <a:r>
              <a:rPr lang="vi-VN" sz="2000" i="1" dirty="0" smtClean="0"/>
              <a:t>dynamic binding</a:t>
            </a:r>
            <a:r>
              <a:rPr lang="vi-VN" sz="2000" dirty="0" smtClean="0"/>
              <a:t>) ili </a:t>
            </a:r>
            <a:r>
              <a:rPr lang="vi-VN" sz="2000" b="1" dirty="0" smtClean="0">
                <a:solidFill>
                  <a:srgbClr val="FF0000"/>
                </a:solidFill>
              </a:rPr>
              <a:t>kasno vezivanje</a:t>
            </a:r>
            <a:r>
              <a:rPr lang="vi-VN" sz="2000" dirty="0" smtClean="0"/>
              <a:t> (eng. </a:t>
            </a:r>
            <a:r>
              <a:rPr lang="vi-VN" sz="2000" i="1" dirty="0" smtClean="0"/>
              <a:t>late binding</a:t>
            </a:r>
            <a:r>
              <a:rPr lang="vi-VN" sz="2000" dirty="0" smtClean="0"/>
              <a:t>).</a:t>
            </a:r>
            <a:endParaRPr lang="sr-Latn-ME" sz="2000" dirty="0" smtClean="0"/>
          </a:p>
          <a:p>
            <a:pPr eaLnBrk="1" hangingPunct="1">
              <a:spcAft>
                <a:spcPts val="600"/>
              </a:spcAft>
              <a:buClr>
                <a:schemeClr val="tx1"/>
              </a:buClr>
              <a:buSzPct val="75000"/>
              <a:buFont typeface="Wingdings" pitchFamily="2" charset="2"/>
              <a:buChar char="n"/>
              <a:defRPr/>
            </a:pPr>
            <a:r>
              <a:rPr lang="sr-Latn-RS" sz="2000" dirty="0" smtClean="0"/>
              <a:t>U nare</a:t>
            </a:r>
            <a:r>
              <a:rPr lang="en-US" sz="2000" dirty="0" smtClean="0"/>
              <a:t>d</a:t>
            </a:r>
            <a:r>
              <a:rPr lang="sr-Latn-RS" sz="2000" dirty="0" smtClean="0"/>
              <a:t>bi</a:t>
            </a:r>
          </a:p>
          <a:p>
            <a:pPr marL="273050" indent="0" eaLnBrk="1" hangingPunct="1">
              <a:spcAft>
                <a:spcPts val="600"/>
              </a:spcAft>
              <a:buClr>
                <a:schemeClr val="tx1"/>
              </a:buClr>
              <a:buSzPct val="75000"/>
              <a:tabLst>
                <a:tab pos="271463" algn="l"/>
              </a:tabLst>
              <a:defRPr/>
            </a:pPr>
            <a:r>
              <a:rPr lang="en-GB" sz="2000" dirty="0" err="1">
                <a:latin typeface="Consolas" pitchFamily="49" charset="0"/>
                <a:cs typeface="Consolas" pitchFamily="49" charset="0"/>
              </a:rPr>
              <a:t>KnjigaSaCenom</a:t>
            </a:r>
            <a:r>
              <a:rPr lang="en-GB" sz="2000" dirty="0">
                <a:latin typeface="Consolas" pitchFamily="49" charset="0"/>
                <a:cs typeface="Consolas" pitchFamily="49" charset="0"/>
              </a:rPr>
              <a:t> knjiga4 = (</a:t>
            </a:r>
            <a:r>
              <a:rPr lang="en-GB" sz="2000" dirty="0" err="1">
                <a:latin typeface="Consolas" pitchFamily="49" charset="0"/>
                <a:cs typeface="Consolas" pitchFamily="49" charset="0"/>
              </a:rPr>
              <a:t>KnjigaSaCenom</a:t>
            </a:r>
            <a:r>
              <a:rPr lang="en-GB" sz="2000" dirty="0">
                <a:latin typeface="Consolas" pitchFamily="49" charset="0"/>
                <a:cs typeface="Consolas" pitchFamily="49" charset="0"/>
              </a:rPr>
              <a:t>) knjiga3;</a:t>
            </a:r>
            <a:r>
              <a:rPr lang="sr-Latn-RS" sz="2000" dirty="0">
                <a:latin typeface="Consolas" pitchFamily="49" charset="0"/>
                <a:cs typeface="Consolas" pitchFamily="49" charset="0"/>
              </a:rPr>
              <a:t> </a:t>
            </a:r>
          </a:p>
          <a:p>
            <a:pPr marL="269875" indent="0" eaLnBrk="1" hangingPunct="1">
              <a:spcAft>
                <a:spcPts val="600"/>
              </a:spcAft>
              <a:buClr>
                <a:schemeClr val="tx1"/>
              </a:buClr>
              <a:buSzPct val="75000"/>
              <a:defRPr/>
            </a:pPr>
            <a:r>
              <a:rPr lang="sr-Latn-RS" sz="2000" dirty="0" smtClean="0"/>
              <a:t>bez dowcasting-a </a:t>
            </a:r>
            <a:r>
              <a:rPr lang="en-GB" sz="2000" dirty="0" smtClean="0">
                <a:latin typeface="Consolas" pitchFamily="49" charset="0"/>
                <a:cs typeface="Consolas" pitchFamily="49" charset="0"/>
              </a:rPr>
              <a:t>(</a:t>
            </a:r>
            <a:r>
              <a:rPr lang="en-GB" sz="2000" dirty="0" err="1" smtClean="0">
                <a:latin typeface="Consolas" pitchFamily="49" charset="0"/>
                <a:cs typeface="Consolas" pitchFamily="49" charset="0"/>
              </a:rPr>
              <a:t>KnjigaSaCenom</a:t>
            </a:r>
            <a:r>
              <a:rPr lang="en-GB" sz="2000" dirty="0" smtClean="0">
                <a:latin typeface="Consolas" pitchFamily="49" charset="0"/>
                <a:cs typeface="Consolas" pitchFamily="49" charset="0"/>
              </a:rPr>
              <a:t>)</a:t>
            </a:r>
            <a:r>
              <a:rPr lang="sr-Latn-RS" sz="2000" dirty="0" smtClean="0"/>
              <a:t> bi došlo do greške.</a:t>
            </a:r>
          </a:p>
          <a:p>
            <a:pPr eaLnBrk="1" hangingPunct="1">
              <a:spcAft>
                <a:spcPts val="600"/>
              </a:spcAft>
              <a:buClr>
                <a:schemeClr val="tx1"/>
              </a:buClr>
              <a:buSzPct val="75000"/>
              <a:buFont typeface="Wingdings" pitchFamily="2" charset="2"/>
              <a:buChar char="n"/>
              <a:defRPr/>
            </a:pPr>
            <a:r>
              <a:rPr lang="sr-Latn-RS" sz="2000" dirty="0" smtClean="0"/>
              <a:t>U prethodnoj naredbi, greška bi se desila i ako </a:t>
            </a:r>
            <a:r>
              <a:rPr lang="sr-Latn-RS" sz="2000" dirty="0" smtClean="0">
                <a:latin typeface="Consolas" pitchFamily="49" charset="0"/>
                <a:cs typeface="Consolas" pitchFamily="49" charset="0"/>
              </a:rPr>
              <a:t>knjiga3</a:t>
            </a:r>
            <a:r>
              <a:rPr lang="sr-Latn-RS" sz="2000" dirty="0" smtClean="0"/>
              <a:t> ne sadrži referencu na objekat tipa </a:t>
            </a:r>
            <a:r>
              <a:rPr lang="sr-Latn-RS" sz="2000" dirty="0" smtClean="0">
                <a:latin typeface="Consolas" pitchFamily="49" charset="0"/>
                <a:cs typeface="Consolas" pitchFamily="49" charset="0"/>
              </a:rPr>
              <a:t>KnjigaSaCenom</a:t>
            </a:r>
            <a:r>
              <a:rPr lang="sr-Latn-RS" sz="2000" dirty="0" smtClean="0"/>
              <a:t>. Tad bi se bacio izuzetak tipa </a:t>
            </a:r>
            <a:r>
              <a:rPr lang="en-GB" sz="2000" dirty="0" err="1" smtClean="0">
                <a:latin typeface="Consolas" pitchFamily="49" charset="0"/>
                <a:cs typeface="Consolas" pitchFamily="49" charset="0"/>
              </a:rPr>
              <a:t>ClassCastException</a:t>
            </a:r>
            <a:r>
              <a:rPr lang="sr-Latn-RS" sz="2000" dirty="0" smtClean="0"/>
              <a:t>.</a:t>
            </a:r>
            <a:endParaRPr lang="en-GB" sz="2000" dirty="0" smtClean="0"/>
          </a:p>
          <a:p>
            <a:pPr eaLnBrk="1" hangingPunct="1">
              <a:spcAft>
                <a:spcPts val="600"/>
              </a:spcAft>
              <a:buClr>
                <a:schemeClr val="tx1"/>
              </a:buClr>
              <a:buSzPct val="75000"/>
              <a:buFont typeface="Wingdings" pitchFamily="2" charset="2"/>
              <a:buChar char="n"/>
              <a:defRPr/>
            </a:pPr>
            <a:r>
              <a:rPr lang="sr-Latn-RS" sz="2000" dirty="0" smtClean="0"/>
              <a:t>Greška bi se desila i ako pokušamo da pozovemo metodu </a:t>
            </a:r>
            <a:r>
              <a:rPr lang="sr-Latn-RS" sz="2000" dirty="0" smtClean="0">
                <a:latin typeface="Consolas" pitchFamily="49" charset="0"/>
                <a:cs typeface="Consolas" pitchFamily="49" charset="0"/>
              </a:rPr>
              <a:t>getCena</a:t>
            </a:r>
            <a:r>
              <a:rPr lang="sr-Latn-RS" sz="2000" dirty="0" smtClean="0"/>
              <a:t> pomoću promenljive superklase </a:t>
            </a:r>
            <a:r>
              <a:rPr lang="sr-Latn-RS" sz="2000" dirty="0" smtClean="0">
                <a:latin typeface="Consolas" pitchFamily="49" charset="0"/>
                <a:cs typeface="Consolas" pitchFamily="49" charset="0"/>
              </a:rPr>
              <a:t>knjiga3</a:t>
            </a:r>
            <a:r>
              <a:rPr lang="sr-Latn-RS" sz="2000" dirty="0" smtClean="0"/>
              <a:t>. </a:t>
            </a:r>
          </a:p>
          <a:p>
            <a:pPr eaLnBrk="1" hangingPunct="1">
              <a:spcAft>
                <a:spcPts val="600"/>
              </a:spcAft>
              <a:buClr>
                <a:schemeClr val="tx1"/>
              </a:buClr>
              <a:buSzPct val="75000"/>
              <a:buFont typeface="Wingdings" pitchFamily="2" charset="2"/>
              <a:buChar char="n"/>
              <a:defRPr/>
            </a:pPr>
            <a:r>
              <a:rPr lang="sr-Latn-RS" sz="2000" dirty="0" smtClean="0"/>
              <a:t>Preko </a:t>
            </a:r>
            <a:r>
              <a:rPr lang="sr-Latn-RS" sz="2000" dirty="0" smtClean="0">
                <a:latin typeface="Consolas" pitchFamily="49" charset="0"/>
                <a:cs typeface="Consolas" pitchFamily="49" charset="0"/>
              </a:rPr>
              <a:t>knjiga3</a:t>
            </a:r>
            <a:r>
              <a:rPr lang="sr-Latn-RS" sz="2000" dirty="0" smtClean="0"/>
              <a:t> možemo da pozovemo samo članove koje ima superklasa </a:t>
            </a:r>
            <a:r>
              <a:rPr lang="sr-Latn-RS" sz="2000" dirty="0" smtClean="0">
                <a:latin typeface="Consolas" pitchFamily="49" charset="0"/>
                <a:cs typeface="Consolas" pitchFamily="49" charset="0"/>
              </a:rPr>
              <a:t>Knjiga</a:t>
            </a:r>
            <a:r>
              <a:rPr lang="sr-Latn-RS" sz="2000" dirty="0" smtClean="0"/>
              <a:t>.</a:t>
            </a:r>
          </a:p>
          <a:p>
            <a:pPr eaLnBrk="1" hangingPunct="1">
              <a:spcAft>
                <a:spcPts val="600"/>
              </a:spcAft>
              <a:buClr>
                <a:schemeClr val="tx1"/>
              </a:buClr>
              <a:buSzPct val="75000"/>
              <a:buFont typeface="Wingdings" pitchFamily="2" charset="2"/>
              <a:buChar char="n"/>
              <a:defRPr/>
            </a:pPr>
            <a:endParaRPr lang="vi-VN" sz="20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5288" y="528638"/>
            <a:ext cx="4537075" cy="596900"/>
          </a:xfrm>
        </p:spPr>
        <p:txBody>
          <a:bodyPr/>
          <a:lstStyle/>
          <a:p>
            <a:pPr eaLnBrk="1" hangingPunct="1"/>
            <a:r>
              <a:rPr lang="sr-Latn-RS" sz="3600" dirty="0" smtClean="0"/>
              <a:t>Statičko vezivanje</a:t>
            </a:r>
            <a:endParaRPr lang="en-US" sz="3600" dirty="0" smtClean="0"/>
          </a:p>
        </p:txBody>
      </p:sp>
      <p:sp>
        <p:nvSpPr>
          <p:cNvPr id="2457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68F9AC8-1B18-4FE0-AEDC-B4205C6342A3}" type="slidenum">
              <a:rPr lang="en-GB" smtClean="0">
                <a:latin typeface="Arial Black" pitchFamily="34" charset="0"/>
              </a:rPr>
              <a:pPr eaLnBrk="1" hangingPunct="1"/>
              <a:t>23</a:t>
            </a:fld>
            <a:endParaRPr lang="en-GB" smtClean="0">
              <a:latin typeface="Arial Black" pitchFamily="34" charset="0"/>
            </a:endParaRPr>
          </a:p>
        </p:txBody>
      </p:sp>
      <p:sp>
        <p:nvSpPr>
          <p:cNvPr id="6148" name="Rectangle 3" descr="Rectangle: Click to edit Master text styles&#10;Second level&#10;Third level&#10;Fourth level&#10;Fifth level"/>
          <p:cNvSpPr txBox="1">
            <a:spLocks noChangeArrowheads="1"/>
          </p:cNvSpPr>
          <p:nvPr/>
        </p:nvSpPr>
        <p:spPr bwMode="auto">
          <a:xfrm>
            <a:off x="298450" y="1412875"/>
            <a:ext cx="8305998"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sr-Latn-ME" sz="2000" dirty="0"/>
              <a:t>Vezivanje predstavlja povezivanje definicije metode</a:t>
            </a:r>
            <a:r>
              <a:rPr lang="en-GB" sz="2000" dirty="0"/>
              <a:t> </a:t>
            </a:r>
            <a:r>
              <a:rPr lang="sr-Latn-ME" sz="2000" dirty="0"/>
              <a:t>sa pozivom metode</a:t>
            </a:r>
            <a:r>
              <a:rPr lang="en-GB" sz="2000" dirty="0" smtClean="0"/>
              <a:t>.</a:t>
            </a:r>
            <a:r>
              <a:rPr lang="sr-Latn-ME" sz="2000" dirty="0" smtClean="0"/>
              <a:t> Postoje dve vrste vezivanja, statičko i dinamičko (prethodni slajd).</a:t>
            </a:r>
          </a:p>
          <a:p>
            <a:pPr eaLnBrk="1" hangingPunct="1">
              <a:spcAft>
                <a:spcPts val="600"/>
              </a:spcAft>
              <a:buClr>
                <a:schemeClr val="tx1"/>
              </a:buClr>
              <a:buSzPct val="75000"/>
              <a:buFont typeface="Wingdings" pitchFamily="2" charset="2"/>
              <a:buChar char="n"/>
              <a:defRPr/>
            </a:pPr>
            <a:r>
              <a:rPr lang="sr-Latn-ME" sz="2000" b="1" dirty="0" smtClean="0">
                <a:solidFill>
                  <a:srgbClr val="FF0000"/>
                </a:solidFill>
              </a:rPr>
              <a:t>Statičko</a:t>
            </a:r>
            <a:r>
              <a:rPr lang="vi-VN" sz="2000" b="1" dirty="0" smtClean="0">
                <a:solidFill>
                  <a:srgbClr val="FF0000"/>
                </a:solidFill>
              </a:rPr>
              <a:t> </a:t>
            </a:r>
            <a:r>
              <a:rPr lang="vi-VN" sz="2000" dirty="0" smtClean="0"/>
              <a:t>ili </a:t>
            </a:r>
            <a:r>
              <a:rPr lang="sr-Latn-ME" sz="2000" b="1" dirty="0" smtClean="0">
                <a:solidFill>
                  <a:srgbClr val="FF0000"/>
                </a:solidFill>
              </a:rPr>
              <a:t>rano</a:t>
            </a:r>
            <a:r>
              <a:rPr lang="vi-VN" sz="2000" b="1" dirty="0" smtClean="0">
                <a:solidFill>
                  <a:srgbClr val="FF0000"/>
                </a:solidFill>
              </a:rPr>
              <a:t> vezivanje</a:t>
            </a:r>
            <a:r>
              <a:rPr lang="vi-VN" sz="2000" dirty="0" smtClean="0"/>
              <a:t> (eng. </a:t>
            </a:r>
            <a:r>
              <a:rPr lang="sr-Latn-ME" sz="2000" i="1" dirty="0" smtClean="0"/>
              <a:t>early </a:t>
            </a:r>
            <a:r>
              <a:rPr lang="vi-VN" sz="2000" i="1" dirty="0" smtClean="0"/>
              <a:t>binding</a:t>
            </a:r>
            <a:r>
              <a:rPr lang="vi-VN" sz="2000" dirty="0" smtClean="0"/>
              <a:t>)</a:t>
            </a:r>
            <a:r>
              <a:rPr lang="sr-Latn-ME" sz="2000" dirty="0" smtClean="0"/>
              <a:t> je suprotno od dinamičkog vezivanja.</a:t>
            </a:r>
            <a:endParaRPr lang="sr-Latn-RS" sz="2000" dirty="0" smtClean="0"/>
          </a:p>
          <a:p>
            <a:pPr eaLnBrk="1" hangingPunct="1">
              <a:spcAft>
                <a:spcPts val="600"/>
              </a:spcAft>
              <a:buClr>
                <a:schemeClr val="tx1"/>
              </a:buClr>
              <a:buSzPct val="75000"/>
              <a:buFont typeface="Wingdings" pitchFamily="2" charset="2"/>
              <a:buChar char="n"/>
              <a:defRPr/>
            </a:pPr>
            <a:r>
              <a:rPr lang="sr-Latn-ME" sz="2000" dirty="0" smtClean="0"/>
              <a:t>Statičko vezivanje je vezivanje koje se može razrešiti tokom kompajliranja (eng. </a:t>
            </a:r>
            <a:r>
              <a:rPr lang="sr-Latn-ME" sz="2000" i="1" dirty="0" smtClean="0"/>
              <a:t>compile time</a:t>
            </a:r>
            <a:r>
              <a:rPr lang="sr-Latn-ME" sz="2000" dirty="0" smtClean="0"/>
              <a:t>). </a:t>
            </a:r>
          </a:p>
          <a:p>
            <a:pPr eaLnBrk="1" hangingPunct="1">
              <a:spcAft>
                <a:spcPts val="600"/>
              </a:spcAft>
              <a:buClr>
                <a:schemeClr val="tx1"/>
              </a:buClr>
              <a:buSzPct val="75000"/>
              <a:buFont typeface="Wingdings" pitchFamily="2" charset="2"/>
              <a:buChar char="n"/>
              <a:defRPr/>
            </a:pPr>
            <a:r>
              <a:rPr lang="sr-Latn-ME" sz="2000" dirty="0" smtClean="0"/>
              <a:t>Sve </a:t>
            </a:r>
            <a:r>
              <a:rPr lang="sr-Latn-ME" sz="2000" dirty="0">
                <a:latin typeface="Consolas" pitchFamily="49" charset="0"/>
                <a:cs typeface="Consolas" pitchFamily="49" charset="0"/>
              </a:rPr>
              <a:t>static</a:t>
            </a:r>
            <a:r>
              <a:rPr lang="sr-Latn-ME" sz="2000" dirty="0" smtClean="0"/>
              <a:t>, </a:t>
            </a:r>
            <a:r>
              <a:rPr lang="sr-Latn-ME" sz="2000" dirty="0">
                <a:latin typeface="Consolas" pitchFamily="49" charset="0"/>
                <a:cs typeface="Consolas" pitchFamily="49" charset="0"/>
              </a:rPr>
              <a:t>private</a:t>
            </a:r>
            <a:r>
              <a:rPr lang="sr-Latn-ME" sz="2000" dirty="0" smtClean="0"/>
              <a:t> i </a:t>
            </a:r>
            <a:r>
              <a:rPr lang="sr-Latn-ME" sz="2000" dirty="0">
                <a:latin typeface="Consolas" pitchFamily="49" charset="0"/>
                <a:cs typeface="Consolas" pitchFamily="49" charset="0"/>
              </a:rPr>
              <a:t>final</a:t>
            </a:r>
            <a:r>
              <a:rPr lang="sr-Latn-ME" sz="2000" dirty="0" smtClean="0"/>
              <a:t> metode se vezuju statički. Zašto?</a:t>
            </a:r>
          </a:p>
          <a:p>
            <a:pPr eaLnBrk="1" hangingPunct="1">
              <a:spcAft>
                <a:spcPts val="600"/>
              </a:spcAft>
              <a:buClr>
                <a:schemeClr val="tx1"/>
              </a:buClr>
              <a:buSzPct val="75000"/>
              <a:buFont typeface="Wingdings" pitchFamily="2" charset="2"/>
              <a:buChar char="n"/>
              <a:defRPr/>
            </a:pPr>
            <a:r>
              <a:rPr lang="sr-Latn-ME" sz="2000" dirty="0" smtClean="0"/>
              <a:t>Dinamičko vezivanje se razrešava tokom izvršavanja </a:t>
            </a:r>
            <a:r>
              <a:rPr lang="sr-Latn-ME" sz="2000" dirty="0"/>
              <a:t>(eng. </a:t>
            </a:r>
            <a:r>
              <a:rPr lang="sr-Latn-ME" sz="2000" i="1" dirty="0" smtClean="0"/>
              <a:t>run </a:t>
            </a:r>
            <a:r>
              <a:rPr lang="sr-Latn-ME" sz="2000" i="1" dirty="0"/>
              <a:t>time</a:t>
            </a:r>
            <a:r>
              <a:rPr lang="sr-Latn-ME" sz="2000" dirty="0" smtClean="0"/>
              <a:t>).</a:t>
            </a:r>
          </a:p>
          <a:p>
            <a:pPr eaLnBrk="1" hangingPunct="1">
              <a:spcAft>
                <a:spcPts val="600"/>
              </a:spcAft>
              <a:buClr>
                <a:schemeClr val="tx1"/>
              </a:buClr>
              <a:buSzPct val="75000"/>
              <a:buFont typeface="Wingdings" pitchFamily="2" charset="2"/>
              <a:buChar char="n"/>
              <a:defRPr/>
            </a:pPr>
            <a:endParaRPr lang="sr-Latn-RS" sz="2000" dirty="0" smtClean="0"/>
          </a:p>
          <a:p>
            <a:pPr eaLnBrk="1" hangingPunct="1">
              <a:spcAft>
                <a:spcPts val="600"/>
              </a:spcAft>
              <a:buClr>
                <a:schemeClr val="tx1"/>
              </a:buClr>
              <a:buSzPct val="75000"/>
              <a:buFont typeface="Wingdings" pitchFamily="2" charset="2"/>
              <a:buChar char="n"/>
              <a:defRPr/>
            </a:pPr>
            <a:endParaRPr lang="vi-VN" sz="2000" dirty="0" smtClean="0"/>
          </a:p>
        </p:txBody>
      </p:sp>
    </p:spTree>
    <p:extLst>
      <p:ext uri="{BB962C8B-B14F-4D97-AF65-F5344CB8AC3E}">
        <p14:creationId xmlns:p14="http://schemas.microsoft.com/office/powerpoint/2010/main" val="23049465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95288" y="528638"/>
            <a:ext cx="5689600" cy="596900"/>
          </a:xfrm>
        </p:spPr>
        <p:txBody>
          <a:bodyPr/>
          <a:lstStyle/>
          <a:p>
            <a:pPr eaLnBrk="1" hangingPunct="1"/>
            <a:r>
              <a:rPr lang="sr-Latn-RS" sz="3600" smtClean="0"/>
              <a:t>Apstraktne klase i metode</a:t>
            </a:r>
            <a:endParaRPr lang="en-US" sz="3600" smtClean="0"/>
          </a:p>
        </p:txBody>
      </p:sp>
      <p:sp>
        <p:nvSpPr>
          <p:cNvPr id="2560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3FFF0D7-64F7-43CC-A4C2-1FEC4D10C256}" type="slidenum">
              <a:rPr lang="en-GB" smtClean="0">
                <a:latin typeface="Arial Black" pitchFamily="34" charset="0"/>
              </a:rPr>
              <a:pPr eaLnBrk="1" hangingPunct="1"/>
              <a:t>24</a:t>
            </a:fld>
            <a:endParaRPr lang="en-GB" smtClean="0">
              <a:latin typeface="Arial Black" pitchFamily="34" charset="0"/>
            </a:endParaRPr>
          </a:p>
        </p:txBody>
      </p:sp>
      <p:sp>
        <p:nvSpPr>
          <p:cNvPr id="25604" name="Rectangle 3" descr="Rectangle: Click to edit Master text styles&#10;Second level&#10;Third level&#10;Fourth level&#10;Fifth level"/>
          <p:cNvSpPr txBox="1">
            <a:spLocks noChangeArrowheads="1"/>
          </p:cNvSpPr>
          <p:nvPr/>
        </p:nvSpPr>
        <p:spPr bwMode="auto">
          <a:xfrm>
            <a:off x="298450" y="1341438"/>
            <a:ext cx="8450263"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1200"/>
              </a:spcAft>
              <a:buClr>
                <a:schemeClr val="tx1"/>
              </a:buClr>
              <a:buSzPct val="75000"/>
              <a:buFont typeface="Wingdings" pitchFamily="2" charset="2"/>
              <a:buChar char="n"/>
            </a:pPr>
            <a:r>
              <a:rPr lang="vi-VN" sz="2000"/>
              <a:t>Postoje </a:t>
            </a:r>
            <a:r>
              <a:rPr lang="sr-Latn-RS" sz="2000"/>
              <a:t>k</a:t>
            </a:r>
            <a:r>
              <a:rPr lang="vi-VN" sz="2000"/>
              <a:t>lase koje ne mogu imati instance, i takve klase se nazivaju </a:t>
            </a:r>
            <a:r>
              <a:rPr lang="vi-VN" sz="2000" b="1">
                <a:solidFill>
                  <a:srgbClr val="FF0000"/>
                </a:solidFill>
              </a:rPr>
              <a:t>apstraktnim</a:t>
            </a:r>
            <a:r>
              <a:rPr lang="vi-VN" sz="2000"/>
              <a:t>.</a:t>
            </a:r>
            <a:endParaRPr lang="sr-Latn-RS" sz="2000"/>
          </a:p>
          <a:p>
            <a:pPr eaLnBrk="1" hangingPunct="1">
              <a:spcAft>
                <a:spcPts val="1200"/>
              </a:spcAft>
              <a:buClr>
                <a:schemeClr val="tx1"/>
              </a:buClr>
              <a:buSzPct val="75000"/>
              <a:buFont typeface="Wingdings" pitchFamily="2" charset="2"/>
              <a:buChar char="n"/>
            </a:pPr>
            <a:r>
              <a:rPr lang="vi-VN" sz="2000"/>
              <a:t>U hijerarhiji nasleđivanja, ovakve klase se koriste isključivo kao superklase, pa se ponekad nazivaju i </a:t>
            </a:r>
            <a:r>
              <a:rPr lang="vi-VN" sz="2000" b="1">
                <a:solidFill>
                  <a:srgbClr val="FF0000"/>
                </a:solidFill>
              </a:rPr>
              <a:t>apstraktnim superklasama</a:t>
            </a:r>
            <a:r>
              <a:rPr lang="vi-VN" sz="2000"/>
              <a:t>. </a:t>
            </a:r>
          </a:p>
          <a:p>
            <a:pPr eaLnBrk="1" hangingPunct="1">
              <a:spcAft>
                <a:spcPts val="1200"/>
              </a:spcAft>
              <a:buClr>
                <a:schemeClr val="tx1"/>
              </a:buClr>
              <a:buSzPct val="75000"/>
              <a:buFont typeface="Wingdings" pitchFamily="2" charset="2"/>
              <a:buChar char="n"/>
            </a:pPr>
            <a:r>
              <a:rPr lang="vi-VN" sz="2000"/>
              <a:t>Svrha apstraktne klase je da posluži kao superklasa drugim klasama, tj. da se iz nje izvedu druge klase koje bi delile zajednički dizajn. </a:t>
            </a:r>
            <a:endParaRPr lang="sr-Latn-RS" sz="2000"/>
          </a:p>
          <a:p>
            <a:pPr eaLnBrk="1" hangingPunct="1">
              <a:spcAft>
                <a:spcPts val="1200"/>
              </a:spcAft>
              <a:buClr>
                <a:schemeClr val="tx1"/>
              </a:buClr>
              <a:buSzPct val="75000"/>
              <a:buFont typeface="Wingdings" pitchFamily="2" charset="2"/>
              <a:buChar char="n"/>
            </a:pPr>
            <a:r>
              <a:rPr lang="vi-VN" sz="2000"/>
              <a:t>Izvedene klase, koje mogu imati svoje instance, se nazivaju </a:t>
            </a:r>
            <a:r>
              <a:rPr lang="vi-VN" sz="2000" b="1">
                <a:solidFill>
                  <a:srgbClr val="FF0000"/>
                </a:solidFill>
              </a:rPr>
              <a:t>konkretnim klasama</a:t>
            </a:r>
            <a:r>
              <a:rPr lang="vi-VN" sz="2000"/>
              <a:t>. U tom smislu, apstraktne klase su nepotpune. </a:t>
            </a:r>
            <a:endParaRPr lang="sr-Latn-RS" sz="2000"/>
          </a:p>
          <a:p>
            <a:pPr eaLnBrk="1" hangingPunct="1">
              <a:spcAft>
                <a:spcPts val="1200"/>
              </a:spcAft>
              <a:buClr>
                <a:schemeClr val="tx1"/>
              </a:buClr>
              <a:buSzPct val="75000"/>
              <a:buFont typeface="Wingdings" pitchFamily="2" charset="2"/>
              <a:buChar char="n"/>
            </a:pPr>
            <a:r>
              <a:rPr lang="vi-VN" sz="2000"/>
              <a:t>Potklase izvedene iz apstraktne klase, da bi mogle imati svojih instanci, moraju implementirati svaku deklarisanu metodu (implementacija nekih metoda se može naslediti). Ako to ne urade, i same postaju apstraktne</a:t>
            </a:r>
            <a:r>
              <a:rPr lang="sr-Latn-RS" sz="2000"/>
              <a:t>!</a:t>
            </a:r>
          </a:p>
          <a:p>
            <a:pPr eaLnBrk="1" hangingPunct="1">
              <a:spcAft>
                <a:spcPts val="1200"/>
              </a:spcAft>
              <a:buClr>
                <a:schemeClr val="tx1"/>
              </a:buClr>
              <a:buSzPct val="75000"/>
              <a:buFont typeface="Wingdings" pitchFamily="2" charset="2"/>
              <a:buChar char="n"/>
            </a:pPr>
            <a:r>
              <a:rPr lang="sr-Latn-RS" sz="2000"/>
              <a:t>Apstraktne klase specificiraju samo ono što je zajedničko svim izvedenim potklasama.</a:t>
            </a:r>
            <a:endParaRPr lang="vi-VN" sz="20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95288" y="528638"/>
            <a:ext cx="5689600" cy="596900"/>
          </a:xfrm>
        </p:spPr>
        <p:txBody>
          <a:bodyPr/>
          <a:lstStyle/>
          <a:p>
            <a:pPr eaLnBrk="1" hangingPunct="1"/>
            <a:r>
              <a:rPr lang="sr-Latn-RS" sz="3600" smtClean="0"/>
              <a:t>Apstraktne klase i metode</a:t>
            </a:r>
            <a:endParaRPr lang="en-US" sz="3600" smtClean="0"/>
          </a:p>
        </p:txBody>
      </p:sp>
      <p:sp>
        <p:nvSpPr>
          <p:cNvPr id="26627"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C8E6869-A77D-4760-B378-D362FAB551C3}" type="slidenum">
              <a:rPr lang="en-GB" smtClean="0">
                <a:latin typeface="Arial Black" pitchFamily="34" charset="0"/>
              </a:rPr>
              <a:pPr eaLnBrk="1" hangingPunct="1"/>
              <a:t>25</a:t>
            </a:fld>
            <a:endParaRPr lang="en-GB" smtClean="0">
              <a:latin typeface="Arial Black" pitchFamily="34" charset="0"/>
            </a:endParaRPr>
          </a:p>
        </p:txBody>
      </p:sp>
      <p:sp>
        <p:nvSpPr>
          <p:cNvPr id="6148" name="Rectangle 3" descr="Rectangle: Click to edit Master text styles&#10;Second level&#10;Third level&#10;Fourth level&#10;Fifth level"/>
          <p:cNvSpPr txBox="1">
            <a:spLocks noChangeArrowheads="1"/>
          </p:cNvSpPr>
          <p:nvPr/>
        </p:nvSpPr>
        <p:spPr bwMode="auto">
          <a:xfrm>
            <a:off x="179388" y="1341438"/>
            <a:ext cx="8666162"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U hijerarhiji nasleđivanja, apstraktne klase se mogu naći na nekoliko nivoa. Na primer, apstraktne klase </a:t>
            </a:r>
            <a:r>
              <a:rPr lang="vi-VN" sz="2000" smtClean="0">
                <a:latin typeface="Consolas" pitchFamily="49" charset="0"/>
                <a:cs typeface="Consolas" pitchFamily="49" charset="0"/>
              </a:rPr>
              <a:t>Oblik2D</a:t>
            </a:r>
            <a:r>
              <a:rPr lang="vi-VN" sz="2000" smtClean="0"/>
              <a:t> i </a:t>
            </a:r>
            <a:r>
              <a:rPr lang="vi-VN" sz="2000" smtClean="0">
                <a:latin typeface="Consolas" pitchFamily="49" charset="0"/>
                <a:cs typeface="Consolas" pitchFamily="49" charset="0"/>
              </a:rPr>
              <a:t>Oblik3D</a:t>
            </a:r>
            <a:r>
              <a:rPr lang="vi-VN" sz="2000" smtClean="0"/>
              <a:t> mogu naslediti apstraktnu klasu </a:t>
            </a:r>
            <a:r>
              <a:rPr lang="vi-VN" sz="2000" smtClean="0">
                <a:latin typeface="Consolas" pitchFamily="49" charset="0"/>
                <a:cs typeface="Consolas" pitchFamily="49" charset="0"/>
              </a:rPr>
              <a:t>Oblik</a:t>
            </a:r>
            <a:r>
              <a:rPr lang="vi-VN" sz="2000" smtClean="0"/>
              <a:t>.</a:t>
            </a:r>
          </a:p>
          <a:p>
            <a:pPr eaLnBrk="1" hangingPunct="1">
              <a:spcAft>
                <a:spcPts val="600"/>
              </a:spcAft>
              <a:buClr>
                <a:schemeClr val="tx1"/>
              </a:buClr>
              <a:buSzPct val="75000"/>
              <a:buFont typeface="Wingdings" pitchFamily="2" charset="2"/>
              <a:buChar char="n"/>
              <a:defRPr/>
            </a:pPr>
            <a:r>
              <a:rPr lang="vi-VN" sz="2000" smtClean="0"/>
              <a:t>Klasa se deklariše apstraktnom pomoću ključne reči </a:t>
            </a:r>
            <a:r>
              <a:rPr lang="vi-VN" sz="2000" b="1" smtClean="0">
                <a:solidFill>
                  <a:srgbClr val="FF0000"/>
                </a:solidFill>
                <a:latin typeface="Consolas" pitchFamily="49" charset="0"/>
                <a:cs typeface="Consolas" pitchFamily="49" charset="0"/>
              </a:rPr>
              <a:t>abstract</a:t>
            </a:r>
            <a:r>
              <a:rPr lang="vi-VN" sz="2000" smtClean="0"/>
              <a:t>. </a:t>
            </a:r>
            <a:endParaRPr lang="sr-Latn-RS" sz="2000" smtClean="0"/>
          </a:p>
          <a:p>
            <a:pPr eaLnBrk="1" hangingPunct="1">
              <a:spcAft>
                <a:spcPts val="600"/>
              </a:spcAft>
              <a:buClr>
                <a:schemeClr val="tx1"/>
              </a:buClr>
              <a:buSzPct val="75000"/>
              <a:buFont typeface="Wingdings" pitchFamily="2" charset="2"/>
              <a:buChar char="n"/>
              <a:defRPr/>
            </a:pPr>
            <a:r>
              <a:rPr lang="vi-VN" sz="2000" smtClean="0"/>
              <a:t>Apstraktna klasa obično sadrži jednu ili više apstraktnih metoda. </a:t>
            </a:r>
            <a:endParaRPr lang="sr-Latn-RS" sz="2000" smtClean="0"/>
          </a:p>
          <a:p>
            <a:pPr eaLnBrk="1" hangingPunct="1">
              <a:spcAft>
                <a:spcPts val="600"/>
              </a:spcAft>
              <a:buClr>
                <a:schemeClr val="tx1"/>
              </a:buClr>
              <a:buSzPct val="75000"/>
              <a:buFont typeface="Wingdings" pitchFamily="2" charset="2"/>
              <a:buChar char="n"/>
              <a:defRPr/>
            </a:pPr>
            <a:r>
              <a:rPr lang="vi-VN" sz="2000" smtClean="0"/>
              <a:t>Metoda se deklariše apstraktnom takođe pomoću ključne reči </a:t>
            </a:r>
            <a:r>
              <a:rPr lang="vi-VN" sz="2000" smtClean="0">
                <a:latin typeface="Consolas" pitchFamily="49" charset="0"/>
                <a:cs typeface="Consolas" pitchFamily="49" charset="0"/>
              </a:rPr>
              <a:t>abstract</a:t>
            </a:r>
            <a:r>
              <a:rPr lang="vi-VN" sz="2000" smtClean="0"/>
              <a:t>, kao na primer:</a:t>
            </a:r>
          </a:p>
          <a:p>
            <a:pPr marL="273050" indent="0" eaLnBrk="1" hangingPunct="1">
              <a:spcAft>
                <a:spcPts val="1200"/>
              </a:spcAft>
              <a:buClr>
                <a:schemeClr val="tx1"/>
              </a:buClr>
              <a:buSzPct val="75000"/>
              <a:tabLst>
                <a:tab pos="271463" algn="l"/>
              </a:tabLst>
              <a:defRPr/>
            </a:pPr>
            <a:r>
              <a:rPr lang="vi-VN" sz="2000">
                <a:latin typeface="Consolas" pitchFamily="49" charset="0"/>
                <a:cs typeface="Consolas" pitchFamily="49" charset="0"/>
              </a:rPr>
              <a:t>public abstract double povrsina();</a:t>
            </a:r>
          </a:p>
          <a:p>
            <a:pPr eaLnBrk="1" hangingPunct="1">
              <a:spcAft>
                <a:spcPts val="600"/>
              </a:spcAft>
              <a:buClr>
                <a:schemeClr val="tx1"/>
              </a:buClr>
              <a:buSzPct val="75000"/>
              <a:buFont typeface="Wingdings" pitchFamily="2" charset="2"/>
              <a:buChar char="n"/>
              <a:defRPr/>
            </a:pPr>
            <a:r>
              <a:rPr lang="vi-VN" sz="2000" smtClean="0"/>
              <a:t>Apstraktne metode se ne implementiraju.</a:t>
            </a:r>
            <a:endParaRPr lang="sr-Latn-RS" sz="2000" smtClean="0"/>
          </a:p>
          <a:p>
            <a:pPr eaLnBrk="1" hangingPunct="1">
              <a:spcAft>
                <a:spcPts val="600"/>
              </a:spcAft>
              <a:buClr>
                <a:schemeClr val="tx1"/>
              </a:buClr>
              <a:buSzPct val="75000"/>
              <a:buFont typeface="Wingdings" pitchFamily="2" charset="2"/>
              <a:buChar char="n"/>
              <a:defRPr/>
            </a:pPr>
            <a:r>
              <a:rPr lang="vi-VN" sz="2000" smtClean="0"/>
              <a:t>Ako klasa sadrži bar jednu apstraktnu metodu, ona se mora eksplicitno deklarisati kao </a:t>
            </a:r>
            <a:r>
              <a:rPr lang="vi-VN" sz="2000" smtClean="0">
                <a:latin typeface="Consolas" pitchFamily="49" charset="0"/>
                <a:cs typeface="Consolas" pitchFamily="49" charset="0"/>
              </a:rPr>
              <a:t>abstract</a:t>
            </a:r>
            <a:r>
              <a:rPr lang="vi-VN" sz="2000" smtClean="0"/>
              <a:t>, čak iako ta klasa sadrži neke implementirane metode. </a:t>
            </a:r>
            <a:endParaRPr lang="sr-Latn-RS" sz="2000" smtClean="0"/>
          </a:p>
          <a:p>
            <a:pPr eaLnBrk="1" hangingPunct="1">
              <a:spcAft>
                <a:spcPts val="600"/>
              </a:spcAft>
              <a:buClr>
                <a:schemeClr val="tx1"/>
              </a:buClr>
              <a:buSzPct val="75000"/>
              <a:buFont typeface="Wingdings" pitchFamily="2" charset="2"/>
              <a:buChar char="n"/>
              <a:defRPr/>
            </a:pPr>
            <a:r>
              <a:rPr lang="vi-VN" sz="2000" smtClean="0">
                <a:solidFill>
                  <a:srgbClr val="FF0000"/>
                </a:solidFill>
              </a:rPr>
              <a:t>Da bi potklasa apstraktne superklase bila konkretna, ona mora implementirati sve apstraktne metode nasleđene iz superklase.</a:t>
            </a:r>
          </a:p>
          <a:p>
            <a:pPr eaLnBrk="1" hangingPunct="1">
              <a:spcAft>
                <a:spcPts val="600"/>
              </a:spcAft>
              <a:buClr>
                <a:schemeClr val="tx1"/>
              </a:buClr>
              <a:buSzPct val="75000"/>
              <a:buFont typeface="Wingdings" pitchFamily="2" charset="2"/>
              <a:buChar char="n"/>
              <a:defRPr/>
            </a:pPr>
            <a:endParaRPr lang="vi-VN" sz="20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288" y="528638"/>
            <a:ext cx="8137525" cy="596900"/>
          </a:xfrm>
        </p:spPr>
        <p:txBody>
          <a:bodyPr/>
          <a:lstStyle/>
          <a:p>
            <a:pPr eaLnBrk="1" hangingPunct="1"/>
            <a:r>
              <a:rPr lang="sr-Latn-RS" sz="3600" smtClean="0"/>
              <a:t>Konstruktori i statičke metode. Primer</a:t>
            </a:r>
            <a:endParaRPr lang="en-US" sz="3600" smtClean="0"/>
          </a:p>
        </p:txBody>
      </p:sp>
      <p:sp>
        <p:nvSpPr>
          <p:cNvPr id="2765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3825C6F-8DE1-45A6-9B54-BE061CDB934B}" type="slidenum">
              <a:rPr lang="en-GB" smtClean="0">
                <a:latin typeface="Arial Black" pitchFamily="34" charset="0"/>
              </a:rPr>
              <a:pPr eaLnBrk="1" hangingPunct="1"/>
              <a:t>26</a:t>
            </a:fld>
            <a:endParaRPr lang="en-GB" smtClean="0">
              <a:latin typeface="Arial Black" pitchFamily="34" charset="0"/>
            </a:endParaRPr>
          </a:p>
        </p:txBody>
      </p:sp>
      <p:sp>
        <p:nvSpPr>
          <p:cNvPr id="27652" name="Rectangle 3" descr="Rectangle: Click to edit Master text styles&#10;Second level&#10;Third level&#10;Fourth level&#10;Fifth level"/>
          <p:cNvSpPr txBox="1">
            <a:spLocks noChangeArrowheads="1"/>
          </p:cNvSpPr>
          <p:nvPr/>
        </p:nvSpPr>
        <p:spPr bwMode="auto">
          <a:xfrm>
            <a:off x="179388" y="1341438"/>
            <a:ext cx="8666162"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a:solidFill>
                  <a:srgbClr val="FF0000"/>
                </a:solidFill>
              </a:rPr>
              <a:t>Konstruktori i statičke metode ne mogu biti apstraktni</a:t>
            </a:r>
            <a:r>
              <a:rPr lang="sr-Latn-RS" sz="2000"/>
              <a:t>!</a:t>
            </a:r>
          </a:p>
          <a:p>
            <a:pPr eaLnBrk="1" hangingPunct="1">
              <a:spcAft>
                <a:spcPts val="600"/>
              </a:spcAft>
              <a:buClr>
                <a:schemeClr val="tx1"/>
              </a:buClr>
              <a:buSzPct val="75000"/>
              <a:buFont typeface="Wingdings" pitchFamily="2" charset="2"/>
              <a:buChar char="n"/>
            </a:pPr>
            <a:r>
              <a:rPr lang="vi-VN" sz="2000"/>
              <a:t>Konstruktori se ne nasleđuju, pa se apstraktni konstruktor ne bi mogao implementirati. </a:t>
            </a:r>
            <a:endParaRPr lang="sr-Latn-RS" sz="2000"/>
          </a:p>
          <a:p>
            <a:pPr eaLnBrk="1" hangingPunct="1">
              <a:spcAft>
                <a:spcPts val="600"/>
              </a:spcAft>
              <a:buClr>
                <a:schemeClr val="tx1"/>
              </a:buClr>
              <a:buSzPct val="75000"/>
              <a:buFont typeface="Wingdings" pitchFamily="2" charset="2"/>
              <a:buChar char="n"/>
            </a:pPr>
            <a:r>
              <a:rPr lang="vi-VN" sz="2000"/>
              <a:t>Statičke metode se mogu naslediti (ako su </a:t>
            </a:r>
            <a:r>
              <a:rPr lang="vi-VN" sz="2000">
                <a:latin typeface="Consolas" pitchFamily="49" charset="0"/>
                <a:cs typeface="Consolas" pitchFamily="49" charset="0"/>
              </a:rPr>
              <a:t>public</a:t>
            </a:r>
            <a:r>
              <a:rPr lang="vi-VN" sz="2000"/>
              <a:t> ili </a:t>
            </a:r>
            <a:r>
              <a:rPr lang="vi-VN" sz="2000">
                <a:latin typeface="Consolas" pitchFamily="49" charset="0"/>
                <a:cs typeface="Consolas" pitchFamily="49" charset="0"/>
              </a:rPr>
              <a:t>protected</a:t>
            </a:r>
            <a:r>
              <a:rPr lang="vi-VN" sz="2000"/>
              <a:t>), </a:t>
            </a:r>
            <a:r>
              <a:rPr lang="vi-VN" sz="2000">
                <a:solidFill>
                  <a:srgbClr val="FF0000"/>
                </a:solidFill>
              </a:rPr>
              <a:t>ali se ne mogu redefinisati</a:t>
            </a:r>
            <a:r>
              <a:rPr lang="sr-Latn-RS" sz="2000">
                <a:solidFill>
                  <a:srgbClr val="FF0000"/>
                </a:solidFill>
              </a:rPr>
              <a:t>!</a:t>
            </a:r>
          </a:p>
          <a:p>
            <a:pPr eaLnBrk="1" hangingPunct="1">
              <a:spcAft>
                <a:spcPts val="600"/>
              </a:spcAft>
              <a:buClr>
                <a:schemeClr val="tx1"/>
              </a:buClr>
              <a:buSzPct val="75000"/>
              <a:buFont typeface="Wingdings" pitchFamily="2" charset="2"/>
              <a:buChar char="n"/>
            </a:pPr>
            <a:r>
              <a:rPr lang="sr-Latn-RS" sz="2000"/>
              <a:t>D</a:t>
            </a:r>
            <a:r>
              <a:rPr lang="vi-VN" sz="2000"/>
              <a:t>a</a:t>
            </a:r>
            <a:r>
              <a:rPr lang="sr-Latn-RS" sz="2000"/>
              <a:t>jmo</a:t>
            </a:r>
            <a:r>
              <a:rPr lang="vi-VN" sz="2000"/>
              <a:t> primer polimorfnog procesiranja na klasama čija hijerarhija nasleđivanja je data na slici </a:t>
            </a:r>
            <a:r>
              <a:rPr lang="sr-Latn-RS" sz="2000"/>
              <a:t>ispod</a:t>
            </a:r>
            <a:r>
              <a:rPr lang="vi-VN" sz="2000"/>
              <a:t>.</a:t>
            </a:r>
          </a:p>
        </p:txBody>
      </p:sp>
      <p:pic>
        <p:nvPicPr>
          <p:cNvPr id="2765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4149725"/>
            <a:ext cx="467995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288" y="476250"/>
            <a:ext cx="7561262" cy="596900"/>
          </a:xfrm>
        </p:spPr>
        <p:txBody>
          <a:bodyPr/>
          <a:lstStyle/>
          <a:p>
            <a:pPr eaLnBrk="1" hangingPunct="1"/>
            <a:r>
              <a:rPr lang="sr-Latn-RS" sz="3600" smtClean="0"/>
              <a:t>Primer polimorfnog procesiranja</a:t>
            </a:r>
            <a:endParaRPr lang="en-US" sz="3600" smtClean="0"/>
          </a:p>
        </p:txBody>
      </p:sp>
      <p:sp>
        <p:nvSpPr>
          <p:cNvPr id="2867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13384B0-D4D5-48DE-92DC-9FE07BD03AFB}" type="slidenum">
              <a:rPr lang="en-GB" smtClean="0">
                <a:latin typeface="Arial Black" pitchFamily="34" charset="0"/>
              </a:rPr>
              <a:pPr eaLnBrk="1" hangingPunct="1"/>
              <a:t>27</a:t>
            </a:fld>
            <a:endParaRPr lang="en-GB" smtClean="0">
              <a:latin typeface="Arial Black" pitchFamily="34" charset="0"/>
            </a:endParaRPr>
          </a:p>
        </p:txBody>
      </p:sp>
      <p:sp>
        <p:nvSpPr>
          <p:cNvPr id="28676" name="Rectangle 1"/>
          <p:cNvSpPr>
            <a:spLocks noChangeArrowheads="1"/>
          </p:cNvSpPr>
          <p:nvPr/>
        </p:nvSpPr>
        <p:spPr bwMode="auto">
          <a:xfrm>
            <a:off x="250825" y="1208088"/>
            <a:ext cx="4059238" cy="2676525"/>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abstract</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Oblik2D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dim1, dim2;</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Oblik2D(</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y)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dim1 = x;</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dim2 = y;</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abstract</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povrsina();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lgn="just">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
        <p:nvSpPr>
          <p:cNvPr id="28677" name="Rectangle 1"/>
          <p:cNvSpPr>
            <a:spLocks noChangeArrowheads="1"/>
          </p:cNvSpPr>
          <p:nvPr/>
        </p:nvSpPr>
        <p:spPr bwMode="auto">
          <a:xfrm>
            <a:off x="4500563" y="1216025"/>
            <a:ext cx="4464050" cy="5046663"/>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Pravougaonik </a:t>
            </a:r>
            <a:r>
              <a:rPr lang="en-GB" sz="1400" b="1">
                <a:solidFill>
                  <a:srgbClr val="7F0055"/>
                </a:solidFill>
                <a:latin typeface="Consolas" pitchFamily="49" charset="0"/>
                <a:cs typeface="Times New Roman" pitchFamily="18" charset="0"/>
              </a:rPr>
              <a:t>extends</a:t>
            </a:r>
            <a:r>
              <a:rPr lang="en-GB" sz="1400">
                <a:solidFill>
                  <a:srgbClr val="000000"/>
                </a:solidFill>
                <a:latin typeface="Consolas" pitchFamily="49" charset="0"/>
                <a:cs typeface="Times New Roman" pitchFamily="18" charset="0"/>
              </a:rPr>
              <a:t> Oblik2D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Pravougaonik(</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y){</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super</a:t>
            </a:r>
            <a:r>
              <a:rPr lang="en-GB" sz="1400">
                <a:solidFill>
                  <a:srgbClr val="000000"/>
                </a:solidFill>
                <a:latin typeface="Consolas" pitchFamily="49" charset="0"/>
                <a:cs typeface="Times New Roman" pitchFamily="18" charset="0"/>
              </a:rPr>
              <a:t>(x,y);</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povrsina(){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dim1 * dim2;</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lgn="just">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b="1">
              <a:solidFill>
                <a:srgbClr val="7F0055"/>
              </a:solidFill>
              <a:latin typeface="Consolas" pitchFamily="49" charset="0"/>
              <a:cs typeface="Times New Roman" pitchFamily="18" charset="0"/>
            </a:endParaRPr>
          </a:p>
          <a:p>
            <a:pPr>
              <a:tabLst>
                <a:tab pos="215900" algn="l"/>
                <a:tab pos="431800" algn="l"/>
                <a:tab pos="647700" algn="l"/>
                <a:tab pos="863600" algn="l"/>
              </a:tabLst>
            </a:pPr>
            <a:endParaRPr lang="en-GB" sz="1400" b="1">
              <a:solidFill>
                <a:srgbClr val="7F0055"/>
              </a:solidFill>
              <a:latin typeface="Consolas" pitchFamily="49" charset="0"/>
              <a:cs typeface="Times New Roman" pitchFamily="18" charset="0"/>
            </a:endParaRPr>
          </a:p>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Trougao </a:t>
            </a:r>
            <a:r>
              <a:rPr lang="en-GB" sz="1400" b="1">
                <a:solidFill>
                  <a:srgbClr val="7F0055"/>
                </a:solidFill>
                <a:latin typeface="Consolas" pitchFamily="49" charset="0"/>
                <a:cs typeface="Times New Roman" pitchFamily="18" charset="0"/>
              </a:rPr>
              <a:t>extends</a:t>
            </a:r>
            <a:r>
              <a:rPr lang="en-GB" sz="1400">
                <a:solidFill>
                  <a:srgbClr val="000000"/>
                </a:solidFill>
                <a:latin typeface="Consolas" pitchFamily="49" charset="0"/>
                <a:cs typeface="Times New Roman" pitchFamily="18" charset="0"/>
              </a:rPr>
              <a:t> Oblik2D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Trougao(</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y){</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super</a:t>
            </a:r>
            <a:r>
              <a:rPr lang="en-GB" sz="1400">
                <a:solidFill>
                  <a:srgbClr val="000000"/>
                </a:solidFill>
                <a:latin typeface="Consolas" pitchFamily="49" charset="0"/>
                <a:cs typeface="Times New Roman" pitchFamily="18" charset="0"/>
              </a:rPr>
              <a:t>(x,y);</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povrsina(){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dim1 * dim2 / 2;</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lgn="just">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95288" y="476250"/>
            <a:ext cx="7561262" cy="596900"/>
          </a:xfrm>
        </p:spPr>
        <p:txBody>
          <a:bodyPr/>
          <a:lstStyle/>
          <a:p>
            <a:pPr eaLnBrk="1" hangingPunct="1"/>
            <a:r>
              <a:rPr lang="sr-Latn-RS" sz="3600" smtClean="0"/>
              <a:t>Primer polimorfnog procesiranja</a:t>
            </a:r>
            <a:endParaRPr lang="en-US" sz="3600" smtClean="0"/>
          </a:p>
        </p:txBody>
      </p:sp>
      <p:sp>
        <p:nvSpPr>
          <p:cNvPr id="2969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E841A3D-2334-4083-AECF-D4A6F4B5EEA8}" type="slidenum">
              <a:rPr lang="en-GB" smtClean="0">
                <a:latin typeface="Arial Black" pitchFamily="34" charset="0"/>
              </a:rPr>
              <a:pPr eaLnBrk="1" hangingPunct="1"/>
              <a:t>28</a:t>
            </a:fld>
            <a:endParaRPr lang="en-GB" smtClean="0">
              <a:latin typeface="Arial Black" pitchFamily="34" charset="0"/>
            </a:endParaRPr>
          </a:p>
        </p:txBody>
      </p:sp>
      <p:sp>
        <p:nvSpPr>
          <p:cNvPr id="29700" name="Rectangle 1"/>
          <p:cNvSpPr>
            <a:spLocks noChangeArrowheads="1"/>
          </p:cNvSpPr>
          <p:nvPr/>
        </p:nvSpPr>
        <p:spPr bwMode="auto">
          <a:xfrm>
            <a:off x="250825" y="1268760"/>
            <a:ext cx="8642350" cy="5401479"/>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b="1" dirty="0">
                <a:solidFill>
                  <a:srgbClr val="7F0055"/>
                </a:solidFill>
                <a:latin typeface="Consolas" pitchFamily="49" charset="0"/>
                <a:cs typeface="Times New Roman" pitchFamily="18" charset="0"/>
              </a:rPr>
              <a:t>public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class</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PravougaonikSaBojom</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extends</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Pravougaonik</a:t>
            </a: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byte</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rgb</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public</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PravougaonikSaBojom</a:t>
            </a:r>
            <a:r>
              <a:rPr lang="en-GB" sz="1500" dirty="0">
                <a:solidFill>
                  <a:srgbClr val="000000"/>
                </a:solidFill>
                <a:latin typeface="Consolas" pitchFamily="49" charset="0"/>
                <a:cs typeface="Times New Roman" pitchFamily="18" charset="0"/>
              </a:rPr>
              <a:t>(</a:t>
            </a:r>
            <a:r>
              <a:rPr lang="en-GB" sz="1500" b="1" dirty="0">
                <a:solidFill>
                  <a:srgbClr val="7F0055"/>
                </a:solidFill>
                <a:latin typeface="Consolas" pitchFamily="49" charset="0"/>
                <a:cs typeface="Times New Roman" pitchFamily="18" charset="0"/>
              </a:rPr>
              <a:t>double</a:t>
            </a:r>
            <a:r>
              <a:rPr lang="en-GB" sz="1500" dirty="0">
                <a:solidFill>
                  <a:srgbClr val="000000"/>
                </a:solidFill>
                <a:latin typeface="Consolas" pitchFamily="49" charset="0"/>
                <a:cs typeface="Times New Roman" pitchFamily="18" charset="0"/>
              </a:rPr>
              <a:t> x, </a:t>
            </a:r>
            <a:r>
              <a:rPr lang="en-GB" sz="1500" b="1" dirty="0">
                <a:solidFill>
                  <a:srgbClr val="7F0055"/>
                </a:solidFill>
                <a:latin typeface="Consolas" pitchFamily="49" charset="0"/>
                <a:cs typeface="Times New Roman" pitchFamily="18" charset="0"/>
              </a:rPr>
              <a:t>double</a:t>
            </a:r>
            <a:r>
              <a:rPr lang="en-GB" sz="1500" dirty="0">
                <a:solidFill>
                  <a:srgbClr val="000000"/>
                </a:solidFill>
                <a:latin typeface="Consolas" pitchFamily="49" charset="0"/>
                <a:cs typeface="Times New Roman" pitchFamily="18" charset="0"/>
              </a:rPr>
              <a:t> y, </a:t>
            </a:r>
            <a:r>
              <a:rPr lang="en-GB" sz="1500" b="1" dirty="0" err="1">
                <a:solidFill>
                  <a:srgbClr val="7F0055"/>
                </a:solidFill>
                <a:latin typeface="Consolas" pitchFamily="49" charset="0"/>
                <a:cs typeface="Times New Roman" pitchFamily="18" charset="0"/>
              </a:rPr>
              <a:t>int</a:t>
            </a:r>
            <a:r>
              <a:rPr lang="en-GB" sz="1500" dirty="0">
                <a:solidFill>
                  <a:srgbClr val="000000"/>
                </a:solidFill>
                <a:latin typeface="Consolas" pitchFamily="49" charset="0"/>
                <a:cs typeface="Times New Roman" pitchFamily="18" charset="0"/>
              </a:rPr>
              <a:t> r, </a:t>
            </a:r>
            <a:r>
              <a:rPr lang="en-GB" sz="1500" b="1" dirty="0" err="1">
                <a:solidFill>
                  <a:srgbClr val="7F0055"/>
                </a:solidFill>
                <a:latin typeface="Consolas" pitchFamily="49" charset="0"/>
                <a:cs typeface="Times New Roman" pitchFamily="18" charset="0"/>
              </a:rPr>
              <a:t>int</a:t>
            </a:r>
            <a:r>
              <a:rPr lang="en-GB" sz="1500" dirty="0">
                <a:solidFill>
                  <a:srgbClr val="000000"/>
                </a:solidFill>
                <a:latin typeface="Consolas" pitchFamily="49" charset="0"/>
                <a:cs typeface="Times New Roman" pitchFamily="18" charset="0"/>
              </a:rPr>
              <a:t> g, </a:t>
            </a:r>
            <a:r>
              <a:rPr lang="en-GB" sz="1500" b="1" dirty="0" err="1">
                <a:solidFill>
                  <a:srgbClr val="7F0055"/>
                </a:solidFill>
                <a:latin typeface="Consolas" pitchFamily="49" charset="0"/>
                <a:cs typeface="Times New Roman" pitchFamily="18" charset="0"/>
              </a:rPr>
              <a:t>int</a:t>
            </a:r>
            <a:r>
              <a:rPr lang="en-GB" sz="1500" dirty="0">
                <a:solidFill>
                  <a:srgbClr val="000000"/>
                </a:solidFill>
                <a:latin typeface="Consolas" pitchFamily="49" charset="0"/>
                <a:cs typeface="Times New Roman" pitchFamily="18" charset="0"/>
              </a:rPr>
              <a:t> b)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super</a:t>
            </a:r>
            <a:r>
              <a:rPr lang="en-GB" sz="1500" dirty="0">
                <a:solidFill>
                  <a:srgbClr val="000000"/>
                </a:solidFill>
                <a:latin typeface="Consolas" pitchFamily="49" charset="0"/>
                <a:cs typeface="Times New Roman" pitchFamily="18" charset="0"/>
              </a:rPr>
              <a:t>(x, y);</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smtClean="0">
                <a:solidFill>
                  <a:srgbClr val="000000"/>
                </a:solidFill>
                <a:latin typeface="Consolas" pitchFamily="49" charset="0"/>
                <a:cs typeface="Times New Roman" pitchFamily="18" charset="0"/>
              </a:rPr>
              <a:t>	</a:t>
            </a:r>
            <a:r>
              <a:rPr lang="sr-Latn-ME" sz="1600" dirty="0" smtClean="0">
                <a:solidFill>
                  <a:srgbClr val="000000"/>
                </a:solidFill>
                <a:latin typeface="Consolas" pitchFamily="49" charset="0"/>
                <a:cs typeface="Times New Roman" pitchFamily="18" charset="0"/>
              </a:rPr>
              <a:t>setRgb(</a:t>
            </a:r>
            <a:r>
              <a:rPr lang="en-GB" sz="1600" dirty="0" smtClean="0">
                <a:solidFill>
                  <a:srgbClr val="000000"/>
                </a:solidFill>
                <a:latin typeface="Consolas" pitchFamily="49" charset="0"/>
                <a:cs typeface="Times New Roman" pitchFamily="18" charset="0"/>
              </a:rPr>
              <a:t>r</a:t>
            </a:r>
            <a:r>
              <a:rPr lang="en-GB" sz="1600" dirty="0">
                <a:solidFill>
                  <a:srgbClr val="000000"/>
                </a:solidFill>
                <a:latin typeface="Consolas" pitchFamily="49" charset="0"/>
                <a:cs typeface="Times New Roman" pitchFamily="18" charset="0"/>
              </a:rPr>
              <a:t>, </a:t>
            </a:r>
            <a:r>
              <a:rPr lang="en-GB" sz="1600" dirty="0" smtClean="0">
                <a:solidFill>
                  <a:srgbClr val="000000"/>
                </a:solidFill>
                <a:latin typeface="Consolas" pitchFamily="49" charset="0"/>
                <a:cs typeface="Times New Roman" pitchFamily="18" charset="0"/>
              </a:rPr>
              <a:t>g</a:t>
            </a:r>
            <a:r>
              <a:rPr lang="en-GB" sz="1600" dirty="0">
                <a:solidFill>
                  <a:srgbClr val="000000"/>
                </a:solidFill>
                <a:latin typeface="Consolas" pitchFamily="49" charset="0"/>
                <a:cs typeface="Times New Roman" pitchFamily="18" charset="0"/>
              </a:rPr>
              <a:t>, </a:t>
            </a:r>
            <a:r>
              <a:rPr lang="en-GB" sz="1600" dirty="0" smtClean="0">
                <a:solidFill>
                  <a:srgbClr val="000000"/>
                </a:solidFill>
                <a:latin typeface="Consolas" pitchFamily="49" charset="0"/>
                <a:cs typeface="Times New Roman" pitchFamily="18" charset="0"/>
              </a:rPr>
              <a:t>b</a:t>
            </a:r>
            <a:r>
              <a:rPr lang="sr-Latn-ME" sz="1600" dirty="0" smtClean="0">
                <a:solidFill>
                  <a:srgbClr val="000000"/>
                </a:solidFill>
                <a:latin typeface="Consolas" pitchFamily="49" charset="0"/>
                <a:cs typeface="Times New Roman" pitchFamily="18" charset="0"/>
              </a:rPr>
              <a:t>)</a:t>
            </a:r>
            <a:r>
              <a:rPr lang="en-US" sz="1600" dirty="0" smtClean="0">
                <a:solidFill>
                  <a:srgbClr val="000000"/>
                </a:solidFill>
                <a:latin typeface="Consolas" pitchFamily="49" charset="0"/>
                <a:cs typeface="Times New Roman" pitchFamily="18" charset="0"/>
              </a:rPr>
              <a:t>;</a:t>
            </a:r>
            <a:endParaRPr lang="en-GB" sz="15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smtClean="0">
                <a:solidFill>
                  <a:srgbClr val="000000"/>
                </a:solidFill>
                <a:latin typeface="Consolas" pitchFamily="49" charset="0"/>
                <a:cs typeface="Times New Roman" pitchFamily="18" charset="0"/>
              </a:rPr>
              <a:t>}</a:t>
            </a:r>
            <a:endParaRPr lang="sr-Latn-ME" sz="1500" dirty="0" smtClean="0">
              <a:solidFill>
                <a:srgbClr val="000000"/>
              </a:solidFill>
              <a:latin typeface="Consolas" pitchFamily="49" charset="0"/>
              <a:cs typeface="Times New Roman" pitchFamily="18" charset="0"/>
            </a:endParaRPr>
          </a:p>
          <a:p>
            <a:pPr>
              <a:tabLst>
                <a:tab pos="215900" algn="l"/>
                <a:tab pos="431800" algn="l"/>
                <a:tab pos="647700" algn="l"/>
                <a:tab pos="863600" algn="l"/>
              </a:tabLst>
            </a:pP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US" altLang="sr-Latn-RS" sz="1600" b="1" dirty="0" smtClean="0">
                <a:solidFill>
                  <a:srgbClr val="7F0055"/>
                </a:solidFill>
                <a:latin typeface="Consolas" pitchFamily="49" charset="0"/>
                <a:cs typeface="Times New Roman" pitchFamily="18" charset="0"/>
              </a:rPr>
              <a:t>public</a:t>
            </a:r>
            <a:r>
              <a:rPr lang="en-US" altLang="sr-Latn-RS" sz="1600" dirty="0" smtClean="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void</a:t>
            </a:r>
            <a:r>
              <a:rPr lang="sr-Latn-ME" sz="1500" dirty="0" smtClean="0">
                <a:solidFill>
                  <a:srgbClr val="000000"/>
                </a:solidFill>
                <a:latin typeface="Consolas" pitchFamily="49" charset="0"/>
                <a:cs typeface="Times New Roman" pitchFamily="18" charset="0"/>
              </a:rPr>
              <a:t> setRgb(</a:t>
            </a:r>
            <a:r>
              <a:rPr lang="en-GB" sz="1500" b="1" dirty="0" err="1">
                <a:solidFill>
                  <a:srgbClr val="7F0055"/>
                </a:solidFill>
                <a:latin typeface="Consolas" pitchFamily="49" charset="0"/>
                <a:cs typeface="Times New Roman" pitchFamily="18" charset="0"/>
              </a:rPr>
              <a:t>int</a:t>
            </a:r>
            <a:r>
              <a:rPr lang="en-GB" sz="1500" dirty="0">
                <a:solidFill>
                  <a:srgbClr val="000000"/>
                </a:solidFill>
                <a:latin typeface="Consolas" pitchFamily="49" charset="0"/>
                <a:cs typeface="Times New Roman" pitchFamily="18" charset="0"/>
              </a:rPr>
              <a:t> r, </a:t>
            </a:r>
            <a:r>
              <a:rPr lang="en-GB" sz="1500" b="1" dirty="0" err="1">
                <a:solidFill>
                  <a:srgbClr val="7F0055"/>
                </a:solidFill>
                <a:latin typeface="Consolas" pitchFamily="49" charset="0"/>
                <a:cs typeface="Times New Roman" pitchFamily="18" charset="0"/>
              </a:rPr>
              <a:t>int</a:t>
            </a:r>
            <a:r>
              <a:rPr lang="en-GB" sz="1500" dirty="0">
                <a:solidFill>
                  <a:srgbClr val="000000"/>
                </a:solidFill>
                <a:latin typeface="Consolas" pitchFamily="49" charset="0"/>
                <a:cs typeface="Times New Roman" pitchFamily="18" charset="0"/>
              </a:rPr>
              <a:t> g, </a:t>
            </a:r>
            <a:r>
              <a:rPr lang="en-GB" sz="1500" b="1" dirty="0" err="1">
                <a:solidFill>
                  <a:srgbClr val="7F0055"/>
                </a:solidFill>
                <a:latin typeface="Consolas" pitchFamily="49" charset="0"/>
                <a:cs typeface="Times New Roman" pitchFamily="18" charset="0"/>
              </a:rPr>
              <a:t>int</a:t>
            </a:r>
            <a:r>
              <a:rPr lang="en-GB" sz="1500" dirty="0">
                <a:solidFill>
                  <a:srgbClr val="000000"/>
                </a:solidFill>
                <a:latin typeface="Consolas" pitchFamily="49" charset="0"/>
                <a:cs typeface="Times New Roman" pitchFamily="18" charset="0"/>
              </a:rPr>
              <a:t> b</a:t>
            </a:r>
            <a:r>
              <a:rPr lang="sr-Latn-ME" sz="1500" dirty="0" smtClean="0">
                <a:solidFill>
                  <a:srgbClr val="000000"/>
                </a:solidFill>
                <a:latin typeface="Consolas" pitchFamily="49" charset="0"/>
                <a:cs typeface="Times New Roman" pitchFamily="18" charset="0"/>
              </a:rPr>
              <a:t>) </a:t>
            </a:r>
            <a:r>
              <a:rPr lang="en-US" sz="1500" dirty="0" smtClean="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smtClean="0">
                <a:solidFill>
                  <a:srgbClr val="000000"/>
                </a:solidFill>
                <a:latin typeface="Consolas" pitchFamily="49" charset="0"/>
                <a:cs typeface="Times New Roman" pitchFamily="18" charset="0"/>
              </a:rPr>
              <a:t>	</a:t>
            </a:r>
            <a:r>
              <a:rPr lang="en-GB" sz="1500" dirty="0" err="1" smtClean="0">
                <a:solidFill>
                  <a:srgbClr val="000000"/>
                </a:solidFill>
                <a:latin typeface="Consolas" pitchFamily="49" charset="0"/>
                <a:cs typeface="Times New Roman" pitchFamily="18" charset="0"/>
              </a:rPr>
              <a:t>rgb</a:t>
            </a:r>
            <a:r>
              <a:rPr lang="en-GB" sz="1500" dirty="0" smtClean="0">
                <a:solidFill>
                  <a:srgbClr val="000000"/>
                </a:solidFill>
                <a:latin typeface="Consolas" pitchFamily="49" charset="0"/>
                <a:cs typeface="Times New Roman" pitchFamily="18" charset="0"/>
              </a:rPr>
              <a:t> </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new</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byte</a:t>
            </a:r>
            <a:r>
              <a:rPr lang="en-GB" sz="1500" dirty="0">
                <a:solidFill>
                  <a:srgbClr val="000000"/>
                </a:solidFill>
                <a:latin typeface="Consolas" pitchFamily="49" charset="0"/>
                <a:cs typeface="Times New Roman" pitchFamily="18" charset="0"/>
              </a:rPr>
              <a:t>[3];</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rgb</a:t>
            </a:r>
            <a:r>
              <a:rPr lang="en-GB" sz="1500" dirty="0">
                <a:solidFill>
                  <a:srgbClr val="000000"/>
                </a:solidFill>
                <a:latin typeface="Consolas" pitchFamily="49" charset="0"/>
                <a:cs typeface="Times New Roman" pitchFamily="18" charset="0"/>
              </a:rPr>
              <a:t>[0] = (</a:t>
            </a:r>
            <a:r>
              <a:rPr lang="en-GB" sz="1500" b="1" dirty="0">
                <a:solidFill>
                  <a:srgbClr val="7F0055"/>
                </a:solidFill>
                <a:latin typeface="Consolas" pitchFamily="49" charset="0"/>
                <a:cs typeface="Times New Roman" pitchFamily="18" charset="0"/>
              </a:rPr>
              <a:t>byte</a:t>
            </a:r>
            <a:r>
              <a:rPr lang="en-GB" sz="1500" dirty="0">
                <a:solidFill>
                  <a:srgbClr val="000000"/>
                </a:solidFill>
                <a:latin typeface="Consolas" pitchFamily="49" charset="0"/>
                <a:cs typeface="Times New Roman" pitchFamily="18" charset="0"/>
              </a:rPr>
              <a:t>) (r - 128);  </a:t>
            </a:r>
            <a:r>
              <a:rPr lang="en-GB" sz="1500" dirty="0">
                <a:solidFill>
                  <a:srgbClr val="3F7F5F"/>
                </a:solidFill>
                <a:latin typeface="Consolas" pitchFamily="49" charset="0"/>
                <a:cs typeface="Times New Roman" pitchFamily="18" charset="0"/>
              </a:rPr>
              <a:t>// </a:t>
            </a:r>
            <a:r>
              <a:rPr lang="en-GB" sz="1500" dirty="0" err="1">
                <a:solidFill>
                  <a:srgbClr val="3F7F5F"/>
                </a:solidFill>
                <a:latin typeface="Consolas" pitchFamily="49" charset="0"/>
                <a:cs typeface="Times New Roman" pitchFamily="18" charset="0"/>
              </a:rPr>
              <a:t>prilagođavanje</a:t>
            </a:r>
            <a:r>
              <a:rPr lang="en-GB" sz="1500" dirty="0">
                <a:solidFill>
                  <a:srgbClr val="3F7F5F"/>
                </a:solidFill>
                <a:latin typeface="Consolas" pitchFamily="49" charset="0"/>
                <a:cs typeface="Times New Roman" pitchFamily="18" charset="0"/>
              </a:rPr>
              <a:t> </a:t>
            </a:r>
            <a:r>
              <a:rPr lang="en-GB" sz="1500" dirty="0" err="1">
                <a:solidFill>
                  <a:srgbClr val="3F7F5F"/>
                </a:solidFill>
                <a:latin typeface="Consolas" pitchFamily="49" charset="0"/>
                <a:cs typeface="Times New Roman" pitchFamily="18" charset="0"/>
              </a:rPr>
              <a:t>opsegu</a:t>
            </a:r>
            <a:r>
              <a:rPr lang="en-GB" sz="1500" dirty="0">
                <a:solidFill>
                  <a:srgbClr val="3F7F5F"/>
                </a:solidFill>
                <a:latin typeface="Consolas" pitchFamily="49" charset="0"/>
                <a:cs typeface="Times New Roman" pitchFamily="18" charset="0"/>
              </a:rPr>
              <a:t> </a:t>
            </a:r>
            <a:r>
              <a:rPr lang="en-GB" sz="1500" dirty="0" err="1">
                <a:solidFill>
                  <a:srgbClr val="3F7F5F"/>
                </a:solidFill>
                <a:latin typeface="Consolas" pitchFamily="49" charset="0"/>
                <a:cs typeface="Times New Roman" pitchFamily="18" charset="0"/>
              </a:rPr>
              <a:t>tipa</a:t>
            </a:r>
            <a:r>
              <a:rPr lang="en-GB" sz="1500" dirty="0">
                <a:solidFill>
                  <a:srgbClr val="3F7F5F"/>
                </a:solidFill>
                <a:latin typeface="Consolas" pitchFamily="49" charset="0"/>
                <a:cs typeface="Times New Roman" pitchFamily="18" charset="0"/>
              </a:rPr>
              <a:t> byte (-128 do 127)</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rgb</a:t>
            </a:r>
            <a:r>
              <a:rPr lang="en-GB" sz="1500" dirty="0">
                <a:solidFill>
                  <a:srgbClr val="000000"/>
                </a:solidFill>
                <a:latin typeface="Consolas" pitchFamily="49" charset="0"/>
                <a:cs typeface="Times New Roman" pitchFamily="18" charset="0"/>
              </a:rPr>
              <a:t>[1] = (</a:t>
            </a:r>
            <a:r>
              <a:rPr lang="en-GB" sz="1500" b="1" dirty="0">
                <a:solidFill>
                  <a:srgbClr val="7F0055"/>
                </a:solidFill>
                <a:latin typeface="Consolas" pitchFamily="49" charset="0"/>
                <a:cs typeface="Times New Roman" pitchFamily="18" charset="0"/>
              </a:rPr>
              <a:t>byte</a:t>
            </a:r>
            <a:r>
              <a:rPr lang="en-GB" sz="1500" dirty="0">
                <a:solidFill>
                  <a:srgbClr val="000000"/>
                </a:solidFill>
                <a:latin typeface="Consolas" pitchFamily="49" charset="0"/>
                <a:cs typeface="Times New Roman" pitchFamily="18" charset="0"/>
              </a:rPr>
              <a:t>) (g - 128);</a:t>
            </a:r>
            <a:r>
              <a:rPr lang="en-GB" sz="1500" dirty="0">
                <a:solidFill>
                  <a:srgbClr val="3F7F5F"/>
                </a:solidFill>
                <a:latin typeface="Consolas" pitchFamily="49" charset="0"/>
                <a:cs typeface="Times New Roman" pitchFamily="18" charset="0"/>
              </a:rPr>
              <a:t>  // </a:t>
            </a:r>
            <a:r>
              <a:rPr lang="en-GB" sz="1500" dirty="0" err="1">
                <a:solidFill>
                  <a:srgbClr val="3F7F5F"/>
                </a:solidFill>
                <a:latin typeface="Consolas" pitchFamily="49" charset="0"/>
                <a:cs typeface="Times New Roman" pitchFamily="18" charset="0"/>
              </a:rPr>
              <a:t>podatak</a:t>
            </a:r>
            <a:r>
              <a:rPr lang="en-GB" sz="1500" dirty="0">
                <a:solidFill>
                  <a:srgbClr val="3F7F5F"/>
                </a:solidFill>
                <a:latin typeface="Consolas" pitchFamily="49" charset="0"/>
                <a:cs typeface="Times New Roman" pitchFamily="18" charset="0"/>
              </a:rPr>
              <a:t> </a:t>
            </a:r>
            <a:r>
              <a:rPr lang="en-GB" sz="1500" dirty="0" err="1">
                <a:solidFill>
                  <a:srgbClr val="3F7F5F"/>
                </a:solidFill>
                <a:latin typeface="Consolas" pitchFamily="49" charset="0"/>
                <a:cs typeface="Times New Roman" pitchFamily="18" charset="0"/>
              </a:rPr>
              <a:t>tipa</a:t>
            </a:r>
            <a:r>
              <a:rPr lang="en-GB" sz="1500" dirty="0">
                <a:solidFill>
                  <a:srgbClr val="3F7F5F"/>
                </a:solidFill>
                <a:latin typeface="Consolas" pitchFamily="49" charset="0"/>
                <a:cs typeface="Times New Roman" pitchFamily="18" charset="0"/>
              </a:rPr>
              <a:t> </a:t>
            </a:r>
            <a:r>
              <a:rPr lang="en-GB" sz="1500" dirty="0" err="1">
                <a:solidFill>
                  <a:srgbClr val="3F7F5F"/>
                </a:solidFill>
                <a:latin typeface="Consolas" pitchFamily="49" charset="0"/>
                <a:cs typeface="Times New Roman" pitchFamily="18" charset="0"/>
              </a:rPr>
              <a:t>int</a:t>
            </a:r>
            <a:r>
              <a:rPr lang="en-GB" sz="1500" dirty="0">
                <a:solidFill>
                  <a:srgbClr val="3F7F5F"/>
                </a:solidFill>
                <a:latin typeface="Consolas" pitchFamily="49" charset="0"/>
                <a:cs typeface="Times New Roman" pitchFamily="18" charset="0"/>
              </a:rPr>
              <a:t> se </a:t>
            </a:r>
            <a:r>
              <a:rPr lang="en-GB" sz="1500" dirty="0" err="1">
                <a:solidFill>
                  <a:srgbClr val="3F7F5F"/>
                </a:solidFill>
                <a:latin typeface="Consolas" pitchFamily="49" charset="0"/>
                <a:cs typeface="Times New Roman" pitchFamily="18" charset="0"/>
              </a:rPr>
              <a:t>mora</a:t>
            </a:r>
            <a:r>
              <a:rPr lang="en-GB" sz="1500" dirty="0">
                <a:solidFill>
                  <a:srgbClr val="3F7F5F"/>
                </a:solidFill>
                <a:latin typeface="Consolas" pitchFamily="49" charset="0"/>
                <a:cs typeface="Times New Roman" pitchFamily="18" charset="0"/>
              </a:rPr>
              <a:t> cast-</a:t>
            </a:r>
            <a:r>
              <a:rPr lang="en-GB" sz="1500" dirty="0" err="1">
                <a:solidFill>
                  <a:srgbClr val="3F7F5F"/>
                </a:solidFill>
                <a:latin typeface="Consolas" pitchFamily="49" charset="0"/>
                <a:cs typeface="Times New Roman" pitchFamily="18" charset="0"/>
              </a:rPr>
              <a:t>ovati</a:t>
            </a:r>
            <a:r>
              <a:rPr lang="en-GB" sz="1500" dirty="0">
                <a:solidFill>
                  <a:srgbClr val="3F7F5F"/>
                </a:solidFill>
                <a:latin typeface="Consolas" pitchFamily="49" charset="0"/>
                <a:cs typeface="Times New Roman" pitchFamily="18" charset="0"/>
              </a:rPr>
              <a:t> u byte</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rgb</a:t>
            </a:r>
            <a:r>
              <a:rPr lang="en-GB" sz="1500" dirty="0">
                <a:solidFill>
                  <a:srgbClr val="000000"/>
                </a:solidFill>
                <a:latin typeface="Consolas" pitchFamily="49" charset="0"/>
                <a:cs typeface="Times New Roman" pitchFamily="18" charset="0"/>
              </a:rPr>
              <a:t>[2] = (</a:t>
            </a:r>
            <a:r>
              <a:rPr lang="en-GB" sz="1500" b="1" dirty="0">
                <a:solidFill>
                  <a:srgbClr val="7F0055"/>
                </a:solidFill>
                <a:latin typeface="Consolas" pitchFamily="49" charset="0"/>
                <a:cs typeface="Times New Roman" pitchFamily="18" charset="0"/>
              </a:rPr>
              <a:t>byte</a:t>
            </a:r>
            <a:r>
              <a:rPr lang="en-GB" sz="1500" dirty="0">
                <a:solidFill>
                  <a:srgbClr val="000000"/>
                </a:solidFill>
                <a:latin typeface="Consolas" pitchFamily="49" charset="0"/>
                <a:cs typeface="Times New Roman" pitchFamily="18" charset="0"/>
              </a:rPr>
              <a:t>) (b - 128</a:t>
            </a:r>
            <a:r>
              <a:rPr lang="en-GB" sz="1500" dirty="0" smtClean="0">
                <a:solidFill>
                  <a:srgbClr val="000000"/>
                </a:solidFill>
                <a:latin typeface="Consolas" pitchFamily="49" charset="0"/>
                <a:cs typeface="Times New Roman" pitchFamily="18" charset="0"/>
              </a:rPr>
              <a:t>);</a:t>
            </a:r>
            <a:endParaRPr lang="en-US" sz="1500" dirty="0" smtClean="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smtClean="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sr-Latn-ME" sz="1500" dirty="0" smtClean="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ME" sz="1500" b="1" dirty="0">
                <a:solidFill>
                  <a:srgbClr val="000000"/>
                </a:solidFill>
                <a:latin typeface="Consolas" pitchFamily="49" charset="0"/>
                <a:cs typeface="Times New Roman" pitchFamily="18" charset="0"/>
              </a:rPr>
              <a:t>	</a:t>
            </a:r>
            <a:r>
              <a:rPr lang="en-GB" sz="1500" b="1" dirty="0" smtClean="0">
                <a:solidFill>
                  <a:srgbClr val="7F0055"/>
                </a:solidFill>
                <a:latin typeface="Consolas" pitchFamily="49" charset="0"/>
                <a:cs typeface="Times New Roman" pitchFamily="18" charset="0"/>
              </a:rPr>
              <a:t>public</a:t>
            </a:r>
            <a:r>
              <a:rPr lang="en-GB" sz="1500" dirty="0" smtClean="0">
                <a:solidFill>
                  <a:srgbClr val="000000"/>
                </a:solidFill>
                <a:latin typeface="Consolas" pitchFamily="49" charset="0"/>
                <a:cs typeface="Times New Roman" pitchFamily="18" charset="0"/>
              </a:rPr>
              <a:t> </a:t>
            </a:r>
            <a:r>
              <a:rPr lang="en-GB" sz="1500" dirty="0">
                <a:solidFill>
                  <a:srgbClr val="000000"/>
                </a:solidFill>
                <a:latin typeface="Consolas" pitchFamily="49" charset="0"/>
                <a:cs typeface="Times New Roman" pitchFamily="18" charset="0"/>
              </a:rPr>
              <a:t>String </a:t>
            </a:r>
            <a:r>
              <a:rPr lang="en-GB" sz="1500" dirty="0" err="1">
                <a:solidFill>
                  <a:srgbClr val="000000"/>
                </a:solidFill>
                <a:latin typeface="Consolas" pitchFamily="49" charset="0"/>
                <a:cs typeface="Times New Roman" pitchFamily="18" charset="0"/>
              </a:rPr>
              <a:t>getBoja</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return</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String.format</a:t>
            </a:r>
            <a:r>
              <a:rPr lang="en-GB" sz="1500" dirty="0">
                <a:solidFill>
                  <a:srgbClr val="000000"/>
                </a:solidFill>
                <a:latin typeface="Consolas" pitchFamily="49" charset="0"/>
                <a:cs typeface="Times New Roman" pitchFamily="18" charset="0"/>
              </a:rPr>
              <a:t>(</a:t>
            </a:r>
            <a:r>
              <a:rPr lang="en-GB" sz="1500" dirty="0">
                <a:solidFill>
                  <a:srgbClr val="2A00FF"/>
                </a:solidFill>
                <a:latin typeface="Consolas" pitchFamily="49" charset="0"/>
                <a:cs typeface="Times New Roman" pitchFamily="18" charset="0"/>
              </a:rPr>
              <a:t>"(R,G,B) = (%</a:t>
            </a:r>
            <a:r>
              <a:rPr lang="en-GB" sz="1500" dirty="0" err="1">
                <a:solidFill>
                  <a:srgbClr val="2A00FF"/>
                </a:solidFill>
                <a:latin typeface="Consolas" pitchFamily="49" charset="0"/>
                <a:cs typeface="Times New Roman" pitchFamily="18" charset="0"/>
              </a:rPr>
              <a:t>d,%d,%d</a:t>
            </a:r>
            <a:r>
              <a:rPr lang="en-GB" sz="1500" dirty="0">
                <a:solidFill>
                  <a:srgbClr val="2A00FF"/>
                </a:solidFill>
                <a:latin typeface="Consolas" pitchFamily="49" charset="0"/>
                <a:cs typeface="Times New Roman" pitchFamily="18" charset="0"/>
              </a:rPr>
              <a:t>)"</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C0"/>
                </a:solidFill>
                <a:latin typeface="Consolas" pitchFamily="49" charset="0"/>
                <a:cs typeface="Times New Roman" pitchFamily="18" charset="0"/>
              </a:rPr>
              <a:t>rgb</a:t>
            </a:r>
            <a:r>
              <a:rPr lang="en-GB" sz="1500" dirty="0">
                <a:solidFill>
                  <a:srgbClr val="000000"/>
                </a:solidFill>
                <a:latin typeface="Consolas" pitchFamily="49" charset="0"/>
                <a:cs typeface="Times New Roman" pitchFamily="18" charset="0"/>
              </a:rPr>
              <a:t>[0] + 128, </a:t>
            </a:r>
            <a:r>
              <a:rPr lang="en-GB" sz="1500" dirty="0" err="1">
                <a:solidFill>
                  <a:srgbClr val="0000C0"/>
                </a:solidFill>
                <a:latin typeface="Consolas" pitchFamily="49" charset="0"/>
                <a:cs typeface="Times New Roman" pitchFamily="18" charset="0"/>
              </a:rPr>
              <a:t>rgb</a:t>
            </a:r>
            <a:r>
              <a:rPr lang="en-GB" sz="1500" dirty="0">
                <a:solidFill>
                  <a:srgbClr val="000000"/>
                </a:solidFill>
                <a:latin typeface="Consolas" pitchFamily="49" charset="0"/>
                <a:cs typeface="Times New Roman" pitchFamily="18" charset="0"/>
              </a:rPr>
              <a:t>[1] + 128, </a:t>
            </a:r>
            <a:r>
              <a:rPr lang="en-GB" sz="1500" dirty="0" err="1">
                <a:solidFill>
                  <a:srgbClr val="0000C0"/>
                </a:solidFill>
                <a:latin typeface="Consolas" pitchFamily="49" charset="0"/>
                <a:cs typeface="Times New Roman" pitchFamily="18" charset="0"/>
              </a:rPr>
              <a:t>rgb</a:t>
            </a:r>
            <a:r>
              <a:rPr lang="en-GB" sz="1500" dirty="0">
                <a:solidFill>
                  <a:srgbClr val="000000"/>
                </a:solidFill>
                <a:latin typeface="Consolas" pitchFamily="49" charset="0"/>
                <a:cs typeface="Times New Roman" pitchFamily="18" charset="0"/>
              </a:rPr>
              <a:t>[2] + 128);</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smtClean="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lgn="just">
              <a:tabLst>
                <a:tab pos="215900" algn="l"/>
                <a:tab pos="431800" algn="l"/>
                <a:tab pos="647700" algn="l"/>
                <a:tab pos="863600" algn="l"/>
              </a:tabLst>
            </a:pPr>
            <a:endParaRPr lang="en-GB" sz="1500" dirty="0" smtClean="0">
              <a:solidFill>
                <a:srgbClr val="000000"/>
              </a:solidFill>
              <a:latin typeface="Consolas" pitchFamily="49" charset="0"/>
              <a:cs typeface="Times New Roman" pitchFamily="18" charset="0"/>
            </a:endParaRPr>
          </a:p>
          <a:p>
            <a:pPr algn="just">
              <a:tabLst>
                <a:tab pos="215900" algn="l"/>
                <a:tab pos="431800" algn="l"/>
                <a:tab pos="647700" algn="l"/>
                <a:tab pos="863600" algn="l"/>
              </a:tabLst>
            </a:pPr>
            <a:r>
              <a:rPr lang="en-GB" sz="1500" dirty="0" smtClean="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95288" y="528638"/>
            <a:ext cx="7561262" cy="596900"/>
          </a:xfrm>
        </p:spPr>
        <p:txBody>
          <a:bodyPr/>
          <a:lstStyle/>
          <a:p>
            <a:pPr eaLnBrk="1" hangingPunct="1"/>
            <a:r>
              <a:rPr lang="sr-Latn-RS" sz="3600" smtClean="0"/>
              <a:t>Primer polimorfnog procesiranja</a:t>
            </a:r>
            <a:endParaRPr lang="en-US" sz="3600" smtClean="0"/>
          </a:p>
        </p:txBody>
      </p:sp>
      <p:sp>
        <p:nvSpPr>
          <p:cNvPr id="307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7AC5EDE-60F2-4199-9B8B-A738DF9DABFB}" type="slidenum">
              <a:rPr lang="en-GB" smtClean="0">
                <a:latin typeface="Arial Black" pitchFamily="34" charset="0"/>
              </a:rPr>
              <a:pPr eaLnBrk="1" hangingPunct="1"/>
              <a:t>29</a:t>
            </a:fld>
            <a:endParaRPr lang="en-GB" smtClean="0">
              <a:latin typeface="Arial Black" pitchFamily="34" charset="0"/>
            </a:endParaRPr>
          </a:p>
        </p:txBody>
      </p:sp>
      <p:sp>
        <p:nvSpPr>
          <p:cNvPr id="30724" name="Rectangle 1"/>
          <p:cNvSpPr>
            <a:spLocks noChangeArrowheads="1"/>
          </p:cNvSpPr>
          <p:nvPr/>
        </p:nvSpPr>
        <p:spPr bwMode="auto">
          <a:xfrm>
            <a:off x="107950" y="1263650"/>
            <a:ext cx="7437438" cy="5478463"/>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DinamickoVezivanjeTest {</a:t>
            </a:r>
            <a:endParaRPr lang="sr-Latn-RS" sz="1400">
              <a:latin typeface="Calibri" pitchFamily="34" charset="0"/>
              <a:cs typeface="Times New Roman" pitchFamily="18" charset="0"/>
            </a:endParaRPr>
          </a:p>
          <a:p>
            <a:pPr>
              <a:tabLst>
                <a:tab pos="215900" algn="l"/>
                <a:tab pos="431800" algn="l"/>
                <a:tab pos="647700" algn="l"/>
                <a:tab pos="863600" algn="l"/>
              </a:tabLst>
            </a:pP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static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void</a:t>
            </a:r>
            <a:r>
              <a:rPr lang="en-GB" sz="1400">
                <a:solidFill>
                  <a:srgbClr val="000000"/>
                </a:solidFill>
                <a:latin typeface="Consolas" pitchFamily="49" charset="0"/>
                <a:cs typeface="Times New Roman" pitchFamily="18" charset="0"/>
              </a:rPr>
              <a:t> main(String[] args)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Oblik2D nizOblik2D[]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Oblik2D[6];</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nizOblik2D[0]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0070C0"/>
                </a:solidFill>
                <a:latin typeface="Consolas" pitchFamily="49" charset="0"/>
                <a:cs typeface="Times New Roman" pitchFamily="18" charset="0"/>
              </a:rPr>
              <a:t>Pravougaonik</a:t>
            </a:r>
            <a:r>
              <a:rPr lang="en-GB" sz="1400">
                <a:solidFill>
                  <a:srgbClr val="000000"/>
                </a:solidFill>
                <a:latin typeface="Consolas" pitchFamily="49" charset="0"/>
                <a:cs typeface="Times New Roman" pitchFamily="18" charset="0"/>
              </a:rPr>
              <a:t>(2,3);</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nizOblik2D[1]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0070C0"/>
                </a:solidFill>
                <a:latin typeface="Consolas" pitchFamily="49" charset="0"/>
                <a:cs typeface="Times New Roman" pitchFamily="18" charset="0"/>
              </a:rPr>
              <a:t>Pravougaonik</a:t>
            </a:r>
            <a:r>
              <a:rPr lang="en-GB" sz="1400">
                <a:solidFill>
                  <a:srgbClr val="000000"/>
                </a:solidFill>
                <a:latin typeface="Consolas" pitchFamily="49" charset="0"/>
                <a:cs typeface="Times New Roman" pitchFamily="18" charset="0"/>
              </a:rPr>
              <a:t>(3,5);</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nizOblik2D[2]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C00000"/>
                </a:solidFill>
                <a:latin typeface="Consolas" pitchFamily="49" charset="0"/>
                <a:cs typeface="Times New Roman" pitchFamily="18" charset="0"/>
              </a:rPr>
              <a:t>Trougao</a:t>
            </a:r>
            <a:r>
              <a:rPr lang="en-GB" sz="1400">
                <a:solidFill>
                  <a:srgbClr val="000000"/>
                </a:solidFill>
                <a:latin typeface="Consolas" pitchFamily="49" charset="0"/>
                <a:cs typeface="Times New Roman" pitchFamily="18" charset="0"/>
              </a:rPr>
              <a:t>(3,1);</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nizOblik2D[3]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C00000"/>
                </a:solidFill>
                <a:latin typeface="Consolas" pitchFamily="49" charset="0"/>
                <a:cs typeface="Times New Roman" pitchFamily="18" charset="0"/>
              </a:rPr>
              <a:t>Trougao</a:t>
            </a:r>
            <a:r>
              <a:rPr lang="en-GB" sz="1400">
                <a:solidFill>
                  <a:srgbClr val="000000"/>
                </a:solidFill>
                <a:latin typeface="Consolas" pitchFamily="49" charset="0"/>
                <a:cs typeface="Times New Roman" pitchFamily="18" charset="0"/>
              </a:rPr>
              <a:t>(4,4);</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nizOblik2D[4]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006400"/>
                </a:solidFill>
                <a:latin typeface="Consolas" pitchFamily="49" charset="0"/>
                <a:cs typeface="Times New Roman" pitchFamily="18" charset="0"/>
              </a:rPr>
              <a:t>PravougaonikSaBojom</a:t>
            </a:r>
            <a:r>
              <a:rPr lang="en-GB" sz="1400">
                <a:solidFill>
                  <a:srgbClr val="000000"/>
                </a:solidFill>
                <a:latin typeface="Consolas" pitchFamily="49" charset="0"/>
                <a:cs typeface="Times New Roman" pitchFamily="18" charset="0"/>
              </a:rPr>
              <a:t>(2,2,221,99,100);</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nizOblik2D[5]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006400"/>
                </a:solidFill>
                <a:latin typeface="Consolas" pitchFamily="49" charset="0"/>
                <a:cs typeface="Times New Roman" pitchFamily="18" charset="0"/>
              </a:rPr>
              <a:t>PravougaonikSaBojom</a:t>
            </a:r>
            <a:r>
              <a:rPr lang="en-GB" sz="1400">
                <a:solidFill>
                  <a:srgbClr val="000000"/>
                </a:solidFill>
                <a:latin typeface="Consolas" pitchFamily="49" charset="0"/>
                <a:cs typeface="Times New Roman" pitchFamily="18" charset="0"/>
              </a:rPr>
              <a:t>(5,6,76,145,10);</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System.out.println(</a:t>
            </a:r>
            <a:r>
              <a:rPr lang="en-GB" sz="1400">
                <a:solidFill>
                  <a:srgbClr val="2A00FF"/>
                </a:solidFill>
                <a:latin typeface="Consolas" pitchFamily="49" charset="0"/>
                <a:cs typeface="Times New Roman" pitchFamily="18" charset="0"/>
              </a:rPr>
              <a:t>"Štampanje svih objekata:"</a:t>
            </a: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for</a:t>
            </a:r>
            <a:r>
              <a:rPr lang="en-GB" sz="1400">
                <a:solidFill>
                  <a:srgbClr val="000000"/>
                </a:solidFill>
                <a:latin typeface="Consolas" pitchFamily="49" charset="0"/>
                <a:cs typeface="Times New Roman" pitchFamily="18" charset="0"/>
              </a:rPr>
              <a:t>(Oblik2D x: nizOblik2D)</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System.out.printf(</a:t>
            </a:r>
            <a:r>
              <a:rPr lang="en-GB" sz="1400">
                <a:solidFill>
                  <a:srgbClr val="2A00FF"/>
                </a:solidFill>
                <a:latin typeface="Consolas" pitchFamily="49" charset="0"/>
                <a:cs typeface="Times New Roman" pitchFamily="18" charset="0"/>
              </a:rPr>
              <a:t>"Tip %s, površina %.2f\n"</a:t>
            </a: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x.getClass().getName(), x.povrsina());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System.out.println(</a:t>
            </a:r>
            <a:r>
              <a:rPr lang="en-GB" sz="1400">
                <a:solidFill>
                  <a:srgbClr val="2A00FF"/>
                </a:solidFill>
                <a:latin typeface="Consolas" pitchFamily="49" charset="0"/>
                <a:cs typeface="Times New Roman" pitchFamily="18" charset="0"/>
              </a:rPr>
              <a:t>"\nŠtampanje boja objekata PravougaonikSaBojom:"</a:t>
            </a: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for</a:t>
            </a:r>
            <a:r>
              <a:rPr lang="en-GB" sz="1400">
                <a:solidFill>
                  <a:srgbClr val="000000"/>
                </a:solidFill>
                <a:latin typeface="Consolas" pitchFamily="49" charset="0"/>
                <a:cs typeface="Times New Roman" pitchFamily="18" charset="0"/>
              </a:rPr>
              <a:t>(Oblik2D x: nizOblik2D)</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if</a:t>
            </a:r>
            <a:r>
              <a:rPr lang="en-GB" sz="1400">
                <a:solidFill>
                  <a:srgbClr val="000000"/>
                </a:solidFill>
                <a:latin typeface="Consolas" pitchFamily="49" charset="0"/>
                <a:cs typeface="Times New Roman" pitchFamily="18" charset="0"/>
              </a:rPr>
              <a:t>(x </a:t>
            </a:r>
            <a:r>
              <a:rPr lang="en-GB" sz="1400" b="1">
                <a:solidFill>
                  <a:srgbClr val="FF3300"/>
                </a:solidFill>
                <a:latin typeface="Consolas" pitchFamily="49" charset="0"/>
                <a:cs typeface="Times New Roman" pitchFamily="18" charset="0"/>
              </a:rPr>
              <a:t>instanceof</a:t>
            </a:r>
            <a:r>
              <a:rPr lang="en-GB" sz="1400">
                <a:solidFill>
                  <a:srgbClr val="000000"/>
                </a:solidFill>
                <a:latin typeface="Consolas" pitchFamily="49" charset="0"/>
                <a:cs typeface="Times New Roman" pitchFamily="18" charset="0"/>
              </a:rPr>
              <a:t> PravougaonikSaBojom){</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PravougaonikSaBojom p = (PravougaonikSaBojom) x;</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System.out.println(p.getBoja());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lgn="just">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
        <p:nvSpPr>
          <p:cNvPr id="5" name="Rectangle 4"/>
          <p:cNvSpPr>
            <a:spLocks noChangeArrowheads="1"/>
          </p:cNvSpPr>
          <p:nvPr/>
        </p:nvSpPr>
        <p:spPr bwMode="auto">
          <a:xfrm>
            <a:off x="6084888" y="1447800"/>
            <a:ext cx="2663825" cy="369888"/>
          </a:xfrm>
          <a:prstGeom prst="rect">
            <a:avLst/>
          </a:prstGeom>
          <a:solidFill>
            <a:schemeClr val="bg1"/>
          </a:solid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Niz referenci superklase</a:t>
            </a:r>
            <a:endParaRPr lang="en-US" dirty="0">
              <a:latin typeface="Consolas" pitchFamily="49" charset="0"/>
              <a:cs typeface="Consolas" pitchFamily="49" charset="0"/>
            </a:endParaRPr>
          </a:p>
        </p:txBody>
      </p:sp>
      <p:cxnSp>
        <p:nvCxnSpPr>
          <p:cNvPr id="30726" name="Straight Arrow Connector 6"/>
          <p:cNvCxnSpPr>
            <a:cxnSpLocks noChangeShapeType="1"/>
            <a:stCxn id="5" idx="1"/>
          </p:cNvCxnSpPr>
          <p:nvPr/>
        </p:nvCxnSpPr>
        <p:spPr bwMode="auto">
          <a:xfrm flipH="1">
            <a:off x="4360863" y="1631950"/>
            <a:ext cx="1724025" cy="620713"/>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9" name="Rectangle 8"/>
          <p:cNvSpPr>
            <a:spLocks noChangeArrowheads="1"/>
          </p:cNvSpPr>
          <p:nvPr/>
        </p:nvSpPr>
        <p:spPr bwMode="auto">
          <a:xfrm>
            <a:off x="5867400" y="3863975"/>
            <a:ext cx="2665413" cy="646113"/>
          </a:xfrm>
          <a:prstGeom prst="rect">
            <a:avLst/>
          </a:prstGeom>
          <a:solidFill>
            <a:schemeClr val="bg1"/>
          </a:solid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Polimorfno procesiranje svih objekata potklasa</a:t>
            </a:r>
            <a:endParaRPr lang="en-US" dirty="0">
              <a:latin typeface="Consolas" pitchFamily="49" charset="0"/>
              <a:cs typeface="Consolas" pitchFamily="49" charset="0"/>
            </a:endParaRPr>
          </a:p>
        </p:txBody>
      </p:sp>
      <p:cxnSp>
        <p:nvCxnSpPr>
          <p:cNvPr id="30728" name="Straight Arrow Connector 6"/>
          <p:cNvCxnSpPr>
            <a:cxnSpLocks noChangeShapeType="1"/>
          </p:cNvCxnSpPr>
          <p:nvPr/>
        </p:nvCxnSpPr>
        <p:spPr bwMode="auto">
          <a:xfrm flipH="1">
            <a:off x="3276600" y="4186238"/>
            <a:ext cx="2597150"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2" name="Rectangle 11"/>
          <p:cNvSpPr>
            <a:spLocks noChangeArrowheads="1"/>
          </p:cNvSpPr>
          <p:nvPr/>
        </p:nvSpPr>
        <p:spPr bwMode="auto">
          <a:xfrm>
            <a:off x="3348038" y="6340475"/>
            <a:ext cx="31686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FF0000"/>
                </a:solidFill>
                <a:latin typeface="+mn-lt"/>
              </a:rPr>
              <a:t>Dinamičko određivanje klase</a:t>
            </a:r>
            <a:endParaRPr lang="en-US" dirty="0">
              <a:solidFill>
                <a:srgbClr val="FF0000"/>
              </a:solidFill>
              <a:latin typeface="Consolas" pitchFamily="49" charset="0"/>
              <a:cs typeface="Consolas" pitchFamily="49" charset="0"/>
            </a:endParaRPr>
          </a:p>
        </p:txBody>
      </p:sp>
      <p:cxnSp>
        <p:nvCxnSpPr>
          <p:cNvPr id="30730" name="Straight Arrow Connector 6"/>
          <p:cNvCxnSpPr>
            <a:cxnSpLocks noChangeShapeType="1"/>
          </p:cNvCxnSpPr>
          <p:nvPr/>
        </p:nvCxnSpPr>
        <p:spPr bwMode="auto">
          <a:xfrm flipH="1" flipV="1">
            <a:off x="2162175" y="5568950"/>
            <a:ext cx="1223963" cy="936625"/>
          </a:xfrm>
          <a:prstGeom prst="straightConnector1">
            <a:avLst/>
          </a:prstGeom>
          <a:noFill/>
          <a:ln w="9525" algn="ctr">
            <a:solidFill>
              <a:srgbClr val="FF33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95288" y="528638"/>
            <a:ext cx="4321175" cy="596900"/>
          </a:xfrm>
        </p:spPr>
        <p:txBody>
          <a:bodyPr/>
          <a:lstStyle/>
          <a:p>
            <a:pPr eaLnBrk="1" hangingPunct="1"/>
            <a:r>
              <a:rPr lang="vi-VN" altLang="sr-Latn-RS" sz="3600" smtClean="0"/>
              <a:t>Uvod u nasleđivanje</a:t>
            </a:r>
            <a:endParaRPr lang="en-US" altLang="sr-Latn-RS" sz="3600" smtClean="0"/>
          </a:p>
        </p:txBody>
      </p:sp>
      <p:sp>
        <p:nvSpPr>
          <p:cNvPr id="5123" name="Rectangle 3" descr="Rectangle: Click to edit Master text styles&#10;Second level&#10;Third level&#10;Fourth level&#10;Fifth level"/>
          <p:cNvSpPr txBox="1">
            <a:spLocks noChangeArrowheads="1"/>
          </p:cNvSpPr>
          <p:nvPr/>
        </p:nvSpPr>
        <p:spPr bwMode="auto">
          <a:xfrm>
            <a:off x="107950" y="1412875"/>
            <a:ext cx="8893175"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1200"/>
              </a:spcAft>
              <a:buClr>
                <a:schemeClr val="tx1"/>
              </a:buClr>
              <a:buSzPct val="75000"/>
              <a:buFont typeface="Wingdings" pitchFamily="2" charset="2"/>
              <a:buChar char="n"/>
            </a:pPr>
            <a:r>
              <a:rPr lang="vi-VN" altLang="sr-Latn-RS" sz="2000" dirty="0"/>
              <a:t>Pored postojeći</a:t>
            </a:r>
            <a:r>
              <a:rPr lang="sr-Latn-RS" altLang="sr-Latn-RS" sz="2000" dirty="0"/>
              <a:t>h</a:t>
            </a:r>
            <a:r>
              <a:rPr lang="vi-VN" altLang="sr-Latn-RS" sz="2000" dirty="0"/>
              <a:t> podataka i metoda, potklasa može definisati svoje podatke i metode, na ovaj način postajući specifičnija od svoje superklase. </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Potklasa može </a:t>
            </a:r>
            <a:r>
              <a:rPr lang="sr-Latn-RS" altLang="sr-Latn-RS" sz="2000" dirty="0"/>
              <a:t>i </a:t>
            </a:r>
            <a:r>
              <a:rPr lang="vi-VN" altLang="sr-Latn-RS" sz="2000" dirty="0"/>
              <a:t>modifikovati nasleđene podatke i metode, prilagođavajući ih svom tipu. Zbog ovoga se nasleđivanje još naziva i </a:t>
            </a:r>
            <a:r>
              <a:rPr lang="vi-VN" altLang="sr-Latn-RS" sz="2000" dirty="0">
                <a:solidFill>
                  <a:srgbClr val="FF0000"/>
                </a:solidFill>
              </a:rPr>
              <a:t>specijalizacija</a:t>
            </a:r>
            <a:r>
              <a:rPr lang="vi-VN" altLang="sr-Latn-RS" sz="2000" dirty="0"/>
              <a:t>. Superklas</a:t>
            </a:r>
            <a:r>
              <a:rPr lang="sr-Latn-RS" altLang="sr-Latn-RS" sz="2000" dirty="0"/>
              <a:t>e</a:t>
            </a:r>
            <a:r>
              <a:rPr lang="vi-VN" altLang="sr-Latn-RS" sz="2000" dirty="0"/>
              <a:t> su opštije, a potklase specifičnije. </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Za potklasu se još kaže da </a:t>
            </a:r>
            <a:r>
              <a:rPr lang="vi-VN" altLang="sr-Latn-RS" sz="2000" dirty="0">
                <a:solidFill>
                  <a:srgbClr val="FF0000"/>
                </a:solidFill>
              </a:rPr>
              <a:t>proširuje</a:t>
            </a:r>
            <a:r>
              <a:rPr lang="vi-VN" altLang="sr-Latn-RS" sz="2000" dirty="0"/>
              <a:t> (eng. </a:t>
            </a:r>
            <a:r>
              <a:rPr lang="vi-VN" altLang="sr-Latn-RS" sz="2000" i="1" dirty="0"/>
              <a:t>extends</a:t>
            </a:r>
            <a:r>
              <a:rPr lang="vi-VN" altLang="sr-Latn-RS" sz="2000" dirty="0"/>
              <a:t>) superklasu, jer može dodati nove članove u odnosu na superklasu.</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U hijerarhiji nasleđivanja,</a:t>
            </a:r>
            <a:r>
              <a:rPr lang="sr-Latn-RS" altLang="sr-Latn-RS" sz="2000" dirty="0"/>
              <a:t> </a:t>
            </a:r>
            <a:r>
              <a:rPr lang="vi-VN" altLang="sr-Latn-RS" sz="2000" dirty="0"/>
              <a:t>potklasa može imati </a:t>
            </a:r>
            <a:r>
              <a:rPr lang="vi-VN" altLang="sr-Latn-RS" sz="2000" dirty="0">
                <a:solidFill>
                  <a:srgbClr val="FF0000"/>
                </a:solidFill>
              </a:rPr>
              <a:t>direktnu superklasu</a:t>
            </a:r>
            <a:r>
              <a:rPr lang="vi-VN" altLang="sr-Latn-RS" sz="2000" dirty="0"/>
              <a:t> i </a:t>
            </a:r>
            <a:r>
              <a:rPr lang="vi-VN" altLang="sr-Latn-RS" sz="2000" dirty="0">
                <a:solidFill>
                  <a:srgbClr val="FF0000"/>
                </a:solidFill>
              </a:rPr>
              <a:t>indirektne superklase</a:t>
            </a:r>
            <a:r>
              <a:rPr lang="vi-VN" altLang="sr-Latn-RS" sz="2000" dirty="0"/>
              <a:t>. Indirektna superklasa je </a:t>
            </a:r>
            <a:r>
              <a:rPr lang="vi-VN" altLang="sr-Latn-RS" sz="2000" dirty="0" smtClean="0"/>
              <a:t>bil</a:t>
            </a:r>
            <a:r>
              <a:rPr lang="sr-Latn-ME" altLang="sr-Latn-RS" sz="2000" dirty="0" smtClean="0"/>
              <a:t>o</a:t>
            </a:r>
            <a:r>
              <a:rPr lang="vi-VN" altLang="sr-Latn-RS" sz="2000" dirty="0" smtClean="0"/>
              <a:t> </a:t>
            </a:r>
            <a:r>
              <a:rPr lang="vi-VN" altLang="sr-Latn-RS" sz="2000" dirty="0"/>
              <a:t>koja klasa u hijerarhiji nasleđivanja iznad direktne superklase. </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Najviša klasa u Javinoj klasnoj hijerarhiji je </a:t>
            </a:r>
            <a:r>
              <a:rPr lang="vi-VN" altLang="sr-Latn-RS" sz="2000" dirty="0">
                <a:latin typeface="Consolas" pitchFamily="49" charset="0"/>
                <a:cs typeface="Consolas" pitchFamily="49" charset="0"/>
              </a:rPr>
              <a:t>Object</a:t>
            </a:r>
            <a:r>
              <a:rPr lang="vi-VN" altLang="sr-Latn-RS" sz="2000" dirty="0"/>
              <a:t> (deklarisana u paketu </a:t>
            </a:r>
            <a:r>
              <a:rPr lang="vi-VN" altLang="sr-Latn-RS" sz="2000" dirty="0">
                <a:latin typeface="Consolas" pitchFamily="49" charset="0"/>
                <a:cs typeface="Consolas" pitchFamily="49" charset="0"/>
              </a:rPr>
              <a:t>java.lang</a:t>
            </a:r>
            <a:r>
              <a:rPr lang="vi-VN" altLang="sr-Latn-RS" sz="2000" dirty="0"/>
              <a:t>) i sve Javine klase direktno ili indirektno nasleđuju klasu </a:t>
            </a:r>
            <a:r>
              <a:rPr lang="vi-VN" altLang="sr-Latn-RS" sz="2000" dirty="0">
                <a:latin typeface="Consolas" pitchFamily="49" charset="0"/>
                <a:cs typeface="Consolas" pitchFamily="49" charset="0"/>
              </a:rPr>
              <a:t>Object</a:t>
            </a:r>
            <a:r>
              <a:rPr lang="vi-VN" altLang="sr-Latn-RS" sz="2000" dirty="0"/>
              <a:t>.</a:t>
            </a:r>
          </a:p>
        </p:txBody>
      </p:sp>
      <p:sp>
        <p:nvSpPr>
          <p:cNvPr id="512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1F7D4D4-2843-4B78-8BCF-4F1B82BF6DA5}" type="slidenum">
              <a:rPr lang="en-GB" altLang="sr-Latn-RS" smtClean="0">
                <a:latin typeface="Arial Black" pitchFamily="34" charset="0"/>
              </a:rPr>
              <a:pPr eaLnBrk="1" hangingPunct="1"/>
              <a:t>3</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95288" y="528638"/>
            <a:ext cx="7561262" cy="596900"/>
          </a:xfrm>
        </p:spPr>
        <p:txBody>
          <a:bodyPr/>
          <a:lstStyle/>
          <a:p>
            <a:pPr eaLnBrk="1" hangingPunct="1"/>
            <a:r>
              <a:rPr lang="sr-Latn-RS" sz="3600" smtClean="0"/>
              <a:t>Primer polimorfnog procesiranja</a:t>
            </a:r>
            <a:endParaRPr lang="en-US" sz="3600" smtClean="0"/>
          </a:p>
        </p:txBody>
      </p:sp>
      <p:sp>
        <p:nvSpPr>
          <p:cNvPr id="31747"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6C03020-7416-4CF4-9F66-89B10D3796B5}" type="slidenum">
              <a:rPr lang="en-GB" smtClean="0">
                <a:latin typeface="Arial Black" pitchFamily="34" charset="0"/>
              </a:rPr>
              <a:pPr eaLnBrk="1" hangingPunct="1"/>
              <a:t>30</a:t>
            </a:fld>
            <a:endParaRPr lang="en-GB" smtClean="0">
              <a:latin typeface="Arial Black" pitchFamily="34" charset="0"/>
            </a:endParaRPr>
          </a:p>
        </p:txBody>
      </p:sp>
      <p:sp>
        <p:nvSpPr>
          <p:cNvPr id="31748" name="Rectangle 1"/>
          <p:cNvSpPr>
            <a:spLocks noChangeArrowheads="1"/>
          </p:cNvSpPr>
          <p:nvPr/>
        </p:nvSpPr>
        <p:spPr bwMode="auto">
          <a:xfrm>
            <a:off x="1835150" y="1844675"/>
            <a:ext cx="5832475" cy="3140075"/>
          </a:xfrm>
          <a:prstGeom prst="rect">
            <a:avLst/>
          </a:prstGeom>
          <a:solidFill>
            <a:schemeClr val="bg1"/>
          </a:solidFill>
          <a:ln w="9525">
            <a:solidFill>
              <a:srgbClr val="339933"/>
            </a:solidFill>
            <a:miter lim="800000"/>
            <a:headEnd/>
            <a:tailEnd/>
          </a:ln>
        </p:spPr>
        <p:txBody>
          <a:bodyPr>
            <a:spAutoFit/>
          </a:bodyPr>
          <a:lstStyle/>
          <a:p>
            <a:r>
              <a:rPr lang="en-GB">
                <a:solidFill>
                  <a:srgbClr val="339933"/>
                </a:solidFill>
                <a:latin typeface="Consolas" pitchFamily="49" charset="0"/>
                <a:cs typeface="Times New Roman" pitchFamily="18" charset="0"/>
              </a:rPr>
              <a:t>Štampanje svih objekata:</a:t>
            </a:r>
          </a:p>
          <a:p>
            <a:r>
              <a:rPr lang="en-GB">
                <a:solidFill>
                  <a:srgbClr val="339933"/>
                </a:solidFill>
                <a:latin typeface="Consolas" pitchFamily="49" charset="0"/>
                <a:cs typeface="Times New Roman" pitchFamily="18" charset="0"/>
              </a:rPr>
              <a:t>Tip Pravougaonik, površina 6.00</a:t>
            </a:r>
          </a:p>
          <a:p>
            <a:r>
              <a:rPr lang="en-GB">
                <a:solidFill>
                  <a:srgbClr val="339933"/>
                </a:solidFill>
                <a:latin typeface="Consolas" pitchFamily="49" charset="0"/>
                <a:cs typeface="Times New Roman" pitchFamily="18" charset="0"/>
              </a:rPr>
              <a:t>Tip Pravougaonik, površina 15.00</a:t>
            </a:r>
          </a:p>
          <a:p>
            <a:r>
              <a:rPr lang="en-GB">
                <a:solidFill>
                  <a:srgbClr val="339933"/>
                </a:solidFill>
                <a:latin typeface="Consolas" pitchFamily="49" charset="0"/>
                <a:cs typeface="Times New Roman" pitchFamily="18" charset="0"/>
              </a:rPr>
              <a:t>Tip Trougao, površina 1.50</a:t>
            </a:r>
          </a:p>
          <a:p>
            <a:r>
              <a:rPr lang="en-GB">
                <a:solidFill>
                  <a:srgbClr val="339933"/>
                </a:solidFill>
                <a:latin typeface="Consolas" pitchFamily="49" charset="0"/>
                <a:cs typeface="Times New Roman" pitchFamily="18" charset="0"/>
              </a:rPr>
              <a:t>Tip Trougao, površina 8.00</a:t>
            </a:r>
          </a:p>
          <a:p>
            <a:r>
              <a:rPr lang="en-GB">
                <a:solidFill>
                  <a:srgbClr val="339933"/>
                </a:solidFill>
                <a:latin typeface="Consolas" pitchFamily="49" charset="0"/>
                <a:cs typeface="Times New Roman" pitchFamily="18" charset="0"/>
              </a:rPr>
              <a:t>Tip PravougaonikSaBojom, površina 4.00</a:t>
            </a:r>
          </a:p>
          <a:p>
            <a:r>
              <a:rPr lang="en-GB">
                <a:solidFill>
                  <a:srgbClr val="339933"/>
                </a:solidFill>
                <a:latin typeface="Consolas" pitchFamily="49" charset="0"/>
                <a:cs typeface="Times New Roman" pitchFamily="18" charset="0"/>
              </a:rPr>
              <a:t>Tip PravougaonikSaBojom, površina 30.00</a:t>
            </a:r>
          </a:p>
          <a:p>
            <a:endParaRPr lang="en-GB">
              <a:solidFill>
                <a:srgbClr val="339933"/>
              </a:solidFill>
              <a:latin typeface="Consolas" pitchFamily="49" charset="0"/>
              <a:cs typeface="Times New Roman" pitchFamily="18" charset="0"/>
            </a:endParaRPr>
          </a:p>
          <a:p>
            <a:r>
              <a:rPr lang="en-GB">
                <a:solidFill>
                  <a:srgbClr val="339933"/>
                </a:solidFill>
                <a:latin typeface="Consolas" pitchFamily="49" charset="0"/>
                <a:cs typeface="Times New Roman" pitchFamily="18" charset="0"/>
              </a:rPr>
              <a:t>Štampanje boja objekata PravougaonikSaBojom:</a:t>
            </a:r>
          </a:p>
          <a:p>
            <a:r>
              <a:rPr lang="en-GB">
                <a:solidFill>
                  <a:srgbClr val="339933"/>
                </a:solidFill>
                <a:latin typeface="Consolas" pitchFamily="49" charset="0"/>
                <a:cs typeface="Times New Roman" pitchFamily="18" charset="0"/>
              </a:rPr>
              <a:t>(R,G,B) = (221,99,100)</a:t>
            </a:r>
          </a:p>
          <a:p>
            <a:r>
              <a:rPr lang="en-GB">
                <a:solidFill>
                  <a:srgbClr val="339933"/>
                </a:solidFill>
                <a:latin typeface="Consolas" pitchFamily="49" charset="0"/>
                <a:cs typeface="Times New Roman" pitchFamily="18" charset="0"/>
              </a:rPr>
              <a:t>(R,G,B) = (76,145,10)</a:t>
            </a:r>
          </a:p>
        </p:txBody>
      </p:sp>
      <p:sp>
        <p:nvSpPr>
          <p:cNvPr id="14" name="Rectangle 13"/>
          <p:cNvSpPr>
            <a:spLocks noChangeArrowheads="1"/>
          </p:cNvSpPr>
          <p:nvPr/>
        </p:nvSpPr>
        <p:spPr bwMode="auto">
          <a:xfrm>
            <a:off x="647700" y="4643438"/>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31750" name="Straight Arrow Connector 6"/>
          <p:cNvCxnSpPr>
            <a:cxnSpLocks noChangeShapeType="1"/>
          </p:cNvCxnSpPr>
          <p:nvPr/>
        </p:nvCxnSpPr>
        <p:spPr bwMode="auto">
          <a:xfrm flipV="1">
            <a:off x="1042988" y="4213225"/>
            <a:ext cx="755650" cy="442913"/>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95288" y="528638"/>
            <a:ext cx="4356100" cy="596900"/>
          </a:xfrm>
        </p:spPr>
        <p:txBody>
          <a:bodyPr/>
          <a:lstStyle/>
          <a:p>
            <a:pPr eaLnBrk="1" hangingPunct="1"/>
            <a:r>
              <a:rPr lang="sr-Latn-RS" sz="3600" smtClean="0"/>
              <a:t>Komentari primera</a:t>
            </a:r>
            <a:endParaRPr lang="en-US" sz="3600" smtClean="0"/>
          </a:p>
        </p:txBody>
      </p:sp>
      <p:sp>
        <p:nvSpPr>
          <p:cNvPr id="3277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4AD4BD-AE1E-4B3C-855E-B38F00896592}" type="slidenum">
              <a:rPr lang="en-GB" smtClean="0">
                <a:latin typeface="Arial Black" pitchFamily="34" charset="0"/>
              </a:rPr>
              <a:pPr eaLnBrk="1" hangingPunct="1"/>
              <a:t>31</a:t>
            </a:fld>
            <a:endParaRPr lang="en-GB" smtClean="0">
              <a:latin typeface="Arial Black" pitchFamily="34" charset="0"/>
            </a:endParaRPr>
          </a:p>
        </p:txBody>
      </p:sp>
      <p:sp>
        <p:nvSpPr>
          <p:cNvPr id="7" name="Rectangle 3" descr="Rectangle: Click to edit Master text styles&#10;Second level&#10;Third level&#10;Fourth level&#10;Fifth level"/>
          <p:cNvSpPr txBox="1">
            <a:spLocks noChangeArrowheads="1"/>
          </p:cNvSpPr>
          <p:nvPr/>
        </p:nvSpPr>
        <p:spPr bwMode="auto">
          <a:xfrm>
            <a:off x="179388" y="1196975"/>
            <a:ext cx="8666162"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smtClean="0"/>
              <a:t>Tokom izvršavanja programa, ime klase pojedinačnih instanci možemo dobiti na sledeći način:</a:t>
            </a:r>
          </a:p>
          <a:p>
            <a:pPr marL="273050" indent="0" eaLnBrk="1" hangingPunct="1">
              <a:spcAft>
                <a:spcPts val="600"/>
              </a:spcAft>
              <a:buClr>
                <a:schemeClr val="tx1"/>
              </a:buClr>
              <a:buSzPct val="75000"/>
              <a:tabLst>
                <a:tab pos="271463" algn="l"/>
              </a:tabLst>
              <a:defRPr/>
            </a:pPr>
            <a:r>
              <a:rPr lang="vi-VN" sz="1900" dirty="0">
                <a:latin typeface="Consolas" pitchFamily="49" charset="0"/>
                <a:cs typeface="Consolas" pitchFamily="49" charset="0"/>
              </a:rPr>
              <a:t>x.getClass().getName()</a:t>
            </a:r>
          </a:p>
          <a:p>
            <a:pPr marL="269875" indent="0" eaLnBrk="1" hangingPunct="1">
              <a:spcAft>
                <a:spcPts val="600"/>
              </a:spcAft>
              <a:buClr>
                <a:schemeClr val="tx1"/>
              </a:buClr>
              <a:buSzPct val="75000"/>
              <a:defRPr/>
            </a:pPr>
            <a:r>
              <a:rPr lang="vi-VN" sz="2000" dirty="0" smtClean="0"/>
              <a:t>gd</a:t>
            </a:r>
            <a:r>
              <a:rPr lang="sr-Latn-RS" sz="2000" dirty="0" smtClean="0"/>
              <a:t>e:</a:t>
            </a:r>
          </a:p>
          <a:p>
            <a:pPr marL="612775" indent="-342900" eaLnBrk="1" hangingPunct="1">
              <a:spcAft>
                <a:spcPts val="0"/>
              </a:spcAft>
              <a:buClr>
                <a:schemeClr val="tx1"/>
              </a:buClr>
              <a:buSzPct val="75000"/>
              <a:buFont typeface="Wingdings" pitchFamily="2" charset="2"/>
              <a:buChar char="Ø"/>
              <a:defRPr/>
            </a:pPr>
            <a:r>
              <a:rPr lang="vi-VN" sz="1700" dirty="0" smtClean="0">
                <a:latin typeface="Consolas" pitchFamily="49" charset="0"/>
                <a:cs typeface="Consolas" pitchFamily="49" charset="0"/>
              </a:rPr>
              <a:t>x</a:t>
            </a:r>
            <a:r>
              <a:rPr lang="vi-VN" sz="1700" dirty="0" smtClean="0"/>
              <a:t> sadrži referencu na objekat, </a:t>
            </a:r>
            <a:endParaRPr lang="sr-Latn-RS" sz="1700" dirty="0" smtClean="0"/>
          </a:p>
          <a:p>
            <a:pPr marL="612775" indent="-342900" eaLnBrk="1" hangingPunct="1">
              <a:spcAft>
                <a:spcPts val="0"/>
              </a:spcAft>
              <a:buClr>
                <a:schemeClr val="tx1"/>
              </a:buClr>
              <a:buSzPct val="75000"/>
              <a:buFont typeface="Wingdings" pitchFamily="2" charset="2"/>
              <a:buChar char="Ø"/>
              <a:defRPr/>
            </a:pPr>
            <a:r>
              <a:rPr lang="vi-VN" sz="1700" dirty="0" smtClean="0">
                <a:latin typeface="Consolas" pitchFamily="49" charset="0"/>
                <a:cs typeface="Consolas" pitchFamily="49" charset="0"/>
              </a:rPr>
              <a:t>getClass()</a:t>
            </a:r>
            <a:r>
              <a:rPr lang="vi-VN" sz="1700" dirty="0" smtClean="0"/>
              <a:t> je metoda koju vraća objekat tipa </a:t>
            </a:r>
            <a:r>
              <a:rPr lang="vi-VN" sz="1700" dirty="0" smtClean="0">
                <a:latin typeface="Consolas" pitchFamily="49" charset="0"/>
                <a:cs typeface="Consolas" pitchFamily="49" charset="0"/>
              </a:rPr>
              <a:t>Class</a:t>
            </a:r>
            <a:r>
              <a:rPr lang="vi-VN" sz="1700" dirty="0" smtClean="0"/>
              <a:t> (iz paketa </a:t>
            </a:r>
            <a:r>
              <a:rPr lang="vi-VN" sz="1700" dirty="0" smtClean="0">
                <a:latin typeface="Consolas" pitchFamily="49" charset="0"/>
                <a:cs typeface="Consolas" pitchFamily="49" charset="0"/>
              </a:rPr>
              <a:t>java.lang</a:t>
            </a:r>
            <a:r>
              <a:rPr lang="vi-VN" sz="1700" dirty="0" smtClean="0"/>
              <a:t>), koja sadrži informacije o tipu objekta.</a:t>
            </a:r>
            <a:endParaRPr lang="sr-Latn-RS" sz="1700" dirty="0" smtClean="0"/>
          </a:p>
          <a:p>
            <a:pPr marL="612775" indent="-342900" eaLnBrk="1" hangingPunct="1">
              <a:spcAft>
                <a:spcPts val="0"/>
              </a:spcAft>
              <a:buClr>
                <a:schemeClr val="tx1"/>
              </a:buClr>
              <a:buSzPct val="75000"/>
              <a:buFont typeface="Wingdings" pitchFamily="2" charset="2"/>
              <a:buChar char="Ø"/>
              <a:defRPr/>
            </a:pPr>
            <a:r>
              <a:rPr lang="vi-VN" sz="1700" dirty="0" smtClean="0">
                <a:latin typeface="Consolas" pitchFamily="49" charset="0"/>
                <a:cs typeface="Consolas" pitchFamily="49" charset="0"/>
              </a:rPr>
              <a:t>getName()</a:t>
            </a:r>
            <a:r>
              <a:rPr lang="vi-VN" sz="1700" dirty="0" smtClean="0"/>
              <a:t> </a:t>
            </a:r>
            <a:r>
              <a:rPr lang="sr-Latn-RS" sz="1700" dirty="0" smtClean="0"/>
              <a:t>je metoda koja vraća </a:t>
            </a:r>
            <a:r>
              <a:rPr lang="sr-Latn-ME" sz="1700" dirty="0"/>
              <a:t>i</a:t>
            </a:r>
            <a:r>
              <a:rPr lang="vi-VN" sz="1700" dirty="0" smtClean="0"/>
              <a:t>me klase </a:t>
            </a:r>
            <a:r>
              <a:rPr lang="vi-VN" sz="1700" dirty="0" smtClean="0">
                <a:latin typeface="Consolas" pitchFamily="49" charset="0"/>
                <a:cs typeface="Consolas" pitchFamily="49" charset="0"/>
              </a:rPr>
              <a:t>Class</a:t>
            </a:r>
            <a:r>
              <a:rPr lang="vi-VN" sz="1700" dirty="0" smtClean="0"/>
              <a:t> objekta.</a:t>
            </a:r>
          </a:p>
          <a:p>
            <a:pPr eaLnBrk="1" hangingPunct="1">
              <a:spcBef>
                <a:spcPts val="1200"/>
              </a:spcBef>
              <a:spcAft>
                <a:spcPts val="600"/>
              </a:spcAft>
              <a:buClr>
                <a:schemeClr val="tx1"/>
              </a:buClr>
              <a:buSzPct val="75000"/>
              <a:buFont typeface="Wingdings" pitchFamily="2" charset="2"/>
              <a:buChar char="n"/>
              <a:defRPr/>
            </a:pPr>
            <a:r>
              <a:rPr lang="sr-Latn-RS" sz="2000" dirty="0" smtClean="0"/>
              <a:t>P</a:t>
            </a:r>
            <a:r>
              <a:rPr lang="vi-VN" sz="2000" dirty="0" smtClean="0"/>
              <a:t>omoću operatora </a:t>
            </a:r>
            <a:r>
              <a:rPr lang="vi-VN" sz="2000" b="1" dirty="0" smtClean="0">
                <a:solidFill>
                  <a:srgbClr val="FF3300"/>
                </a:solidFill>
                <a:latin typeface="Consolas" pitchFamily="49" charset="0"/>
                <a:cs typeface="Consolas" pitchFamily="49" charset="0"/>
              </a:rPr>
              <a:t>instanceof</a:t>
            </a:r>
            <a:r>
              <a:rPr lang="vi-VN" sz="2000" dirty="0" smtClean="0"/>
              <a:t> može proveriti da li predmetni objekat pripada nekoj klasi</a:t>
            </a:r>
            <a:r>
              <a:rPr lang="sr-Latn-RS" sz="2000" dirty="0" smtClean="0"/>
              <a:t>.</a:t>
            </a:r>
            <a:endParaRPr lang="en-US" sz="2000" dirty="0"/>
          </a:p>
          <a:p>
            <a:pPr eaLnBrk="1" hangingPunct="1">
              <a:spcBef>
                <a:spcPts val="1200"/>
              </a:spcBef>
              <a:spcAft>
                <a:spcPts val="600"/>
              </a:spcAft>
              <a:buClr>
                <a:schemeClr val="tx1"/>
              </a:buClr>
              <a:buSzPct val="75000"/>
              <a:buFont typeface="Wingdings" pitchFamily="2" charset="2"/>
              <a:buChar char="n"/>
              <a:defRPr/>
            </a:pPr>
            <a:r>
              <a:rPr lang="vi-VN" sz="2000" dirty="0"/>
              <a:t>Zbog veze tipa jeste, ako operator </a:t>
            </a:r>
            <a:r>
              <a:rPr lang="vi-VN" sz="2000" dirty="0">
                <a:latin typeface="Consolas" pitchFamily="49" charset="0"/>
                <a:cs typeface="Consolas" pitchFamily="49" charset="0"/>
              </a:rPr>
              <a:t>instanceof</a:t>
            </a:r>
            <a:r>
              <a:rPr lang="vi-VN" sz="2000" dirty="0"/>
              <a:t> vrati </a:t>
            </a:r>
            <a:r>
              <a:rPr lang="vi-VN" sz="2000" dirty="0">
                <a:latin typeface="Consolas" pitchFamily="49" charset="0"/>
                <a:cs typeface="Consolas" pitchFamily="49" charset="0"/>
              </a:rPr>
              <a:t>true</a:t>
            </a:r>
            <a:r>
              <a:rPr lang="vi-VN" sz="2000" dirty="0"/>
              <a:t> za određenu klasu, vratiće </a:t>
            </a:r>
            <a:r>
              <a:rPr lang="vi-VN" sz="2000" dirty="0">
                <a:latin typeface="Consolas" pitchFamily="49" charset="0"/>
                <a:cs typeface="Consolas" pitchFamily="49" charset="0"/>
              </a:rPr>
              <a:t>true</a:t>
            </a:r>
            <a:r>
              <a:rPr lang="vi-VN" sz="2000" dirty="0"/>
              <a:t> i za klase izvedene iz te klase. U našem primeru, </a:t>
            </a:r>
            <a:endParaRPr lang="vi-VN" sz="2000" dirty="0" smtClean="0"/>
          </a:p>
          <a:p>
            <a:pPr marL="273050" indent="0" eaLnBrk="1" hangingPunct="1">
              <a:spcBef>
                <a:spcPts val="600"/>
              </a:spcBef>
              <a:spcAft>
                <a:spcPts val="600"/>
              </a:spcAft>
              <a:buClr>
                <a:schemeClr val="tx1"/>
              </a:buClr>
              <a:buSzPct val="75000"/>
              <a:tabLst>
                <a:tab pos="271463" algn="l"/>
              </a:tabLst>
              <a:defRPr/>
            </a:pPr>
            <a:r>
              <a:rPr lang="vi-VN" sz="2000" dirty="0" smtClean="0">
                <a:latin typeface="Consolas" pitchFamily="49" charset="0"/>
                <a:cs typeface="Consolas" pitchFamily="49" charset="0"/>
              </a:rPr>
              <a:t>x instanceof PravougaonikSaBojom</a:t>
            </a:r>
          </a:p>
          <a:p>
            <a:pPr marL="269875" indent="0" eaLnBrk="1" hangingPunct="1">
              <a:spcBef>
                <a:spcPts val="600"/>
              </a:spcBef>
              <a:spcAft>
                <a:spcPts val="600"/>
              </a:spcAft>
              <a:buClr>
                <a:schemeClr val="tx1"/>
              </a:buClr>
              <a:buSzPct val="75000"/>
              <a:defRPr/>
            </a:pPr>
            <a:r>
              <a:rPr lang="vi-VN" sz="2000" dirty="0" smtClean="0"/>
              <a:t>će </a:t>
            </a:r>
            <a:r>
              <a:rPr lang="vi-VN" sz="2000" dirty="0"/>
              <a:t>vratiti </a:t>
            </a:r>
            <a:r>
              <a:rPr lang="vi-VN" sz="2000" dirty="0">
                <a:latin typeface="Consolas" pitchFamily="49" charset="0"/>
                <a:cs typeface="Consolas" pitchFamily="49" charset="0"/>
              </a:rPr>
              <a:t>true</a:t>
            </a:r>
            <a:r>
              <a:rPr lang="vi-VN" sz="2000" dirty="0"/>
              <a:t> za objekte klase </a:t>
            </a:r>
            <a:r>
              <a:rPr lang="vi-VN" sz="2000" dirty="0">
                <a:latin typeface="Consolas" pitchFamily="49" charset="0"/>
                <a:cs typeface="Consolas" pitchFamily="49" charset="0"/>
              </a:rPr>
              <a:t>PravougaonikSaBojom</a:t>
            </a:r>
            <a:r>
              <a:rPr lang="vi-VN" sz="2000" dirty="0"/>
              <a:t>, kao i objekte svih izvedenih klasa iz te klase</a:t>
            </a:r>
            <a:r>
              <a:rPr lang="vi-VN" sz="2000" dirty="0" smtClean="0"/>
              <a:t>.</a:t>
            </a:r>
            <a:endParaRPr lang="vi-VN" sz="2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95288" y="528638"/>
            <a:ext cx="4356100" cy="596900"/>
          </a:xfrm>
        </p:spPr>
        <p:txBody>
          <a:bodyPr/>
          <a:lstStyle/>
          <a:p>
            <a:pPr eaLnBrk="1" hangingPunct="1"/>
            <a:r>
              <a:rPr lang="sr-Latn-RS" sz="3600" smtClean="0"/>
              <a:t>final metode i klase</a:t>
            </a:r>
            <a:endParaRPr lang="en-US" sz="3600" smtClean="0"/>
          </a:p>
        </p:txBody>
      </p:sp>
      <p:sp>
        <p:nvSpPr>
          <p:cNvPr id="3379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CEC4D46-6EE5-4267-9929-5444DD9AF56F}" type="slidenum">
              <a:rPr lang="en-GB" smtClean="0">
                <a:latin typeface="Arial Black" pitchFamily="34" charset="0"/>
              </a:rPr>
              <a:pPr eaLnBrk="1" hangingPunct="1"/>
              <a:t>32</a:t>
            </a:fld>
            <a:endParaRPr lang="en-GB" smtClean="0">
              <a:latin typeface="Arial Black" pitchFamily="34" charset="0"/>
            </a:endParaRPr>
          </a:p>
        </p:txBody>
      </p:sp>
      <p:sp>
        <p:nvSpPr>
          <p:cNvPr id="33796" name="Rectangle 3" descr="Rectangle: Click to edit Master text styles&#10;Second level&#10;Third level&#10;Fourth level&#10;Fifth level"/>
          <p:cNvSpPr txBox="1">
            <a:spLocks noChangeArrowheads="1"/>
          </p:cNvSpPr>
          <p:nvPr/>
        </p:nvSpPr>
        <p:spPr bwMode="auto">
          <a:xfrm>
            <a:off x="179388" y="1268983"/>
            <a:ext cx="8666162" cy="5256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Pored </a:t>
            </a:r>
            <a:r>
              <a:rPr lang="en-US" sz="2000" dirty="0" err="1"/>
              <a:t>deklarisanja</a:t>
            </a:r>
            <a:r>
              <a:rPr lang="en-US" sz="2000" dirty="0"/>
              <a:t> </a:t>
            </a:r>
            <a:r>
              <a:rPr lang="en-US" sz="2000" dirty="0" err="1"/>
              <a:t>konstanti</a:t>
            </a:r>
            <a:r>
              <a:rPr lang="vi-VN" sz="2000" dirty="0"/>
              <a:t>, </a:t>
            </a:r>
            <a:r>
              <a:rPr lang="en-US" sz="2000" dirty="0" err="1"/>
              <a:t>klju</a:t>
            </a:r>
            <a:r>
              <a:rPr lang="sr-Latn-RS" sz="2000" dirty="0"/>
              <a:t>čna reč </a:t>
            </a:r>
            <a:r>
              <a:rPr lang="vi-VN" sz="2000" dirty="0">
                <a:latin typeface="Consolas" pitchFamily="49" charset="0"/>
                <a:cs typeface="Consolas" pitchFamily="49" charset="0"/>
              </a:rPr>
              <a:t>final</a:t>
            </a:r>
            <a:r>
              <a:rPr lang="vi-VN" sz="2000" dirty="0"/>
              <a:t> se može koristiti i pri deklaraciji metoda, parametara metoda i klasa.</a:t>
            </a:r>
          </a:p>
          <a:p>
            <a:pPr eaLnBrk="1" hangingPunct="1">
              <a:spcAft>
                <a:spcPts val="600"/>
              </a:spcAft>
              <a:buClr>
                <a:schemeClr val="tx1"/>
              </a:buClr>
              <a:buSzPct val="75000"/>
              <a:buFont typeface="Wingdings" pitchFamily="2" charset="2"/>
              <a:buChar char="n"/>
            </a:pPr>
            <a:r>
              <a:rPr lang="vi-VN" sz="2000" dirty="0">
                <a:solidFill>
                  <a:srgbClr val="FF0000"/>
                </a:solidFill>
              </a:rPr>
              <a:t>Finalna metoda superklase se ne može redefinisati u potklasi.</a:t>
            </a:r>
            <a:r>
              <a:rPr lang="vi-VN" sz="2000" dirty="0"/>
              <a:t> Ovo garantuje da će istu implementaciju metode koristiti sve potklase, bilo direktne ili indirektne, date superklase. </a:t>
            </a:r>
            <a:endParaRPr lang="sr-Latn-RS" sz="2000" dirty="0"/>
          </a:p>
          <a:p>
            <a:pPr eaLnBrk="1" hangingPunct="1">
              <a:spcAft>
                <a:spcPts val="600"/>
              </a:spcAft>
              <a:buClr>
                <a:schemeClr val="tx1"/>
              </a:buClr>
              <a:buSzPct val="75000"/>
              <a:buFont typeface="Wingdings" pitchFamily="2" charset="2"/>
              <a:buChar char="n"/>
            </a:pPr>
            <a:r>
              <a:rPr lang="vi-VN" sz="2000" dirty="0" smtClean="0"/>
              <a:t>Metode</a:t>
            </a:r>
            <a:r>
              <a:rPr lang="en-US" sz="2000" dirty="0" smtClean="0"/>
              <a:t> </a:t>
            </a:r>
            <a:r>
              <a:rPr lang="en-US" sz="2000" dirty="0" err="1" smtClean="0"/>
              <a:t>su</a:t>
            </a:r>
            <a:r>
              <a:rPr lang="vi-VN" sz="2000" dirty="0" smtClean="0"/>
              <a:t> </a:t>
            </a:r>
            <a:r>
              <a:rPr lang="vi-VN" sz="2000" dirty="0"/>
              <a:t>koje deklarisane kao </a:t>
            </a:r>
            <a:r>
              <a:rPr lang="vi-VN" sz="2000" dirty="0">
                <a:latin typeface="Consolas" pitchFamily="49" charset="0"/>
                <a:cs typeface="Consolas" pitchFamily="49" charset="0"/>
              </a:rPr>
              <a:t>private</a:t>
            </a:r>
            <a:r>
              <a:rPr lang="vi-VN" sz="2000" dirty="0"/>
              <a:t> su takođe finalne, jer im se ne može pristupiti u potklasi. Implicitno finalne su i statičke metode.</a:t>
            </a:r>
            <a:endParaRPr lang="sr-Latn-RS" sz="2000" dirty="0"/>
          </a:p>
          <a:p>
            <a:pPr eaLnBrk="1" hangingPunct="1">
              <a:spcAft>
                <a:spcPts val="600"/>
              </a:spcAft>
              <a:buClr>
                <a:schemeClr val="tx1"/>
              </a:buClr>
              <a:buSzPct val="75000"/>
              <a:buFont typeface="Wingdings" pitchFamily="2" charset="2"/>
              <a:buChar char="n"/>
            </a:pPr>
            <a:r>
              <a:rPr lang="vi-VN" sz="2000" dirty="0"/>
              <a:t>Pozivi finalnih metoda se razrešavaju tokom kompajliranja, što je poznato kao statičko </a:t>
            </a:r>
            <a:r>
              <a:rPr lang="sr-Latn-ME" sz="2000" dirty="0" smtClean="0"/>
              <a:t>ili rano </a:t>
            </a:r>
            <a:r>
              <a:rPr lang="vi-VN" sz="2000" dirty="0" smtClean="0"/>
              <a:t>vezivanje (</a:t>
            </a:r>
            <a:r>
              <a:rPr lang="sr-Latn-ME" sz="2000" dirty="0" smtClean="0"/>
              <a:t>pomenuto ranije</a:t>
            </a:r>
            <a:r>
              <a:rPr lang="vi-VN" sz="2000" dirty="0" smtClean="0"/>
              <a:t>).</a:t>
            </a:r>
            <a:endParaRPr lang="sr-Latn-RS" sz="2000" dirty="0"/>
          </a:p>
          <a:p>
            <a:pPr eaLnBrk="1" hangingPunct="1">
              <a:spcAft>
                <a:spcPts val="600"/>
              </a:spcAft>
              <a:buClr>
                <a:schemeClr val="tx1"/>
              </a:buClr>
              <a:buSzPct val="75000"/>
              <a:buFont typeface="Wingdings" pitchFamily="2" charset="2"/>
              <a:buChar char="n"/>
            </a:pPr>
            <a:r>
              <a:rPr lang="sr-Latn-RS" sz="2000" dirty="0"/>
              <a:t>S</a:t>
            </a:r>
            <a:r>
              <a:rPr lang="vi-VN" sz="2000" dirty="0"/>
              <a:t>ve potklase zovu istu finalnu metodu, jer potklase ne mogu imati svoje redefinisane verzije finalne metode.</a:t>
            </a:r>
          </a:p>
          <a:p>
            <a:pPr eaLnBrk="1" hangingPunct="1">
              <a:spcAft>
                <a:spcPts val="600"/>
              </a:spcAft>
              <a:buClr>
                <a:schemeClr val="tx1"/>
              </a:buClr>
              <a:buSzPct val="75000"/>
              <a:buFont typeface="Wingdings" pitchFamily="2" charset="2"/>
              <a:buChar char="n"/>
            </a:pPr>
            <a:r>
              <a:rPr lang="vi-VN" sz="2000" b="1" dirty="0">
                <a:solidFill>
                  <a:srgbClr val="FF0000"/>
                </a:solidFill>
              </a:rPr>
              <a:t>Finalna klasa</a:t>
            </a:r>
            <a:r>
              <a:rPr lang="vi-VN" sz="2000" dirty="0"/>
              <a:t>, tj. klasa deklarisana ključnom rečju </a:t>
            </a:r>
            <a:r>
              <a:rPr lang="vi-VN" sz="2000" dirty="0">
                <a:latin typeface="Consolas" pitchFamily="49" charset="0"/>
                <a:cs typeface="Consolas" pitchFamily="49" charset="0"/>
              </a:rPr>
              <a:t>final</a:t>
            </a:r>
            <a:r>
              <a:rPr lang="vi-VN" sz="2000" dirty="0"/>
              <a:t>, se ne može naslediti, tj. ne može biti superklasa. Sve metode u finalnoj klasi su implicitno finalne.</a:t>
            </a:r>
            <a:endParaRPr lang="sr-Latn-RS" sz="2000" dirty="0"/>
          </a:p>
          <a:p>
            <a:pPr eaLnBrk="1" hangingPunct="1">
              <a:spcAft>
                <a:spcPts val="600"/>
              </a:spcAft>
              <a:buClr>
                <a:schemeClr val="tx1"/>
              </a:buClr>
              <a:buSzPct val="75000"/>
              <a:buFont typeface="Wingdings" pitchFamily="2" charset="2"/>
              <a:buChar char="n"/>
            </a:pPr>
            <a:r>
              <a:rPr lang="vi-VN" sz="2000" dirty="0"/>
              <a:t>Tipičan primer finalne klase je klasa String.</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5288" y="528638"/>
            <a:ext cx="2016125" cy="596900"/>
          </a:xfrm>
        </p:spPr>
        <p:txBody>
          <a:bodyPr/>
          <a:lstStyle/>
          <a:p>
            <a:pPr eaLnBrk="1" hangingPunct="1"/>
            <a:r>
              <a:rPr lang="sr-Latn-RS" sz="3600" smtClean="0"/>
              <a:t>Interfejsi</a:t>
            </a:r>
            <a:endParaRPr lang="en-US" sz="3600" smtClean="0"/>
          </a:p>
        </p:txBody>
      </p:sp>
      <p:sp>
        <p:nvSpPr>
          <p:cNvPr id="34819" name="Rectangle 3" descr="Rectangle: Click to edit Master text styles&#10;Second level&#10;Third level&#10;Fourth level&#10;Fifth level"/>
          <p:cNvSpPr txBox="1">
            <a:spLocks noChangeArrowheads="1"/>
          </p:cNvSpPr>
          <p:nvPr/>
        </p:nvSpPr>
        <p:spPr bwMode="auto">
          <a:xfrm>
            <a:off x="250825" y="1196975"/>
            <a:ext cx="8521700" cy="525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Polimorfizam omogućava jednostavno procesiranje objekata koji imaju zajedničku superklasu, indirektnu ili direktnu. </a:t>
            </a:r>
            <a:endParaRPr lang="sr-Latn-RS" sz="2000" dirty="0"/>
          </a:p>
          <a:p>
            <a:pPr eaLnBrk="1" hangingPunct="1">
              <a:spcAft>
                <a:spcPts val="600"/>
              </a:spcAft>
              <a:buClr>
                <a:schemeClr val="tx1"/>
              </a:buClr>
              <a:buSzPct val="75000"/>
              <a:buFont typeface="Wingdings" pitchFamily="2" charset="2"/>
              <a:buChar char="n"/>
            </a:pPr>
            <a:r>
              <a:rPr lang="sr-Latn-RS" sz="2000" dirty="0"/>
              <a:t>Kako</a:t>
            </a:r>
            <a:r>
              <a:rPr lang="vi-VN" sz="2000" dirty="0"/>
              <a:t> procesira</a:t>
            </a:r>
            <a:r>
              <a:rPr lang="sr-Latn-RS" sz="2000" dirty="0"/>
              <a:t>ti</a:t>
            </a:r>
            <a:r>
              <a:rPr lang="vi-VN" sz="2000" dirty="0"/>
              <a:t> objekte koji ne dele zajedničku superklasu, tj. nemaju nikakve veze jedni sa drugim</a:t>
            </a:r>
            <a:r>
              <a:rPr lang="sr-Latn-RS" sz="2000" dirty="0"/>
              <a:t>?</a:t>
            </a:r>
          </a:p>
          <a:p>
            <a:pPr eaLnBrk="1" hangingPunct="1">
              <a:spcAft>
                <a:spcPts val="600"/>
              </a:spcAft>
              <a:buClr>
                <a:schemeClr val="tx1"/>
              </a:buClr>
              <a:buSzPct val="75000"/>
              <a:buFont typeface="Wingdings" pitchFamily="2" charset="2"/>
              <a:buChar char="n"/>
            </a:pPr>
            <a:r>
              <a:rPr lang="vi-VN" sz="2000" dirty="0"/>
              <a:t>Uzmimo, na primer, program za obračunavanje troškova koji ima firma. Firma ima zaposlene, koji primaju platu, a ima i račune za nabavljenu robu. Što se tiče obračunavanja troškova, poželjno je da iznos plata i računa može dobiti uniformnim zapisom, a ne da vodimo računa o tipu svih objekata koji mogu biti uključeni u račun. U tom smislu, ne </a:t>
            </a:r>
            <a:r>
              <a:rPr lang="vi-VN" sz="2000" dirty="0" smtClean="0"/>
              <a:t>može</a:t>
            </a:r>
            <a:r>
              <a:rPr lang="sr-Latn-ME" sz="2000" dirty="0" smtClean="0"/>
              <a:t>mo</a:t>
            </a:r>
            <a:r>
              <a:rPr lang="vi-VN" sz="2000" dirty="0" smtClean="0"/>
              <a:t> </a:t>
            </a:r>
            <a:r>
              <a:rPr lang="vi-VN" sz="2000" dirty="0"/>
              <a:t>koristiti polimorfizam kako smo ga do sad koristili, jer objekti tipa </a:t>
            </a:r>
            <a:r>
              <a:rPr lang="vi-VN" sz="2000" dirty="0">
                <a:latin typeface="Consolas" pitchFamily="49" charset="0"/>
                <a:cs typeface="Consolas" pitchFamily="49" charset="0"/>
              </a:rPr>
              <a:t>Radnik</a:t>
            </a:r>
            <a:r>
              <a:rPr lang="vi-VN" sz="2000" dirty="0"/>
              <a:t> i </a:t>
            </a:r>
            <a:r>
              <a:rPr lang="vi-VN" sz="2000" dirty="0">
                <a:latin typeface="Consolas" pitchFamily="49" charset="0"/>
                <a:cs typeface="Consolas" pitchFamily="49" charset="0"/>
              </a:rPr>
              <a:t>Racun</a:t>
            </a:r>
            <a:r>
              <a:rPr lang="vi-VN" sz="2000" dirty="0"/>
              <a:t> najverovatnije nemaju ništa zajedničko.</a:t>
            </a:r>
          </a:p>
          <a:p>
            <a:pPr eaLnBrk="1" hangingPunct="1">
              <a:spcAft>
                <a:spcPts val="600"/>
              </a:spcAft>
              <a:buClr>
                <a:schemeClr val="tx1"/>
              </a:buClr>
              <a:buSzPct val="75000"/>
              <a:buFont typeface="Wingdings" pitchFamily="2" charset="2"/>
              <a:buChar char="n"/>
            </a:pPr>
            <a:r>
              <a:rPr lang="vi-VN" sz="2000" b="1" dirty="0">
                <a:solidFill>
                  <a:srgbClr val="FF0000"/>
                </a:solidFill>
              </a:rPr>
              <a:t>Interfejsi</a:t>
            </a:r>
            <a:r>
              <a:rPr lang="vi-VN" sz="2000" dirty="0"/>
              <a:t> omogućavaju da klase koje nisu povezane implementiraju skup zajedničkih metoda. </a:t>
            </a:r>
            <a:endParaRPr lang="sr-Latn-RS" sz="2000" dirty="0"/>
          </a:p>
          <a:p>
            <a:pPr eaLnBrk="1" hangingPunct="1">
              <a:spcAft>
                <a:spcPts val="600"/>
              </a:spcAft>
              <a:buClr>
                <a:schemeClr val="tx1"/>
              </a:buClr>
              <a:buSzPct val="75000"/>
              <a:buFont typeface="Wingdings" pitchFamily="2" charset="2"/>
              <a:buChar char="n"/>
            </a:pPr>
            <a:r>
              <a:rPr lang="vi-VN" sz="2000" dirty="0"/>
              <a:t>Kada proglasimo da klase implementiraju određeni interfejs, objekti tih klasa mogu biti uniformno procesirani u smislu da se mogu pozivati metode koje su navedene u interfejsu.</a:t>
            </a:r>
          </a:p>
        </p:txBody>
      </p:sp>
      <p:sp>
        <p:nvSpPr>
          <p:cNvPr id="348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F3FFF61-B135-4749-828D-7F6F177997AA}" type="slidenum">
              <a:rPr lang="en-GB" smtClean="0">
                <a:latin typeface="Arial Black" pitchFamily="34" charset="0"/>
              </a:rPr>
              <a:pPr eaLnBrk="1" hangingPunct="1"/>
              <a:t>33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528638"/>
            <a:ext cx="4968875" cy="596900"/>
          </a:xfrm>
        </p:spPr>
        <p:txBody>
          <a:bodyPr/>
          <a:lstStyle/>
          <a:p>
            <a:pPr eaLnBrk="1" hangingPunct="1"/>
            <a:r>
              <a:rPr lang="en-US" sz="3600" smtClean="0"/>
              <a:t>Deklarisanje interfejsa</a:t>
            </a:r>
          </a:p>
        </p:txBody>
      </p:sp>
      <p:sp>
        <p:nvSpPr>
          <p:cNvPr id="35843" name="Rectangle 3" descr="Rectangle: Click to edit Master text styles&#10;Second level&#10;Third level&#10;Fourth level&#10;Fifth level"/>
          <p:cNvSpPr txBox="1">
            <a:spLocks noChangeArrowheads="1"/>
          </p:cNvSpPr>
          <p:nvPr/>
        </p:nvSpPr>
        <p:spPr bwMode="auto">
          <a:xfrm>
            <a:off x="107950" y="1484313"/>
            <a:ext cx="5111750"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a:t>Deklaracija interfejsa započinje ključnom rečju </a:t>
            </a:r>
            <a:r>
              <a:rPr lang="sr-Latn-RS" sz="2000" b="1">
                <a:solidFill>
                  <a:srgbClr val="FF0000"/>
                </a:solidFill>
                <a:latin typeface="Consolas" pitchFamily="49" charset="0"/>
                <a:cs typeface="Consolas" pitchFamily="49" charset="0"/>
              </a:rPr>
              <a:t>interface</a:t>
            </a:r>
            <a:r>
              <a:rPr lang="sr-Latn-RS" sz="2000"/>
              <a:t>, i </a:t>
            </a:r>
            <a:r>
              <a:rPr lang="sr-Latn-RS" sz="2000">
                <a:solidFill>
                  <a:srgbClr val="00B0F0"/>
                </a:solidFill>
              </a:rPr>
              <a:t>sadrži samo konstante i apstraktne metode</a:t>
            </a:r>
            <a:r>
              <a:rPr lang="en-US" sz="2000">
                <a:solidFill>
                  <a:srgbClr val="00B0F0"/>
                </a:solidFill>
              </a:rPr>
              <a:t>!</a:t>
            </a:r>
          </a:p>
          <a:p>
            <a:pPr eaLnBrk="1" hangingPunct="1">
              <a:spcAft>
                <a:spcPts val="600"/>
              </a:spcAft>
              <a:buClr>
                <a:schemeClr val="tx1"/>
              </a:buClr>
              <a:buSzPct val="75000"/>
              <a:buFont typeface="Wingdings" pitchFamily="2" charset="2"/>
              <a:buChar char="n"/>
            </a:pPr>
            <a:r>
              <a:rPr lang="sr-Latn-RS" sz="2000"/>
              <a:t>Za razliku od klasa, svi članovi interfejsa moraju biti </a:t>
            </a:r>
            <a:r>
              <a:rPr lang="sr-Latn-RS" sz="2000">
                <a:latin typeface="Consolas" pitchFamily="49" charset="0"/>
                <a:cs typeface="Consolas" pitchFamily="49" charset="0"/>
              </a:rPr>
              <a:t>public</a:t>
            </a:r>
            <a:r>
              <a:rPr lang="sr-Latn-RS" sz="2000"/>
              <a:t> i interfejsi ne mogu sadržati nikakvu specifikaciju metoda. </a:t>
            </a:r>
            <a:endParaRPr lang="en-US" sz="2000"/>
          </a:p>
          <a:p>
            <a:pPr eaLnBrk="1" hangingPunct="1">
              <a:spcAft>
                <a:spcPts val="600"/>
              </a:spcAft>
              <a:buClr>
                <a:schemeClr val="tx1"/>
              </a:buClr>
              <a:buSzPct val="75000"/>
              <a:buFont typeface="Wingdings" pitchFamily="2" charset="2"/>
              <a:buChar char="n"/>
            </a:pPr>
            <a:r>
              <a:rPr lang="sr-Latn-RS" sz="2000"/>
              <a:t>Sve metode deklarisane u interfejsu su implicitno </a:t>
            </a:r>
            <a:r>
              <a:rPr lang="sr-Latn-RS" sz="2000">
                <a:latin typeface="Consolas" pitchFamily="49" charset="0"/>
                <a:cs typeface="Consolas" pitchFamily="49" charset="0"/>
              </a:rPr>
              <a:t>public abstract</a:t>
            </a:r>
            <a:r>
              <a:rPr lang="sr-Latn-RS" sz="2000"/>
              <a:t>, dok su svi podaci implicitno </a:t>
            </a:r>
            <a:r>
              <a:rPr lang="sr-Latn-RS" sz="2000">
                <a:latin typeface="Consolas" pitchFamily="49" charset="0"/>
                <a:cs typeface="Consolas" pitchFamily="49" charset="0"/>
              </a:rPr>
              <a:t>public </a:t>
            </a:r>
            <a:r>
              <a:rPr lang="en-US" sz="2000">
                <a:latin typeface="Consolas" pitchFamily="49" charset="0"/>
                <a:cs typeface="Consolas" pitchFamily="49" charset="0"/>
              </a:rPr>
              <a:t>static</a:t>
            </a:r>
            <a:r>
              <a:rPr lang="sr-Latn-RS" sz="2000">
                <a:latin typeface="Consolas" pitchFamily="49" charset="0"/>
                <a:cs typeface="Consolas" pitchFamily="49" charset="0"/>
              </a:rPr>
              <a:t> final</a:t>
            </a:r>
            <a:r>
              <a:rPr lang="sr-Latn-RS" sz="2000"/>
              <a:t>. </a:t>
            </a:r>
            <a:endParaRPr lang="en-US" sz="2000"/>
          </a:p>
          <a:p>
            <a:pPr eaLnBrk="1" hangingPunct="1">
              <a:spcAft>
                <a:spcPts val="600"/>
              </a:spcAft>
              <a:buClr>
                <a:schemeClr val="tx1"/>
              </a:buClr>
              <a:buSzPct val="75000"/>
              <a:buFont typeface="Wingdings" pitchFamily="2" charset="2"/>
              <a:buChar char="n"/>
            </a:pPr>
            <a:r>
              <a:rPr lang="sr-Latn-RS" sz="2000"/>
              <a:t>U skladu sa specifikacijom Java jezika, ne navode se ključne reči </a:t>
            </a:r>
            <a:r>
              <a:rPr lang="sr-Latn-RS" sz="2000">
                <a:latin typeface="Consolas" pitchFamily="49" charset="0"/>
                <a:cs typeface="Consolas" pitchFamily="49" charset="0"/>
              </a:rPr>
              <a:t>public</a:t>
            </a:r>
            <a:r>
              <a:rPr lang="sr-Latn-RS" sz="2000"/>
              <a:t>, </a:t>
            </a:r>
            <a:r>
              <a:rPr lang="sr-Latn-RS" sz="2000">
                <a:latin typeface="Consolas" pitchFamily="49" charset="0"/>
                <a:cs typeface="Consolas" pitchFamily="49" charset="0"/>
              </a:rPr>
              <a:t>abstract</a:t>
            </a:r>
            <a:r>
              <a:rPr lang="sr-Latn-RS" sz="2000"/>
              <a:t> i </a:t>
            </a:r>
            <a:r>
              <a:rPr lang="sr-Latn-RS" sz="2000">
                <a:latin typeface="Consolas" pitchFamily="49" charset="0"/>
                <a:cs typeface="Consolas" pitchFamily="49" charset="0"/>
              </a:rPr>
              <a:t>final</a:t>
            </a:r>
            <a:r>
              <a:rPr lang="sr-Latn-RS" sz="2000"/>
              <a:t> pri deklaraciji metoda i podataka interfejsa.</a:t>
            </a:r>
            <a:endParaRPr lang="vi-VN" sz="2000"/>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0012964-A077-47F7-B30B-86D2D8E68F1B}" type="slidenum">
              <a:rPr lang="en-GB" smtClean="0">
                <a:latin typeface="Arial Black" pitchFamily="34" charset="0"/>
              </a:rPr>
              <a:pPr eaLnBrk="1" hangingPunct="1"/>
              <a:t>34</a:t>
            </a:fld>
            <a:endParaRPr lang="en-GB" smtClean="0">
              <a:latin typeface="Arial Black" pitchFamily="34" charset="0"/>
            </a:endParaRPr>
          </a:p>
        </p:txBody>
      </p:sp>
      <p:sp>
        <p:nvSpPr>
          <p:cNvPr id="35845" name="Rectangle 3" descr="Rectangle: Click to edit Master text styles&#10;Second level&#10;Third level&#10;Fourth level&#10;Fifth level"/>
          <p:cNvSpPr txBox="1">
            <a:spLocks noChangeArrowheads="1"/>
          </p:cNvSpPr>
          <p:nvPr/>
        </p:nvSpPr>
        <p:spPr bwMode="auto">
          <a:xfrm>
            <a:off x="5364163" y="2425700"/>
            <a:ext cx="3455987" cy="36671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sr-Latn-RS">
                <a:latin typeface="Consolas" pitchFamily="49" charset="0"/>
                <a:cs typeface="Consolas" pitchFamily="49" charset="0"/>
              </a:rPr>
              <a:t>public</a:t>
            </a:r>
            <a:r>
              <a:rPr lang="en-GB">
                <a:latin typeface="Consolas" pitchFamily="49" charset="0"/>
                <a:cs typeface="Consolas" pitchFamily="49" charset="0"/>
              </a:rPr>
              <a:t> interface Ime {</a:t>
            </a:r>
          </a:p>
          <a:p>
            <a:r>
              <a:rPr lang="en-GB">
                <a:latin typeface="Consolas" pitchFamily="49" charset="0"/>
                <a:cs typeface="Consolas" pitchFamily="49" charset="0"/>
              </a:rPr>
              <a:t> </a:t>
            </a:r>
          </a:p>
          <a:p>
            <a:r>
              <a:rPr lang="en-GB">
                <a:latin typeface="Consolas" pitchFamily="49" charset="0"/>
                <a:cs typeface="Consolas" pitchFamily="49" charset="0"/>
              </a:rPr>
              <a:t>	tip metoda1(parametri);</a:t>
            </a:r>
          </a:p>
          <a:p>
            <a:r>
              <a:rPr lang="en-GB">
                <a:latin typeface="Consolas" pitchFamily="49" charset="0"/>
                <a:cs typeface="Consolas" pitchFamily="49" charset="0"/>
              </a:rPr>
              <a:t>	tip metoda2(parametri);</a:t>
            </a:r>
          </a:p>
          <a:p>
            <a:r>
              <a:rPr lang="en-GB">
                <a:latin typeface="Consolas" pitchFamily="49" charset="0"/>
                <a:cs typeface="Consolas" pitchFamily="49" charset="0"/>
              </a:rPr>
              <a:t>	...</a:t>
            </a:r>
          </a:p>
          <a:p>
            <a:r>
              <a:rPr lang="en-GB">
                <a:latin typeface="Consolas" pitchFamily="49" charset="0"/>
                <a:cs typeface="Consolas" pitchFamily="49" charset="0"/>
              </a:rPr>
              <a:t>	tip metodaN(parametri);</a:t>
            </a:r>
          </a:p>
          <a:p>
            <a:r>
              <a:rPr lang="en-GB">
                <a:latin typeface="Consolas" pitchFamily="49" charset="0"/>
                <a:cs typeface="Consolas" pitchFamily="49" charset="0"/>
              </a:rPr>
              <a:t>	</a:t>
            </a:r>
          </a:p>
          <a:p>
            <a:r>
              <a:rPr lang="en-GB">
                <a:latin typeface="Consolas" pitchFamily="49" charset="0"/>
                <a:cs typeface="Consolas" pitchFamily="49" charset="0"/>
              </a:rPr>
              <a:t>	tip prom1 = vrednost1;</a:t>
            </a:r>
          </a:p>
          <a:p>
            <a:r>
              <a:rPr lang="en-GB">
                <a:latin typeface="Consolas" pitchFamily="49" charset="0"/>
                <a:cs typeface="Consolas" pitchFamily="49" charset="0"/>
              </a:rPr>
              <a:t>	tip prom2 = vrednost2;</a:t>
            </a:r>
          </a:p>
          <a:p>
            <a:r>
              <a:rPr lang="en-GB">
                <a:latin typeface="Consolas" pitchFamily="49" charset="0"/>
                <a:cs typeface="Consolas" pitchFamily="49" charset="0"/>
              </a:rPr>
              <a:t>	...</a:t>
            </a:r>
          </a:p>
          <a:p>
            <a:r>
              <a:rPr lang="en-GB">
                <a:latin typeface="Consolas" pitchFamily="49" charset="0"/>
                <a:cs typeface="Consolas" pitchFamily="49" charset="0"/>
              </a:rPr>
              <a:t>	tip promM = vrednostM;</a:t>
            </a:r>
          </a:p>
          <a:p>
            <a:r>
              <a:rPr lang="en-GB">
                <a:latin typeface="Consolas" pitchFamily="49" charset="0"/>
                <a:cs typeface="Consolas" pitchFamily="49" charset="0"/>
              </a:rPr>
              <a:t> </a:t>
            </a:r>
          </a:p>
          <a:p>
            <a:r>
              <a:rPr lang="en-GB">
                <a:latin typeface="Consolas" pitchFamily="49" charset="0"/>
                <a:cs typeface="Consolas" pitchFamily="49" charset="0"/>
              </a:rPr>
              <a: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288" y="528638"/>
            <a:ext cx="4383087" cy="596900"/>
          </a:xfrm>
        </p:spPr>
        <p:txBody>
          <a:bodyPr/>
          <a:lstStyle/>
          <a:p>
            <a:pPr eaLnBrk="1" hangingPunct="1"/>
            <a:r>
              <a:rPr lang="en-US" sz="3600" smtClean="0"/>
              <a:t>Korišćenje interfejsa</a:t>
            </a:r>
          </a:p>
        </p:txBody>
      </p:sp>
      <p:sp>
        <p:nvSpPr>
          <p:cNvPr id="21507" name="Rectangle 3" descr="Rectangle: Click to edit Master text styles&#10;Second level&#10;Third level&#10;Fourth level&#10;Fifth level"/>
          <p:cNvSpPr txBox="1">
            <a:spLocks noChangeArrowheads="1"/>
          </p:cNvSpPr>
          <p:nvPr/>
        </p:nvSpPr>
        <p:spPr bwMode="auto">
          <a:xfrm>
            <a:off x="250825" y="1339850"/>
            <a:ext cx="8521700"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smtClean="0"/>
              <a:t>Da bi koristili interfejs, mora se navesti da konkretna klasa implementira interfejs, i klasa mora da realizuje svaku metodu iz deklaracije interfejsa. </a:t>
            </a:r>
            <a:endParaRPr lang="en-US" sz="2000" dirty="0" smtClean="0"/>
          </a:p>
          <a:p>
            <a:pPr eaLnBrk="1" hangingPunct="1">
              <a:spcAft>
                <a:spcPts val="600"/>
              </a:spcAft>
              <a:buClr>
                <a:schemeClr val="tx1"/>
              </a:buClr>
              <a:buSzPct val="75000"/>
              <a:buFont typeface="Wingdings" pitchFamily="2" charset="2"/>
              <a:buChar char="n"/>
              <a:defRPr/>
            </a:pPr>
            <a:r>
              <a:rPr lang="vi-VN" sz="2000" dirty="0" smtClean="0"/>
              <a:t>Navođenje da klasa implementira interfejs se vrši pomoću ključne reči </a:t>
            </a:r>
            <a:r>
              <a:rPr lang="vi-VN" sz="2000" b="1" dirty="0" smtClean="0">
                <a:solidFill>
                  <a:srgbClr val="FF0000"/>
                </a:solidFill>
                <a:latin typeface="Consolas" pitchFamily="49" charset="0"/>
                <a:cs typeface="Consolas" pitchFamily="49" charset="0"/>
              </a:rPr>
              <a:t>implements</a:t>
            </a:r>
            <a:r>
              <a:rPr lang="vi-VN" sz="2000" dirty="0" smtClean="0"/>
              <a:t> praćene imenom interfejsa u deklaraciji klase, na primer</a:t>
            </a:r>
            <a:r>
              <a:rPr lang="en-US" sz="2000" dirty="0" smtClean="0"/>
              <a:t>:</a:t>
            </a:r>
            <a:endParaRPr lang="vi-VN" sz="2000" dirty="0" smtClean="0"/>
          </a:p>
          <a:p>
            <a:pPr marL="269875" indent="0" eaLnBrk="1" hangingPunct="1">
              <a:spcAft>
                <a:spcPts val="600"/>
              </a:spcAft>
              <a:buClr>
                <a:schemeClr val="tx1"/>
              </a:buClr>
              <a:buSzPct val="75000"/>
              <a:defRPr/>
            </a:pPr>
            <a:r>
              <a:rPr lang="vi-VN" sz="2000" dirty="0" smtClean="0">
                <a:latin typeface="Consolas" pitchFamily="49" charset="0"/>
                <a:cs typeface="Consolas" pitchFamily="49" charset="0"/>
              </a:rPr>
              <a:t>public class ABC </a:t>
            </a:r>
            <a:r>
              <a:rPr lang="vi-VN" sz="2000" dirty="0" smtClean="0">
                <a:solidFill>
                  <a:srgbClr val="FF0000"/>
                </a:solidFill>
                <a:latin typeface="Consolas" pitchFamily="49" charset="0"/>
                <a:cs typeface="Consolas" pitchFamily="49" charset="0"/>
              </a:rPr>
              <a:t>implements</a:t>
            </a:r>
            <a:r>
              <a:rPr lang="vi-VN" sz="2000" dirty="0" smtClean="0">
                <a:latin typeface="Consolas" pitchFamily="49" charset="0"/>
                <a:cs typeface="Consolas" pitchFamily="49" charset="0"/>
              </a:rPr>
              <a:t> DEF</a:t>
            </a:r>
            <a:r>
              <a:rPr lang="sr-Latn-ME" sz="2000" dirty="0" smtClean="0">
                <a:latin typeface="Consolas" pitchFamily="49" charset="0"/>
                <a:cs typeface="Consolas" pitchFamily="49" charset="0"/>
              </a:rPr>
              <a:t> </a:t>
            </a:r>
            <a:r>
              <a:rPr lang="vi-VN" sz="2000" dirty="0" smtClean="0">
                <a:latin typeface="Consolas" pitchFamily="49" charset="0"/>
                <a:cs typeface="Consolas" pitchFamily="49" charset="0"/>
              </a:rPr>
              <a:t>{</a:t>
            </a:r>
          </a:p>
          <a:p>
            <a:pPr marL="269875" indent="0" eaLnBrk="1" hangingPunct="1">
              <a:spcAft>
                <a:spcPts val="600"/>
              </a:spcAft>
              <a:buClr>
                <a:schemeClr val="tx1"/>
              </a:buClr>
              <a:buSzPct val="75000"/>
              <a:defRPr/>
            </a:pPr>
            <a:r>
              <a:rPr lang="vi-VN" sz="2000" dirty="0" smtClean="0">
                <a:latin typeface="Consolas" pitchFamily="49" charset="0"/>
                <a:cs typeface="Consolas" pitchFamily="49" charset="0"/>
              </a:rPr>
              <a:t>	...</a:t>
            </a:r>
          </a:p>
          <a:p>
            <a:pPr marL="269875" indent="0" eaLnBrk="1" hangingPunct="1">
              <a:spcAft>
                <a:spcPts val="1800"/>
              </a:spcAft>
              <a:buClr>
                <a:schemeClr val="tx1"/>
              </a:buClr>
              <a:buSzPct val="75000"/>
              <a:defRPr/>
            </a:pPr>
            <a:r>
              <a:rPr lang="vi-VN" sz="2000" dirty="0" smtClean="0">
                <a:latin typeface="Consolas" pitchFamily="49" charset="0"/>
                <a:cs typeface="Consolas" pitchFamily="49" charset="0"/>
              </a:rPr>
              <a:t>}</a:t>
            </a:r>
            <a:endParaRPr lang="en-US" sz="2000" dirty="0" smtClean="0"/>
          </a:p>
          <a:p>
            <a:pPr eaLnBrk="1" hangingPunct="1">
              <a:spcAft>
                <a:spcPts val="600"/>
              </a:spcAft>
              <a:buClr>
                <a:schemeClr val="tx1"/>
              </a:buClr>
              <a:buSzPct val="75000"/>
              <a:buFont typeface="Wingdings" pitchFamily="2" charset="2"/>
              <a:buChar char="n"/>
              <a:defRPr/>
            </a:pPr>
            <a:r>
              <a:rPr lang="vi-VN" sz="2000" dirty="0" smtClean="0"/>
              <a:t>Klasa može implementirati proizvoljno mnogo interfejsa. U tom slučaju, imena interfejsa se razdvajaju zarezima u zaglavlju klase:</a:t>
            </a:r>
          </a:p>
          <a:p>
            <a:pPr marL="269875" indent="0" eaLnBrk="1" hangingPunct="1">
              <a:spcBef>
                <a:spcPts val="600"/>
              </a:spcBef>
              <a:spcAft>
                <a:spcPts val="0"/>
              </a:spcAft>
              <a:buClr>
                <a:schemeClr val="tx1"/>
              </a:buClr>
              <a:buSzPct val="75000"/>
              <a:defRPr/>
            </a:pPr>
            <a:r>
              <a:rPr lang="vi-VN" sz="2000" dirty="0" smtClean="0">
                <a:latin typeface="Consolas" pitchFamily="49" charset="0"/>
                <a:cs typeface="Consolas" pitchFamily="49" charset="0"/>
              </a:rPr>
              <a:t>public class ABC implements Interf1, Interf2, ...{</a:t>
            </a:r>
          </a:p>
          <a:p>
            <a:pPr marL="269875" indent="0" eaLnBrk="1" hangingPunct="1">
              <a:spcAft>
                <a:spcPts val="600"/>
              </a:spcAft>
              <a:buClr>
                <a:schemeClr val="tx1"/>
              </a:buClr>
              <a:buSzPct val="75000"/>
              <a:defRPr/>
            </a:pPr>
            <a:r>
              <a:rPr lang="vi-VN" sz="2000" dirty="0" smtClean="0">
                <a:latin typeface="Consolas" pitchFamily="49" charset="0"/>
                <a:cs typeface="Consolas" pitchFamily="49" charset="0"/>
              </a:rPr>
              <a:t>	...</a:t>
            </a:r>
          </a:p>
          <a:p>
            <a:pPr marL="269875" indent="0" eaLnBrk="1" hangingPunct="1">
              <a:spcAft>
                <a:spcPts val="600"/>
              </a:spcAft>
              <a:buClr>
                <a:schemeClr val="tx1"/>
              </a:buClr>
              <a:buSzPct val="75000"/>
              <a:defRPr/>
            </a:pPr>
            <a:r>
              <a:rPr lang="vi-VN" sz="2000" dirty="0" smtClean="0">
                <a:latin typeface="Consolas" pitchFamily="49" charset="0"/>
                <a:cs typeface="Consolas" pitchFamily="49" charset="0"/>
              </a:rPr>
              <a:t>}</a:t>
            </a:r>
          </a:p>
        </p:txBody>
      </p:sp>
      <p:sp>
        <p:nvSpPr>
          <p:cNvPr id="368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734DCF4-07D0-4750-9535-A43849E654D8}" type="slidenum">
              <a:rPr lang="en-GB" smtClean="0">
                <a:latin typeface="Arial Black" pitchFamily="34" charset="0"/>
              </a:rPr>
              <a:pPr eaLnBrk="1" hangingPunct="1"/>
              <a:t>35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95288" y="528638"/>
            <a:ext cx="5832475" cy="596900"/>
          </a:xfrm>
        </p:spPr>
        <p:txBody>
          <a:bodyPr/>
          <a:lstStyle/>
          <a:p>
            <a:pPr eaLnBrk="1" hangingPunct="1"/>
            <a:r>
              <a:rPr lang="pt-BR" sz="3600" smtClean="0"/>
              <a:t>Interfejsi i apstraktne klase</a:t>
            </a:r>
            <a:endParaRPr lang="en-US" sz="3600" smtClean="0"/>
          </a:p>
        </p:txBody>
      </p:sp>
      <p:sp>
        <p:nvSpPr>
          <p:cNvPr id="37891" name="Rectangle 3" descr="Rectangle: Click to edit Master text styles&#10;Second level&#10;Third level&#10;Fourth level&#10;Fifth level"/>
          <p:cNvSpPr txBox="1">
            <a:spLocks noChangeArrowheads="1"/>
          </p:cNvSpPr>
          <p:nvPr/>
        </p:nvSpPr>
        <p:spPr bwMode="auto">
          <a:xfrm>
            <a:off x="395288" y="1485900"/>
            <a:ext cx="8353425"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Klasa koja ne implementira sve metode interfejsa je apstraktna i mora se deklarisati pomoću ključne reči </a:t>
            </a:r>
            <a:r>
              <a:rPr lang="vi-VN" sz="2000" dirty="0">
                <a:latin typeface="Consolas" pitchFamily="49" charset="0"/>
                <a:cs typeface="Consolas" pitchFamily="49" charset="0"/>
              </a:rPr>
              <a:t>abstract</a:t>
            </a:r>
            <a:r>
              <a:rPr lang="vi-VN" sz="2000" dirty="0"/>
              <a:t>. </a:t>
            </a:r>
            <a:endParaRPr lang="en-US" sz="2000" dirty="0"/>
          </a:p>
          <a:p>
            <a:pPr eaLnBrk="1" hangingPunct="1">
              <a:spcAft>
                <a:spcPts val="600"/>
              </a:spcAft>
              <a:buClr>
                <a:schemeClr val="tx1"/>
              </a:buClr>
              <a:buSzPct val="75000"/>
              <a:buFont typeface="Wingdings" pitchFamily="2" charset="2"/>
              <a:buChar char="n"/>
            </a:pPr>
            <a:r>
              <a:rPr lang="vi-VN" sz="2000" dirty="0"/>
              <a:t>Implementiranje interfejsa je, u OO žargonu, </a:t>
            </a:r>
            <a:r>
              <a:rPr lang="vi-VN" sz="2000" dirty="0">
                <a:solidFill>
                  <a:srgbClr val="FF0000"/>
                </a:solidFill>
              </a:rPr>
              <a:t>potpisivanje ugovora </a:t>
            </a:r>
            <a:r>
              <a:rPr lang="vi-VN" sz="2000" dirty="0"/>
              <a:t>između klase i kompajlera po kome klasa tvrdi da će realizovati sve metode navedene interfejsom ili će sebe proglasiti apstraktnom. </a:t>
            </a:r>
          </a:p>
          <a:p>
            <a:pPr eaLnBrk="1" hangingPunct="1">
              <a:spcAft>
                <a:spcPts val="600"/>
              </a:spcAft>
              <a:buClr>
                <a:schemeClr val="tx1"/>
              </a:buClr>
              <a:buSzPct val="75000"/>
              <a:buFont typeface="Wingdings" pitchFamily="2" charset="2"/>
              <a:buChar char="n"/>
            </a:pPr>
            <a:r>
              <a:rPr lang="vi-VN" sz="2000" dirty="0"/>
              <a:t>Funkcionalnost interfejsa i apstraktnih klasa je slična. I jedni i drugi omogućavaju polimorfno procesiranje objekata. </a:t>
            </a:r>
            <a:endParaRPr lang="en-US" sz="2000" dirty="0"/>
          </a:p>
          <a:p>
            <a:pPr eaLnBrk="1" hangingPunct="1">
              <a:spcAft>
                <a:spcPts val="600"/>
              </a:spcAft>
              <a:buClr>
                <a:schemeClr val="tx1"/>
              </a:buClr>
              <a:buSzPct val="75000"/>
              <a:buFont typeface="Wingdings" pitchFamily="2" charset="2"/>
              <a:buChar char="n"/>
            </a:pPr>
            <a:r>
              <a:rPr lang="vi-VN" sz="2000" dirty="0"/>
              <a:t>Za razlika od apstraktnih klasa, interfejs može da procesira raznorodne objekte, koji nemaju zajedničku superklas</a:t>
            </a:r>
            <a:r>
              <a:rPr lang="en-US" sz="2000" dirty="0"/>
              <a:t>u</a:t>
            </a:r>
            <a:r>
              <a:rPr lang="vi-VN" sz="2000" dirty="0"/>
              <a:t>. </a:t>
            </a:r>
            <a:endParaRPr lang="en-US" sz="2000" dirty="0"/>
          </a:p>
          <a:p>
            <a:pPr eaLnBrk="1" hangingPunct="1">
              <a:spcAft>
                <a:spcPts val="600"/>
              </a:spcAft>
              <a:buClr>
                <a:schemeClr val="tx1"/>
              </a:buClr>
              <a:buSzPct val="75000"/>
              <a:buFont typeface="Wingdings" pitchFamily="2" charset="2"/>
              <a:buChar char="n"/>
            </a:pPr>
            <a:r>
              <a:rPr lang="vi-VN" sz="2000" dirty="0"/>
              <a:t>Jedino što ti objekti treba da urade je da implementiraju metode iz interfejsa. </a:t>
            </a:r>
            <a:endParaRPr lang="en-US" sz="2000" dirty="0"/>
          </a:p>
          <a:p>
            <a:pPr eaLnBrk="1" hangingPunct="1">
              <a:spcAft>
                <a:spcPts val="600"/>
              </a:spcAft>
              <a:buClr>
                <a:schemeClr val="tx1"/>
              </a:buClr>
              <a:buSzPct val="75000"/>
              <a:buFont typeface="Wingdings" pitchFamily="2" charset="2"/>
              <a:buChar char="n"/>
            </a:pPr>
            <a:r>
              <a:rPr lang="vi-VN" sz="2000" dirty="0"/>
              <a:t>Na ovaj način se eliminiše </a:t>
            </a:r>
            <a:r>
              <a:rPr lang="vi-VN" sz="2000" dirty="0" smtClean="0"/>
              <a:t>potreb</a:t>
            </a:r>
            <a:r>
              <a:rPr lang="sr-Latn-ME" sz="2000" dirty="0" smtClean="0"/>
              <a:t>a</a:t>
            </a:r>
            <a:r>
              <a:rPr lang="vi-VN" sz="2000" dirty="0" smtClean="0"/>
              <a:t> </a:t>
            </a:r>
            <a:r>
              <a:rPr lang="vi-VN" sz="2000" dirty="0"/>
              <a:t>da postojeće apstraktne superklase menjamo kako bi obuhvatile više raznorodnih objekata.</a:t>
            </a:r>
          </a:p>
        </p:txBody>
      </p:sp>
      <p:sp>
        <p:nvSpPr>
          <p:cNvPr id="378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C3D59B4-2BA2-4653-AE3D-49AB03466E09}" type="slidenum">
              <a:rPr lang="en-GB" smtClean="0">
                <a:latin typeface="Arial Black" pitchFamily="34" charset="0"/>
              </a:rPr>
              <a:pPr eaLnBrk="1" hangingPunct="1"/>
              <a:t>36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288" y="528638"/>
            <a:ext cx="5832475" cy="596900"/>
          </a:xfrm>
        </p:spPr>
        <p:txBody>
          <a:bodyPr/>
          <a:lstStyle/>
          <a:p>
            <a:pPr eaLnBrk="1" hangingPunct="1"/>
            <a:r>
              <a:rPr lang="pt-BR" sz="3600" smtClean="0"/>
              <a:t>Interfejsi i apstraktne klase</a:t>
            </a:r>
            <a:endParaRPr lang="en-US" sz="3600" smtClean="0"/>
          </a:p>
        </p:txBody>
      </p:sp>
      <p:sp>
        <p:nvSpPr>
          <p:cNvPr id="38915" name="Rectangle 3" descr="Rectangle: Click to edit Master text styles&#10;Second level&#10;Third level&#10;Fourth level&#10;Fifth level"/>
          <p:cNvSpPr txBox="1">
            <a:spLocks noChangeArrowheads="1"/>
          </p:cNvSpPr>
          <p:nvPr/>
        </p:nvSpPr>
        <p:spPr bwMode="auto">
          <a:xfrm>
            <a:off x="395288" y="1485900"/>
            <a:ext cx="8353425"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Ukoliko apstraktna superklasa implementira interfejs, svaka njena konkretna potklasa mora implementirati sve metode interfejsa da bi ispunila ugovor koji je superklasa potpisala sa kompajlerom. </a:t>
            </a:r>
            <a:endParaRPr lang="en-US" sz="2000" dirty="0"/>
          </a:p>
          <a:p>
            <a:pPr eaLnBrk="1" hangingPunct="1">
              <a:spcAft>
                <a:spcPts val="600"/>
              </a:spcAft>
              <a:buClr>
                <a:schemeClr val="tx1"/>
              </a:buClr>
              <a:buSzPct val="75000"/>
              <a:buFont typeface="Wingdings" pitchFamily="2" charset="2"/>
              <a:buChar char="n"/>
            </a:pPr>
            <a:r>
              <a:rPr lang="vi-VN" sz="2000" dirty="0"/>
              <a:t>Ukoliko to ne uradi, mora biti deklarisana kao </a:t>
            </a:r>
            <a:r>
              <a:rPr lang="vi-VN" sz="2000" dirty="0">
                <a:latin typeface="Consolas" pitchFamily="49" charset="0"/>
                <a:cs typeface="Consolas" pitchFamily="49" charset="0"/>
              </a:rPr>
              <a:t>abstract</a:t>
            </a:r>
            <a:r>
              <a:rPr lang="vi-VN" sz="2000" dirty="0"/>
              <a:t>.</a:t>
            </a:r>
            <a:endParaRPr lang="en-US" sz="2000" dirty="0"/>
          </a:p>
          <a:p>
            <a:pPr eaLnBrk="1" hangingPunct="1">
              <a:spcAft>
                <a:spcPts val="600"/>
              </a:spcAft>
              <a:buClr>
                <a:schemeClr val="tx1"/>
              </a:buClr>
              <a:buSzPct val="75000"/>
              <a:buFont typeface="Wingdings" pitchFamily="2" charset="2"/>
              <a:buChar char="n"/>
            </a:pPr>
            <a:r>
              <a:rPr lang="vi-VN" sz="2000" dirty="0">
                <a:solidFill>
                  <a:srgbClr val="FF0000"/>
                </a:solidFill>
              </a:rPr>
              <a:t>Kad klasa implementira interfejs, primenjuje se veza tipa jeste</a:t>
            </a:r>
            <a:r>
              <a:rPr lang="vi-VN" sz="2000" dirty="0"/>
              <a:t>. Tako, na primer, ako klasa </a:t>
            </a:r>
            <a:r>
              <a:rPr lang="vi-VN" sz="2000" dirty="0">
                <a:latin typeface="Consolas" pitchFamily="49" charset="0"/>
                <a:cs typeface="Consolas" pitchFamily="49" charset="0"/>
              </a:rPr>
              <a:t>ABC</a:t>
            </a:r>
            <a:r>
              <a:rPr lang="vi-VN" sz="2000" dirty="0"/>
              <a:t> implementira interfejs </a:t>
            </a:r>
            <a:r>
              <a:rPr lang="vi-VN" sz="2000" dirty="0">
                <a:latin typeface="Consolas" pitchFamily="49" charset="0"/>
                <a:cs typeface="Consolas" pitchFamily="49" charset="0"/>
              </a:rPr>
              <a:t>DEF</a:t>
            </a:r>
            <a:r>
              <a:rPr lang="vi-VN" sz="2000" dirty="0"/>
              <a:t>, možemo reći da </a:t>
            </a:r>
            <a:r>
              <a:rPr lang="vi-VN" sz="2000" dirty="0">
                <a:latin typeface="Consolas" pitchFamily="49" charset="0"/>
                <a:cs typeface="Consolas" pitchFamily="49" charset="0"/>
              </a:rPr>
              <a:t>ABC</a:t>
            </a:r>
            <a:r>
              <a:rPr lang="vi-VN" sz="2000" dirty="0"/>
              <a:t> jeste </a:t>
            </a:r>
            <a:r>
              <a:rPr lang="vi-VN" sz="2000" dirty="0">
                <a:latin typeface="Consolas" pitchFamily="49" charset="0"/>
                <a:cs typeface="Consolas" pitchFamily="49" charset="0"/>
              </a:rPr>
              <a:t>DEF</a:t>
            </a:r>
            <a:r>
              <a:rPr lang="vi-VN" sz="2000" dirty="0"/>
              <a:t> objekat</a:t>
            </a:r>
            <a:r>
              <a:rPr lang="vi-VN" sz="2000" dirty="0" smtClean="0"/>
              <a:t>.</a:t>
            </a:r>
            <a:endParaRPr lang="en-US" sz="2000" dirty="0"/>
          </a:p>
          <a:p>
            <a:pPr eaLnBrk="1" hangingPunct="1">
              <a:spcAft>
                <a:spcPts val="600"/>
              </a:spcAft>
              <a:buClr>
                <a:schemeClr val="tx1"/>
              </a:buClr>
              <a:buSzPct val="75000"/>
              <a:buFont typeface="Wingdings" pitchFamily="2" charset="2"/>
              <a:buChar char="n"/>
            </a:pPr>
            <a:r>
              <a:rPr lang="vi-VN" sz="2000" dirty="0"/>
              <a:t>Ova se veza nastavlja i dublje u hijerarhiji nasleđivanja. Ako klasa </a:t>
            </a:r>
            <a:r>
              <a:rPr lang="vi-VN" sz="2000" dirty="0">
                <a:latin typeface="Consolas" pitchFamily="49" charset="0"/>
                <a:cs typeface="Consolas" pitchFamily="49" charset="0"/>
              </a:rPr>
              <a:t>ABC1</a:t>
            </a:r>
            <a:r>
              <a:rPr lang="vi-VN" sz="2000" dirty="0"/>
              <a:t> nasleđuje klasu </a:t>
            </a:r>
            <a:r>
              <a:rPr lang="vi-VN" sz="2000" dirty="0">
                <a:latin typeface="Consolas" pitchFamily="49" charset="0"/>
                <a:cs typeface="Consolas" pitchFamily="49" charset="0"/>
              </a:rPr>
              <a:t>ABC</a:t>
            </a:r>
            <a:r>
              <a:rPr lang="vi-VN" sz="2000" dirty="0"/>
              <a:t>, a </a:t>
            </a:r>
            <a:r>
              <a:rPr lang="vi-VN" sz="2000" dirty="0">
                <a:latin typeface="Consolas" pitchFamily="49" charset="0"/>
                <a:cs typeface="Consolas" pitchFamily="49" charset="0"/>
              </a:rPr>
              <a:t>ABC</a:t>
            </a:r>
            <a:r>
              <a:rPr lang="vi-VN" sz="2000" dirty="0"/>
              <a:t> implementira interfejs </a:t>
            </a:r>
            <a:r>
              <a:rPr lang="vi-VN" sz="2000" dirty="0">
                <a:latin typeface="Consolas" pitchFamily="49" charset="0"/>
                <a:cs typeface="Consolas" pitchFamily="49" charset="0"/>
              </a:rPr>
              <a:t>DEF</a:t>
            </a:r>
            <a:r>
              <a:rPr lang="vi-VN" sz="2000" dirty="0"/>
              <a:t>, može se reći da </a:t>
            </a:r>
            <a:r>
              <a:rPr lang="vi-VN" sz="2000" dirty="0">
                <a:latin typeface="Consolas" pitchFamily="49" charset="0"/>
                <a:cs typeface="Consolas" pitchFamily="49" charset="0"/>
              </a:rPr>
              <a:t>ABC1</a:t>
            </a:r>
            <a:r>
              <a:rPr lang="vi-VN" sz="2000" dirty="0"/>
              <a:t> jeste </a:t>
            </a:r>
            <a:r>
              <a:rPr lang="vi-VN" sz="2000" dirty="0">
                <a:latin typeface="Consolas" pitchFamily="49" charset="0"/>
                <a:cs typeface="Consolas" pitchFamily="49" charset="0"/>
              </a:rPr>
              <a:t>DEF</a:t>
            </a:r>
            <a:r>
              <a:rPr lang="vi-VN" sz="2000" dirty="0"/>
              <a:t> objekat. </a:t>
            </a:r>
            <a:endParaRPr lang="en-US" sz="2000" dirty="0"/>
          </a:p>
          <a:p>
            <a:pPr eaLnBrk="1" hangingPunct="1">
              <a:spcAft>
                <a:spcPts val="600"/>
              </a:spcAft>
              <a:buClr>
                <a:schemeClr val="tx1"/>
              </a:buClr>
              <a:buSzPct val="75000"/>
              <a:buFont typeface="Wingdings" pitchFamily="2" charset="2"/>
              <a:buChar char="n"/>
            </a:pPr>
            <a:r>
              <a:rPr lang="vi-VN" sz="2000" dirty="0"/>
              <a:t>Isto važi i prilikom implementiranja više interfejsa.</a:t>
            </a:r>
          </a:p>
        </p:txBody>
      </p:sp>
      <p:sp>
        <p:nvSpPr>
          <p:cNvPr id="389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C1B8B3-0233-4066-9001-13A057DD6760}" type="slidenum">
              <a:rPr lang="en-GB" smtClean="0">
                <a:latin typeface="Arial Black" pitchFamily="34" charset="0"/>
              </a:rPr>
              <a:pPr eaLnBrk="1" hangingPunct="1"/>
              <a:t>37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D853ECA-6616-4060-A000-015F791FE58E}" type="slidenum">
              <a:rPr lang="en-GB" smtClean="0">
                <a:latin typeface="Arial Black" pitchFamily="34" charset="0"/>
              </a:rPr>
              <a:pPr eaLnBrk="1" hangingPunct="1"/>
              <a:t>38</a:t>
            </a:fld>
            <a:endParaRPr lang="en-GB" smtClean="0">
              <a:latin typeface="Arial Black" pitchFamily="34" charset="0"/>
            </a:endParaRPr>
          </a:p>
        </p:txBody>
      </p:sp>
      <p:sp>
        <p:nvSpPr>
          <p:cNvPr id="39939" name="Rectangle 2"/>
          <p:cNvSpPr>
            <a:spLocks noGrp="1" noChangeArrowheads="1"/>
          </p:cNvSpPr>
          <p:nvPr>
            <p:ph type="title"/>
          </p:nvPr>
        </p:nvSpPr>
        <p:spPr>
          <a:xfrm>
            <a:off x="395288" y="528638"/>
            <a:ext cx="5040312" cy="596900"/>
          </a:xfrm>
        </p:spPr>
        <p:txBody>
          <a:bodyPr/>
          <a:lstStyle/>
          <a:p>
            <a:pPr eaLnBrk="1" hangingPunct="1"/>
            <a:r>
              <a:rPr lang="vi-VN" sz="3600" smtClean="0"/>
              <a:t>Nasleđivanje interfejsa</a:t>
            </a:r>
            <a:endParaRPr lang="en-US" sz="3600" smtClean="0"/>
          </a:p>
        </p:txBody>
      </p:sp>
      <p:sp>
        <p:nvSpPr>
          <p:cNvPr id="7" name="Rectangle 3" descr="Rectangle: Click to edit Master text styles&#10;Second level&#10;Third level&#10;Fourth level&#10;Fifth level"/>
          <p:cNvSpPr txBox="1">
            <a:spLocks noChangeArrowheads="1"/>
          </p:cNvSpPr>
          <p:nvPr/>
        </p:nvSpPr>
        <p:spPr bwMode="auto">
          <a:xfrm>
            <a:off x="250825" y="1196975"/>
            <a:ext cx="8521700"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Jedan interfejs može naslediti drugi interfejs, što se radi na potpuno isti način kao kod klasa, pomoću ključne reči </a:t>
            </a:r>
            <a:r>
              <a:rPr lang="vi-VN" sz="2000" smtClean="0">
                <a:latin typeface="Consolas" pitchFamily="49" charset="0"/>
                <a:cs typeface="Consolas" pitchFamily="49" charset="0"/>
              </a:rPr>
              <a:t>extends</a:t>
            </a:r>
            <a:r>
              <a:rPr lang="vi-VN" sz="2000" smtClean="0"/>
              <a:t>.</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public interface Drugi extends Prvi {</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metoda1(lista parametara);</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metoda2(lista parametara);	</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prom1 = vrednost1;</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prom2 = vrednost2;</a:t>
            </a:r>
          </a:p>
          <a:p>
            <a:pPr marL="269875" indent="0" eaLnBrk="1" hangingPunct="1">
              <a:spcAft>
                <a:spcPts val="1200"/>
              </a:spcAft>
              <a:buClr>
                <a:schemeClr val="tx1"/>
              </a:buClr>
              <a:buSzPct val="75000"/>
              <a:defRPr/>
            </a:pPr>
            <a:r>
              <a:rPr lang="vi-VN" sz="1900" smtClean="0">
                <a:latin typeface="Consolas" pitchFamily="49" charset="0"/>
                <a:cs typeface="Consolas" pitchFamily="49" charset="0"/>
              </a:rPr>
              <a:t>}</a:t>
            </a:r>
          </a:p>
          <a:p>
            <a:pPr eaLnBrk="1" hangingPunct="1">
              <a:spcAft>
                <a:spcPts val="600"/>
              </a:spcAft>
              <a:buClr>
                <a:schemeClr val="tx1"/>
              </a:buClr>
              <a:buSzPct val="75000"/>
              <a:buFont typeface="Wingdings" pitchFamily="2" charset="2"/>
              <a:buChar char="n"/>
              <a:defRPr/>
            </a:pPr>
            <a:r>
              <a:rPr lang="vi-VN" sz="2000" smtClean="0"/>
              <a:t>Za razliku od klasa, gde se može naslediti samo jedna klasa, interfejsi mogu naslediti proizvoljno mnogo interfejsa, na primer:</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public interface Peti extends Prvi, Drugi, Treci, Cetvrti {</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metoda1(lista parametara);</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metoda2(lista parametara);	</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prom1 = vrednost1;</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prom2 = vrednost2;</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95288" y="528638"/>
            <a:ext cx="3384550" cy="596900"/>
          </a:xfrm>
        </p:spPr>
        <p:txBody>
          <a:bodyPr/>
          <a:lstStyle/>
          <a:p>
            <a:pPr eaLnBrk="1" hangingPunct="1"/>
            <a:r>
              <a:rPr lang="sr-Latn-RS" sz="3600" smtClean="0"/>
              <a:t>Interfejs i klasa</a:t>
            </a:r>
            <a:endParaRPr lang="en-US" sz="3600" smtClean="0"/>
          </a:p>
        </p:txBody>
      </p:sp>
      <p:sp>
        <p:nvSpPr>
          <p:cNvPr id="40963" name="Rectangle 3" descr="Rectangle: Click to edit Master text styles&#10;Second level&#10;Third level&#10;Fourth level&#10;Fifth level"/>
          <p:cNvSpPr txBox="1">
            <a:spLocks noChangeArrowheads="1"/>
          </p:cNvSpPr>
          <p:nvPr/>
        </p:nvSpPr>
        <p:spPr bwMode="auto">
          <a:xfrm>
            <a:off x="179388" y="1196975"/>
            <a:ext cx="8856662"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536575"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Česta je zabuna da se interfejs poistovećuje sa klasom. </a:t>
            </a:r>
            <a:r>
              <a:rPr lang="vi-VN" sz="2000" dirty="0">
                <a:solidFill>
                  <a:srgbClr val="FF0000"/>
                </a:solidFill>
              </a:rPr>
              <a:t>Interfejs nije </a:t>
            </a:r>
            <a:r>
              <a:rPr lang="vi-VN" sz="2000" dirty="0" smtClean="0">
                <a:solidFill>
                  <a:srgbClr val="FF0000"/>
                </a:solidFill>
              </a:rPr>
              <a:t>klasa</a:t>
            </a:r>
            <a:r>
              <a:rPr lang="sr-Latn-ME" sz="2000" dirty="0">
                <a:solidFill>
                  <a:srgbClr val="FF0000"/>
                </a:solidFill>
              </a:rPr>
              <a:t>!</a:t>
            </a:r>
            <a:endParaRPr lang="en-US" sz="2000" dirty="0">
              <a:solidFill>
                <a:srgbClr val="FF0000"/>
              </a:solidFill>
            </a:endParaRPr>
          </a:p>
          <a:p>
            <a:pPr eaLnBrk="1" hangingPunct="1">
              <a:buClr>
                <a:schemeClr val="tx1"/>
              </a:buClr>
              <a:buSzPct val="75000"/>
              <a:buFont typeface="Wingdings" pitchFamily="2" charset="2"/>
              <a:buChar char="n"/>
            </a:pPr>
            <a:r>
              <a:rPr lang="vi-VN" sz="2000" dirty="0"/>
              <a:t>U pitanju su dva različita koncepta. Klasa opisuje osobine (</a:t>
            </a:r>
            <a:r>
              <a:rPr lang="vi-VN" sz="2000" dirty="0" smtClean="0"/>
              <a:t>atribut</a:t>
            </a:r>
            <a:r>
              <a:rPr lang="sr-Latn-ME" sz="2000" dirty="0" smtClean="0"/>
              <a:t>e</a:t>
            </a:r>
            <a:r>
              <a:rPr lang="vi-VN" sz="2000" dirty="0" smtClean="0"/>
              <a:t>) </a:t>
            </a:r>
            <a:r>
              <a:rPr lang="vi-VN" sz="2000" dirty="0"/>
              <a:t>i ponašanje objekata (metode). Interfejs navodi koje metode će klasa implementirati.</a:t>
            </a:r>
          </a:p>
          <a:p>
            <a:pPr eaLnBrk="1" hangingPunct="1">
              <a:spcBef>
                <a:spcPts val="600"/>
              </a:spcBef>
              <a:buClr>
                <a:schemeClr val="tx1"/>
              </a:buClr>
              <a:buSzPct val="75000"/>
              <a:buFont typeface="Wingdings" pitchFamily="2" charset="2"/>
              <a:buChar char="n"/>
            </a:pPr>
            <a:r>
              <a:rPr lang="vi-VN" sz="2000" dirty="0"/>
              <a:t>Sličnosti intefejsa i klase se ogledaju u sledećem:</a:t>
            </a:r>
          </a:p>
          <a:p>
            <a:pPr lvl="1" eaLnBrk="1" hangingPunct="1">
              <a:buClr>
                <a:schemeClr val="tx1"/>
              </a:buClr>
              <a:buSzPct val="75000"/>
              <a:buFont typeface="Wingdings" pitchFamily="2" charset="2"/>
              <a:buChar char="Ø"/>
            </a:pPr>
            <a:r>
              <a:rPr lang="vi-VN" dirty="0">
                <a:solidFill>
                  <a:srgbClr val="0070C0"/>
                </a:solidFill>
              </a:rPr>
              <a:t>Interfejs i klase mogu sadrže proizvoljan broj metoda, u ovom slučaju apstraktnih.</a:t>
            </a:r>
          </a:p>
          <a:p>
            <a:pPr lvl="1" eaLnBrk="1" hangingPunct="1">
              <a:buClr>
                <a:schemeClr val="tx1"/>
              </a:buClr>
              <a:buSzPct val="75000"/>
              <a:buFont typeface="Wingdings" pitchFamily="2" charset="2"/>
              <a:buChar char="Ø"/>
            </a:pPr>
            <a:r>
              <a:rPr lang="vi-VN" dirty="0">
                <a:solidFill>
                  <a:srgbClr val="0070C0"/>
                </a:solidFill>
              </a:rPr>
              <a:t>Izvorni kod interfejsa se piše u fajlu sa </a:t>
            </a:r>
            <a:r>
              <a:rPr lang="vi-VN" dirty="0">
                <a:solidFill>
                  <a:srgbClr val="0070C0"/>
                </a:solidFill>
                <a:latin typeface="Consolas" pitchFamily="49" charset="0"/>
                <a:cs typeface="Consolas" pitchFamily="49" charset="0"/>
              </a:rPr>
              <a:t>.java</a:t>
            </a:r>
            <a:r>
              <a:rPr lang="vi-VN" dirty="0">
                <a:solidFill>
                  <a:srgbClr val="0070C0"/>
                </a:solidFill>
              </a:rPr>
              <a:t> ekstenzijom, pri čemu ime interfejsa odgovara imenu fajla.</a:t>
            </a:r>
          </a:p>
          <a:p>
            <a:pPr lvl="1" eaLnBrk="1" hangingPunct="1">
              <a:buClr>
                <a:schemeClr val="tx1"/>
              </a:buClr>
              <a:buSzPct val="75000"/>
              <a:buFont typeface="Wingdings" pitchFamily="2" charset="2"/>
              <a:buChar char="Ø"/>
            </a:pPr>
            <a:r>
              <a:rPr lang="vi-VN" dirty="0">
                <a:solidFill>
                  <a:srgbClr val="0070C0"/>
                </a:solidFill>
              </a:rPr>
              <a:t>Bajt kod interfejsa se pojavljuje u </a:t>
            </a:r>
            <a:r>
              <a:rPr lang="vi-VN" dirty="0">
                <a:solidFill>
                  <a:srgbClr val="0070C0"/>
                </a:solidFill>
                <a:latin typeface="Consolas" pitchFamily="49" charset="0"/>
                <a:cs typeface="Consolas" pitchFamily="49" charset="0"/>
              </a:rPr>
              <a:t>.class</a:t>
            </a:r>
            <a:r>
              <a:rPr lang="vi-VN" dirty="0">
                <a:solidFill>
                  <a:srgbClr val="0070C0"/>
                </a:solidFill>
              </a:rPr>
              <a:t> fajlu.</a:t>
            </a:r>
          </a:p>
          <a:p>
            <a:pPr lvl="1" eaLnBrk="1" hangingPunct="1">
              <a:buClr>
                <a:schemeClr val="tx1"/>
              </a:buClr>
              <a:buSzPct val="75000"/>
              <a:buFont typeface="Wingdings" pitchFamily="2" charset="2"/>
              <a:buChar char="Ø"/>
            </a:pPr>
            <a:r>
              <a:rPr lang="vi-VN" dirty="0">
                <a:solidFill>
                  <a:srgbClr val="0070C0"/>
                </a:solidFill>
              </a:rPr>
              <a:t>Interfejs</a:t>
            </a:r>
            <a:r>
              <a:rPr lang="sr-Latn-RS" dirty="0">
                <a:solidFill>
                  <a:srgbClr val="0070C0"/>
                </a:solidFill>
              </a:rPr>
              <a:t>i</a:t>
            </a:r>
            <a:r>
              <a:rPr lang="vi-VN" dirty="0">
                <a:solidFill>
                  <a:srgbClr val="0070C0"/>
                </a:solidFill>
              </a:rPr>
              <a:t> se nalaze u paketu.</a:t>
            </a:r>
          </a:p>
          <a:p>
            <a:pPr eaLnBrk="1" hangingPunct="1">
              <a:spcBef>
                <a:spcPts val="600"/>
              </a:spcBef>
              <a:buClr>
                <a:schemeClr val="tx1"/>
              </a:buClr>
              <a:buSzPct val="75000"/>
              <a:buFont typeface="Wingdings" pitchFamily="2" charset="2"/>
              <a:buChar char="n"/>
            </a:pPr>
            <a:r>
              <a:rPr lang="vi-VN" sz="2000" dirty="0"/>
              <a:t>Razlike intefejsa i klase se ogledaju u sledećem:</a:t>
            </a:r>
          </a:p>
          <a:p>
            <a:pPr lvl="1" eaLnBrk="1" hangingPunct="1">
              <a:buClr>
                <a:schemeClr val="tx1"/>
              </a:buClr>
              <a:buSzPct val="75000"/>
              <a:buFont typeface="Wingdings" pitchFamily="2" charset="2"/>
              <a:buChar char="Ø"/>
            </a:pPr>
            <a:r>
              <a:rPr lang="vi-VN" dirty="0">
                <a:solidFill>
                  <a:srgbClr val="00B050"/>
                </a:solidFill>
              </a:rPr>
              <a:t>Ne može se kreirati instanca interfejsa.</a:t>
            </a:r>
          </a:p>
          <a:p>
            <a:pPr lvl="1" eaLnBrk="1" hangingPunct="1">
              <a:buClr>
                <a:schemeClr val="tx1"/>
              </a:buClr>
              <a:buSzPct val="75000"/>
              <a:buFont typeface="Wingdings" pitchFamily="2" charset="2"/>
              <a:buChar char="Ø"/>
            </a:pPr>
            <a:r>
              <a:rPr lang="en-US" dirty="0">
                <a:solidFill>
                  <a:srgbClr val="00B050"/>
                </a:solidFill>
              </a:rPr>
              <a:t>I</a:t>
            </a:r>
            <a:r>
              <a:rPr lang="vi-VN" dirty="0">
                <a:solidFill>
                  <a:srgbClr val="00B050"/>
                </a:solidFill>
              </a:rPr>
              <a:t>nterfejs nema konstruktora.</a:t>
            </a:r>
          </a:p>
          <a:p>
            <a:pPr lvl="1" eaLnBrk="1" hangingPunct="1">
              <a:buClr>
                <a:schemeClr val="tx1"/>
              </a:buClr>
              <a:buSzPct val="75000"/>
              <a:buFont typeface="Wingdings" pitchFamily="2" charset="2"/>
              <a:buChar char="Ø"/>
            </a:pPr>
            <a:r>
              <a:rPr lang="vi-VN" dirty="0">
                <a:solidFill>
                  <a:srgbClr val="00B050"/>
                </a:solidFill>
              </a:rPr>
              <a:t>Sve metode interfejsa su apstraktne.</a:t>
            </a:r>
          </a:p>
          <a:p>
            <a:pPr lvl="1" eaLnBrk="1" hangingPunct="1">
              <a:buClr>
                <a:schemeClr val="tx1"/>
              </a:buClr>
              <a:buSzPct val="75000"/>
              <a:buFont typeface="Wingdings" pitchFamily="2" charset="2"/>
              <a:buChar char="Ø"/>
            </a:pPr>
            <a:r>
              <a:rPr lang="vi-VN" dirty="0">
                <a:solidFill>
                  <a:srgbClr val="00B050"/>
                </a:solidFill>
              </a:rPr>
              <a:t>Sve podaci interfejsa su </a:t>
            </a:r>
            <a:r>
              <a:rPr lang="vi-VN" dirty="0">
                <a:solidFill>
                  <a:srgbClr val="00B050"/>
                </a:solidFill>
                <a:latin typeface="Consolas" pitchFamily="49" charset="0"/>
                <a:cs typeface="Consolas" pitchFamily="49" charset="0"/>
              </a:rPr>
              <a:t>static</a:t>
            </a:r>
            <a:r>
              <a:rPr lang="vi-VN" dirty="0">
                <a:solidFill>
                  <a:srgbClr val="00B050"/>
                </a:solidFill>
              </a:rPr>
              <a:t> i </a:t>
            </a:r>
            <a:r>
              <a:rPr lang="vi-VN" dirty="0">
                <a:solidFill>
                  <a:srgbClr val="00B050"/>
                </a:solidFill>
                <a:latin typeface="Consolas" pitchFamily="49" charset="0"/>
                <a:cs typeface="Consolas" pitchFamily="49" charset="0"/>
              </a:rPr>
              <a:t>final</a:t>
            </a:r>
            <a:r>
              <a:rPr lang="vi-VN" dirty="0">
                <a:solidFill>
                  <a:srgbClr val="00B050"/>
                </a:solidFill>
              </a:rPr>
              <a:t>.</a:t>
            </a:r>
          </a:p>
          <a:p>
            <a:pPr lvl="1" eaLnBrk="1" hangingPunct="1">
              <a:buClr>
                <a:schemeClr val="tx1"/>
              </a:buClr>
              <a:buSzPct val="75000"/>
              <a:buFont typeface="Wingdings" pitchFamily="2" charset="2"/>
              <a:buChar char="Ø"/>
            </a:pPr>
            <a:r>
              <a:rPr lang="vi-VN" dirty="0">
                <a:solidFill>
                  <a:srgbClr val="00B050"/>
                </a:solidFill>
              </a:rPr>
              <a:t>U Javi, klasa može naslediti samo jednu klasu, dok interfejs može naslediti proizvoljno mnogo interfejsa.</a:t>
            </a:r>
          </a:p>
        </p:txBody>
      </p:sp>
      <p:sp>
        <p:nvSpPr>
          <p:cNvPr id="409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9F7E83C-BBDB-4258-AD7E-8691F5E7EAC8}" type="slidenum">
              <a:rPr lang="en-GB" smtClean="0">
                <a:latin typeface="Arial Black" pitchFamily="34" charset="0"/>
              </a:rPr>
              <a:pPr eaLnBrk="1" hangingPunct="1"/>
              <a:t>39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528638"/>
            <a:ext cx="4321175" cy="596900"/>
          </a:xfrm>
        </p:spPr>
        <p:txBody>
          <a:bodyPr/>
          <a:lstStyle/>
          <a:p>
            <a:pPr eaLnBrk="1" hangingPunct="1"/>
            <a:r>
              <a:rPr lang="vi-VN" altLang="sr-Latn-RS" sz="3600" smtClean="0"/>
              <a:t>Uvod u nasleđivanje</a:t>
            </a:r>
            <a:endParaRPr lang="en-US" altLang="sr-Latn-RS" sz="3600" smtClean="0"/>
          </a:p>
        </p:txBody>
      </p:sp>
      <p:sp>
        <p:nvSpPr>
          <p:cNvPr id="6147" name="Rectangle 3" descr="Rectangle: Click to edit Master text styles&#10;Second level&#10;Third level&#10;Fourth level&#10;Fifth level"/>
          <p:cNvSpPr txBox="1">
            <a:spLocks noChangeArrowheads="1"/>
          </p:cNvSpPr>
          <p:nvPr/>
        </p:nvSpPr>
        <p:spPr bwMode="auto">
          <a:xfrm>
            <a:off x="107950" y="1268413"/>
            <a:ext cx="889317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dirty="0"/>
              <a:t>Nasleđivanje odražava </a:t>
            </a:r>
            <a:r>
              <a:rPr lang="vi-VN" altLang="sr-Latn-RS" sz="1900" b="1" dirty="0">
                <a:solidFill>
                  <a:srgbClr val="FF0000"/>
                </a:solidFill>
              </a:rPr>
              <a:t>vezu tipa jeste</a:t>
            </a:r>
            <a:r>
              <a:rPr lang="vi-VN" altLang="sr-Latn-RS" sz="1900" dirty="0"/>
              <a:t> (eng. </a:t>
            </a:r>
            <a:r>
              <a:rPr lang="vi-VN" altLang="sr-Latn-RS" sz="1900" i="1" dirty="0"/>
              <a:t>is-a relationship</a:t>
            </a:r>
            <a:r>
              <a:rPr lang="vi-VN" altLang="sr-Latn-RS" sz="1900" dirty="0"/>
              <a:t>), nasuprot kompozicije koja odražava vezu tipa ima. </a:t>
            </a:r>
            <a:endParaRPr lang="sr-Latn-RS" altLang="sr-Latn-RS" sz="1900" dirty="0"/>
          </a:p>
          <a:p>
            <a:pPr eaLnBrk="1" hangingPunct="1">
              <a:spcAft>
                <a:spcPts val="600"/>
              </a:spcAft>
              <a:buClr>
                <a:schemeClr val="tx1"/>
              </a:buClr>
              <a:buSzPct val="75000"/>
              <a:buFont typeface="Wingdings" pitchFamily="2" charset="2"/>
              <a:buChar char="n"/>
            </a:pPr>
            <a:r>
              <a:rPr lang="vi-VN" altLang="sr-Latn-RS" sz="1900" dirty="0"/>
              <a:t>U vezi tipa jeste, objekat potklase se može tretirati </a:t>
            </a:r>
            <a:r>
              <a:rPr lang="vi-VN" altLang="sr-Latn-RS" sz="1900" dirty="0" smtClean="0"/>
              <a:t>kao </a:t>
            </a:r>
            <a:r>
              <a:rPr lang="vi-VN" altLang="sr-Latn-RS" sz="1900" dirty="0"/>
              <a:t>objekat superklase.</a:t>
            </a:r>
            <a:endParaRPr lang="sr-Latn-RS" altLang="sr-Latn-RS" sz="1900" dirty="0"/>
          </a:p>
          <a:p>
            <a:pPr eaLnBrk="1" hangingPunct="1">
              <a:spcAft>
                <a:spcPts val="600"/>
              </a:spcAft>
              <a:buClr>
                <a:schemeClr val="tx1"/>
              </a:buClr>
              <a:buSzPct val="75000"/>
              <a:buFont typeface="Wingdings" pitchFamily="2" charset="2"/>
              <a:buChar char="n"/>
            </a:pPr>
            <a:r>
              <a:rPr lang="sr-Latn-RS" altLang="sr-Latn-RS" sz="1900" dirty="0"/>
              <a:t>Primer nasleđivanja klase </a:t>
            </a:r>
            <a:r>
              <a:rPr lang="sr-Latn-RS" altLang="sr-Latn-RS" sz="1900" dirty="0">
                <a:latin typeface="Consolas" pitchFamily="49" charset="0"/>
                <a:cs typeface="Consolas" pitchFamily="49" charset="0"/>
              </a:rPr>
              <a:t>Oblik</a:t>
            </a:r>
            <a:r>
              <a:rPr lang="sr-Latn-RS" altLang="sr-Latn-RS" sz="1900" dirty="0"/>
              <a:t> je dat na slici ispod.</a:t>
            </a:r>
          </a:p>
          <a:p>
            <a:pPr eaLnBrk="1" hangingPunct="1">
              <a:spcAft>
                <a:spcPts val="600"/>
              </a:spcAft>
              <a:buClr>
                <a:schemeClr val="tx1"/>
              </a:buClr>
              <a:buSzPct val="75000"/>
              <a:buFont typeface="Wingdings" pitchFamily="2" charset="2"/>
              <a:buChar char="n"/>
            </a:pPr>
            <a:r>
              <a:rPr lang="vi-VN" altLang="sr-Latn-RS" sz="1900" dirty="0"/>
              <a:t>Svaka strelica na slici predstavlja vezu tipa jeste. Prateći strelice možemo reći da </a:t>
            </a:r>
            <a:r>
              <a:rPr lang="vi-VN" altLang="sr-Latn-RS" sz="1900" dirty="0">
                <a:latin typeface="Consolas" pitchFamily="49" charset="0"/>
                <a:cs typeface="Consolas" pitchFamily="49" charset="0"/>
              </a:rPr>
              <a:t>Krug</a:t>
            </a:r>
            <a:r>
              <a:rPr lang="vi-VN" altLang="sr-Latn-RS" sz="1900" dirty="0"/>
              <a:t> jeste </a:t>
            </a:r>
            <a:r>
              <a:rPr lang="vi-VN" altLang="sr-Latn-RS" sz="1900" dirty="0">
                <a:latin typeface="Consolas" pitchFamily="49" charset="0"/>
                <a:cs typeface="Consolas" pitchFamily="49" charset="0"/>
              </a:rPr>
              <a:t>Oblik2D</a:t>
            </a:r>
            <a:r>
              <a:rPr lang="vi-VN" altLang="sr-Latn-RS" sz="1900" dirty="0"/>
              <a:t>, jeste </a:t>
            </a:r>
            <a:r>
              <a:rPr lang="vi-VN" altLang="sr-Latn-RS" sz="1900" dirty="0">
                <a:latin typeface="Consolas" pitchFamily="49" charset="0"/>
                <a:cs typeface="Consolas" pitchFamily="49" charset="0"/>
              </a:rPr>
              <a:t>Oblik</a:t>
            </a:r>
            <a:r>
              <a:rPr lang="vi-VN" altLang="sr-Latn-RS" sz="1900" dirty="0"/>
              <a:t>, i na, kraju, jeste </a:t>
            </a:r>
            <a:r>
              <a:rPr lang="vi-VN" altLang="sr-Latn-RS" sz="1900" dirty="0">
                <a:latin typeface="Consolas" pitchFamily="49" charset="0"/>
                <a:cs typeface="Consolas" pitchFamily="49" charset="0"/>
              </a:rPr>
              <a:t>Object</a:t>
            </a:r>
            <a:r>
              <a:rPr lang="vi-VN" altLang="sr-Latn-RS" sz="1900" dirty="0"/>
              <a:t>.</a:t>
            </a:r>
            <a:endParaRPr lang="en-US" altLang="sr-Latn-RS" sz="1900" dirty="0"/>
          </a:p>
          <a:p>
            <a:pPr eaLnBrk="1" hangingPunct="1">
              <a:spcAft>
                <a:spcPts val="600"/>
              </a:spcAft>
              <a:buClr>
                <a:schemeClr val="tx1"/>
              </a:buClr>
              <a:buSzPct val="75000"/>
              <a:buFont typeface="Wingdings" pitchFamily="2" charset="2"/>
              <a:buChar char="n"/>
            </a:pPr>
            <a:r>
              <a:rPr lang="vi-VN" altLang="sr-Latn-RS" sz="1900" dirty="0"/>
              <a:t>Potklasa može modifikovati</a:t>
            </a:r>
            <a:r>
              <a:rPr lang="en-US" altLang="sr-Latn-RS" sz="1900" dirty="0"/>
              <a:t> (</a:t>
            </a:r>
            <a:r>
              <a:rPr lang="vi-VN" altLang="sr-Latn-RS" sz="1900" b="1" dirty="0">
                <a:solidFill>
                  <a:srgbClr val="FF0000"/>
                </a:solidFill>
              </a:rPr>
              <a:t>redefinisa</a:t>
            </a:r>
            <a:r>
              <a:rPr lang="en-US" altLang="sr-Latn-RS" sz="1900" b="1" dirty="0" err="1">
                <a:solidFill>
                  <a:srgbClr val="FF0000"/>
                </a:solidFill>
              </a:rPr>
              <a:t>ti</a:t>
            </a:r>
            <a:r>
              <a:rPr lang="en-US" altLang="sr-Latn-RS" sz="1900" dirty="0"/>
              <a:t>)</a:t>
            </a:r>
            <a:r>
              <a:rPr lang="vi-VN" altLang="sr-Latn-RS" sz="1900" dirty="0"/>
              <a:t> nasleđ</a:t>
            </a:r>
            <a:r>
              <a:rPr lang="en-US" altLang="sr-Latn-RS" sz="1900" dirty="0" err="1"/>
              <a:t>ene</a:t>
            </a:r>
            <a:r>
              <a:rPr lang="vi-VN" altLang="sr-Latn-RS" sz="1900" dirty="0"/>
              <a:t> metode</a:t>
            </a:r>
            <a:r>
              <a:rPr lang="en-US" altLang="sr-Latn-RS" sz="1900" dirty="0"/>
              <a:t>,</a:t>
            </a:r>
            <a:r>
              <a:rPr lang="vi-VN" altLang="sr-Latn-RS" sz="1900" dirty="0"/>
              <a:t> radi prilagođavanja specifičnostima potklase.</a:t>
            </a:r>
            <a:endParaRPr lang="en-US" altLang="sr-Latn-RS" sz="1900" dirty="0"/>
          </a:p>
        </p:txBody>
      </p:sp>
      <p:sp>
        <p:nvSpPr>
          <p:cNvPr id="61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2521618-F822-4650-B712-713332E53D30}" type="slidenum">
              <a:rPr lang="en-GB" altLang="sr-Latn-RS" smtClean="0">
                <a:latin typeface="Arial Black" pitchFamily="34" charset="0"/>
              </a:rPr>
              <a:pPr eaLnBrk="1" hangingPunct="1"/>
              <a:t>4</a:t>
            </a:fld>
            <a:endParaRPr lang="en-GB" altLang="sr-Latn-RS" smtClean="0">
              <a:latin typeface="Arial Black" pitchFamily="34" charset="0"/>
            </a:endParaRPr>
          </a:p>
        </p:txBody>
      </p:sp>
      <p:pic>
        <p:nvPicPr>
          <p:cNvPr id="6149" name="Picture 4" descr="Nasledjivanje.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125" y="4076700"/>
            <a:ext cx="7188200"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288" y="528638"/>
            <a:ext cx="6480175" cy="596900"/>
          </a:xfrm>
        </p:spPr>
        <p:txBody>
          <a:bodyPr/>
          <a:lstStyle/>
          <a:p>
            <a:pPr eaLnBrk="1" hangingPunct="1"/>
            <a:r>
              <a:rPr lang="sr-Latn-RS" sz="3600" smtClean="0"/>
              <a:t>Primer korišćenja interfejsa</a:t>
            </a:r>
            <a:endParaRPr lang="en-US" sz="3600" smtClean="0"/>
          </a:p>
        </p:txBody>
      </p:sp>
      <p:sp>
        <p:nvSpPr>
          <p:cNvPr id="41987" name="Rectangle 3" descr="Rectangle: Click to edit Master text styles&#10;Second level&#10;Third level&#10;Fourth level&#10;Fifth level"/>
          <p:cNvSpPr txBox="1">
            <a:spLocks noChangeArrowheads="1"/>
          </p:cNvSpPr>
          <p:nvPr/>
        </p:nvSpPr>
        <p:spPr bwMode="auto">
          <a:xfrm>
            <a:off x="179388" y="1412875"/>
            <a:ext cx="87852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a:t>Kao primer korišćenja interfejsa, uzmimo primer klasa </a:t>
            </a:r>
            <a:r>
              <a:rPr lang="vi-VN" sz="2000">
                <a:latin typeface="Consolas" pitchFamily="49" charset="0"/>
                <a:cs typeface="Consolas" pitchFamily="49" charset="0"/>
              </a:rPr>
              <a:t>Oblik2D</a:t>
            </a:r>
            <a:r>
              <a:rPr lang="vi-VN" sz="2000"/>
              <a:t>, </a:t>
            </a:r>
            <a:r>
              <a:rPr lang="vi-VN" sz="2000">
                <a:latin typeface="Consolas" pitchFamily="49" charset="0"/>
                <a:cs typeface="Consolas" pitchFamily="49" charset="0"/>
              </a:rPr>
              <a:t>Pravougaonik</a:t>
            </a:r>
            <a:r>
              <a:rPr lang="vi-VN" sz="2000"/>
              <a:t>, </a:t>
            </a:r>
            <a:r>
              <a:rPr lang="vi-VN" sz="2000">
                <a:latin typeface="Consolas" pitchFamily="49" charset="0"/>
                <a:cs typeface="Consolas" pitchFamily="49" charset="0"/>
              </a:rPr>
              <a:t>Trougao</a:t>
            </a:r>
            <a:r>
              <a:rPr lang="vi-VN" sz="2000"/>
              <a:t> i </a:t>
            </a:r>
            <a:r>
              <a:rPr lang="vi-VN" sz="2000">
                <a:latin typeface="Consolas" pitchFamily="49" charset="0"/>
                <a:cs typeface="Consolas" pitchFamily="49" charset="0"/>
              </a:rPr>
              <a:t>PravougaonikSaBojom</a:t>
            </a:r>
            <a:r>
              <a:rPr lang="vi-VN" sz="2000"/>
              <a:t> realizovanih </a:t>
            </a:r>
            <a:r>
              <a:rPr lang="en-US" sz="2000"/>
              <a:t>ranije</a:t>
            </a:r>
            <a:r>
              <a:rPr lang="vi-VN" sz="2000"/>
              <a:t>.</a:t>
            </a:r>
            <a:endParaRPr lang="en-US" sz="2000"/>
          </a:p>
          <a:p>
            <a:pPr eaLnBrk="1" hangingPunct="1">
              <a:spcAft>
                <a:spcPts val="600"/>
              </a:spcAft>
              <a:buClr>
                <a:schemeClr val="tx1"/>
              </a:buClr>
              <a:buSzPct val="75000"/>
              <a:buFont typeface="Wingdings" pitchFamily="2" charset="2"/>
              <a:buChar char="n"/>
            </a:pPr>
            <a:r>
              <a:rPr lang="vi-VN" sz="2000"/>
              <a:t>Pretpostavimo da, pored ovih klasa, imamo i klasu </a:t>
            </a:r>
            <a:r>
              <a:rPr lang="vi-VN" sz="2000">
                <a:latin typeface="Consolas" pitchFamily="49" charset="0"/>
                <a:cs typeface="Consolas" pitchFamily="49" charset="0"/>
              </a:rPr>
              <a:t>Prozor</a:t>
            </a:r>
            <a:r>
              <a:rPr lang="vi-VN" sz="2000"/>
              <a:t>, koji će predstavljati grafički prozor,  gde, recimo, možemo da iscrtavamo objekte </a:t>
            </a:r>
            <a:r>
              <a:rPr lang="vi-VN" sz="2000">
                <a:latin typeface="Consolas" pitchFamily="49" charset="0"/>
                <a:cs typeface="Consolas" pitchFamily="49" charset="0"/>
              </a:rPr>
              <a:t>Pravougaonik</a:t>
            </a:r>
            <a:r>
              <a:rPr lang="vi-VN" sz="2000"/>
              <a:t>, </a:t>
            </a:r>
            <a:r>
              <a:rPr lang="vi-VN" sz="2000">
                <a:latin typeface="Consolas" pitchFamily="49" charset="0"/>
                <a:cs typeface="Consolas" pitchFamily="49" charset="0"/>
              </a:rPr>
              <a:t>Trougao</a:t>
            </a:r>
            <a:r>
              <a:rPr lang="vi-VN" sz="2000"/>
              <a:t> i </a:t>
            </a:r>
            <a:r>
              <a:rPr lang="vi-VN" sz="2000">
                <a:latin typeface="Consolas" pitchFamily="49" charset="0"/>
                <a:cs typeface="Consolas" pitchFamily="49" charset="0"/>
              </a:rPr>
              <a:t>PravougaonikSaBojom</a:t>
            </a:r>
            <a:r>
              <a:rPr lang="vi-VN" sz="2000"/>
              <a:t>. </a:t>
            </a:r>
            <a:endParaRPr lang="en-US" sz="2000"/>
          </a:p>
          <a:p>
            <a:pPr eaLnBrk="1" hangingPunct="1">
              <a:spcAft>
                <a:spcPts val="600"/>
              </a:spcAft>
              <a:buClr>
                <a:schemeClr val="tx1"/>
              </a:buClr>
              <a:buSzPct val="75000"/>
              <a:buFont typeface="Wingdings" pitchFamily="2" charset="2"/>
              <a:buChar char="n"/>
            </a:pPr>
            <a:r>
              <a:rPr lang="vi-VN" sz="2000"/>
              <a:t>Klasa </a:t>
            </a:r>
            <a:r>
              <a:rPr lang="vi-VN" sz="2000">
                <a:latin typeface="Consolas" pitchFamily="49" charset="0"/>
                <a:cs typeface="Consolas" pitchFamily="49" charset="0"/>
              </a:rPr>
              <a:t>Prozor</a:t>
            </a:r>
            <a:r>
              <a:rPr lang="vi-VN" sz="2000"/>
              <a:t> nije srodna klasi </a:t>
            </a:r>
            <a:r>
              <a:rPr lang="vi-VN" sz="2000">
                <a:latin typeface="Consolas" pitchFamily="49" charset="0"/>
                <a:cs typeface="Consolas" pitchFamily="49" charset="0"/>
              </a:rPr>
              <a:t>Oblik2D</a:t>
            </a:r>
            <a:r>
              <a:rPr lang="vi-VN" sz="2000"/>
              <a:t>, ali ima jednu zajedničku karakteristiku, a to je površina. Oblici imaju površinu i grafički prozor ima površinu. </a:t>
            </a:r>
            <a:endParaRPr lang="en-US" sz="2000"/>
          </a:p>
          <a:p>
            <a:pPr eaLnBrk="1" hangingPunct="1">
              <a:spcAft>
                <a:spcPts val="600"/>
              </a:spcAft>
              <a:buClr>
                <a:schemeClr val="tx1"/>
              </a:buClr>
              <a:buSzPct val="75000"/>
              <a:buFont typeface="Wingdings" pitchFamily="2" charset="2"/>
              <a:buChar char="n"/>
            </a:pPr>
            <a:r>
              <a:rPr lang="vi-VN" sz="2000"/>
              <a:t>Zajednička akcija koja se može izvesti za klase izvedene iz </a:t>
            </a:r>
            <a:r>
              <a:rPr lang="vi-VN" sz="2000">
                <a:latin typeface="Consolas" pitchFamily="49" charset="0"/>
                <a:cs typeface="Consolas" pitchFamily="49" charset="0"/>
              </a:rPr>
              <a:t>Oblik2D</a:t>
            </a:r>
            <a:r>
              <a:rPr lang="vi-VN" sz="2000"/>
              <a:t> i klasu </a:t>
            </a:r>
            <a:r>
              <a:rPr lang="vi-VN" sz="2000">
                <a:latin typeface="Consolas" pitchFamily="49" charset="0"/>
                <a:cs typeface="Consolas" pitchFamily="49" charset="0"/>
              </a:rPr>
              <a:t>Prozor</a:t>
            </a:r>
            <a:r>
              <a:rPr lang="vi-VN" sz="2000"/>
              <a:t> je, na primer, pomeranje. Oblici se mogu pomerati u okviru grafičkog prozora, a grafički prozor se može pomerati po monitoru. </a:t>
            </a:r>
          </a:p>
          <a:p>
            <a:pPr eaLnBrk="1" hangingPunct="1">
              <a:spcAft>
                <a:spcPts val="600"/>
              </a:spcAft>
              <a:buClr>
                <a:schemeClr val="tx1"/>
              </a:buClr>
              <a:buSzPct val="75000"/>
              <a:buFont typeface="Wingdings" pitchFamily="2" charset="2"/>
              <a:buChar char="n"/>
            </a:pPr>
            <a:r>
              <a:rPr lang="vi-VN" sz="2000"/>
              <a:t>Posmatrajmo samo računanje površina oblika i prozora. Da bi ovu zajedničku akciju obavili uniformno, definisaćemo interfejs </a:t>
            </a:r>
            <a:r>
              <a:rPr lang="vi-VN" sz="2000">
                <a:latin typeface="Consolas" pitchFamily="49" charset="0"/>
                <a:cs typeface="Consolas" pitchFamily="49" charset="0"/>
              </a:rPr>
              <a:t>Povrsina</a:t>
            </a:r>
            <a:r>
              <a:rPr lang="vi-VN" sz="2000"/>
              <a:t> koji sadrži samo jednu apstraktnu metodu </a:t>
            </a:r>
            <a:r>
              <a:rPr lang="vi-VN" sz="2000">
                <a:latin typeface="Consolas" pitchFamily="49" charset="0"/>
                <a:cs typeface="Consolas" pitchFamily="49" charset="0"/>
              </a:rPr>
              <a:t>getPovrsina()</a:t>
            </a:r>
            <a:r>
              <a:rPr lang="vi-VN" sz="2000"/>
              <a:t>.</a:t>
            </a:r>
          </a:p>
        </p:txBody>
      </p:sp>
      <p:sp>
        <p:nvSpPr>
          <p:cNvPr id="419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4D4CAA2-C3A7-4AB1-A63F-9F9A0663B905}" type="slidenum">
              <a:rPr lang="en-GB" smtClean="0">
                <a:latin typeface="Arial Black" pitchFamily="34" charset="0"/>
              </a:rPr>
              <a:pPr eaLnBrk="1" hangingPunct="1"/>
              <a:t>40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476250"/>
            <a:ext cx="5905500" cy="596900"/>
          </a:xfrm>
        </p:spPr>
        <p:txBody>
          <a:bodyPr/>
          <a:lstStyle/>
          <a:p>
            <a:pPr eaLnBrk="1" hangingPunct="1"/>
            <a:r>
              <a:rPr lang="sr-Latn-RS" sz="3600" smtClean="0"/>
              <a:t>Primer korišćenja interfejsa</a:t>
            </a:r>
            <a:endParaRPr lang="en-US" sz="3600" smtClean="0"/>
          </a:p>
        </p:txBody>
      </p:sp>
      <p:sp>
        <p:nvSpPr>
          <p:cNvPr id="4301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707372C-18C6-48A1-B80E-E2612AB18D69}" type="slidenum">
              <a:rPr lang="en-GB" smtClean="0">
                <a:latin typeface="Arial Black" pitchFamily="34" charset="0"/>
              </a:rPr>
              <a:pPr eaLnBrk="1" hangingPunct="1"/>
              <a:t>41</a:t>
            </a:fld>
            <a:endParaRPr lang="en-GB" smtClean="0">
              <a:latin typeface="Arial Black" pitchFamily="34" charset="0"/>
            </a:endParaRPr>
          </a:p>
        </p:txBody>
      </p:sp>
      <p:sp>
        <p:nvSpPr>
          <p:cNvPr id="43012" name="Rectangle 1"/>
          <p:cNvSpPr>
            <a:spLocks noChangeArrowheads="1"/>
          </p:cNvSpPr>
          <p:nvPr/>
        </p:nvSpPr>
        <p:spPr bwMode="auto">
          <a:xfrm>
            <a:off x="217488" y="1208088"/>
            <a:ext cx="2954337" cy="738187"/>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interface</a:t>
            </a:r>
            <a:r>
              <a:rPr lang="en-GB" sz="1400">
                <a:solidFill>
                  <a:srgbClr val="000000"/>
                </a:solidFill>
                <a:latin typeface="Consolas" pitchFamily="49" charset="0"/>
                <a:cs typeface="Times New Roman" pitchFamily="18" charset="0"/>
              </a:rPr>
              <a:t> Povrsina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getPovrsina();</a:t>
            </a: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
        <p:nvSpPr>
          <p:cNvPr id="43013" name="Rectangle 1"/>
          <p:cNvSpPr>
            <a:spLocks noChangeArrowheads="1"/>
          </p:cNvSpPr>
          <p:nvPr/>
        </p:nvSpPr>
        <p:spPr bwMode="auto">
          <a:xfrm>
            <a:off x="3348038" y="1216025"/>
            <a:ext cx="5616575" cy="5216525"/>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Prozor </a:t>
            </a:r>
            <a:r>
              <a:rPr lang="en-GB" sz="1400" b="1">
                <a:solidFill>
                  <a:srgbClr val="7F0055"/>
                </a:solidFill>
                <a:latin typeface="Consolas" pitchFamily="49" charset="0"/>
                <a:cs typeface="Times New Roman" pitchFamily="18" charset="0"/>
              </a:rPr>
              <a:t>implements</a:t>
            </a:r>
            <a:r>
              <a:rPr lang="en-GB" sz="1400">
                <a:solidFill>
                  <a:srgbClr val="000000"/>
                </a:solidFill>
                <a:latin typeface="Consolas" pitchFamily="49" charset="0"/>
                <a:cs typeface="Times New Roman" pitchFamily="18" charset="0"/>
              </a:rPr>
              <a:t> Povrsina {</a:t>
            </a:r>
            <a:endParaRPr lang="en-GB" sz="1400">
              <a:latin typeface="Calibri" pitchFamily="34" charset="0"/>
              <a:cs typeface="Times New Roman" pitchFamily="18" charset="0"/>
            </a:endParaRPr>
          </a:p>
          <a:p>
            <a:pPr>
              <a:spcBef>
                <a:spcPts val="600"/>
              </a:spcBef>
              <a:spcAft>
                <a:spcPts val="6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sirina, visina;</a:t>
            </a: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Prozor(){ </a:t>
            </a:r>
            <a:r>
              <a:rPr lang="en-GB" sz="1400" b="1">
                <a:solidFill>
                  <a:srgbClr val="7F0055"/>
                </a:solidFill>
                <a:latin typeface="Consolas" pitchFamily="49" charset="0"/>
                <a:cs typeface="Times New Roman" pitchFamily="18" charset="0"/>
              </a:rPr>
              <a:t>this</a:t>
            </a:r>
            <a:r>
              <a:rPr lang="en-GB" sz="1400">
                <a:solidFill>
                  <a:srgbClr val="000000"/>
                </a:solidFill>
                <a:latin typeface="Consolas" pitchFamily="49" charset="0"/>
                <a:cs typeface="Times New Roman" pitchFamily="18" charset="0"/>
              </a:rPr>
              <a:t>(0, 0); }</a:t>
            </a:r>
            <a:endParaRPr lang="en-GB" sz="1400">
              <a:latin typeface="Calibri" pitchFamily="34" charset="0"/>
              <a:cs typeface="Times New Roman" pitchFamily="18" charset="0"/>
            </a:endParaRP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Prozor(</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a:t>
            </a:r>
            <a:r>
              <a:rPr lang="en-GB" sz="1400" b="1">
                <a:solidFill>
                  <a:srgbClr val="7F0055"/>
                </a:solidFill>
                <a:latin typeface="Consolas" pitchFamily="49" charset="0"/>
                <a:cs typeface="Times New Roman" pitchFamily="18" charset="0"/>
              </a:rPr>
              <a:t>this</a:t>
            </a:r>
            <a:r>
              <a:rPr lang="en-GB" sz="1400">
                <a:solidFill>
                  <a:srgbClr val="000000"/>
                </a:solidFill>
                <a:latin typeface="Consolas" pitchFamily="49" charset="0"/>
                <a:cs typeface="Times New Roman" pitchFamily="18" charset="0"/>
              </a:rPr>
              <a:t>(x, 0);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Prozor(</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y){</a:t>
            </a:r>
            <a:endParaRPr lang="en-GB" sz="1400">
              <a:latin typeface="Calibri" pitchFamily="34" charset="0"/>
              <a:cs typeface="Times New Roman" pitchFamily="18" charset="0"/>
            </a:endParaRP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setSirina(x); 	setVisina(y); }</a:t>
            </a:r>
            <a:endParaRPr lang="en-GB" sz="1400">
              <a:latin typeface="Calibri" pitchFamily="34" charset="0"/>
              <a:cs typeface="Times New Roman" pitchFamily="18" charset="0"/>
            </a:endParaRP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getSirina() {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sirina; }</a:t>
            </a:r>
            <a:endParaRPr lang="en-GB" sz="1400">
              <a:latin typeface="Calibri" pitchFamily="34" charset="0"/>
              <a:cs typeface="Times New Roman" pitchFamily="18" charset="0"/>
            </a:endParaRP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void</a:t>
            </a:r>
            <a:r>
              <a:rPr lang="en-GB" sz="1400">
                <a:solidFill>
                  <a:srgbClr val="000000"/>
                </a:solidFill>
                <a:latin typeface="Consolas" pitchFamily="49" charset="0"/>
                <a:cs typeface="Times New Roman" pitchFamily="18" charset="0"/>
              </a:rPr>
              <a:t> setSirina(</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 sirina = x; }</a:t>
            </a:r>
            <a:endParaRPr lang="en-GB" sz="1400">
              <a:latin typeface="Calibri" pitchFamily="34" charset="0"/>
              <a:cs typeface="Times New Roman" pitchFamily="18" charset="0"/>
            </a:endParaRP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getVisina() {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visina;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void</a:t>
            </a:r>
            <a:r>
              <a:rPr lang="en-GB" sz="1400">
                <a:solidFill>
                  <a:srgbClr val="000000"/>
                </a:solidFill>
                <a:latin typeface="Consolas" pitchFamily="49" charset="0"/>
                <a:cs typeface="Times New Roman" pitchFamily="18" charset="0"/>
              </a:rPr>
              <a:t> setVisina(</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y) { visina = y;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3F7F5F"/>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a:solidFill>
                  <a:srgbClr val="3F7F5F"/>
                </a:solidFill>
                <a:latin typeface="Consolas" pitchFamily="49" charset="0"/>
                <a:cs typeface="Times New Roman" pitchFamily="18" charset="0"/>
              </a:rPr>
              <a:t>// Implementacija metode getPovrsina() </a:t>
            </a:r>
          </a:p>
          <a:p>
            <a:pPr>
              <a:tabLst>
                <a:tab pos="215900" algn="l"/>
                <a:tab pos="431800" algn="l"/>
                <a:tab pos="647700" algn="l"/>
                <a:tab pos="863600" algn="l"/>
              </a:tabLst>
            </a:pPr>
            <a:r>
              <a:rPr lang="en-GB" sz="1400">
                <a:solidFill>
                  <a:srgbClr val="3F7F5F"/>
                </a:solidFill>
                <a:latin typeface="Consolas" pitchFamily="49" charset="0"/>
                <a:cs typeface="Times New Roman" pitchFamily="18" charset="0"/>
              </a:rPr>
              <a:t>	// iz interfejsa Povrsina</a:t>
            </a:r>
            <a:endParaRPr lang="en-GB" sz="14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a:solidFill>
                  <a:srgbClr val="646464"/>
                </a:solidFill>
                <a:latin typeface="Consolas" pitchFamily="49" charset="0"/>
                <a:cs typeface="Times New Roman" pitchFamily="18" charset="0"/>
              </a:rPr>
              <a:t>@Override</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getPovrsina(){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getSirina() * getVisina();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String toString(){</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String.format(</a:t>
            </a:r>
            <a:r>
              <a:rPr lang="en-GB" sz="1400">
                <a:solidFill>
                  <a:srgbClr val="2A00FF"/>
                </a:solidFill>
                <a:latin typeface="Consolas" pitchFamily="49" charset="0"/>
                <a:cs typeface="Times New Roman" pitchFamily="18" charset="0"/>
              </a:rPr>
              <a:t>"Prozor širine %.2f i visine %.2f)"</a:t>
            </a:r>
            <a:r>
              <a:rPr lang="en-GB" sz="1400">
                <a:solidFill>
                  <a:srgbClr val="000000"/>
                </a:solidFill>
                <a:latin typeface="Consolas" pitchFamily="49" charset="0"/>
                <a:cs typeface="Times New Roman" pitchFamily="18" charset="0"/>
              </a:rPr>
              <a:t>, getSirina(), getVisina());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95288" y="476250"/>
            <a:ext cx="5905500" cy="596900"/>
          </a:xfrm>
        </p:spPr>
        <p:txBody>
          <a:bodyPr/>
          <a:lstStyle/>
          <a:p>
            <a:pPr eaLnBrk="1" hangingPunct="1"/>
            <a:r>
              <a:rPr lang="sr-Latn-RS" sz="3600" smtClean="0"/>
              <a:t>Primer korišćenja interfejsa</a:t>
            </a:r>
            <a:endParaRPr lang="en-US" sz="3600" smtClean="0"/>
          </a:p>
        </p:txBody>
      </p:sp>
      <p:sp>
        <p:nvSpPr>
          <p:cNvPr id="4403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34050B2-7AFC-450B-913E-074A461691C4}" type="slidenum">
              <a:rPr lang="en-GB" smtClean="0">
                <a:latin typeface="Arial Black" pitchFamily="34" charset="0"/>
              </a:rPr>
              <a:pPr eaLnBrk="1" hangingPunct="1"/>
              <a:t>42</a:t>
            </a:fld>
            <a:endParaRPr lang="en-GB" smtClean="0">
              <a:latin typeface="Arial Black" pitchFamily="34" charset="0"/>
            </a:endParaRPr>
          </a:p>
        </p:txBody>
      </p:sp>
      <p:sp>
        <p:nvSpPr>
          <p:cNvPr id="6" name="Rectangle 3" descr="Rectangle: Click to edit Master text styles&#10;Second level&#10;Third level&#10;Fourth level&#10;Fifth level"/>
          <p:cNvSpPr txBox="1">
            <a:spLocks noChangeArrowheads="1"/>
          </p:cNvSpPr>
          <p:nvPr/>
        </p:nvSpPr>
        <p:spPr bwMode="auto">
          <a:xfrm>
            <a:off x="107950" y="1152525"/>
            <a:ext cx="8785225" cy="573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1900" dirty="0"/>
              <a:t>Da bi klasa </a:t>
            </a:r>
            <a:r>
              <a:rPr lang="vi-VN" sz="1900" dirty="0">
                <a:latin typeface="Consolas" pitchFamily="49" charset="0"/>
                <a:cs typeface="Consolas" pitchFamily="49" charset="0"/>
              </a:rPr>
              <a:t>Oblik2D</a:t>
            </a:r>
            <a:r>
              <a:rPr lang="vi-VN" sz="1900" dirty="0"/>
              <a:t> i sve njene izvedene klase implementirale interfejs </a:t>
            </a:r>
            <a:r>
              <a:rPr lang="vi-VN" sz="1900" dirty="0">
                <a:latin typeface="Consolas" pitchFamily="49" charset="0"/>
                <a:cs typeface="Consolas" pitchFamily="49" charset="0"/>
              </a:rPr>
              <a:t>Povrsina</a:t>
            </a:r>
            <a:r>
              <a:rPr lang="vi-VN" sz="1900" dirty="0"/>
              <a:t>, potrebno je navesti da </a:t>
            </a:r>
            <a:r>
              <a:rPr lang="vi-VN" sz="1900" dirty="0" smtClean="0">
                <a:latin typeface="Consolas" pitchFamily="49" charset="0"/>
                <a:cs typeface="Consolas" pitchFamily="49" charset="0"/>
              </a:rPr>
              <a:t>Oblik2D</a:t>
            </a:r>
            <a:r>
              <a:rPr lang="vi-VN" sz="1900" dirty="0" smtClean="0"/>
              <a:t> </a:t>
            </a:r>
            <a:r>
              <a:rPr lang="vi-VN" sz="1900" dirty="0"/>
              <a:t>implementira taj </a:t>
            </a:r>
            <a:r>
              <a:rPr lang="vi-VN" sz="1900" dirty="0" smtClean="0"/>
              <a:t>interfejs:</a:t>
            </a:r>
            <a:endParaRPr lang="vi-VN" sz="1900" dirty="0"/>
          </a:p>
          <a:p>
            <a:pPr marL="269875" indent="0" eaLnBrk="1" hangingPunct="1">
              <a:spcAft>
                <a:spcPts val="600"/>
              </a:spcAft>
              <a:buClr>
                <a:schemeClr val="tx1"/>
              </a:buClr>
              <a:buSzPct val="75000"/>
              <a:defRPr/>
            </a:pPr>
            <a:r>
              <a:rPr lang="vi-VN" sz="1900" dirty="0">
                <a:latin typeface="Consolas" pitchFamily="49" charset="0"/>
                <a:cs typeface="Consolas" pitchFamily="49" charset="0"/>
              </a:rPr>
              <a:t>public abstract class Oblik2D implements Povrsina</a:t>
            </a:r>
          </a:p>
          <a:p>
            <a:pPr eaLnBrk="1" hangingPunct="1">
              <a:spcAft>
                <a:spcPts val="600"/>
              </a:spcAft>
              <a:buClr>
                <a:schemeClr val="tx1"/>
              </a:buClr>
              <a:buSzPct val="75000"/>
              <a:buFont typeface="Wingdings" pitchFamily="2" charset="2"/>
              <a:buChar char="n"/>
              <a:defRPr/>
            </a:pPr>
            <a:r>
              <a:rPr lang="vi-VN" sz="1900" dirty="0"/>
              <a:t>Realizacija ove klase se ne menja. Pošto ova klasa neće implementirati metodu </a:t>
            </a:r>
            <a:r>
              <a:rPr lang="vi-VN" sz="1900" dirty="0">
                <a:latin typeface="Consolas" pitchFamily="49" charset="0"/>
                <a:cs typeface="Consolas" pitchFamily="49" charset="0"/>
              </a:rPr>
              <a:t>getPovrsina()</a:t>
            </a:r>
            <a:r>
              <a:rPr lang="vi-VN" sz="1900" dirty="0"/>
              <a:t>, nećemo navoditi tu metodu u okviru klase, iako se to može uraditi </a:t>
            </a:r>
            <a:r>
              <a:rPr lang="en-US" sz="1900" dirty="0" err="1" smtClean="0"/>
              <a:t>sa</a:t>
            </a:r>
            <a:r>
              <a:rPr lang="en-US" sz="1900" dirty="0" smtClean="0"/>
              <a:t> </a:t>
            </a:r>
            <a:r>
              <a:rPr lang="vi-VN" sz="1900" dirty="0" smtClean="0">
                <a:latin typeface="Consolas" pitchFamily="49" charset="0"/>
                <a:cs typeface="Consolas" pitchFamily="49" charset="0"/>
              </a:rPr>
              <a:t>abstract </a:t>
            </a:r>
            <a:r>
              <a:rPr lang="vi-VN" sz="1900" dirty="0">
                <a:latin typeface="Consolas" pitchFamily="49" charset="0"/>
                <a:cs typeface="Consolas" pitchFamily="49" charset="0"/>
              </a:rPr>
              <a:t>public double getPovrsina();</a:t>
            </a:r>
          </a:p>
          <a:p>
            <a:pPr eaLnBrk="1" hangingPunct="1">
              <a:spcAft>
                <a:spcPts val="0"/>
              </a:spcAft>
              <a:buClr>
                <a:schemeClr val="tx1"/>
              </a:buClr>
              <a:buSzPct val="75000"/>
              <a:buFont typeface="Wingdings" pitchFamily="2" charset="2"/>
              <a:buChar char="n"/>
              <a:defRPr/>
            </a:pPr>
            <a:r>
              <a:rPr lang="en-US" sz="1900" dirty="0" err="1" smtClean="0"/>
              <a:t>Klase</a:t>
            </a:r>
            <a:r>
              <a:rPr lang="en-US" sz="1900" dirty="0" smtClean="0"/>
              <a:t> </a:t>
            </a:r>
            <a:r>
              <a:rPr lang="vi-VN" sz="1900" dirty="0">
                <a:latin typeface="Consolas" pitchFamily="49" charset="0"/>
                <a:cs typeface="Consolas" pitchFamily="49" charset="0"/>
              </a:rPr>
              <a:t>Pravougaonik</a:t>
            </a:r>
            <a:r>
              <a:rPr lang="vi-VN" sz="1900" dirty="0" smtClean="0"/>
              <a:t> </a:t>
            </a:r>
            <a:r>
              <a:rPr lang="vi-VN" sz="1900" dirty="0"/>
              <a:t>i </a:t>
            </a:r>
            <a:r>
              <a:rPr lang="vi-VN" sz="1900" dirty="0">
                <a:latin typeface="Consolas" pitchFamily="49" charset="0"/>
                <a:cs typeface="Consolas" pitchFamily="49" charset="0"/>
              </a:rPr>
              <a:t>Trougao</a:t>
            </a:r>
            <a:r>
              <a:rPr lang="vi-VN" sz="1900" dirty="0"/>
              <a:t> </a:t>
            </a:r>
            <a:r>
              <a:rPr lang="en-US" sz="1900" dirty="0" err="1" smtClean="0"/>
              <a:t>i</a:t>
            </a:r>
            <a:r>
              <a:rPr lang="vi-VN" sz="1900" dirty="0" smtClean="0"/>
              <a:t>mplementira</a:t>
            </a:r>
            <a:r>
              <a:rPr lang="en-US" sz="1900" dirty="0" err="1" smtClean="0"/>
              <a:t>ju</a:t>
            </a:r>
            <a:r>
              <a:rPr lang="vi-VN" sz="1900" dirty="0" smtClean="0"/>
              <a:t> </a:t>
            </a:r>
            <a:r>
              <a:rPr lang="vi-VN" sz="1900" dirty="0"/>
              <a:t>metodu </a:t>
            </a:r>
            <a:r>
              <a:rPr lang="vi-VN" sz="1900" dirty="0">
                <a:latin typeface="Consolas" pitchFamily="49" charset="0"/>
                <a:cs typeface="Consolas" pitchFamily="49" charset="0"/>
              </a:rPr>
              <a:t>getPovrsina()</a:t>
            </a:r>
            <a:r>
              <a:rPr lang="vi-VN" sz="1900" dirty="0"/>
              <a:t>, što će uraditi dodavanjem sledećeg koda unutar svoje </a:t>
            </a:r>
            <a:r>
              <a:rPr lang="vi-VN" sz="1900" dirty="0" smtClean="0"/>
              <a:t>realizacije:</a:t>
            </a:r>
            <a:endParaRPr lang="vi-VN" sz="1900" dirty="0"/>
          </a:p>
          <a:p>
            <a:pPr marL="269875" indent="0" eaLnBrk="1" hangingPunct="1">
              <a:spcAft>
                <a:spcPts val="0"/>
              </a:spcAft>
              <a:buClr>
                <a:schemeClr val="tx1"/>
              </a:buClr>
              <a:buSzPct val="75000"/>
              <a:defRPr/>
            </a:pPr>
            <a:r>
              <a:rPr lang="vi-VN" sz="1900" dirty="0">
                <a:latin typeface="Consolas" pitchFamily="49" charset="0"/>
                <a:cs typeface="Consolas" pitchFamily="49" charset="0"/>
              </a:rPr>
              <a:t>@Override</a:t>
            </a:r>
          </a:p>
          <a:p>
            <a:pPr marL="269875" indent="0" eaLnBrk="1" hangingPunct="1">
              <a:spcAft>
                <a:spcPts val="0"/>
              </a:spcAft>
              <a:buClr>
                <a:schemeClr val="tx1"/>
              </a:buClr>
              <a:buSzPct val="75000"/>
              <a:defRPr/>
            </a:pPr>
            <a:r>
              <a:rPr lang="vi-VN" sz="1900" dirty="0">
                <a:latin typeface="Consolas" pitchFamily="49" charset="0"/>
                <a:cs typeface="Consolas" pitchFamily="49" charset="0"/>
              </a:rPr>
              <a:t>public double getPovrsina</a:t>
            </a:r>
            <a:r>
              <a:rPr lang="vi-VN" sz="1900" dirty="0" smtClean="0">
                <a:latin typeface="Consolas" pitchFamily="49" charset="0"/>
                <a:cs typeface="Consolas" pitchFamily="49" charset="0"/>
              </a:rPr>
              <a:t>()</a:t>
            </a:r>
            <a:r>
              <a:rPr lang="sr-Latn-ME" sz="1900" dirty="0" smtClean="0">
                <a:latin typeface="Consolas" pitchFamily="49" charset="0"/>
                <a:cs typeface="Consolas" pitchFamily="49" charset="0"/>
              </a:rPr>
              <a:t> </a:t>
            </a:r>
            <a:r>
              <a:rPr lang="vi-VN" sz="1900" dirty="0" smtClean="0">
                <a:latin typeface="Consolas" pitchFamily="49" charset="0"/>
                <a:cs typeface="Consolas" pitchFamily="49" charset="0"/>
              </a:rPr>
              <a:t>{</a:t>
            </a:r>
            <a:endParaRPr lang="vi-VN" sz="1900" dirty="0">
              <a:latin typeface="Consolas" pitchFamily="49" charset="0"/>
              <a:cs typeface="Consolas" pitchFamily="49" charset="0"/>
            </a:endParaRPr>
          </a:p>
          <a:p>
            <a:pPr marL="269875" indent="0" eaLnBrk="1" hangingPunct="1">
              <a:spcAft>
                <a:spcPts val="0"/>
              </a:spcAft>
              <a:buClr>
                <a:schemeClr val="tx1"/>
              </a:buClr>
              <a:buSzPct val="75000"/>
              <a:defRPr/>
            </a:pPr>
            <a:r>
              <a:rPr lang="vi-VN" sz="1900" dirty="0">
                <a:latin typeface="Consolas" pitchFamily="49" charset="0"/>
                <a:cs typeface="Consolas" pitchFamily="49" charset="0"/>
              </a:rPr>
              <a:t>	return povrsina();</a:t>
            </a:r>
          </a:p>
          <a:p>
            <a:pPr marL="269875" indent="0" eaLnBrk="1" hangingPunct="1">
              <a:spcAft>
                <a:spcPts val="600"/>
              </a:spcAft>
              <a:buClr>
                <a:schemeClr val="tx1"/>
              </a:buClr>
              <a:buSzPct val="75000"/>
              <a:defRPr/>
            </a:pPr>
            <a:r>
              <a:rPr lang="vi-VN" sz="1900" dirty="0">
                <a:latin typeface="Consolas" pitchFamily="49" charset="0"/>
                <a:cs typeface="Consolas" pitchFamily="49" charset="0"/>
              </a:rPr>
              <a:t>}</a:t>
            </a:r>
          </a:p>
          <a:p>
            <a:pPr eaLnBrk="1" hangingPunct="1">
              <a:spcAft>
                <a:spcPts val="600"/>
              </a:spcAft>
              <a:buClr>
                <a:schemeClr val="tx1"/>
              </a:buClr>
              <a:buSzPct val="75000"/>
              <a:buFont typeface="Wingdings" pitchFamily="2" charset="2"/>
              <a:buChar char="n"/>
              <a:defRPr/>
            </a:pPr>
            <a:r>
              <a:rPr lang="vi-VN" sz="1900" dirty="0"/>
              <a:t>Nema potrebe navoditi u zaglavlju klasa </a:t>
            </a:r>
            <a:r>
              <a:rPr lang="vi-VN" sz="1900" dirty="0">
                <a:latin typeface="Consolas" pitchFamily="49" charset="0"/>
                <a:cs typeface="Consolas" pitchFamily="49" charset="0"/>
              </a:rPr>
              <a:t>Pravougaonik</a:t>
            </a:r>
            <a:r>
              <a:rPr lang="vi-VN" sz="1900" dirty="0"/>
              <a:t> i </a:t>
            </a:r>
            <a:r>
              <a:rPr lang="vi-VN" sz="1900" dirty="0">
                <a:latin typeface="Consolas" pitchFamily="49" charset="0"/>
                <a:cs typeface="Consolas" pitchFamily="49" charset="0"/>
              </a:rPr>
              <a:t>Trougao</a:t>
            </a:r>
            <a:r>
              <a:rPr lang="vi-VN" sz="1900" dirty="0"/>
              <a:t> da one implementiraju interfejs </a:t>
            </a:r>
            <a:r>
              <a:rPr lang="vi-VN" sz="1900" dirty="0">
                <a:latin typeface="Consolas" pitchFamily="49" charset="0"/>
                <a:cs typeface="Consolas" pitchFamily="49" charset="0"/>
              </a:rPr>
              <a:t>Povrsina</a:t>
            </a:r>
            <a:r>
              <a:rPr lang="vi-VN" sz="1900" dirty="0"/>
              <a:t>, pošto je njihova superklasa to navela.</a:t>
            </a:r>
          </a:p>
          <a:p>
            <a:pPr eaLnBrk="1" hangingPunct="1">
              <a:spcAft>
                <a:spcPts val="600"/>
              </a:spcAft>
              <a:buClr>
                <a:schemeClr val="tx1"/>
              </a:buClr>
              <a:buSzPct val="75000"/>
              <a:buFont typeface="Wingdings" pitchFamily="2" charset="2"/>
              <a:buChar char="n"/>
              <a:defRPr/>
            </a:pPr>
            <a:r>
              <a:rPr lang="vi-VN" sz="1900" dirty="0"/>
              <a:t>Konačno, ništa se neće promeniti u klasi </a:t>
            </a:r>
            <a:r>
              <a:rPr lang="vi-VN" sz="1900" dirty="0">
                <a:latin typeface="Consolas" pitchFamily="49" charset="0"/>
                <a:cs typeface="Consolas" pitchFamily="49" charset="0"/>
              </a:rPr>
              <a:t>PravougaonikSaBojom</a:t>
            </a:r>
            <a:r>
              <a:rPr lang="vi-VN" sz="1900" dirty="0"/>
              <a:t>, jer ona nasleđuje implementaciju metode </a:t>
            </a:r>
            <a:r>
              <a:rPr lang="vi-VN" sz="1900" dirty="0">
                <a:latin typeface="Consolas" pitchFamily="49" charset="0"/>
                <a:cs typeface="Consolas" pitchFamily="49" charset="0"/>
              </a:rPr>
              <a:t>getPovrsina()</a:t>
            </a:r>
            <a:r>
              <a:rPr lang="vi-VN" sz="1900" dirty="0"/>
              <a:t> iz direktne superklase </a:t>
            </a:r>
            <a:r>
              <a:rPr lang="vi-VN" sz="1900" dirty="0">
                <a:latin typeface="Consolas" pitchFamily="49" charset="0"/>
                <a:cs typeface="Consolas" pitchFamily="49" charset="0"/>
              </a:rPr>
              <a:t>Pravougaonik</a:t>
            </a:r>
            <a:r>
              <a:rPr lang="vi-VN" sz="1900" dirty="0"/>
              <a:t>, koja se za svrhu računanja površine ne mora redefinisati.</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95288" y="476250"/>
            <a:ext cx="4321175" cy="596900"/>
          </a:xfrm>
        </p:spPr>
        <p:txBody>
          <a:bodyPr/>
          <a:lstStyle/>
          <a:p>
            <a:pPr eaLnBrk="1" hangingPunct="1"/>
            <a:r>
              <a:rPr lang="en-US" sz="3600" smtClean="0"/>
              <a:t>Testiranje interfejsa</a:t>
            </a:r>
          </a:p>
        </p:txBody>
      </p:sp>
      <p:sp>
        <p:nvSpPr>
          <p:cNvPr id="4505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18B1BB-B02D-4A6D-819C-C20E9FA1829D}" type="slidenum">
              <a:rPr lang="en-GB" smtClean="0">
                <a:latin typeface="Arial Black" pitchFamily="34" charset="0"/>
              </a:rPr>
              <a:pPr eaLnBrk="1" hangingPunct="1"/>
              <a:t>43</a:t>
            </a:fld>
            <a:endParaRPr lang="en-GB" smtClean="0">
              <a:latin typeface="Arial Black" pitchFamily="34" charset="0"/>
            </a:endParaRPr>
          </a:p>
        </p:txBody>
      </p:sp>
      <p:sp>
        <p:nvSpPr>
          <p:cNvPr id="45060" name="Rectangle 1"/>
          <p:cNvSpPr>
            <a:spLocks noChangeArrowheads="1"/>
          </p:cNvSpPr>
          <p:nvPr/>
        </p:nvSpPr>
        <p:spPr bwMode="auto">
          <a:xfrm>
            <a:off x="250825" y="1235075"/>
            <a:ext cx="6769100" cy="3786188"/>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500" b="1" dirty="0">
                <a:solidFill>
                  <a:srgbClr val="7F0055"/>
                </a:solidFill>
                <a:latin typeface="Consolas" pitchFamily="49" charset="0"/>
                <a:cs typeface="Times New Roman" pitchFamily="18" charset="0"/>
              </a:rPr>
              <a:t>public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class</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InterfejsTest</a:t>
            </a: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public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static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void</a:t>
            </a:r>
            <a:r>
              <a:rPr lang="en-GB" sz="1500" dirty="0">
                <a:solidFill>
                  <a:srgbClr val="000000"/>
                </a:solidFill>
                <a:latin typeface="Consolas" pitchFamily="49" charset="0"/>
                <a:cs typeface="Times New Roman" pitchFamily="18" charset="0"/>
              </a:rPr>
              <a:t> main(String[] </a:t>
            </a:r>
            <a:r>
              <a:rPr lang="en-GB" sz="1500" dirty="0" err="1">
                <a:solidFill>
                  <a:srgbClr val="000000"/>
                </a:solidFill>
                <a:latin typeface="Consolas" pitchFamily="49" charset="0"/>
                <a:cs typeface="Times New Roman" pitchFamily="18" charset="0"/>
              </a:rPr>
              <a:t>args</a:t>
            </a: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Povrsina</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nizPovrsina</a:t>
            </a:r>
            <a:r>
              <a:rPr lang="en-GB" sz="1500" dirty="0">
                <a:solidFill>
                  <a:srgbClr val="000000"/>
                </a:solidFill>
                <a:latin typeface="Consolas" pitchFamily="49" charset="0"/>
                <a:cs typeface="Times New Roman" pitchFamily="18" charset="0"/>
              </a:rPr>
              <a:t>[] = </a:t>
            </a:r>
            <a:r>
              <a:rPr lang="en-GB" sz="1500" b="1" dirty="0">
                <a:solidFill>
                  <a:srgbClr val="7F0055"/>
                </a:solidFill>
                <a:latin typeface="Consolas" pitchFamily="49" charset="0"/>
                <a:cs typeface="Times New Roman" pitchFamily="18" charset="0"/>
              </a:rPr>
              <a:t>new</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Povrsina</a:t>
            </a:r>
            <a:r>
              <a:rPr lang="en-GB" sz="1500" dirty="0">
                <a:solidFill>
                  <a:srgbClr val="000000"/>
                </a:solidFill>
                <a:latin typeface="Consolas" pitchFamily="49" charset="0"/>
                <a:cs typeface="Times New Roman" pitchFamily="18" charset="0"/>
              </a:rPr>
              <a:t>[4];</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nizPovrsina</a:t>
            </a:r>
            <a:r>
              <a:rPr lang="en-GB" sz="1500" dirty="0">
                <a:solidFill>
                  <a:srgbClr val="000000"/>
                </a:solidFill>
                <a:latin typeface="Consolas" pitchFamily="49" charset="0"/>
                <a:cs typeface="Times New Roman" pitchFamily="18" charset="0"/>
              </a:rPr>
              <a:t>[0] = </a:t>
            </a:r>
            <a:r>
              <a:rPr lang="en-GB" sz="1500" b="1" dirty="0">
                <a:solidFill>
                  <a:srgbClr val="7F0055"/>
                </a:solidFill>
                <a:latin typeface="Consolas" pitchFamily="49" charset="0"/>
                <a:cs typeface="Times New Roman" pitchFamily="18" charset="0"/>
              </a:rPr>
              <a:t>new</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Pravougaonik</a:t>
            </a:r>
            <a:r>
              <a:rPr lang="en-GB" sz="1500" dirty="0">
                <a:solidFill>
                  <a:srgbClr val="000000"/>
                </a:solidFill>
                <a:latin typeface="Consolas" pitchFamily="49" charset="0"/>
                <a:cs typeface="Times New Roman" pitchFamily="18" charset="0"/>
              </a:rPr>
              <a:t>(2,3);</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nizPovrsina</a:t>
            </a:r>
            <a:r>
              <a:rPr lang="en-GB" sz="1500" dirty="0">
                <a:solidFill>
                  <a:srgbClr val="000000"/>
                </a:solidFill>
                <a:latin typeface="Consolas" pitchFamily="49" charset="0"/>
                <a:cs typeface="Times New Roman" pitchFamily="18" charset="0"/>
              </a:rPr>
              <a:t>[1] = </a:t>
            </a:r>
            <a:r>
              <a:rPr lang="en-GB" sz="1500" b="1" dirty="0">
                <a:solidFill>
                  <a:srgbClr val="7F0055"/>
                </a:solidFill>
                <a:latin typeface="Consolas" pitchFamily="49" charset="0"/>
                <a:cs typeface="Times New Roman" pitchFamily="18" charset="0"/>
              </a:rPr>
              <a:t>new</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Trougao</a:t>
            </a:r>
            <a:r>
              <a:rPr lang="en-GB" sz="1500" dirty="0">
                <a:solidFill>
                  <a:srgbClr val="000000"/>
                </a:solidFill>
                <a:latin typeface="Consolas" pitchFamily="49" charset="0"/>
                <a:cs typeface="Times New Roman" pitchFamily="18" charset="0"/>
              </a:rPr>
              <a:t>(3,1);</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nizPovrsina</a:t>
            </a:r>
            <a:r>
              <a:rPr lang="en-GB" sz="1500" dirty="0">
                <a:solidFill>
                  <a:srgbClr val="000000"/>
                </a:solidFill>
                <a:latin typeface="Consolas" pitchFamily="49" charset="0"/>
                <a:cs typeface="Times New Roman" pitchFamily="18" charset="0"/>
              </a:rPr>
              <a:t>[2] = </a:t>
            </a:r>
            <a:r>
              <a:rPr lang="en-GB" sz="1500" b="1" dirty="0">
                <a:solidFill>
                  <a:srgbClr val="7F0055"/>
                </a:solidFill>
                <a:latin typeface="Consolas" pitchFamily="49" charset="0"/>
                <a:cs typeface="Times New Roman" pitchFamily="18" charset="0"/>
              </a:rPr>
              <a:t>new</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PravougaonikSaBojom</a:t>
            </a:r>
            <a:r>
              <a:rPr lang="en-GB" sz="1500" dirty="0">
                <a:solidFill>
                  <a:srgbClr val="000000"/>
                </a:solidFill>
                <a:latin typeface="Consolas" pitchFamily="49" charset="0"/>
                <a:cs typeface="Times New Roman" pitchFamily="18" charset="0"/>
              </a:rPr>
              <a:t>(2,2,221,99,100);</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nizPovrsina</a:t>
            </a:r>
            <a:r>
              <a:rPr lang="en-GB" sz="1500" dirty="0">
                <a:solidFill>
                  <a:srgbClr val="000000"/>
                </a:solidFill>
                <a:latin typeface="Consolas" pitchFamily="49" charset="0"/>
                <a:cs typeface="Times New Roman" pitchFamily="18" charset="0"/>
              </a:rPr>
              <a:t>[3] = </a:t>
            </a:r>
            <a:r>
              <a:rPr lang="en-GB" sz="1500" b="1" dirty="0">
                <a:solidFill>
                  <a:srgbClr val="7F0055"/>
                </a:solidFill>
                <a:latin typeface="Consolas" pitchFamily="49" charset="0"/>
                <a:cs typeface="Times New Roman" pitchFamily="18" charset="0"/>
              </a:rPr>
              <a:t>new</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Prozor</a:t>
            </a:r>
            <a:r>
              <a:rPr lang="en-GB" sz="1500" dirty="0">
                <a:solidFill>
                  <a:srgbClr val="000000"/>
                </a:solidFill>
                <a:latin typeface="Consolas" pitchFamily="49" charset="0"/>
                <a:cs typeface="Times New Roman" pitchFamily="18" charset="0"/>
              </a:rPr>
              <a:t>(11, 8);</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System.out.println</a:t>
            </a:r>
            <a:r>
              <a:rPr lang="en-GB" sz="1500" dirty="0">
                <a:solidFill>
                  <a:srgbClr val="000000"/>
                </a:solidFill>
                <a:latin typeface="Consolas" pitchFamily="49" charset="0"/>
                <a:cs typeface="Times New Roman" pitchFamily="18" charset="0"/>
              </a:rPr>
              <a:t>(</a:t>
            </a:r>
            <a:r>
              <a:rPr lang="en-GB" sz="1500" dirty="0">
                <a:solidFill>
                  <a:srgbClr val="2A00FF"/>
                </a:solidFill>
                <a:latin typeface="Consolas" pitchFamily="49" charset="0"/>
                <a:cs typeface="Times New Roman" pitchFamily="18" charset="0"/>
              </a:rPr>
              <a:t>"</a:t>
            </a:r>
            <a:r>
              <a:rPr lang="en-GB" sz="1500" dirty="0" err="1">
                <a:solidFill>
                  <a:srgbClr val="2A00FF"/>
                </a:solidFill>
                <a:latin typeface="Consolas" pitchFamily="49" charset="0"/>
                <a:cs typeface="Times New Roman" pitchFamily="18" charset="0"/>
              </a:rPr>
              <a:t>Štampanje</a:t>
            </a:r>
            <a:r>
              <a:rPr lang="en-GB" sz="1500" dirty="0">
                <a:solidFill>
                  <a:srgbClr val="2A00FF"/>
                </a:solidFill>
                <a:latin typeface="Consolas" pitchFamily="49" charset="0"/>
                <a:cs typeface="Times New Roman" pitchFamily="18" charset="0"/>
              </a:rPr>
              <a:t> </a:t>
            </a:r>
            <a:r>
              <a:rPr lang="en-GB" sz="1500" dirty="0" err="1">
                <a:solidFill>
                  <a:srgbClr val="2A00FF"/>
                </a:solidFill>
                <a:latin typeface="Consolas" pitchFamily="49" charset="0"/>
                <a:cs typeface="Times New Roman" pitchFamily="18" charset="0"/>
              </a:rPr>
              <a:t>svih</a:t>
            </a:r>
            <a:r>
              <a:rPr lang="en-GB" sz="1500" dirty="0">
                <a:solidFill>
                  <a:srgbClr val="2A00FF"/>
                </a:solidFill>
                <a:latin typeface="Consolas" pitchFamily="49" charset="0"/>
                <a:cs typeface="Times New Roman" pitchFamily="18" charset="0"/>
              </a:rPr>
              <a:t> </a:t>
            </a:r>
            <a:r>
              <a:rPr lang="en-GB" sz="1500" dirty="0" err="1">
                <a:solidFill>
                  <a:srgbClr val="2A00FF"/>
                </a:solidFill>
                <a:latin typeface="Consolas" pitchFamily="49" charset="0"/>
                <a:cs typeface="Times New Roman" pitchFamily="18" charset="0"/>
              </a:rPr>
              <a:t>objekata</a:t>
            </a:r>
            <a:r>
              <a:rPr lang="en-GB" sz="1500" dirty="0">
                <a:solidFill>
                  <a:srgbClr val="2A00FF"/>
                </a:solidFill>
                <a:latin typeface="Consolas" pitchFamily="49" charset="0"/>
                <a:cs typeface="Times New Roman" pitchFamily="18" charset="0"/>
              </a:rPr>
              <a:t>:"</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for</a:t>
            </a:r>
            <a:r>
              <a:rPr lang="en-GB" sz="1500" dirty="0">
                <a:solidFill>
                  <a:srgbClr val="000000"/>
                </a:solidFill>
                <a:latin typeface="Consolas" pitchFamily="49" charset="0"/>
                <a:cs typeface="Times New Roman" pitchFamily="18" charset="0"/>
              </a:rPr>
              <a:t>(</a:t>
            </a:r>
            <a:r>
              <a:rPr lang="en-GB" sz="1500" dirty="0" err="1">
                <a:solidFill>
                  <a:srgbClr val="000000"/>
                </a:solidFill>
                <a:latin typeface="Consolas" pitchFamily="49" charset="0"/>
                <a:cs typeface="Times New Roman" pitchFamily="18" charset="0"/>
              </a:rPr>
              <a:t>Povrsina</a:t>
            </a:r>
            <a:r>
              <a:rPr lang="en-GB" sz="1500" dirty="0">
                <a:solidFill>
                  <a:srgbClr val="000000"/>
                </a:solidFill>
                <a:latin typeface="Consolas" pitchFamily="49" charset="0"/>
                <a:cs typeface="Times New Roman" pitchFamily="18" charset="0"/>
              </a:rPr>
              <a:t> x: </a:t>
            </a:r>
            <a:r>
              <a:rPr lang="en-GB" sz="1500" dirty="0" err="1">
                <a:solidFill>
                  <a:srgbClr val="000000"/>
                </a:solidFill>
                <a:latin typeface="Consolas" pitchFamily="49" charset="0"/>
                <a:cs typeface="Times New Roman" pitchFamily="18" charset="0"/>
              </a:rPr>
              <a:t>nizPovrsina</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System.out.printf</a:t>
            </a:r>
            <a:r>
              <a:rPr lang="en-GB" sz="1500" dirty="0">
                <a:solidFill>
                  <a:srgbClr val="000000"/>
                </a:solidFill>
                <a:latin typeface="Consolas" pitchFamily="49" charset="0"/>
                <a:cs typeface="Times New Roman" pitchFamily="18" charset="0"/>
              </a:rPr>
              <a:t>(</a:t>
            </a:r>
            <a:r>
              <a:rPr lang="en-GB" sz="1500" dirty="0">
                <a:solidFill>
                  <a:srgbClr val="2A00FF"/>
                </a:solidFill>
                <a:latin typeface="Consolas" pitchFamily="49" charset="0"/>
                <a:cs typeface="Times New Roman" pitchFamily="18" charset="0"/>
              </a:rPr>
              <a:t>"Tip %s, </a:t>
            </a:r>
            <a:r>
              <a:rPr lang="en-GB" sz="1500" dirty="0" err="1">
                <a:solidFill>
                  <a:srgbClr val="2A00FF"/>
                </a:solidFill>
                <a:latin typeface="Consolas" pitchFamily="49" charset="0"/>
                <a:cs typeface="Times New Roman" pitchFamily="18" charset="0"/>
              </a:rPr>
              <a:t>površina</a:t>
            </a:r>
            <a:r>
              <a:rPr lang="en-GB" sz="1500" dirty="0">
                <a:solidFill>
                  <a:srgbClr val="2A00FF"/>
                </a:solidFill>
                <a:latin typeface="Consolas" pitchFamily="49" charset="0"/>
                <a:cs typeface="Times New Roman" pitchFamily="18" charset="0"/>
              </a:rPr>
              <a:t> %.2f\n"</a:t>
            </a: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x.getClass</a:t>
            </a:r>
            <a:r>
              <a:rPr lang="en-GB" sz="1500" dirty="0">
                <a:solidFill>
                  <a:srgbClr val="000000"/>
                </a:solidFill>
                <a:latin typeface="Consolas" pitchFamily="49" charset="0"/>
                <a:cs typeface="Times New Roman" pitchFamily="18" charset="0"/>
              </a:rPr>
              <a:t>().</a:t>
            </a:r>
            <a:r>
              <a:rPr lang="en-GB" sz="1500" dirty="0" err="1">
                <a:solidFill>
                  <a:srgbClr val="000000"/>
                </a:solidFill>
                <a:latin typeface="Consolas" pitchFamily="49" charset="0"/>
                <a:cs typeface="Times New Roman" pitchFamily="18" charset="0"/>
              </a:rPr>
              <a:t>getName</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x.getPovrsina</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p:txBody>
      </p:sp>
      <p:sp>
        <p:nvSpPr>
          <p:cNvPr id="6" name="Rectangle 5"/>
          <p:cNvSpPr>
            <a:spLocks noChangeArrowheads="1"/>
          </p:cNvSpPr>
          <p:nvPr/>
        </p:nvSpPr>
        <p:spPr bwMode="auto">
          <a:xfrm>
            <a:off x="6232525" y="1276350"/>
            <a:ext cx="2516188" cy="369888"/>
          </a:xfrm>
          <a:prstGeom prst="rect">
            <a:avLst/>
          </a:prstGeom>
          <a:solidFill>
            <a:schemeClr val="bg1"/>
          </a:solid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Niz </a:t>
            </a:r>
            <a:r>
              <a:rPr lang="en-US">
                <a:solidFill>
                  <a:srgbClr val="3333CC"/>
                </a:solidFill>
                <a:latin typeface="+mn-lt"/>
              </a:rPr>
              <a:t>objekata interfejsa</a:t>
            </a:r>
            <a:endParaRPr lang="en-US" dirty="0">
              <a:latin typeface="Consolas" pitchFamily="49" charset="0"/>
              <a:cs typeface="Consolas" pitchFamily="49" charset="0"/>
            </a:endParaRPr>
          </a:p>
        </p:txBody>
      </p:sp>
      <p:cxnSp>
        <p:nvCxnSpPr>
          <p:cNvPr id="45062" name="Straight Arrow Connector 6"/>
          <p:cNvCxnSpPr>
            <a:cxnSpLocks noChangeShapeType="1"/>
          </p:cNvCxnSpPr>
          <p:nvPr/>
        </p:nvCxnSpPr>
        <p:spPr bwMode="auto">
          <a:xfrm flipH="1">
            <a:off x="5170488" y="1617663"/>
            <a:ext cx="1049337" cy="4349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45063" name="Rectangle 1"/>
          <p:cNvSpPr>
            <a:spLocks noChangeArrowheads="1"/>
          </p:cNvSpPr>
          <p:nvPr/>
        </p:nvSpPr>
        <p:spPr bwMode="auto">
          <a:xfrm>
            <a:off x="250825" y="5262563"/>
            <a:ext cx="4608513" cy="1323975"/>
          </a:xfrm>
          <a:prstGeom prst="rect">
            <a:avLst/>
          </a:prstGeom>
          <a:solidFill>
            <a:schemeClr val="bg1"/>
          </a:solidFill>
          <a:ln w="9525">
            <a:solidFill>
              <a:srgbClr val="339933"/>
            </a:solidFill>
            <a:miter lim="800000"/>
            <a:headEnd/>
            <a:tailEnd/>
          </a:ln>
        </p:spPr>
        <p:txBody>
          <a:bodyPr>
            <a:spAutoFit/>
          </a:bodyPr>
          <a:lstStyle/>
          <a:p>
            <a:r>
              <a:rPr lang="en-GB" sz="1600">
                <a:solidFill>
                  <a:srgbClr val="339933"/>
                </a:solidFill>
                <a:latin typeface="Consolas" pitchFamily="49" charset="0"/>
                <a:cs typeface="Times New Roman" pitchFamily="18" charset="0"/>
              </a:rPr>
              <a:t>Štampanje svih objekata:</a:t>
            </a:r>
          </a:p>
          <a:p>
            <a:r>
              <a:rPr lang="en-GB" sz="1600">
                <a:solidFill>
                  <a:srgbClr val="339933"/>
                </a:solidFill>
                <a:latin typeface="Consolas" pitchFamily="49" charset="0"/>
                <a:cs typeface="Times New Roman" pitchFamily="18" charset="0"/>
              </a:rPr>
              <a:t>Tip Pravougaonik, površina 6.00</a:t>
            </a:r>
          </a:p>
          <a:p>
            <a:r>
              <a:rPr lang="en-GB" sz="1600">
                <a:solidFill>
                  <a:srgbClr val="339933"/>
                </a:solidFill>
                <a:latin typeface="Consolas" pitchFamily="49" charset="0"/>
                <a:cs typeface="Times New Roman" pitchFamily="18" charset="0"/>
              </a:rPr>
              <a:t>Tip Trougao, površina 1.50</a:t>
            </a:r>
          </a:p>
          <a:p>
            <a:r>
              <a:rPr lang="en-GB" sz="1600">
                <a:solidFill>
                  <a:srgbClr val="339933"/>
                </a:solidFill>
                <a:latin typeface="Consolas" pitchFamily="49" charset="0"/>
                <a:cs typeface="Times New Roman" pitchFamily="18" charset="0"/>
              </a:rPr>
              <a:t>Tip PravougaonikSaBojom, površina 4.00</a:t>
            </a:r>
          </a:p>
          <a:p>
            <a:r>
              <a:rPr lang="en-GB" sz="1600">
                <a:solidFill>
                  <a:srgbClr val="339933"/>
                </a:solidFill>
                <a:latin typeface="Consolas" pitchFamily="49" charset="0"/>
                <a:cs typeface="Times New Roman" pitchFamily="18" charset="0"/>
              </a:rPr>
              <a:t>Tip Prozor, površina 88.00</a:t>
            </a:r>
          </a:p>
        </p:txBody>
      </p:sp>
      <p:sp>
        <p:nvSpPr>
          <p:cNvPr id="10" name="Rectangle 9"/>
          <p:cNvSpPr>
            <a:spLocks noChangeArrowheads="1"/>
          </p:cNvSpPr>
          <p:nvPr/>
        </p:nvSpPr>
        <p:spPr bwMode="auto">
          <a:xfrm>
            <a:off x="5842000" y="5611813"/>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45065" name="Straight Arrow Connector 6"/>
          <p:cNvCxnSpPr>
            <a:cxnSpLocks noChangeShapeType="1"/>
          </p:cNvCxnSpPr>
          <p:nvPr/>
        </p:nvCxnSpPr>
        <p:spPr bwMode="auto">
          <a:xfrm flipH="1" flipV="1">
            <a:off x="4859338" y="5808663"/>
            <a:ext cx="982662"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95288" y="476250"/>
            <a:ext cx="8857232" cy="596900"/>
          </a:xfrm>
        </p:spPr>
        <p:txBody>
          <a:bodyPr/>
          <a:lstStyle/>
          <a:p>
            <a:pPr eaLnBrk="1" hangingPunct="1"/>
            <a:r>
              <a:rPr lang="sr-Latn-RS" sz="3400" dirty="0" smtClean="0"/>
              <a:t>Podrazumevane i statičke metode interfejsa</a:t>
            </a:r>
            <a:endParaRPr lang="en-US" sz="3400" dirty="0" smtClean="0"/>
          </a:p>
        </p:txBody>
      </p:sp>
      <p:sp>
        <p:nvSpPr>
          <p:cNvPr id="4403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34050B2-7AFC-450B-913E-074A461691C4}" type="slidenum">
              <a:rPr lang="en-GB" smtClean="0">
                <a:latin typeface="Arial Black" pitchFamily="34" charset="0"/>
              </a:rPr>
              <a:pPr eaLnBrk="1" hangingPunct="1"/>
              <a:t>44</a:t>
            </a:fld>
            <a:endParaRPr lang="en-GB" smtClean="0">
              <a:latin typeface="Arial Black" pitchFamily="34" charset="0"/>
            </a:endParaRPr>
          </a:p>
        </p:txBody>
      </p:sp>
      <p:sp>
        <p:nvSpPr>
          <p:cNvPr id="6" name="Rectangle 3" descr="Rectangle: Click to edit Master text styles&#10;Second level&#10;Third level&#10;Fourth level&#10;Fifth level"/>
          <p:cNvSpPr txBox="1">
            <a:spLocks noChangeArrowheads="1"/>
          </p:cNvSpPr>
          <p:nvPr/>
        </p:nvSpPr>
        <p:spPr bwMode="auto">
          <a:xfrm>
            <a:off x="107950" y="1055804"/>
            <a:ext cx="8785225" cy="566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1900" dirty="0"/>
              <a:t>Pre Jave SE 8, dodavanje novih metoda u interfejs bi onemogućilo upotrebu svih klasa koje implementiraju interfejs jer klase nemaju implementaciju </a:t>
            </a:r>
            <a:r>
              <a:rPr lang="vi-VN" sz="1900" dirty="0" smtClean="0"/>
              <a:t>novih </a:t>
            </a:r>
            <a:r>
              <a:rPr lang="vi-VN" sz="1900" dirty="0"/>
              <a:t>metoda interfejsa. Takve klase bi se onda morale proglasiti apstraktnim.</a:t>
            </a:r>
            <a:endParaRPr lang="sr-Latn-ME" sz="1900" dirty="0" smtClean="0"/>
          </a:p>
          <a:p>
            <a:pPr eaLnBrk="1" hangingPunct="1">
              <a:spcAft>
                <a:spcPts val="600"/>
              </a:spcAft>
              <a:buClr>
                <a:schemeClr val="tx1"/>
              </a:buClr>
              <a:buSzPct val="75000"/>
              <a:buFont typeface="Wingdings" pitchFamily="2" charset="2"/>
              <a:buChar char="n"/>
              <a:defRPr/>
            </a:pPr>
            <a:r>
              <a:rPr lang="vi-VN" sz="1900" b="1" dirty="0" smtClean="0">
                <a:solidFill>
                  <a:srgbClr val="FF0000"/>
                </a:solidFill>
              </a:rPr>
              <a:t>Podrazumevane</a:t>
            </a:r>
            <a:r>
              <a:rPr lang="vi-VN" sz="1900" dirty="0" smtClean="0"/>
              <a:t> </a:t>
            </a:r>
            <a:r>
              <a:rPr lang="vi-VN" sz="1900" dirty="0"/>
              <a:t>i </a:t>
            </a:r>
            <a:r>
              <a:rPr lang="vi-VN" sz="1900" b="1" dirty="0">
                <a:solidFill>
                  <a:srgbClr val="FF0000"/>
                </a:solidFill>
              </a:rPr>
              <a:t>statičke</a:t>
            </a:r>
            <a:r>
              <a:rPr lang="vi-VN" sz="1900" dirty="0"/>
              <a:t> metode u interfejsima </a:t>
            </a:r>
            <a:r>
              <a:rPr lang="vi-VN" sz="1900" dirty="0" smtClean="0"/>
              <a:t>uvodi </a:t>
            </a:r>
            <a:r>
              <a:rPr lang="vi-VN" sz="1900" dirty="0"/>
              <a:t>Java SE 8. </a:t>
            </a:r>
            <a:endParaRPr lang="sr-Latn-ME" sz="1900" dirty="0" smtClean="0"/>
          </a:p>
          <a:p>
            <a:pPr eaLnBrk="1" hangingPunct="1">
              <a:spcAft>
                <a:spcPts val="600"/>
              </a:spcAft>
              <a:buClr>
                <a:schemeClr val="tx1"/>
              </a:buClr>
              <a:buSzPct val="75000"/>
              <a:buFont typeface="Wingdings" pitchFamily="2" charset="2"/>
              <a:buChar char="n"/>
              <a:defRPr/>
            </a:pPr>
            <a:r>
              <a:rPr lang="sr-Latn-ME" sz="1900" dirty="0" smtClean="0"/>
              <a:t>P</a:t>
            </a:r>
            <a:r>
              <a:rPr lang="vi-VN" sz="1900" dirty="0" smtClean="0"/>
              <a:t>odrazumevane </a:t>
            </a:r>
            <a:r>
              <a:rPr lang="vi-VN" sz="1900" dirty="0"/>
              <a:t>metode se deklarišu ključnom rečju </a:t>
            </a:r>
            <a:r>
              <a:rPr lang="vi-VN" sz="2000" b="1" dirty="0">
                <a:solidFill>
                  <a:srgbClr val="FF0000"/>
                </a:solidFill>
                <a:latin typeface="Consolas" pitchFamily="49" charset="0"/>
                <a:cs typeface="Consolas" pitchFamily="49" charset="0"/>
              </a:rPr>
              <a:t>default</a:t>
            </a:r>
            <a:r>
              <a:rPr lang="vi-VN" sz="1900" dirty="0"/>
              <a:t>. </a:t>
            </a:r>
            <a:r>
              <a:rPr lang="sr-Latn-ME" sz="1900" dirty="0" smtClean="0"/>
              <a:t>P</a:t>
            </a:r>
            <a:r>
              <a:rPr lang="vi-VN" sz="1900" dirty="0" smtClean="0"/>
              <a:t>odrazumevane metode</a:t>
            </a:r>
            <a:r>
              <a:rPr lang="sr-Latn-ME" sz="1900" dirty="0" smtClean="0"/>
              <a:t> moraju biti</a:t>
            </a:r>
            <a:r>
              <a:rPr lang="vi-VN" sz="1900" dirty="0" smtClean="0"/>
              <a:t> </a:t>
            </a:r>
            <a:r>
              <a:rPr lang="vi-VN" sz="1900" dirty="0"/>
              <a:t>implementirane u okviru interfejsa.</a:t>
            </a:r>
          </a:p>
          <a:p>
            <a:pPr eaLnBrk="1" hangingPunct="1">
              <a:spcAft>
                <a:spcPts val="600"/>
              </a:spcAft>
              <a:buClr>
                <a:schemeClr val="tx1"/>
              </a:buClr>
              <a:buSzPct val="75000"/>
              <a:buFont typeface="Wingdings" pitchFamily="2" charset="2"/>
              <a:buChar char="n"/>
              <a:defRPr/>
            </a:pPr>
            <a:r>
              <a:rPr lang="sr-Latn-ME" sz="1900" dirty="0" smtClean="0"/>
              <a:t>D</a:t>
            </a:r>
            <a:r>
              <a:rPr lang="vi-VN" sz="1900" dirty="0" smtClean="0"/>
              <a:t>odavanje </a:t>
            </a:r>
            <a:r>
              <a:rPr lang="vi-VN" sz="1900" dirty="0"/>
              <a:t>podrazumevanih metoda u interfejs ne narušava rad klasa koje su implementirale interfejs. </a:t>
            </a:r>
            <a:r>
              <a:rPr lang="vi-VN" sz="1900" dirty="0" smtClean="0"/>
              <a:t>Klase </a:t>
            </a:r>
            <a:r>
              <a:rPr lang="vi-VN" sz="1900" dirty="0"/>
              <a:t>dobijaju još jednu metodu koju mogu da koriste jer interfejs sadrži implementaciju metode. </a:t>
            </a:r>
            <a:r>
              <a:rPr lang="sr-Latn-ME" sz="1900" dirty="0" smtClean="0"/>
              <a:t>U</a:t>
            </a:r>
            <a:r>
              <a:rPr lang="vi-VN" sz="1900" dirty="0" smtClean="0"/>
              <a:t>koliko </a:t>
            </a:r>
            <a:r>
              <a:rPr lang="vi-VN" sz="1900" dirty="0"/>
              <a:t>je potrebno, klasa može redefinisati novododatu metodu</a:t>
            </a:r>
            <a:r>
              <a:rPr lang="vi-VN" sz="1900" dirty="0" smtClean="0"/>
              <a:t>.</a:t>
            </a:r>
            <a:endParaRPr lang="vi-VN" sz="1900" dirty="0"/>
          </a:p>
          <a:p>
            <a:pPr eaLnBrk="1" hangingPunct="1">
              <a:spcAft>
                <a:spcPts val="600"/>
              </a:spcAft>
              <a:buClr>
                <a:schemeClr val="tx1"/>
              </a:buClr>
              <a:buSzPct val="75000"/>
              <a:buFont typeface="Wingdings" pitchFamily="2" charset="2"/>
              <a:buChar char="n"/>
              <a:defRPr/>
            </a:pPr>
            <a:r>
              <a:rPr lang="vi-VN" sz="1900" dirty="0"/>
              <a:t>Problem koji se može javiti kod podrazumevanih metoda interfejsa je </a:t>
            </a:r>
            <a:r>
              <a:rPr lang="sr-Latn-ME" sz="1900" dirty="0" smtClean="0"/>
              <a:t>kada</a:t>
            </a:r>
            <a:r>
              <a:rPr lang="vi-VN" sz="1900" dirty="0" smtClean="0"/>
              <a:t> </a:t>
            </a:r>
            <a:r>
              <a:rPr lang="vi-VN" sz="1900" dirty="0"/>
              <a:t>klasa implementira više interfejsa koji imaju istu podrazumevanu metodu. Ovaj se problem </a:t>
            </a:r>
            <a:r>
              <a:rPr lang="vi-VN" sz="1900" dirty="0" smtClean="0"/>
              <a:t>razreš</a:t>
            </a:r>
            <a:r>
              <a:rPr lang="sr-Latn-ME" sz="1900" dirty="0" smtClean="0"/>
              <a:t>ava</a:t>
            </a:r>
            <a:r>
              <a:rPr lang="vi-VN" sz="1900" dirty="0" smtClean="0"/>
              <a:t> </a:t>
            </a:r>
            <a:r>
              <a:rPr lang="vi-VN" sz="1900" dirty="0"/>
              <a:t>tako što klasa redefiniše konfliktnu metodu</a:t>
            </a:r>
            <a:r>
              <a:rPr lang="vi-VN" sz="1900" dirty="0" smtClean="0"/>
              <a:t>.</a:t>
            </a:r>
            <a:endParaRPr lang="sr-Latn-ME" sz="1900" dirty="0" smtClean="0"/>
          </a:p>
          <a:p>
            <a:pPr eaLnBrk="1" hangingPunct="1">
              <a:spcAft>
                <a:spcPts val="600"/>
              </a:spcAft>
              <a:buClr>
                <a:schemeClr val="tx1"/>
              </a:buClr>
              <a:buSzPct val="75000"/>
              <a:buFont typeface="Wingdings" pitchFamily="2" charset="2"/>
              <a:buChar char="n"/>
              <a:defRPr/>
            </a:pPr>
            <a:r>
              <a:rPr lang="vi-VN" sz="1900" dirty="0"/>
              <a:t>Statičke metode u interfejsima se deklarišu kao statičke metode klasa, ključnom rečju </a:t>
            </a:r>
            <a:r>
              <a:rPr lang="vi-VN" sz="1900" dirty="0">
                <a:latin typeface="Consolas" pitchFamily="49" charset="0"/>
                <a:cs typeface="Consolas" pitchFamily="49" charset="0"/>
              </a:rPr>
              <a:t>static</a:t>
            </a:r>
            <a:r>
              <a:rPr lang="vi-VN" sz="1900" dirty="0"/>
              <a:t>, i moraju biti implementirane u okviru interfejsa</a:t>
            </a:r>
            <a:r>
              <a:rPr lang="vi-VN" sz="1900" dirty="0" smtClean="0"/>
              <a:t>.</a:t>
            </a:r>
            <a:endParaRPr lang="sr-Latn-ME" sz="1900" dirty="0" smtClean="0"/>
          </a:p>
          <a:p>
            <a:pPr eaLnBrk="1" hangingPunct="1">
              <a:spcAft>
                <a:spcPts val="600"/>
              </a:spcAft>
              <a:buClr>
                <a:schemeClr val="tx1"/>
              </a:buClr>
              <a:buSzPct val="75000"/>
              <a:buFont typeface="Wingdings" pitchFamily="2" charset="2"/>
              <a:buChar char="n"/>
              <a:defRPr/>
            </a:pPr>
            <a:r>
              <a:rPr lang="vi-VN" sz="1900" dirty="0" smtClean="0"/>
              <a:t>Pozivaju </a:t>
            </a:r>
            <a:r>
              <a:rPr lang="vi-VN" sz="1900" dirty="0"/>
              <a:t>se standardno, preko imena interfejsa. Štaviše, statičku metodu interfejsa možemo pozvati u okviru druge statičke ili podrazumevane metode.</a:t>
            </a:r>
          </a:p>
        </p:txBody>
      </p:sp>
    </p:spTree>
    <p:extLst>
      <p:ext uri="{BB962C8B-B14F-4D97-AF65-F5344CB8AC3E}">
        <p14:creationId xmlns:p14="http://schemas.microsoft.com/office/powerpoint/2010/main" val="32507982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95288" y="476250"/>
            <a:ext cx="8353425" cy="596900"/>
          </a:xfrm>
        </p:spPr>
        <p:txBody>
          <a:bodyPr/>
          <a:lstStyle/>
          <a:p>
            <a:pPr eaLnBrk="1" hangingPunct="1"/>
            <a:r>
              <a:rPr lang="en-US" sz="3400" dirty="0" err="1"/>
              <a:t>Podrazumevane</a:t>
            </a:r>
            <a:r>
              <a:rPr lang="en-US" sz="3400" dirty="0"/>
              <a:t> </a:t>
            </a:r>
            <a:r>
              <a:rPr lang="en-US" sz="3400" dirty="0" err="1"/>
              <a:t>i</a:t>
            </a:r>
            <a:r>
              <a:rPr lang="en-US" sz="3400" dirty="0"/>
              <a:t> </a:t>
            </a:r>
            <a:r>
              <a:rPr lang="en-US" sz="3400" dirty="0" err="1"/>
              <a:t>statičke</a:t>
            </a:r>
            <a:r>
              <a:rPr lang="en-US" sz="3400" dirty="0"/>
              <a:t> </a:t>
            </a:r>
            <a:r>
              <a:rPr lang="en-US" sz="3400" dirty="0" err="1" smtClean="0"/>
              <a:t>metode</a:t>
            </a:r>
            <a:r>
              <a:rPr lang="sr-Latn-ME" sz="3400" dirty="0" smtClean="0"/>
              <a:t> - Primer</a:t>
            </a:r>
            <a:endParaRPr lang="en-US" sz="3400" dirty="0" smtClean="0"/>
          </a:p>
        </p:txBody>
      </p:sp>
      <p:sp>
        <p:nvSpPr>
          <p:cNvPr id="4505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18B1BB-B02D-4A6D-819C-C20E9FA1829D}" type="slidenum">
              <a:rPr lang="en-GB" smtClean="0">
                <a:latin typeface="Arial Black" pitchFamily="34" charset="0"/>
              </a:rPr>
              <a:pPr eaLnBrk="1" hangingPunct="1"/>
              <a:t>45</a:t>
            </a:fld>
            <a:endParaRPr lang="en-GB" smtClean="0">
              <a:latin typeface="Arial Black" pitchFamily="34" charset="0"/>
            </a:endParaRPr>
          </a:p>
        </p:txBody>
      </p:sp>
      <p:sp>
        <p:nvSpPr>
          <p:cNvPr id="45060" name="Rectangle 1"/>
          <p:cNvSpPr>
            <a:spLocks noChangeArrowheads="1"/>
          </p:cNvSpPr>
          <p:nvPr/>
        </p:nvSpPr>
        <p:spPr bwMode="auto">
          <a:xfrm>
            <a:off x="466848" y="1082704"/>
            <a:ext cx="7705552" cy="4939814"/>
          </a:xfrm>
          <a:prstGeom prst="rect">
            <a:avLst/>
          </a:prstGeom>
          <a:solidFill>
            <a:srgbClr val="CCFFFF"/>
          </a:solidFill>
          <a:ln w="9525">
            <a:solidFill>
              <a:srgbClr val="000000"/>
            </a:solidFill>
            <a:miter lim="800000"/>
            <a:headEnd/>
            <a:tailEnd/>
          </a:ln>
        </p:spPr>
        <p:txBody>
          <a:bodyPr wrap="square" anchor="ctr">
            <a:spAutoFit/>
          </a:bodyPr>
          <a:lstStyle/>
          <a:p>
            <a:pPr>
              <a:tabLst>
                <a:tab pos="215900" algn="l"/>
                <a:tab pos="431800" algn="l"/>
                <a:tab pos="647700" algn="l"/>
                <a:tab pos="863600" algn="l"/>
              </a:tabLst>
            </a:pPr>
            <a:r>
              <a:rPr lang="en-GB" sz="1500" b="1" dirty="0">
                <a:solidFill>
                  <a:srgbClr val="7F0055"/>
                </a:solidFill>
                <a:latin typeface="Consolas" pitchFamily="49" charset="0"/>
                <a:cs typeface="Times New Roman" pitchFamily="18" charset="0"/>
              </a:rPr>
              <a:t>public class </a:t>
            </a:r>
            <a:r>
              <a:rPr lang="en-GB" sz="1500" dirty="0" err="1">
                <a:solidFill>
                  <a:srgbClr val="000000"/>
                </a:solidFill>
                <a:latin typeface="Consolas" pitchFamily="49" charset="0"/>
                <a:cs typeface="Times New Roman" pitchFamily="18" charset="0"/>
              </a:rPr>
              <a:t>DefaultStatic</a:t>
            </a:r>
            <a:r>
              <a:rPr lang="en-GB" sz="1500" b="1" dirty="0">
                <a:solidFill>
                  <a:srgbClr val="7F0055"/>
                </a:solidFill>
                <a:latin typeface="Consolas" pitchFamily="49" charset="0"/>
                <a:cs typeface="Times New Roman" pitchFamily="18" charset="0"/>
              </a:rPr>
              <a:t> implements </a:t>
            </a:r>
            <a:r>
              <a:rPr lang="en-GB" sz="1500" dirty="0" err="1">
                <a:solidFill>
                  <a:srgbClr val="000000"/>
                </a:solidFill>
                <a:latin typeface="Consolas" pitchFamily="49" charset="0"/>
                <a:cs typeface="Times New Roman" pitchFamily="18" charset="0"/>
              </a:rPr>
              <a:t>Interfejs</a:t>
            </a:r>
            <a:r>
              <a:rPr lang="en-GB" sz="1500" b="1" dirty="0">
                <a:solidFill>
                  <a:srgbClr val="7F0055"/>
                </a:solidFill>
                <a:latin typeface="Consolas" pitchFamily="49" charset="0"/>
                <a:cs typeface="Times New Roman" pitchFamily="18" charset="0"/>
              </a:rPr>
              <a:t> </a:t>
            </a:r>
            <a:r>
              <a:rPr lang="en-GB" sz="1500" b="1" dirty="0" smtClean="0">
                <a:solidFill>
                  <a:srgbClr val="7F0055"/>
                </a:solidFill>
                <a:latin typeface="Consolas" pitchFamily="49" charset="0"/>
                <a:cs typeface="Times New Roman" pitchFamily="18" charset="0"/>
              </a:rPr>
              <a:t>{</a:t>
            </a:r>
            <a:endParaRPr lang="en-GB" sz="1500" b="1" dirty="0">
              <a:solidFill>
                <a:srgbClr val="7F0055"/>
              </a:solidFill>
              <a:latin typeface="Consolas" pitchFamily="49" charset="0"/>
              <a:cs typeface="Times New Roman" pitchFamily="18" charset="0"/>
            </a:endParaRP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	</a:t>
            </a:r>
            <a:endParaRPr lang="sr-Latn-ME" sz="1200" b="1" dirty="0" smtClean="0">
              <a:solidFill>
                <a:srgbClr val="7F0055"/>
              </a:solidFill>
              <a:latin typeface="Consolas" pitchFamily="49" charset="0"/>
              <a:cs typeface="Times New Roman" pitchFamily="18" charset="0"/>
            </a:endParaRPr>
          </a:p>
          <a:p>
            <a:pPr>
              <a:tabLst>
                <a:tab pos="215900" algn="l"/>
                <a:tab pos="431800" algn="l"/>
                <a:tab pos="647700" algn="l"/>
                <a:tab pos="863600" algn="l"/>
              </a:tabLst>
            </a:pPr>
            <a:r>
              <a:rPr lang="sr-Latn-ME" sz="1500" b="1" dirty="0">
                <a:solidFill>
                  <a:srgbClr val="7F0055"/>
                </a:solidFill>
                <a:latin typeface="Consolas" pitchFamily="49" charset="0"/>
                <a:cs typeface="Times New Roman" pitchFamily="18" charset="0"/>
              </a:rPr>
              <a:t>	</a:t>
            </a:r>
            <a:r>
              <a:rPr lang="en-GB" sz="1500" b="1" dirty="0" smtClean="0">
                <a:solidFill>
                  <a:srgbClr val="7F0055"/>
                </a:solidFill>
                <a:latin typeface="Consolas" pitchFamily="49" charset="0"/>
                <a:cs typeface="Times New Roman" pitchFamily="18" charset="0"/>
              </a:rPr>
              <a:t>public </a:t>
            </a:r>
            <a:r>
              <a:rPr lang="en-GB" sz="1500" b="1" dirty="0">
                <a:solidFill>
                  <a:srgbClr val="7F0055"/>
                </a:solidFill>
                <a:latin typeface="Consolas" pitchFamily="49" charset="0"/>
                <a:cs typeface="Times New Roman" pitchFamily="18" charset="0"/>
              </a:rPr>
              <a:t>static void </a:t>
            </a:r>
            <a:r>
              <a:rPr lang="en-GB" sz="1500" dirty="0">
                <a:solidFill>
                  <a:srgbClr val="000000"/>
                </a:solidFill>
                <a:latin typeface="Consolas" pitchFamily="49" charset="0"/>
                <a:cs typeface="Times New Roman" pitchFamily="18" charset="0"/>
              </a:rPr>
              <a:t>main(String[] </a:t>
            </a:r>
            <a:r>
              <a:rPr lang="en-GB" sz="1500" dirty="0" err="1">
                <a:solidFill>
                  <a:srgbClr val="000000"/>
                </a:solidFill>
                <a:latin typeface="Consolas" pitchFamily="49" charset="0"/>
                <a:cs typeface="Times New Roman" pitchFamily="18" charset="0"/>
              </a:rPr>
              <a:t>args</a:t>
            </a:r>
            <a:r>
              <a:rPr lang="en-GB" sz="15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500" b="1" dirty="0">
                <a:solidFill>
                  <a:srgbClr val="7F0055"/>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DefaultStatic</a:t>
            </a:r>
            <a:r>
              <a:rPr lang="en-GB" sz="1500" dirty="0">
                <a:solidFill>
                  <a:srgbClr val="000000"/>
                </a:solidFill>
                <a:latin typeface="Consolas" pitchFamily="49" charset="0"/>
                <a:cs typeface="Times New Roman" pitchFamily="18" charset="0"/>
              </a:rPr>
              <a:t> ds = </a:t>
            </a:r>
            <a:r>
              <a:rPr lang="en-GB" sz="1500" b="1" dirty="0">
                <a:solidFill>
                  <a:srgbClr val="7F0055"/>
                </a:solidFill>
                <a:latin typeface="Consolas" pitchFamily="49" charset="0"/>
                <a:cs typeface="Times New Roman" pitchFamily="18" charset="0"/>
              </a:rPr>
              <a:t>new</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DefaultStatic</a:t>
            </a:r>
            <a:r>
              <a:rPr lang="en-GB" sz="15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500" b="1" dirty="0">
                <a:solidFill>
                  <a:srgbClr val="7F0055"/>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System.out.println</a:t>
            </a:r>
            <a:r>
              <a:rPr lang="en-GB" sz="1500" dirty="0">
                <a:solidFill>
                  <a:srgbClr val="000000"/>
                </a:solidFill>
                <a:latin typeface="Consolas" pitchFamily="49" charset="0"/>
                <a:cs typeface="Times New Roman" pitchFamily="18" charset="0"/>
              </a:rPr>
              <a:t>(</a:t>
            </a:r>
            <a:r>
              <a:rPr lang="en-GB" sz="1500" dirty="0" err="1">
                <a:solidFill>
                  <a:srgbClr val="000000"/>
                </a:solidFill>
                <a:latin typeface="Consolas" pitchFamily="49" charset="0"/>
                <a:cs typeface="Times New Roman" pitchFamily="18" charset="0"/>
              </a:rPr>
              <a:t>ds.redefinisana</a:t>
            </a:r>
            <a:r>
              <a:rPr lang="en-GB" sz="15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System.out.println</a:t>
            </a:r>
            <a:r>
              <a:rPr lang="en-GB" sz="1500" dirty="0">
                <a:solidFill>
                  <a:srgbClr val="000000"/>
                </a:solidFill>
                <a:latin typeface="Consolas" pitchFamily="49" charset="0"/>
                <a:cs typeface="Times New Roman" pitchFamily="18" charset="0"/>
              </a:rPr>
              <a:t>(</a:t>
            </a:r>
            <a:r>
              <a:rPr lang="en-GB" sz="1500" dirty="0" err="1">
                <a:solidFill>
                  <a:srgbClr val="000000"/>
                </a:solidFill>
                <a:latin typeface="Consolas" pitchFamily="49" charset="0"/>
                <a:cs typeface="Times New Roman" pitchFamily="18" charset="0"/>
              </a:rPr>
              <a:t>ds.podrazumevana</a:t>
            </a:r>
            <a:r>
              <a:rPr lang="en-GB" sz="15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System.out.println</a:t>
            </a:r>
            <a:r>
              <a:rPr lang="en-GB" sz="1500" dirty="0">
                <a:solidFill>
                  <a:srgbClr val="000000"/>
                </a:solidFill>
                <a:latin typeface="Consolas" pitchFamily="49" charset="0"/>
                <a:cs typeface="Times New Roman" pitchFamily="18" charset="0"/>
              </a:rPr>
              <a:t>(</a:t>
            </a:r>
            <a:r>
              <a:rPr lang="en-GB" sz="1500" dirty="0" err="1">
                <a:solidFill>
                  <a:srgbClr val="000000"/>
                </a:solidFill>
                <a:latin typeface="Consolas" pitchFamily="49" charset="0"/>
                <a:cs typeface="Times New Roman" pitchFamily="18" charset="0"/>
              </a:rPr>
              <a:t>Interfejs.staticka</a:t>
            </a:r>
            <a:r>
              <a:rPr lang="en-GB" sz="15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endParaRPr lang="en-GB" sz="1200" b="1" dirty="0">
              <a:solidFill>
                <a:srgbClr val="7F0055"/>
              </a:solidFill>
              <a:latin typeface="Consolas" pitchFamily="49" charset="0"/>
              <a:cs typeface="Times New Roman" pitchFamily="18" charset="0"/>
            </a:endParaRPr>
          </a:p>
          <a:p>
            <a:pPr>
              <a:tabLst>
                <a:tab pos="215900" algn="l"/>
                <a:tab pos="431800" algn="l"/>
                <a:tab pos="647700" algn="l"/>
                <a:tab pos="863600" algn="l"/>
              </a:tabLst>
            </a:pPr>
            <a:r>
              <a:rPr lang="en-GB" sz="1500" b="1" dirty="0">
                <a:solidFill>
                  <a:srgbClr val="7F0055"/>
                </a:solidFill>
                <a:latin typeface="Consolas" pitchFamily="49" charset="0"/>
                <a:cs typeface="Times New Roman" pitchFamily="18" charset="0"/>
              </a:rPr>
              <a:t>	@Override</a:t>
            </a:r>
          </a:p>
          <a:p>
            <a:pPr>
              <a:tabLst>
                <a:tab pos="215900" algn="l"/>
                <a:tab pos="431800" algn="l"/>
                <a:tab pos="647700" algn="l"/>
                <a:tab pos="863600" algn="l"/>
              </a:tabLst>
            </a:pPr>
            <a:r>
              <a:rPr lang="en-GB" sz="1500" b="1" dirty="0">
                <a:solidFill>
                  <a:srgbClr val="7F0055"/>
                </a:solidFill>
                <a:latin typeface="Consolas" pitchFamily="49" charset="0"/>
                <a:cs typeface="Times New Roman" pitchFamily="18" charset="0"/>
              </a:rPr>
              <a:t>	public </a:t>
            </a:r>
            <a:r>
              <a:rPr lang="en-GB" sz="1500" dirty="0">
                <a:solidFill>
                  <a:srgbClr val="000000"/>
                </a:solidFill>
                <a:latin typeface="Consolas" pitchFamily="49" charset="0"/>
                <a:cs typeface="Times New Roman" pitchFamily="18" charset="0"/>
              </a:rPr>
              <a:t>String</a:t>
            </a:r>
            <a:r>
              <a:rPr lang="en-GB" sz="1500" b="1" dirty="0">
                <a:solidFill>
                  <a:srgbClr val="7F0055"/>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redefinisana</a:t>
            </a:r>
            <a:r>
              <a:rPr lang="en-GB" sz="15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500" b="1" dirty="0">
                <a:solidFill>
                  <a:srgbClr val="7F0055"/>
                </a:solidFill>
                <a:latin typeface="Consolas" pitchFamily="49" charset="0"/>
                <a:cs typeface="Times New Roman" pitchFamily="18" charset="0"/>
              </a:rPr>
              <a:t>		return </a:t>
            </a:r>
            <a:r>
              <a:rPr lang="en-GB" sz="1500" dirty="0">
                <a:solidFill>
                  <a:srgbClr val="2A00FF"/>
                </a:solidFill>
                <a:latin typeface="Consolas" pitchFamily="49" charset="0"/>
                <a:cs typeface="Times New Roman" pitchFamily="18" charset="0"/>
              </a:rPr>
              <a:t>"</a:t>
            </a:r>
            <a:r>
              <a:rPr lang="en-GB" sz="1500" dirty="0" err="1">
                <a:solidFill>
                  <a:srgbClr val="2A00FF"/>
                </a:solidFill>
                <a:latin typeface="Consolas" pitchFamily="49" charset="0"/>
                <a:cs typeface="Times New Roman" pitchFamily="18" charset="0"/>
              </a:rPr>
              <a:t>redefinisana</a:t>
            </a:r>
            <a:r>
              <a:rPr lang="en-GB" sz="1500" dirty="0">
                <a:solidFill>
                  <a:srgbClr val="2A00FF"/>
                </a:solidFill>
                <a:latin typeface="Consolas" pitchFamily="49" charset="0"/>
                <a:cs typeface="Times New Roman" pitchFamily="18" charset="0"/>
              </a:rPr>
              <a:t> </a:t>
            </a:r>
            <a:r>
              <a:rPr lang="en-GB" sz="1500" dirty="0" err="1">
                <a:solidFill>
                  <a:srgbClr val="2A00FF"/>
                </a:solidFill>
                <a:latin typeface="Consolas" pitchFamily="49" charset="0"/>
                <a:cs typeface="Times New Roman" pitchFamily="18" charset="0"/>
              </a:rPr>
              <a:t>metoda</a:t>
            </a:r>
            <a:r>
              <a:rPr lang="en-GB" sz="1500" dirty="0">
                <a:solidFill>
                  <a:srgbClr val="2A00FF"/>
                </a:solidFill>
                <a:latin typeface="Consolas" pitchFamily="49" charset="0"/>
                <a:cs typeface="Times New Roman" pitchFamily="18" charset="0"/>
              </a:rPr>
              <a:t>"</a:t>
            </a:r>
            <a:r>
              <a:rPr lang="en-GB" sz="15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GB" sz="1200" b="1" dirty="0">
              <a:solidFill>
                <a:srgbClr val="7F0055"/>
              </a:solidFill>
              <a:latin typeface="Consolas" pitchFamily="49" charset="0"/>
              <a:cs typeface="Times New Roman" pitchFamily="18" charset="0"/>
            </a:endParaRPr>
          </a:p>
          <a:p>
            <a:pPr>
              <a:tabLst>
                <a:tab pos="215900" algn="l"/>
                <a:tab pos="431800" algn="l"/>
                <a:tab pos="647700" algn="l"/>
                <a:tab pos="863600" algn="l"/>
              </a:tabLst>
            </a:pPr>
            <a:r>
              <a:rPr lang="en-GB" sz="1500" b="1" dirty="0">
                <a:solidFill>
                  <a:srgbClr val="7F0055"/>
                </a:solidFill>
                <a:latin typeface="Consolas" pitchFamily="49" charset="0"/>
                <a:cs typeface="Times New Roman" pitchFamily="18" charset="0"/>
              </a:rPr>
              <a:t>interface </a:t>
            </a:r>
            <a:r>
              <a:rPr lang="en-GB" sz="1500" dirty="0" err="1">
                <a:solidFill>
                  <a:srgbClr val="000000"/>
                </a:solidFill>
                <a:latin typeface="Consolas" pitchFamily="49" charset="0"/>
                <a:cs typeface="Times New Roman" pitchFamily="18" charset="0"/>
              </a:rPr>
              <a:t>Interfejs</a:t>
            </a:r>
            <a:r>
              <a:rPr lang="en-GB" sz="15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String</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redefinisana</a:t>
            </a:r>
            <a:r>
              <a:rPr lang="en-GB" sz="1500" dirty="0" smtClean="0">
                <a:solidFill>
                  <a:srgbClr val="000000"/>
                </a:solidFill>
                <a:latin typeface="Consolas" pitchFamily="49" charset="0"/>
                <a:cs typeface="Times New Roman" pitchFamily="18" charset="0"/>
              </a:rPr>
              <a:t>();</a:t>
            </a:r>
            <a:endParaRPr lang="en-GB" sz="15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default</a:t>
            </a:r>
            <a:r>
              <a:rPr lang="en-GB" sz="1500" dirty="0">
                <a:solidFill>
                  <a:srgbClr val="000000"/>
                </a:solidFill>
                <a:latin typeface="Consolas" pitchFamily="49" charset="0"/>
                <a:cs typeface="Times New Roman" pitchFamily="18" charset="0"/>
              </a:rPr>
              <a:t> String </a:t>
            </a:r>
            <a:r>
              <a:rPr lang="en-GB" sz="1500" dirty="0" err="1">
                <a:solidFill>
                  <a:srgbClr val="000000"/>
                </a:solidFill>
                <a:latin typeface="Consolas" pitchFamily="49" charset="0"/>
                <a:cs typeface="Times New Roman" pitchFamily="18" charset="0"/>
              </a:rPr>
              <a:t>podrazumevana</a:t>
            </a:r>
            <a:r>
              <a:rPr lang="en-GB" sz="1500" dirty="0">
                <a:solidFill>
                  <a:srgbClr val="000000"/>
                </a:solidFill>
                <a:latin typeface="Consolas" pitchFamily="49" charset="0"/>
                <a:cs typeface="Times New Roman" pitchFamily="18" charset="0"/>
              </a:rPr>
              <a:t>() </a:t>
            </a:r>
            <a:r>
              <a:rPr lang="en-GB" sz="1500" dirty="0" smtClean="0">
                <a:solidFill>
                  <a:srgbClr val="000000"/>
                </a:solidFill>
                <a:latin typeface="Consolas" pitchFamily="49" charset="0"/>
                <a:cs typeface="Times New Roman" pitchFamily="18" charset="0"/>
              </a:rPr>
              <a:t>{</a:t>
            </a:r>
            <a:r>
              <a:rPr lang="sr-Latn-ME" sz="1500" dirty="0" smtClean="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return</a:t>
            </a:r>
            <a:r>
              <a:rPr lang="en-GB" sz="1500" dirty="0" smtClean="0">
                <a:solidFill>
                  <a:srgbClr val="000000"/>
                </a:solidFill>
                <a:latin typeface="Consolas" pitchFamily="49" charset="0"/>
                <a:cs typeface="Times New Roman" pitchFamily="18" charset="0"/>
              </a:rPr>
              <a:t> </a:t>
            </a:r>
            <a:r>
              <a:rPr lang="en-GB" sz="1500" dirty="0">
                <a:solidFill>
                  <a:srgbClr val="2A00FF"/>
                </a:solidFill>
                <a:latin typeface="Consolas" pitchFamily="49" charset="0"/>
                <a:cs typeface="Times New Roman" pitchFamily="18" charset="0"/>
              </a:rPr>
              <a:t>"</a:t>
            </a:r>
            <a:r>
              <a:rPr lang="en-GB" sz="1500" dirty="0" err="1">
                <a:solidFill>
                  <a:srgbClr val="2A00FF"/>
                </a:solidFill>
                <a:latin typeface="Consolas" pitchFamily="49" charset="0"/>
                <a:cs typeface="Times New Roman" pitchFamily="18" charset="0"/>
              </a:rPr>
              <a:t>podrazumevana</a:t>
            </a:r>
            <a:r>
              <a:rPr lang="en-GB" sz="1500" dirty="0">
                <a:solidFill>
                  <a:srgbClr val="2A00FF"/>
                </a:solidFill>
                <a:latin typeface="Consolas" pitchFamily="49" charset="0"/>
                <a:cs typeface="Times New Roman" pitchFamily="18" charset="0"/>
              </a:rPr>
              <a:t>"</a:t>
            </a:r>
            <a:r>
              <a:rPr lang="en-GB" sz="1500" dirty="0">
                <a:solidFill>
                  <a:srgbClr val="000000"/>
                </a:solidFill>
                <a:latin typeface="Consolas" pitchFamily="49" charset="0"/>
                <a:cs typeface="Times New Roman" pitchFamily="18" charset="0"/>
              </a:rPr>
              <a:t> + </a:t>
            </a:r>
            <a:r>
              <a:rPr lang="en-GB" sz="1500" dirty="0" err="1">
                <a:solidFill>
                  <a:srgbClr val="000000"/>
                </a:solidFill>
                <a:latin typeface="Consolas" pitchFamily="49" charset="0"/>
                <a:cs typeface="Times New Roman" pitchFamily="18" charset="0"/>
              </a:rPr>
              <a:t>metoda</a:t>
            </a:r>
            <a:r>
              <a:rPr lang="en-GB" sz="1500" dirty="0" smtClean="0">
                <a:solidFill>
                  <a:srgbClr val="000000"/>
                </a:solidFill>
                <a:latin typeface="Consolas" pitchFamily="49" charset="0"/>
                <a:cs typeface="Times New Roman" pitchFamily="18" charset="0"/>
              </a:rPr>
              <a:t>();</a:t>
            </a:r>
            <a:r>
              <a:rPr lang="sr-Latn-ME" sz="1500" dirty="0" smtClean="0">
                <a:solidFill>
                  <a:srgbClr val="000000"/>
                </a:solidFill>
                <a:latin typeface="Consolas" pitchFamily="49" charset="0"/>
                <a:cs typeface="Times New Roman" pitchFamily="18" charset="0"/>
              </a:rPr>
              <a:t> </a:t>
            </a:r>
            <a:r>
              <a:rPr lang="en-GB" sz="1500" dirty="0" smtClean="0">
                <a:solidFill>
                  <a:srgbClr val="000000"/>
                </a:solidFill>
                <a:latin typeface="Consolas" pitchFamily="49" charset="0"/>
                <a:cs typeface="Times New Roman" pitchFamily="18" charset="0"/>
              </a:rPr>
              <a:t>}</a:t>
            </a:r>
            <a:endParaRPr lang="en-GB" sz="15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static</a:t>
            </a:r>
            <a:r>
              <a:rPr lang="en-GB" sz="1500" dirty="0">
                <a:solidFill>
                  <a:srgbClr val="000000"/>
                </a:solidFill>
                <a:latin typeface="Consolas" pitchFamily="49" charset="0"/>
                <a:cs typeface="Times New Roman" pitchFamily="18" charset="0"/>
              </a:rPr>
              <a:t> String </a:t>
            </a:r>
            <a:r>
              <a:rPr lang="en-GB" sz="1500" dirty="0" err="1">
                <a:solidFill>
                  <a:srgbClr val="000000"/>
                </a:solidFill>
                <a:latin typeface="Consolas" pitchFamily="49" charset="0"/>
                <a:cs typeface="Times New Roman" pitchFamily="18" charset="0"/>
              </a:rPr>
              <a:t>staticka</a:t>
            </a:r>
            <a:r>
              <a:rPr lang="en-GB" sz="1500" dirty="0">
                <a:solidFill>
                  <a:srgbClr val="000000"/>
                </a:solidFill>
                <a:latin typeface="Consolas" pitchFamily="49" charset="0"/>
                <a:cs typeface="Times New Roman" pitchFamily="18" charset="0"/>
              </a:rPr>
              <a:t>() </a:t>
            </a:r>
            <a:r>
              <a:rPr lang="en-GB" sz="1500" dirty="0" smtClean="0">
                <a:solidFill>
                  <a:srgbClr val="000000"/>
                </a:solidFill>
                <a:latin typeface="Consolas" pitchFamily="49" charset="0"/>
                <a:cs typeface="Times New Roman" pitchFamily="18" charset="0"/>
              </a:rPr>
              <a:t>{</a:t>
            </a:r>
            <a:r>
              <a:rPr lang="sr-Latn-ME" sz="1500" dirty="0" smtClean="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return</a:t>
            </a:r>
            <a:r>
              <a:rPr lang="en-GB" sz="1500" dirty="0" smtClean="0">
                <a:solidFill>
                  <a:srgbClr val="000000"/>
                </a:solidFill>
                <a:latin typeface="Consolas" pitchFamily="49" charset="0"/>
                <a:cs typeface="Times New Roman" pitchFamily="18" charset="0"/>
              </a:rPr>
              <a:t> </a:t>
            </a:r>
            <a:r>
              <a:rPr lang="en-GB" sz="1500" dirty="0">
                <a:solidFill>
                  <a:srgbClr val="2A00FF"/>
                </a:solidFill>
                <a:latin typeface="Consolas" pitchFamily="49" charset="0"/>
                <a:cs typeface="Times New Roman" pitchFamily="18" charset="0"/>
              </a:rPr>
              <a:t>"</a:t>
            </a:r>
            <a:r>
              <a:rPr lang="en-GB" sz="1500" dirty="0" err="1">
                <a:solidFill>
                  <a:srgbClr val="2A00FF"/>
                </a:solidFill>
                <a:latin typeface="Consolas" pitchFamily="49" charset="0"/>
                <a:cs typeface="Times New Roman" pitchFamily="18" charset="0"/>
              </a:rPr>
              <a:t>statička</a:t>
            </a:r>
            <a:r>
              <a:rPr lang="en-GB" sz="1500" dirty="0">
                <a:solidFill>
                  <a:srgbClr val="2A00FF"/>
                </a:solidFill>
                <a:latin typeface="Consolas" pitchFamily="49" charset="0"/>
                <a:cs typeface="Times New Roman" pitchFamily="18" charset="0"/>
              </a:rPr>
              <a:t>"</a:t>
            </a:r>
            <a:r>
              <a:rPr lang="en-GB" sz="1500" dirty="0">
                <a:solidFill>
                  <a:srgbClr val="000000"/>
                </a:solidFill>
                <a:latin typeface="Consolas" pitchFamily="49" charset="0"/>
                <a:cs typeface="Times New Roman" pitchFamily="18" charset="0"/>
              </a:rPr>
              <a:t> + </a:t>
            </a:r>
            <a:r>
              <a:rPr lang="en-GB" sz="1500" dirty="0" err="1">
                <a:solidFill>
                  <a:srgbClr val="000000"/>
                </a:solidFill>
                <a:latin typeface="Consolas" pitchFamily="49" charset="0"/>
                <a:cs typeface="Times New Roman" pitchFamily="18" charset="0"/>
              </a:rPr>
              <a:t>Interfejs.metoda</a:t>
            </a:r>
            <a:r>
              <a:rPr lang="en-GB" sz="1500" dirty="0" smtClean="0">
                <a:solidFill>
                  <a:srgbClr val="000000"/>
                </a:solidFill>
                <a:latin typeface="Consolas" pitchFamily="49" charset="0"/>
                <a:cs typeface="Times New Roman" pitchFamily="18" charset="0"/>
              </a:rPr>
              <a:t>();</a:t>
            </a:r>
            <a:r>
              <a:rPr lang="sr-Latn-ME" sz="1500" dirty="0" smtClean="0">
                <a:solidFill>
                  <a:srgbClr val="000000"/>
                </a:solidFill>
                <a:latin typeface="Consolas" pitchFamily="49" charset="0"/>
                <a:cs typeface="Times New Roman" pitchFamily="18" charset="0"/>
              </a:rPr>
              <a:t> </a:t>
            </a:r>
            <a:r>
              <a:rPr lang="en-GB" sz="1500" dirty="0" smtClean="0">
                <a:solidFill>
                  <a:srgbClr val="000000"/>
                </a:solidFill>
                <a:latin typeface="Consolas" pitchFamily="49" charset="0"/>
                <a:cs typeface="Times New Roman" pitchFamily="18" charset="0"/>
              </a:rPr>
              <a:t>}</a:t>
            </a:r>
            <a:endParaRPr lang="en-GB" sz="15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static</a:t>
            </a:r>
            <a:r>
              <a:rPr lang="en-GB" sz="1500" dirty="0">
                <a:solidFill>
                  <a:srgbClr val="000000"/>
                </a:solidFill>
                <a:latin typeface="Consolas" pitchFamily="49" charset="0"/>
                <a:cs typeface="Times New Roman" pitchFamily="18" charset="0"/>
              </a:rPr>
              <a:t> String </a:t>
            </a:r>
            <a:r>
              <a:rPr lang="en-GB" sz="1500" dirty="0" err="1">
                <a:solidFill>
                  <a:srgbClr val="000000"/>
                </a:solidFill>
                <a:latin typeface="Consolas" pitchFamily="49" charset="0"/>
                <a:cs typeface="Times New Roman" pitchFamily="18" charset="0"/>
              </a:rPr>
              <a:t>metoda</a:t>
            </a:r>
            <a:r>
              <a:rPr lang="en-GB" sz="1500" dirty="0">
                <a:solidFill>
                  <a:srgbClr val="000000"/>
                </a:solidFill>
                <a:latin typeface="Consolas" pitchFamily="49" charset="0"/>
                <a:cs typeface="Times New Roman" pitchFamily="18" charset="0"/>
              </a:rPr>
              <a:t>() </a:t>
            </a:r>
            <a:r>
              <a:rPr lang="en-GB" sz="1500" dirty="0" smtClean="0">
                <a:solidFill>
                  <a:srgbClr val="000000"/>
                </a:solidFill>
                <a:latin typeface="Consolas" pitchFamily="49" charset="0"/>
                <a:cs typeface="Times New Roman" pitchFamily="18" charset="0"/>
              </a:rPr>
              <a:t>{</a:t>
            </a:r>
            <a:r>
              <a:rPr lang="sr-Latn-ME" sz="1500" dirty="0" smtClean="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return</a:t>
            </a:r>
            <a:r>
              <a:rPr lang="en-GB" sz="1500" dirty="0" smtClean="0">
                <a:solidFill>
                  <a:srgbClr val="000000"/>
                </a:solidFill>
                <a:latin typeface="Consolas" pitchFamily="49" charset="0"/>
                <a:cs typeface="Times New Roman" pitchFamily="18" charset="0"/>
              </a:rPr>
              <a:t> </a:t>
            </a:r>
            <a:r>
              <a:rPr lang="en-GB" sz="1500" dirty="0">
                <a:solidFill>
                  <a:srgbClr val="2A00FF"/>
                </a:solidFill>
                <a:latin typeface="Consolas" pitchFamily="49" charset="0"/>
                <a:cs typeface="Times New Roman" pitchFamily="18" charset="0"/>
              </a:rPr>
              <a:t>" </a:t>
            </a:r>
            <a:r>
              <a:rPr lang="en-GB" sz="1500" dirty="0" err="1">
                <a:solidFill>
                  <a:srgbClr val="2A00FF"/>
                </a:solidFill>
                <a:latin typeface="Consolas" pitchFamily="49" charset="0"/>
                <a:cs typeface="Times New Roman" pitchFamily="18" charset="0"/>
              </a:rPr>
              <a:t>metoda</a:t>
            </a:r>
            <a:r>
              <a:rPr lang="en-GB" sz="1500" dirty="0">
                <a:solidFill>
                  <a:srgbClr val="2A00FF"/>
                </a:solidFill>
                <a:latin typeface="Consolas" pitchFamily="49" charset="0"/>
                <a:cs typeface="Times New Roman" pitchFamily="18" charset="0"/>
              </a:rPr>
              <a:t>"</a:t>
            </a:r>
            <a:r>
              <a:rPr lang="en-GB" sz="1500" dirty="0" smtClean="0">
                <a:solidFill>
                  <a:srgbClr val="000000"/>
                </a:solidFill>
                <a:latin typeface="Consolas" pitchFamily="49" charset="0"/>
                <a:cs typeface="Times New Roman" pitchFamily="18" charset="0"/>
              </a:rPr>
              <a:t>;</a:t>
            </a:r>
            <a:r>
              <a:rPr lang="sr-Latn-ME" sz="1500" dirty="0" smtClean="0">
                <a:solidFill>
                  <a:srgbClr val="000000"/>
                </a:solidFill>
                <a:latin typeface="Consolas" pitchFamily="49" charset="0"/>
                <a:cs typeface="Times New Roman" pitchFamily="18" charset="0"/>
              </a:rPr>
              <a:t> </a:t>
            </a:r>
            <a:r>
              <a:rPr lang="en-GB" sz="1500" dirty="0" smtClean="0">
                <a:solidFill>
                  <a:srgbClr val="000000"/>
                </a:solidFill>
                <a:latin typeface="Consolas" pitchFamily="49" charset="0"/>
                <a:cs typeface="Times New Roman" pitchFamily="18" charset="0"/>
              </a:rPr>
              <a:t>}</a:t>
            </a:r>
            <a:endParaRPr lang="en-GB" sz="15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a:t>
            </a:r>
          </a:p>
        </p:txBody>
      </p:sp>
      <p:sp>
        <p:nvSpPr>
          <p:cNvPr id="45063" name="Rectangle 1"/>
          <p:cNvSpPr>
            <a:spLocks noChangeArrowheads="1"/>
          </p:cNvSpPr>
          <p:nvPr/>
        </p:nvSpPr>
        <p:spPr bwMode="auto">
          <a:xfrm>
            <a:off x="466848" y="6053068"/>
            <a:ext cx="2592288" cy="756000"/>
          </a:xfrm>
          <a:prstGeom prst="rect">
            <a:avLst/>
          </a:prstGeom>
          <a:solidFill>
            <a:schemeClr val="bg1"/>
          </a:solidFill>
          <a:ln w="9525">
            <a:solidFill>
              <a:srgbClr val="339933"/>
            </a:solidFill>
            <a:miter lim="800000"/>
            <a:headEnd/>
            <a:tailEnd/>
          </a:ln>
        </p:spPr>
        <p:txBody>
          <a:bodyPr wrap="square">
            <a:spAutoFit/>
          </a:bodyPr>
          <a:lstStyle/>
          <a:p>
            <a:pPr>
              <a:lnSpc>
                <a:spcPct val="90000"/>
              </a:lnSpc>
            </a:pPr>
            <a:r>
              <a:rPr lang="en-GB" sz="1600" dirty="0" err="1">
                <a:solidFill>
                  <a:srgbClr val="339933"/>
                </a:solidFill>
                <a:latin typeface="Consolas" pitchFamily="49" charset="0"/>
                <a:cs typeface="Times New Roman" pitchFamily="18" charset="0"/>
              </a:rPr>
              <a:t>redefinisana</a:t>
            </a:r>
            <a:r>
              <a:rPr lang="en-GB" sz="1600" dirty="0">
                <a:solidFill>
                  <a:srgbClr val="339933"/>
                </a:solidFill>
                <a:latin typeface="Consolas" pitchFamily="49" charset="0"/>
                <a:cs typeface="Times New Roman" pitchFamily="18" charset="0"/>
              </a:rPr>
              <a:t> </a:t>
            </a:r>
            <a:r>
              <a:rPr lang="en-GB" sz="1600" dirty="0" err="1">
                <a:solidFill>
                  <a:srgbClr val="339933"/>
                </a:solidFill>
                <a:latin typeface="Consolas" pitchFamily="49" charset="0"/>
                <a:cs typeface="Times New Roman" pitchFamily="18" charset="0"/>
              </a:rPr>
              <a:t>metoda</a:t>
            </a:r>
            <a:endParaRPr lang="en-GB" sz="1600" dirty="0">
              <a:solidFill>
                <a:srgbClr val="339933"/>
              </a:solidFill>
              <a:latin typeface="Consolas" pitchFamily="49" charset="0"/>
              <a:cs typeface="Times New Roman" pitchFamily="18" charset="0"/>
            </a:endParaRPr>
          </a:p>
          <a:p>
            <a:pPr>
              <a:lnSpc>
                <a:spcPct val="90000"/>
              </a:lnSpc>
            </a:pPr>
            <a:r>
              <a:rPr lang="en-GB" sz="1600" dirty="0" err="1">
                <a:solidFill>
                  <a:srgbClr val="339933"/>
                </a:solidFill>
                <a:latin typeface="Consolas" pitchFamily="49" charset="0"/>
                <a:cs typeface="Times New Roman" pitchFamily="18" charset="0"/>
              </a:rPr>
              <a:t>podrazumevana</a:t>
            </a:r>
            <a:r>
              <a:rPr lang="en-GB" sz="1600" dirty="0">
                <a:solidFill>
                  <a:srgbClr val="339933"/>
                </a:solidFill>
                <a:latin typeface="Consolas" pitchFamily="49" charset="0"/>
                <a:cs typeface="Times New Roman" pitchFamily="18" charset="0"/>
              </a:rPr>
              <a:t> </a:t>
            </a:r>
            <a:r>
              <a:rPr lang="en-GB" sz="1600" dirty="0" err="1">
                <a:solidFill>
                  <a:srgbClr val="339933"/>
                </a:solidFill>
                <a:latin typeface="Consolas" pitchFamily="49" charset="0"/>
                <a:cs typeface="Times New Roman" pitchFamily="18" charset="0"/>
              </a:rPr>
              <a:t>metoda</a:t>
            </a:r>
            <a:endParaRPr lang="en-GB" sz="1600" dirty="0">
              <a:solidFill>
                <a:srgbClr val="339933"/>
              </a:solidFill>
              <a:latin typeface="Consolas" pitchFamily="49" charset="0"/>
              <a:cs typeface="Times New Roman" pitchFamily="18" charset="0"/>
            </a:endParaRPr>
          </a:p>
          <a:p>
            <a:pPr>
              <a:lnSpc>
                <a:spcPct val="90000"/>
              </a:lnSpc>
            </a:pPr>
            <a:r>
              <a:rPr lang="en-GB" sz="1600" dirty="0" err="1">
                <a:solidFill>
                  <a:srgbClr val="339933"/>
                </a:solidFill>
                <a:latin typeface="Consolas" pitchFamily="49" charset="0"/>
                <a:cs typeface="Times New Roman" pitchFamily="18" charset="0"/>
              </a:rPr>
              <a:t>statička</a:t>
            </a:r>
            <a:r>
              <a:rPr lang="en-GB" sz="1600" dirty="0">
                <a:solidFill>
                  <a:srgbClr val="339933"/>
                </a:solidFill>
                <a:latin typeface="Consolas" pitchFamily="49" charset="0"/>
                <a:cs typeface="Times New Roman" pitchFamily="18" charset="0"/>
              </a:rPr>
              <a:t> </a:t>
            </a:r>
            <a:r>
              <a:rPr lang="en-GB" sz="1600" dirty="0" err="1">
                <a:solidFill>
                  <a:srgbClr val="339933"/>
                </a:solidFill>
                <a:latin typeface="Consolas" pitchFamily="49" charset="0"/>
                <a:cs typeface="Times New Roman" pitchFamily="18" charset="0"/>
              </a:rPr>
              <a:t>metoda</a:t>
            </a:r>
            <a:endParaRPr lang="en-GB" sz="1600" dirty="0">
              <a:solidFill>
                <a:srgbClr val="339933"/>
              </a:solidFill>
              <a:latin typeface="Consolas" pitchFamily="49" charset="0"/>
              <a:cs typeface="Times New Roman" pitchFamily="18" charset="0"/>
            </a:endParaRPr>
          </a:p>
        </p:txBody>
      </p:sp>
      <p:sp>
        <p:nvSpPr>
          <p:cNvPr id="11" name="Rectangle 10"/>
          <p:cNvSpPr>
            <a:spLocks noChangeArrowheads="1"/>
          </p:cNvSpPr>
          <p:nvPr/>
        </p:nvSpPr>
        <p:spPr bwMode="auto">
          <a:xfrm>
            <a:off x="4041798" y="6216008"/>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Ispis</a:t>
            </a:r>
            <a:endParaRPr lang="en-US" dirty="0">
              <a:latin typeface="Consolas" pitchFamily="49" charset="0"/>
              <a:cs typeface="Consolas" pitchFamily="49" charset="0"/>
            </a:endParaRPr>
          </a:p>
        </p:txBody>
      </p:sp>
      <p:cxnSp>
        <p:nvCxnSpPr>
          <p:cNvPr id="12" name="Straight Arrow Connector 6"/>
          <p:cNvCxnSpPr>
            <a:cxnSpLocks noChangeShapeType="1"/>
          </p:cNvCxnSpPr>
          <p:nvPr/>
        </p:nvCxnSpPr>
        <p:spPr bwMode="auto">
          <a:xfrm flipH="1" flipV="1">
            <a:off x="3059136" y="6407603"/>
            <a:ext cx="982662"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503862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5256212" cy="596900"/>
          </a:xfrm>
        </p:spPr>
        <p:txBody>
          <a:bodyPr/>
          <a:lstStyle/>
          <a:p>
            <a:pPr eaLnBrk="1" hangingPunct="1"/>
            <a:r>
              <a:rPr lang="en-US" altLang="sr-Latn-RS" sz="3600" smtClean="0"/>
              <a:t>protected pravo pristupa</a:t>
            </a:r>
          </a:p>
        </p:txBody>
      </p:sp>
      <p:sp>
        <p:nvSpPr>
          <p:cNvPr id="7171" name="Rectangle 3" descr="Rectangle: Click to edit Master text styles&#10;Second level&#10;Third level&#10;Fourth level&#10;Fifth level"/>
          <p:cNvSpPr txBox="1">
            <a:spLocks noChangeArrowheads="1"/>
          </p:cNvSpPr>
          <p:nvPr/>
        </p:nvSpPr>
        <p:spPr bwMode="auto">
          <a:xfrm>
            <a:off x="107950" y="1125538"/>
            <a:ext cx="889317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a:t>Pored </a:t>
            </a:r>
            <a:r>
              <a:rPr lang="vi-VN" altLang="sr-Latn-RS" sz="1900">
                <a:latin typeface="Consolas" pitchFamily="49" charset="0"/>
                <a:cs typeface="Consolas" pitchFamily="49" charset="0"/>
              </a:rPr>
              <a:t>public</a:t>
            </a:r>
            <a:r>
              <a:rPr lang="vi-VN" altLang="sr-Latn-RS" sz="1900"/>
              <a:t> i </a:t>
            </a:r>
            <a:r>
              <a:rPr lang="vi-VN" altLang="sr-Latn-RS" sz="1900">
                <a:latin typeface="Consolas" pitchFamily="49" charset="0"/>
                <a:cs typeface="Consolas" pitchFamily="49" charset="0"/>
              </a:rPr>
              <a:t>private</a:t>
            </a:r>
            <a:r>
              <a:rPr lang="en-US" altLang="sr-Latn-RS" sz="1900"/>
              <a:t> </a:t>
            </a:r>
            <a:r>
              <a:rPr lang="vi-VN" altLang="sr-Latn-RS" sz="1900"/>
              <a:t>modifikatora pristupa</a:t>
            </a:r>
            <a:r>
              <a:rPr lang="en-US" altLang="sr-Latn-RS" sz="1900"/>
              <a:t>, postoji i</a:t>
            </a:r>
            <a:r>
              <a:rPr lang="vi-VN" altLang="sr-Latn-RS" sz="1900"/>
              <a:t> </a:t>
            </a:r>
            <a:r>
              <a:rPr lang="vi-VN" altLang="sr-Latn-RS" sz="1900">
                <a:latin typeface="Consolas" pitchFamily="49" charset="0"/>
                <a:cs typeface="Consolas" pitchFamily="49" charset="0"/>
              </a:rPr>
              <a:t>protected</a:t>
            </a:r>
            <a:r>
              <a:rPr lang="vi-VN" altLang="sr-Latn-RS" sz="1900"/>
              <a:t>, koji pruža prava pristupa između </a:t>
            </a:r>
            <a:r>
              <a:rPr lang="vi-VN" altLang="sr-Latn-RS" sz="1900">
                <a:latin typeface="Consolas" pitchFamily="49" charset="0"/>
                <a:cs typeface="Consolas" pitchFamily="49" charset="0"/>
              </a:rPr>
              <a:t>public</a:t>
            </a:r>
            <a:r>
              <a:rPr lang="vi-VN" altLang="sr-Latn-RS" sz="1900"/>
              <a:t> i </a:t>
            </a:r>
            <a:r>
              <a:rPr lang="vi-VN" altLang="sr-Latn-RS" sz="1900">
                <a:latin typeface="Consolas" pitchFamily="49" charset="0"/>
                <a:cs typeface="Consolas" pitchFamily="49" charset="0"/>
              </a:rPr>
              <a:t>private</a:t>
            </a:r>
            <a:r>
              <a:rPr lang="vi-VN" altLang="sr-Latn-RS" sz="1900"/>
              <a:t>. </a:t>
            </a:r>
            <a:endParaRPr lang="en-US" altLang="sr-Latn-RS" sz="1900"/>
          </a:p>
          <a:p>
            <a:pPr eaLnBrk="1" hangingPunct="1">
              <a:spcAft>
                <a:spcPts val="600"/>
              </a:spcAft>
              <a:buClr>
                <a:schemeClr val="tx1"/>
              </a:buClr>
              <a:buSzPct val="75000"/>
              <a:buFont typeface="Wingdings" pitchFamily="2" charset="2"/>
              <a:buChar char="n"/>
            </a:pPr>
            <a:r>
              <a:rPr lang="vi-VN" altLang="sr-Latn-RS" sz="1900"/>
              <a:t>Ukoliko se član klase deklariše kao </a:t>
            </a:r>
            <a:r>
              <a:rPr lang="vi-VN" altLang="sr-Latn-RS" sz="1900">
                <a:latin typeface="Consolas" pitchFamily="49" charset="0"/>
                <a:cs typeface="Consolas" pitchFamily="49" charset="0"/>
              </a:rPr>
              <a:t>protected</a:t>
            </a:r>
            <a:r>
              <a:rPr lang="vi-VN" altLang="sr-Latn-RS" sz="1900"/>
              <a:t>, njemu mogu pristupiti svi članovi te klase, članovi potklasa te klase, kao i ostale klase u istom paketu.</a:t>
            </a:r>
          </a:p>
          <a:p>
            <a:pPr eaLnBrk="1" hangingPunct="1">
              <a:spcAft>
                <a:spcPts val="600"/>
              </a:spcAft>
              <a:buClr>
                <a:schemeClr val="tx1"/>
              </a:buClr>
              <a:buSzPct val="75000"/>
              <a:buFont typeface="Wingdings" pitchFamily="2" charset="2"/>
              <a:buChar char="n"/>
            </a:pPr>
            <a:r>
              <a:rPr lang="vi-VN" altLang="sr-Latn-RS" sz="1900"/>
              <a:t>Ako nije specificiran modifikator pristupa </a:t>
            </a:r>
            <a:r>
              <a:rPr lang="vi-VN" altLang="sr-Latn-RS" sz="1900">
                <a:latin typeface="Consolas" pitchFamily="49" charset="0"/>
                <a:cs typeface="Consolas" pitchFamily="49" charset="0"/>
              </a:rPr>
              <a:t>public</a:t>
            </a:r>
            <a:r>
              <a:rPr lang="vi-VN" altLang="sr-Latn-RS" sz="1900"/>
              <a:t>, </a:t>
            </a:r>
            <a:r>
              <a:rPr lang="vi-VN" altLang="sr-Latn-RS" sz="1900">
                <a:latin typeface="Consolas" pitchFamily="49" charset="0"/>
                <a:cs typeface="Consolas" pitchFamily="49" charset="0"/>
              </a:rPr>
              <a:t>protected</a:t>
            </a:r>
            <a:r>
              <a:rPr lang="vi-VN" altLang="sr-Latn-RS" sz="1900"/>
              <a:t> ili </a:t>
            </a:r>
            <a:r>
              <a:rPr lang="vi-VN" altLang="sr-Latn-RS" sz="1900">
                <a:latin typeface="Consolas" pitchFamily="49" charset="0"/>
                <a:cs typeface="Consolas" pitchFamily="49" charset="0"/>
              </a:rPr>
              <a:t>private</a:t>
            </a:r>
            <a:r>
              <a:rPr lang="vi-VN" altLang="sr-Latn-RS" sz="1900"/>
              <a:t> za određeni član klase, taj član ima </a:t>
            </a:r>
            <a:r>
              <a:rPr lang="vi-VN" altLang="sr-Latn-RS" sz="1900">
                <a:solidFill>
                  <a:srgbClr val="FF0000"/>
                </a:solidFill>
              </a:rPr>
              <a:t>pravo pristupa paketa</a:t>
            </a:r>
            <a:r>
              <a:rPr lang="vi-VN" altLang="sr-Latn-RS" sz="1900"/>
              <a:t> (eng. </a:t>
            </a:r>
            <a:r>
              <a:rPr lang="vi-VN" altLang="sr-Latn-RS" sz="1900" i="1"/>
              <a:t>package access</a:t>
            </a:r>
            <a:r>
              <a:rPr lang="vi-VN" altLang="sr-Latn-RS" sz="1900"/>
              <a:t>), tj. mogu mu pristupiti sve klase iz istog paketa.</a:t>
            </a:r>
            <a:endParaRPr lang="en-US" altLang="sr-Latn-RS" sz="1900"/>
          </a:p>
          <a:p>
            <a:pPr eaLnBrk="1" hangingPunct="1">
              <a:spcAft>
                <a:spcPts val="600"/>
              </a:spcAft>
              <a:buClr>
                <a:schemeClr val="tx1"/>
              </a:buClr>
              <a:buSzPct val="75000"/>
              <a:buFont typeface="Wingdings" pitchFamily="2" charset="2"/>
              <a:buChar char="n"/>
            </a:pPr>
            <a:r>
              <a:rPr lang="vi-VN" altLang="sr-Latn-RS" sz="1900"/>
              <a:t>Pravo pristupa paketa se retko koristi jer narušava princip enkapsulacije. Na primer, ukoliko </a:t>
            </a:r>
            <a:r>
              <a:rPr lang="sr-Latn-RS" altLang="sr-Latn-RS" sz="1900"/>
              <a:t>je </a:t>
            </a:r>
            <a:r>
              <a:rPr lang="vi-VN" altLang="sr-Latn-RS" sz="1900"/>
              <a:t>pri nasleđivanju neki podatak superklase deklarisan kao </a:t>
            </a:r>
            <a:r>
              <a:rPr lang="vi-VN" altLang="sr-Latn-RS" sz="1900">
                <a:latin typeface="Consolas" pitchFamily="49" charset="0"/>
                <a:cs typeface="Consolas" pitchFamily="49" charset="0"/>
              </a:rPr>
              <a:t>protected</a:t>
            </a:r>
            <a:r>
              <a:rPr lang="vi-VN" altLang="sr-Latn-RS" sz="1900"/>
              <a:t>, objekat potklase može direktno pristupiti tom podatku i upisati besmislene podatke u njega.</a:t>
            </a:r>
            <a:r>
              <a:rPr lang="en-US" altLang="sr-Latn-RS" sz="1900"/>
              <a:t> </a:t>
            </a:r>
            <a:r>
              <a:rPr lang="sr-Latn-RS" altLang="sr-Latn-RS" sz="1900"/>
              <a:t>Problem može biti i činjenica da su </a:t>
            </a:r>
            <a:r>
              <a:rPr lang="vi-VN" altLang="sr-Latn-RS" sz="1900">
                <a:latin typeface="Consolas" pitchFamily="49" charset="0"/>
                <a:cs typeface="Consolas" pitchFamily="49" charset="0"/>
              </a:rPr>
              <a:t>protected</a:t>
            </a:r>
            <a:r>
              <a:rPr lang="sr-Latn-RS" altLang="sr-Latn-RS" sz="1900"/>
              <a:t> podaci</a:t>
            </a:r>
            <a:r>
              <a:rPr lang="en-US" altLang="sr-Latn-RS" sz="1900"/>
              <a:t> vidljivi svim klasama istog paketa</a:t>
            </a:r>
            <a:r>
              <a:rPr lang="sr-Latn-RS" altLang="sr-Latn-RS" sz="1900"/>
              <a:t>.</a:t>
            </a:r>
            <a:endParaRPr lang="en-US" altLang="sr-Latn-RS" sz="1900"/>
          </a:p>
          <a:p>
            <a:pPr eaLnBrk="1" hangingPunct="1">
              <a:spcAft>
                <a:spcPts val="600"/>
              </a:spcAft>
              <a:buClr>
                <a:schemeClr val="tx1"/>
              </a:buClr>
              <a:buSzPct val="75000"/>
              <a:buFont typeface="Wingdings" pitchFamily="2" charset="2"/>
              <a:buChar char="n"/>
            </a:pPr>
            <a:endParaRPr lang="en-US" altLang="sr-Latn-RS" sz="1900"/>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3BAA079-E86A-40AD-9DC0-0DC2B02E2920}" type="slidenum">
              <a:rPr lang="en-GB" altLang="sr-Latn-RS" smtClean="0">
                <a:latin typeface="Arial Black" pitchFamily="34" charset="0"/>
              </a:rPr>
              <a:pPr eaLnBrk="1" hangingPunct="1"/>
              <a:t>5</a:t>
            </a:fld>
            <a:endParaRPr lang="en-GB" altLang="sr-Latn-RS" smtClean="0">
              <a:latin typeface="Arial Black" pitchFamily="34" charset="0"/>
            </a:endParaRPr>
          </a:p>
        </p:txBody>
      </p:sp>
      <p:graphicFrame>
        <p:nvGraphicFramePr>
          <p:cNvPr id="2" name="Table 1"/>
          <p:cNvGraphicFramePr>
            <a:graphicFrameLocks noGrp="1"/>
          </p:cNvGraphicFramePr>
          <p:nvPr/>
        </p:nvGraphicFramePr>
        <p:xfrm>
          <a:off x="395288" y="4922838"/>
          <a:ext cx="8159750" cy="1387477"/>
        </p:xfrm>
        <a:graphic>
          <a:graphicData uri="http://schemas.openxmlformats.org/drawingml/2006/table">
            <a:tbl>
              <a:tblPr firstRow="1" firstCol="1" bandRow="1">
                <a:tableStyleId>{5C22544A-7EE6-4342-B048-85BDC9FD1C3A}</a:tableStyleId>
              </a:tblPr>
              <a:tblGrid>
                <a:gridCol w="3359960">
                  <a:extLst>
                    <a:ext uri="{9D8B030D-6E8A-4147-A177-3AD203B41FA5}">
                      <a16:colId xmlns:a16="http://schemas.microsoft.com/office/drawing/2014/main" val="20000"/>
                    </a:ext>
                  </a:extLst>
                </a:gridCol>
                <a:gridCol w="915014">
                  <a:extLst>
                    <a:ext uri="{9D8B030D-6E8A-4147-A177-3AD203B41FA5}">
                      <a16:colId xmlns:a16="http://schemas.microsoft.com/office/drawing/2014/main" val="20001"/>
                    </a:ext>
                  </a:extLst>
                </a:gridCol>
                <a:gridCol w="1248381">
                  <a:extLst>
                    <a:ext uri="{9D8B030D-6E8A-4147-A177-3AD203B41FA5}">
                      <a16:colId xmlns:a16="http://schemas.microsoft.com/office/drawing/2014/main" val="20002"/>
                    </a:ext>
                  </a:extLst>
                </a:gridCol>
                <a:gridCol w="1610259">
                  <a:extLst>
                    <a:ext uri="{9D8B030D-6E8A-4147-A177-3AD203B41FA5}">
                      <a16:colId xmlns:a16="http://schemas.microsoft.com/office/drawing/2014/main" val="20003"/>
                    </a:ext>
                  </a:extLst>
                </a:gridCol>
                <a:gridCol w="1026136">
                  <a:extLst>
                    <a:ext uri="{9D8B030D-6E8A-4147-A177-3AD203B41FA5}">
                      <a16:colId xmlns:a16="http://schemas.microsoft.com/office/drawing/2014/main" val="20004"/>
                    </a:ext>
                  </a:extLst>
                </a:gridCol>
              </a:tblGrid>
              <a:tr h="243952">
                <a:tc>
                  <a:txBody>
                    <a:bodyPr/>
                    <a:lstStyle/>
                    <a:p>
                      <a:endParaRPr kumimoji="0" lang="en-GB" sz="16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68578" marR="68578" marT="0" marB="0">
                    <a:noFill/>
                  </a:tcPr>
                </a:tc>
                <a:tc>
                  <a:txBody>
                    <a:bodyPr/>
                    <a:lstStyle/>
                    <a:p>
                      <a:pPr algn="ctr">
                        <a:spcAft>
                          <a:spcPts val="0"/>
                        </a:spcAft>
                      </a:pPr>
                      <a:r>
                        <a:rPr lang="en-GB" sz="1600">
                          <a:effectLst/>
                          <a:latin typeface="Consolas" pitchFamily="49" charset="0"/>
                          <a:cs typeface="Consolas" pitchFamily="49" charset="0"/>
                        </a:rPr>
                        <a:t>Public</a:t>
                      </a:r>
                      <a:endParaRPr lang="en-GB" sz="1600">
                        <a:effectLst/>
                        <a:latin typeface="Consolas" pitchFamily="49" charset="0"/>
                        <a:ea typeface="Times New Roman"/>
                        <a:cs typeface="Consolas" pitchFamily="49" charset="0"/>
                      </a:endParaRPr>
                    </a:p>
                  </a:txBody>
                  <a:tcPr marL="68578" marR="68578" marT="0" marB="0">
                    <a:solidFill>
                      <a:srgbClr val="4F81BD"/>
                    </a:solidFill>
                  </a:tcPr>
                </a:tc>
                <a:tc>
                  <a:txBody>
                    <a:bodyPr/>
                    <a:lstStyle/>
                    <a:p>
                      <a:pPr algn="ctr">
                        <a:spcAft>
                          <a:spcPts val="0"/>
                        </a:spcAft>
                      </a:pPr>
                      <a:r>
                        <a:rPr lang="en-GB" sz="1600">
                          <a:effectLst/>
                          <a:latin typeface="Consolas" pitchFamily="49" charset="0"/>
                          <a:cs typeface="Consolas" pitchFamily="49" charset="0"/>
                        </a:rPr>
                        <a:t>Protected</a:t>
                      </a:r>
                      <a:endParaRPr lang="en-GB" sz="1600">
                        <a:effectLst/>
                        <a:latin typeface="Consolas" pitchFamily="49" charset="0"/>
                        <a:ea typeface="Times New Roman"/>
                        <a:cs typeface="Consolas" pitchFamily="49" charset="0"/>
                      </a:endParaRPr>
                    </a:p>
                  </a:txBody>
                  <a:tcPr marL="68578" marR="68578" marT="0" marB="0">
                    <a:solidFill>
                      <a:srgbClr val="4F81BD"/>
                    </a:solidFill>
                  </a:tcPr>
                </a:tc>
                <a:tc>
                  <a:txBody>
                    <a:bodyPr/>
                    <a:lstStyle/>
                    <a:p>
                      <a:pPr algn="ctr">
                        <a:spcAft>
                          <a:spcPts val="0"/>
                        </a:spcAft>
                      </a:pPr>
                      <a:r>
                        <a:rPr lang="en-GB" sz="1600">
                          <a:effectLst/>
                          <a:latin typeface="Calibri" pitchFamily="34" charset="0"/>
                        </a:rPr>
                        <a:t>Bez modifikatora</a:t>
                      </a:r>
                      <a:endParaRPr lang="en-GB" sz="16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600" b="1" kern="1200">
                          <a:solidFill>
                            <a:schemeClr val="lt1"/>
                          </a:solidFill>
                          <a:effectLst/>
                          <a:latin typeface="Consolas" pitchFamily="49" charset="0"/>
                          <a:ea typeface="+mn-ea"/>
                          <a:cs typeface="Consolas" pitchFamily="49" charset="0"/>
                        </a:rPr>
                        <a:t>Private</a:t>
                      </a:r>
                    </a:p>
                  </a:txBody>
                  <a:tcPr marL="68578" marR="68578" marT="0" marB="0">
                    <a:solidFill>
                      <a:srgbClr val="4F81BD"/>
                    </a:solidFill>
                  </a:tcPr>
                </a:tc>
                <a:extLst>
                  <a:ext uri="{0D108BD9-81ED-4DB2-BD59-A6C34878D82A}">
                    <a16:rowId xmlns:a16="http://schemas.microsoft.com/office/drawing/2014/main" val="10000"/>
                  </a:ext>
                </a:extLst>
              </a:tr>
              <a:tr h="228705">
                <a:tc>
                  <a:txBody>
                    <a:bodyPr/>
                    <a:lstStyle/>
                    <a:p>
                      <a:pPr>
                        <a:spcAft>
                          <a:spcPts val="0"/>
                        </a:spcAft>
                      </a:pPr>
                      <a:r>
                        <a:rPr lang="en-GB" sz="1500">
                          <a:effectLst/>
                          <a:latin typeface="Calibri" pitchFamily="34" charset="0"/>
                        </a:rPr>
                        <a:t>Ista klasa</a:t>
                      </a:r>
                      <a:endParaRPr lang="en-GB" sz="15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extLst>
                  <a:ext uri="{0D108BD9-81ED-4DB2-BD59-A6C34878D82A}">
                    <a16:rowId xmlns:a16="http://schemas.microsoft.com/office/drawing/2014/main" val="10001"/>
                  </a:ext>
                </a:extLst>
              </a:tr>
              <a:tr h="228705">
                <a:tc>
                  <a:txBody>
                    <a:bodyPr/>
                    <a:lstStyle/>
                    <a:p>
                      <a:pPr>
                        <a:spcAft>
                          <a:spcPts val="0"/>
                        </a:spcAft>
                      </a:pPr>
                      <a:r>
                        <a:rPr lang="en-GB" sz="1500">
                          <a:effectLst/>
                          <a:latin typeface="Calibri" pitchFamily="34" charset="0"/>
                        </a:rPr>
                        <a:t>Potklasa iz istog paketa</a:t>
                      </a:r>
                      <a:endParaRPr lang="en-GB" sz="15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extLst>
                  <a:ext uri="{0D108BD9-81ED-4DB2-BD59-A6C34878D82A}">
                    <a16:rowId xmlns:a16="http://schemas.microsoft.com/office/drawing/2014/main" val="10002"/>
                  </a:ext>
                </a:extLst>
              </a:tr>
              <a:tr h="228705">
                <a:tc>
                  <a:txBody>
                    <a:bodyPr/>
                    <a:lstStyle/>
                    <a:p>
                      <a:pPr>
                        <a:spcAft>
                          <a:spcPts val="0"/>
                        </a:spcAft>
                      </a:pPr>
                      <a:r>
                        <a:rPr lang="en-GB" sz="1500">
                          <a:effectLst/>
                          <a:latin typeface="Calibri" pitchFamily="34" charset="0"/>
                        </a:rPr>
                        <a:t>Klasa iz istog paketa koja nije potklasa</a:t>
                      </a:r>
                      <a:endParaRPr lang="en-GB" sz="15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extLst>
                  <a:ext uri="{0D108BD9-81ED-4DB2-BD59-A6C34878D82A}">
                    <a16:rowId xmlns:a16="http://schemas.microsoft.com/office/drawing/2014/main" val="10003"/>
                  </a:ext>
                </a:extLst>
              </a:tr>
              <a:tr h="228705">
                <a:tc>
                  <a:txBody>
                    <a:bodyPr/>
                    <a:lstStyle/>
                    <a:p>
                      <a:pPr>
                        <a:spcAft>
                          <a:spcPts val="0"/>
                        </a:spcAft>
                      </a:pPr>
                      <a:r>
                        <a:rPr lang="en-GB" sz="1500">
                          <a:effectLst/>
                          <a:latin typeface="Calibri" pitchFamily="34" charset="0"/>
                        </a:rPr>
                        <a:t>Potklasa iz drugog paketa</a:t>
                      </a:r>
                      <a:endParaRPr lang="en-GB" sz="15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extLst>
                  <a:ext uri="{0D108BD9-81ED-4DB2-BD59-A6C34878D82A}">
                    <a16:rowId xmlns:a16="http://schemas.microsoft.com/office/drawing/2014/main" val="10004"/>
                  </a:ext>
                </a:extLst>
              </a:tr>
              <a:tr h="228705">
                <a:tc>
                  <a:txBody>
                    <a:bodyPr/>
                    <a:lstStyle/>
                    <a:p>
                      <a:pPr>
                        <a:spcAft>
                          <a:spcPts val="0"/>
                        </a:spcAft>
                      </a:pPr>
                      <a:r>
                        <a:rPr lang="en-GB" sz="1500">
                          <a:effectLst/>
                          <a:latin typeface="Calibri" pitchFamily="34" charset="0"/>
                        </a:rPr>
                        <a:t>Klasa iz drugog paketa koja nije potklasa</a:t>
                      </a:r>
                      <a:endParaRPr lang="en-GB" sz="15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528638"/>
            <a:ext cx="6624637" cy="596900"/>
          </a:xfrm>
        </p:spPr>
        <p:txBody>
          <a:bodyPr/>
          <a:lstStyle/>
          <a:p>
            <a:pPr eaLnBrk="1" hangingPunct="1"/>
            <a:r>
              <a:rPr lang="en-US" altLang="sr-Latn-RS" sz="3600" smtClean="0"/>
              <a:t>protected i pro</a:t>
            </a:r>
            <a:r>
              <a:rPr lang="sr-Latn-RS" altLang="sr-Latn-RS" sz="3600" smtClean="0"/>
              <a:t>širivost softvera</a:t>
            </a:r>
            <a:endParaRPr lang="en-US" altLang="sr-Latn-RS" sz="3600" smtClean="0"/>
          </a:p>
        </p:txBody>
      </p:sp>
      <p:sp>
        <p:nvSpPr>
          <p:cNvPr id="8195" name="Rectangle 3" descr="Rectangle: Click to edit Master text styles&#10;Second level&#10;Third level&#10;Fourth level&#10;Fifth level"/>
          <p:cNvSpPr txBox="1">
            <a:spLocks noChangeArrowheads="1"/>
          </p:cNvSpPr>
          <p:nvPr/>
        </p:nvSpPr>
        <p:spPr bwMode="auto">
          <a:xfrm>
            <a:off x="107950" y="1484313"/>
            <a:ext cx="88931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a:t>Jedan od ključnih faktora kvaliteta softvera je </a:t>
            </a:r>
            <a:r>
              <a:rPr lang="vi-VN" altLang="sr-Latn-RS" sz="1900" b="1">
                <a:solidFill>
                  <a:srgbClr val="FF0000"/>
                </a:solidFill>
              </a:rPr>
              <a:t>proširivost</a:t>
            </a:r>
            <a:r>
              <a:rPr lang="vi-VN" altLang="sr-Latn-RS" sz="1900"/>
              <a:t> (eng. </a:t>
            </a:r>
            <a:r>
              <a:rPr lang="vi-VN" altLang="sr-Latn-RS" sz="1900" i="1"/>
              <a:t>extendibility</a:t>
            </a:r>
            <a:r>
              <a:rPr lang="vi-VN" altLang="sr-Latn-RS" sz="1900"/>
              <a:t>) ili </a:t>
            </a:r>
            <a:r>
              <a:rPr lang="vi-VN" altLang="sr-Latn-RS" sz="1900" b="1">
                <a:solidFill>
                  <a:srgbClr val="FF0000"/>
                </a:solidFill>
              </a:rPr>
              <a:t>skalabilnost</a:t>
            </a:r>
            <a:r>
              <a:rPr lang="vi-VN" altLang="sr-Latn-RS" sz="1900"/>
              <a:t>, i predstavlja mogućnost prilagođavanja softvera promenama u njegovoj specifikaciji</a:t>
            </a:r>
            <a:r>
              <a:rPr lang="sr-Latn-RS" altLang="sr-Latn-RS" sz="1900"/>
              <a:t>.</a:t>
            </a:r>
          </a:p>
          <a:p>
            <a:pPr eaLnBrk="1" hangingPunct="1">
              <a:spcAft>
                <a:spcPts val="600"/>
              </a:spcAft>
              <a:buClr>
                <a:schemeClr val="tx1"/>
              </a:buClr>
              <a:buSzPct val="75000"/>
              <a:buFont typeface="Wingdings" pitchFamily="2" charset="2"/>
              <a:buChar char="n"/>
            </a:pPr>
            <a:r>
              <a:rPr lang="vi-VN" altLang="sr-Latn-RS" sz="1900"/>
              <a:t>U direktnoj vezi sa proširivo</a:t>
            </a:r>
            <a:r>
              <a:rPr lang="sr-Latn-RS" altLang="sr-Latn-RS" sz="1900"/>
              <a:t>šć</a:t>
            </a:r>
            <a:r>
              <a:rPr lang="en-US" altLang="sr-Latn-RS" sz="1900"/>
              <a:t>u</a:t>
            </a:r>
            <a:r>
              <a:rPr lang="vi-VN" altLang="sr-Latn-RS" sz="1900"/>
              <a:t> softvera je </a:t>
            </a:r>
            <a:r>
              <a:rPr lang="vi-VN" altLang="sr-Latn-RS" sz="1900" b="1">
                <a:solidFill>
                  <a:srgbClr val="FF0000"/>
                </a:solidFill>
              </a:rPr>
              <a:t>kriterijum modularnog kontinuiteta</a:t>
            </a:r>
            <a:r>
              <a:rPr lang="vi-VN" altLang="sr-Latn-RS" sz="1900"/>
              <a:t> (eng. </a:t>
            </a:r>
            <a:r>
              <a:rPr lang="vi-VN" altLang="sr-Latn-RS" sz="1900" i="1"/>
              <a:t>modular continuity</a:t>
            </a:r>
            <a:r>
              <a:rPr lang="vi-VN" altLang="sr-Latn-RS" sz="1900"/>
              <a:t>) po kome bi mala promena u specifikaciji problema kojim se bavi određeni modul trebala da se odrazi samo na taj modul ili na mali broj modula. </a:t>
            </a:r>
            <a:endParaRPr lang="sr-Latn-RS" altLang="sr-Latn-RS" sz="1900"/>
          </a:p>
          <a:p>
            <a:pPr eaLnBrk="1" hangingPunct="1">
              <a:spcAft>
                <a:spcPts val="600"/>
              </a:spcAft>
              <a:buClr>
                <a:schemeClr val="tx1"/>
              </a:buClr>
              <a:buSzPct val="75000"/>
              <a:buFont typeface="Wingdings" pitchFamily="2" charset="2"/>
              <a:buChar char="n"/>
            </a:pPr>
            <a:r>
              <a:rPr lang="en-US" altLang="sr-Latn-RS" sz="1900"/>
              <a:t>A</a:t>
            </a:r>
            <a:r>
              <a:rPr lang="vi-VN" altLang="sr-Latn-RS" sz="1900"/>
              <a:t>ko bismo matematički predstavili funkciju promene softvera (y osa) u zavisnosti od promene specifikacije (x osa), ta funkcija ne bi smela da ima naglih skokova.</a:t>
            </a:r>
          </a:p>
          <a:p>
            <a:pPr eaLnBrk="1" hangingPunct="1">
              <a:spcAft>
                <a:spcPts val="600"/>
              </a:spcAft>
              <a:buClr>
                <a:schemeClr val="tx1"/>
              </a:buClr>
              <a:buSzPct val="75000"/>
              <a:buFont typeface="Wingdings" pitchFamily="2" charset="2"/>
              <a:buChar char="n"/>
            </a:pPr>
            <a:r>
              <a:rPr lang="vi-VN" altLang="sr-Latn-RS" sz="1900"/>
              <a:t>U vezi sa proširivo</a:t>
            </a:r>
            <a:r>
              <a:rPr lang="sr-Latn-RS" altLang="sr-Latn-RS" sz="1900"/>
              <a:t>šć</a:t>
            </a:r>
            <a:r>
              <a:rPr lang="en-US" altLang="sr-Latn-RS" sz="1900"/>
              <a:t>u </a:t>
            </a:r>
            <a:r>
              <a:rPr lang="vi-VN" altLang="sr-Latn-RS" sz="1900"/>
              <a:t>softvera i modularnim kontinuitetom, korišćenje </a:t>
            </a:r>
            <a:r>
              <a:rPr lang="vi-VN" altLang="sr-Latn-RS" sz="1900">
                <a:latin typeface="Consolas" pitchFamily="49" charset="0"/>
                <a:cs typeface="Consolas" pitchFamily="49" charset="0"/>
              </a:rPr>
              <a:t>protected</a:t>
            </a:r>
            <a:r>
              <a:rPr lang="vi-VN" altLang="sr-Latn-RS" sz="1900"/>
              <a:t> podataka superklase je u suprotnosti sa njima, dok im upotreba </a:t>
            </a:r>
            <a:r>
              <a:rPr lang="vi-VN" altLang="sr-Latn-RS" sz="1900">
                <a:latin typeface="Consolas" pitchFamily="49" charset="0"/>
                <a:cs typeface="Consolas" pitchFamily="49" charset="0"/>
              </a:rPr>
              <a:t>set</a:t>
            </a:r>
            <a:r>
              <a:rPr lang="vi-VN" altLang="sr-Latn-RS" sz="1900"/>
              <a:t> i </a:t>
            </a:r>
            <a:r>
              <a:rPr lang="vi-VN" altLang="sr-Latn-RS" sz="1900">
                <a:latin typeface="Consolas" pitchFamily="49" charset="0"/>
                <a:cs typeface="Consolas" pitchFamily="49" charset="0"/>
              </a:rPr>
              <a:t>get</a:t>
            </a:r>
            <a:r>
              <a:rPr lang="vi-VN" altLang="sr-Latn-RS" sz="1900"/>
              <a:t> metoda za manipulaciju podacima superklase ide u prilog.</a:t>
            </a:r>
          </a:p>
        </p:txBody>
      </p:sp>
      <p:sp>
        <p:nvSpPr>
          <p:cNvPr id="819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88C595F-7F4B-4F38-A584-592FD186AA7E}" type="slidenum">
              <a:rPr lang="en-GB" altLang="sr-Latn-RS" smtClean="0">
                <a:latin typeface="Arial Black" pitchFamily="34" charset="0"/>
              </a:rPr>
              <a:pPr eaLnBrk="1" hangingPunct="1"/>
              <a:t>6</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528638"/>
            <a:ext cx="4608512" cy="596900"/>
          </a:xfrm>
        </p:spPr>
        <p:txBody>
          <a:bodyPr/>
          <a:lstStyle/>
          <a:p>
            <a:pPr eaLnBrk="1" hangingPunct="1"/>
            <a:r>
              <a:rPr lang="sr-Latn-RS" altLang="sr-Latn-RS" sz="3600" smtClean="0"/>
              <a:t>Potpuna k</a:t>
            </a:r>
            <a:r>
              <a:rPr lang="en-US" altLang="sr-Latn-RS" sz="3600" smtClean="0"/>
              <a:t>lasa Knjiga</a:t>
            </a:r>
          </a:p>
        </p:txBody>
      </p:sp>
      <p:sp>
        <p:nvSpPr>
          <p:cNvPr id="921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E074F0E-39F8-4FBD-84DE-891ABE84D7F1}" type="slidenum">
              <a:rPr lang="en-GB" altLang="sr-Latn-RS" smtClean="0">
                <a:latin typeface="Arial Black" pitchFamily="34" charset="0"/>
              </a:rPr>
              <a:pPr eaLnBrk="1" hangingPunct="1"/>
              <a:t>7</a:t>
            </a:fld>
            <a:endParaRPr lang="en-GB" altLang="sr-Latn-RS" smtClean="0">
              <a:latin typeface="Arial Black" pitchFamily="34" charset="0"/>
            </a:endParaRPr>
          </a:p>
        </p:txBody>
      </p:sp>
      <p:sp>
        <p:nvSpPr>
          <p:cNvPr id="9220" name="Rectangle 1"/>
          <p:cNvSpPr>
            <a:spLocks noChangeArrowheads="1"/>
          </p:cNvSpPr>
          <p:nvPr/>
        </p:nvSpPr>
        <p:spPr bwMode="auto">
          <a:xfrm>
            <a:off x="17463" y="1470025"/>
            <a:ext cx="8154987" cy="5370513"/>
          </a:xfrm>
          <a:prstGeom prst="rect">
            <a:avLst/>
          </a:prstGeom>
          <a:solidFill>
            <a:srgbClr val="CCFFFF"/>
          </a:solidFill>
          <a:ln w="9525">
            <a:solidFill>
              <a:srgbClr val="000000"/>
            </a:solidFill>
            <a:miter lim="800000"/>
            <a:headEnd/>
            <a:tailEnd/>
          </a:ln>
        </p:spPr>
        <p:txBody>
          <a:bodyPr>
            <a:spAutoFit/>
          </a:bodyPr>
          <a:lstStyle/>
          <a:p>
            <a:pPr>
              <a:spcAft>
                <a:spcPts val="600"/>
              </a:spcAft>
              <a:tabLst>
                <a:tab pos="215900" algn="l"/>
                <a:tab pos="431800" algn="l"/>
                <a:tab pos="647700" algn="l"/>
                <a:tab pos="863600" algn="l"/>
              </a:tabLst>
            </a:pP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class</a:t>
            </a:r>
            <a:r>
              <a:rPr lang="en-US" altLang="sr-Latn-RS" sz="1400">
                <a:solidFill>
                  <a:srgbClr val="000000"/>
                </a:solidFill>
                <a:latin typeface="Consolas" pitchFamily="49" charset="0"/>
                <a:cs typeface="Times New Roman" pitchFamily="18" charset="0"/>
              </a:rPr>
              <a:t> Knjiga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private</a:t>
            </a:r>
            <a:r>
              <a:rPr lang="en-US" altLang="sr-Latn-RS" sz="1400">
                <a:solidFill>
                  <a:srgbClr val="000000"/>
                </a:solidFill>
                <a:latin typeface="Consolas" pitchFamily="49" charset="0"/>
                <a:cs typeface="Times New Roman" pitchFamily="18" charset="0"/>
              </a:rPr>
              <a:t> String ime;</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private</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int</a:t>
            </a:r>
            <a:r>
              <a:rPr lang="en-US" altLang="sr-Latn-RS" sz="1400">
                <a:solidFill>
                  <a:srgbClr val="000000"/>
                </a:solidFill>
                <a:latin typeface="Consolas" pitchFamily="49" charset="0"/>
                <a:cs typeface="Times New Roman" pitchFamily="18" charset="0"/>
              </a:rPr>
              <a:t> brojStrana;</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Knjiga(){</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this</a:t>
            </a:r>
            <a:r>
              <a:rPr lang="en-US" altLang="sr-Latn-RS" sz="1400">
                <a:solidFill>
                  <a:srgbClr val="000000"/>
                </a:solidFill>
                <a:latin typeface="Consolas" pitchFamily="49" charset="0"/>
                <a:cs typeface="Times New Roman" pitchFamily="18" charset="0"/>
              </a:rPr>
              <a:t>(</a:t>
            </a:r>
            <a:r>
              <a:rPr lang="en-US" altLang="sr-Latn-RS" sz="1400" b="1">
                <a:solidFill>
                  <a:srgbClr val="7F0055"/>
                </a:solidFill>
                <a:latin typeface="Consolas" pitchFamily="49" charset="0"/>
                <a:cs typeface="Times New Roman" pitchFamily="18" charset="0"/>
              </a:rPr>
              <a:t>null</a:t>
            </a:r>
            <a:r>
              <a:rPr lang="en-US" altLang="sr-Latn-RS" sz="1400">
                <a:solidFill>
                  <a:srgbClr val="000000"/>
                </a:solidFill>
                <a:latin typeface="Consolas" pitchFamily="49" charset="0"/>
                <a:cs typeface="Times New Roman" pitchFamily="18" charset="0"/>
              </a:rPr>
              <a:t>, 0);</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Knjiga(String imeKnjige){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this</a:t>
            </a:r>
            <a:r>
              <a:rPr lang="en-US" altLang="sr-Latn-RS" sz="1400">
                <a:solidFill>
                  <a:srgbClr val="000000"/>
                </a:solidFill>
                <a:latin typeface="Consolas" pitchFamily="49" charset="0"/>
                <a:cs typeface="Times New Roman" pitchFamily="18" charset="0"/>
              </a:rPr>
              <a:t>(imeKnjige, 0);</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Knjiga(</a:t>
            </a:r>
            <a:r>
              <a:rPr lang="en-US" altLang="sr-Latn-RS" sz="1400" b="1">
                <a:solidFill>
                  <a:srgbClr val="7F0055"/>
                </a:solidFill>
                <a:latin typeface="Consolas" pitchFamily="49" charset="0"/>
                <a:cs typeface="Times New Roman" pitchFamily="18" charset="0"/>
              </a:rPr>
              <a:t>int</a:t>
            </a:r>
            <a:r>
              <a:rPr lang="en-US" altLang="sr-Latn-RS" sz="1400">
                <a:solidFill>
                  <a:srgbClr val="000000"/>
                </a:solidFill>
                <a:latin typeface="Consolas" pitchFamily="49" charset="0"/>
                <a:cs typeface="Times New Roman" pitchFamily="18" charset="0"/>
              </a:rPr>
              <a:t> brStr){</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this</a:t>
            </a:r>
            <a:r>
              <a:rPr lang="en-US" altLang="sr-Latn-RS" sz="1400">
                <a:solidFill>
                  <a:srgbClr val="000000"/>
                </a:solidFill>
                <a:latin typeface="Consolas" pitchFamily="49" charset="0"/>
                <a:cs typeface="Times New Roman" pitchFamily="18" charset="0"/>
              </a:rPr>
              <a:t>(</a:t>
            </a:r>
            <a:r>
              <a:rPr lang="en-US" altLang="sr-Latn-RS" sz="1400" b="1">
                <a:solidFill>
                  <a:srgbClr val="7F0055"/>
                </a:solidFill>
                <a:latin typeface="Consolas" pitchFamily="49" charset="0"/>
                <a:cs typeface="Times New Roman" pitchFamily="18" charset="0"/>
              </a:rPr>
              <a:t>null</a:t>
            </a:r>
            <a:r>
              <a:rPr lang="en-US" altLang="sr-Latn-RS" sz="1400">
                <a:solidFill>
                  <a:srgbClr val="000000"/>
                </a:solidFill>
                <a:latin typeface="Consolas" pitchFamily="49" charset="0"/>
                <a:cs typeface="Times New Roman" pitchFamily="18" charset="0"/>
              </a:rPr>
              <a:t>, brStr);</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Knjiga(String imeKnjige, </a:t>
            </a:r>
            <a:r>
              <a:rPr lang="en-US" altLang="sr-Latn-RS" sz="1400" b="1">
                <a:solidFill>
                  <a:srgbClr val="7F0055"/>
                </a:solidFill>
                <a:latin typeface="Consolas" pitchFamily="49" charset="0"/>
                <a:cs typeface="Times New Roman" pitchFamily="18" charset="0"/>
              </a:rPr>
              <a:t>int</a:t>
            </a:r>
            <a:r>
              <a:rPr lang="en-US" altLang="sr-Latn-RS" sz="1400">
                <a:solidFill>
                  <a:srgbClr val="000000"/>
                </a:solidFill>
                <a:latin typeface="Consolas" pitchFamily="49" charset="0"/>
                <a:cs typeface="Times New Roman" pitchFamily="18" charset="0"/>
              </a:rPr>
              <a:t> brStr){</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postaviKnjigu(imeKnjige, brStr);</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void</a:t>
            </a:r>
            <a:r>
              <a:rPr lang="en-US" altLang="sr-Latn-RS" sz="1400">
                <a:solidFill>
                  <a:srgbClr val="000000"/>
                </a:solidFill>
                <a:latin typeface="Consolas" pitchFamily="49" charset="0"/>
                <a:cs typeface="Times New Roman" pitchFamily="18" charset="0"/>
              </a:rPr>
              <a:t> postaviKnjigu(String imeKnjige, </a:t>
            </a:r>
            <a:r>
              <a:rPr lang="en-US" altLang="sr-Latn-RS" sz="1400" b="1">
                <a:solidFill>
                  <a:srgbClr val="7F0055"/>
                </a:solidFill>
                <a:latin typeface="Consolas" pitchFamily="49" charset="0"/>
                <a:cs typeface="Times New Roman" pitchFamily="18" charset="0"/>
              </a:rPr>
              <a:t>int</a:t>
            </a:r>
            <a:r>
              <a:rPr lang="en-US" altLang="sr-Latn-RS" sz="1400">
                <a:solidFill>
                  <a:srgbClr val="000000"/>
                </a:solidFill>
                <a:latin typeface="Consolas" pitchFamily="49" charset="0"/>
                <a:cs typeface="Times New Roman" pitchFamily="18" charset="0"/>
              </a:rPr>
              <a:t> brStr){</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setIme(imeKnjige);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setBrojStrana(brStr);</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String getIme()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return</a:t>
            </a:r>
            <a:r>
              <a:rPr lang="en-US" altLang="sr-Latn-RS" sz="1400">
                <a:solidFill>
                  <a:srgbClr val="000000"/>
                </a:solidFill>
                <a:latin typeface="Consolas" pitchFamily="49" charset="0"/>
                <a:cs typeface="Times New Roman" pitchFamily="18" charset="0"/>
              </a:rPr>
              <a:t> ime;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p:txBody>
      </p:sp>
      <p:sp>
        <p:nvSpPr>
          <p:cNvPr id="9221" name="Rectangle 1"/>
          <p:cNvSpPr>
            <a:spLocks noChangeArrowheads="1"/>
          </p:cNvSpPr>
          <p:nvPr/>
        </p:nvSpPr>
        <p:spPr bwMode="auto">
          <a:xfrm>
            <a:off x="3708400" y="1125538"/>
            <a:ext cx="5400675" cy="3292475"/>
          </a:xfrm>
          <a:prstGeom prst="rect">
            <a:avLst/>
          </a:prstGeom>
          <a:solidFill>
            <a:srgbClr val="CCFFFF"/>
          </a:solidFill>
          <a:ln w="15875">
            <a:solidFill>
              <a:srgbClr val="000000"/>
            </a:solidFill>
            <a:prstDash val="dash"/>
            <a:miter lim="800000"/>
            <a:headEnd/>
            <a:tailEnd/>
          </a:ln>
        </p:spPr>
        <p:txBody>
          <a:bodyPr>
            <a:spAutoFit/>
          </a:bodyPr>
          <a:lstStyle/>
          <a:p>
            <a:pPr>
              <a:tabLst>
                <a:tab pos="215900" algn="l"/>
                <a:tab pos="431800" algn="l"/>
                <a:tab pos="647700" algn="l"/>
                <a:tab pos="863600" algn="l"/>
              </a:tabLst>
            </a:pPr>
            <a:r>
              <a:rPr lang="en-GB" altLang="sr-Latn-RS" sz="1300" dirty="0">
                <a:solidFill>
                  <a:srgbClr val="000000"/>
                </a:solidFill>
                <a:latin typeface="Consolas" pitchFamily="49" charset="0"/>
                <a:cs typeface="Times New Roman" pitchFamily="18" charset="0"/>
              </a:rPr>
              <a:t>	</a:t>
            </a:r>
            <a:r>
              <a:rPr lang="en-US" altLang="sr-Latn-RS" sz="1200" b="1" dirty="0" smtClean="0">
                <a:solidFill>
                  <a:srgbClr val="7F0055"/>
                </a:solidFill>
                <a:latin typeface="Consolas" pitchFamily="49" charset="0"/>
                <a:cs typeface="Times New Roman" pitchFamily="18" charset="0"/>
              </a:rPr>
              <a:t>public</a:t>
            </a:r>
            <a:r>
              <a:rPr lang="en-US" altLang="sr-Latn-RS" sz="1200" dirty="0" smtClean="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void</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setIme</a:t>
            </a:r>
            <a:r>
              <a:rPr lang="en-US" altLang="sr-Latn-RS" sz="1200" dirty="0">
                <a:solidFill>
                  <a:srgbClr val="000000"/>
                </a:solidFill>
                <a:latin typeface="Consolas" pitchFamily="49" charset="0"/>
                <a:cs typeface="Times New Roman" pitchFamily="18" charset="0"/>
              </a:rPr>
              <a:t>(String S) {</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ime</a:t>
            </a:r>
            <a:r>
              <a:rPr lang="en-US" altLang="sr-Latn-RS" sz="1200" dirty="0">
                <a:solidFill>
                  <a:srgbClr val="000000"/>
                </a:solidFill>
                <a:latin typeface="Consolas" pitchFamily="49" charset="0"/>
                <a:cs typeface="Times New Roman" pitchFamily="18" charset="0"/>
              </a:rPr>
              <a:t> = S;</a:t>
            </a:r>
            <a:endParaRPr lang="en-GB" altLang="sr-Latn-RS" sz="12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endParaRPr lang="en-GB" altLang="sr-Latn-RS" sz="14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public</a:t>
            </a:r>
            <a:r>
              <a:rPr lang="en-US" altLang="sr-Latn-RS" sz="1200" dirty="0">
                <a:solidFill>
                  <a:srgbClr val="000000"/>
                </a:solidFill>
                <a:latin typeface="Consolas" pitchFamily="49" charset="0"/>
                <a:cs typeface="Times New Roman" pitchFamily="18" charset="0"/>
              </a:rPr>
              <a:t> </a:t>
            </a:r>
            <a:r>
              <a:rPr lang="en-US" altLang="sr-Latn-RS" sz="1200" b="1" dirty="0" err="1">
                <a:solidFill>
                  <a:srgbClr val="7F0055"/>
                </a:solidFill>
                <a:latin typeface="Consolas" pitchFamily="49" charset="0"/>
                <a:cs typeface="Times New Roman" pitchFamily="18" charset="0"/>
              </a:rPr>
              <a:t>int</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getBrojStrana</a:t>
            </a:r>
            <a:r>
              <a:rPr lang="en-US" altLang="sr-Latn-RS" sz="1200" dirty="0">
                <a:solidFill>
                  <a:srgbClr val="000000"/>
                </a:solidFill>
                <a:latin typeface="Consolas" pitchFamily="49" charset="0"/>
                <a:cs typeface="Times New Roman" pitchFamily="18" charset="0"/>
              </a:rPr>
              <a:t>() {</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return</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brojStrana</a:t>
            </a:r>
            <a:r>
              <a:rPr lang="en-US" altLang="sr-Latn-RS" sz="1200" dirty="0">
                <a:solidFill>
                  <a:srgbClr val="000000"/>
                </a:solidFill>
                <a:latin typeface="Consolas" pitchFamily="49" charset="0"/>
                <a:cs typeface="Times New Roman" pitchFamily="18" charset="0"/>
              </a:rPr>
              <a:t>;</a:t>
            </a:r>
            <a:endParaRPr lang="en-GB" altLang="sr-Latn-RS" sz="12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endParaRPr lang="en-GB" altLang="sr-Latn-RS" sz="14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public</a:t>
            </a: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void</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setBrojStrana</a:t>
            </a:r>
            <a:r>
              <a:rPr lang="en-US" altLang="sr-Latn-RS" sz="1200" dirty="0">
                <a:solidFill>
                  <a:srgbClr val="000000"/>
                </a:solidFill>
                <a:latin typeface="Consolas" pitchFamily="49" charset="0"/>
                <a:cs typeface="Times New Roman" pitchFamily="18" charset="0"/>
              </a:rPr>
              <a:t>(</a:t>
            </a:r>
            <a:r>
              <a:rPr lang="en-US" altLang="sr-Latn-RS" sz="1200" b="1" dirty="0" err="1">
                <a:solidFill>
                  <a:srgbClr val="7F0055"/>
                </a:solidFill>
                <a:latin typeface="Consolas" pitchFamily="49" charset="0"/>
                <a:cs typeface="Times New Roman" pitchFamily="18" charset="0"/>
              </a:rPr>
              <a:t>int</a:t>
            </a:r>
            <a:r>
              <a:rPr lang="en-US" altLang="sr-Latn-RS" sz="1200" dirty="0">
                <a:solidFill>
                  <a:srgbClr val="000000"/>
                </a:solidFill>
                <a:latin typeface="Consolas" pitchFamily="49" charset="0"/>
                <a:cs typeface="Times New Roman" pitchFamily="18" charset="0"/>
              </a:rPr>
              <a:t> N) {</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if</a:t>
            </a:r>
            <a:r>
              <a:rPr lang="en-US" altLang="sr-Latn-RS" sz="1200" dirty="0">
                <a:solidFill>
                  <a:srgbClr val="000000"/>
                </a:solidFill>
                <a:latin typeface="Consolas" pitchFamily="49" charset="0"/>
                <a:cs typeface="Times New Roman" pitchFamily="18" charset="0"/>
              </a:rPr>
              <a:t> (N &gt; 0)</a:t>
            </a:r>
            <a:r>
              <a:rPr lang="sr-Latn-R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brojStrana</a:t>
            </a:r>
            <a:r>
              <a:rPr lang="en-US" altLang="sr-Latn-RS" sz="1200" dirty="0">
                <a:solidFill>
                  <a:srgbClr val="000000"/>
                </a:solidFill>
                <a:latin typeface="Consolas" pitchFamily="49" charset="0"/>
                <a:cs typeface="Times New Roman" pitchFamily="18" charset="0"/>
              </a:rPr>
              <a:t> = N;</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else</a:t>
            </a:r>
            <a:r>
              <a:rPr lang="sr-Latn-RS" altLang="sr-Latn-RS" sz="1200" b="1" dirty="0">
                <a:solidFill>
                  <a:srgbClr val="7F0055"/>
                </a:solidFill>
                <a:latin typeface="Consolas" pitchFamily="49" charset="0"/>
                <a:cs typeface="Times New Roman" pitchFamily="18" charset="0"/>
              </a:rPr>
              <a:t> </a:t>
            </a:r>
            <a:r>
              <a:rPr lang="en-US" altLang="sr-Latn-RS" sz="1200" b="1" dirty="0">
                <a:solidFill>
                  <a:srgbClr val="FF0000"/>
                </a:solidFill>
                <a:latin typeface="Consolas" pitchFamily="49" charset="0"/>
                <a:cs typeface="Times New Roman" pitchFamily="18" charset="0"/>
              </a:rPr>
              <a:t>throw</a:t>
            </a:r>
            <a:r>
              <a:rPr lang="en-US" altLang="sr-Latn-RS" sz="1200" dirty="0">
                <a:solidFill>
                  <a:srgbClr val="FF0000"/>
                </a:solidFill>
                <a:latin typeface="Consolas" pitchFamily="49" charset="0"/>
                <a:cs typeface="Times New Roman" pitchFamily="18" charset="0"/>
              </a:rPr>
              <a:t> </a:t>
            </a:r>
            <a:r>
              <a:rPr lang="en-US" altLang="sr-Latn-RS" sz="1200" b="1" dirty="0">
                <a:solidFill>
                  <a:srgbClr val="FF0000"/>
                </a:solidFill>
                <a:latin typeface="Consolas" pitchFamily="49" charset="0"/>
                <a:cs typeface="Times New Roman" pitchFamily="18" charset="0"/>
              </a:rPr>
              <a:t>new</a:t>
            </a:r>
            <a:r>
              <a:rPr lang="en-US" altLang="sr-Latn-RS" sz="1200" dirty="0">
                <a:solidFill>
                  <a:srgbClr val="FF0000"/>
                </a:solidFill>
                <a:latin typeface="Consolas" pitchFamily="49" charset="0"/>
                <a:cs typeface="Times New Roman" pitchFamily="18" charset="0"/>
              </a:rPr>
              <a:t> </a:t>
            </a:r>
            <a:endParaRPr lang="sr-Latn-RS" altLang="sr-Latn-RS" sz="1200" dirty="0">
              <a:solidFill>
                <a:srgbClr val="FF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IllegalArgumentException</a:t>
            </a:r>
            <a:r>
              <a:rPr lang="en-US" altLang="sr-Latn-RS" sz="1200" dirty="0">
                <a:solidFill>
                  <a:srgbClr val="000000"/>
                </a:solidFill>
                <a:latin typeface="Consolas" pitchFamily="49" charset="0"/>
                <a:cs typeface="Times New Roman" pitchFamily="18" charset="0"/>
              </a:rPr>
              <a:t>(</a:t>
            </a:r>
            <a:r>
              <a:rPr lang="en-US" altLang="sr-Latn-RS" sz="1200" dirty="0">
                <a:solidFill>
                  <a:srgbClr val="2A00FF"/>
                </a:solidFill>
                <a:latin typeface="Consolas" pitchFamily="49" charset="0"/>
                <a:cs typeface="Times New Roman" pitchFamily="18" charset="0"/>
              </a:rPr>
              <a:t>"</a:t>
            </a:r>
            <a:r>
              <a:rPr lang="en-US" altLang="sr-Latn-RS" sz="1200" dirty="0" err="1">
                <a:solidFill>
                  <a:srgbClr val="2A00FF"/>
                </a:solidFill>
                <a:latin typeface="Consolas" pitchFamily="49" charset="0"/>
                <a:cs typeface="Times New Roman" pitchFamily="18" charset="0"/>
              </a:rPr>
              <a:t>Broj</a:t>
            </a:r>
            <a:r>
              <a:rPr lang="en-US" altLang="sr-Latn-RS" sz="1200" dirty="0">
                <a:solidFill>
                  <a:srgbClr val="2A00FF"/>
                </a:solidFill>
                <a:latin typeface="Consolas" pitchFamily="49" charset="0"/>
                <a:cs typeface="Times New Roman" pitchFamily="18" charset="0"/>
              </a:rPr>
              <a:t> </a:t>
            </a:r>
            <a:r>
              <a:rPr lang="en-US" altLang="sr-Latn-RS" sz="1200" dirty="0" err="1">
                <a:solidFill>
                  <a:srgbClr val="2A00FF"/>
                </a:solidFill>
                <a:latin typeface="Consolas" pitchFamily="49" charset="0"/>
                <a:cs typeface="Times New Roman" pitchFamily="18" charset="0"/>
              </a:rPr>
              <a:t>strana</a:t>
            </a:r>
            <a:r>
              <a:rPr lang="en-US" altLang="sr-Latn-RS" sz="1200" dirty="0">
                <a:solidFill>
                  <a:srgbClr val="2A00FF"/>
                </a:solidFill>
                <a:latin typeface="Consolas" pitchFamily="49" charset="0"/>
                <a:cs typeface="Times New Roman" pitchFamily="18" charset="0"/>
              </a:rPr>
              <a:t> </a:t>
            </a:r>
            <a:r>
              <a:rPr lang="sr-Latn-RS" altLang="sr-Latn-RS" sz="1200" dirty="0">
                <a:solidFill>
                  <a:srgbClr val="2A00FF"/>
                </a:solidFill>
                <a:latin typeface="Consolas" pitchFamily="49" charset="0"/>
                <a:cs typeface="Times New Roman" pitchFamily="18" charset="0"/>
              </a:rPr>
              <a:t>negativan!</a:t>
            </a:r>
            <a:r>
              <a:rPr lang="en-US" altLang="sr-Latn-RS" sz="1200" dirty="0">
                <a:solidFill>
                  <a:srgbClr val="2A00FF"/>
                </a:solidFill>
                <a:latin typeface="Consolas" pitchFamily="49" charset="0"/>
                <a:cs typeface="Times New Roman" pitchFamily="18" charset="0"/>
              </a:rPr>
              <a:t>"</a:t>
            </a:r>
            <a:r>
              <a:rPr lang="en-US" altLang="sr-Latn-RS" sz="1200" dirty="0">
                <a:solidFill>
                  <a:srgbClr val="000000"/>
                </a:solidFill>
                <a:latin typeface="Consolas" pitchFamily="49" charset="0"/>
                <a:cs typeface="Times New Roman" pitchFamily="18" charset="0"/>
              </a:rPr>
              <a:t>);</a:t>
            </a:r>
            <a:endParaRPr lang="en-GB" altLang="sr-Latn-RS" sz="12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endParaRPr lang="en-GB" altLang="sr-Latn-RS" sz="14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public</a:t>
            </a:r>
            <a:r>
              <a:rPr lang="en-US" altLang="sr-Latn-RS" sz="1200" dirty="0">
                <a:solidFill>
                  <a:srgbClr val="000000"/>
                </a:solidFill>
                <a:latin typeface="Consolas" pitchFamily="49" charset="0"/>
                <a:cs typeface="Times New Roman" pitchFamily="18" charset="0"/>
              </a:rPr>
              <a:t> String </a:t>
            </a:r>
            <a:r>
              <a:rPr lang="en-US" altLang="sr-Latn-RS" sz="1200" dirty="0" err="1">
                <a:solidFill>
                  <a:srgbClr val="000000"/>
                </a:solidFill>
                <a:latin typeface="Consolas" pitchFamily="49" charset="0"/>
                <a:cs typeface="Times New Roman" pitchFamily="18" charset="0"/>
              </a:rPr>
              <a:t>toString</a:t>
            </a:r>
            <a:r>
              <a:rPr lang="en-US" altLang="sr-Latn-RS" sz="1200" dirty="0">
                <a:solidFill>
                  <a:srgbClr val="000000"/>
                </a:solidFill>
                <a:latin typeface="Consolas" pitchFamily="49" charset="0"/>
                <a:cs typeface="Times New Roman" pitchFamily="18" charset="0"/>
              </a:rPr>
              <a:t>(){</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return</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String.format</a:t>
            </a:r>
            <a:r>
              <a:rPr lang="en-US" altLang="sr-Latn-RS" sz="1200" dirty="0">
                <a:solidFill>
                  <a:srgbClr val="000000"/>
                </a:solidFill>
                <a:latin typeface="Consolas" pitchFamily="49" charset="0"/>
                <a:cs typeface="Times New Roman" pitchFamily="18" charset="0"/>
              </a:rPr>
              <a:t>(</a:t>
            </a:r>
            <a:r>
              <a:rPr lang="en-US" altLang="sr-Latn-RS" sz="1200" dirty="0">
                <a:solidFill>
                  <a:srgbClr val="2A00FF"/>
                </a:solidFill>
                <a:latin typeface="Consolas" pitchFamily="49" charset="0"/>
                <a:cs typeface="Times New Roman" pitchFamily="18" charset="0"/>
              </a:rPr>
              <a:t>"</a:t>
            </a:r>
            <a:r>
              <a:rPr lang="en-US" altLang="sr-Latn-RS" sz="1200" dirty="0" err="1">
                <a:solidFill>
                  <a:srgbClr val="2A00FF"/>
                </a:solidFill>
                <a:latin typeface="Consolas" pitchFamily="49" charset="0"/>
                <a:cs typeface="Times New Roman" pitchFamily="18" charset="0"/>
              </a:rPr>
              <a:t>Knjiga</a:t>
            </a:r>
            <a:r>
              <a:rPr lang="en-US" altLang="sr-Latn-RS" sz="1200" dirty="0">
                <a:solidFill>
                  <a:srgbClr val="2A00FF"/>
                </a:solidFill>
                <a:latin typeface="Consolas" pitchFamily="49" charset="0"/>
                <a:cs typeface="Times New Roman" pitchFamily="18" charset="0"/>
              </a:rPr>
              <a:t>: %s\</a:t>
            </a:r>
            <a:r>
              <a:rPr lang="en-US" altLang="sr-Latn-RS" sz="1200" dirty="0" err="1">
                <a:solidFill>
                  <a:srgbClr val="2A00FF"/>
                </a:solidFill>
                <a:latin typeface="Consolas" pitchFamily="49" charset="0"/>
                <a:cs typeface="Times New Roman" pitchFamily="18" charset="0"/>
              </a:rPr>
              <a:t>nbroj</a:t>
            </a:r>
            <a:r>
              <a:rPr lang="en-US" altLang="sr-Latn-RS" sz="1200" dirty="0">
                <a:solidFill>
                  <a:srgbClr val="2A00FF"/>
                </a:solidFill>
                <a:latin typeface="Consolas" pitchFamily="49" charset="0"/>
                <a:cs typeface="Times New Roman" pitchFamily="18" charset="0"/>
              </a:rPr>
              <a:t> </a:t>
            </a:r>
            <a:r>
              <a:rPr lang="en-US" altLang="sr-Latn-RS" sz="1200" dirty="0" err="1">
                <a:solidFill>
                  <a:srgbClr val="2A00FF"/>
                </a:solidFill>
                <a:latin typeface="Consolas" pitchFamily="49" charset="0"/>
                <a:cs typeface="Times New Roman" pitchFamily="18" charset="0"/>
              </a:rPr>
              <a:t>strana</a:t>
            </a:r>
            <a:r>
              <a:rPr lang="en-US" altLang="sr-Latn-RS" sz="1200" dirty="0">
                <a:solidFill>
                  <a:srgbClr val="2A00FF"/>
                </a:solidFill>
                <a:latin typeface="Consolas" pitchFamily="49" charset="0"/>
                <a:cs typeface="Times New Roman" pitchFamily="18" charset="0"/>
              </a:rPr>
              <a:t>: %d\n"</a:t>
            </a:r>
            <a:r>
              <a:rPr lang="en-US" altLang="sr-Latn-RS" sz="1200" dirty="0">
                <a:solidFill>
                  <a:srgbClr val="000000"/>
                </a:solidFill>
                <a:latin typeface="Consolas" pitchFamily="49" charset="0"/>
                <a:cs typeface="Times New Roman" pitchFamily="18" charset="0"/>
              </a:rPr>
              <a:t>, </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getIme</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getBrojStrana</a:t>
            </a:r>
            <a:r>
              <a:rPr lang="en-US" altLang="sr-Latn-RS" sz="1200" dirty="0">
                <a:solidFill>
                  <a:srgbClr val="000000"/>
                </a:solidFill>
                <a:latin typeface="Consolas" pitchFamily="49" charset="0"/>
                <a:cs typeface="Times New Roman" pitchFamily="18" charset="0"/>
              </a:rPr>
              <a:t>());</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a:t>
            </a:r>
            <a:endParaRPr lang="en-GB" altLang="sr-Latn-RS" sz="1300" dirty="0">
              <a:latin typeface="Calibri" pitchFamily="34" charset="0"/>
              <a:cs typeface="Times New Roman" pitchFamily="18" charset="0"/>
            </a:endParaRPr>
          </a:p>
        </p:txBody>
      </p:sp>
      <p:sp>
        <p:nvSpPr>
          <p:cNvPr id="9222" name="Rectangle 6"/>
          <p:cNvSpPr>
            <a:spLocks noChangeArrowheads="1"/>
          </p:cNvSpPr>
          <p:nvPr/>
        </p:nvSpPr>
        <p:spPr bwMode="auto">
          <a:xfrm>
            <a:off x="6134100" y="4730750"/>
            <a:ext cx="1822450"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sz="1700">
                <a:solidFill>
                  <a:srgbClr val="FF0000"/>
                </a:solidFill>
              </a:rPr>
              <a:t>Bacanje izuzetka</a:t>
            </a:r>
            <a:endParaRPr lang="en-GB" altLang="sr-Latn-RS" sz="1700">
              <a:solidFill>
                <a:srgbClr val="FF0000"/>
              </a:solidFill>
            </a:endParaRPr>
          </a:p>
        </p:txBody>
      </p:sp>
      <p:cxnSp>
        <p:nvCxnSpPr>
          <p:cNvPr id="9223" name="Straight Arrow Connector 8"/>
          <p:cNvCxnSpPr>
            <a:cxnSpLocks noChangeShapeType="1"/>
          </p:cNvCxnSpPr>
          <p:nvPr/>
        </p:nvCxnSpPr>
        <p:spPr bwMode="auto">
          <a:xfrm flipH="1" flipV="1">
            <a:off x="5099050" y="2924175"/>
            <a:ext cx="1238250" cy="1827213"/>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288" y="528638"/>
            <a:ext cx="5184775" cy="596900"/>
          </a:xfrm>
        </p:spPr>
        <p:txBody>
          <a:bodyPr/>
          <a:lstStyle/>
          <a:p>
            <a:pPr eaLnBrk="1" hangingPunct="1"/>
            <a:r>
              <a:rPr lang="sr-Latn-RS" altLang="sr-Latn-RS" sz="3600" smtClean="0"/>
              <a:t>K</a:t>
            </a:r>
            <a:r>
              <a:rPr lang="en-US" altLang="sr-Latn-RS" sz="3600" smtClean="0"/>
              <a:t>lasa Knjiga</a:t>
            </a:r>
            <a:r>
              <a:rPr lang="sr-Latn-RS" altLang="sr-Latn-RS" sz="3600" smtClean="0"/>
              <a:t>SaCenom</a:t>
            </a:r>
            <a:endParaRPr lang="en-US" altLang="sr-Latn-RS" sz="3600" smtClean="0"/>
          </a:p>
        </p:txBody>
      </p:sp>
      <p:sp>
        <p:nvSpPr>
          <p:cNvPr id="1024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AB9CC1-7AE8-4777-9C98-6C7E0F4D0944}" type="slidenum">
              <a:rPr lang="en-GB" altLang="sr-Latn-RS" smtClean="0">
                <a:latin typeface="Arial Black" pitchFamily="34" charset="0"/>
              </a:rPr>
              <a:pPr eaLnBrk="1" hangingPunct="1"/>
              <a:t>8</a:t>
            </a:fld>
            <a:endParaRPr lang="en-GB" altLang="sr-Latn-RS" smtClean="0">
              <a:latin typeface="Arial Black" pitchFamily="34" charset="0"/>
            </a:endParaRPr>
          </a:p>
        </p:txBody>
      </p:sp>
      <p:sp>
        <p:nvSpPr>
          <p:cNvPr id="10244" name="Rectangle 1"/>
          <p:cNvSpPr>
            <a:spLocks noChangeArrowheads="1"/>
          </p:cNvSpPr>
          <p:nvPr/>
        </p:nvSpPr>
        <p:spPr bwMode="auto">
          <a:xfrm>
            <a:off x="508000" y="1349375"/>
            <a:ext cx="8154988" cy="5310188"/>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class</a:t>
            </a:r>
            <a:r>
              <a:rPr lang="en-US" altLang="sr-Latn-RS" sz="1400">
                <a:solidFill>
                  <a:srgbClr val="000000"/>
                </a:solidFill>
                <a:latin typeface="Consolas" pitchFamily="49" charset="0"/>
                <a:cs typeface="Times New Roman" pitchFamily="18" charset="0"/>
              </a:rPr>
              <a:t> KnjigaSaCenom </a:t>
            </a:r>
            <a:r>
              <a:rPr lang="en-US" altLang="sr-Latn-RS" b="1">
                <a:solidFill>
                  <a:srgbClr val="FF0000"/>
                </a:solidFill>
                <a:latin typeface="Consolas" pitchFamily="49" charset="0"/>
                <a:cs typeface="Times New Roman" pitchFamily="18" charset="0"/>
              </a:rPr>
              <a:t>extends</a:t>
            </a:r>
            <a:r>
              <a:rPr lang="en-US" altLang="sr-Latn-RS" sz="1400">
                <a:solidFill>
                  <a:srgbClr val="000000"/>
                </a:solidFill>
                <a:latin typeface="Consolas" pitchFamily="49" charset="0"/>
                <a:cs typeface="Times New Roman" pitchFamily="18" charset="0"/>
              </a:rPr>
              <a:t> Knjiga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private</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double</a:t>
            </a:r>
            <a:r>
              <a:rPr lang="en-US" altLang="sr-Latn-RS" sz="1400">
                <a:solidFill>
                  <a:srgbClr val="000000"/>
                </a:solidFill>
                <a:latin typeface="Consolas" pitchFamily="49" charset="0"/>
                <a:cs typeface="Times New Roman" pitchFamily="18" charset="0"/>
              </a:rPr>
              <a:t> cena;</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KnjigaSaCenom(String imeKnjige, </a:t>
            </a:r>
            <a:r>
              <a:rPr lang="en-US" altLang="sr-Latn-RS" sz="1400" b="1">
                <a:solidFill>
                  <a:srgbClr val="7F0055"/>
                </a:solidFill>
                <a:latin typeface="Consolas" pitchFamily="49" charset="0"/>
                <a:cs typeface="Times New Roman" pitchFamily="18" charset="0"/>
              </a:rPr>
              <a:t>int</a:t>
            </a:r>
            <a:r>
              <a:rPr lang="en-US" altLang="sr-Latn-RS" sz="1400">
                <a:solidFill>
                  <a:srgbClr val="000000"/>
                </a:solidFill>
                <a:latin typeface="Consolas" pitchFamily="49" charset="0"/>
                <a:cs typeface="Times New Roman" pitchFamily="18" charset="0"/>
              </a:rPr>
              <a:t> brStr, </a:t>
            </a:r>
            <a:r>
              <a:rPr lang="en-US" altLang="sr-Latn-RS" sz="1400" b="1">
                <a:solidFill>
                  <a:srgbClr val="7F0055"/>
                </a:solidFill>
                <a:latin typeface="Consolas" pitchFamily="49" charset="0"/>
                <a:cs typeface="Times New Roman" pitchFamily="18" charset="0"/>
              </a:rPr>
              <a:t>double</a:t>
            </a:r>
            <a:r>
              <a:rPr lang="en-US" altLang="sr-Latn-RS" sz="1400">
                <a:solidFill>
                  <a:srgbClr val="000000"/>
                </a:solidFill>
                <a:latin typeface="Consolas" pitchFamily="49" charset="0"/>
                <a:cs typeface="Times New Roman" pitchFamily="18" charset="0"/>
              </a:rPr>
              <a:t> cenaKnjige){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b="1">
                <a:solidFill>
                  <a:srgbClr val="FF0000"/>
                </a:solidFill>
                <a:latin typeface="Consolas" pitchFamily="49" charset="0"/>
                <a:cs typeface="Times New Roman" pitchFamily="18" charset="0"/>
              </a:rPr>
              <a:t>super</a:t>
            </a:r>
            <a:r>
              <a:rPr lang="en-US" altLang="sr-Latn-RS" sz="1400">
                <a:solidFill>
                  <a:srgbClr val="000000"/>
                </a:solidFill>
                <a:latin typeface="Consolas" pitchFamily="49" charset="0"/>
                <a:cs typeface="Times New Roman" pitchFamily="18" charset="0"/>
              </a:rPr>
              <a:t>(imeKnjige, brStr);</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setCena(cenaKnjige);</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double</a:t>
            </a:r>
            <a:r>
              <a:rPr lang="en-US" altLang="sr-Latn-RS" sz="1400">
                <a:solidFill>
                  <a:srgbClr val="000000"/>
                </a:solidFill>
                <a:latin typeface="Consolas" pitchFamily="49" charset="0"/>
                <a:cs typeface="Times New Roman" pitchFamily="18" charset="0"/>
              </a:rPr>
              <a:t> getCena()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return</a:t>
            </a:r>
            <a:r>
              <a:rPr lang="en-US" altLang="sr-Latn-RS" sz="1400">
                <a:solidFill>
                  <a:srgbClr val="000000"/>
                </a:solidFill>
                <a:latin typeface="Consolas" pitchFamily="49" charset="0"/>
                <a:cs typeface="Times New Roman" pitchFamily="18" charset="0"/>
              </a:rPr>
              <a:t> cena;</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void</a:t>
            </a:r>
            <a:r>
              <a:rPr lang="en-US" altLang="sr-Latn-RS" sz="1400">
                <a:solidFill>
                  <a:srgbClr val="000000"/>
                </a:solidFill>
                <a:latin typeface="Consolas" pitchFamily="49" charset="0"/>
                <a:cs typeface="Times New Roman" pitchFamily="18" charset="0"/>
              </a:rPr>
              <a:t> setCena(</a:t>
            </a:r>
            <a:r>
              <a:rPr lang="en-US" altLang="sr-Latn-RS" sz="1400" b="1">
                <a:solidFill>
                  <a:srgbClr val="7F0055"/>
                </a:solidFill>
                <a:latin typeface="Consolas" pitchFamily="49" charset="0"/>
                <a:cs typeface="Times New Roman" pitchFamily="18" charset="0"/>
              </a:rPr>
              <a:t>double</a:t>
            </a:r>
            <a:r>
              <a:rPr lang="en-US" altLang="sr-Latn-RS" sz="1400">
                <a:solidFill>
                  <a:srgbClr val="000000"/>
                </a:solidFill>
                <a:latin typeface="Consolas" pitchFamily="49" charset="0"/>
                <a:cs typeface="Times New Roman" pitchFamily="18" charset="0"/>
              </a:rPr>
              <a:t> cenaKnjige)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if</a:t>
            </a:r>
            <a:r>
              <a:rPr lang="en-US" altLang="sr-Latn-RS" sz="1400">
                <a:solidFill>
                  <a:srgbClr val="000000"/>
                </a:solidFill>
                <a:latin typeface="Consolas" pitchFamily="49" charset="0"/>
                <a:cs typeface="Times New Roman" pitchFamily="18" charset="0"/>
              </a:rPr>
              <a:t> (cenaKnjige &gt;= 0)</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cena = cenaKnjige;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else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throw</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new</a:t>
            </a:r>
            <a:r>
              <a:rPr lang="en-US" altLang="sr-Latn-RS" sz="1400">
                <a:solidFill>
                  <a:srgbClr val="000000"/>
                </a:solidFill>
                <a:latin typeface="Consolas" pitchFamily="49" charset="0"/>
                <a:cs typeface="Times New Roman" pitchFamily="18" charset="0"/>
              </a:rPr>
              <a:t> IllegalArgumentException(</a:t>
            </a:r>
            <a:r>
              <a:rPr lang="en-US" altLang="sr-Latn-RS" sz="1400">
                <a:solidFill>
                  <a:srgbClr val="2A00FF"/>
                </a:solidFill>
                <a:latin typeface="Consolas" pitchFamily="49" charset="0"/>
                <a:cs typeface="Times New Roman" pitchFamily="18" charset="0"/>
              </a:rPr>
              <a:t>"Cena mora biti nenegativan broj"</a:t>
            </a:r>
            <a:r>
              <a:rPr lang="en-US" altLang="sr-Latn-RS" sz="1400">
                <a:solidFill>
                  <a:srgbClr val="000000"/>
                </a:solidFill>
                <a:latin typeface="Consolas" pitchFamily="49" charset="0"/>
                <a:cs typeface="Times New Roman" pitchFamily="18" charset="0"/>
              </a:rPr>
              <a:t>);</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sr-Latn-RS" altLang="sr-Latn-RS" sz="1400">
              <a:solidFill>
                <a:srgbClr val="000000"/>
              </a:solidFill>
              <a:latin typeface="Consolas" pitchFamily="49" charset="0"/>
              <a:cs typeface="Times New Roman" pitchFamily="18" charset="0"/>
            </a:endParaRPr>
          </a:p>
          <a:p>
            <a:pPr>
              <a:tabLst>
                <a:tab pos="215900" algn="l"/>
                <a:tab pos="431800" algn="l"/>
                <a:tab pos="647700" algn="l"/>
                <a:tab pos="863600" algn="l"/>
              </a:tabLst>
            </a:pP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b="1">
                <a:solidFill>
                  <a:srgbClr val="FF0000"/>
                </a:solidFill>
                <a:latin typeface="Consolas" pitchFamily="49" charset="0"/>
                <a:cs typeface="Times New Roman" pitchFamily="18" charset="0"/>
              </a:rPr>
              <a:t>@Override</a:t>
            </a:r>
            <a:endParaRPr lang="en-GB" altLang="sr-Latn-RS" b="1">
              <a:solidFill>
                <a:srgbClr val="FF0000"/>
              </a:solidFill>
              <a:latin typeface="Consolas" pitchFamily="49"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String toString(){</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return</a:t>
            </a:r>
            <a:r>
              <a:rPr lang="en-US" altLang="sr-Latn-RS" sz="1400">
                <a:solidFill>
                  <a:srgbClr val="000000"/>
                </a:solidFill>
                <a:latin typeface="Consolas" pitchFamily="49" charset="0"/>
                <a:cs typeface="Times New Roman" pitchFamily="18" charset="0"/>
              </a:rPr>
              <a:t> String.format(</a:t>
            </a:r>
            <a:r>
              <a:rPr lang="en-US" altLang="sr-Latn-RS" sz="1400">
                <a:solidFill>
                  <a:srgbClr val="2A00FF"/>
                </a:solidFill>
                <a:latin typeface="Consolas" pitchFamily="49" charset="0"/>
                <a:cs typeface="Times New Roman" pitchFamily="18" charset="0"/>
              </a:rPr>
              <a:t>"%scena: %.2f \u20AC\n"</a:t>
            </a:r>
            <a:r>
              <a:rPr lang="en-US" altLang="sr-Latn-RS" sz="1400">
                <a:solidFill>
                  <a:srgbClr val="000000"/>
                </a:solidFill>
                <a:latin typeface="Consolas" pitchFamily="49" charset="0"/>
                <a:cs typeface="Times New Roman" pitchFamily="18" charset="0"/>
              </a:rPr>
              <a:t>, </a:t>
            </a:r>
            <a:r>
              <a:rPr lang="en-US" altLang="sr-Latn-RS" b="1">
                <a:solidFill>
                  <a:srgbClr val="FF0000"/>
                </a:solidFill>
                <a:latin typeface="Consolas" pitchFamily="49" charset="0"/>
                <a:cs typeface="Times New Roman" pitchFamily="18" charset="0"/>
              </a:rPr>
              <a:t>super</a:t>
            </a:r>
            <a:r>
              <a:rPr lang="en-US" altLang="sr-Latn-RS" sz="1400">
                <a:solidFill>
                  <a:srgbClr val="000000"/>
                </a:solidFill>
                <a:latin typeface="Consolas" pitchFamily="49" charset="0"/>
                <a:cs typeface="Times New Roman" pitchFamily="18" charset="0"/>
              </a:rPr>
              <a:t>.toString(), getCena());</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a:t>
            </a:r>
            <a:endParaRPr lang="en-GB" altLang="sr-Latn-RS" sz="1400">
              <a:latin typeface="Calibri" pitchFamily="34" charset="0"/>
              <a:cs typeface="Times New Roman" pitchFamily="18" charset="0"/>
            </a:endParaRPr>
          </a:p>
        </p:txBody>
      </p:sp>
      <p:sp>
        <p:nvSpPr>
          <p:cNvPr id="10245" name="Rectangle 6"/>
          <p:cNvSpPr>
            <a:spLocks noChangeArrowheads="1"/>
          </p:cNvSpPr>
          <p:nvPr/>
        </p:nvSpPr>
        <p:spPr bwMode="auto">
          <a:xfrm>
            <a:off x="5867400" y="771525"/>
            <a:ext cx="1512888"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sz="1700">
                <a:solidFill>
                  <a:srgbClr val="FF0000"/>
                </a:solidFill>
              </a:rPr>
              <a:t>Nasleđivanje</a:t>
            </a:r>
            <a:endParaRPr lang="en-GB" altLang="sr-Latn-RS" sz="1700">
              <a:solidFill>
                <a:srgbClr val="FF0000"/>
              </a:solidFill>
            </a:endParaRPr>
          </a:p>
        </p:txBody>
      </p:sp>
      <p:cxnSp>
        <p:nvCxnSpPr>
          <p:cNvPr id="10246" name="Straight Arrow Connector 8"/>
          <p:cNvCxnSpPr>
            <a:cxnSpLocks noChangeShapeType="1"/>
          </p:cNvCxnSpPr>
          <p:nvPr/>
        </p:nvCxnSpPr>
        <p:spPr bwMode="auto">
          <a:xfrm flipH="1">
            <a:off x="3779838" y="971550"/>
            <a:ext cx="2087562" cy="441325"/>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247" name="Rectangle 10"/>
          <p:cNvSpPr>
            <a:spLocks noChangeArrowheads="1"/>
          </p:cNvSpPr>
          <p:nvPr/>
        </p:nvSpPr>
        <p:spPr bwMode="auto">
          <a:xfrm>
            <a:off x="5645150" y="2492375"/>
            <a:ext cx="245586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sz="1700">
                <a:solidFill>
                  <a:srgbClr val="FF0000"/>
                </a:solidFill>
              </a:rPr>
              <a:t>Pozivanje konstruktora superklase</a:t>
            </a:r>
            <a:endParaRPr lang="en-GB" altLang="sr-Latn-RS" sz="1700">
              <a:solidFill>
                <a:srgbClr val="FF0000"/>
              </a:solidFill>
            </a:endParaRPr>
          </a:p>
        </p:txBody>
      </p:sp>
      <p:cxnSp>
        <p:nvCxnSpPr>
          <p:cNvPr id="10248" name="Straight Arrow Connector 8"/>
          <p:cNvCxnSpPr>
            <a:cxnSpLocks noChangeShapeType="1"/>
          </p:cNvCxnSpPr>
          <p:nvPr/>
        </p:nvCxnSpPr>
        <p:spPr bwMode="auto">
          <a:xfrm flipH="1" flipV="1">
            <a:off x="1547813" y="2671763"/>
            <a:ext cx="4081462" cy="112712"/>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249" name="Rectangle 14"/>
          <p:cNvSpPr>
            <a:spLocks noChangeArrowheads="1"/>
          </p:cNvSpPr>
          <p:nvPr/>
        </p:nvSpPr>
        <p:spPr bwMode="auto">
          <a:xfrm>
            <a:off x="7097713" y="5011738"/>
            <a:ext cx="2005012"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sz="1700">
                <a:solidFill>
                  <a:srgbClr val="FF0000"/>
                </a:solidFill>
              </a:rPr>
              <a:t>Pozivanje metode superklase</a:t>
            </a:r>
            <a:endParaRPr lang="en-GB" altLang="sr-Latn-RS" sz="1700">
              <a:solidFill>
                <a:srgbClr val="FF0000"/>
              </a:solidFill>
            </a:endParaRPr>
          </a:p>
        </p:txBody>
      </p:sp>
      <p:cxnSp>
        <p:nvCxnSpPr>
          <p:cNvPr id="10250" name="Straight Arrow Connector 8"/>
          <p:cNvCxnSpPr>
            <a:cxnSpLocks noChangeShapeType="1"/>
          </p:cNvCxnSpPr>
          <p:nvPr/>
        </p:nvCxnSpPr>
        <p:spPr bwMode="auto">
          <a:xfrm flipH="1">
            <a:off x="5940425" y="5445125"/>
            <a:ext cx="1157288" cy="360363"/>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251" name="Rectangle 18"/>
          <p:cNvSpPr>
            <a:spLocks noChangeArrowheads="1"/>
          </p:cNvSpPr>
          <p:nvPr/>
        </p:nvSpPr>
        <p:spPr bwMode="auto">
          <a:xfrm>
            <a:off x="6443663" y="4002088"/>
            <a:ext cx="2341562"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sz="1700">
                <a:solidFill>
                  <a:srgbClr val="FF0000"/>
                </a:solidFill>
              </a:rPr>
              <a:t>Redefinisanje metode</a:t>
            </a:r>
            <a:endParaRPr lang="en-GB" altLang="sr-Latn-RS" sz="1700">
              <a:solidFill>
                <a:srgbClr val="FF0000"/>
              </a:solidFill>
            </a:endParaRPr>
          </a:p>
        </p:txBody>
      </p:sp>
      <p:cxnSp>
        <p:nvCxnSpPr>
          <p:cNvPr id="10252" name="Straight Arrow Connector 8"/>
          <p:cNvCxnSpPr>
            <a:cxnSpLocks noChangeShapeType="1"/>
          </p:cNvCxnSpPr>
          <p:nvPr/>
        </p:nvCxnSpPr>
        <p:spPr bwMode="auto">
          <a:xfrm flipH="1">
            <a:off x="1979613" y="4178300"/>
            <a:ext cx="4538662" cy="1266825"/>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528638"/>
            <a:ext cx="5832475" cy="596900"/>
          </a:xfrm>
        </p:spPr>
        <p:txBody>
          <a:bodyPr/>
          <a:lstStyle/>
          <a:p>
            <a:pPr eaLnBrk="1" hangingPunct="1"/>
            <a:r>
              <a:rPr lang="sr-Latn-RS" altLang="sr-Latn-RS" sz="3600" smtClean="0"/>
              <a:t>K</a:t>
            </a:r>
            <a:r>
              <a:rPr lang="en-US" altLang="sr-Latn-RS" sz="3600" smtClean="0"/>
              <a:t>lasa Knjiga</a:t>
            </a:r>
            <a:r>
              <a:rPr lang="sr-Latn-RS" altLang="sr-Latn-RS" sz="3600" smtClean="0"/>
              <a:t>SaCenomTest</a:t>
            </a:r>
            <a:endParaRPr lang="en-US" altLang="sr-Latn-RS" sz="3600" smtClean="0"/>
          </a:p>
        </p:txBody>
      </p:sp>
      <p:sp>
        <p:nvSpPr>
          <p:cNvPr id="11267"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0A4D01-E9E2-4C6D-A0AF-7D126F70F54C}" type="slidenum">
              <a:rPr lang="en-GB" altLang="sr-Latn-RS" smtClean="0">
                <a:latin typeface="Arial Black" pitchFamily="34" charset="0"/>
              </a:rPr>
              <a:pPr eaLnBrk="1" hangingPunct="1"/>
              <a:t>9</a:t>
            </a:fld>
            <a:endParaRPr lang="en-GB" altLang="sr-Latn-RS" smtClean="0">
              <a:latin typeface="Arial Black" pitchFamily="34" charset="0"/>
            </a:endParaRPr>
          </a:p>
        </p:txBody>
      </p:sp>
      <p:sp>
        <p:nvSpPr>
          <p:cNvPr id="11268" name="Rectangle 1"/>
          <p:cNvSpPr>
            <a:spLocks noChangeArrowheads="1"/>
          </p:cNvSpPr>
          <p:nvPr/>
        </p:nvSpPr>
        <p:spPr bwMode="auto">
          <a:xfrm>
            <a:off x="395288" y="1654175"/>
            <a:ext cx="8497887" cy="2062163"/>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US" altLang="sr-Latn-RS" sz="1600" b="1">
                <a:solidFill>
                  <a:srgbClr val="7F0055"/>
                </a:solidFill>
                <a:latin typeface="Consolas" pitchFamily="49" charset="0"/>
                <a:cs typeface="Times New Roman" pitchFamily="18" charset="0"/>
              </a:rPr>
              <a:t>public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class</a:t>
            </a:r>
            <a:r>
              <a:rPr lang="en-US" altLang="sr-Latn-RS" sz="1600">
                <a:solidFill>
                  <a:srgbClr val="000000"/>
                </a:solidFill>
                <a:latin typeface="Consolas" pitchFamily="49" charset="0"/>
                <a:cs typeface="Times New Roman" pitchFamily="18" charset="0"/>
              </a:rPr>
              <a:t> KnjigaSaCenomTest {</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public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static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void</a:t>
            </a:r>
            <a:r>
              <a:rPr lang="en-US" altLang="sr-Latn-RS" sz="1600">
                <a:solidFill>
                  <a:srgbClr val="000000"/>
                </a:solidFill>
                <a:latin typeface="Consolas" pitchFamily="49" charset="0"/>
                <a:cs typeface="Times New Roman" pitchFamily="18" charset="0"/>
              </a:rPr>
              <a:t> main(String[] args) {</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KnjigaSaCenom knjiga = </a:t>
            </a:r>
            <a:r>
              <a:rPr lang="en-US" altLang="sr-Latn-RS" sz="1600" b="1">
                <a:solidFill>
                  <a:srgbClr val="7F0055"/>
                </a:solidFill>
                <a:latin typeface="Consolas" pitchFamily="49" charset="0"/>
                <a:cs typeface="Times New Roman" pitchFamily="18" charset="0"/>
              </a:rPr>
              <a:t>new</a:t>
            </a:r>
            <a:r>
              <a:rPr lang="en-US" altLang="sr-Latn-RS" sz="1600">
                <a:solidFill>
                  <a:srgbClr val="000000"/>
                </a:solidFill>
                <a:latin typeface="Consolas" pitchFamily="49" charset="0"/>
                <a:cs typeface="Times New Roman" pitchFamily="18" charset="0"/>
              </a:rPr>
              <a:t> KnjigaSaCenom(</a:t>
            </a:r>
            <a:r>
              <a:rPr lang="en-US" altLang="sr-Latn-RS" sz="1600">
                <a:solidFill>
                  <a:srgbClr val="2A00FF"/>
                </a:solidFill>
                <a:latin typeface="Consolas" pitchFamily="49" charset="0"/>
                <a:cs typeface="Times New Roman" pitchFamily="18" charset="0"/>
              </a:rPr>
              <a:t>"Robinzon Kruso"</a:t>
            </a:r>
            <a:r>
              <a:rPr lang="en-US" altLang="sr-Latn-RS" sz="1600">
                <a:solidFill>
                  <a:srgbClr val="000000"/>
                </a:solidFill>
                <a:latin typeface="Consolas" pitchFamily="49" charset="0"/>
                <a:cs typeface="Times New Roman" pitchFamily="18" charset="0"/>
              </a:rPr>
              <a:t>, 234, 45.6);</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System.out.print(knjiga.toString());</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a:t>
            </a:r>
            <a:endParaRPr lang="en-GB" altLang="sr-Latn-RS" sz="1600">
              <a:latin typeface="Calibri" pitchFamily="34" charset="0"/>
              <a:cs typeface="Times New Roman" pitchFamily="18" charset="0"/>
            </a:endParaRPr>
          </a:p>
        </p:txBody>
      </p:sp>
      <p:sp>
        <p:nvSpPr>
          <p:cNvPr id="11269" name="Rectangle 1"/>
          <p:cNvSpPr>
            <a:spLocks noChangeArrowheads="1"/>
          </p:cNvSpPr>
          <p:nvPr/>
        </p:nvSpPr>
        <p:spPr bwMode="auto">
          <a:xfrm>
            <a:off x="468313" y="4149725"/>
            <a:ext cx="2663825" cy="830263"/>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it-IT" altLang="sr-Latn-RS" sz="1600">
                <a:solidFill>
                  <a:srgbClr val="339933"/>
                </a:solidFill>
                <a:latin typeface="Consolas" pitchFamily="49" charset="0"/>
                <a:cs typeface="Times New Roman" pitchFamily="18" charset="0"/>
              </a:rPr>
              <a:t>Knjiga: Robinzon Kruso</a:t>
            </a:r>
          </a:p>
          <a:p>
            <a:r>
              <a:rPr lang="it-IT" altLang="sr-Latn-RS" sz="1600">
                <a:solidFill>
                  <a:srgbClr val="339933"/>
                </a:solidFill>
                <a:latin typeface="Consolas" pitchFamily="49" charset="0"/>
                <a:cs typeface="Times New Roman" pitchFamily="18" charset="0"/>
              </a:rPr>
              <a:t>broj strana: 234</a:t>
            </a:r>
          </a:p>
          <a:p>
            <a:r>
              <a:rPr lang="it-IT" altLang="sr-Latn-RS" sz="1600">
                <a:solidFill>
                  <a:srgbClr val="339933"/>
                </a:solidFill>
                <a:latin typeface="Consolas" pitchFamily="49" charset="0"/>
                <a:cs typeface="Times New Roman" pitchFamily="18" charset="0"/>
              </a:rPr>
              <a:t>cena: 45.60 €</a:t>
            </a:r>
          </a:p>
        </p:txBody>
      </p:sp>
      <p:sp>
        <p:nvSpPr>
          <p:cNvPr id="14" name="Rectangle 13"/>
          <p:cNvSpPr>
            <a:spLocks noChangeArrowheads="1"/>
          </p:cNvSpPr>
          <p:nvPr/>
        </p:nvSpPr>
        <p:spPr bwMode="auto">
          <a:xfrm>
            <a:off x="3630613" y="4367213"/>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11271" name="Straight Arrow Connector 6"/>
          <p:cNvCxnSpPr>
            <a:cxnSpLocks noChangeShapeType="1"/>
          </p:cNvCxnSpPr>
          <p:nvPr/>
        </p:nvCxnSpPr>
        <p:spPr bwMode="auto">
          <a:xfrm flipH="1">
            <a:off x="3132138" y="4554538"/>
            <a:ext cx="427037" cy="20637"/>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30981</TotalTime>
  <Words>4697</Words>
  <Application>Microsoft Office PowerPoint</Application>
  <PresentationFormat>On-screen Show (4:3)</PresentationFormat>
  <Paragraphs>684</Paragraphs>
  <Slides>45</Slides>
  <Notes>44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Arial</vt:lpstr>
      <vt:lpstr>Arial Black</vt:lpstr>
      <vt:lpstr>Calibri</vt:lpstr>
      <vt:lpstr>Consolas</vt:lpstr>
      <vt:lpstr>Times New Roman</vt:lpstr>
      <vt:lpstr>Wingdings</vt:lpstr>
      <vt:lpstr>Pixel</vt:lpstr>
      <vt:lpstr>OBJEKTNO-ORIJENTISANI DIZAJN SOFTVERA</vt:lpstr>
      <vt:lpstr>Uvod u nasleđivanje</vt:lpstr>
      <vt:lpstr>Uvod u nasleđivanje</vt:lpstr>
      <vt:lpstr>Uvod u nasleđivanje</vt:lpstr>
      <vt:lpstr>protected pravo pristupa</vt:lpstr>
      <vt:lpstr>protected i proširivost softvera</vt:lpstr>
      <vt:lpstr>Potpuna klasa Knjiga</vt:lpstr>
      <vt:lpstr>Klasa KnjigaSaCenom</vt:lpstr>
      <vt:lpstr>Klasa KnjigaSaCenomTest</vt:lpstr>
      <vt:lpstr>Ključna reč extends</vt:lpstr>
      <vt:lpstr>Konstruktor potklase</vt:lpstr>
      <vt:lpstr>Ključna reč super</vt:lpstr>
      <vt:lpstr>Redefinisanje metoda i @Override anotacija</vt:lpstr>
      <vt:lpstr>Ponovna upotreba koda u metodama potklase</vt:lpstr>
      <vt:lpstr>Klasa Object</vt:lpstr>
      <vt:lpstr>PowerPoint Presentation</vt:lpstr>
      <vt:lpstr>Uvod u polimorfizam</vt:lpstr>
      <vt:lpstr>Uvod u polimorfizam</vt:lpstr>
      <vt:lpstr>Uopšteno vs. specifično programiranje</vt:lpstr>
      <vt:lpstr>Tip objekta, a ne promenljive!</vt:lpstr>
      <vt:lpstr>Primer polimorfizma</vt:lpstr>
      <vt:lpstr>Dinamičko vezivanje</vt:lpstr>
      <vt:lpstr>Statičko vezivanje</vt:lpstr>
      <vt:lpstr>Apstraktne klase i metode</vt:lpstr>
      <vt:lpstr>Apstraktne klase i metode</vt:lpstr>
      <vt:lpstr>Konstruktori i statičke metode. Primer</vt:lpstr>
      <vt:lpstr>Primer polimorfnog procesiranja</vt:lpstr>
      <vt:lpstr>Primer polimorfnog procesiranja</vt:lpstr>
      <vt:lpstr>Primer polimorfnog procesiranja</vt:lpstr>
      <vt:lpstr>Primer polimorfnog procesiranja</vt:lpstr>
      <vt:lpstr>Komentari primera</vt:lpstr>
      <vt:lpstr>final metode i klase</vt:lpstr>
      <vt:lpstr>Interfejsi</vt:lpstr>
      <vt:lpstr>Deklarisanje interfejsa</vt:lpstr>
      <vt:lpstr>Korišćenje interfejsa</vt:lpstr>
      <vt:lpstr>Interfejsi i apstraktne klase</vt:lpstr>
      <vt:lpstr>Interfejsi i apstraktne klase</vt:lpstr>
      <vt:lpstr>Nasleđivanje interfejsa</vt:lpstr>
      <vt:lpstr>Interfejs i klasa</vt:lpstr>
      <vt:lpstr>Primer korišćenja interfejsa</vt:lpstr>
      <vt:lpstr>Primer korišćenja interfejsa</vt:lpstr>
      <vt:lpstr>Primer korišćenja interfejsa</vt:lpstr>
      <vt:lpstr>Testiranje interfejsa</vt:lpstr>
      <vt:lpstr>Podrazumevane i statičke metode interfejsa</vt:lpstr>
      <vt:lpstr>Podrazumevane i statičke metode - Primer</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PC</cp:lastModifiedBy>
  <cp:revision>1215</cp:revision>
  <cp:lastPrinted>2013-03-07T18:16:36Z</cp:lastPrinted>
  <dcterms:created xsi:type="dcterms:W3CDTF">2004-08-23T07:37:27Z</dcterms:created>
  <dcterms:modified xsi:type="dcterms:W3CDTF">2021-03-27T17:26:50Z</dcterms:modified>
</cp:coreProperties>
</file>