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7"/>
  </p:notesMasterIdLst>
  <p:handoutMasterIdLst>
    <p:handoutMasterId r:id="rId48"/>
  </p:handoutMasterIdLst>
  <p:sldIdLst>
    <p:sldId id="256" r:id="rId2"/>
    <p:sldId id="444" r:id="rId3"/>
    <p:sldId id="445" r:id="rId4"/>
    <p:sldId id="446" r:id="rId5"/>
    <p:sldId id="447" r:id="rId6"/>
    <p:sldId id="448" r:id="rId7"/>
    <p:sldId id="449" r:id="rId8"/>
    <p:sldId id="450" r:id="rId9"/>
    <p:sldId id="451" r:id="rId10"/>
    <p:sldId id="452" r:id="rId11"/>
    <p:sldId id="453" r:id="rId12"/>
    <p:sldId id="454" r:id="rId13"/>
    <p:sldId id="455" r:id="rId14"/>
    <p:sldId id="456" r:id="rId15"/>
    <p:sldId id="465" r:id="rId16"/>
    <p:sldId id="458" r:id="rId17"/>
    <p:sldId id="459" r:id="rId18"/>
    <p:sldId id="460" r:id="rId19"/>
    <p:sldId id="461" r:id="rId20"/>
    <p:sldId id="462" r:id="rId21"/>
    <p:sldId id="463" r:id="rId22"/>
    <p:sldId id="464" r:id="rId23"/>
    <p:sldId id="354" r:id="rId24"/>
    <p:sldId id="418" r:id="rId25"/>
    <p:sldId id="419" r:id="rId26"/>
    <p:sldId id="382" r:id="rId27"/>
    <p:sldId id="420" r:id="rId28"/>
    <p:sldId id="383" r:id="rId29"/>
    <p:sldId id="421" r:id="rId30"/>
    <p:sldId id="422" r:id="rId31"/>
    <p:sldId id="384" r:id="rId32"/>
    <p:sldId id="423" r:id="rId33"/>
    <p:sldId id="424" r:id="rId34"/>
    <p:sldId id="386" r:id="rId35"/>
    <p:sldId id="468" r:id="rId36"/>
    <p:sldId id="469" r:id="rId37"/>
    <p:sldId id="470" r:id="rId38"/>
    <p:sldId id="467" r:id="rId39"/>
    <p:sldId id="425" r:id="rId40"/>
    <p:sldId id="426" r:id="rId41"/>
    <p:sldId id="387" r:id="rId42"/>
    <p:sldId id="427" r:id="rId43"/>
    <p:sldId id="388" r:id="rId44"/>
    <p:sldId id="428" r:id="rId45"/>
    <p:sldId id="466" r:id="rId46"/>
  </p:sldIdLst>
  <p:sldSz cx="9144000" cy="6858000" type="screen4x3"/>
  <p:notesSz cx="9942513" cy="67611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339933"/>
    <a:srgbClr val="0ABDFC"/>
    <a:srgbClr val="CCFFCC"/>
    <a:srgbClr val="CCFFFF"/>
    <a:srgbClr val="CC6600"/>
    <a:srgbClr val="0064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w="9525">
            <a:noFill/>
            <a:miter lim="800000"/>
            <a:headEnd/>
            <a:tailEnd/>
          </a:ln>
          <a:effectLst/>
        </p:spPr>
        <p:txBody>
          <a:bodyPr vert="horz" wrap="square" lIns="95432" tIns="47716" rIns="95432" bIns="47716" numCol="1" anchor="t" anchorCtr="0" compatLnSpc="1">
            <a:prstTxWarp prst="textNoShape">
              <a:avLst/>
            </a:prstTxWarp>
          </a:bodyPr>
          <a:lstStyle>
            <a:lvl1pPr defTabSz="953536">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w="9525">
            <a:noFill/>
            <a:miter lim="800000"/>
            <a:headEnd/>
            <a:tailEnd/>
          </a:ln>
          <a:effectLst/>
        </p:spPr>
        <p:txBody>
          <a:bodyPr vert="horz" wrap="square" lIns="95432" tIns="47716" rIns="95432" bIns="47716" numCol="1" anchor="t" anchorCtr="0" compatLnSpc="1">
            <a:prstTxWarp prst="textNoShape">
              <a:avLst/>
            </a:prstTxWarp>
          </a:bodyPr>
          <a:lstStyle>
            <a:lvl1pPr algn="r" defTabSz="953536">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w="9525">
            <a:noFill/>
            <a:miter lim="800000"/>
            <a:headEnd/>
            <a:tailEnd/>
          </a:ln>
          <a:effectLst/>
        </p:spPr>
        <p:txBody>
          <a:bodyPr vert="horz" wrap="square" lIns="95432" tIns="47716" rIns="95432" bIns="47716" numCol="1" anchor="b" anchorCtr="0" compatLnSpc="1">
            <a:prstTxWarp prst="textNoShape">
              <a:avLst/>
            </a:prstTxWarp>
          </a:bodyPr>
          <a:lstStyle>
            <a:lvl1pPr defTabSz="953536">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w="9525">
            <a:noFill/>
            <a:miter lim="800000"/>
            <a:headEnd/>
            <a:tailEnd/>
          </a:ln>
          <a:effectLst/>
        </p:spPr>
        <p:txBody>
          <a:bodyPr vert="horz" wrap="square" lIns="95432" tIns="47716" rIns="95432" bIns="47716" numCol="1" anchor="b" anchorCtr="0" compatLnSpc="1">
            <a:prstTxWarp prst="textNoShape">
              <a:avLst/>
            </a:prstTxWarp>
          </a:bodyPr>
          <a:lstStyle>
            <a:lvl1pPr algn="r" defTabSz="953536">
              <a:defRPr sz="1300">
                <a:latin typeface="Times New Roman" pitchFamily="18" charset="0"/>
              </a:defRPr>
            </a:lvl1pPr>
          </a:lstStyle>
          <a:p>
            <a:pPr>
              <a:defRPr/>
            </a:pPr>
            <a:fld id="{835FEB80-0C8A-4F2B-975D-07FFD260AE95}" type="slidenum">
              <a:rPr lang="en-US"/>
              <a:pPr>
                <a:defRPr/>
              </a:pPr>
              <a:t>‹#›</a:t>
            </a:fld>
            <a:endParaRPr lang="en-US"/>
          </a:p>
        </p:txBody>
      </p:sp>
    </p:spTree>
    <p:extLst>
      <p:ext uri="{BB962C8B-B14F-4D97-AF65-F5344CB8AC3E}">
        <p14:creationId xmlns:p14="http://schemas.microsoft.com/office/powerpoint/2010/main" val="667693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726" tIns="46864" rIns="93726" bIns="46864"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632450" y="0"/>
            <a:ext cx="4308475" cy="338138"/>
          </a:xfrm>
          <a:prstGeom prst="rect">
            <a:avLst/>
          </a:prstGeom>
        </p:spPr>
        <p:txBody>
          <a:bodyPr vert="horz" lIns="93726" tIns="46864" rIns="93726" bIns="46864" rtlCol="0"/>
          <a:lstStyle>
            <a:lvl1pPr algn="r">
              <a:defRPr sz="1300">
                <a:latin typeface="Arial" charset="0"/>
              </a:defRPr>
            </a:lvl1pPr>
          </a:lstStyle>
          <a:p>
            <a:pPr>
              <a:defRPr/>
            </a:pPr>
            <a:fld id="{4C1A3260-BD7C-4901-AC1D-8579A196E42F}" type="datetimeFigureOut">
              <a:rPr lang="sr-Latn-CS"/>
              <a:pPr>
                <a:defRPr/>
              </a:pPr>
              <a:t>27.3.2021.</a:t>
            </a:fld>
            <a:endParaRPr lang="sr-Latn-CS"/>
          </a:p>
        </p:txBody>
      </p:sp>
      <p:sp>
        <p:nvSpPr>
          <p:cNvPr id="4" name="Slide Image Placeholder 3"/>
          <p:cNvSpPr>
            <a:spLocks noGrp="1" noRot="1" noChangeAspect="1"/>
          </p:cNvSpPr>
          <p:nvPr>
            <p:ph type="sldImg" idx="2"/>
          </p:nvPr>
        </p:nvSpPr>
        <p:spPr>
          <a:xfrm>
            <a:off x="3281363" y="508000"/>
            <a:ext cx="3379787" cy="2533650"/>
          </a:xfrm>
          <a:prstGeom prst="rect">
            <a:avLst/>
          </a:prstGeom>
          <a:noFill/>
          <a:ln w="12700">
            <a:solidFill>
              <a:prstClr val="black"/>
            </a:solidFill>
          </a:ln>
        </p:spPr>
        <p:txBody>
          <a:bodyPr vert="horz" lIns="93726" tIns="46864" rIns="93726" bIns="46864" rtlCol="0" anchor="ctr"/>
          <a:lstStyle/>
          <a:p>
            <a:pPr lvl="0"/>
            <a:endParaRPr lang="sr-Latn-CS" noProof="0" smtClean="0"/>
          </a:p>
        </p:txBody>
      </p:sp>
      <p:sp>
        <p:nvSpPr>
          <p:cNvPr id="5" name="Notes Placeholder 4"/>
          <p:cNvSpPr>
            <a:spLocks noGrp="1"/>
          </p:cNvSpPr>
          <p:nvPr>
            <p:ph type="body" sz="quarter" idx="3"/>
          </p:nvPr>
        </p:nvSpPr>
        <p:spPr>
          <a:xfrm>
            <a:off x="993775" y="3213100"/>
            <a:ext cx="7954963" cy="3040063"/>
          </a:xfrm>
          <a:prstGeom prst="rect">
            <a:avLst/>
          </a:prstGeom>
        </p:spPr>
        <p:txBody>
          <a:bodyPr vert="horz" lIns="93726" tIns="46864" rIns="93726" bIns="4686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726" tIns="46864" rIns="93726" bIns="46864"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632450" y="6421438"/>
            <a:ext cx="4308475" cy="338137"/>
          </a:xfrm>
          <a:prstGeom prst="rect">
            <a:avLst/>
          </a:prstGeom>
        </p:spPr>
        <p:txBody>
          <a:bodyPr vert="horz" lIns="93726" tIns="46864" rIns="93726" bIns="46864" rtlCol="0" anchor="b"/>
          <a:lstStyle>
            <a:lvl1pPr algn="r">
              <a:defRPr sz="1300">
                <a:latin typeface="Arial" charset="0"/>
              </a:defRPr>
            </a:lvl1pPr>
          </a:lstStyle>
          <a:p>
            <a:pPr>
              <a:defRPr/>
            </a:pPr>
            <a:fld id="{444153D5-1A93-489D-B0CD-8F5490491EEE}" type="slidenum">
              <a:rPr lang="sr-Latn-CS"/>
              <a:pPr>
                <a:defRPr/>
              </a:pPr>
              <a:t>‹#›</a:t>
            </a:fld>
            <a:endParaRPr lang="sr-Latn-CS"/>
          </a:p>
        </p:txBody>
      </p:sp>
    </p:spTree>
    <p:extLst>
      <p:ext uri="{BB962C8B-B14F-4D97-AF65-F5344CB8AC3E}">
        <p14:creationId xmlns:p14="http://schemas.microsoft.com/office/powerpoint/2010/main" val="2411925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46BCCE-0A97-45C7-9311-C8592E6A7FEF}" type="slidenum">
              <a:rPr lang="sr-Latn-CS" altLang="sr-Latn-RS" smtClean="0"/>
              <a:pPr eaLnBrk="1" hangingPunct="1"/>
              <a:t>2</a:t>
            </a:fld>
            <a:endParaRPr lang="sr-Latn-CS" altLang="sr-Latn-RS" smtClean="0"/>
          </a:p>
        </p:txBody>
      </p:sp>
    </p:spTree>
    <p:extLst>
      <p:ext uri="{BB962C8B-B14F-4D97-AF65-F5344CB8AC3E}">
        <p14:creationId xmlns:p14="http://schemas.microsoft.com/office/powerpoint/2010/main" val="1046182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307B09-5588-4892-BF0C-AD2B5889F8F6}" type="slidenum">
              <a:rPr lang="sr-Latn-CS" altLang="sr-Latn-RS" smtClean="0"/>
              <a:pPr eaLnBrk="1" hangingPunct="1"/>
              <a:t>11</a:t>
            </a:fld>
            <a:endParaRPr lang="sr-Latn-CS" altLang="sr-Latn-RS" smtClean="0"/>
          </a:p>
        </p:txBody>
      </p:sp>
    </p:spTree>
    <p:extLst>
      <p:ext uri="{BB962C8B-B14F-4D97-AF65-F5344CB8AC3E}">
        <p14:creationId xmlns:p14="http://schemas.microsoft.com/office/powerpoint/2010/main" val="2330292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9261A7-D00F-4941-B531-C50FF4439483}" type="slidenum">
              <a:rPr lang="sr-Latn-CS" altLang="sr-Latn-RS" smtClean="0"/>
              <a:pPr eaLnBrk="1" hangingPunct="1"/>
              <a:t>12</a:t>
            </a:fld>
            <a:endParaRPr lang="sr-Latn-CS" altLang="sr-Latn-RS" smtClean="0"/>
          </a:p>
        </p:txBody>
      </p:sp>
    </p:spTree>
    <p:extLst>
      <p:ext uri="{BB962C8B-B14F-4D97-AF65-F5344CB8AC3E}">
        <p14:creationId xmlns:p14="http://schemas.microsoft.com/office/powerpoint/2010/main" val="1071538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7EEEC0-7F2A-4FFC-A0C2-99653D62449F}" type="slidenum">
              <a:rPr lang="sr-Latn-CS" altLang="sr-Latn-RS" smtClean="0"/>
              <a:pPr eaLnBrk="1" hangingPunct="1"/>
              <a:t>13</a:t>
            </a:fld>
            <a:endParaRPr lang="sr-Latn-CS" altLang="sr-Latn-RS" smtClean="0"/>
          </a:p>
        </p:txBody>
      </p:sp>
    </p:spTree>
    <p:extLst>
      <p:ext uri="{BB962C8B-B14F-4D97-AF65-F5344CB8AC3E}">
        <p14:creationId xmlns:p14="http://schemas.microsoft.com/office/powerpoint/2010/main" val="3389724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682F9D-D904-4305-8626-55E35032C299}" type="slidenum">
              <a:rPr lang="sr-Latn-CS" altLang="sr-Latn-RS" smtClean="0"/>
              <a:pPr eaLnBrk="1" hangingPunct="1"/>
              <a:t>14</a:t>
            </a:fld>
            <a:endParaRPr lang="sr-Latn-CS" altLang="sr-Latn-RS" smtClean="0"/>
          </a:p>
        </p:txBody>
      </p:sp>
    </p:spTree>
    <p:extLst>
      <p:ext uri="{BB962C8B-B14F-4D97-AF65-F5344CB8AC3E}">
        <p14:creationId xmlns:p14="http://schemas.microsoft.com/office/powerpoint/2010/main" val="3059470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682F9D-D904-4305-8626-55E35032C299}" type="slidenum">
              <a:rPr lang="sr-Latn-CS" altLang="sr-Latn-RS" smtClean="0"/>
              <a:pPr eaLnBrk="1" hangingPunct="1"/>
              <a:t>15</a:t>
            </a:fld>
            <a:endParaRPr lang="sr-Latn-CS" altLang="sr-Latn-RS" smtClean="0"/>
          </a:p>
        </p:txBody>
      </p:sp>
    </p:spTree>
    <p:extLst>
      <p:ext uri="{BB962C8B-B14F-4D97-AF65-F5344CB8AC3E}">
        <p14:creationId xmlns:p14="http://schemas.microsoft.com/office/powerpoint/2010/main" val="2281513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160F06-C923-49CA-9E4A-D8BAF133C415}" type="slidenum">
              <a:rPr lang="sr-Latn-CS" altLang="sr-Latn-RS" smtClean="0"/>
              <a:pPr eaLnBrk="1" hangingPunct="1"/>
              <a:t>16</a:t>
            </a:fld>
            <a:endParaRPr lang="sr-Latn-CS" altLang="sr-Latn-RS" smtClean="0"/>
          </a:p>
        </p:txBody>
      </p:sp>
    </p:spTree>
    <p:extLst>
      <p:ext uri="{BB962C8B-B14F-4D97-AF65-F5344CB8AC3E}">
        <p14:creationId xmlns:p14="http://schemas.microsoft.com/office/powerpoint/2010/main" val="2413486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74DC83-EF79-49CA-A505-FCCF2FDEB3D5}" type="slidenum">
              <a:rPr lang="sr-Latn-CS" altLang="sr-Latn-RS" smtClean="0"/>
              <a:pPr eaLnBrk="1" hangingPunct="1"/>
              <a:t>17</a:t>
            </a:fld>
            <a:endParaRPr lang="sr-Latn-CS" altLang="sr-Latn-RS" smtClean="0"/>
          </a:p>
        </p:txBody>
      </p:sp>
    </p:spTree>
    <p:extLst>
      <p:ext uri="{BB962C8B-B14F-4D97-AF65-F5344CB8AC3E}">
        <p14:creationId xmlns:p14="http://schemas.microsoft.com/office/powerpoint/2010/main" val="2263642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B79EC8-678C-42BC-ADD4-75DDC2332DFF}" type="slidenum">
              <a:rPr lang="sr-Latn-CS" altLang="sr-Latn-RS" smtClean="0"/>
              <a:pPr eaLnBrk="1" hangingPunct="1"/>
              <a:t>18</a:t>
            </a:fld>
            <a:endParaRPr lang="sr-Latn-CS" altLang="sr-Latn-RS" smtClean="0"/>
          </a:p>
        </p:txBody>
      </p:sp>
    </p:spTree>
    <p:extLst>
      <p:ext uri="{BB962C8B-B14F-4D97-AF65-F5344CB8AC3E}">
        <p14:creationId xmlns:p14="http://schemas.microsoft.com/office/powerpoint/2010/main" val="1429322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13213BC-5642-4F4D-8E86-FA432204691C}" type="slidenum">
              <a:rPr lang="sr-Latn-CS" altLang="sr-Latn-RS" smtClean="0"/>
              <a:pPr eaLnBrk="1" hangingPunct="1"/>
              <a:t>19</a:t>
            </a:fld>
            <a:endParaRPr lang="sr-Latn-CS" altLang="sr-Latn-RS" smtClean="0"/>
          </a:p>
        </p:txBody>
      </p:sp>
    </p:spTree>
    <p:extLst>
      <p:ext uri="{BB962C8B-B14F-4D97-AF65-F5344CB8AC3E}">
        <p14:creationId xmlns:p14="http://schemas.microsoft.com/office/powerpoint/2010/main" val="2290200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ECC150-CE55-4673-BF5E-6BDAD0268DE0}" type="slidenum">
              <a:rPr lang="sr-Latn-CS" altLang="sr-Latn-RS" smtClean="0"/>
              <a:pPr eaLnBrk="1" hangingPunct="1"/>
              <a:t>20</a:t>
            </a:fld>
            <a:endParaRPr lang="sr-Latn-CS" altLang="sr-Latn-RS" smtClean="0"/>
          </a:p>
        </p:txBody>
      </p:sp>
    </p:spTree>
    <p:extLst>
      <p:ext uri="{BB962C8B-B14F-4D97-AF65-F5344CB8AC3E}">
        <p14:creationId xmlns:p14="http://schemas.microsoft.com/office/powerpoint/2010/main" val="409584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EEB00B-EA10-44EF-AADA-259D1A8DA835}" type="slidenum">
              <a:rPr lang="sr-Latn-CS" altLang="sr-Latn-RS" smtClean="0"/>
              <a:pPr eaLnBrk="1" hangingPunct="1"/>
              <a:t>3</a:t>
            </a:fld>
            <a:endParaRPr lang="sr-Latn-CS" altLang="sr-Latn-RS" smtClean="0"/>
          </a:p>
        </p:txBody>
      </p:sp>
    </p:spTree>
    <p:extLst>
      <p:ext uri="{BB962C8B-B14F-4D97-AF65-F5344CB8AC3E}">
        <p14:creationId xmlns:p14="http://schemas.microsoft.com/office/powerpoint/2010/main" val="240882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ADD134-9A8B-4768-9FE7-7CCEDB1AB94A}" type="slidenum">
              <a:rPr lang="sr-Latn-CS" altLang="sr-Latn-RS" smtClean="0"/>
              <a:pPr eaLnBrk="1" hangingPunct="1"/>
              <a:t>21</a:t>
            </a:fld>
            <a:endParaRPr lang="sr-Latn-CS" altLang="sr-Latn-RS" smtClean="0"/>
          </a:p>
        </p:txBody>
      </p:sp>
    </p:spTree>
    <p:extLst>
      <p:ext uri="{BB962C8B-B14F-4D97-AF65-F5344CB8AC3E}">
        <p14:creationId xmlns:p14="http://schemas.microsoft.com/office/powerpoint/2010/main" val="3577353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E426FA-35AA-480F-9178-EE76C437AD8B}" type="slidenum">
              <a:rPr lang="sr-Latn-CS" altLang="sr-Latn-RS" smtClean="0"/>
              <a:pPr eaLnBrk="1" hangingPunct="1"/>
              <a:t>22</a:t>
            </a:fld>
            <a:endParaRPr lang="sr-Latn-CS" altLang="sr-Latn-RS" smtClean="0"/>
          </a:p>
        </p:txBody>
      </p:sp>
    </p:spTree>
    <p:extLst>
      <p:ext uri="{BB962C8B-B14F-4D97-AF65-F5344CB8AC3E}">
        <p14:creationId xmlns:p14="http://schemas.microsoft.com/office/powerpoint/2010/main" val="4040919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80A7B3E-CD03-403C-B365-D2CC3E2C1716}" type="slidenum">
              <a:rPr lang="sr-Latn-CS" altLang="sr-Latn-RS" smtClean="0"/>
              <a:pPr eaLnBrk="1" hangingPunct="1"/>
              <a:t>23</a:t>
            </a:fld>
            <a:endParaRPr lang="sr-Latn-CS" altLang="sr-Latn-RS" smtClean="0"/>
          </a:p>
        </p:txBody>
      </p:sp>
    </p:spTree>
    <p:extLst>
      <p:ext uri="{BB962C8B-B14F-4D97-AF65-F5344CB8AC3E}">
        <p14:creationId xmlns:p14="http://schemas.microsoft.com/office/powerpoint/2010/main" val="1491983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5CBEDF-0763-43AC-B70E-D20D7EE09110}" type="slidenum">
              <a:rPr lang="sr-Latn-CS" altLang="sr-Latn-RS" smtClean="0"/>
              <a:pPr eaLnBrk="1" hangingPunct="1"/>
              <a:t>24</a:t>
            </a:fld>
            <a:endParaRPr lang="sr-Latn-CS" altLang="sr-Latn-RS" smtClean="0"/>
          </a:p>
        </p:txBody>
      </p:sp>
    </p:spTree>
    <p:extLst>
      <p:ext uri="{BB962C8B-B14F-4D97-AF65-F5344CB8AC3E}">
        <p14:creationId xmlns:p14="http://schemas.microsoft.com/office/powerpoint/2010/main" val="1194953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3E171D-197C-4F72-9CE3-F85D2CE56F74}" type="slidenum">
              <a:rPr lang="sr-Latn-CS" altLang="sr-Latn-RS" smtClean="0"/>
              <a:pPr eaLnBrk="1" hangingPunct="1"/>
              <a:t>25</a:t>
            </a:fld>
            <a:endParaRPr lang="sr-Latn-CS" altLang="sr-Latn-RS" smtClean="0"/>
          </a:p>
        </p:txBody>
      </p:sp>
    </p:spTree>
    <p:extLst>
      <p:ext uri="{BB962C8B-B14F-4D97-AF65-F5344CB8AC3E}">
        <p14:creationId xmlns:p14="http://schemas.microsoft.com/office/powerpoint/2010/main" val="2600863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EEDDED-83CA-4DAD-AE21-7C7B8EB6E3A0}" type="slidenum">
              <a:rPr lang="sr-Latn-CS" altLang="sr-Latn-RS" smtClean="0"/>
              <a:pPr eaLnBrk="1" hangingPunct="1"/>
              <a:t>26</a:t>
            </a:fld>
            <a:endParaRPr lang="sr-Latn-CS" altLang="sr-Latn-RS" smtClean="0"/>
          </a:p>
        </p:txBody>
      </p:sp>
    </p:spTree>
    <p:extLst>
      <p:ext uri="{BB962C8B-B14F-4D97-AF65-F5344CB8AC3E}">
        <p14:creationId xmlns:p14="http://schemas.microsoft.com/office/powerpoint/2010/main" val="18661754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EED7AC4-3D2B-4C3C-BDFC-1867571FEF09}" type="slidenum">
              <a:rPr lang="sr-Latn-CS" altLang="sr-Latn-RS" smtClean="0"/>
              <a:pPr eaLnBrk="1" hangingPunct="1"/>
              <a:t>27</a:t>
            </a:fld>
            <a:endParaRPr lang="sr-Latn-CS" altLang="sr-Latn-RS" smtClean="0"/>
          </a:p>
        </p:txBody>
      </p:sp>
    </p:spTree>
    <p:extLst>
      <p:ext uri="{BB962C8B-B14F-4D97-AF65-F5344CB8AC3E}">
        <p14:creationId xmlns:p14="http://schemas.microsoft.com/office/powerpoint/2010/main" val="946851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4036F15-7D90-4C7C-A863-F978D201A8FF}" type="slidenum">
              <a:rPr lang="sr-Latn-CS" altLang="sr-Latn-RS" smtClean="0"/>
              <a:pPr eaLnBrk="1" hangingPunct="1"/>
              <a:t>28</a:t>
            </a:fld>
            <a:endParaRPr lang="sr-Latn-CS" altLang="sr-Latn-RS" smtClean="0"/>
          </a:p>
        </p:txBody>
      </p:sp>
    </p:spTree>
    <p:extLst>
      <p:ext uri="{BB962C8B-B14F-4D97-AF65-F5344CB8AC3E}">
        <p14:creationId xmlns:p14="http://schemas.microsoft.com/office/powerpoint/2010/main" val="3981735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10CD96-43BE-4BFD-A389-4F62DD81AF49}" type="slidenum">
              <a:rPr lang="sr-Latn-CS" altLang="sr-Latn-RS" smtClean="0"/>
              <a:pPr eaLnBrk="1" hangingPunct="1"/>
              <a:t>29</a:t>
            </a:fld>
            <a:endParaRPr lang="sr-Latn-CS" altLang="sr-Latn-RS" smtClean="0"/>
          </a:p>
        </p:txBody>
      </p:sp>
    </p:spTree>
    <p:extLst>
      <p:ext uri="{BB962C8B-B14F-4D97-AF65-F5344CB8AC3E}">
        <p14:creationId xmlns:p14="http://schemas.microsoft.com/office/powerpoint/2010/main" val="23524905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E41B40B-D2CF-4DCA-BAF1-5773FC04B9B4}" type="slidenum">
              <a:rPr lang="sr-Latn-CS" altLang="sr-Latn-RS" smtClean="0"/>
              <a:pPr eaLnBrk="1" hangingPunct="1"/>
              <a:t>30</a:t>
            </a:fld>
            <a:endParaRPr lang="sr-Latn-CS" altLang="sr-Latn-RS" smtClean="0"/>
          </a:p>
        </p:txBody>
      </p:sp>
    </p:spTree>
    <p:extLst>
      <p:ext uri="{BB962C8B-B14F-4D97-AF65-F5344CB8AC3E}">
        <p14:creationId xmlns:p14="http://schemas.microsoft.com/office/powerpoint/2010/main" val="929368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AD8A88-8ABD-4980-B5CE-6C869A964F0C}" type="slidenum">
              <a:rPr lang="sr-Latn-CS" altLang="sr-Latn-RS" smtClean="0"/>
              <a:pPr eaLnBrk="1" hangingPunct="1"/>
              <a:t>4</a:t>
            </a:fld>
            <a:endParaRPr lang="sr-Latn-CS" altLang="sr-Latn-RS" smtClean="0"/>
          </a:p>
        </p:txBody>
      </p:sp>
    </p:spTree>
    <p:extLst>
      <p:ext uri="{BB962C8B-B14F-4D97-AF65-F5344CB8AC3E}">
        <p14:creationId xmlns:p14="http://schemas.microsoft.com/office/powerpoint/2010/main" val="4122084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AE8E01-EED5-4779-8611-7F24E96CB6E2}" type="slidenum">
              <a:rPr lang="sr-Latn-CS" altLang="sr-Latn-RS" smtClean="0"/>
              <a:pPr eaLnBrk="1" hangingPunct="1"/>
              <a:t>31</a:t>
            </a:fld>
            <a:endParaRPr lang="sr-Latn-CS" altLang="sr-Latn-RS" smtClean="0"/>
          </a:p>
        </p:txBody>
      </p:sp>
    </p:spTree>
    <p:extLst>
      <p:ext uri="{BB962C8B-B14F-4D97-AF65-F5344CB8AC3E}">
        <p14:creationId xmlns:p14="http://schemas.microsoft.com/office/powerpoint/2010/main" val="297460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53C382-E8DD-4455-AB66-F7468E8ABF7F}" type="slidenum">
              <a:rPr lang="sr-Latn-CS" altLang="sr-Latn-RS" smtClean="0"/>
              <a:pPr eaLnBrk="1" hangingPunct="1"/>
              <a:t>32</a:t>
            </a:fld>
            <a:endParaRPr lang="sr-Latn-CS" altLang="sr-Latn-RS" smtClean="0"/>
          </a:p>
        </p:txBody>
      </p:sp>
    </p:spTree>
    <p:extLst>
      <p:ext uri="{BB962C8B-B14F-4D97-AF65-F5344CB8AC3E}">
        <p14:creationId xmlns:p14="http://schemas.microsoft.com/office/powerpoint/2010/main" val="2320723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4D42C4-01C4-4F94-9919-3515D12EF137}" type="slidenum">
              <a:rPr lang="sr-Latn-CS" altLang="sr-Latn-RS" smtClean="0"/>
              <a:pPr eaLnBrk="1" hangingPunct="1"/>
              <a:t>33</a:t>
            </a:fld>
            <a:endParaRPr lang="sr-Latn-CS" altLang="sr-Latn-RS" smtClean="0"/>
          </a:p>
        </p:txBody>
      </p:sp>
    </p:spTree>
    <p:extLst>
      <p:ext uri="{BB962C8B-B14F-4D97-AF65-F5344CB8AC3E}">
        <p14:creationId xmlns:p14="http://schemas.microsoft.com/office/powerpoint/2010/main" val="10264835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5498BC-BA4E-4101-9D84-38DA16A81751}" type="slidenum">
              <a:rPr lang="sr-Latn-CS" altLang="sr-Latn-RS" smtClean="0"/>
              <a:pPr eaLnBrk="1" hangingPunct="1"/>
              <a:t>34</a:t>
            </a:fld>
            <a:endParaRPr lang="sr-Latn-CS" altLang="sr-Latn-RS" smtClean="0"/>
          </a:p>
        </p:txBody>
      </p:sp>
    </p:spTree>
    <p:extLst>
      <p:ext uri="{BB962C8B-B14F-4D97-AF65-F5344CB8AC3E}">
        <p14:creationId xmlns:p14="http://schemas.microsoft.com/office/powerpoint/2010/main" val="15965223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4D42C4-01C4-4F94-9919-3515D12EF137}" type="slidenum">
              <a:rPr lang="sr-Latn-CS" altLang="sr-Latn-RS" smtClean="0"/>
              <a:pPr eaLnBrk="1" hangingPunct="1"/>
              <a:t>35</a:t>
            </a:fld>
            <a:endParaRPr lang="sr-Latn-CS" altLang="sr-Latn-RS" smtClean="0"/>
          </a:p>
        </p:txBody>
      </p:sp>
    </p:spTree>
    <p:extLst>
      <p:ext uri="{BB962C8B-B14F-4D97-AF65-F5344CB8AC3E}">
        <p14:creationId xmlns:p14="http://schemas.microsoft.com/office/powerpoint/2010/main" val="2685786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5498BC-BA4E-4101-9D84-38DA16A81751}" type="slidenum">
              <a:rPr lang="sr-Latn-CS" altLang="sr-Latn-RS" smtClean="0"/>
              <a:pPr eaLnBrk="1" hangingPunct="1"/>
              <a:t>36</a:t>
            </a:fld>
            <a:endParaRPr lang="sr-Latn-CS" altLang="sr-Latn-RS" smtClean="0"/>
          </a:p>
        </p:txBody>
      </p:sp>
    </p:spTree>
    <p:extLst>
      <p:ext uri="{BB962C8B-B14F-4D97-AF65-F5344CB8AC3E}">
        <p14:creationId xmlns:p14="http://schemas.microsoft.com/office/powerpoint/2010/main" val="1957760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4D42C4-01C4-4F94-9919-3515D12EF137}" type="slidenum">
              <a:rPr lang="sr-Latn-CS" altLang="sr-Latn-RS" smtClean="0"/>
              <a:pPr eaLnBrk="1" hangingPunct="1"/>
              <a:t>37</a:t>
            </a:fld>
            <a:endParaRPr lang="sr-Latn-CS" altLang="sr-Latn-RS" smtClean="0"/>
          </a:p>
        </p:txBody>
      </p:sp>
    </p:spTree>
    <p:extLst>
      <p:ext uri="{BB962C8B-B14F-4D97-AF65-F5344CB8AC3E}">
        <p14:creationId xmlns:p14="http://schemas.microsoft.com/office/powerpoint/2010/main" val="8501278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5498BC-BA4E-4101-9D84-38DA16A81751}" type="slidenum">
              <a:rPr lang="sr-Latn-CS" altLang="sr-Latn-RS" smtClean="0"/>
              <a:pPr eaLnBrk="1" hangingPunct="1"/>
              <a:t>38</a:t>
            </a:fld>
            <a:endParaRPr lang="sr-Latn-CS" altLang="sr-Latn-RS" smtClean="0"/>
          </a:p>
        </p:txBody>
      </p:sp>
    </p:spTree>
    <p:extLst>
      <p:ext uri="{BB962C8B-B14F-4D97-AF65-F5344CB8AC3E}">
        <p14:creationId xmlns:p14="http://schemas.microsoft.com/office/powerpoint/2010/main" val="3216610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3956AE-BDC1-473D-A554-57AC550A8113}" type="slidenum">
              <a:rPr lang="sr-Latn-CS" altLang="sr-Latn-RS" smtClean="0"/>
              <a:pPr eaLnBrk="1" hangingPunct="1"/>
              <a:t>39</a:t>
            </a:fld>
            <a:endParaRPr lang="sr-Latn-CS" altLang="sr-Latn-RS" smtClean="0"/>
          </a:p>
        </p:txBody>
      </p:sp>
    </p:spTree>
    <p:extLst>
      <p:ext uri="{BB962C8B-B14F-4D97-AF65-F5344CB8AC3E}">
        <p14:creationId xmlns:p14="http://schemas.microsoft.com/office/powerpoint/2010/main" val="19829205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FEECA10-4463-4F39-9F97-67D66245F79D}" type="slidenum">
              <a:rPr lang="sr-Latn-CS" altLang="sr-Latn-RS" smtClean="0"/>
              <a:pPr eaLnBrk="1" hangingPunct="1"/>
              <a:t>40</a:t>
            </a:fld>
            <a:endParaRPr lang="sr-Latn-CS" altLang="sr-Latn-RS" smtClean="0"/>
          </a:p>
        </p:txBody>
      </p:sp>
    </p:spTree>
    <p:extLst>
      <p:ext uri="{BB962C8B-B14F-4D97-AF65-F5344CB8AC3E}">
        <p14:creationId xmlns:p14="http://schemas.microsoft.com/office/powerpoint/2010/main" val="4147776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08FC00-784F-40FC-86C1-2B24FE7BA8A2}" type="slidenum">
              <a:rPr lang="sr-Latn-CS" altLang="sr-Latn-RS" smtClean="0"/>
              <a:pPr eaLnBrk="1" hangingPunct="1"/>
              <a:t>5</a:t>
            </a:fld>
            <a:endParaRPr lang="sr-Latn-CS" altLang="sr-Latn-RS" smtClean="0"/>
          </a:p>
        </p:txBody>
      </p:sp>
    </p:spTree>
    <p:extLst>
      <p:ext uri="{BB962C8B-B14F-4D97-AF65-F5344CB8AC3E}">
        <p14:creationId xmlns:p14="http://schemas.microsoft.com/office/powerpoint/2010/main" val="29112590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35F091-7092-405E-9F74-EFAE3AB3DD56}" type="slidenum">
              <a:rPr lang="sr-Latn-CS" altLang="sr-Latn-RS" smtClean="0"/>
              <a:pPr eaLnBrk="1" hangingPunct="1"/>
              <a:t>41</a:t>
            </a:fld>
            <a:endParaRPr lang="sr-Latn-CS" altLang="sr-Latn-RS" smtClean="0"/>
          </a:p>
        </p:txBody>
      </p:sp>
    </p:spTree>
    <p:extLst>
      <p:ext uri="{BB962C8B-B14F-4D97-AF65-F5344CB8AC3E}">
        <p14:creationId xmlns:p14="http://schemas.microsoft.com/office/powerpoint/2010/main" val="30456706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EFCEDE-B12F-4B58-ADFC-D809FF45642F}" type="slidenum">
              <a:rPr lang="sr-Latn-CS" altLang="sr-Latn-RS" smtClean="0"/>
              <a:pPr eaLnBrk="1" hangingPunct="1"/>
              <a:t>42</a:t>
            </a:fld>
            <a:endParaRPr lang="sr-Latn-CS" altLang="sr-Latn-RS" smtClean="0"/>
          </a:p>
        </p:txBody>
      </p:sp>
    </p:spTree>
    <p:extLst>
      <p:ext uri="{BB962C8B-B14F-4D97-AF65-F5344CB8AC3E}">
        <p14:creationId xmlns:p14="http://schemas.microsoft.com/office/powerpoint/2010/main" val="34741975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93C6EF-57C9-4369-A599-3B247CD68E3D}" type="slidenum">
              <a:rPr lang="sr-Latn-CS" altLang="sr-Latn-RS" smtClean="0"/>
              <a:pPr eaLnBrk="1" hangingPunct="1"/>
              <a:t>43</a:t>
            </a:fld>
            <a:endParaRPr lang="sr-Latn-CS" altLang="sr-Latn-RS" smtClean="0"/>
          </a:p>
        </p:txBody>
      </p:sp>
    </p:spTree>
    <p:extLst>
      <p:ext uri="{BB962C8B-B14F-4D97-AF65-F5344CB8AC3E}">
        <p14:creationId xmlns:p14="http://schemas.microsoft.com/office/powerpoint/2010/main" val="39490568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7A0485-ED61-48C1-AF6F-4F0F89711BE9}" type="slidenum">
              <a:rPr lang="sr-Latn-CS" altLang="sr-Latn-RS" smtClean="0"/>
              <a:pPr eaLnBrk="1" hangingPunct="1"/>
              <a:t>44</a:t>
            </a:fld>
            <a:endParaRPr lang="sr-Latn-CS" altLang="sr-Latn-RS" smtClean="0"/>
          </a:p>
        </p:txBody>
      </p:sp>
    </p:spTree>
    <p:extLst>
      <p:ext uri="{BB962C8B-B14F-4D97-AF65-F5344CB8AC3E}">
        <p14:creationId xmlns:p14="http://schemas.microsoft.com/office/powerpoint/2010/main" val="27402846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7A0485-ED61-48C1-AF6F-4F0F89711BE9}" type="slidenum">
              <a:rPr lang="sr-Latn-CS" altLang="sr-Latn-RS" smtClean="0"/>
              <a:pPr eaLnBrk="1" hangingPunct="1"/>
              <a:t>45</a:t>
            </a:fld>
            <a:endParaRPr lang="sr-Latn-CS" altLang="sr-Latn-RS" smtClean="0"/>
          </a:p>
        </p:txBody>
      </p:sp>
    </p:spTree>
    <p:extLst>
      <p:ext uri="{BB962C8B-B14F-4D97-AF65-F5344CB8AC3E}">
        <p14:creationId xmlns:p14="http://schemas.microsoft.com/office/powerpoint/2010/main" val="769189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B6FF08-458B-4A1E-808D-0DEB65E00902}" type="slidenum">
              <a:rPr lang="sr-Latn-CS" altLang="sr-Latn-RS" smtClean="0"/>
              <a:pPr eaLnBrk="1" hangingPunct="1"/>
              <a:t>6</a:t>
            </a:fld>
            <a:endParaRPr lang="sr-Latn-CS" altLang="sr-Latn-RS" smtClean="0"/>
          </a:p>
        </p:txBody>
      </p:sp>
    </p:spTree>
    <p:extLst>
      <p:ext uri="{BB962C8B-B14F-4D97-AF65-F5344CB8AC3E}">
        <p14:creationId xmlns:p14="http://schemas.microsoft.com/office/powerpoint/2010/main" val="1163666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59E8DC-51BC-49AA-BC63-20E924AD14DB}" type="slidenum">
              <a:rPr lang="sr-Latn-CS" altLang="sr-Latn-RS" smtClean="0"/>
              <a:pPr eaLnBrk="1" hangingPunct="1"/>
              <a:t>7</a:t>
            </a:fld>
            <a:endParaRPr lang="sr-Latn-CS" altLang="sr-Latn-RS" smtClean="0"/>
          </a:p>
        </p:txBody>
      </p:sp>
    </p:spTree>
    <p:extLst>
      <p:ext uri="{BB962C8B-B14F-4D97-AF65-F5344CB8AC3E}">
        <p14:creationId xmlns:p14="http://schemas.microsoft.com/office/powerpoint/2010/main" val="1342961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897C65-178F-4760-8637-E99011E89176}" type="slidenum">
              <a:rPr lang="sr-Latn-CS" altLang="sr-Latn-RS" smtClean="0"/>
              <a:pPr eaLnBrk="1" hangingPunct="1"/>
              <a:t>8</a:t>
            </a:fld>
            <a:endParaRPr lang="sr-Latn-CS" altLang="sr-Latn-RS" smtClean="0"/>
          </a:p>
        </p:txBody>
      </p:sp>
    </p:spTree>
    <p:extLst>
      <p:ext uri="{BB962C8B-B14F-4D97-AF65-F5344CB8AC3E}">
        <p14:creationId xmlns:p14="http://schemas.microsoft.com/office/powerpoint/2010/main" val="634114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19E42A-0E36-4E8E-A15E-7AFA941912D9}" type="slidenum">
              <a:rPr lang="sr-Latn-CS" altLang="sr-Latn-RS" smtClean="0"/>
              <a:pPr eaLnBrk="1" hangingPunct="1"/>
              <a:t>9</a:t>
            </a:fld>
            <a:endParaRPr lang="sr-Latn-CS" altLang="sr-Latn-RS" smtClean="0"/>
          </a:p>
        </p:txBody>
      </p:sp>
    </p:spTree>
    <p:extLst>
      <p:ext uri="{BB962C8B-B14F-4D97-AF65-F5344CB8AC3E}">
        <p14:creationId xmlns:p14="http://schemas.microsoft.com/office/powerpoint/2010/main" val="1404120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8ACF16-CB8F-4307-B91B-F6F6AEB180E7}" type="slidenum">
              <a:rPr lang="sr-Latn-CS" altLang="sr-Latn-RS" smtClean="0"/>
              <a:pPr eaLnBrk="1" hangingPunct="1"/>
              <a:t>10</a:t>
            </a:fld>
            <a:endParaRPr lang="sr-Latn-CS" altLang="sr-Latn-RS" smtClean="0"/>
          </a:p>
        </p:txBody>
      </p:sp>
    </p:spTree>
    <p:extLst>
      <p:ext uri="{BB962C8B-B14F-4D97-AF65-F5344CB8AC3E}">
        <p14:creationId xmlns:p14="http://schemas.microsoft.com/office/powerpoint/2010/main" val="2545124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GB" altLang="sr-Latn-RS" sz="2400" smtClean="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D20D2296-4B37-466F-B666-7E874FCB9832}" type="slidenum">
              <a:rPr lang="en-GB"/>
              <a:pPr>
                <a:defRPr/>
              </a:pPr>
              <a:t>‹#›</a:t>
            </a:fld>
            <a:endParaRPr lang="en-GB"/>
          </a:p>
        </p:txBody>
      </p:sp>
    </p:spTree>
    <p:extLst>
      <p:ext uri="{BB962C8B-B14F-4D97-AF65-F5344CB8AC3E}">
        <p14:creationId xmlns:p14="http://schemas.microsoft.com/office/powerpoint/2010/main" val="1967510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C6BC96F-722B-44A0-81E3-BA42BD420DB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3585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821A3698-74D2-4993-BFED-3DB0A30CEC5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21343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C7E5E570-85F0-49D9-849D-79E8D6E9ECC5}"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972750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A69FB40D-FE2E-465B-ACDD-AE167982DAA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635409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BCCE1055-F41C-4E83-9674-DADCDDE72FE7}"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09052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1D1CFD26-2522-49AB-9253-1AB316AB05B7}"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42537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00DEEDFE-3BDD-4F2F-B06F-B01EC8B29754}"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106432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FD4154FD-BFE2-4E42-AA19-26FA81EFD6C2}"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85232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21E5E17C-7AA3-46E0-AB1C-DF5352F68B7E}"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359812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A870B2C-DE21-443E-BDC1-476D8C5C5D64}"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93830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59609E24-560E-4E06-865C-CF0587448868}"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446"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altLang="sr-Latn-R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292600"/>
            <a:ext cx="7775575" cy="2449513"/>
          </a:xfrm>
        </p:spPr>
        <p:txBody>
          <a:bodyPr/>
          <a:lstStyle/>
          <a:p>
            <a:pPr eaLnBrk="1" hangingPunct="1">
              <a:spcBef>
                <a:spcPts val="300"/>
              </a:spcBef>
            </a:pPr>
            <a:r>
              <a:rPr lang="en-US" altLang="sr-Latn-RS" sz="3700" smtClean="0"/>
              <a:t>Rad sa stringovima</a:t>
            </a:r>
          </a:p>
          <a:p>
            <a:pPr eaLnBrk="1" hangingPunct="1">
              <a:spcBef>
                <a:spcPts val="300"/>
              </a:spcBef>
            </a:pPr>
            <a:r>
              <a:rPr lang="en-US" altLang="sr-Latn-RS" sz="3700" smtClean="0"/>
              <a:t>Regularni izrazi</a:t>
            </a:r>
          </a:p>
          <a:p>
            <a:pPr eaLnBrk="1" hangingPunct="1">
              <a:spcBef>
                <a:spcPts val="300"/>
              </a:spcBef>
            </a:pPr>
            <a:r>
              <a:rPr lang="en-US" altLang="sr-Latn-RS" sz="3700" smtClean="0"/>
              <a:t>Nešto više o klasama i objektima</a:t>
            </a:r>
          </a:p>
          <a:p>
            <a:pPr eaLnBrk="1" hangingPunct="1">
              <a:spcBef>
                <a:spcPts val="300"/>
              </a:spcBef>
            </a:pPr>
            <a:r>
              <a:rPr lang="en-US" altLang="sr-Latn-RS" sz="3700" smtClean="0"/>
              <a:t>Enumeracije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Dužina i kapacitet </a:t>
            </a:r>
            <a:r>
              <a:rPr lang="en-US" altLang="sr-Latn-RS" sz="3600" smtClean="0"/>
              <a:t>StringBuilder</a:t>
            </a:r>
            <a:r>
              <a:rPr lang="sr-Latn-ME" altLang="sr-Latn-RS" sz="3600" smtClean="0"/>
              <a:t>-a</a:t>
            </a:r>
            <a:endParaRPr lang="en-US" altLang="sr-Latn-RS" sz="3600" smtClean="0"/>
          </a:p>
        </p:txBody>
      </p:sp>
      <p:sp>
        <p:nvSpPr>
          <p:cNvPr id="5" name="Rectangle 1"/>
          <p:cNvSpPr>
            <a:spLocks noChangeArrowheads="1"/>
          </p:cNvSpPr>
          <p:nvPr/>
        </p:nvSpPr>
        <p:spPr bwMode="auto">
          <a:xfrm>
            <a:off x="179388" y="1285875"/>
            <a:ext cx="8785225" cy="33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length</a:t>
            </a:r>
            <a:r>
              <a:rPr lang="sr-Latn-RS" sz="1900">
                <a:solidFill>
                  <a:schemeClr val="tx1">
                    <a:lumMod val="95000"/>
                    <a:lumOff val="5000"/>
                  </a:schemeClr>
                </a:solidFill>
              </a:rPr>
              <a:t> vraća dužinu </a:t>
            </a:r>
            <a:r>
              <a:rPr lang="en-US" sz="1900">
                <a:latin typeface="Consolas" pitchFamily="49" charset="0"/>
                <a:cs typeface="Consolas" pitchFamily="49" charset="0"/>
              </a:rPr>
              <a:t>StringBuilder</a:t>
            </a:r>
            <a:r>
              <a:rPr lang="sr-Latn-RS" sz="1900">
                <a:solidFill>
                  <a:schemeClr val="tx1">
                    <a:lumMod val="95000"/>
                    <a:lumOff val="5000"/>
                  </a:schemeClr>
                </a:solidFill>
              </a:rPr>
              <a:t> stringa (broj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capacity</a:t>
            </a:r>
            <a:r>
              <a:rPr lang="sr-Latn-RS" sz="1900">
                <a:solidFill>
                  <a:schemeClr val="tx1">
                    <a:lumMod val="95000"/>
                    <a:lumOff val="5000"/>
                  </a:schemeClr>
                </a:solidFill>
              </a:rPr>
              <a:t> vraća broj karaktera koji se može smestiti u </a:t>
            </a:r>
            <a:r>
              <a:rPr lang="en-US" sz="1900">
                <a:latin typeface="Consolas" pitchFamily="49" charset="0"/>
                <a:cs typeface="Consolas" pitchFamily="49" charset="0"/>
              </a:rPr>
              <a:t>StringBuilder</a:t>
            </a:r>
            <a:r>
              <a:rPr lang="sr-Latn-RS" sz="1900">
                <a:solidFill>
                  <a:schemeClr val="tx1">
                    <a:lumMod val="95000"/>
                    <a:lumOff val="5000"/>
                  </a:schemeClr>
                </a:solidFill>
              </a:rPr>
              <a:t> objekat bez alokacije dodatne memorije.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ensureCapacity</a:t>
            </a:r>
            <a:r>
              <a:rPr lang="sr-Latn-RS" sz="1900">
                <a:solidFill>
                  <a:schemeClr val="tx1">
                    <a:lumMod val="95000"/>
                    <a:lumOff val="5000"/>
                  </a:schemeClr>
                </a:solidFill>
              </a:rPr>
              <a:t> osigurava da kapacitet </a:t>
            </a:r>
            <a:r>
              <a:rPr lang="en-US" sz="1900">
                <a:latin typeface="Consolas" pitchFamily="49" charset="0"/>
                <a:cs typeface="Consolas" pitchFamily="49" charset="0"/>
              </a:rPr>
              <a:t>StringBuilder</a:t>
            </a:r>
            <a:r>
              <a:rPr lang="sr-Latn-RS" sz="1900">
                <a:solidFill>
                  <a:schemeClr val="tx1">
                    <a:lumMod val="95000"/>
                    <a:lumOff val="5000"/>
                  </a:schemeClr>
                </a:solidFill>
              </a:rPr>
              <a:t> stringa bude jednak argumentu te metode.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setLength</a:t>
            </a:r>
            <a:r>
              <a:rPr lang="sr-Latn-RS" sz="1900">
                <a:solidFill>
                  <a:schemeClr val="tx1">
                    <a:lumMod val="95000"/>
                    <a:lumOff val="5000"/>
                  </a:schemeClr>
                </a:solidFill>
              </a:rPr>
              <a:t> povećava i</a:t>
            </a:r>
            <a:r>
              <a:rPr lang="en-US" sz="1900">
                <a:solidFill>
                  <a:schemeClr val="tx1">
                    <a:lumMod val="95000"/>
                    <a:lumOff val="5000"/>
                  </a:schemeClr>
                </a:solidFill>
              </a:rPr>
              <a:t>li</a:t>
            </a:r>
            <a:r>
              <a:rPr lang="sr-Latn-RS" sz="1900">
                <a:solidFill>
                  <a:schemeClr val="tx1">
                    <a:lumMod val="95000"/>
                    <a:lumOff val="5000"/>
                  </a:schemeClr>
                </a:solidFill>
              </a:rPr>
              <a:t> smanjuje dužinu </a:t>
            </a:r>
            <a:r>
              <a:rPr lang="en-US" sz="1900">
                <a:latin typeface="Consolas" pitchFamily="49" charset="0"/>
                <a:cs typeface="Consolas" pitchFamily="49" charset="0"/>
              </a:rPr>
              <a:t>StringBuilder</a:t>
            </a:r>
            <a:r>
              <a:rPr lang="sr-Latn-RS" sz="1900">
                <a:solidFill>
                  <a:schemeClr val="tx1">
                    <a:lumMod val="95000"/>
                    <a:lumOff val="5000"/>
                  </a:schemeClr>
                </a:solidFill>
              </a:rPr>
              <a:t> stringa. Ako je argument metode manji od dužine </a:t>
            </a:r>
            <a:r>
              <a:rPr lang="en-US" sz="1900">
                <a:latin typeface="Consolas" pitchFamily="49" charset="0"/>
                <a:cs typeface="Consolas" pitchFamily="49" charset="0"/>
              </a:rPr>
              <a:t>StringBuilder</a:t>
            </a:r>
            <a:r>
              <a:rPr lang="sr-Latn-RS" sz="1900">
                <a:solidFill>
                  <a:schemeClr val="tx1">
                    <a:lumMod val="95000"/>
                    <a:lumOff val="5000"/>
                  </a:schemeClr>
                </a:solidFill>
              </a:rPr>
              <a:t> stringa, dolazi do odsecanja karaktera. U suprotnom, ako je argument metode veći od dužine </a:t>
            </a:r>
            <a:r>
              <a:rPr lang="en-US" sz="1900">
                <a:latin typeface="Consolas" pitchFamily="49" charset="0"/>
                <a:cs typeface="Consolas" pitchFamily="49" charset="0"/>
              </a:rPr>
              <a:t>StringBuilder</a:t>
            </a:r>
            <a:r>
              <a:rPr lang="sr-Latn-RS" sz="1900">
                <a:solidFill>
                  <a:schemeClr val="tx1">
                    <a:lumMod val="95000"/>
                    <a:lumOff val="5000"/>
                  </a:schemeClr>
                </a:solidFill>
              </a:rPr>
              <a:t> stringa, dolazi do nadovezivanja </a:t>
            </a:r>
            <a:r>
              <a:rPr lang="sr-Latn-RS" sz="1900">
                <a:latin typeface="Consolas" pitchFamily="49" charset="0"/>
                <a:cs typeface="Consolas" pitchFamily="49" charset="0"/>
              </a:rPr>
              <a:t>null</a:t>
            </a:r>
            <a:r>
              <a:rPr lang="sr-Latn-RS" sz="1900">
                <a:solidFill>
                  <a:schemeClr val="tx1">
                    <a:lumMod val="95000"/>
                    <a:lumOff val="5000"/>
                  </a:schemeClr>
                </a:solidFill>
              </a:rPr>
              <a:t> karaktera (</a:t>
            </a:r>
            <a:r>
              <a:rPr lang="en-GB" sz="1900">
                <a:latin typeface="Consolas" pitchFamily="49" charset="0"/>
                <a:cs typeface="Consolas" pitchFamily="49" charset="0"/>
              </a:rPr>
              <a:t>'</a:t>
            </a:r>
            <a:r>
              <a:rPr lang="en-US" sz="1900">
                <a:latin typeface="Consolas" pitchFamily="49" charset="0"/>
                <a:cs typeface="Consolas" pitchFamily="49" charset="0"/>
              </a:rPr>
              <a:t>\0</a:t>
            </a:r>
            <a:r>
              <a:rPr lang="en-GB" sz="1900">
                <a:latin typeface="Consolas" pitchFamily="49" charset="0"/>
                <a:cs typeface="Consolas" pitchFamily="49" charset="0"/>
              </a:rPr>
              <a:t>'</a:t>
            </a:r>
            <a:r>
              <a:rPr lang="sr-Latn-ME" sz="1900">
                <a:solidFill>
                  <a:schemeClr val="tx1">
                    <a:lumMod val="95000"/>
                    <a:lumOff val="5000"/>
                  </a:schemeClr>
                </a:solidFill>
              </a:rPr>
              <a:t>)</a:t>
            </a:r>
            <a:r>
              <a:rPr lang="sr-Latn-RS" sz="1900">
                <a:solidFill>
                  <a:schemeClr val="tx1">
                    <a:lumMod val="95000"/>
                    <a:lumOff val="5000"/>
                  </a:schemeClr>
                </a:solidFill>
              </a:rPr>
              <a:t> </a:t>
            </a:r>
            <a:r>
              <a:rPr lang="en-US" sz="1900">
                <a:solidFill>
                  <a:schemeClr val="tx1">
                    <a:lumMod val="95000"/>
                    <a:lumOff val="5000"/>
                  </a:schemeClr>
                </a:solidFill>
              </a:rPr>
              <a:t>na kraj tog stringa do tra</a:t>
            </a:r>
            <a:r>
              <a:rPr lang="sr-Latn-ME" sz="1900">
                <a:solidFill>
                  <a:schemeClr val="tx1">
                    <a:lumMod val="95000"/>
                    <a:lumOff val="5000"/>
                  </a:schemeClr>
                </a:solidFill>
              </a:rPr>
              <a:t>žene dužine</a:t>
            </a:r>
            <a:r>
              <a:rPr lang="sr-Latn-RS" sz="1900">
                <a:solidFill>
                  <a:schemeClr val="tx1">
                    <a:lumMod val="95000"/>
                    <a:lumOff val="5000"/>
                  </a:schemeClr>
                </a:solidFill>
              </a:rPr>
              <a:t>.</a:t>
            </a:r>
            <a:endParaRPr lang="en-US" sz="1900">
              <a:solidFill>
                <a:srgbClr val="FF0000"/>
              </a:solidFill>
            </a:endParaRP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6A8A18-FDF9-4551-84FE-C931BC37A32C}" type="slidenum">
              <a:rPr lang="en-GB" altLang="sr-Latn-RS" smtClean="0">
                <a:latin typeface="Arial Black" pitchFamily="34" charset="0"/>
              </a:rPr>
              <a:pPr eaLnBrk="1" hangingPunct="1"/>
              <a:t>10</a:t>
            </a:fld>
            <a:endParaRPr lang="en-GB" altLang="sr-Latn-RS" smtClean="0">
              <a:latin typeface="Arial Black" pitchFamily="34" charset="0"/>
            </a:endParaRPr>
          </a:p>
        </p:txBody>
      </p:sp>
      <p:sp>
        <p:nvSpPr>
          <p:cNvPr id="12293" name="Rectangle 1"/>
          <p:cNvSpPr>
            <a:spLocks noChangeArrowheads="1"/>
          </p:cNvSpPr>
          <p:nvPr/>
        </p:nvSpPr>
        <p:spPr bwMode="auto">
          <a:xfrm>
            <a:off x="395288" y="4652963"/>
            <a:ext cx="8497887"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5000"/>
              </a:lnSpc>
            </a:pPr>
            <a:r>
              <a:rPr lang="en-US" altLang="sr-Latn-RS" sz="1600">
                <a:latin typeface="Consolas" pitchFamily="49" charset="0"/>
                <a:cs typeface="Consolas" pitchFamily="49" charset="0"/>
              </a:rPr>
              <a:t>StringBuilder s1 = new StringBuilder("Java");</a:t>
            </a:r>
          </a:p>
          <a:p>
            <a:pPr>
              <a:lnSpc>
                <a:spcPct val="95000"/>
              </a:lnSpc>
            </a:pPr>
            <a:r>
              <a:rPr lang="en-US" altLang="sr-Latn-RS" sz="1600">
                <a:latin typeface="Consolas" pitchFamily="49" charset="0"/>
                <a:cs typeface="Consolas" pitchFamily="49" charset="0"/>
              </a:rPr>
              <a:t>StringBuilder s2 = new StringBuilder("Java");</a:t>
            </a:r>
          </a:p>
          <a:p>
            <a:pPr>
              <a:lnSpc>
                <a:spcPct val="95000"/>
              </a:lnSpc>
            </a:pPr>
            <a:r>
              <a:rPr lang="en-US" altLang="sr-Latn-RS" sz="1600">
                <a:latin typeface="Consolas" pitchFamily="49" charset="0"/>
                <a:cs typeface="Consolas" pitchFamily="49" charset="0"/>
              </a:rPr>
              <a:t>System.out.printf("Dužina %d, kapacitet %d\n",s1.length(), s1.capacity());</a:t>
            </a:r>
          </a:p>
          <a:p>
            <a:pPr>
              <a:lnSpc>
                <a:spcPct val="95000"/>
              </a:lnSpc>
            </a:pPr>
            <a:r>
              <a:rPr lang="sr-Latn-ME" altLang="sr-Latn-RS" sz="1600">
                <a:latin typeface="Consolas" pitchFamily="49" charset="0"/>
                <a:cs typeface="Consolas" pitchFamily="49" charset="0"/>
              </a:rPr>
              <a:t>s1.setLength(8);</a:t>
            </a:r>
          </a:p>
          <a:p>
            <a:pPr>
              <a:lnSpc>
                <a:spcPct val="95000"/>
              </a:lnSpc>
            </a:pPr>
            <a:r>
              <a:rPr lang="sr-Latn-ME" altLang="sr-Latn-RS" sz="1600">
                <a:latin typeface="Consolas" pitchFamily="49" charset="0"/>
                <a:cs typeface="Consolas" pitchFamily="49" charset="0"/>
              </a:rPr>
              <a:t>s2.setLength(2);</a:t>
            </a:r>
          </a:p>
          <a:p>
            <a:pPr>
              <a:lnSpc>
                <a:spcPct val="95000"/>
              </a:lnSpc>
            </a:pPr>
            <a:r>
              <a:rPr lang="sr-Latn-ME" altLang="sr-Latn-RS" sz="1600">
                <a:latin typeface="Consolas" pitchFamily="49" charset="0"/>
                <a:cs typeface="Consolas" pitchFamily="49" charset="0"/>
              </a:rPr>
              <a:t>System.out.printf("String veće dužine %s, a manje %s\n",s1,s2);</a:t>
            </a:r>
          </a:p>
        </p:txBody>
      </p:sp>
      <p:sp>
        <p:nvSpPr>
          <p:cNvPr id="12294" name="Rectangle 1"/>
          <p:cNvSpPr>
            <a:spLocks noChangeArrowheads="1"/>
          </p:cNvSpPr>
          <p:nvPr/>
        </p:nvSpPr>
        <p:spPr bwMode="auto">
          <a:xfrm>
            <a:off x="468313" y="6156325"/>
            <a:ext cx="4664075" cy="58578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600">
                <a:solidFill>
                  <a:srgbClr val="339933"/>
                </a:solidFill>
                <a:latin typeface="Consolas" pitchFamily="49" charset="0"/>
                <a:cs typeface="Times New Roman" pitchFamily="18" charset="0"/>
              </a:rPr>
              <a:t>Dužina 4, kapacitet 20</a:t>
            </a:r>
          </a:p>
          <a:p>
            <a:r>
              <a:rPr lang="en-GB" altLang="sr-Latn-RS" sz="1600">
                <a:solidFill>
                  <a:srgbClr val="339933"/>
                </a:solidFill>
                <a:latin typeface="Consolas" pitchFamily="49" charset="0"/>
                <a:cs typeface="Times New Roman" pitchFamily="18" charset="0"/>
              </a:rPr>
              <a:t>String veće dužine Java</a:t>
            </a:r>
            <a:r>
              <a:rPr lang="sr-Latn-ME" altLang="sr-Latn-RS" sz="1600">
                <a:solidFill>
                  <a:srgbClr val="339933"/>
                </a:solidFill>
                <a:latin typeface="Consolas" pitchFamily="49" charset="0"/>
                <a:cs typeface="Times New Roman" pitchFamily="18" charset="0"/>
              </a:rPr>
              <a:t>    , a manje Ja</a:t>
            </a:r>
            <a:endParaRPr lang="en-GB" altLang="sr-Latn-RS" sz="160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5688013" y="615473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2296" name="Straight Arrow Connector 6"/>
          <p:cNvCxnSpPr>
            <a:cxnSpLocks noChangeShapeType="1"/>
          </p:cNvCxnSpPr>
          <p:nvPr/>
        </p:nvCxnSpPr>
        <p:spPr bwMode="auto">
          <a:xfrm flipH="1">
            <a:off x="5132388" y="6376988"/>
            <a:ext cx="528637"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StringBuilder</a:t>
            </a:r>
            <a:r>
              <a:rPr lang="sr-Latn-ME" altLang="sr-Latn-RS" sz="3600" smtClean="0"/>
              <a:t> metode</a:t>
            </a:r>
            <a:endParaRPr lang="en-US" altLang="sr-Latn-RS" sz="3600" smtClean="0"/>
          </a:p>
        </p:txBody>
      </p:sp>
      <p:sp>
        <p:nvSpPr>
          <p:cNvPr id="5" name="Rectangle 1"/>
          <p:cNvSpPr>
            <a:spLocks noChangeArrowheads="1"/>
          </p:cNvSpPr>
          <p:nvPr/>
        </p:nvSpPr>
        <p:spPr bwMode="auto">
          <a:xfrm>
            <a:off x="179388" y="1412875"/>
            <a:ext cx="8785225" cy="496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a:latin typeface="Consolas" pitchFamily="49" charset="0"/>
                <a:cs typeface="Consolas" pitchFamily="49" charset="0"/>
              </a:rPr>
              <a:t>charAt</a:t>
            </a:r>
            <a:r>
              <a:rPr lang="sr-Latn-RS" sz="1900" dirty="0">
                <a:solidFill>
                  <a:schemeClr val="tx1">
                    <a:lumMod val="95000"/>
                    <a:lumOff val="5000"/>
                  </a:schemeClr>
                </a:solidFill>
              </a:rPr>
              <a:t> vraća </a:t>
            </a:r>
            <a:r>
              <a:rPr lang="sr-Latn-ME" sz="1900" dirty="0">
                <a:solidFill>
                  <a:schemeClr val="tx1">
                    <a:lumMod val="95000"/>
                    <a:lumOff val="5000"/>
                  </a:schemeClr>
                </a:solidFill>
              </a:rPr>
              <a:t>karakter na poziciji jednakoj argumentu metode</a:t>
            </a:r>
            <a:r>
              <a:rPr lang="sr-Latn-RS" sz="1900" dirty="0">
                <a:solidFill>
                  <a:schemeClr val="tx1">
                    <a:lumMod val="95000"/>
                    <a:lumOff val="5000"/>
                  </a:schemeClr>
                </a:solidFill>
              </a:rPr>
              <a:t>. Pokušaj pristupanju karakteru van dozvoljenog opsega </a:t>
            </a:r>
            <a:r>
              <a:rPr lang="en-US" sz="1900" dirty="0">
                <a:solidFill>
                  <a:schemeClr val="tx1">
                    <a:lumMod val="95000"/>
                    <a:lumOff val="5000"/>
                  </a:schemeClr>
                </a:solidFill>
              </a:rPr>
              <a:t>[0, du</a:t>
            </a:r>
            <a:r>
              <a:rPr lang="sr-Latn-ME" sz="1900" dirty="0">
                <a:solidFill>
                  <a:schemeClr val="tx1">
                    <a:lumMod val="95000"/>
                    <a:lumOff val="5000"/>
                  </a:schemeClr>
                </a:solidFill>
              </a:rPr>
              <a:t>žina-1</a:t>
            </a:r>
            <a:r>
              <a:rPr lang="en-US" sz="1900" dirty="0">
                <a:solidFill>
                  <a:schemeClr val="tx1">
                    <a:lumMod val="95000"/>
                    <a:lumOff val="5000"/>
                  </a:schemeClr>
                </a:solidFill>
              </a:rPr>
              <a:t>]</a:t>
            </a:r>
            <a:r>
              <a:rPr lang="sr-Latn-ME" sz="1900" dirty="0">
                <a:solidFill>
                  <a:schemeClr val="tx1">
                    <a:lumMod val="95000"/>
                    <a:lumOff val="5000"/>
                  </a:schemeClr>
                </a:solidFill>
              </a:rPr>
              <a:t> dovodi do </a:t>
            </a:r>
            <a:r>
              <a:rPr lang="sr-Latn-ME" sz="1900" dirty="0">
                <a:latin typeface="Consolas" pitchFamily="49" charset="0"/>
                <a:cs typeface="Consolas" pitchFamily="49" charset="0"/>
              </a:rPr>
              <a:t>StringIndexOutOfBoundsException</a:t>
            </a:r>
            <a:r>
              <a:rPr lang="sr-Latn-ME" sz="1900" dirty="0">
                <a:solidFill>
                  <a:schemeClr val="tx1">
                    <a:lumMod val="95000"/>
                    <a:lumOff val="5000"/>
                  </a:schemeClr>
                </a:solidFill>
              </a:rPr>
              <a:t> izuzetka.</a:t>
            </a:r>
            <a:endParaRPr lang="sr-Latn-R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a:latin typeface="Consolas" pitchFamily="49" charset="0"/>
                <a:cs typeface="Consolas" pitchFamily="49" charset="0"/>
              </a:rPr>
              <a:t>setCharAt</a:t>
            </a:r>
            <a:r>
              <a:rPr lang="sr-Latn-RS" sz="1900" dirty="0">
                <a:solidFill>
                  <a:schemeClr val="tx1">
                    <a:lumMod val="95000"/>
                    <a:lumOff val="5000"/>
                  </a:schemeClr>
                </a:solidFill>
              </a:rPr>
              <a:t> </a:t>
            </a:r>
            <a:r>
              <a:rPr lang="sr-Latn-ME" sz="1900" dirty="0">
                <a:solidFill>
                  <a:schemeClr val="tx1">
                    <a:lumMod val="95000"/>
                    <a:lumOff val="5000"/>
                  </a:schemeClr>
                </a:solidFill>
              </a:rPr>
              <a:t>na poziciji (prvi argument metode) postavlja karakter (drugi argument metode)</a:t>
            </a:r>
            <a:r>
              <a:rPr lang="sr-Latn-RS" sz="1900" dirty="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a:latin typeface="Consolas" pitchFamily="49" charset="0"/>
                <a:cs typeface="Consolas" pitchFamily="49" charset="0"/>
              </a:rPr>
              <a:t>getChars</a:t>
            </a:r>
            <a:r>
              <a:rPr lang="sr-Latn-RS" sz="1900" dirty="0">
                <a:solidFill>
                  <a:schemeClr val="tx1">
                    <a:lumMod val="95000"/>
                    <a:lumOff val="5000"/>
                  </a:schemeClr>
                </a:solidFill>
              </a:rPr>
              <a:t> kopira karaktere iz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stringa u niz karaktera, koji je argument metode. </a:t>
            </a:r>
            <a:r>
              <a:rPr lang="sr-Latn-RS" altLang="sr-Latn-RS" sz="1900" dirty="0">
                <a:solidFill>
                  <a:srgbClr val="0D0D0D"/>
                </a:solidFill>
              </a:rPr>
              <a:t>Pogledati dokumentaciju za više detalja</a:t>
            </a:r>
            <a:r>
              <a:rPr lang="en-GB" altLang="sr-Latn-RS" sz="1900" dirty="0">
                <a:solidFill>
                  <a:srgbClr val="0D0D0D"/>
                </a:solidFill>
              </a:rPr>
              <a:t>.</a:t>
            </a:r>
            <a:endParaRPr lang="sr-Latn-ME"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ME" sz="1900" dirty="0">
                <a:solidFill>
                  <a:srgbClr val="0D0D0D"/>
                </a:solidFill>
              </a:rPr>
              <a:t>Metoda </a:t>
            </a:r>
            <a:r>
              <a:rPr lang="sr-Latn-ME" sz="1900" dirty="0">
                <a:latin typeface="Consolas" pitchFamily="49" charset="0"/>
                <a:cs typeface="Consolas" pitchFamily="49" charset="0"/>
              </a:rPr>
              <a:t>reverse</a:t>
            </a:r>
            <a:r>
              <a:rPr lang="sr-Latn-ME" sz="1900" dirty="0">
                <a:solidFill>
                  <a:srgbClr val="0D0D0D"/>
                </a:solidFill>
              </a:rPr>
              <a:t> obrće redosled karaktera stringa, i nema argumenata.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ME" sz="1900" dirty="0">
                <a:solidFill>
                  <a:srgbClr val="0D0D0D"/>
                </a:solidFill>
              </a:rPr>
              <a:t>Metoda </a:t>
            </a:r>
            <a:r>
              <a:rPr lang="sr-Latn-ME" sz="1900" dirty="0">
                <a:latin typeface="Consolas" pitchFamily="49" charset="0"/>
                <a:cs typeface="Consolas" pitchFamily="49" charset="0"/>
              </a:rPr>
              <a:t>append</a:t>
            </a:r>
            <a:r>
              <a:rPr lang="sr-Latn-ME" sz="1900" dirty="0">
                <a:solidFill>
                  <a:srgbClr val="0D0D0D"/>
                </a:solidFill>
              </a:rPr>
              <a:t> nadovezuje argument metode (primitivni i referencijski tipovi) na predmetni string.</a:t>
            </a:r>
            <a:r>
              <a:rPr lang="sr-Latn-RS" sz="1900" dirty="0">
                <a:solidFill>
                  <a:schemeClr val="tx1">
                    <a:lumMod val="95000"/>
                    <a:lumOff val="5000"/>
                  </a:schemeClr>
                </a:solidFill>
              </a:rPr>
              <a:t> Ova metoda se može lančano pozivati, na sledeći način:</a:t>
            </a:r>
            <a:r>
              <a:rPr lang="sr-Latn-ME" sz="1600" dirty="0">
                <a:latin typeface="Consolas" pitchFamily="49" charset="0"/>
                <a:cs typeface="Consolas" pitchFamily="49" charset="0"/>
              </a:rPr>
              <a:t> </a:t>
            </a:r>
          </a:p>
          <a:p>
            <a:pPr>
              <a:spcBef>
                <a:spcPts val="600"/>
              </a:spcBef>
              <a:spcAft>
                <a:spcPts val="0"/>
              </a:spcAft>
              <a:buClr>
                <a:schemeClr val="tx1"/>
              </a:buClr>
              <a:buSzPct val="75000"/>
              <a:tabLst>
                <a:tab pos="180975" algn="l"/>
                <a:tab pos="539750" algn="l"/>
                <a:tab pos="900113" algn="l"/>
                <a:tab pos="1260475" algn="l"/>
              </a:tabLst>
              <a:defRPr/>
            </a:pPr>
            <a:r>
              <a:rPr lang="sr-Latn-ME" sz="1600" dirty="0">
                <a:latin typeface="Consolas" pitchFamily="49" charset="0"/>
                <a:cs typeface="Consolas" pitchFamily="49" charset="0"/>
              </a:rPr>
              <a:t>	</a:t>
            </a:r>
            <a:r>
              <a:rPr lang="sr-Latn-ME" dirty="0">
                <a:latin typeface="Consolas" pitchFamily="49" charset="0"/>
                <a:cs typeface="Consolas" pitchFamily="49" charset="0"/>
              </a:rPr>
              <a:t>StringBuilder s1 = new StringBuilder ("Java"), s2;</a:t>
            </a:r>
          </a:p>
          <a:p>
            <a:pPr>
              <a:spcBef>
                <a:spcPts val="0"/>
              </a:spcBef>
              <a:spcAft>
                <a:spcPts val="600"/>
              </a:spcAft>
              <a:buClr>
                <a:schemeClr val="tx1"/>
              </a:buClr>
              <a:buSzPct val="75000"/>
              <a:tabLst>
                <a:tab pos="180975" algn="l"/>
                <a:tab pos="539750" algn="l"/>
                <a:tab pos="900113" algn="l"/>
                <a:tab pos="1260475" algn="l"/>
              </a:tabLst>
              <a:defRPr/>
            </a:pPr>
            <a:r>
              <a:rPr lang="sr-Latn-ME" dirty="0">
                <a:latin typeface="Consolas" pitchFamily="49" charset="0"/>
                <a:cs typeface="Consolas" pitchFamily="49" charset="0"/>
              </a:rPr>
              <a:t>	s2 = s1.</a:t>
            </a:r>
            <a:r>
              <a:rPr lang="sr-Latn-ME" dirty="0">
                <a:solidFill>
                  <a:srgbClr val="FF0000"/>
                </a:solidFill>
                <a:latin typeface="Consolas" pitchFamily="49" charset="0"/>
                <a:cs typeface="Consolas" pitchFamily="49" charset="0"/>
              </a:rPr>
              <a:t>append</a:t>
            </a:r>
            <a:r>
              <a:rPr lang="sr-Latn-ME" dirty="0">
                <a:latin typeface="Consolas" pitchFamily="49" charset="0"/>
                <a:cs typeface="Consolas" pitchFamily="49" charset="0"/>
              </a:rPr>
              <a:t>(" je").</a:t>
            </a:r>
            <a:r>
              <a:rPr lang="sr-Latn-ME" dirty="0">
                <a:solidFill>
                  <a:srgbClr val="FF0000"/>
                </a:solidFill>
                <a:latin typeface="Consolas" pitchFamily="49" charset="0"/>
                <a:cs typeface="Consolas" pitchFamily="49" charset="0"/>
              </a:rPr>
              <a:t>append</a:t>
            </a:r>
            <a:r>
              <a:rPr lang="sr-Latn-ME" dirty="0">
                <a:latin typeface="Consolas" pitchFamily="49" charset="0"/>
                <a:cs typeface="Consolas" pitchFamily="49" charset="0"/>
              </a:rPr>
              <a:t>(" moćan").</a:t>
            </a:r>
            <a:r>
              <a:rPr lang="sr-Latn-ME" dirty="0">
                <a:solidFill>
                  <a:srgbClr val="FF0000"/>
                </a:solidFill>
                <a:latin typeface="Consolas" pitchFamily="49" charset="0"/>
                <a:cs typeface="Consolas" pitchFamily="49" charset="0"/>
              </a:rPr>
              <a:t>append</a:t>
            </a:r>
            <a:r>
              <a:rPr lang="sr-Latn-ME" dirty="0">
                <a:latin typeface="Consolas" pitchFamily="49" charset="0"/>
                <a:cs typeface="Consolas" pitchFamily="49" charset="0"/>
              </a:rPr>
              <a:t>(" jezik.");</a:t>
            </a:r>
            <a:endParaRPr lang="sr-Latn-RS"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Operatori nadovezivanja stringova u Javi </a:t>
            </a:r>
            <a:r>
              <a:rPr lang="sr-Latn-RS" sz="1900" dirty="0">
                <a:latin typeface="Consolas" pitchFamily="49" charset="0"/>
                <a:cs typeface="Consolas" pitchFamily="49" charset="0"/>
              </a:rPr>
              <a:t>+</a:t>
            </a:r>
            <a:r>
              <a:rPr lang="sr-Latn-RS" sz="1900" dirty="0">
                <a:solidFill>
                  <a:schemeClr val="tx1">
                    <a:lumMod val="95000"/>
                    <a:lumOff val="5000"/>
                  </a:schemeClr>
                </a:solidFill>
              </a:rPr>
              <a:t> i </a:t>
            </a:r>
            <a:r>
              <a:rPr lang="sr-Latn-RS" sz="1900" dirty="0">
                <a:latin typeface="Consolas" pitchFamily="49" charset="0"/>
                <a:cs typeface="Consolas" pitchFamily="49" charset="0"/>
              </a:rPr>
              <a:t>+=</a:t>
            </a:r>
            <a:r>
              <a:rPr lang="sr-Latn-RS" sz="1900" dirty="0">
                <a:solidFill>
                  <a:schemeClr val="tx1">
                    <a:lumMod val="95000"/>
                    <a:lumOff val="5000"/>
                  </a:schemeClr>
                </a:solidFill>
              </a:rPr>
              <a:t> se implementiraju pomoću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ili </a:t>
            </a:r>
            <a:r>
              <a:rPr lang="en-US" sz="1900" dirty="0" err="1">
                <a:latin typeface="Consolas" pitchFamily="49" charset="0"/>
                <a:cs typeface="Consolas" pitchFamily="49" charset="0"/>
              </a:rPr>
              <a:t>StringBu</a:t>
            </a:r>
            <a:r>
              <a:rPr lang="sr-Latn-ME" sz="1900" dirty="0">
                <a:latin typeface="Consolas" pitchFamily="49" charset="0"/>
                <a:cs typeface="Consolas" pitchFamily="49" charset="0"/>
              </a:rPr>
              <a:t>ffer</a:t>
            </a:r>
            <a:r>
              <a:rPr lang="sr-Latn-RS" sz="1900" dirty="0">
                <a:solidFill>
                  <a:schemeClr val="tx1">
                    <a:lumMod val="95000"/>
                    <a:lumOff val="5000"/>
                  </a:schemeClr>
                </a:solidFill>
              </a:rPr>
              <a:t> objekata.</a:t>
            </a:r>
            <a:endParaRPr lang="sr-Latn-ME" sz="1900" dirty="0">
              <a:solidFill>
                <a:schemeClr val="tx1">
                  <a:lumMod val="95000"/>
                  <a:lumOff val="5000"/>
                </a:schemeClr>
              </a:solidFill>
            </a:endParaRP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6E08DC-3E92-43D8-A7A3-C92A8EFC9389}" type="slidenum">
              <a:rPr lang="en-GB" altLang="sr-Latn-RS" smtClean="0">
                <a:latin typeface="Arial Black" pitchFamily="34" charset="0"/>
              </a:rPr>
              <a:pPr eaLnBrk="1" hangingPunct="1"/>
              <a:t>11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StringBuilder</a:t>
            </a:r>
            <a:r>
              <a:rPr lang="sr-Latn-ME" altLang="sr-Latn-RS" sz="3600" smtClean="0"/>
              <a:t> metode. StringBuffer</a:t>
            </a:r>
            <a:endParaRPr lang="en-US" altLang="sr-Latn-RS" sz="3600" smtClean="0"/>
          </a:p>
        </p:txBody>
      </p:sp>
      <p:sp>
        <p:nvSpPr>
          <p:cNvPr id="14339" name="Rectangle 1"/>
          <p:cNvSpPr>
            <a:spLocks noChangeArrowheads="1"/>
          </p:cNvSpPr>
          <p:nvPr/>
        </p:nvSpPr>
        <p:spPr bwMode="auto">
          <a:xfrm>
            <a:off x="179388" y="1412875"/>
            <a:ext cx="8856662"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Metoda </a:t>
            </a:r>
            <a:r>
              <a:rPr lang="sr-Latn-RS" altLang="sr-Latn-RS" sz="1900" dirty="0">
                <a:latin typeface="Consolas" pitchFamily="49" charset="0"/>
                <a:cs typeface="Consolas" pitchFamily="49" charset="0"/>
              </a:rPr>
              <a:t>insert</a:t>
            </a:r>
            <a:r>
              <a:rPr lang="sr-Latn-RS" altLang="sr-Latn-RS" sz="1900" dirty="0">
                <a:solidFill>
                  <a:srgbClr val="0D0D0D"/>
                </a:solidFill>
              </a:rPr>
              <a:t> umeće vrednosti različitih tipova (drugi argument) na bilo koju poziciju (prvi argument) u </a:t>
            </a:r>
            <a:r>
              <a:rPr lang="sr-Latn-RS" altLang="sr-Latn-RS" sz="1900" dirty="0">
                <a:latin typeface="Consolas" pitchFamily="49" charset="0"/>
                <a:cs typeface="Consolas" pitchFamily="49" charset="0"/>
              </a:rPr>
              <a:t>StringBuilder</a:t>
            </a:r>
            <a:r>
              <a:rPr lang="sr-Latn-RS" altLang="sr-Latn-RS" sz="1900" dirty="0">
                <a:solidFill>
                  <a:srgbClr val="0D0D0D"/>
                </a:solidFill>
              </a:rPr>
              <a:t> stringu. Metoda je preklopljena za sve primitivne tipove, nizove karaktera, objekte klasa </a:t>
            </a:r>
            <a:r>
              <a:rPr lang="sr-Latn-RS" altLang="sr-Latn-RS" sz="1900" dirty="0">
                <a:latin typeface="Consolas" pitchFamily="49" charset="0"/>
                <a:cs typeface="Consolas" pitchFamily="49" charset="0"/>
              </a:rPr>
              <a:t>String</a:t>
            </a:r>
            <a:r>
              <a:rPr lang="sr-Latn-RS" altLang="sr-Latn-RS" sz="1900" dirty="0">
                <a:solidFill>
                  <a:srgbClr val="0D0D0D"/>
                </a:solidFill>
              </a:rPr>
              <a:t> i </a:t>
            </a:r>
            <a:r>
              <a:rPr lang="sr-Latn-RS" altLang="sr-Latn-RS" sz="1900" dirty="0">
                <a:latin typeface="Consolas" pitchFamily="49" charset="0"/>
                <a:cs typeface="Consolas" pitchFamily="49" charset="0"/>
              </a:rPr>
              <a:t>Object</a:t>
            </a:r>
            <a:r>
              <a:rPr lang="sr-Latn-RS" altLang="sr-Latn-RS" sz="1900" dirty="0">
                <a:solidFill>
                  <a:srgbClr val="0D0D0D"/>
                </a:solidFill>
              </a:rPr>
              <a:t>, kao i interfejsa </a:t>
            </a:r>
            <a:r>
              <a:rPr lang="sr-Latn-RS" altLang="sr-Latn-RS" sz="1900" dirty="0">
                <a:latin typeface="Consolas" pitchFamily="49" charset="0"/>
                <a:cs typeface="Consolas" pitchFamily="49" charset="0"/>
              </a:rPr>
              <a:t>CharSequence</a:t>
            </a:r>
            <a:r>
              <a:rPr lang="sr-Latn-RS" altLang="sr-Latn-RS" sz="1900" dirty="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Metode </a:t>
            </a:r>
            <a:r>
              <a:rPr lang="sr-Latn-RS" altLang="sr-Latn-RS" sz="1900" dirty="0">
                <a:latin typeface="Consolas" pitchFamily="49" charset="0"/>
                <a:cs typeface="Consolas" pitchFamily="49" charset="0"/>
              </a:rPr>
              <a:t>delete</a:t>
            </a:r>
            <a:r>
              <a:rPr lang="sr-Latn-RS" altLang="sr-Latn-RS" sz="1900" dirty="0">
                <a:solidFill>
                  <a:srgbClr val="0D0D0D"/>
                </a:solidFill>
              </a:rPr>
              <a:t> i </a:t>
            </a:r>
            <a:r>
              <a:rPr lang="sr-Latn-RS" altLang="sr-Latn-RS" sz="1900" dirty="0">
                <a:latin typeface="Consolas" pitchFamily="49" charset="0"/>
                <a:cs typeface="Consolas" pitchFamily="49" charset="0"/>
              </a:rPr>
              <a:t>deleteCharAt</a:t>
            </a:r>
            <a:r>
              <a:rPr lang="sr-Latn-RS" altLang="sr-Latn-RS" sz="1900" dirty="0">
                <a:solidFill>
                  <a:srgbClr val="0D0D0D"/>
                </a:solidFill>
              </a:rPr>
              <a:t> brišu karaktere iz stringa. Metoda </a:t>
            </a:r>
            <a:r>
              <a:rPr lang="sr-Latn-RS" altLang="sr-Latn-RS" sz="1900" dirty="0">
                <a:latin typeface="Consolas" pitchFamily="49" charset="0"/>
                <a:cs typeface="Consolas" pitchFamily="49" charset="0"/>
              </a:rPr>
              <a:t>delete</a:t>
            </a:r>
            <a:r>
              <a:rPr lang="sr-Latn-RS" altLang="sr-Latn-RS" sz="1900" dirty="0">
                <a:solidFill>
                  <a:srgbClr val="0D0D0D"/>
                </a:solidFill>
              </a:rPr>
              <a:t> ima dva argumenta koji </a:t>
            </a:r>
            <a:r>
              <a:rPr lang="sr-Latn-RS" altLang="sr-Latn-RS" sz="1900" dirty="0" smtClean="0">
                <a:solidFill>
                  <a:srgbClr val="0D0D0D"/>
                </a:solidFill>
              </a:rPr>
              <a:t>definišu </a:t>
            </a:r>
            <a:r>
              <a:rPr lang="sr-Latn-RS" altLang="sr-Latn-RS" sz="1900" dirty="0">
                <a:solidFill>
                  <a:srgbClr val="0D0D0D"/>
                </a:solidFill>
              </a:rPr>
              <a:t>opseg karaktera za brisanje, dok </a:t>
            </a:r>
            <a:r>
              <a:rPr lang="sr-Latn-RS" altLang="sr-Latn-RS" sz="1900" dirty="0">
                <a:latin typeface="Consolas" pitchFamily="49" charset="0"/>
                <a:cs typeface="Consolas" pitchFamily="49" charset="0"/>
              </a:rPr>
              <a:t>deleteCharAt</a:t>
            </a:r>
            <a:r>
              <a:rPr lang="sr-Latn-RS" altLang="sr-Latn-RS" sz="1900" dirty="0">
                <a:solidFill>
                  <a:srgbClr val="0D0D0D"/>
                </a:solidFill>
              </a:rPr>
              <a:t> ima jedan argument – indeks karaktera koji se briše.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Ukoliko </a:t>
            </a:r>
            <a:r>
              <a:rPr lang="en-US" altLang="sr-Latn-RS" sz="1900" dirty="0" err="1">
                <a:solidFill>
                  <a:srgbClr val="0D0D0D"/>
                </a:solidFill>
              </a:rPr>
              <a:t>su</a:t>
            </a:r>
            <a:r>
              <a:rPr lang="sr-Latn-RS" altLang="sr-Latn-RS" sz="1900" dirty="0">
                <a:solidFill>
                  <a:srgbClr val="0D0D0D"/>
                </a:solidFill>
              </a:rPr>
              <a:t> argumenti metoda </a:t>
            </a:r>
            <a:r>
              <a:rPr lang="sr-Latn-RS" altLang="sr-Latn-RS" sz="1900" dirty="0">
                <a:latin typeface="Consolas" pitchFamily="49" charset="0"/>
                <a:cs typeface="Consolas" pitchFamily="49" charset="0"/>
              </a:rPr>
              <a:t>insert</a:t>
            </a:r>
            <a:r>
              <a:rPr lang="sr-Latn-RS" altLang="sr-Latn-RS" sz="1900" dirty="0">
                <a:solidFill>
                  <a:srgbClr val="0D0D0D"/>
                </a:solidFill>
              </a:rPr>
              <a:t>, </a:t>
            </a:r>
            <a:r>
              <a:rPr lang="sr-Latn-RS" altLang="sr-Latn-RS" sz="1900" dirty="0">
                <a:latin typeface="Consolas" pitchFamily="49" charset="0"/>
                <a:cs typeface="Consolas" pitchFamily="49" charset="0"/>
              </a:rPr>
              <a:t>delete</a:t>
            </a:r>
            <a:r>
              <a:rPr lang="sr-Latn-RS" altLang="sr-Latn-RS" sz="1900" dirty="0">
                <a:solidFill>
                  <a:srgbClr val="0D0D0D"/>
                </a:solidFill>
              </a:rPr>
              <a:t> i </a:t>
            </a:r>
            <a:r>
              <a:rPr lang="sr-Latn-RS" altLang="sr-Latn-RS" sz="1900" dirty="0">
                <a:latin typeface="Consolas" pitchFamily="49" charset="0"/>
                <a:cs typeface="Consolas" pitchFamily="49" charset="0"/>
              </a:rPr>
              <a:t>deleteCharAt</a:t>
            </a:r>
            <a:r>
              <a:rPr lang="sr-Latn-RS" altLang="sr-Latn-RS" sz="1900" dirty="0">
                <a:solidFill>
                  <a:srgbClr val="0D0D0D"/>
                </a:solidFill>
              </a:rPr>
              <a:t> van dozvoljenog opsega, </a:t>
            </a:r>
            <a:r>
              <a:rPr lang="sr-Latn-ME" altLang="sr-Latn-RS" sz="1900" dirty="0">
                <a:solidFill>
                  <a:srgbClr val="0D0D0D"/>
                </a:solidFill>
              </a:rPr>
              <a:t>baca se </a:t>
            </a:r>
            <a:r>
              <a:rPr lang="sr-Latn-ME" altLang="sr-Latn-RS" sz="1900" dirty="0">
                <a:latin typeface="Consolas" pitchFamily="49" charset="0"/>
                <a:cs typeface="Consolas" pitchFamily="49" charset="0"/>
              </a:rPr>
              <a:t>StringIndexOutOfBoundsException</a:t>
            </a:r>
            <a:r>
              <a:rPr lang="sr-Latn-ME" altLang="sr-Latn-RS" sz="1900" dirty="0">
                <a:solidFill>
                  <a:srgbClr val="0D0D0D"/>
                </a:solidFill>
              </a:rPr>
              <a:t> izuzetak.</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latin typeface="Consolas" pitchFamily="49" charset="0"/>
                <a:cs typeface="Consolas" pitchFamily="49" charset="0"/>
              </a:rPr>
              <a:t>StringBuilder</a:t>
            </a:r>
            <a:r>
              <a:rPr lang="sr-Latn-RS" altLang="sr-Latn-RS" sz="1900" dirty="0">
                <a:solidFill>
                  <a:srgbClr val="0D0D0D"/>
                </a:solidFill>
              </a:rPr>
              <a:t> klasa nije nitno bezbedna (eng. </a:t>
            </a:r>
            <a:r>
              <a:rPr lang="sr-Latn-RS" altLang="sr-Latn-RS" sz="1900" i="1" dirty="0">
                <a:solidFill>
                  <a:srgbClr val="0D0D0D"/>
                </a:solidFill>
              </a:rPr>
              <a:t>thread safe</a:t>
            </a:r>
            <a:r>
              <a:rPr lang="sr-Latn-RS" altLang="sr-Latn-RS" sz="1900" dirty="0">
                <a:solidFill>
                  <a:srgbClr val="0D0D0D"/>
                </a:solidFill>
              </a:rPr>
              <a:t>), tj. ukoliko više programskih niti pokušava pristupiti istom </a:t>
            </a:r>
            <a:r>
              <a:rPr lang="sr-Latn-RS" altLang="sr-Latn-RS" sz="1900" dirty="0">
                <a:latin typeface="Consolas" pitchFamily="49" charset="0"/>
                <a:cs typeface="Consolas" pitchFamily="49" charset="0"/>
              </a:rPr>
              <a:t>StringBuilder</a:t>
            </a:r>
            <a:r>
              <a:rPr lang="sr-Latn-RS" altLang="sr-Latn-RS" sz="1900" dirty="0">
                <a:solidFill>
                  <a:srgbClr val="0D0D0D"/>
                </a:solidFill>
              </a:rPr>
              <a:t> objektu, one mogu simultano menjati objekat, što može dovesti do nepredviđenih rezultata.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Rešenje za ovaj problem je </a:t>
            </a:r>
            <a:r>
              <a:rPr lang="sr-Latn-RS" altLang="sr-Latn-RS" sz="1900" dirty="0">
                <a:latin typeface="Consolas" pitchFamily="49" charset="0"/>
                <a:cs typeface="Consolas" pitchFamily="49" charset="0"/>
              </a:rPr>
              <a:t>StringBuffer</a:t>
            </a:r>
            <a:r>
              <a:rPr lang="sr-Latn-RS" altLang="sr-Latn-RS" sz="1900" dirty="0">
                <a:solidFill>
                  <a:srgbClr val="0D0D0D"/>
                </a:solidFill>
              </a:rPr>
              <a:t> klasa, koja je nitno bezbedna, i koja ima istu funkcionalnost kao </a:t>
            </a:r>
            <a:r>
              <a:rPr lang="sr-Latn-RS" altLang="sr-Latn-RS" sz="1900" dirty="0">
                <a:latin typeface="Consolas" pitchFamily="49" charset="0"/>
                <a:cs typeface="Consolas" pitchFamily="49" charset="0"/>
              </a:rPr>
              <a:t>StringBuilder</a:t>
            </a:r>
            <a:r>
              <a:rPr lang="en-US" altLang="sr-Latn-RS" sz="1900" dirty="0">
                <a:solidFill>
                  <a:srgbClr val="0D0D0D"/>
                </a:solidFill>
              </a:rPr>
              <a:t> </a:t>
            </a:r>
            <a:r>
              <a:rPr lang="en-US" altLang="sr-Latn-RS" sz="1900" dirty="0" err="1">
                <a:solidFill>
                  <a:srgbClr val="0D0D0D"/>
                </a:solidFill>
              </a:rPr>
              <a:t>klasa</a:t>
            </a:r>
            <a:r>
              <a:rPr lang="en-US" altLang="sr-Latn-RS" sz="1900" dirty="0">
                <a:solidFill>
                  <a:srgbClr val="0D0D0D"/>
                </a:solidFill>
              </a:rPr>
              <a:t>.</a:t>
            </a:r>
            <a:endParaRPr lang="sr-Latn-RS" altLang="sr-Latn-RS" sz="1900" dirty="0">
              <a:solidFill>
                <a:srgbClr val="0D0D0D"/>
              </a:solidFill>
            </a:endParaRP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A7C06C-2295-4316-966E-73D834E53060}" type="slidenum">
              <a:rPr lang="en-GB" altLang="sr-Latn-RS" smtClean="0">
                <a:latin typeface="Arial Black" pitchFamily="34" charset="0"/>
              </a:rPr>
              <a:pPr eaLnBrk="1" hangingPunct="1"/>
              <a:t>12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Character klasa</a:t>
            </a:r>
            <a:endParaRPr lang="en-US" altLang="sr-Latn-RS" sz="3600" smtClean="0"/>
          </a:p>
        </p:txBody>
      </p:sp>
      <p:sp>
        <p:nvSpPr>
          <p:cNvPr id="5" name="Rectangle 1"/>
          <p:cNvSpPr>
            <a:spLocks noChangeArrowheads="1"/>
          </p:cNvSpPr>
          <p:nvPr/>
        </p:nvSpPr>
        <p:spPr bwMode="auto">
          <a:xfrm>
            <a:off x="179388" y="1412875"/>
            <a:ext cx="8856662" cy="488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Klasa </a:t>
            </a:r>
            <a:r>
              <a:rPr lang="sr-Latn-RS" sz="1900" dirty="0">
                <a:latin typeface="Consolas" pitchFamily="49" charset="0"/>
                <a:cs typeface="Consolas" pitchFamily="49" charset="0"/>
              </a:rPr>
              <a:t>Character</a:t>
            </a:r>
            <a:r>
              <a:rPr lang="sr-Latn-RS" sz="1900" dirty="0">
                <a:solidFill>
                  <a:schemeClr val="tx1">
                    <a:lumMod val="95000"/>
                    <a:lumOff val="5000"/>
                  </a:schemeClr>
                </a:solidFill>
              </a:rPr>
              <a:t> je omotačka klasa za primitivni tip </a:t>
            </a:r>
            <a:r>
              <a:rPr lang="sr-Latn-RS" sz="1900" dirty="0">
                <a:latin typeface="Consolas" pitchFamily="49" charset="0"/>
                <a:cs typeface="Consolas" pitchFamily="49" charset="0"/>
              </a:rPr>
              <a:t>char</a:t>
            </a:r>
            <a:r>
              <a:rPr lang="sr-Latn-RS" sz="1900" dirty="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Većina metoda ove klase su statičke, radi jednostavne obrade pojedinačnih </a:t>
            </a:r>
            <a:r>
              <a:rPr lang="sr-Latn-RS" sz="1900" dirty="0">
                <a:latin typeface="Consolas" pitchFamily="49" charset="0"/>
                <a:cs typeface="Consolas" pitchFamily="49" charset="0"/>
              </a:rPr>
              <a:t>char</a:t>
            </a:r>
            <a:r>
              <a:rPr lang="sr-Latn-RS" sz="1900" dirty="0">
                <a:solidFill>
                  <a:schemeClr val="tx1">
                    <a:lumMod val="95000"/>
                    <a:lumOff val="5000"/>
                  </a:schemeClr>
                </a:solidFill>
              </a:rPr>
              <a:t> vrednosti.</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Metoda </a:t>
            </a:r>
            <a:r>
              <a:rPr lang="sr-Latn-RS" sz="1900" dirty="0">
                <a:latin typeface="Consolas" pitchFamily="49" charset="0"/>
                <a:cs typeface="Consolas" pitchFamily="49" charset="0"/>
              </a:rPr>
              <a:t>isDefined</a:t>
            </a:r>
            <a:r>
              <a:rPr lang="sr-Latn-RS" sz="1900" dirty="0"/>
              <a:t> vraća podatak (</a:t>
            </a:r>
            <a:r>
              <a:rPr lang="sr-Latn-RS" sz="1900" dirty="0">
                <a:latin typeface="Consolas" pitchFamily="49" charset="0"/>
                <a:cs typeface="Consolas" pitchFamily="49" charset="0"/>
              </a:rPr>
              <a:t>true</a:t>
            </a:r>
            <a:r>
              <a:rPr lang="sr-Latn-RS" sz="1900" dirty="0"/>
              <a:t> ili </a:t>
            </a:r>
            <a:r>
              <a:rPr lang="sr-Latn-RS" sz="1900" dirty="0">
                <a:latin typeface="Consolas" pitchFamily="49" charset="0"/>
                <a:cs typeface="Consolas" pitchFamily="49" charset="0"/>
              </a:rPr>
              <a:t>false</a:t>
            </a:r>
            <a:r>
              <a:rPr lang="sr-Latn-RS" sz="1900" dirty="0"/>
              <a:t>) o tome da li je karakter argument definisan u Unicode skupu karaktera.</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Metode </a:t>
            </a:r>
            <a:r>
              <a:rPr lang="sr-Latn-RS" sz="1900" dirty="0">
                <a:latin typeface="Consolas" pitchFamily="49" charset="0"/>
                <a:cs typeface="Consolas" pitchFamily="49" charset="0"/>
              </a:rPr>
              <a:t>isDigit</a:t>
            </a:r>
            <a:r>
              <a:rPr lang="sr-Latn-RS" sz="1900" dirty="0"/>
              <a:t>, </a:t>
            </a:r>
            <a:r>
              <a:rPr lang="sr-Latn-RS" sz="1900" dirty="0">
                <a:latin typeface="Consolas" pitchFamily="49" charset="0"/>
                <a:cs typeface="Consolas" pitchFamily="49" charset="0"/>
              </a:rPr>
              <a:t>isLetter</a:t>
            </a:r>
            <a:r>
              <a:rPr lang="sr-Latn-RS" sz="1900" dirty="0"/>
              <a:t> i </a:t>
            </a:r>
            <a:r>
              <a:rPr lang="sr-Latn-RS" sz="1900" dirty="0">
                <a:latin typeface="Consolas" pitchFamily="49" charset="0"/>
                <a:cs typeface="Consolas" pitchFamily="49" charset="0"/>
              </a:rPr>
              <a:t>isLetterOrDigit </a:t>
            </a:r>
            <a:r>
              <a:rPr lang="sr-Latn-RS" sz="1900" dirty="0"/>
              <a:t>vraćaju podatak (</a:t>
            </a:r>
            <a:r>
              <a:rPr lang="sr-Latn-RS" sz="1900" dirty="0">
                <a:latin typeface="Consolas" pitchFamily="49" charset="0"/>
                <a:cs typeface="Consolas" pitchFamily="49" charset="0"/>
              </a:rPr>
              <a:t>true</a:t>
            </a:r>
            <a:r>
              <a:rPr lang="sr-Latn-RS" sz="1900" dirty="0"/>
              <a:t> ili </a:t>
            </a:r>
            <a:r>
              <a:rPr lang="sr-Latn-RS" sz="1900" dirty="0">
                <a:latin typeface="Consolas" pitchFamily="49" charset="0"/>
                <a:cs typeface="Consolas" pitchFamily="49" charset="0"/>
              </a:rPr>
              <a:t>false</a:t>
            </a:r>
            <a:r>
              <a:rPr lang="sr-Latn-RS" sz="1900" dirty="0"/>
              <a:t>) o tome da li je karakter argument cifra, slovo ili jedno od to dvoje.</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Metode </a:t>
            </a:r>
            <a:r>
              <a:rPr lang="sr-Latn-RS" sz="1900" dirty="0">
                <a:latin typeface="Consolas" pitchFamily="49" charset="0"/>
                <a:cs typeface="Consolas" pitchFamily="49" charset="0"/>
              </a:rPr>
              <a:t>isLowerCase</a:t>
            </a:r>
            <a:r>
              <a:rPr lang="sr-Latn-RS" sz="1900" dirty="0"/>
              <a:t> i </a:t>
            </a:r>
            <a:r>
              <a:rPr lang="sr-Latn-RS" sz="1900" dirty="0">
                <a:latin typeface="Consolas" pitchFamily="49" charset="0"/>
                <a:cs typeface="Consolas" pitchFamily="49" charset="0"/>
              </a:rPr>
              <a:t>isUpperCase</a:t>
            </a:r>
            <a:r>
              <a:rPr lang="sr-Latn-RS" sz="1900" dirty="0"/>
              <a:t> vraćaju podatak (</a:t>
            </a:r>
            <a:r>
              <a:rPr lang="sr-Latn-RS" sz="1900" dirty="0">
                <a:latin typeface="Consolas" pitchFamily="49" charset="0"/>
                <a:cs typeface="Consolas" pitchFamily="49" charset="0"/>
              </a:rPr>
              <a:t>true</a:t>
            </a:r>
            <a:r>
              <a:rPr lang="sr-Latn-RS" sz="1900" dirty="0"/>
              <a:t> ili </a:t>
            </a:r>
            <a:r>
              <a:rPr lang="sr-Latn-RS" sz="1900" dirty="0">
                <a:latin typeface="Consolas" pitchFamily="49" charset="0"/>
                <a:cs typeface="Consolas" pitchFamily="49" charset="0"/>
              </a:rPr>
              <a:t>false</a:t>
            </a:r>
            <a:r>
              <a:rPr lang="sr-Latn-RS" sz="1900" dirty="0"/>
              <a:t>) o tome da li je karakter argument malo ili veliko slovo.</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Metode </a:t>
            </a:r>
            <a:r>
              <a:rPr lang="sr-Latn-RS" sz="1900" dirty="0">
                <a:latin typeface="Consolas" pitchFamily="49" charset="0"/>
                <a:cs typeface="Consolas" pitchFamily="49" charset="0"/>
              </a:rPr>
              <a:t>toLowerCase</a:t>
            </a:r>
            <a:r>
              <a:rPr lang="sr-Latn-RS" sz="1900" dirty="0"/>
              <a:t> i </a:t>
            </a:r>
            <a:r>
              <a:rPr lang="sr-Latn-RS" sz="1900" dirty="0">
                <a:latin typeface="Consolas" pitchFamily="49" charset="0"/>
                <a:cs typeface="Consolas" pitchFamily="49" charset="0"/>
              </a:rPr>
              <a:t>toUpperCase</a:t>
            </a:r>
            <a:r>
              <a:rPr lang="sr-Latn-RS" sz="1900" dirty="0"/>
              <a:t> pretvaraju veliko slovo u malo i obrnuto, ili vraćaju originani karakter ukoliko se date operacije ne mogu izvršiti.</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Metode </a:t>
            </a:r>
            <a:r>
              <a:rPr lang="sr-Latn-RS" sz="1900" dirty="0">
                <a:latin typeface="Consolas" pitchFamily="49" charset="0"/>
                <a:cs typeface="Consolas" pitchFamily="49" charset="0"/>
              </a:rPr>
              <a:t>digit</a:t>
            </a:r>
            <a:r>
              <a:rPr lang="sr-Latn-RS" sz="1900" dirty="0"/>
              <a:t> i </a:t>
            </a:r>
            <a:r>
              <a:rPr lang="sr-Latn-RS" sz="1900" dirty="0">
                <a:latin typeface="Consolas" pitchFamily="49" charset="0"/>
                <a:cs typeface="Consolas" pitchFamily="49" charset="0"/>
              </a:rPr>
              <a:t>forDigit</a:t>
            </a:r>
            <a:r>
              <a:rPr lang="sr-Latn-RS" sz="1900" dirty="0"/>
              <a:t> pretvaraju karakter u cifre i cifre u karaktere, respektivno, u različitim brojnim sistemima. Osnova brojnog sistema (eng. </a:t>
            </a:r>
            <a:r>
              <a:rPr lang="sr-Latn-RS" sz="1900" i="1" dirty="0"/>
              <a:t>radix</a:t>
            </a:r>
            <a:r>
              <a:rPr lang="sr-Latn-RS" sz="1900" dirty="0"/>
              <a:t>) je drugi argument metoda, dok je predmetni karakter prvi argument.</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F17DB7-D976-4521-9257-21D368A34876}" type="slidenum">
              <a:rPr lang="en-GB" altLang="sr-Latn-RS" smtClean="0">
                <a:latin typeface="Arial Black" pitchFamily="34" charset="0"/>
              </a:rPr>
              <a:pPr eaLnBrk="1" hangingPunct="1"/>
              <a:t>13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split metoda klase String </a:t>
            </a:r>
            <a:endParaRPr lang="en-US" altLang="sr-Latn-RS" sz="3600" smtClean="0"/>
          </a:p>
        </p:txBody>
      </p:sp>
      <p:sp>
        <p:nvSpPr>
          <p:cNvPr id="5" name="Rectangle 1"/>
          <p:cNvSpPr>
            <a:spLocks noChangeArrowheads="1"/>
          </p:cNvSpPr>
          <p:nvPr/>
        </p:nvSpPr>
        <p:spPr bwMode="auto">
          <a:xfrm>
            <a:off x="179388" y="1412875"/>
            <a:ext cx="8856662"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a:latin typeface="Consolas" pitchFamily="49" charset="0"/>
                <a:cs typeface="Consolas" pitchFamily="49" charset="0"/>
              </a:rPr>
              <a:t>split</a:t>
            </a:r>
            <a:r>
              <a:rPr lang="sr-Latn-RS" sz="1900" dirty="0">
                <a:solidFill>
                  <a:schemeClr val="tx1">
                    <a:lumMod val="95000"/>
                    <a:lumOff val="5000"/>
                  </a:schemeClr>
                </a:solidFill>
              </a:rPr>
              <a:t> 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„razbija“ predmetni string na podstringove razdvojene delimiterima (spejs, tab, zarez, Enter...), i vraća niz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objekata.</a:t>
            </a:r>
          </a:p>
          <a:p>
            <a:pPr marL="265113">
              <a:defRPr/>
            </a:pPr>
            <a:endParaRPr lang="sr-Latn-ME" dirty="0">
              <a:latin typeface="Consolas" pitchFamily="49" charset="0"/>
              <a:cs typeface="Consolas" pitchFamily="49" charset="0"/>
            </a:endParaRPr>
          </a:p>
          <a:p>
            <a:pPr marL="265113">
              <a:defRPr/>
            </a:pPr>
            <a:r>
              <a:rPr lang="nl-NL" dirty="0">
                <a:latin typeface="Consolas" pitchFamily="49" charset="0"/>
                <a:cs typeface="Consolas" pitchFamily="49" charset="0"/>
              </a:rPr>
              <a:t>String recenica = "Java je moćan jezik.";</a:t>
            </a:r>
          </a:p>
          <a:p>
            <a:pPr marL="265113">
              <a:defRPr/>
            </a:pPr>
            <a:r>
              <a:rPr lang="sr-Latn-ME" dirty="0">
                <a:latin typeface="Consolas" pitchFamily="49" charset="0"/>
                <a:cs typeface="Consolas" pitchFamily="49" charset="0"/>
              </a:rPr>
              <a:t>String reci[] = recenica.split(" ");</a:t>
            </a:r>
          </a:p>
          <a:p>
            <a:pPr marL="265113">
              <a:defRPr/>
            </a:pPr>
            <a:r>
              <a:rPr lang="sr-Latn-ME" dirty="0">
                <a:latin typeface="Consolas" pitchFamily="49" charset="0"/>
                <a:cs typeface="Consolas" pitchFamily="49" charset="0"/>
              </a:rPr>
              <a:t>for(String s : reci)</a:t>
            </a:r>
          </a:p>
          <a:p>
            <a:pPr marL="265113">
              <a:defRPr/>
            </a:pPr>
            <a:r>
              <a:rPr lang="sr-Latn-ME" dirty="0">
                <a:latin typeface="Consolas" pitchFamily="49" charset="0"/>
                <a:cs typeface="Consolas" pitchFamily="49" charset="0"/>
              </a:rPr>
              <a:t>	System.out.println(s);</a:t>
            </a: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Argument metode </a:t>
            </a:r>
            <a:r>
              <a:rPr lang="sr-Latn-RS" sz="1900" dirty="0">
                <a:latin typeface="Consolas" pitchFamily="49" charset="0"/>
                <a:cs typeface="Consolas" pitchFamily="49" charset="0"/>
              </a:rPr>
              <a:t>split</a:t>
            </a:r>
            <a:r>
              <a:rPr lang="sr-Latn-RS" sz="1900" dirty="0">
                <a:solidFill>
                  <a:schemeClr val="tx1">
                    <a:lumMod val="95000"/>
                    <a:lumOff val="5000"/>
                  </a:schemeClr>
                </a:solidFill>
              </a:rPr>
              <a:t> može biti regularan izraz, čime se može izvršiti složenije razbijanje na podstringove.</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958639-3075-45E5-B3B2-B3D1E46253A6}" type="slidenum">
              <a:rPr lang="en-GB" altLang="sr-Latn-RS" smtClean="0">
                <a:latin typeface="Arial Black" pitchFamily="34" charset="0"/>
              </a:rPr>
              <a:pPr eaLnBrk="1" hangingPunct="1"/>
              <a:t>14</a:t>
            </a:fld>
            <a:endParaRPr lang="en-GB" altLang="sr-Latn-RS" smtClean="0">
              <a:latin typeface="Arial Black" pitchFamily="34" charset="0"/>
            </a:endParaRPr>
          </a:p>
        </p:txBody>
      </p:sp>
      <p:sp>
        <p:nvSpPr>
          <p:cNvPr id="16389" name="Rectangle 1"/>
          <p:cNvSpPr>
            <a:spLocks noChangeArrowheads="1"/>
          </p:cNvSpPr>
          <p:nvPr/>
        </p:nvSpPr>
        <p:spPr bwMode="auto">
          <a:xfrm>
            <a:off x="4356100" y="3849688"/>
            <a:ext cx="1008063" cy="1077912"/>
          </a:xfrm>
          <a:prstGeom prst="rect">
            <a:avLst/>
          </a:prstGeom>
          <a:noFill/>
          <a:ln w="317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sr-Latn-ME" altLang="sr-Latn-RS" sz="1600" dirty="0">
                <a:solidFill>
                  <a:srgbClr val="339933"/>
                </a:solidFill>
                <a:latin typeface="Consolas" pitchFamily="49" charset="0"/>
                <a:cs typeface="Times New Roman" pitchFamily="18" charset="0"/>
              </a:rPr>
              <a:t>Java</a:t>
            </a:r>
          </a:p>
          <a:p>
            <a:r>
              <a:rPr lang="sr-Latn-ME" altLang="sr-Latn-RS" sz="1600" dirty="0">
                <a:solidFill>
                  <a:srgbClr val="339933"/>
                </a:solidFill>
                <a:latin typeface="Consolas" pitchFamily="49" charset="0"/>
                <a:cs typeface="Times New Roman" pitchFamily="18" charset="0"/>
              </a:rPr>
              <a:t>je</a:t>
            </a:r>
          </a:p>
          <a:p>
            <a:r>
              <a:rPr lang="sr-Latn-ME" altLang="sr-Latn-RS" sz="1600" dirty="0">
                <a:solidFill>
                  <a:srgbClr val="339933"/>
                </a:solidFill>
                <a:latin typeface="Consolas" pitchFamily="49" charset="0"/>
                <a:cs typeface="Times New Roman" pitchFamily="18" charset="0"/>
              </a:rPr>
              <a:t>moćan</a:t>
            </a:r>
          </a:p>
          <a:p>
            <a:r>
              <a:rPr lang="sr-Latn-ME" altLang="sr-Latn-RS" sz="1600" dirty="0">
                <a:solidFill>
                  <a:srgbClr val="339933"/>
                </a:solidFill>
                <a:latin typeface="Consolas" pitchFamily="49" charset="0"/>
                <a:cs typeface="Times New Roman" pitchFamily="18" charset="0"/>
              </a:rPr>
              <a:t>jezik.</a:t>
            </a:r>
          </a:p>
        </p:txBody>
      </p:sp>
      <p:sp>
        <p:nvSpPr>
          <p:cNvPr id="6" name="Rectangle 5"/>
          <p:cNvSpPr>
            <a:spLocks noChangeArrowheads="1"/>
          </p:cNvSpPr>
          <p:nvPr/>
        </p:nvSpPr>
        <p:spPr bwMode="auto">
          <a:xfrm>
            <a:off x="5919788" y="403066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6391" name="Straight Arrow Connector 6"/>
          <p:cNvCxnSpPr>
            <a:cxnSpLocks noChangeShapeType="1"/>
          </p:cNvCxnSpPr>
          <p:nvPr/>
        </p:nvCxnSpPr>
        <p:spPr bwMode="auto">
          <a:xfrm flipH="1">
            <a:off x="5364163" y="4252913"/>
            <a:ext cx="528637"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040687" cy="739775"/>
          </a:xfrm>
        </p:spPr>
        <p:txBody>
          <a:bodyPr/>
          <a:lstStyle/>
          <a:p>
            <a:pPr eaLnBrk="1" hangingPunct="1"/>
            <a:r>
              <a:rPr lang="sr-Latn-ME" altLang="sr-Latn-RS" sz="3600" dirty="0" smtClean="0"/>
              <a:t>join metoda klase String </a:t>
            </a:r>
            <a:endParaRPr lang="en-US" altLang="sr-Latn-RS" sz="3600" dirty="0" smtClean="0"/>
          </a:p>
        </p:txBody>
      </p:sp>
      <p:sp>
        <p:nvSpPr>
          <p:cNvPr id="5" name="Rectangle 1"/>
          <p:cNvSpPr>
            <a:spLocks noChangeArrowheads="1"/>
          </p:cNvSpPr>
          <p:nvPr/>
        </p:nvSpPr>
        <p:spPr bwMode="auto">
          <a:xfrm>
            <a:off x="107504" y="1412875"/>
            <a:ext cx="9001000" cy="2135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smtClean="0">
                <a:latin typeface="Consolas" pitchFamily="49" charset="0"/>
                <a:cs typeface="Consolas" pitchFamily="49" charset="0"/>
              </a:rPr>
              <a:t>join</a:t>
            </a:r>
            <a:r>
              <a:rPr lang="sr-Latn-RS" sz="1900" dirty="0" smtClean="0">
                <a:solidFill>
                  <a:schemeClr val="tx1">
                    <a:lumMod val="95000"/>
                    <a:lumOff val="5000"/>
                  </a:schemeClr>
                </a:solidFill>
              </a:rPr>
              <a:t> </a:t>
            </a:r>
            <a:r>
              <a:rPr lang="sr-Latn-RS" sz="1900" dirty="0">
                <a:solidFill>
                  <a:schemeClr val="tx1">
                    <a:lumMod val="95000"/>
                    <a:lumOff val="5000"/>
                  </a:schemeClr>
                </a:solidFill>
              </a:rPr>
              <a:t>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a:t>
            </a:r>
            <a:r>
              <a:rPr lang="sr-Latn-RS" sz="1900" dirty="0" smtClean="0">
                <a:solidFill>
                  <a:schemeClr val="tx1">
                    <a:lumMod val="95000"/>
                    <a:lumOff val="5000"/>
                  </a:schemeClr>
                </a:solidFill>
              </a:rPr>
              <a:t>radi suprotnu radnju od metode </a:t>
            </a:r>
            <a:r>
              <a:rPr lang="sr-Latn-RS" sz="1900" dirty="0">
                <a:latin typeface="Consolas" pitchFamily="49" charset="0"/>
                <a:cs typeface="Consolas" pitchFamily="49" charset="0"/>
              </a:rPr>
              <a:t>split</a:t>
            </a:r>
            <a:r>
              <a:rPr lang="sr-Latn-RS" sz="1900" dirty="0" smtClean="0">
                <a:solidFill>
                  <a:schemeClr val="tx1">
                    <a:lumMod val="95000"/>
                    <a:lumOff val="5000"/>
                  </a:schemeClr>
                </a:solidFill>
              </a:rPr>
              <a:t>, tj. </a:t>
            </a:r>
            <a:r>
              <a:rPr lang="en-US" sz="1900" dirty="0" smtClean="0">
                <a:solidFill>
                  <a:schemeClr val="tx1">
                    <a:lumMod val="95000"/>
                    <a:lumOff val="5000"/>
                  </a:schemeClr>
                </a:solidFill>
              </a:rPr>
              <a:t>k</a:t>
            </a:r>
            <a:r>
              <a:rPr lang="sr-Latn-RS" sz="1900" dirty="0" smtClean="0">
                <a:solidFill>
                  <a:schemeClr val="tx1">
                    <a:lumMod val="95000"/>
                    <a:lumOff val="5000"/>
                  </a:schemeClr>
                </a:solidFill>
              </a:rPr>
              <a:t>reira string sastavljajući stringove argumente, razdvojene delimiterom. </a:t>
            </a:r>
            <a:r>
              <a:rPr lang="en-US" sz="1900" dirty="0" smtClean="0">
                <a:solidFill>
                  <a:schemeClr val="tx1">
                    <a:lumMod val="95000"/>
                    <a:lumOff val="5000"/>
                  </a:schemeClr>
                </a:solidFill>
              </a:rPr>
              <a:t> Delimiter je </a:t>
            </a:r>
            <a:r>
              <a:rPr lang="en-US" sz="1900" dirty="0" err="1" smtClean="0">
                <a:solidFill>
                  <a:schemeClr val="tx1">
                    <a:lumMod val="95000"/>
                    <a:lumOff val="5000"/>
                  </a:schemeClr>
                </a:solidFill>
              </a:rPr>
              <a:t>prvi</a:t>
            </a:r>
            <a:r>
              <a:rPr lang="en-US" sz="1900" dirty="0" smtClean="0">
                <a:solidFill>
                  <a:schemeClr val="tx1">
                    <a:lumMod val="95000"/>
                    <a:lumOff val="5000"/>
                  </a:schemeClr>
                </a:solidFill>
              </a:rPr>
              <a:t> argument </a:t>
            </a:r>
            <a:r>
              <a:rPr lang="en-US" sz="1900" dirty="0" err="1" smtClean="0">
                <a:solidFill>
                  <a:schemeClr val="tx1">
                    <a:lumMod val="95000"/>
                    <a:lumOff val="5000"/>
                  </a:schemeClr>
                </a:solidFill>
              </a:rPr>
              <a:t>metode</a:t>
            </a:r>
            <a:r>
              <a:rPr lang="en-US" sz="1900" dirty="0" smtClean="0">
                <a:solidFill>
                  <a:schemeClr val="tx1">
                    <a:lumMod val="95000"/>
                    <a:lumOff val="5000"/>
                  </a:schemeClr>
                </a:solidFill>
              </a:rPr>
              <a:t>.</a:t>
            </a:r>
            <a:endParaRPr lang="sr-Latn-RS" sz="1900" dirty="0" smtClean="0">
              <a:solidFill>
                <a:schemeClr val="tx1">
                  <a:lumMod val="95000"/>
                  <a:lumOff val="5000"/>
                </a:schemeClr>
              </a:solidFill>
            </a:endParaRPr>
          </a:p>
          <a:p>
            <a:pPr marL="265113">
              <a:defRPr/>
            </a:pPr>
            <a:endParaRPr lang="sr-Latn-ME" dirty="0">
              <a:latin typeface="Consolas" pitchFamily="49" charset="0"/>
              <a:cs typeface="Consolas" pitchFamily="49" charset="0"/>
            </a:endParaRPr>
          </a:p>
          <a:p>
            <a:pPr marL="265113">
              <a:defRPr/>
            </a:pPr>
            <a:r>
              <a:rPr lang="en-GB" dirty="0">
                <a:latin typeface="Consolas" pitchFamily="49" charset="0"/>
                <a:cs typeface="Consolas" pitchFamily="49" charset="0"/>
              </a:rPr>
              <a:t>String </a:t>
            </a:r>
            <a:r>
              <a:rPr lang="sr-Latn-ME" dirty="0" smtClean="0">
                <a:latin typeface="Consolas" pitchFamily="49" charset="0"/>
                <a:cs typeface="Consolas" pitchFamily="49" charset="0"/>
              </a:rPr>
              <a:t>mocnaJava </a:t>
            </a:r>
            <a:r>
              <a:rPr lang="en-GB" dirty="0" smtClean="0">
                <a:latin typeface="Consolas" pitchFamily="49" charset="0"/>
                <a:cs typeface="Consolas" pitchFamily="49" charset="0"/>
              </a:rPr>
              <a:t>= </a:t>
            </a:r>
            <a:r>
              <a:rPr lang="en-GB" dirty="0" err="1">
                <a:latin typeface="Consolas" pitchFamily="49" charset="0"/>
                <a:cs typeface="Consolas" pitchFamily="49" charset="0"/>
              </a:rPr>
              <a:t>String.join</a:t>
            </a:r>
            <a:r>
              <a:rPr lang="en-GB" dirty="0">
                <a:latin typeface="Consolas" pitchFamily="49" charset="0"/>
                <a:cs typeface="Consolas" pitchFamily="49" charset="0"/>
              </a:rPr>
              <a:t>("-", "Java", "</a:t>
            </a:r>
            <a:r>
              <a:rPr lang="sr-Latn-ME" dirty="0" smtClean="0">
                <a:latin typeface="Consolas" pitchFamily="49" charset="0"/>
                <a:cs typeface="Consolas" pitchFamily="49" charset="0"/>
              </a:rPr>
              <a:t>je</a:t>
            </a:r>
            <a:r>
              <a:rPr lang="en-GB" dirty="0" smtClean="0">
                <a:latin typeface="Consolas" pitchFamily="49" charset="0"/>
                <a:cs typeface="Consolas" pitchFamily="49" charset="0"/>
              </a:rPr>
              <a:t>", </a:t>
            </a:r>
            <a:r>
              <a:rPr lang="en-GB" dirty="0">
                <a:latin typeface="Consolas" pitchFamily="49" charset="0"/>
                <a:cs typeface="Consolas" pitchFamily="49" charset="0"/>
              </a:rPr>
              <a:t>"</a:t>
            </a:r>
            <a:r>
              <a:rPr lang="sr-Latn-ME" dirty="0" smtClean="0">
                <a:latin typeface="Consolas" pitchFamily="49" charset="0"/>
                <a:cs typeface="Consolas" pitchFamily="49" charset="0"/>
              </a:rPr>
              <a:t>moćan</a:t>
            </a:r>
            <a:r>
              <a:rPr lang="en-GB" dirty="0">
                <a:latin typeface="Consolas" pitchFamily="49" charset="0"/>
                <a:cs typeface="Consolas" pitchFamily="49" charset="0"/>
              </a:rPr>
              <a:t>"</a:t>
            </a:r>
            <a:r>
              <a:rPr lang="sr-Latn-ME" dirty="0" smtClean="0">
                <a:latin typeface="Consolas" pitchFamily="49" charset="0"/>
                <a:cs typeface="Consolas" pitchFamily="49" charset="0"/>
              </a:rPr>
              <a:t>, </a:t>
            </a:r>
            <a:r>
              <a:rPr lang="en-GB" dirty="0">
                <a:latin typeface="Consolas" pitchFamily="49" charset="0"/>
                <a:cs typeface="Consolas" pitchFamily="49" charset="0"/>
              </a:rPr>
              <a:t>"</a:t>
            </a:r>
            <a:r>
              <a:rPr lang="sr-Latn-ME" dirty="0" smtClean="0">
                <a:latin typeface="Consolas" pitchFamily="49" charset="0"/>
                <a:cs typeface="Consolas" pitchFamily="49" charset="0"/>
              </a:rPr>
              <a:t>jezik</a:t>
            </a:r>
            <a:r>
              <a:rPr lang="en-GB" dirty="0" smtClean="0">
                <a:latin typeface="Consolas" pitchFamily="49" charset="0"/>
                <a:cs typeface="Consolas" pitchFamily="49" charset="0"/>
              </a:rPr>
              <a:t>");</a:t>
            </a: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958639-3075-45E5-B3B2-B3D1E46253A6}" type="slidenum">
              <a:rPr lang="en-GB" altLang="sr-Latn-RS" smtClean="0">
                <a:latin typeface="Arial Black" pitchFamily="34" charset="0"/>
              </a:rPr>
              <a:pPr eaLnBrk="1" hangingPunct="1"/>
              <a:t>15</a:t>
            </a:fld>
            <a:endParaRPr lang="en-GB" altLang="sr-Latn-RS" smtClean="0">
              <a:latin typeface="Arial Black" pitchFamily="34" charset="0"/>
            </a:endParaRPr>
          </a:p>
        </p:txBody>
      </p:sp>
      <p:sp>
        <p:nvSpPr>
          <p:cNvPr id="16389" name="Rectangle 1"/>
          <p:cNvSpPr>
            <a:spLocks noChangeArrowheads="1"/>
          </p:cNvSpPr>
          <p:nvPr/>
        </p:nvSpPr>
        <p:spPr bwMode="auto">
          <a:xfrm>
            <a:off x="395536" y="3090446"/>
            <a:ext cx="2448272" cy="338554"/>
          </a:xfrm>
          <a:prstGeom prst="rect">
            <a:avLst/>
          </a:prstGeom>
          <a:noFill/>
          <a:ln w="317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sr-Latn-ME" altLang="sr-Latn-RS" sz="1600" dirty="0">
                <a:solidFill>
                  <a:srgbClr val="339933"/>
                </a:solidFill>
                <a:latin typeface="Consolas" pitchFamily="49" charset="0"/>
                <a:cs typeface="Times New Roman" pitchFamily="18" charset="0"/>
              </a:rPr>
              <a:t>Java-je-moćan-jezik</a:t>
            </a:r>
          </a:p>
        </p:txBody>
      </p:sp>
      <p:sp>
        <p:nvSpPr>
          <p:cNvPr id="6" name="Rectangle 5"/>
          <p:cNvSpPr>
            <a:spLocks noChangeArrowheads="1"/>
          </p:cNvSpPr>
          <p:nvPr/>
        </p:nvSpPr>
        <p:spPr bwMode="auto">
          <a:xfrm>
            <a:off x="3419872" y="3059390"/>
            <a:ext cx="1080120" cy="369332"/>
          </a:xfrm>
          <a:prstGeom prst="rect">
            <a:avLst/>
          </a:prstGeom>
          <a:noFill/>
          <a:ln w="9525">
            <a:noFill/>
            <a:miter lim="800000"/>
            <a:headEnd/>
            <a:tailEnd/>
          </a:ln>
          <a:effectLst/>
        </p:spPr>
        <p:txBody>
          <a:bodyPr wrap="square"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en-US" dirty="0" err="1" smtClean="0">
                <a:solidFill>
                  <a:srgbClr val="3333CC"/>
                </a:solidFill>
                <a:latin typeface="+mn-lt"/>
              </a:rPr>
              <a:t>Rezultat</a:t>
            </a:r>
            <a:endParaRPr lang="en-US" dirty="0">
              <a:latin typeface="Consolas" pitchFamily="49" charset="0"/>
              <a:cs typeface="Consolas" pitchFamily="49" charset="0"/>
            </a:endParaRPr>
          </a:p>
        </p:txBody>
      </p:sp>
      <p:cxnSp>
        <p:nvCxnSpPr>
          <p:cNvPr id="16391" name="Straight Arrow Connector 6"/>
          <p:cNvCxnSpPr>
            <a:cxnSpLocks noChangeShapeType="1"/>
          </p:cNvCxnSpPr>
          <p:nvPr/>
        </p:nvCxnSpPr>
        <p:spPr bwMode="auto">
          <a:xfrm flipH="1">
            <a:off x="2843809" y="3259723"/>
            <a:ext cx="576063"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45871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8040687" cy="739775"/>
          </a:xfrm>
        </p:spPr>
        <p:txBody>
          <a:bodyPr/>
          <a:lstStyle/>
          <a:p>
            <a:pPr eaLnBrk="1" hangingPunct="1"/>
            <a:r>
              <a:rPr lang="en-US" altLang="sr-Latn-RS" sz="3600" dirty="0" err="1" smtClean="0"/>
              <a:t>Regularni</a:t>
            </a:r>
            <a:r>
              <a:rPr lang="en-US" altLang="sr-Latn-RS" sz="3600" dirty="0" smtClean="0"/>
              <a:t> </a:t>
            </a:r>
            <a:r>
              <a:rPr lang="en-US" altLang="sr-Latn-RS" sz="3600" dirty="0" err="1" smtClean="0"/>
              <a:t>izrazi</a:t>
            </a:r>
            <a:endParaRPr lang="en-US" altLang="sr-Latn-RS" sz="3600" dirty="0" smtClean="0"/>
          </a:p>
        </p:txBody>
      </p:sp>
      <p:sp>
        <p:nvSpPr>
          <p:cNvPr id="17411" name="Rectangle 1"/>
          <p:cNvSpPr>
            <a:spLocks noChangeArrowheads="1"/>
          </p:cNvSpPr>
          <p:nvPr/>
        </p:nvSpPr>
        <p:spPr bwMode="auto">
          <a:xfrm>
            <a:off x="179388" y="1318404"/>
            <a:ext cx="8856662"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Regularan</a:t>
            </a:r>
            <a:r>
              <a:rPr lang="en-GB" altLang="sr-Latn-RS" sz="1900" dirty="0">
                <a:solidFill>
                  <a:srgbClr val="0D0D0D"/>
                </a:solidFill>
              </a:rPr>
              <a:t> </a:t>
            </a:r>
            <a:r>
              <a:rPr lang="en-GB" altLang="sr-Latn-RS" sz="1900" dirty="0" err="1">
                <a:solidFill>
                  <a:srgbClr val="0D0D0D"/>
                </a:solidFill>
              </a:rPr>
              <a:t>izraz</a:t>
            </a:r>
            <a:r>
              <a:rPr lang="en-GB" altLang="sr-Latn-RS" sz="1900" dirty="0">
                <a:solidFill>
                  <a:srgbClr val="0D0D0D"/>
                </a:solidFill>
              </a:rPr>
              <a:t> </a:t>
            </a:r>
            <a:r>
              <a:rPr lang="en-GB" altLang="sr-Latn-RS" sz="1900" dirty="0" err="1">
                <a:solidFill>
                  <a:srgbClr val="0D0D0D"/>
                </a:solidFill>
              </a:rPr>
              <a:t>ili</a:t>
            </a:r>
            <a:r>
              <a:rPr lang="en-GB" altLang="sr-Latn-RS" sz="1900" dirty="0">
                <a:solidFill>
                  <a:srgbClr val="0D0D0D"/>
                </a:solidFill>
              </a:rPr>
              <a:t> regex (</a:t>
            </a:r>
            <a:r>
              <a:rPr lang="en-GB" altLang="sr-Latn-RS" sz="1900" dirty="0" err="1">
                <a:solidFill>
                  <a:srgbClr val="0D0D0D"/>
                </a:solidFill>
              </a:rPr>
              <a:t>eng.</a:t>
            </a:r>
            <a:r>
              <a:rPr lang="en-GB" altLang="sr-Latn-RS" sz="1900" dirty="0">
                <a:solidFill>
                  <a:srgbClr val="0D0D0D"/>
                </a:solidFill>
              </a:rPr>
              <a:t> </a:t>
            </a:r>
            <a:r>
              <a:rPr lang="en-GB" altLang="sr-Latn-RS" sz="1900" i="1" dirty="0">
                <a:solidFill>
                  <a:srgbClr val="0D0D0D"/>
                </a:solidFill>
              </a:rPr>
              <a:t>regular expression</a:t>
            </a:r>
            <a:r>
              <a:rPr lang="en-GB" altLang="sr-Latn-RS" sz="1900" dirty="0">
                <a:solidFill>
                  <a:srgbClr val="0D0D0D"/>
                </a:solidFill>
              </a:rPr>
              <a:t>) </a:t>
            </a:r>
            <a:r>
              <a:rPr lang="sr-Latn-ME" altLang="sr-Latn-RS" sz="1900" dirty="0" smtClean="0">
                <a:solidFill>
                  <a:srgbClr val="0D0D0D"/>
                </a:solidFill>
              </a:rPr>
              <a:t>je</a:t>
            </a:r>
            <a:r>
              <a:rPr lang="en-GB" altLang="sr-Latn-RS" sz="1900" dirty="0" smtClean="0">
                <a:solidFill>
                  <a:srgbClr val="0D0D0D"/>
                </a:solidFill>
              </a:rPr>
              <a:t> </a:t>
            </a:r>
            <a:r>
              <a:rPr lang="en-GB" altLang="sr-Latn-RS" sz="1900" dirty="0" err="1" smtClean="0">
                <a:solidFill>
                  <a:srgbClr val="0D0D0D"/>
                </a:solidFill>
              </a:rPr>
              <a:t>sekvenc</a:t>
            </a:r>
            <a:r>
              <a:rPr lang="sr-Latn-ME" altLang="sr-Latn-RS" sz="1900" dirty="0" smtClean="0">
                <a:solidFill>
                  <a:srgbClr val="0D0D0D"/>
                </a:solidFill>
              </a:rPr>
              <a:t>a</a:t>
            </a:r>
            <a:r>
              <a:rPr lang="en-GB" altLang="sr-Latn-RS" sz="1900" dirty="0" smtClean="0">
                <a:solidFill>
                  <a:srgbClr val="0D0D0D"/>
                </a:solidFill>
              </a:rPr>
              <a:t> </a:t>
            </a:r>
            <a:r>
              <a:rPr lang="en-GB" altLang="sr-Latn-RS" sz="1900" dirty="0" err="1" smtClean="0">
                <a:solidFill>
                  <a:srgbClr val="0D0D0D"/>
                </a:solidFill>
              </a:rPr>
              <a:t>karaktera</a:t>
            </a:r>
            <a:r>
              <a:rPr lang="en-GB" altLang="sr-Latn-RS" sz="1900" dirty="0" smtClean="0">
                <a:solidFill>
                  <a:srgbClr val="0D0D0D"/>
                </a:solidFill>
              </a:rPr>
              <a:t> </a:t>
            </a:r>
            <a:r>
              <a:rPr lang="en-GB" altLang="sr-Latn-RS" sz="1900" dirty="0" err="1">
                <a:solidFill>
                  <a:srgbClr val="0D0D0D"/>
                </a:solidFill>
              </a:rPr>
              <a:t>koja</a:t>
            </a:r>
            <a:r>
              <a:rPr lang="en-GB" altLang="sr-Latn-RS" sz="1900" dirty="0">
                <a:solidFill>
                  <a:srgbClr val="0D0D0D"/>
                </a:solidFill>
              </a:rPr>
              <a:t> </a:t>
            </a:r>
            <a:r>
              <a:rPr lang="sr-Latn-RS" altLang="sr-Latn-RS" sz="1900" dirty="0">
                <a:solidFill>
                  <a:srgbClr val="0D0D0D"/>
                </a:solidFill>
              </a:rPr>
              <a:t>predstavlja</a:t>
            </a:r>
            <a:r>
              <a:rPr lang="en-GB" altLang="sr-Latn-RS" sz="1900" dirty="0">
                <a:solidFill>
                  <a:srgbClr val="0D0D0D"/>
                </a:solidFill>
              </a:rPr>
              <a:t> </a:t>
            </a:r>
            <a:r>
              <a:rPr lang="sr-Latn-RS" altLang="sr-Latn-RS" sz="1900" dirty="0">
                <a:solidFill>
                  <a:srgbClr val="0D0D0D"/>
                </a:solidFill>
              </a:rPr>
              <a:t>šablon za pretragu. Obično se koristi u </a:t>
            </a:r>
            <a:r>
              <a:rPr lang="en-GB" altLang="sr-Latn-RS" sz="1900" i="1" dirty="0">
                <a:solidFill>
                  <a:srgbClr val="0D0D0D"/>
                </a:solidFill>
              </a:rPr>
              <a:t>string matching</a:t>
            </a:r>
            <a:r>
              <a:rPr lang="sr-Latn-RS" altLang="sr-Latn-RS" sz="1900" dirty="0">
                <a:solidFill>
                  <a:srgbClr val="0D0D0D"/>
                </a:solidFill>
              </a:rPr>
              <a:t> operacijama</a:t>
            </a:r>
            <a:r>
              <a:rPr lang="en-GB" altLang="sr-Latn-RS" sz="1900" dirty="0">
                <a:solidFill>
                  <a:srgbClr val="0D0D0D"/>
                </a:solidFill>
              </a:rPr>
              <a:t>, </a:t>
            </a:r>
            <a:r>
              <a:rPr lang="en-GB" altLang="sr-Latn-RS" sz="1900" dirty="0" err="1">
                <a:solidFill>
                  <a:srgbClr val="0D0D0D"/>
                </a:solidFill>
              </a:rPr>
              <a:t>tj</a:t>
            </a:r>
            <a:r>
              <a:rPr lang="en-GB" altLang="sr-Latn-RS" sz="1900" dirty="0">
                <a:solidFill>
                  <a:srgbClr val="0D0D0D"/>
                </a:solidFill>
              </a:rPr>
              <a:t>. </a:t>
            </a:r>
            <a:r>
              <a:rPr lang="en-GB" altLang="sr-Latn-RS" sz="1900" dirty="0" err="1">
                <a:solidFill>
                  <a:srgbClr val="0D0D0D"/>
                </a:solidFill>
              </a:rPr>
              <a:t>operacijama</a:t>
            </a:r>
            <a:r>
              <a:rPr lang="en-GB" altLang="sr-Latn-RS" sz="1900" dirty="0">
                <a:solidFill>
                  <a:srgbClr val="0D0D0D"/>
                </a:solidFill>
              </a:rPr>
              <a:t> </a:t>
            </a:r>
            <a:r>
              <a:rPr lang="en-GB" altLang="sr-Latn-RS" sz="1900" dirty="0" err="1">
                <a:solidFill>
                  <a:srgbClr val="0D0D0D"/>
                </a:solidFill>
              </a:rPr>
              <a:t>tipa</a:t>
            </a:r>
            <a:r>
              <a:rPr lang="en-GB" altLang="sr-Latn-RS" sz="1900" dirty="0">
                <a:solidFill>
                  <a:srgbClr val="0D0D0D"/>
                </a:solidFill>
              </a:rPr>
              <a:t> "</a:t>
            </a:r>
            <a:r>
              <a:rPr lang="sr-Latn-RS" altLang="sr-Latn-RS" sz="1900" dirty="0">
                <a:solidFill>
                  <a:srgbClr val="0D0D0D"/>
                </a:solidFill>
              </a:rPr>
              <a:t>pronađi i </a:t>
            </a:r>
            <a:r>
              <a:rPr lang="sr-Latn-RS" altLang="sr-Latn-RS" sz="1900" dirty="0" smtClean="0">
                <a:solidFill>
                  <a:srgbClr val="0D0D0D"/>
                </a:solidFill>
              </a:rPr>
              <a:t>zameni</a:t>
            </a:r>
            <a:r>
              <a:rPr lang="en-GB" altLang="sr-Latn-RS" sz="1900" dirty="0" smtClean="0">
                <a:solidFill>
                  <a:srgbClr val="0D0D0D"/>
                </a:solidFill>
              </a:rPr>
              <a:t>"</a:t>
            </a:r>
            <a:r>
              <a:rPr lang="en-US" altLang="sr-Latn-RS" sz="1900" dirty="0" smtClean="0">
                <a:solidFill>
                  <a:srgbClr val="0D0D0D"/>
                </a:solidFill>
              </a:rPr>
              <a:t>.</a:t>
            </a:r>
            <a:r>
              <a:rPr lang="en-GB" altLang="sr-Latn-RS" sz="1900" dirty="0" smtClean="0">
                <a:solidFill>
                  <a:srgbClr val="0D0D0D"/>
                </a:solidFill>
              </a:rPr>
              <a:t> </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Koncept regularnih izraza je uveo američki matematičar </a:t>
            </a:r>
            <a:r>
              <a:rPr lang="en-GB" altLang="sr-Latn-RS" sz="1900" dirty="0">
                <a:solidFill>
                  <a:srgbClr val="0D0D0D"/>
                </a:solidFill>
              </a:rPr>
              <a:t>Stephen Kleene 1950</a:t>
            </a:r>
            <a:r>
              <a:rPr lang="sr-Latn-RS" altLang="sr-Latn-RS" sz="1900" dirty="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Regularne</a:t>
            </a:r>
            <a:r>
              <a:rPr lang="en-GB" altLang="sr-Latn-RS" sz="1900" dirty="0">
                <a:solidFill>
                  <a:srgbClr val="0D0D0D"/>
                </a:solidFill>
              </a:rPr>
              <a:t> </a:t>
            </a:r>
            <a:r>
              <a:rPr lang="en-GB" altLang="sr-Latn-RS" sz="1900" dirty="0" err="1">
                <a:solidFill>
                  <a:srgbClr val="0D0D0D"/>
                </a:solidFill>
              </a:rPr>
              <a:t>izraze</a:t>
            </a:r>
            <a:r>
              <a:rPr lang="en-GB" altLang="sr-Latn-RS" sz="1900" dirty="0">
                <a:solidFill>
                  <a:srgbClr val="0D0D0D"/>
                </a:solidFill>
              </a:rPr>
              <a:t> </a:t>
            </a:r>
            <a:r>
              <a:rPr lang="en-GB" altLang="sr-Latn-RS" sz="1900" dirty="0" err="1">
                <a:solidFill>
                  <a:srgbClr val="0D0D0D"/>
                </a:solidFill>
              </a:rPr>
              <a:t>koriste</a:t>
            </a:r>
            <a:r>
              <a:rPr lang="en-GB" altLang="sr-Latn-RS" sz="1900" dirty="0">
                <a:solidFill>
                  <a:srgbClr val="0D0D0D"/>
                </a:solidFill>
              </a:rPr>
              <a:t> </a:t>
            </a:r>
            <a:r>
              <a:rPr lang="en-GB" altLang="sr-Latn-RS" sz="1900" dirty="0" err="1">
                <a:solidFill>
                  <a:srgbClr val="0D0D0D"/>
                </a:solidFill>
              </a:rPr>
              <a:t>mnogi</a:t>
            </a:r>
            <a:r>
              <a:rPr lang="en-GB" altLang="sr-Latn-RS" sz="1900" dirty="0">
                <a:solidFill>
                  <a:srgbClr val="0D0D0D"/>
                </a:solidFill>
              </a:rPr>
              <a:t> </a:t>
            </a:r>
            <a:r>
              <a:rPr lang="en-GB" altLang="sr-Latn-RS" sz="1900" dirty="0" err="1">
                <a:solidFill>
                  <a:srgbClr val="0D0D0D"/>
                </a:solidFill>
              </a:rPr>
              <a:t>tekst</a:t>
            </a:r>
            <a:r>
              <a:rPr lang="en-GB" altLang="sr-Latn-RS" sz="1900" dirty="0">
                <a:solidFill>
                  <a:srgbClr val="0D0D0D"/>
                </a:solidFill>
              </a:rPr>
              <a:t> </a:t>
            </a:r>
            <a:r>
              <a:rPr lang="en-GB" altLang="sr-Latn-RS" sz="1900" dirty="0" err="1">
                <a:solidFill>
                  <a:srgbClr val="0D0D0D"/>
                </a:solidFill>
              </a:rPr>
              <a:t>editori</a:t>
            </a:r>
            <a:r>
              <a:rPr lang="en-GB" altLang="sr-Latn-RS" sz="1900" dirty="0">
                <a:solidFill>
                  <a:srgbClr val="0D0D0D"/>
                </a:solidFill>
              </a:rPr>
              <a:t> </a:t>
            </a:r>
            <a:r>
              <a:rPr lang="sr-Latn-RS" altLang="sr-Latn-RS" sz="1900" dirty="0">
                <a:solidFill>
                  <a:srgbClr val="0D0D0D"/>
                </a:solidFill>
              </a:rPr>
              <a:t>i </a:t>
            </a:r>
            <a:r>
              <a:rPr lang="en-GB" altLang="sr-Latn-RS" sz="1900" dirty="0" err="1">
                <a:solidFill>
                  <a:srgbClr val="0D0D0D"/>
                </a:solidFill>
              </a:rPr>
              <a:t>programi</a:t>
            </a:r>
            <a:r>
              <a:rPr lang="en-GB" altLang="sr-Latn-RS" sz="1900" dirty="0">
                <a:solidFill>
                  <a:srgbClr val="0D0D0D"/>
                </a:solidFill>
              </a:rPr>
              <a:t> za </a:t>
            </a:r>
            <a:r>
              <a:rPr lang="en-GB" altLang="sr-Latn-RS" sz="1900" dirty="0" err="1">
                <a:solidFill>
                  <a:srgbClr val="0D0D0D"/>
                </a:solidFill>
              </a:rPr>
              <a:t>pretragu</a:t>
            </a:r>
            <a:r>
              <a:rPr lang="en-GB" altLang="sr-Latn-RS" sz="1900" dirty="0">
                <a:solidFill>
                  <a:srgbClr val="0D0D0D"/>
                </a:solidFill>
              </a:rPr>
              <a:t> i </a:t>
            </a:r>
            <a:r>
              <a:rPr lang="en-GB" altLang="sr-Latn-RS" sz="1900" dirty="0" err="1">
                <a:solidFill>
                  <a:srgbClr val="0D0D0D"/>
                </a:solidFill>
              </a:rPr>
              <a:t>manipulaciju</a:t>
            </a:r>
            <a:r>
              <a:rPr lang="en-GB" altLang="sr-Latn-RS" sz="1900" dirty="0">
                <a:solidFill>
                  <a:srgbClr val="0D0D0D"/>
                </a:solidFill>
              </a:rPr>
              <a:t> </a:t>
            </a:r>
            <a:r>
              <a:rPr lang="en-GB" altLang="sr-Latn-RS" sz="1900" dirty="0" err="1">
                <a:solidFill>
                  <a:srgbClr val="0D0D0D"/>
                </a:solidFill>
              </a:rPr>
              <a:t>tekst</a:t>
            </a:r>
            <a:r>
              <a:rPr lang="sr-Latn-RS" altLang="sr-Latn-RS" sz="1900" dirty="0" smtClean="0">
                <a:solidFill>
                  <a:srgbClr val="0D0D0D"/>
                </a:solidFill>
              </a:rPr>
              <a:t>om</a:t>
            </a:r>
            <a:r>
              <a:rPr lang="en-GB" altLang="sr-Latn-RS" sz="1900" dirty="0" smtClean="0">
                <a:solidFill>
                  <a:srgbClr val="0D0D0D"/>
                </a:solidFill>
              </a:rPr>
              <a:t>, </a:t>
            </a:r>
            <a:r>
              <a:rPr lang="en-GB" altLang="sr-Latn-RS" sz="1900" dirty="0" err="1" smtClean="0">
                <a:solidFill>
                  <a:srgbClr val="0D0D0D"/>
                </a:solidFill>
              </a:rPr>
              <a:t>uklju</a:t>
            </a:r>
            <a:r>
              <a:rPr lang="sr-Latn-RS" altLang="sr-Latn-RS" sz="1900" dirty="0" smtClean="0">
                <a:solidFill>
                  <a:srgbClr val="0D0D0D"/>
                </a:solidFill>
              </a:rPr>
              <a:t>čujući </a:t>
            </a:r>
            <a:r>
              <a:rPr lang="sr-Latn-ME" altLang="sr-Latn-RS" sz="1900" dirty="0">
                <a:solidFill>
                  <a:srgbClr val="0D0D0D"/>
                </a:solidFill>
              </a:rPr>
              <a:t>Microsoft </a:t>
            </a:r>
            <a:r>
              <a:rPr lang="sr-Latn-ME" altLang="sr-Latn-RS" sz="1900" dirty="0" smtClean="0">
                <a:solidFill>
                  <a:srgbClr val="0D0D0D"/>
                </a:solidFill>
              </a:rPr>
              <a:t>Word.</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Mnogi</a:t>
            </a:r>
            <a:r>
              <a:rPr lang="en-GB" altLang="sr-Latn-RS" sz="1900" dirty="0">
                <a:solidFill>
                  <a:srgbClr val="0D0D0D"/>
                </a:solidFill>
              </a:rPr>
              <a:t> </a:t>
            </a:r>
            <a:r>
              <a:rPr lang="en-GB" altLang="sr-Latn-RS" sz="1900" dirty="0" err="1">
                <a:solidFill>
                  <a:srgbClr val="0D0D0D"/>
                </a:solidFill>
              </a:rPr>
              <a:t>programski</a:t>
            </a:r>
            <a:r>
              <a:rPr lang="en-GB" altLang="sr-Latn-RS" sz="1900" dirty="0">
                <a:solidFill>
                  <a:srgbClr val="0D0D0D"/>
                </a:solidFill>
              </a:rPr>
              <a:t> </a:t>
            </a:r>
            <a:r>
              <a:rPr lang="en-GB" altLang="sr-Latn-RS" sz="1900" dirty="0" err="1">
                <a:solidFill>
                  <a:srgbClr val="0D0D0D"/>
                </a:solidFill>
              </a:rPr>
              <a:t>jezici</a:t>
            </a:r>
            <a:r>
              <a:rPr lang="sr-Latn-RS" altLang="sr-Latn-RS" sz="1900" dirty="0">
                <a:solidFill>
                  <a:srgbClr val="0D0D0D"/>
                </a:solidFill>
              </a:rPr>
              <a:t>, uključujući Javu, </a:t>
            </a:r>
            <a:r>
              <a:rPr lang="en-US" altLang="sr-Latn-RS" sz="1900" dirty="0">
                <a:solidFill>
                  <a:srgbClr val="0D0D0D"/>
                </a:solidFill>
              </a:rPr>
              <a:t>PHP, </a:t>
            </a:r>
            <a:r>
              <a:rPr lang="sr-Latn-RS" altLang="sr-Latn-RS" sz="1900" dirty="0">
                <a:solidFill>
                  <a:srgbClr val="0D0D0D"/>
                </a:solidFill>
              </a:rPr>
              <a:t>Perl, Python, Ruby, JavaScript,</a:t>
            </a:r>
            <a:r>
              <a:rPr lang="en-GB" altLang="sr-Latn-RS" sz="1900" dirty="0">
                <a:solidFill>
                  <a:srgbClr val="0D0D0D"/>
                </a:solidFill>
              </a:rPr>
              <a:t> </a:t>
            </a:r>
            <a:r>
              <a:rPr lang="en-GB" altLang="sr-Latn-RS" sz="1900" dirty="0" err="1">
                <a:solidFill>
                  <a:srgbClr val="0D0D0D"/>
                </a:solidFill>
              </a:rPr>
              <a:t>podržavaju</a:t>
            </a:r>
            <a:r>
              <a:rPr lang="en-GB" altLang="sr-Latn-RS" sz="1900" dirty="0">
                <a:solidFill>
                  <a:srgbClr val="0D0D0D"/>
                </a:solidFill>
              </a:rPr>
              <a:t> </a:t>
            </a:r>
            <a:r>
              <a:rPr lang="en-GB" altLang="sr-Latn-RS" sz="1900" dirty="0" err="1">
                <a:solidFill>
                  <a:srgbClr val="0D0D0D"/>
                </a:solidFill>
              </a:rPr>
              <a:t>regularne</a:t>
            </a:r>
            <a:r>
              <a:rPr lang="en-GB" altLang="sr-Latn-RS" sz="1900" dirty="0">
                <a:solidFill>
                  <a:srgbClr val="0D0D0D"/>
                </a:solidFill>
              </a:rPr>
              <a:t> </a:t>
            </a:r>
            <a:r>
              <a:rPr lang="en-GB" altLang="sr-Latn-RS" sz="1900" dirty="0" err="1">
                <a:solidFill>
                  <a:srgbClr val="0D0D0D"/>
                </a:solidFill>
              </a:rPr>
              <a:t>izraze</a:t>
            </a:r>
            <a:r>
              <a:rPr lang="en-GB" altLang="sr-Latn-RS" sz="1900" dirty="0">
                <a:solidFill>
                  <a:srgbClr val="0D0D0D"/>
                </a:solidFill>
              </a:rPr>
              <a:t> </a:t>
            </a:r>
            <a:r>
              <a:rPr lang="en-GB" altLang="sr-Latn-RS" sz="1900" dirty="0" err="1">
                <a:solidFill>
                  <a:srgbClr val="0D0D0D"/>
                </a:solidFill>
              </a:rPr>
              <a:t>za</a:t>
            </a:r>
            <a:r>
              <a:rPr lang="en-GB" altLang="sr-Latn-RS" sz="1900" dirty="0">
                <a:solidFill>
                  <a:srgbClr val="0D0D0D"/>
                </a:solidFill>
              </a:rPr>
              <a:t> </a:t>
            </a:r>
            <a:r>
              <a:rPr lang="en-GB" altLang="sr-Latn-RS" sz="1900" dirty="0" err="1">
                <a:solidFill>
                  <a:srgbClr val="0D0D0D"/>
                </a:solidFill>
              </a:rPr>
              <a:t>manipulisanje</a:t>
            </a:r>
            <a:r>
              <a:rPr lang="en-GB" altLang="sr-Latn-RS" sz="1900" dirty="0">
                <a:solidFill>
                  <a:srgbClr val="0D0D0D"/>
                </a:solidFill>
              </a:rPr>
              <a:t> </a:t>
            </a:r>
            <a:r>
              <a:rPr lang="en-GB" altLang="sr-Latn-RS" sz="1900" dirty="0" err="1">
                <a:solidFill>
                  <a:srgbClr val="0D0D0D"/>
                </a:solidFill>
              </a:rPr>
              <a:t>stringova</a:t>
            </a:r>
            <a:r>
              <a:rPr lang="sr-Latn-RS" altLang="sr-Latn-RS" sz="1900" dirty="0" smtClean="0">
                <a:solidFill>
                  <a:srgbClr val="0D0D0D"/>
                </a:solidFill>
              </a:rPr>
              <a:t>.</a:t>
            </a:r>
            <a:endParaRPr lang="en-US" altLang="sr-Latn-RS" sz="1900" dirty="0" smtClean="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smtClean="0">
                <a:solidFill>
                  <a:srgbClr val="0D0D0D"/>
                </a:solidFill>
              </a:rPr>
              <a:t>Regularni</a:t>
            </a:r>
            <a:r>
              <a:rPr lang="en-GB" altLang="sr-Latn-RS" sz="1900" dirty="0" smtClean="0">
                <a:solidFill>
                  <a:srgbClr val="0D0D0D"/>
                </a:solidFill>
              </a:rPr>
              <a:t> </a:t>
            </a:r>
            <a:r>
              <a:rPr lang="en-GB" altLang="sr-Latn-RS" sz="1900" dirty="0" err="1" smtClean="0">
                <a:solidFill>
                  <a:srgbClr val="0D0D0D"/>
                </a:solidFill>
              </a:rPr>
              <a:t>izrazi</a:t>
            </a:r>
            <a:r>
              <a:rPr lang="en-GB" altLang="sr-Latn-RS" sz="1900" dirty="0" smtClean="0">
                <a:solidFill>
                  <a:srgbClr val="0D0D0D"/>
                </a:solidFill>
              </a:rPr>
              <a:t> </a:t>
            </a:r>
            <a:r>
              <a:rPr lang="sr-Latn-RS" altLang="sr-Latn-RS" sz="1900" dirty="0">
                <a:solidFill>
                  <a:srgbClr val="0D0D0D"/>
                </a:solidFill>
              </a:rPr>
              <a:t>pružaju vrlo elegantno rešenje za validaciju unosa korisnika i proveru da li podaci zadovoljavaju određeni format. Na primer, r</a:t>
            </a:r>
            <a:r>
              <a:rPr lang="en-GB" altLang="sr-Latn-RS" sz="1900" dirty="0" err="1">
                <a:solidFill>
                  <a:srgbClr val="0D0D0D"/>
                </a:solidFill>
              </a:rPr>
              <a:t>egularn</a:t>
            </a:r>
            <a:r>
              <a:rPr lang="sr-Latn-RS" altLang="sr-Latn-RS" sz="1900" dirty="0">
                <a:solidFill>
                  <a:srgbClr val="0D0D0D"/>
                </a:solidFill>
              </a:rPr>
              <a:t>i</a:t>
            </a:r>
            <a:r>
              <a:rPr lang="en-GB" altLang="sr-Latn-RS" sz="1900" dirty="0">
                <a:solidFill>
                  <a:srgbClr val="0D0D0D"/>
                </a:solidFill>
              </a:rPr>
              <a:t> </a:t>
            </a:r>
            <a:r>
              <a:rPr lang="en-GB" altLang="sr-Latn-RS" sz="1900" dirty="0" err="1">
                <a:solidFill>
                  <a:srgbClr val="0D0D0D"/>
                </a:solidFill>
              </a:rPr>
              <a:t>izraz</a:t>
            </a:r>
            <a:r>
              <a:rPr lang="sr-Latn-RS" altLang="sr-Latn-RS" sz="1900" dirty="0">
                <a:solidFill>
                  <a:srgbClr val="0D0D0D"/>
                </a:solidFill>
              </a:rPr>
              <a:t>i</a:t>
            </a:r>
            <a:r>
              <a:rPr lang="en-GB" altLang="sr-Latn-RS" sz="1900" dirty="0">
                <a:solidFill>
                  <a:srgbClr val="0D0D0D"/>
                </a:solidFill>
              </a:rPr>
              <a:t> </a:t>
            </a:r>
            <a:r>
              <a:rPr lang="sr-Latn-RS" altLang="sr-Latn-RS" sz="1900" dirty="0">
                <a:solidFill>
                  <a:srgbClr val="0D0D0D"/>
                </a:solidFill>
              </a:rPr>
              <a:t>nam mogu poslužiti za proveru formata mejl adrese, broja telefona, korisničke lozinke koja mora da sadrži određene karaktere, imena i prezimena osobe itd.</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Vrlo važna primena regularnih izraza je u kreiranju kompajlera. Često se provera sintakse programa vrši pomoću vrlo složenog regularnog izraza, pa ukoliko program ne odgovara tom izrazu javlja se sintaksna greška.</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FECCC4-EA47-4C57-B9DD-08B2C6B1BA4D}" type="slidenum">
              <a:rPr lang="en-GB" altLang="sr-Latn-RS" smtClean="0">
                <a:latin typeface="Arial Black" pitchFamily="34" charset="0"/>
              </a:rPr>
              <a:pPr eaLnBrk="1" hangingPunct="1"/>
              <a:t>16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matches metoda</a:t>
            </a:r>
            <a:endParaRPr lang="en-US" altLang="sr-Latn-RS" sz="3600" smtClean="0"/>
          </a:p>
        </p:txBody>
      </p:sp>
      <p:sp>
        <p:nvSpPr>
          <p:cNvPr id="5" name="Rectangle 1"/>
          <p:cNvSpPr>
            <a:spLocks noChangeArrowheads="1"/>
          </p:cNvSpPr>
          <p:nvPr/>
        </p:nvSpPr>
        <p:spPr bwMode="auto">
          <a:xfrm>
            <a:off x="179388" y="1452563"/>
            <a:ext cx="8856662" cy="478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U Javi, regularan izraz je </a:t>
            </a:r>
            <a:r>
              <a:rPr lang="en-GB" sz="1900" dirty="0">
                <a:latin typeface="Consolas" pitchFamily="49" charset="0"/>
                <a:cs typeface="Consolas" pitchFamily="49" charset="0"/>
              </a:rPr>
              <a:t>String</a:t>
            </a:r>
            <a:r>
              <a:rPr lang="en-GB" sz="1900" dirty="0">
                <a:solidFill>
                  <a:schemeClr val="tx1">
                    <a:lumMod val="95000"/>
                    <a:lumOff val="5000"/>
                  </a:schemeClr>
                </a:solidFill>
              </a:rPr>
              <a:t> </a:t>
            </a:r>
            <a:r>
              <a:rPr lang="sr-Latn-RS" sz="1900" dirty="0" smtClean="0">
                <a:solidFill>
                  <a:schemeClr val="tx1">
                    <a:lumMod val="95000"/>
                    <a:lumOff val="5000"/>
                  </a:schemeClr>
                </a:solidFill>
              </a:rPr>
              <a:t>objekat.</a:t>
            </a:r>
            <a:endParaRPr lang="sr-Latn-R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Klasa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ima nekoliko metoda za izvršavanje operacija sa regularnim izrazima, od kojih je najjednostavnija </a:t>
            </a:r>
            <a:r>
              <a:rPr lang="sr-Latn-RS" sz="1900" dirty="0">
                <a:latin typeface="Consolas" pitchFamily="49" charset="0"/>
                <a:cs typeface="Consolas" pitchFamily="49" charset="0"/>
              </a:rPr>
              <a:t>matches</a:t>
            </a:r>
            <a:r>
              <a:rPr lang="sr-Latn-RS" sz="1900" dirty="0">
                <a:solidFill>
                  <a:schemeClr val="tx1">
                    <a:lumMod val="95000"/>
                    <a:lumOff val="5000"/>
                  </a:schemeClr>
                </a:solidFill>
              </a:rPr>
              <a:t> metoda. Ova metoda ima za argument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objekat koji </a:t>
            </a:r>
            <a:r>
              <a:rPr lang="sr-Latn-RS" sz="1900" dirty="0" smtClean="0">
                <a:solidFill>
                  <a:schemeClr val="tx1">
                    <a:lumMod val="95000"/>
                    <a:lumOff val="5000"/>
                  </a:schemeClr>
                </a:solidFill>
              </a:rPr>
              <a:t>specificira </a:t>
            </a:r>
            <a:r>
              <a:rPr lang="sr-Latn-RS" sz="1900" dirty="0">
                <a:solidFill>
                  <a:schemeClr val="tx1">
                    <a:lumMod val="95000"/>
                    <a:lumOff val="5000"/>
                  </a:schemeClr>
                </a:solidFill>
              </a:rPr>
              <a:t>regularan izraz i poziva se na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objektu za koji želimo da utvrdimo da li odgovara predmetnom regularnom izrazu. Metoda vraća </a:t>
            </a:r>
            <a:r>
              <a:rPr lang="sr-Latn-RS" sz="1900" dirty="0">
                <a:latin typeface="Consolas" pitchFamily="49" charset="0"/>
                <a:cs typeface="Consolas" pitchFamily="49" charset="0"/>
              </a:rPr>
              <a:t>true</a:t>
            </a:r>
            <a:r>
              <a:rPr lang="sr-Latn-RS" sz="1900" dirty="0">
                <a:solidFill>
                  <a:schemeClr val="tx1">
                    <a:lumMod val="95000"/>
                    <a:lumOff val="5000"/>
                  </a:schemeClr>
                </a:solidFill>
              </a:rPr>
              <a:t> ili </a:t>
            </a:r>
            <a:r>
              <a:rPr lang="sr-Latn-RS" sz="1900" dirty="0">
                <a:latin typeface="Consolas" pitchFamily="49" charset="0"/>
                <a:cs typeface="Consolas" pitchFamily="49" charset="0"/>
              </a:rPr>
              <a:t>false</a:t>
            </a:r>
            <a:r>
              <a:rPr lang="sr-Latn-RS" sz="1900" dirty="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 primer, provera da li se string </a:t>
            </a:r>
            <a:r>
              <a:rPr lang="sr-Latn-RS" sz="1900" dirty="0">
                <a:latin typeface="Consolas" pitchFamily="49" charset="0"/>
                <a:cs typeface="Consolas" pitchFamily="49" charset="0"/>
              </a:rPr>
              <a:t>str</a:t>
            </a:r>
            <a:r>
              <a:rPr lang="sr-Latn-RS" sz="1900" dirty="0">
                <a:solidFill>
                  <a:schemeClr val="tx1">
                    <a:lumMod val="95000"/>
                    <a:lumOff val="5000"/>
                  </a:schemeClr>
                </a:solidFill>
              </a:rPr>
              <a:t> sastoji samo od cifara</a:t>
            </a:r>
            <a:r>
              <a:rPr lang="en-US" sz="1900" dirty="0">
                <a:solidFill>
                  <a:schemeClr val="tx1">
                    <a:lumMod val="95000"/>
                    <a:lumOff val="5000"/>
                  </a:schemeClr>
                </a:solidFill>
              </a:rPr>
              <a:t>,</a:t>
            </a:r>
            <a:r>
              <a:rPr lang="sr-Latn-RS" sz="1900" dirty="0">
                <a:solidFill>
                  <a:schemeClr val="tx1">
                    <a:lumMod val="95000"/>
                    <a:lumOff val="5000"/>
                  </a:schemeClr>
                </a:solidFill>
              </a:rPr>
              <a:t> samo od malih slova</a:t>
            </a:r>
            <a:r>
              <a:rPr lang="en-US" sz="1900" dirty="0">
                <a:solidFill>
                  <a:schemeClr val="tx1">
                    <a:lumMod val="95000"/>
                    <a:lumOff val="5000"/>
                  </a:schemeClr>
                </a:solidFill>
              </a:rPr>
              <a:t> </a:t>
            </a:r>
            <a:r>
              <a:rPr lang="en-US" sz="1900" dirty="0" err="1">
                <a:solidFill>
                  <a:schemeClr val="tx1">
                    <a:lumMod val="95000"/>
                    <a:lumOff val="5000"/>
                  </a:schemeClr>
                </a:solidFill>
              </a:rPr>
              <a:t>ili</a:t>
            </a:r>
            <a:r>
              <a:rPr lang="en-US" sz="1900" dirty="0">
                <a:solidFill>
                  <a:schemeClr val="tx1">
                    <a:lumMod val="95000"/>
                    <a:lumOff val="5000"/>
                  </a:schemeClr>
                </a:solidFill>
              </a:rPr>
              <a:t> p</a:t>
            </a:r>
            <a:r>
              <a:rPr lang="sr-Latn-RS" sz="1900" dirty="0">
                <a:solidFill>
                  <a:schemeClr val="tx1">
                    <a:lumMod val="95000"/>
                    <a:lumOff val="5000"/>
                  </a:schemeClr>
                </a:solidFill>
              </a:rPr>
              <a:t>očinje rečju Java, bi bila:</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str.matches("\\d*")		</a:t>
            </a:r>
            <a:r>
              <a:rPr lang="en-US" sz="1900" dirty="0">
                <a:latin typeface="Consolas" pitchFamily="49" charset="0"/>
                <a:cs typeface="Consolas" pitchFamily="49" charset="0"/>
              </a:rPr>
              <a:t>// </a:t>
            </a:r>
            <a:r>
              <a:rPr lang="en-US" sz="1900" dirty="0" err="1">
                <a:latin typeface="Consolas" pitchFamily="49" charset="0"/>
                <a:cs typeface="Consolas" pitchFamily="49" charset="0"/>
              </a:rPr>
              <a:t>nula</a:t>
            </a:r>
            <a:r>
              <a:rPr lang="en-US" sz="1900" dirty="0">
                <a:latin typeface="Consolas" pitchFamily="49" charset="0"/>
                <a:cs typeface="Consolas" pitchFamily="49" charset="0"/>
              </a:rPr>
              <a:t> </a:t>
            </a:r>
            <a:r>
              <a:rPr lang="en-US" sz="1900" dirty="0" err="1">
                <a:latin typeface="Consolas" pitchFamily="49" charset="0"/>
                <a:cs typeface="Consolas" pitchFamily="49" charset="0"/>
              </a:rPr>
              <a:t>ili</a:t>
            </a:r>
            <a:r>
              <a:rPr lang="en-US" sz="1900" dirty="0">
                <a:latin typeface="Consolas" pitchFamily="49" charset="0"/>
                <a:cs typeface="Consolas" pitchFamily="49" charset="0"/>
              </a:rPr>
              <a:t> v</a:t>
            </a:r>
            <a:r>
              <a:rPr lang="sr-Latn-RS" sz="1900" dirty="0">
                <a:latin typeface="Consolas" pitchFamily="49" charset="0"/>
                <a:cs typeface="Consolas" pitchFamily="49" charset="0"/>
              </a:rPr>
              <a:t>iše cifara 	</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str.matches("[a-z]+")	</a:t>
            </a:r>
            <a:r>
              <a:rPr lang="en-US" sz="1900" dirty="0">
                <a:latin typeface="Consolas" pitchFamily="49" charset="0"/>
                <a:cs typeface="Consolas" pitchFamily="49" charset="0"/>
              </a:rPr>
              <a:t>// </a:t>
            </a:r>
            <a:r>
              <a:rPr lang="en-US" sz="1900" dirty="0" err="1">
                <a:latin typeface="Consolas" pitchFamily="49" charset="0"/>
                <a:cs typeface="Consolas" pitchFamily="49" charset="0"/>
              </a:rPr>
              <a:t>jedn</a:t>
            </a:r>
            <a:r>
              <a:rPr lang="sr-Latn-RS" sz="1900" dirty="0">
                <a:latin typeface="Consolas" pitchFamily="49" charset="0"/>
                <a:cs typeface="Consolas" pitchFamily="49" charset="0"/>
              </a:rPr>
              <a:t>o</a:t>
            </a:r>
            <a:r>
              <a:rPr lang="en-US" sz="1900" dirty="0">
                <a:latin typeface="Consolas" pitchFamily="49" charset="0"/>
                <a:cs typeface="Consolas" pitchFamily="49" charset="0"/>
              </a:rPr>
              <a:t> </a:t>
            </a:r>
            <a:r>
              <a:rPr lang="en-US" sz="1900" dirty="0" err="1">
                <a:latin typeface="Consolas" pitchFamily="49" charset="0"/>
                <a:cs typeface="Consolas" pitchFamily="49" charset="0"/>
              </a:rPr>
              <a:t>ili</a:t>
            </a:r>
            <a:r>
              <a:rPr lang="en-US" sz="1900" dirty="0">
                <a:latin typeface="Consolas" pitchFamily="49" charset="0"/>
                <a:cs typeface="Consolas" pitchFamily="49" charset="0"/>
              </a:rPr>
              <a:t> v</a:t>
            </a:r>
            <a:r>
              <a:rPr lang="sr-Latn-RS" sz="1900" dirty="0">
                <a:latin typeface="Consolas" pitchFamily="49" charset="0"/>
                <a:cs typeface="Consolas" pitchFamily="49" charset="0"/>
              </a:rPr>
              <a:t>iše malih slova</a:t>
            </a: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str.matches("Java.+")	</a:t>
            </a:r>
            <a:r>
              <a:rPr lang="en-US" sz="1900" dirty="0">
                <a:latin typeface="Consolas" pitchFamily="49" charset="0"/>
                <a:cs typeface="Consolas" pitchFamily="49" charset="0"/>
              </a:rPr>
              <a:t>// </a:t>
            </a:r>
            <a:r>
              <a:rPr lang="sr-Latn-ME" sz="1900" dirty="0">
                <a:latin typeface="Consolas" pitchFamily="49" charset="0"/>
                <a:cs typeface="Consolas" pitchFamily="49" charset="0"/>
              </a:rPr>
              <a:t>string počinje rečju Java</a:t>
            </a:r>
            <a:r>
              <a:rPr lang="sr-Latn-RS" sz="1900" dirty="0">
                <a:latin typeface="Consolas" pitchFamily="49" charset="0"/>
                <a:cs typeface="Consolas" pitchFamily="49" charset="0"/>
              </a:rPr>
              <a:t> 	</a:t>
            </a: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Regularni izraz se sastoji od karaktera literala i specijalnih simbola. </a:t>
            </a: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 sledećem slajdu su prikazane klase karaktera koje se mogu koristiti u </a:t>
            </a:r>
            <a:r>
              <a:rPr lang="sr-Latn-RS" sz="1900" dirty="0" smtClean="0">
                <a:solidFill>
                  <a:schemeClr val="tx1">
                    <a:lumMod val="95000"/>
                    <a:lumOff val="5000"/>
                  </a:schemeClr>
                </a:solidFill>
              </a:rPr>
              <a:t>regularnim </a:t>
            </a:r>
            <a:r>
              <a:rPr lang="sr-Latn-RS" sz="1900" dirty="0">
                <a:solidFill>
                  <a:schemeClr val="tx1">
                    <a:lumMod val="95000"/>
                    <a:lumOff val="5000"/>
                  </a:schemeClr>
                </a:solidFill>
              </a:rPr>
              <a:t>izrazima.</a:t>
            </a:r>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DA62AA-3D34-44FB-85C0-FA19292FBFB7}" type="slidenum">
              <a:rPr lang="en-GB" altLang="sr-Latn-RS" smtClean="0">
                <a:latin typeface="Arial Black" pitchFamily="34" charset="0"/>
              </a:rPr>
              <a:pPr eaLnBrk="1" hangingPunct="1"/>
              <a:t>17</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57200"/>
            <a:ext cx="8040687" cy="739775"/>
          </a:xfrm>
        </p:spPr>
        <p:txBody>
          <a:bodyPr/>
          <a:lstStyle/>
          <a:p>
            <a:pPr eaLnBrk="1" hangingPunct="1"/>
            <a:r>
              <a:rPr lang="sr-Latn-RS" altLang="sr-Latn-RS" sz="3600" dirty="0" smtClean="0"/>
              <a:t>Klase karaktera u regularnim izrazima</a:t>
            </a:r>
            <a:endParaRPr lang="en-US" altLang="sr-Latn-RS" sz="3600" dirty="0" smtClean="0"/>
          </a:p>
        </p:txBody>
      </p:sp>
      <p:sp>
        <p:nvSpPr>
          <p:cNvPr id="1945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FF5847-34E5-42D0-86D0-093C353F40D4}" type="slidenum">
              <a:rPr lang="en-GB" altLang="sr-Latn-RS" smtClean="0">
                <a:latin typeface="Arial Black" pitchFamily="34" charset="0"/>
              </a:rPr>
              <a:pPr eaLnBrk="1" hangingPunct="1"/>
              <a:t>18</a:t>
            </a:fld>
            <a:endParaRPr lang="en-GB" altLang="sr-Latn-RS" smtClean="0">
              <a:latin typeface="Arial Black" pitchFamily="34" charset="0"/>
            </a:endParaRPr>
          </a:p>
        </p:txBody>
      </p:sp>
      <p:graphicFrame>
        <p:nvGraphicFramePr>
          <p:cNvPr id="6" name="Table 5"/>
          <p:cNvGraphicFramePr>
            <a:graphicFrameLocks noGrp="1"/>
          </p:cNvGraphicFramePr>
          <p:nvPr/>
        </p:nvGraphicFramePr>
        <p:xfrm>
          <a:off x="684213" y="1268413"/>
          <a:ext cx="7889875" cy="2209803"/>
        </p:xfrm>
        <a:graphic>
          <a:graphicData uri="http://schemas.openxmlformats.org/drawingml/2006/table">
            <a:tbl>
              <a:tblPr/>
              <a:tblGrid>
                <a:gridCol w="3227443">
                  <a:extLst>
                    <a:ext uri="{9D8B030D-6E8A-4147-A177-3AD203B41FA5}">
                      <a16:colId xmlns:a16="http://schemas.microsoft.com/office/drawing/2014/main" val="20000"/>
                    </a:ext>
                  </a:extLst>
                </a:gridCol>
                <a:gridCol w="4662432">
                  <a:extLst>
                    <a:ext uri="{9D8B030D-6E8A-4147-A177-3AD203B41FA5}">
                      <a16:colId xmlns:a16="http://schemas.microsoft.com/office/drawing/2014/main" val="20001"/>
                    </a:ext>
                  </a:extLst>
                </a:gridCol>
              </a:tblGrid>
              <a:tr h="3228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FF"/>
                          </a:solidFill>
                          <a:effectLst/>
                          <a:latin typeface="Calibri" pitchFamily="34" charset="0"/>
                          <a:cs typeface="Times New Roman" pitchFamily="18" charset="0"/>
                        </a:rPr>
                        <a:t>Konstrukcija</a:t>
                      </a:r>
                      <a:endParaRPr kumimoji="0" lang="en-GB" sz="1800" b="0" i="0" u="none" strike="noStrike" cap="none" normalizeH="0" baseline="0" dirty="0" smtClean="0">
                        <a:ln>
                          <a:noFill/>
                        </a:ln>
                        <a:solidFill>
                          <a:schemeClr val="tx1"/>
                        </a:solidFill>
                        <a:effectLst/>
                        <a:latin typeface="Calibri" pitchFamily="34" charset="0"/>
                        <a:cs typeface="Times New Roman" pitchFamily="18" charset="0"/>
                      </a:endParaRPr>
                    </a:p>
                  </a:txBody>
                  <a:tcPr marL="38759" marR="38759"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dirty="0" smtClean="0">
                        <a:ln>
                          <a:noFill/>
                        </a:ln>
                        <a:solidFill>
                          <a:schemeClr val="tx1"/>
                        </a:solidFill>
                        <a:effectLst/>
                        <a:latin typeface="Calibri" pitchFamily="34" charset="0"/>
                        <a:cs typeface="Times New Roman" pitchFamily="18" charset="0"/>
                      </a:endParaRPr>
                    </a:p>
                  </a:txBody>
                  <a:tcPr marL="38759" marR="38759" marT="0" marB="0" anchor="ctr" horzOverflow="overflow">
                    <a:lnL>
                      <a:noFill/>
                    </a:lnL>
                    <a:lnR>
                      <a:noFill/>
                    </a:lnR>
                    <a:lnT>
                      <a:noFill/>
                    </a:lnT>
                    <a:lnB>
                      <a:noFill/>
                    </a:lnB>
                    <a:lnTlToBr>
                      <a:noFill/>
                    </a:lnTlToBr>
                    <a:lnBlToTr>
                      <a:noFill/>
                    </a:lnBlToTr>
                    <a:solidFill>
                      <a:srgbClr val="4F81BD"/>
                    </a:solidFill>
                  </a:tcPr>
                </a:tc>
                <a:extLst>
                  <a:ext uri="{0D108BD9-81ED-4DB2-BD59-A6C34878D82A}">
                    <a16:rowId xmlns:a16="http://schemas.microsoft.com/office/drawing/2014/main" val="10000"/>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r>
                        <a:rPr kumimoji="0" lang="en-US" sz="2000" b="0" i="0" u="none" strike="noStrike" cap="none" normalizeH="0" baseline="0" dirty="0" err="1" smtClean="0">
                          <a:ln>
                            <a:noFill/>
                          </a:ln>
                          <a:solidFill>
                            <a:schemeClr val="tx1"/>
                          </a:solidFill>
                          <a:effectLst/>
                          <a:latin typeface="Consolas" pitchFamily="49" charset="0"/>
                          <a:cs typeface="Consolas" pitchFamily="49" charset="0"/>
                        </a:rPr>
                        <a:t>abc</a:t>
                      </a: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ili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c</a:t>
                      </a:r>
                      <a:endParaRPr kumimoji="0" lang="sr-Latn-CS" sz="20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defRPr/>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r>
                        <a:rPr kumimoji="0" lang="en-US" sz="2000" b="0" i="0" u="none" strike="noStrike" cap="none" normalizeH="0" baseline="0" dirty="0" err="1" smtClean="0">
                          <a:ln>
                            <a:noFill/>
                          </a:ln>
                          <a:solidFill>
                            <a:schemeClr val="tx1"/>
                          </a:solidFill>
                          <a:effectLst/>
                          <a:latin typeface="Consolas" pitchFamily="49" charset="0"/>
                          <a:cs typeface="Consolas" pitchFamily="49" charset="0"/>
                        </a:rPr>
                        <a:t>abc</a:t>
                      </a: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Sve</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osim</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ili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c</a:t>
                      </a:r>
                      <a:endParaRPr kumimoji="0" lang="sr-Latn-CS" sz="20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[a-z]</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mala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slova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opseg</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[^a-z]</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Sve</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osim</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malih</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slova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772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a:t>
                      </a:r>
                      <a:r>
                        <a:rPr kumimoji="0" lang="en-US" sz="2000" b="0" i="0" u="none" strike="noStrike" cap="none" normalizeH="0" baseline="0" dirty="0" err="1" smtClean="0">
                          <a:ln>
                            <a:noFill/>
                          </a:ln>
                          <a:solidFill>
                            <a:schemeClr val="tx1"/>
                          </a:solidFill>
                          <a:effectLst/>
                          <a:latin typeface="Consolas" pitchFamily="49" charset="0"/>
                          <a:cs typeface="Consolas" pitchFamily="49" charset="0"/>
                        </a:rPr>
                        <a:t>zA</a:t>
                      </a:r>
                      <a:r>
                        <a:rPr kumimoji="0" lang="en-US" sz="2000" b="0" i="0" u="none" strike="noStrike" cap="none" normalizeH="0" baseline="0" dirty="0" smtClean="0">
                          <a:ln>
                            <a:noFill/>
                          </a:ln>
                          <a:solidFill>
                            <a:schemeClr val="tx1"/>
                          </a:solidFill>
                          <a:effectLst/>
                          <a:latin typeface="Consolas" pitchFamily="49" charset="0"/>
                          <a:cs typeface="Consolas" pitchFamily="49" charset="0"/>
                        </a:rPr>
                        <a:t>-Z] </a:t>
                      </a:r>
                      <a:r>
                        <a:rPr kumimoji="0" lang="en-US" sz="1800" b="0" i="0" u="none" strike="noStrike" kern="1200" cap="none" normalizeH="0" baseline="0" dirty="0" err="1" smtClean="0">
                          <a:ln>
                            <a:noFill/>
                          </a:ln>
                          <a:solidFill>
                            <a:schemeClr val="tx1"/>
                          </a:solidFill>
                          <a:effectLst/>
                          <a:latin typeface="Calibri" pitchFamily="34" charset="0"/>
                          <a:ea typeface="+mn-ea"/>
                          <a:cs typeface="Times New Roman" pitchFamily="18" charset="0"/>
                        </a:rPr>
                        <a:t>ili</a:t>
                      </a:r>
                      <a:r>
                        <a:rPr kumimoji="0" lang="en-US" sz="1800" b="0" i="0" u="none" strike="noStrike" kern="1200" cap="none" normalizeH="0" baseline="0" dirty="0" smtClean="0">
                          <a:ln>
                            <a:noFill/>
                          </a:ln>
                          <a:solidFill>
                            <a:schemeClr val="tx1"/>
                          </a:solidFill>
                          <a:effectLst/>
                          <a:latin typeface="Calibri" pitchFamily="34" charset="0"/>
                          <a:ea typeface="+mn-ea"/>
                          <a:cs typeface="Times New Roman" pitchFamily="18" charset="0"/>
                        </a:rPr>
                        <a:t> </a:t>
                      </a:r>
                      <a:r>
                        <a:rPr kumimoji="0" lang="en-US" sz="2000" b="0" i="0" u="none" strike="noStrike" cap="none" normalizeH="0" baseline="0" dirty="0" smtClean="0">
                          <a:ln>
                            <a:noFill/>
                          </a:ln>
                          <a:solidFill>
                            <a:schemeClr val="tx1"/>
                          </a:solidFill>
                          <a:effectLst/>
                          <a:latin typeface="Consolas" pitchFamily="49" charset="0"/>
                          <a:cs typeface="Consolas" pitchFamily="49" charset="0"/>
                        </a:rPr>
                        <a:t>[a-z[A-Z]]</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slova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mala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ili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velika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0004">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[a-z&amp;&amp;[</a:t>
                      </a:r>
                      <a:r>
                        <a:rPr kumimoji="0" lang="en-US" sz="2000" b="0" i="0" u="none" strike="noStrike" cap="none" normalizeH="0" baseline="0" dirty="0" err="1" smtClean="0">
                          <a:ln>
                            <a:noFill/>
                          </a:ln>
                          <a:solidFill>
                            <a:schemeClr val="tx1"/>
                          </a:solidFill>
                          <a:effectLst/>
                          <a:latin typeface="Consolas" pitchFamily="49" charset="0"/>
                          <a:cs typeface="Consolas" pitchFamily="49" charset="0"/>
                        </a:rPr>
                        <a:t>bcd</a:t>
                      </a: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Presek</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skupova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malih</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slova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c</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ili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dirty="0" smtClean="0">
                          <a:ln>
                            <a:noFill/>
                          </a:ln>
                          <a:solidFill>
                            <a:schemeClr val="tx1"/>
                          </a:solidFill>
                          <a:effectLst/>
                          <a:latin typeface="Consolas" pitchFamily="49" charset="0"/>
                          <a:ea typeface="+mn-ea"/>
                          <a:cs typeface="Consolas" pitchFamily="49" charset="0"/>
                        </a:rPr>
                        <a:t>d</a:t>
                      </a:r>
                      <a:endParaRPr kumimoji="0" lang="sr-Latn-CS" sz="20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5" name="Table 4"/>
          <p:cNvGraphicFramePr>
            <a:graphicFrameLocks noGrp="1"/>
          </p:cNvGraphicFramePr>
          <p:nvPr/>
        </p:nvGraphicFramePr>
        <p:xfrm>
          <a:off x="1763713" y="3716338"/>
          <a:ext cx="5429250" cy="2516189"/>
        </p:xfrm>
        <a:graphic>
          <a:graphicData uri="http://schemas.openxmlformats.org/drawingml/2006/table">
            <a:tbl>
              <a:tblPr/>
              <a:tblGrid>
                <a:gridCol w="934069">
                  <a:extLst>
                    <a:ext uri="{9D8B030D-6E8A-4147-A177-3AD203B41FA5}">
                      <a16:colId xmlns:a16="http://schemas.microsoft.com/office/drawing/2014/main" val="20000"/>
                    </a:ext>
                  </a:extLst>
                </a:gridCol>
                <a:gridCol w="4495181">
                  <a:extLst>
                    <a:ext uri="{9D8B030D-6E8A-4147-A177-3AD203B41FA5}">
                      <a16:colId xmlns:a16="http://schemas.microsoft.com/office/drawing/2014/main" val="20001"/>
                    </a:ext>
                  </a:extLst>
                </a:gridCol>
              </a:tblGrid>
              <a:tr h="3231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Karakter</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7" marR="38767"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7" marR="38767" marT="0" marB="0" anchor="ctr" horzOverflow="overflow">
                    <a:lnL>
                      <a:noFill/>
                    </a:lnL>
                    <a:lnR>
                      <a:noFill/>
                    </a:lnR>
                    <a:lnT>
                      <a:noFill/>
                    </a:lnT>
                    <a:lnB>
                      <a:noFill/>
                    </a:lnB>
                    <a:lnTlToBr>
                      <a:noFill/>
                    </a:lnTlToBr>
                    <a:lnBlToTr>
                      <a:noFill/>
                    </a:lnBlToTr>
                    <a:solidFill>
                      <a:srgbClr val="4F81BD"/>
                    </a:solidFill>
                  </a:tcPr>
                </a:tc>
                <a:extLst>
                  <a:ext uri="{0D108BD9-81ED-4DB2-BD59-A6C34878D82A}">
                    <a16:rowId xmlns:a16="http://schemas.microsoft.com/office/drawing/2014/main" val="10000"/>
                  </a:ext>
                </a:extLst>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dirty="0" smtClean="0">
                          <a:ln>
                            <a:noFill/>
                          </a:ln>
                          <a:solidFill>
                            <a:schemeClr val="tx1"/>
                          </a:solidFill>
                          <a:effectLst/>
                          <a:latin typeface="Consolas" pitchFamily="49" charset="0"/>
                          <a:cs typeface="Consolas" pitchFamily="49" charset="0"/>
                        </a:rPr>
                        <a:t>.</a:t>
                      </a:r>
                    </a:p>
                  </a:txBody>
                  <a:tcPr marL="68564" marR="68564"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Bilo</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koji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\d</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Bilo</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koja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cifra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900" b="0" i="0" u="none" strike="noStrike" kern="1200" cap="none" normalizeH="0" baseline="0" dirty="0" smtClean="0">
                          <a:ln>
                            <a:noFill/>
                          </a:ln>
                          <a:solidFill>
                            <a:schemeClr val="tx1"/>
                          </a:solidFill>
                          <a:effectLst/>
                          <a:latin typeface="Consolas" pitchFamily="49" charset="0"/>
                          <a:ea typeface="+mn-ea"/>
                          <a:cs typeface="Consolas" pitchFamily="49" charset="0"/>
                        </a:rPr>
                        <a:t>[0-9]</a:t>
                      </a:r>
                      <a:endParaRPr kumimoji="0" lang="sr-Latn-CS" sz="19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\D</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Sve</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osim</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cifri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900" b="0" i="0" u="none" strike="noStrike" kern="1200" cap="none" normalizeH="0" baseline="0" dirty="0" smtClean="0">
                          <a:ln>
                            <a:noFill/>
                          </a:ln>
                          <a:solidFill>
                            <a:schemeClr val="tx1"/>
                          </a:solidFill>
                          <a:effectLst/>
                          <a:latin typeface="Consolas" pitchFamily="49" charset="0"/>
                          <a:ea typeface="+mn-ea"/>
                          <a:cs typeface="Consolas" pitchFamily="49" charset="0"/>
                        </a:rPr>
                        <a:t>[^0-9]</a:t>
                      </a:r>
                      <a:endParaRPr kumimoji="0" lang="sr-Latn-CS" sz="19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\w</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Bilo</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koji</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word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900" b="0" i="0" u="none" strike="noStrike" kern="1200" cap="none" normalizeH="0" baseline="0" dirty="0" smtClean="0">
                          <a:ln>
                            <a:noFill/>
                          </a:ln>
                          <a:solidFill>
                            <a:schemeClr val="tx1"/>
                          </a:solidFill>
                          <a:effectLst/>
                          <a:latin typeface="Consolas" pitchFamily="49" charset="0"/>
                          <a:ea typeface="+mn-ea"/>
                          <a:cs typeface="Consolas" pitchFamily="49" charset="0"/>
                        </a:rPr>
                        <a:t>[a-zA-Z_0-9]</a:t>
                      </a:r>
                      <a:endParaRPr kumimoji="0" lang="sr-Latn-CS" sz="19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\W</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Sve</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osim</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word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karaktera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900" b="0" i="0" u="none" strike="noStrike" kern="1200" cap="none" normalizeH="0" baseline="0" dirty="0" smtClean="0">
                          <a:ln>
                            <a:noFill/>
                          </a:ln>
                          <a:solidFill>
                            <a:schemeClr val="tx1"/>
                          </a:solidFill>
                          <a:effectLst/>
                          <a:latin typeface="Consolas" pitchFamily="49" charset="0"/>
                          <a:ea typeface="+mn-ea"/>
                          <a:cs typeface="Consolas" pitchFamily="49" charset="0"/>
                        </a:rPr>
                        <a:t>[^\w]</a:t>
                      </a:r>
                      <a:endParaRPr kumimoji="0" lang="sr-Latn-CS" sz="1900" b="0" i="0" u="none" strike="noStrike" kern="1200" cap="none" normalizeH="0" baseline="0" dirty="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07935">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\s</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Belina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025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\S</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Sve</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osim</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cap="none" normalizeH="0" baseline="0" dirty="0" err="1" smtClean="0">
                          <a:ln>
                            <a:noFill/>
                          </a:ln>
                          <a:solidFill>
                            <a:schemeClr val="tx1"/>
                          </a:solidFill>
                          <a:effectLst/>
                          <a:latin typeface="Calibri" pitchFamily="34" charset="0"/>
                          <a:cs typeface="Times New Roman" pitchFamily="18" charset="0"/>
                        </a:rPr>
                        <a:t>belina</a:t>
                      </a: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 </a:t>
                      </a:r>
                      <a:r>
                        <a:rPr kumimoji="0" lang="en-US" sz="1800" b="0" i="0" u="none" strike="noStrike" kern="1200" cap="none" normalizeH="0" baseline="0" dirty="0" smtClean="0">
                          <a:ln>
                            <a:noFill/>
                          </a:ln>
                          <a:solidFill>
                            <a:schemeClr val="tx1"/>
                          </a:solidFill>
                          <a:effectLst/>
                          <a:latin typeface="Consolas" pitchFamily="49" charset="0"/>
                          <a:ea typeface="+mn-ea"/>
                          <a:cs typeface="Consolas" pitchFamily="49" charset="0"/>
                        </a:rPr>
                        <a:t>[^\s]</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9505" name="Rectangle 1"/>
          <p:cNvSpPr>
            <a:spLocks noChangeArrowheads="1"/>
          </p:cNvSpPr>
          <p:nvPr/>
        </p:nvSpPr>
        <p:spPr bwMode="auto">
          <a:xfrm>
            <a:off x="2844800" y="6308725"/>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sr-Latn-RS" b="1"/>
              <a:t>Predefinisane klase karaktera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8040687" cy="739775"/>
          </a:xfrm>
        </p:spPr>
        <p:txBody>
          <a:bodyPr/>
          <a:lstStyle/>
          <a:p>
            <a:pPr eaLnBrk="1" hangingPunct="1"/>
            <a:r>
              <a:rPr lang="sr-Latn-RS" altLang="sr-Latn-RS" sz="3600" dirty="0" smtClean="0"/>
              <a:t>Kvantifikatori u regularnim izrazima</a:t>
            </a:r>
            <a:endParaRPr lang="en-US" altLang="sr-Latn-RS" sz="3600" dirty="0" smtClean="0"/>
          </a:p>
        </p:txBody>
      </p:sp>
      <p:sp>
        <p:nvSpPr>
          <p:cNvPr id="2048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0D859C-51A6-40E4-B8AD-9CDD91830C60}" type="slidenum">
              <a:rPr lang="en-GB" altLang="sr-Latn-RS" smtClean="0">
                <a:latin typeface="Arial Black" pitchFamily="34" charset="0"/>
              </a:rPr>
              <a:pPr eaLnBrk="1" hangingPunct="1"/>
              <a:t>19</a:t>
            </a:fld>
            <a:endParaRPr lang="en-GB" altLang="sr-Latn-RS" smtClean="0">
              <a:latin typeface="Arial Black" pitchFamily="34" charset="0"/>
            </a:endParaRPr>
          </a:p>
        </p:txBody>
      </p:sp>
      <p:graphicFrame>
        <p:nvGraphicFramePr>
          <p:cNvPr id="5" name="Table 4"/>
          <p:cNvGraphicFramePr>
            <a:graphicFrameLocks noGrp="1"/>
          </p:cNvGraphicFramePr>
          <p:nvPr/>
        </p:nvGraphicFramePr>
        <p:xfrm>
          <a:off x="755650" y="4149725"/>
          <a:ext cx="7645400" cy="2155825"/>
        </p:xfrm>
        <a:graphic>
          <a:graphicData uri="http://schemas.openxmlformats.org/drawingml/2006/table">
            <a:tbl>
              <a:tblPr/>
              <a:tblGrid>
                <a:gridCol w="1344613">
                  <a:extLst>
                    <a:ext uri="{9D8B030D-6E8A-4147-A177-3AD203B41FA5}">
                      <a16:colId xmlns:a16="http://schemas.microsoft.com/office/drawing/2014/main" val="20000"/>
                    </a:ext>
                  </a:extLst>
                </a:gridCol>
                <a:gridCol w="6300787">
                  <a:extLst>
                    <a:ext uri="{9D8B030D-6E8A-4147-A177-3AD203B41FA5}">
                      <a16:colId xmlns:a16="http://schemas.microsoft.com/office/drawing/2014/main" val="20001"/>
                    </a:ext>
                  </a:extLst>
                </a:gridCol>
              </a:tblGrid>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FF"/>
                          </a:solidFill>
                          <a:effectLst/>
                          <a:latin typeface="Calibri" pitchFamily="34" charset="0"/>
                          <a:cs typeface="Times New Roman" pitchFamily="18" charset="0"/>
                        </a:rPr>
                        <a:t>Kvantifikator</a:t>
                      </a:r>
                      <a:endParaRPr kumimoji="0" lang="en-GB" sz="1800" b="0" i="0" u="none" strike="noStrike" cap="none" normalizeH="0" baseline="0" dirty="0" smtClean="0">
                        <a:ln>
                          <a:noFill/>
                        </a:ln>
                        <a:solidFill>
                          <a:schemeClr val="tx1"/>
                        </a:solidFill>
                        <a:effectLst/>
                        <a:latin typeface="Calibri" pitchFamily="34" charset="0"/>
                        <a:cs typeface="Times New Roman" pitchFamily="18" charset="0"/>
                      </a:endParaRPr>
                    </a:p>
                  </a:txBody>
                  <a:tcPr marL="38768" marR="38768"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dirty="0" smtClean="0">
                        <a:ln>
                          <a:noFill/>
                        </a:ln>
                        <a:solidFill>
                          <a:schemeClr val="tx1"/>
                        </a:solidFill>
                        <a:effectLst/>
                        <a:latin typeface="Calibri" pitchFamily="34" charset="0"/>
                        <a:cs typeface="Times New Roman" pitchFamily="18" charset="0"/>
                      </a:endParaRPr>
                    </a:p>
                  </a:txBody>
                  <a:tcPr marL="38768" marR="38768" marT="0" marB="0" anchor="ctr" horzOverflow="overflow">
                    <a:lnL>
                      <a:noFill/>
                    </a:lnL>
                    <a:lnR>
                      <a:noFill/>
                    </a:lnR>
                    <a:lnT>
                      <a:noFill/>
                    </a:lnT>
                    <a:lnB>
                      <a:noFill/>
                    </a:lnB>
                    <a:lnTlToBr>
                      <a:noFill/>
                    </a:lnTlToBr>
                    <a:lnBlToTr>
                      <a:noFill/>
                    </a:lnBlToTr>
                    <a:solidFill>
                      <a:srgbClr val="4F81BD"/>
                    </a:solidFill>
                  </a:tcPr>
                </a:tc>
                <a:extLst>
                  <a:ext uri="{0D108BD9-81ED-4DB2-BD59-A6C34878D82A}">
                    <a16:rowId xmlns:a16="http://schemas.microsoft.com/office/drawing/2014/main" val="10000"/>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dirty="0" smtClean="0">
                          <a:ln>
                            <a:noFill/>
                          </a:ln>
                          <a:solidFill>
                            <a:schemeClr val="tx1"/>
                          </a:solidFill>
                          <a:effectLst/>
                          <a:latin typeface="Consolas" pitchFamily="49" charset="0"/>
                          <a:cs typeface="Consolas" pitchFamily="49" charset="0"/>
                        </a:rPr>
                        <a:t>*</a:t>
                      </a:r>
                    </a:p>
                  </a:txBody>
                  <a:tcPr marL="68566" marR="68566"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0 ili više uzastopnih pojavljivanja podstringa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ME"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1 ili više uzastopnih pojavljivanja podstringa</a:t>
                      </a:r>
                      <a:endParaRPr kumimoji="0" lang="sr-Latn-CS" sz="19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ME"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0 ili 1 pojavljivanja podstringa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{n}</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Tačno n uzastopnih pojavljivanja podstringa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{n,}</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Barem n uzastopnih pojavljivanja podstringa</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07975">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r>
                        <a:rPr kumimoji="0" lang="en-US" sz="2000" b="0" i="0" u="none" strike="noStrike" cap="none" normalizeH="0" baseline="0" dirty="0" err="1" smtClean="0">
                          <a:ln>
                            <a:noFill/>
                          </a:ln>
                          <a:solidFill>
                            <a:schemeClr val="tx1"/>
                          </a:solidFill>
                          <a:effectLst/>
                          <a:latin typeface="Consolas" pitchFamily="49" charset="0"/>
                          <a:cs typeface="Consolas" pitchFamily="49" charset="0"/>
                        </a:rPr>
                        <a:t>n,m</a:t>
                      </a:r>
                      <a:r>
                        <a:rPr kumimoji="0" lang="en-US" sz="2000" b="0" i="0" u="none" strike="noStrike" cap="none" normalizeH="0" baseline="0" dirty="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dirty="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dirty="0" smtClean="0">
                          <a:ln>
                            <a:noFill/>
                          </a:ln>
                          <a:solidFill>
                            <a:schemeClr val="tx1"/>
                          </a:solidFill>
                          <a:effectLst/>
                          <a:latin typeface="Calibri" pitchFamily="34" charset="0"/>
                          <a:cs typeface="Times New Roman" pitchFamily="18" charset="0"/>
                        </a:rPr>
                        <a:t>Između n i m uzastopnih pojavljivanja podstringa  (uključeni n i m)</a:t>
                      </a:r>
                      <a:endParaRPr kumimoji="0" lang="sr-Latn-C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0505" name="Rectangle 1"/>
          <p:cNvSpPr>
            <a:spLocks noChangeArrowheads="1"/>
          </p:cNvSpPr>
          <p:nvPr/>
        </p:nvSpPr>
        <p:spPr bwMode="auto">
          <a:xfrm>
            <a:off x="179388" y="1268413"/>
            <a:ext cx="8856662" cy="278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dirty="0" err="1">
                <a:solidFill>
                  <a:srgbClr val="0D0D0D"/>
                </a:solidFill>
              </a:rPr>
              <a:t>Kvantifikatori</a:t>
            </a:r>
            <a:r>
              <a:rPr lang="en-US" sz="1900" dirty="0">
                <a:solidFill>
                  <a:srgbClr val="0D0D0D"/>
                </a:solidFill>
              </a:rPr>
              <a:t> u </a:t>
            </a:r>
            <a:r>
              <a:rPr lang="en-US" sz="1900" dirty="0" err="1">
                <a:solidFill>
                  <a:srgbClr val="0D0D0D"/>
                </a:solidFill>
              </a:rPr>
              <a:t>regularnim</a:t>
            </a:r>
            <a:r>
              <a:rPr lang="en-US" sz="1900" dirty="0">
                <a:solidFill>
                  <a:srgbClr val="0D0D0D"/>
                </a:solidFill>
              </a:rPr>
              <a:t> </a:t>
            </a:r>
            <a:r>
              <a:rPr lang="en-US" sz="1900" dirty="0" err="1">
                <a:solidFill>
                  <a:srgbClr val="0D0D0D"/>
                </a:solidFill>
              </a:rPr>
              <a:t>izrazima</a:t>
            </a:r>
            <a:r>
              <a:rPr lang="en-US" sz="1900" dirty="0">
                <a:solidFill>
                  <a:srgbClr val="0D0D0D"/>
                </a:solidFill>
              </a:rPr>
              <a:t> </a:t>
            </a:r>
            <a:r>
              <a:rPr lang="en-US" sz="1900" dirty="0" err="1">
                <a:solidFill>
                  <a:srgbClr val="0D0D0D"/>
                </a:solidFill>
              </a:rPr>
              <a:t>su</a:t>
            </a:r>
            <a:r>
              <a:rPr lang="en-US" sz="1900" dirty="0">
                <a:solidFill>
                  <a:srgbClr val="0D0D0D"/>
                </a:solidFill>
              </a:rPr>
              <a:t> </a:t>
            </a:r>
            <a:r>
              <a:rPr lang="en-US" sz="1900" dirty="0" err="1">
                <a:solidFill>
                  <a:srgbClr val="0D0D0D"/>
                </a:solidFill>
              </a:rPr>
              <a:t>specijalni</a:t>
            </a:r>
            <a:r>
              <a:rPr lang="en-US" sz="1900" dirty="0">
                <a:solidFill>
                  <a:srgbClr val="0D0D0D"/>
                </a:solidFill>
              </a:rPr>
              <a:t> </a:t>
            </a:r>
            <a:r>
              <a:rPr lang="en-US" sz="1900" dirty="0" err="1" smtClean="0">
                <a:solidFill>
                  <a:srgbClr val="0D0D0D"/>
                </a:solidFill>
              </a:rPr>
              <a:t>izraz</a:t>
            </a:r>
            <a:r>
              <a:rPr lang="sr-Latn-ME" sz="1900" dirty="0" smtClean="0">
                <a:solidFill>
                  <a:srgbClr val="0D0D0D"/>
                </a:solidFill>
              </a:rPr>
              <a:t>i</a:t>
            </a:r>
            <a:r>
              <a:rPr lang="en-US" sz="1900" dirty="0" smtClean="0">
                <a:solidFill>
                  <a:srgbClr val="0D0D0D"/>
                </a:solidFill>
              </a:rPr>
              <a:t> </a:t>
            </a:r>
            <a:r>
              <a:rPr lang="en-US" sz="1900" dirty="0" err="1">
                <a:solidFill>
                  <a:srgbClr val="0D0D0D"/>
                </a:solidFill>
              </a:rPr>
              <a:t>koji</a:t>
            </a:r>
            <a:r>
              <a:rPr lang="en-US" sz="1900" dirty="0">
                <a:solidFill>
                  <a:srgbClr val="0D0D0D"/>
                </a:solidFill>
              </a:rPr>
              <a:t> </a:t>
            </a:r>
            <a:r>
              <a:rPr lang="en-US" sz="1900" dirty="0" err="1">
                <a:solidFill>
                  <a:srgbClr val="0D0D0D"/>
                </a:solidFill>
              </a:rPr>
              <a:t>odre</a:t>
            </a:r>
            <a:r>
              <a:rPr lang="sr-Latn-ME" sz="1900" dirty="0">
                <a:solidFill>
                  <a:srgbClr val="0D0D0D"/>
                </a:solidFill>
              </a:rPr>
              <a:t>đuju broj pojavljivanja podstringa (jednog ili više uzastopnih karaktera) u stringu.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dirty="0" err="1">
                <a:solidFill>
                  <a:srgbClr val="0D0D0D"/>
                </a:solidFill>
              </a:rPr>
              <a:t>Kvantifikato</a:t>
            </a:r>
            <a:r>
              <a:rPr lang="sr-Latn-ME" sz="1900" dirty="0">
                <a:solidFill>
                  <a:srgbClr val="0D0D0D"/>
                </a:solidFill>
              </a:rPr>
              <a:t>r se odnosi samo na podstring koji prethodi kvantifikatoru.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ME" sz="1900" dirty="0">
                <a:solidFill>
                  <a:srgbClr val="0D0D0D"/>
                </a:solidFill>
              </a:rPr>
              <a:t>Ako želimo proveru da li se složeniji izraz ponavlja u stringu, možemo koristiti male zagrade da grupišem</a:t>
            </a:r>
            <a:r>
              <a:rPr lang="en-US" sz="1900" dirty="0">
                <a:solidFill>
                  <a:srgbClr val="0D0D0D"/>
                </a:solidFill>
              </a:rPr>
              <a:t>o</a:t>
            </a:r>
            <a:r>
              <a:rPr lang="sr-Latn-ME" sz="1900" dirty="0">
                <a:solidFill>
                  <a:srgbClr val="0D0D0D"/>
                </a:solidFill>
              </a:rPr>
              <a:t> taj izraz.</a:t>
            </a:r>
            <a:endParaRPr lang="en-U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dirty="0" err="1">
                <a:solidFill>
                  <a:srgbClr val="0D0D0D"/>
                </a:solidFill>
              </a:rPr>
              <a:t>Kvantifikatori</a:t>
            </a:r>
            <a:r>
              <a:rPr lang="en-US" sz="1900" dirty="0">
                <a:solidFill>
                  <a:srgbClr val="0D0D0D"/>
                </a:solidFill>
              </a:rPr>
              <a:t> </a:t>
            </a:r>
            <a:r>
              <a:rPr lang="en-US" sz="1900" dirty="0" err="1">
                <a:solidFill>
                  <a:srgbClr val="0D0D0D"/>
                </a:solidFill>
              </a:rPr>
              <a:t>su</a:t>
            </a:r>
            <a:r>
              <a:rPr lang="en-US" sz="1900" dirty="0">
                <a:solidFill>
                  <a:srgbClr val="0D0D0D"/>
                </a:solidFill>
              </a:rPr>
              <a:t> </a:t>
            </a:r>
            <a:r>
              <a:rPr lang="en-US" sz="1900" dirty="0" err="1">
                <a:solidFill>
                  <a:srgbClr val="0D0D0D"/>
                </a:solidFill>
              </a:rPr>
              <a:t>pohlepni</a:t>
            </a:r>
            <a:r>
              <a:rPr lang="en-US" sz="1900" dirty="0">
                <a:solidFill>
                  <a:srgbClr val="0D0D0D"/>
                </a:solidFill>
              </a:rPr>
              <a:t> (</a:t>
            </a:r>
            <a:r>
              <a:rPr lang="en-US" sz="1900" dirty="0" err="1">
                <a:solidFill>
                  <a:srgbClr val="0D0D0D"/>
                </a:solidFill>
              </a:rPr>
              <a:t>eng.</a:t>
            </a:r>
            <a:r>
              <a:rPr lang="en-US" sz="1900" dirty="0">
                <a:solidFill>
                  <a:srgbClr val="0D0D0D"/>
                </a:solidFill>
              </a:rPr>
              <a:t> </a:t>
            </a:r>
            <a:r>
              <a:rPr lang="en-US" sz="1900" i="1" dirty="0">
                <a:solidFill>
                  <a:srgbClr val="0D0D0D"/>
                </a:solidFill>
              </a:rPr>
              <a:t>greedy</a:t>
            </a:r>
            <a:r>
              <a:rPr lang="en-US" sz="1900" dirty="0">
                <a:solidFill>
                  <a:srgbClr val="0D0D0D"/>
                </a:solidFill>
              </a:rPr>
              <a:t>), </a:t>
            </a:r>
            <a:r>
              <a:rPr lang="en-US" sz="1900" dirty="0" err="1">
                <a:solidFill>
                  <a:srgbClr val="0D0D0D"/>
                </a:solidFill>
              </a:rPr>
              <a:t>tj</a:t>
            </a:r>
            <a:r>
              <a:rPr lang="en-US" sz="1900" dirty="0">
                <a:solidFill>
                  <a:srgbClr val="0D0D0D"/>
                </a:solidFill>
              </a:rPr>
              <a:t>. </a:t>
            </a:r>
            <a:r>
              <a:rPr lang="en-US" sz="1900" dirty="0" err="1">
                <a:solidFill>
                  <a:srgbClr val="0D0D0D"/>
                </a:solidFill>
              </a:rPr>
              <a:t>tra</a:t>
            </a:r>
            <a:r>
              <a:rPr lang="sr-Latn-ME" sz="1900" dirty="0">
                <a:solidFill>
                  <a:srgbClr val="0D0D0D"/>
                </a:solidFill>
              </a:rPr>
              <a:t>že maksimalan broj pojavljivanja podstringa (nastavljaju pretragu sve dok ima poklapanja). Ako se iza njih stavi karakter </a:t>
            </a:r>
            <a:r>
              <a:rPr lang="sr-Latn-ME" sz="1900" dirty="0">
                <a:solidFill>
                  <a:srgbClr val="0D0D0D"/>
                </a:solidFill>
                <a:latin typeface="Consolas" pitchFamily="49" charset="0"/>
                <a:cs typeface="Consolas" pitchFamily="49" charset="0"/>
              </a:rPr>
              <a:t>?</a:t>
            </a:r>
            <a:r>
              <a:rPr lang="sr-Latn-ME" sz="1900" dirty="0">
                <a:solidFill>
                  <a:srgbClr val="0D0D0D"/>
                </a:solidFill>
              </a:rPr>
              <a:t>, kvantifikatori postaju lenji, tj. traže minimalan broj pojavljivanja.</a:t>
            </a:r>
            <a:endParaRPr lang="sr-Latn-RS" sz="1900" dirty="0">
              <a:solidFill>
                <a:srgbClr val="0D0D0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63563" y="457200"/>
            <a:ext cx="5737225" cy="739775"/>
          </a:xfrm>
        </p:spPr>
        <p:txBody>
          <a:bodyPr/>
          <a:lstStyle/>
          <a:p>
            <a:pPr eaLnBrk="1" hangingPunct="1"/>
            <a:r>
              <a:rPr lang="sr-Latn-RS" altLang="sr-Latn-RS" sz="3600" smtClean="0"/>
              <a:t>K</a:t>
            </a:r>
            <a:r>
              <a:rPr lang="en-GB" altLang="sr-Latn-RS" sz="3600" smtClean="0"/>
              <a:t>las</a:t>
            </a:r>
            <a:r>
              <a:rPr lang="sr-Latn-RS" altLang="sr-Latn-RS" sz="3600" smtClean="0"/>
              <a:t>a</a:t>
            </a:r>
            <a:r>
              <a:rPr lang="en-GB" altLang="sr-Latn-RS" sz="3600" smtClean="0"/>
              <a:t> String</a:t>
            </a:r>
            <a:r>
              <a:rPr lang="sr-Latn-RS" altLang="sr-Latn-RS" sz="3600" smtClean="0"/>
              <a:t>. Konstruktori</a:t>
            </a:r>
            <a:endParaRPr lang="en-US" altLang="sr-Latn-RS" sz="3600" smtClean="0"/>
          </a:p>
        </p:txBody>
      </p:sp>
      <p:sp>
        <p:nvSpPr>
          <p:cNvPr id="5" name="Rectangle 1"/>
          <p:cNvSpPr>
            <a:spLocks noChangeArrowheads="1"/>
          </p:cNvSpPr>
          <p:nvPr/>
        </p:nvSpPr>
        <p:spPr bwMode="auto">
          <a:xfrm>
            <a:off x="179388" y="1320203"/>
            <a:ext cx="8964612" cy="534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a:solidFill>
                  <a:schemeClr val="tx1">
                    <a:lumMod val="95000"/>
                    <a:lumOff val="5000"/>
                  </a:schemeClr>
                </a:solidFill>
              </a:rPr>
              <a:t>U </a:t>
            </a:r>
            <a:r>
              <a:rPr lang="en-US" sz="1900" dirty="0" err="1">
                <a:solidFill>
                  <a:schemeClr val="tx1">
                    <a:lumMod val="95000"/>
                    <a:lumOff val="5000"/>
                  </a:schemeClr>
                </a:solidFill>
              </a:rPr>
              <a:t>Javi</a:t>
            </a:r>
            <a:r>
              <a:rPr lang="en-US" sz="1900" dirty="0">
                <a:solidFill>
                  <a:schemeClr val="tx1">
                    <a:lumMod val="95000"/>
                    <a:lumOff val="5000"/>
                  </a:schemeClr>
                </a:solidFill>
              </a:rPr>
              <a:t>, </a:t>
            </a:r>
            <a:r>
              <a:rPr lang="en-US" sz="1900" dirty="0" err="1">
                <a:solidFill>
                  <a:schemeClr val="tx1">
                    <a:lumMod val="95000"/>
                    <a:lumOff val="5000"/>
                  </a:schemeClr>
                </a:solidFill>
              </a:rPr>
              <a:t>stringovi</a:t>
            </a:r>
            <a:r>
              <a:rPr lang="en-US" sz="1900" dirty="0">
                <a:solidFill>
                  <a:schemeClr val="tx1">
                    <a:lumMod val="95000"/>
                    <a:lumOff val="5000"/>
                  </a:schemeClr>
                </a:solidFill>
              </a:rPr>
              <a:t> se </a:t>
            </a:r>
            <a:r>
              <a:rPr lang="en-US" sz="1900" dirty="0" err="1">
                <a:solidFill>
                  <a:schemeClr val="tx1">
                    <a:lumMod val="95000"/>
                    <a:lumOff val="5000"/>
                  </a:schemeClr>
                </a:solidFill>
              </a:rPr>
              <a:t>na</a:t>
            </a:r>
            <a:r>
              <a:rPr lang="sr-Latn-RS" sz="1900" dirty="0">
                <a:solidFill>
                  <a:schemeClr val="tx1">
                    <a:lumMod val="95000"/>
                    <a:lumOff val="5000"/>
                  </a:schemeClr>
                </a:solidFill>
              </a:rPr>
              <a:t>jčešće predstavljaju pomoću klase</a:t>
            </a:r>
            <a:r>
              <a:rPr lang="en-US" sz="1900" dirty="0">
                <a:solidFill>
                  <a:schemeClr val="tx1">
                    <a:lumMod val="95000"/>
                    <a:lumOff val="5000"/>
                  </a:schemeClr>
                </a:solidFill>
              </a:rPr>
              <a:t> </a:t>
            </a:r>
            <a:r>
              <a:rPr lang="en-US" sz="1900" dirty="0">
                <a:latin typeface="Consolas" pitchFamily="49" charset="0"/>
                <a:cs typeface="Consolas" pitchFamily="49" charset="0"/>
              </a:rPr>
              <a:t>String</a:t>
            </a:r>
            <a:r>
              <a:rPr lang="sr-Latn-RS" sz="1900" dirty="0">
                <a:solidFill>
                  <a:schemeClr val="tx1">
                    <a:lumMod val="95000"/>
                    <a:lumOff val="5000"/>
                  </a:schemeClr>
                </a:solidFill>
              </a:rPr>
              <a:t>.</a:t>
            </a:r>
            <a:r>
              <a:rPr lang="vi-VN" sz="1900" dirty="0">
                <a:solidFill>
                  <a:schemeClr val="tx1">
                    <a:lumMod val="95000"/>
                    <a:lumOff val="5000"/>
                  </a:schemeClr>
                </a:solidFill>
              </a:rPr>
              <a:t> </a:t>
            </a:r>
            <a:endParaRPr lang="en-U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Način deklarisanja i inicijalizacije stringova koji smo koristili do sad je:</a:t>
            </a:r>
            <a:endParaRPr lang="vi-VN" sz="1900" dirty="0">
              <a:solidFill>
                <a:schemeClr val="tx1">
                  <a:lumMod val="95000"/>
                  <a:lumOff val="5000"/>
                </a:schemeClr>
              </a:solidFill>
            </a:endParaRPr>
          </a:p>
          <a:p>
            <a:pPr>
              <a:spcBef>
                <a:spcPct val="20000"/>
              </a:spcBef>
              <a:spcAft>
                <a:spcPct val="2000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en-GB" sz="1900" dirty="0">
                <a:latin typeface="Consolas" pitchFamily="49" charset="0"/>
                <a:cs typeface="Consolas" pitchFamily="49" charset="0"/>
              </a:rPr>
              <a:t>"</a:t>
            </a:r>
            <a:r>
              <a:rPr lang="sr-Latn-RS" sz="1900" dirty="0">
                <a:latin typeface="Consolas" pitchFamily="49" charset="0"/>
                <a:cs typeface="Consolas" pitchFamily="49" charset="0"/>
              </a:rPr>
              <a:t>Petak, </a:t>
            </a:r>
            <a:r>
              <a:rPr lang="sr-Latn-RS" sz="1900" dirty="0" smtClean="0">
                <a:latin typeface="Consolas" pitchFamily="49" charset="0"/>
                <a:cs typeface="Consolas" pitchFamily="49" charset="0"/>
              </a:rPr>
              <a:t>9. mart</a:t>
            </a:r>
            <a:r>
              <a:rPr lang="en-GB" sz="1900" dirty="0" smtClean="0">
                <a:latin typeface="Consolas" pitchFamily="49" charset="0"/>
                <a:cs typeface="Consolas" pitchFamily="49" charset="0"/>
              </a:rPr>
              <a:t>"</a:t>
            </a:r>
            <a:r>
              <a:rPr lang="vi-VN" sz="1900" dirty="0">
                <a:latin typeface="Consolas" pitchFamily="49" charset="0"/>
                <a:cs typeface="Consolas" pitchFamily="49" charset="0"/>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Pored ovog načina, možemo koristiti i standardni način kreiranja stringa pomoću ključne reči </a:t>
            </a:r>
            <a:r>
              <a:rPr lang="sr-Latn-RS" sz="1900" dirty="0" smtClean="0">
                <a:latin typeface="Consolas" pitchFamily="49" charset="0"/>
                <a:cs typeface="Consolas" pitchFamily="49" charset="0"/>
              </a:rPr>
              <a:t>new</a:t>
            </a:r>
            <a:r>
              <a:rPr lang="sr-Latn-RS" sz="1900" dirty="0" smtClean="0">
                <a:solidFill>
                  <a:schemeClr val="tx1">
                    <a:lumMod val="95000"/>
                    <a:lumOff val="5000"/>
                  </a:schemeClr>
                </a:solidFill>
              </a:rPr>
              <a:t>:</a:t>
            </a:r>
            <a:endParaRPr lang="sr-Latn-RS" sz="1900" dirty="0">
              <a:solidFill>
                <a:schemeClr val="tx1">
                  <a:lumMod val="95000"/>
                  <a:lumOff val="5000"/>
                </a:schemeClr>
              </a:solidFill>
            </a:endParaRP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a:t>
            </a:r>
            <a:r>
              <a:rPr lang="en-GB" sz="1900" dirty="0">
                <a:latin typeface="Consolas" pitchFamily="49" charset="0"/>
                <a:cs typeface="Consolas" pitchFamily="49" charset="0"/>
              </a:rPr>
              <a:t>"</a:t>
            </a:r>
            <a:r>
              <a:rPr lang="sr-Latn-RS" sz="1900" dirty="0">
                <a:latin typeface="Consolas" pitchFamily="49" charset="0"/>
                <a:cs typeface="Consolas" pitchFamily="49" charset="0"/>
              </a:rPr>
              <a:t>Petak, 22. februar</a:t>
            </a:r>
            <a:r>
              <a:rPr lang="en-GB" sz="1900" dirty="0">
                <a:latin typeface="Consolas" pitchFamily="49" charset="0"/>
                <a:cs typeface="Consolas" pitchFamily="49" charset="0"/>
              </a:rPr>
              <a:t>"</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endParaRPr lang="en-U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Novi string se može inicijalizovati postojećim stringom:</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prvi</a:t>
            </a:r>
            <a:r>
              <a:rPr lang="vi-VN" sz="1900" dirty="0">
                <a:latin typeface="Consolas" pitchFamily="49" charset="0"/>
                <a:cs typeface="Consolas" pitchFamily="49" charset="0"/>
              </a:rPr>
              <a:t> = </a:t>
            </a:r>
            <a:r>
              <a:rPr lang="en-GB" sz="1900" dirty="0">
                <a:latin typeface="Consolas" pitchFamily="49" charset="0"/>
                <a:cs typeface="Consolas" pitchFamily="49" charset="0"/>
              </a:rPr>
              <a:t>"</a:t>
            </a:r>
            <a:r>
              <a:rPr lang="sr-Latn-RS" sz="1900" dirty="0">
                <a:latin typeface="Consolas" pitchFamily="49" charset="0"/>
                <a:cs typeface="Consolas" pitchFamily="49" charset="0"/>
              </a:rPr>
              <a:t>Programiranje</a:t>
            </a:r>
            <a:r>
              <a:rPr lang="en-GB" sz="1900" dirty="0">
                <a:latin typeface="Consolas" pitchFamily="49" charset="0"/>
                <a:cs typeface="Consolas" pitchFamily="49" charset="0"/>
              </a:rPr>
              <a:t>"</a:t>
            </a:r>
            <a:r>
              <a:rPr lang="vi-VN" sz="1900" dirty="0">
                <a:latin typeface="Consolas" pitchFamily="49" charset="0"/>
                <a:cs typeface="Consolas" pitchFamily="49" charset="0"/>
              </a:rPr>
              <a:t>;</a:t>
            </a:r>
            <a:endParaRPr lang="en-US" sz="1900" dirty="0">
              <a:solidFill>
                <a:schemeClr val="tx1">
                  <a:lumMod val="95000"/>
                  <a:lumOff val="5000"/>
                </a:schemeClr>
              </a:solidFill>
            </a:endParaRP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drugi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vi-VN" sz="1900" dirty="0">
                <a:latin typeface="Consolas" pitchFamily="49" charset="0"/>
                <a:cs typeface="Consolas" pitchFamily="49" charset="0"/>
              </a:rPr>
              <a:t>;</a:t>
            </a:r>
            <a:endParaRPr lang="sr-Latn-RS" sz="1900"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Novi string se može inicijalizovati i nizom </a:t>
            </a:r>
            <a:r>
              <a:rPr lang="sr-Latn-RS" sz="1900" dirty="0">
                <a:latin typeface="Consolas" pitchFamily="49" charset="0"/>
                <a:cs typeface="Consolas" pitchFamily="49" charset="0"/>
              </a:rPr>
              <a:t>char</a:t>
            </a:r>
            <a:r>
              <a:rPr lang="sr-Latn-RS" sz="1900" dirty="0">
                <a:solidFill>
                  <a:schemeClr val="tx1">
                    <a:lumMod val="95000"/>
                    <a:lumOff val="5000"/>
                  </a:schemeClr>
                </a:solidFill>
              </a:rPr>
              <a:t> vrednosti</a:t>
            </a:r>
            <a:r>
              <a:rPr lang="en-US" sz="1900" dirty="0">
                <a:solidFill>
                  <a:schemeClr val="tx1">
                    <a:lumMod val="95000"/>
                    <a:lumOff val="5000"/>
                  </a:schemeClr>
                </a:solidFill>
              </a:rPr>
              <a:t>, </a:t>
            </a:r>
            <a:r>
              <a:rPr lang="en-US" sz="1900" dirty="0" err="1">
                <a:solidFill>
                  <a:schemeClr val="tx1">
                    <a:lumMod val="95000"/>
                    <a:lumOff val="5000"/>
                  </a:schemeClr>
                </a:solidFill>
              </a:rPr>
              <a:t>ili</a:t>
            </a:r>
            <a:r>
              <a:rPr lang="en-US" sz="1900" dirty="0">
                <a:solidFill>
                  <a:schemeClr val="tx1">
                    <a:lumMod val="95000"/>
                    <a:lumOff val="5000"/>
                  </a:schemeClr>
                </a:solidFill>
              </a:rPr>
              <a:t> </a:t>
            </a:r>
            <a:r>
              <a:rPr lang="en-US" sz="1900" dirty="0" err="1" smtClean="0">
                <a:solidFill>
                  <a:schemeClr val="tx1">
                    <a:lumMod val="95000"/>
                    <a:lumOff val="5000"/>
                  </a:schemeClr>
                </a:solidFill>
              </a:rPr>
              <a:t>njegovim</a:t>
            </a:r>
            <a:r>
              <a:rPr lang="en-US" sz="1900" dirty="0" smtClean="0">
                <a:solidFill>
                  <a:schemeClr val="tx1">
                    <a:lumMod val="95000"/>
                    <a:lumOff val="5000"/>
                  </a:schemeClr>
                </a:solidFill>
              </a:rPr>
              <a:t> </a:t>
            </a:r>
            <a:r>
              <a:rPr lang="en-US" sz="1900" dirty="0" err="1">
                <a:solidFill>
                  <a:schemeClr val="tx1">
                    <a:lumMod val="95000"/>
                    <a:lumOff val="5000"/>
                  </a:schemeClr>
                </a:solidFill>
              </a:rPr>
              <a:t>podnizom</a:t>
            </a:r>
            <a:r>
              <a:rPr lang="en-US" sz="1900" dirty="0">
                <a:solidFill>
                  <a:schemeClr val="tx1">
                    <a:lumMod val="95000"/>
                    <a:lumOff val="5000"/>
                  </a:schemeClr>
                </a:solidFill>
              </a:rPr>
              <a:t>:</a:t>
            </a:r>
            <a:endParaRPr lang="sr-Latn-RS" sz="1900" dirty="0">
              <a:solidFill>
                <a:schemeClr val="tx1">
                  <a:lumMod val="95000"/>
                  <a:lumOff val="5000"/>
                </a:schemeClr>
              </a:solidFill>
            </a:endParaRP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US" sz="1900" dirty="0">
                <a:latin typeface="Consolas" pitchFamily="49" charset="0"/>
                <a:cs typeface="Consolas" pitchFamily="49" charset="0"/>
              </a:rPr>
              <a:t>char</a:t>
            </a:r>
            <a:r>
              <a:rPr lang="vi-VN" sz="1900" dirty="0">
                <a:latin typeface="Consolas" pitchFamily="49" charset="0"/>
                <a:cs typeface="Consolas" pitchFamily="49" charset="0"/>
              </a:rPr>
              <a:t> </a:t>
            </a:r>
            <a:r>
              <a:rPr lang="sr-Latn-RS" sz="1900" dirty="0">
                <a:latin typeface="Consolas" pitchFamily="49" charset="0"/>
                <a:cs typeface="Consolas" pitchFamily="49" charset="0"/>
              </a:rPr>
              <a:t>prvi</a:t>
            </a:r>
            <a:r>
              <a:rPr lang="en-US" sz="1900" dirty="0">
                <a:latin typeface="Consolas" pitchFamily="49" charset="0"/>
                <a:cs typeface="Consolas" pitchFamily="49" charset="0"/>
              </a:rPr>
              <a:t>[]</a:t>
            </a:r>
            <a:r>
              <a:rPr lang="vi-VN" sz="1900" dirty="0">
                <a:latin typeface="Consolas" pitchFamily="49" charset="0"/>
                <a:cs typeface="Consolas" pitchFamily="49" charset="0"/>
              </a:rPr>
              <a:t> = </a:t>
            </a:r>
            <a:r>
              <a:rPr lang="en-US" sz="1900" dirty="0">
                <a:latin typeface="Consolas" pitchFamily="49" charset="0"/>
                <a:cs typeface="Consolas" pitchFamily="49" charset="0"/>
              </a:rPr>
              <a:t>{</a:t>
            </a:r>
            <a:r>
              <a:rPr lang="en-GB" sz="2000" dirty="0"/>
              <a:t>'</a:t>
            </a:r>
            <a:r>
              <a:rPr lang="sr-Latn-RS" sz="2000" dirty="0">
                <a:latin typeface="Consolas" pitchFamily="49" charset="0"/>
                <a:cs typeface="Consolas" pitchFamily="49" charset="0"/>
              </a:rPr>
              <a:t>P</a:t>
            </a:r>
            <a:r>
              <a:rPr lang="en-GB" sz="2000" dirty="0"/>
              <a:t>', '</a:t>
            </a:r>
            <a:r>
              <a:rPr lang="sr-Latn-RS" sz="2000" dirty="0">
                <a:latin typeface="Consolas" pitchFamily="49" charset="0"/>
                <a:cs typeface="Consolas" pitchFamily="49" charset="0"/>
              </a:rPr>
              <a:t>e</a:t>
            </a:r>
            <a:r>
              <a:rPr lang="en-GB" sz="2000" dirty="0"/>
              <a:t>', '</a:t>
            </a:r>
            <a:r>
              <a:rPr lang="sr-Latn-RS" sz="2000" dirty="0">
                <a:latin typeface="Consolas" pitchFamily="49" charset="0"/>
                <a:cs typeface="Consolas" pitchFamily="49" charset="0"/>
              </a:rPr>
              <a:t>t</a:t>
            </a:r>
            <a:r>
              <a:rPr lang="en-GB" sz="2000" dirty="0"/>
              <a:t>', '</a:t>
            </a:r>
            <a:r>
              <a:rPr lang="sr-Latn-RS" sz="2000" dirty="0">
                <a:latin typeface="Consolas" pitchFamily="49" charset="0"/>
                <a:cs typeface="Consolas" pitchFamily="49" charset="0"/>
              </a:rPr>
              <a:t>a</a:t>
            </a:r>
            <a:r>
              <a:rPr lang="en-GB" sz="2000" dirty="0"/>
              <a:t>', '</a:t>
            </a:r>
            <a:r>
              <a:rPr lang="sr-Latn-RS" sz="2000" dirty="0">
                <a:latin typeface="Consolas" pitchFamily="49" charset="0"/>
                <a:cs typeface="Consolas" pitchFamily="49" charset="0"/>
              </a:rPr>
              <a:t>k</a:t>
            </a:r>
            <a:r>
              <a:rPr lang="en-GB" sz="2000" dirty="0"/>
              <a:t>'</a:t>
            </a:r>
            <a:r>
              <a:rPr lang="en-US" sz="2000" dirty="0"/>
              <a:t>}</a:t>
            </a:r>
            <a:r>
              <a:rPr lang="vi-VN" sz="1900" dirty="0">
                <a:latin typeface="Consolas" pitchFamily="49" charset="0"/>
                <a:cs typeface="Consolas" pitchFamily="49" charset="0"/>
              </a:rPr>
              <a:t>;</a:t>
            </a:r>
            <a:endParaRPr lang="en-US" sz="1900" dirty="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drugi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vi-VN" sz="1900" dirty="0">
                <a:latin typeface="Consolas" pitchFamily="49" charset="0"/>
                <a:cs typeface="Consolas" pitchFamily="49" charset="0"/>
              </a:rPr>
              <a:t>;</a:t>
            </a:r>
            <a:endParaRPr lang="en-US" sz="1900" dirty="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en-US" sz="1900" dirty="0" err="1">
                <a:latin typeface="Consolas" pitchFamily="49" charset="0"/>
                <a:cs typeface="Consolas" pitchFamily="49" charset="0"/>
              </a:rPr>
              <a:t>treci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en-US" sz="1900" dirty="0">
                <a:latin typeface="Consolas" pitchFamily="49" charset="0"/>
                <a:cs typeface="Consolas" pitchFamily="49" charset="0"/>
              </a:rPr>
              <a:t>,1,3</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r>
              <a:rPr lang="en-US" sz="1900" dirty="0">
                <a:latin typeface="Consolas" pitchFamily="49" charset="0"/>
                <a:cs typeface="Consolas" pitchFamily="49" charset="0"/>
              </a:rPr>
              <a:t> // </a:t>
            </a:r>
            <a:r>
              <a:rPr lang="en-US" sz="1900" dirty="0" err="1">
                <a:solidFill>
                  <a:srgbClr val="00B050"/>
                </a:solidFill>
                <a:latin typeface="Consolas" pitchFamily="49" charset="0"/>
                <a:cs typeface="Consolas" pitchFamily="49" charset="0"/>
              </a:rPr>
              <a:t>treci</a:t>
            </a:r>
            <a:r>
              <a:rPr lang="en-US" sz="1900" dirty="0">
                <a:solidFill>
                  <a:srgbClr val="00B050"/>
                </a:solidFill>
                <a:latin typeface="Consolas" pitchFamily="49" charset="0"/>
                <a:cs typeface="Consolas" pitchFamily="49" charset="0"/>
              </a:rPr>
              <a:t> = </a:t>
            </a:r>
            <a:r>
              <a:rPr lang="en-GB" sz="1900" dirty="0">
                <a:solidFill>
                  <a:srgbClr val="00B050"/>
                </a:solidFill>
                <a:latin typeface="Consolas" pitchFamily="49" charset="0"/>
                <a:cs typeface="Consolas" pitchFamily="49" charset="0"/>
              </a:rPr>
              <a:t>"</a:t>
            </a:r>
            <a:r>
              <a:rPr lang="en-GB" sz="1900" dirty="0" smtClean="0">
                <a:solidFill>
                  <a:srgbClr val="00B050"/>
                </a:solidFill>
                <a:latin typeface="Consolas" pitchFamily="49" charset="0"/>
                <a:cs typeface="Consolas" pitchFamily="49" charset="0"/>
              </a:rPr>
              <a:t>eta"</a:t>
            </a:r>
            <a:endParaRPr lang="en-GB" sz="1900" dirty="0">
              <a:solidFill>
                <a:srgbClr val="00B050"/>
              </a:solidFill>
              <a:latin typeface="Consolas" pitchFamily="49" charset="0"/>
              <a:cs typeface="Consolas" pitchFamily="49" charset="0"/>
            </a:endParaRP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1900" dirty="0" err="1" smtClean="0">
                <a:solidFill>
                  <a:schemeClr val="tx1">
                    <a:lumMod val="95000"/>
                    <a:lumOff val="5000"/>
                  </a:schemeClr>
                </a:solidFill>
              </a:rPr>
              <a:t>Jednom</a:t>
            </a:r>
            <a:r>
              <a:rPr lang="en-US" sz="1900" dirty="0" smtClean="0">
                <a:solidFill>
                  <a:schemeClr val="tx1">
                    <a:lumMod val="95000"/>
                    <a:lumOff val="5000"/>
                  </a:schemeClr>
                </a:solidFill>
              </a:rPr>
              <a:t> </a:t>
            </a:r>
            <a:r>
              <a:rPr lang="en-US" sz="1900" dirty="0" err="1" smtClean="0">
                <a:solidFill>
                  <a:schemeClr val="tx1">
                    <a:lumMod val="95000"/>
                    <a:lumOff val="5000"/>
                  </a:schemeClr>
                </a:solidFill>
              </a:rPr>
              <a:t>kreiran</a:t>
            </a:r>
            <a:r>
              <a:rPr lang="en-US" sz="1900" dirty="0" smtClean="0">
                <a:solidFill>
                  <a:schemeClr val="tx1">
                    <a:lumMod val="95000"/>
                    <a:lumOff val="5000"/>
                  </a:schemeClr>
                </a:solidFill>
              </a:rPr>
              <a:t> </a:t>
            </a:r>
            <a:r>
              <a:rPr lang="en-US" sz="1900" dirty="0">
                <a:latin typeface="Consolas" pitchFamily="49" charset="0"/>
                <a:cs typeface="Consolas" pitchFamily="49" charset="0"/>
              </a:rPr>
              <a:t>String</a:t>
            </a:r>
            <a:r>
              <a:rPr lang="en-US" sz="1900" dirty="0" smtClean="0">
                <a:solidFill>
                  <a:schemeClr val="tx1">
                    <a:lumMod val="95000"/>
                    <a:lumOff val="5000"/>
                  </a:schemeClr>
                </a:solidFill>
              </a:rPr>
              <a:t> </a:t>
            </a:r>
            <a:r>
              <a:rPr lang="en-US" sz="1900" dirty="0" err="1" smtClean="0">
                <a:solidFill>
                  <a:schemeClr val="tx1">
                    <a:lumMod val="95000"/>
                    <a:lumOff val="5000"/>
                  </a:schemeClr>
                </a:solidFill>
              </a:rPr>
              <a:t>objekat</a:t>
            </a:r>
            <a:r>
              <a:rPr lang="en-US" sz="1900" dirty="0" smtClean="0">
                <a:solidFill>
                  <a:schemeClr val="tx1">
                    <a:lumMod val="95000"/>
                    <a:lumOff val="5000"/>
                  </a:schemeClr>
                </a:solidFill>
              </a:rPr>
              <a:t> </a:t>
            </a:r>
            <a:r>
              <a:rPr lang="en-US" sz="1900" dirty="0" smtClean="0">
                <a:solidFill>
                  <a:srgbClr val="FF0000"/>
                </a:solidFill>
              </a:rPr>
              <a:t>se ne mo</a:t>
            </a:r>
            <a:r>
              <a:rPr lang="sr-Latn-RS" sz="1900" dirty="0" smtClean="0">
                <a:solidFill>
                  <a:srgbClr val="FF0000"/>
                </a:solidFill>
              </a:rPr>
              <a:t>že promeniti</a:t>
            </a:r>
            <a:r>
              <a:rPr lang="sr-Latn-RS" sz="1900" dirty="0">
                <a:solidFill>
                  <a:schemeClr val="tx1">
                    <a:lumMod val="95000"/>
                    <a:lumOff val="5000"/>
                  </a:schemeClr>
                </a:solidFill>
              </a:rPr>
              <a:t>.</a:t>
            </a:r>
            <a:r>
              <a:rPr lang="sr-Latn-RS" sz="1900" dirty="0" smtClean="0">
                <a:solidFill>
                  <a:schemeClr val="tx1">
                    <a:lumMod val="95000"/>
                    <a:lumOff val="5000"/>
                  </a:schemeClr>
                </a:solidFill>
              </a:rPr>
              <a:t> Klasa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je deklarisana kao </a:t>
            </a:r>
            <a:r>
              <a:rPr lang="sr-Latn-RS" sz="1900" dirty="0">
                <a:solidFill>
                  <a:srgbClr val="FF0000"/>
                </a:solidFill>
                <a:latin typeface="Consolas" pitchFamily="49" charset="0"/>
                <a:cs typeface="Consolas" pitchFamily="49" charset="0"/>
              </a:rPr>
              <a:t>public final</a:t>
            </a:r>
            <a:r>
              <a:rPr lang="sr-Latn-RS" sz="1900" dirty="0" smtClean="0">
                <a:solidFill>
                  <a:schemeClr val="tx1">
                    <a:lumMod val="95000"/>
                    <a:lumOff val="5000"/>
                  </a:schemeClr>
                </a:solidFill>
              </a:rPr>
              <a:t>.</a:t>
            </a:r>
            <a:endParaRPr lang="en-US" sz="1900" dirty="0">
              <a:solidFill>
                <a:schemeClr val="tx1">
                  <a:lumMod val="95000"/>
                  <a:lumOff val="5000"/>
                </a:schemeClr>
              </a:solidFill>
            </a:endParaRP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5FE45D-0203-4630-8BE4-A1E592F5C944}" type="slidenum">
              <a:rPr lang="en-GB" altLang="sr-Latn-RS" smtClean="0">
                <a:latin typeface="Arial Black" pitchFamily="34" charset="0"/>
              </a:rPr>
              <a:pPr eaLnBrk="1" hangingPunct="1"/>
              <a:t>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Primeri kori</a:t>
            </a:r>
            <a:r>
              <a:rPr lang="sr-Latn-ME" altLang="sr-Latn-RS" sz="3600" smtClean="0"/>
              <a:t>šćenja </a:t>
            </a:r>
            <a:r>
              <a:rPr lang="sr-Latn-RS" altLang="sr-Latn-RS" sz="3600" smtClean="0"/>
              <a:t>matches metode</a:t>
            </a:r>
            <a:endParaRPr lang="en-US" altLang="sr-Latn-RS" sz="3600" smtClean="0"/>
          </a:p>
        </p:txBody>
      </p:sp>
      <p:sp>
        <p:nvSpPr>
          <p:cNvPr id="5" name="Rectangle 1"/>
          <p:cNvSpPr>
            <a:spLocks noChangeArrowheads="1"/>
          </p:cNvSpPr>
          <p:nvPr/>
        </p:nvSpPr>
        <p:spPr bwMode="auto">
          <a:xfrm>
            <a:off x="119063" y="1220788"/>
            <a:ext cx="8929687"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str.matches("Java.*")</a:t>
            </a:r>
          </a:p>
          <a:p>
            <a:pPr marL="177800">
              <a:spcBef>
                <a:spcPts val="0"/>
              </a:spcBef>
              <a:spcAft>
                <a:spcPts val="0"/>
              </a:spcAft>
              <a:buClr>
                <a:schemeClr val="tx1"/>
              </a:buClr>
              <a:buSzPct val="75000"/>
              <a:tabLst>
                <a:tab pos="180975" algn="l"/>
                <a:tab pos="539750" algn="l"/>
                <a:tab pos="900113" algn="l"/>
                <a:tab pos="1260475" algn="l"/>
              </a:tabLst>
              <a:defRPr/>
            </a:pPr>
            <a:r>
              <a:rPr lang="sr-Latn-ME" sz="1900" dirty="0">
                <a:solidFill>
                  <a:schemeClr val="tx1">
                    <a:lumMod val="95000"/>
                    <a:lumOff val="5000"/>
                  </a:schemeClr>
                </a:solidFill>
              </a:rPr>
              <a:t>String koji počinje rečju </a:t>
            </a:r>
            <a:r>
              <a:rPr lang="sr-Latn-ME" sz="1900" dirty="0">
                <a:latin typeface="Consolas" pitchFamily="49" charset="0"/>
                <a:cs typeface="Consolas" pitchFamily="49" charset="0"/>
              </a:rPr>
              <a:t>Java</a:t>
            </a:r>
            <a:r>
              <a:rPr lang="sr-Latn-ME" sz="1900" dirty="0">
                <a:solidFill>
                  <a:schemeClr val="tx1">
                    <a:lumMod val="95000"/>
                    <a:lumOff val="5000"/>
                  </a:schemeClr>
                </a:solidFill>
              </a:rPr>
              <a:t> i nakon toga može da sadrži proizvoljan broj (uključujući 0) proizvoljn</a:t>
            </a:r>
            <a:r>
              <a:rPr lang="en-US" sz="1900" dirty="0" err="1">
                <a:solidFill>
                  <a:schemeClr val="tx1">
                    <a:lumMod val="95000"/>
                    <a:lumOff val="5000"/>
                  </a:schemeClr>
                </a:solidFill>
              </a:rPr>
              <a:t>ih</a:t>
            </a:r>
            <a:r>
              <a:rPr lang="sr-Latn-ME" sz="1900" dirty="0">
                <a:solidFill>
                  <a:schemeClr val="tx1">
                    <a:lumMod val="95000"/>
                    <a:lumOff val="5000"/>
                  </a:schemeClr>
                </a:solidFill>
              </a:rPr>
              <a:t> karaktera.</a:t>
            </a:r>
          </a:p>
          <a:p>
            <a:pPr>
              <a:spcBef>
                <a:spcPts val="120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RS" sz="1900" dirty="0">
                <a:solidFill>
                  <a:srgbClr val="0070C0"/>
                </a:solidFill>
                <a:latin typeface="Consolas" pitchFamily="49" charset="0"/>
                <a:cs typeface="Consolas" pitchFamily="49" charset="0"/>
              </a:rPr>
              <a:t>str.matches("(Ta)+")</a:t>
            </a:r>
          </a:p>
          <a:p>
            <a:pPr marL="177800">
              <a:spcBef>
                <a:spcPts val="0"/>
              </a:spcBef>
              <a:spcAft>
                <a:spcPts val="0"/>
              </a:spcAft>
              <a:buClr>
                <a:schemeClr val="tx1"/>
              </a:buClr>
              <a:buSzPct val="75000"/>
              <a:tabLst>
                <a:tab pos="180975" algn="l"/>
                <a:tab pos="539750" algn="l"/>
                <a:tab pos="900113" algn="l"/>
                <a:tab pos="1260475" algn="l"/>
              </a:tabLst>
              <a:defRPr/>
            </a:pPr>
            <a:r>
              <a:rPr lang="sr-Latn-ME" sz="1900" dirty="0">
                <a:solidFill>
                  <a:schemeClr val="tx1">
                    <a:lumMod val="95000"/>
                    <a:lumOff val="5000"/>
                  </a:schemeClr>
                </a:solidFill>
              </a:rPr>
              <a:t>Stringovi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a:t>
            </a:r>
            <a:r>
              <a:rPr lang="sr-Latn-RS" sz="1900" dirty="0">
                <a:latin typeface="Consolas" pitchFamily="49" charset="0"/>
                <a:cs typeface="Consolas" pitchFamily="49" charset="0"/>
              </a:rPr>
              <a:t>"</a:t>
            </a:r>
            <a:r>
              <a:rPr lang="sr-Latn-ME" sz="1900" dirty="0">
                <a:solidFill>
                  <a:schemeClr val="tx1">
                    <a:lumMod val="95000"/>
                    <a:lumOff val="5000"/>
                  </a:schemeClr>
                </a:solidFill>
              </a:rPr>
              <a:t>,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TaTa</a:t>
            </a:r>
            <a:r>
              <a:rPr lang="sr-Latn-RS" sz="1900" dirty="0">
                <a:latin typeface="Consolas" pitchFamily="49" charset="0"/>
                <a:cs typeface="Consolas" pitchFamily="49" charset="0"/>
              </a:rPr>
              <a:t>"</a:t>
            </a:r>
            <a:r>
              <a:rPr lang="sr-Latn-ME" sz="1900" dirty="0">
                <a:solidFill>
                  <a:schemeClr val="tx1">
                    <a:lumMod val="95000"/>
                    <a:lumOff val="5000"/>
                  </a:schemeClr>
                </a:solidFill>
              </a:rPr>
              <a:t>,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TaTaTa</a:t>
            </a:r>
            <a:r>
              <a:rPr lang="sr-Latn-RS" sz="1900" dirty="0">
                <a:latin typeface="Consolas" pitchFamily="49" charset="0"/>
                <a:cs typeface="Consolas" pitchFamily="49" charset="0"/>
              </a:rPr>
              <a:t>"</a:t>
            </a:r>
            <a:r>
              <a:rPr lang="sr-Latn-ME" sz="1900" dirty="0">
                <a:solidFill>
                  <a:schemeClr val="tx1">
                    <a:lumMod val="95000"/>
                    <a:lumOff val="5000"/>
                  </a:schemeClr>
                </a:solidFill>
              </a:rPr>
              <a:t> ... </a:t>
            </a:r>
            <a:r>
              <a:rPr lang="sr-Latn-RS" sz="1900" dirty="0">
                <a:latin typeface="Consolas" pitchFamily="49" charset="0"/>
                <a:cs typeface="Consolas" pitchFamily="49" charset="0"/>
              </a:rPr>
              <a:t>	</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str.matches("[A-Z][a-z]+")	</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ime osobe, tj.  string koji počinje velikim slovom, a nakon toga </a:t>
            </a:r>
            <a:r>
              <a:rPr lang="sr-Latn-ME" sz="1900" dirty="0" smtClean="0">
                <a:solidFill>
                  <a:schemeClr val="tx1">
                    <a:lumMod val="95000"/>
                    <a:lumOff val="5000"/>
                  </a:schemeClr>
                </a:solidFill>
              </a:rPr>
              <a:t>jedno </a:t>
            </a:r>
            <a:r>
              <a:rPr lang="sr-Latn-ME" sz="1900" dirty="0">
                <a:solidFill>
                  <a:schemeClr val="tx1">
                    <a:lumMod val="95000"/>
                    <a:lumOff val="5000"/>
                  </a:schemeClr>
                </a:solidFill>
              </a:rPr>
              <a:t>ili više malih slova.</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str.matches("[A-Z][a-z]+(-[A-Z][a-z]+)?")</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prezime osobe, tj. string koji može da sadrži jednu ili dve reči. Ako ima dve reči, razdvojene su karakterom </a:t>
            </a:r>
            <a:r>
              <a:rPr lang="sr-Latn-ME" sz="1900" dirty="0">
                <a:solidFill>
                  <a:schemeClr val="tx1">
                    <a:lumMod val="95000"/>
                    <a:lumOff val="5000"/>
                  </a:schemeClr>
                </a:solidFill>
                <a:latin typeface="Consolas" panose="020B0609020204030204" pitchFamily="49" charset="0"/>
                <a:cs typeface="Consolas" panose="020B0609020204030204" pitchFamily="49" charset="0"/>
              </a:rPr>
              <a:t>-</a:t>
            </a:r>
            <a:r>
              <a:rPr lang="sr-Latn-ME" sz="1900" dirty="0">
                <a:solidFill>
                  <a:schemeClr val="tx1">
                    <a:lumMod val="95000"/>
                    <a:lumOff val="5000"/>
                  </a:schemeClr>
                </a:solidFill>
              </a:rPr>
              <a:t>. Reči počinju velikim slovom, a ostalo su mala slova. Na primer</a:t>
            </a:r>
            <a:r>
              <a:rPr lang="sr-Latn-ME" sz="1900" dirty="0"/>
              <a:t>, </a:t>
            </a:r>
            <a:r>
              <a:rPr lang="sr-Latn-RS" sz="1900" dirty="0">
                <a:latin typeface="Consolas" pitchFamily="49" charset="0"/>
                <a:cs typeface="Consolas" pitchFamily="49" charset="0"/>
              </a:rPr>
              <a:t>"</a:t>
            </a:r>
            <a:r>
              <a:rPr lang="sr-Latn-RS" sz="1900" dirty="0" smtClean="0">
                <a:latin typeface="Consolas" pitchFamily="49" charset="0"/>
                <a:cs typeface="Consolas" pitchFamily="49" charset="0"/>
              </a:rPr>
              <a:t>Popović"</a:t>
            </a:r>
            <a:r>
              <a:rPr lang="sr-Latn-RS" sz="1900" dirty="0" smtClean="0"/>
              <a:t> </a:t>
            </a:r>
            <a:r>
              <a:rPr lang="sr-Latn-RS" sz="1900" dirty="0"/>
              <a:t>ili </a:t>
            </a:r>
            <a:r>
              <a:rPr lang="sr-Latn-RS" sz="1900" dirty="0">
                <a:latin typeface="Consolas" pitchFamily="49" charset="0"/>
                <a:cs typeface="Consolas" pitchFamily="49" charset="0"/>
              </a:rPr>
              <a:t>"</a:t>
            </a:r>
            <a:r>
              <a:rPr lang="sr-Latn-RS" sz="1900" dirty="0" smtClean="0">
                <a:latin typeface="Consolas" pitchFamily="49" charset="0"/>
                <a:cs typeface="Consolas" pitchFamily="49" charset="0"/>
              </a:rPr>
              <a:t>Popović-Bugarin</a:t>
            </a:r>
            <a:r>
              <a:rPr lang="sr-Latn-RS" sz="1900" dirty="0">
                <a:latin typeface="Consolas" pitchFamily="49" charset="0"/>
                <a:cs typeface="Consolas" pitchFamily="49" charset="0"/>
              </a:rPr>
              <a:t>"</a:t>
            </a:r>
            <a:r>
              <a:rPr lang="sr-Latn-RS" sz="1900" dirty="0"/>
              <a:t>.</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t>
            </a:r>
            <a:r>
              <a:rPr lang="sr-Latn-RS" sz="1900" dirty="0" smtClean="0">
                <a:solidFill>
                  <a:srgbClr val="0070C0"/>
                </a:solidFill>
                <a:latin typeface="Consolas" pitchFamily="49" charset="0"/>
                <a:cs typeface="Consolas" pitchFamily="49" charset="0"/>
              </a:rPr>
              <a:t>06</a:t>
            </a:r>
            <a:r>
              <a:rPr lang="en-US" sz="1900" dirty="0" smtClean="0">
                <a:solidFill>
                  <a:srgbClr val="0070C0"/>
                </a:solidFill>
                <a:latin typeface="Consolas" pitchFamily="49" charset="0"/>
                <a:cs typeface="Consolas" pitchFamily="49" charset="0"/>
              </a:rPr>
              <a:t>[</a:t>
            </a:r>
            <a:r>
              <a:rPr lang="sr-Latn-RS" sz="1900" dirty="0" smtClean="0">
                <a:solidFill>
                  <a:srgbClr val="0070C0"/>
                </a:solidFill>
                <a:latin typeface="Consolas" pitchFamily="49" charset="0"/>
                <a:cs typeface="Consolas" pitchFamily="49" charset="0"/>
              </a:rPr>
              <a:t>7</a:t>
            </a:r>
            <a:r>
              <a:rPr lang="en-US" sz="1900" dirty="0" smtClean="0">
                <a:solidFill>
                  <a:srgbClr val="0070C0"/>
                </a:solidFill>
                <a:latin typeface="Consolas" pitchFamily="49" charset="0"/>
                <a:cs typeface="Consolas" pitchFamily="49" charset="0"/>
              </a:rPr>
              <a:t>|8|9]\\</a:t>
            </a:r>
            <a:r>
              <a:rPr lang="en-US" sz="1900" dirty="0">
                <a:solidFill>
                  <a:srgbClr val="0070C0"/>
                </a:solidFill>
                <a:latin typeface="Consolas" pitchFamily="49" charset="0"/>
                <a:cs typeface="Consolas" pitchFamily="49" charset="0"/>
              </a:rPr>
              <a:t>d{6}</a:t>
            </a:r>
            <a:r>
              <a:rPr lang="sr-Latn-RS" sz="1900" dirty="0">
                <a:solidFill>
                  <a:srgbClr val="0070C0"/>
                </a:solidFill>
                <a:latin typeface="Consolas" pitchFamily="49" charset="0"/>
                <a:cs typeface="Consolas" pitchFamily="49" charset="0"/>
              </a:rPr>
              <a:t>")</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a:t>
            </a:r>
            <a:r>
              <a:rPr lang="en-US" sz="1900" dirty="0" err="1">
                <a:solidFill>
                  <a:schemeClr val="tx1">
                    <a:lumMod val="95000"/>
                    <a:lumOff val="5000"/>
                  </a:schemeClr>
                </a:solidFill>
              </a:rPr>
              <a:t>broj</a:t>
            </a:r>
            <a:r>
              <a:rPr lang="en-US" sz="1900" dirty="0">
                <a:solidFill>
                  <a:schemeClr val="tx1">
                    <a:lumMod val="95000"/>
                    <a:lumOff val="5000"/>
                  </a:schemeClr>
                </a:solidFill>
              </a:rPr>
              <a:t> </a:t>
            </a:r>
            <a:r>
              <a:rPr lang="en-US" sz="1900" dirty="0" err="1">
                <a:solidFill>
                  <a:schemeClr val="tx1">
                    <a:lumMod val="95000"/>
                    <a:lumOff val="5000"/>
                  </a:schemeClr>
                </a:solidFill>
              </a:rPr>
              <a:t>mobilnog</a:t>
            </a:r>
            <a:r>
              <a:rPr lang="en-US" sz="1900" dirty="0">
                <a:solidFill>
                  <a:schemeClr val="tx1">
                    <a:lumMod val="95000"/>
                    <a:lumOff val="5000"/>
                  </a:schemeClr>
                </a:solidFill>
              </a:rPr>
              <a:t> </a:t>
            </a:r>
            <a:r>
              <a:rPr lang="en-US" sz="1900" dirty="0" err="1">
                <a:solidFill>
                  <a:schemeClr val="tx1">
                    <a:lumMod val="95000"/>
                    <a:lumOff val="5000"/>
                  </a:schemeClr>
                </a:solidFill>
              </a:rPr>
              <a:t>telefona</a:t>
            </a:r>
            <a:r>
              <a:rPr lang="en-US" sz="1900" dirty="0">
                <a:solidFill>
                  <a:schemeClr val="tx1">
                    <a:lumMod val="95000"/>
                    <a:lumOff val="5000"/>
                  </a:schemeClr>
                </a:solidFill>
              </a:rPr>
              <a:t> u </a:t>
            </a:r>
            <a:r>
              <a:rPr lang="en-US" sz="1900" dirty="0" err="1">
                <a:solidFill>
                  <a:schemeClr val="tx1">
                    <a:lumMod val="95000"/>
                    <a:lumOff val="5000"/>
                  </a:schemeClr>
                </a:solidFill>
              </a:rPr>
              <a:t>Crnoj</a:t>
            </a:r>
            <a:r>
              <a:rPr lang="en-US" sz="1900" dirty="0">
                <a:solidFill>
                  <a:schemeClr val="tx1">
                    <a:lumMod val="95000"/>
                    <a:lumOff val="5000"/>
                  </a:schemeClr>
                </a:solidFill>
              </a:rPr>
              <a:t> Gori</a:t>
            </a:r>
            <a:r>
              <a:rPr lang="sr-Latn-RS" sz="1900" dirty="0">
                <a:solidFill>
                  <a:schemeClr val="tx1">
                    <a:lumMod val="95000"/>
                    <a:lumOff val="5000"/>
                  </a:schemeClr>
                </a:solidFill>
              </a:rPr>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F391F0A-2F10-4C8D-996D-A39091B371BD}" type="slidenum">
              <a:rPr lang="en-GB" altLang="sr-Latn-RS" smtClean="0">
                <a:latin typeface="Arial Black" pitchFamily="34" charset="0"/>
              </a:rPr>
              <a:pPr eaLnBrk="1" hangingPunct="1"/>
              <a:t>20</a:t>
            </a:fld>
            <a:endParaRPr lang="en-GB" altLang="sr-Latn-RS" smtClean="0">
              <a:latin typeface="Arial Black" pitchFamily="34" charset="0"/>
            </a:endParaRPr>
          </a:p>
        </p:txBody>
      </p:sp>
      <p:cxnSp>
        <p:nvCxnSpPr>
          <p:cNvPr id="21509" name="Straight Arrow Connector 2"/>
          <p:cNvCxnSpPr>
            <a:cxnSpLocks noChangeShapeType="1"/>
          </p:cNvCxnSpPr>
          <p:nvPr/>
        </p:nvCxnSpPr>
        <p:spPr bwMode="auto">
          <a:xfrm flipH="1" flipV="1">
            <a:off x="3059113" y="5589588"/>
            <a:ext cx="433387" cy="719137"/>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1510" name="TextBox 5"/>
          <p:cNvSpPr txBox="1">
            <a:spLocks noChangeArrowheads="1"/>
          </p:cNvSpPr>
          <p:nvPr/>
        </p:nvSpPr>
        <p:spPr bwMode="auto">
          <a:xfrm>
            <a:off x="3419475" y="6142038"/>
            <a:ext cx="3263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sr-Latn-RS">
                <a:solidFill>
                  <a:srgbClr val="FF0000"/>
                </a:solidFill>
              </a:rPr>
              <a:t>Uspravna crta | je operator ILI</a:t>
            </a:r>
            <a:endParaRPr lang="sr-Latn-ME" altLang="sr-Latn-RS">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M</a:t>
            </a:r>
            <a:r>
              <a:rPr lang="sr-Latn-RS" altLang="sr-Latn-RS" sz="3600" smtClean="0"/>
              <a:t>etode</a:t>
            </a:r>
            <a:r>
              <a:rPr lang="en-US" altLang="sr-Latn-RS" sz="3600" smtClean="0"/>
              <a:t> replaceAll</a:t>
            </a:r>
            <a:r>
              <a:rPr lang="sr-Latn-ME" altLang="sr-Latn-RS" sz="3600" smtClean="0"/>
              <a:t> i</a:t>
            </a:r>
            <a:r>
              <a:rPr lang="en-US" altLang="sr-Latn-RS" sz="3600" smtClean="0"/>
              <a:t> replaceFirst</a:t>
            </a:r>
          </a:p>
        </p:txBody>
      </p:sp>
      <p:sp>
        <p:nvSpPr>
          <p:cNvPr id="225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970F05-8060-4686-84C4-CE4F8F7D9360}" type="slidenum">
              <a:rPr lang="en-GB" altLang="sr-Latn-RS" smtClean="0">
                <a:latin typeface="Arial Black" pitchFamily="34" charset="0"/>
              </a:rPr>
              <a:pPr eaLnBrk="1" hangingPunct="1"/>
              <a:t>21</a:t>
            </a:fld>
            <a:endParaRPr lang="en-GB" altLang="sr-Latn-RS" smtClean="0">
              <a:latin typeface="Arial Black" pitchFamily="34" charset="0"/>
            </a:endParaRPr>
          </a:p>
        </p:txBody>
      </p:sp>
      <p:sp>
        <p:nvSpPr>
          <p:cNvPr id="7" name="Rectangle 1"/>
          <p:cNvSpPr>
            <a:spLocks noChangeArrowheads="1"/>
          </p:cNvSpPr>
          <p:nvPr/>
        </p:nvSpPr>
        <p:spPr bwMode="auto">
          <a:xfrm>
            <a:off x="179388" y="1452563"/>
            <a:ext cx="8856662"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Metoda</a:t>
            </a:r>
            <a:r>
              <a:rPr lang="sr-Latn-RS" sz="1900">
                <a:solidFill>
                  <a:schemeClr val="tx1">
                    <a:lumMod val="95000"/>
                    <a:lumOff val="5000"/>
                  </a:schemeClr>
                </a:solidFill>
              </a:rPr>
              <a:t> </a:t>
            </a:r>
            <a:r>
              <a:rPr lang="en-GB" sz="1900">
                <a:latin typeface="Consolas" pitchFamily="49" charset="0"/>
                <a:cs typeface="Consolas" pitchFamily="49" charset="0"/>
              </a:rPr>
              <a:t>replaceAll</a:t>
            </a:r>
            <a:r>
              <a:rPr lang="en-GB" sz="1900">
                <a:solidFill>
                  <a:schemeClr val="tx1">
                    <a:lumMod val="95000"/>
                    <a:lumOff val="5000"/>
                  </a:schemeClr>
                </a:solidFill>
              </a:rPr>
              <a:t> </a:t>
            </a:r>
            <a:r>
              <a:rPr lang="en-US" sz="1900">
                <a:solidFill>
                  <a:schemeClr val="tx1">
                    <a:lumMod val="95000"/>
                    <a:lumOff val="5000"/>
                  </a:schemeClr>
                </a:solidFill>
              </a:rPr>
              <a:t>menja sve pojave jednog podstringa u predmetnom stringu drugim podstringom.</a:t>
            </a:r>
            <a:endParaRPr lang="sr-Latn-R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Metoda</a:t>
            </a:r>
            <a:r>
              <a:rPr lang="sr-Latn-RS" sz="1900">
                <a:solidFill>
                  <a:schemeClr val="tx1">
                    <a:lumMod val="95000"/>
                    <a:lumOff val="5000"/>
                  </a:schemeClr>
                </a:solidFill>
              </a:rPr>
              <a:t> </a:t>
            </a:r>
            <a:r>
              <a:rPr lang="en-GB" sz="1900">
                <a:latin typeface="Consolas" pitchFamily="49" charset="0"/>
                <a:cs typeface="Consolas" pitchFamily="49" charset="0"/>
              </a:rPr>
              <a:t>replaceFirst</a:t>
            </a:r>
            <a:r>
              <a:rPr lang="en-GB" sz="1900">
                <a:solidFill>
                  <a:schemeClr val="tx1">
                    <a:lumMod val="95000"/>
                    <a:lumOff val="5000"/>
                  </a:schemeClr>
                </a:solidFill>
              </a:rPr>
              <a:t> </a:t>
            </a:r>
            <a:r>
              <a:rPr lang="en-US" sz="1900">
                <a:solidFill>
                  <a:schemeClr val="tx1">
                    <a:lumMod val="95000"/>
                    <a:lumOff val="5000"/>
                  </a:schemeClr>
                </a:solidFill>
              </a:rPr>
              <a:t>menja prvu pojavu jednog podstringa u predmetnom stringu drugim podstringom.</a:t>
            </a:r>
            <a:endParaRPr lang="sr-Latn-R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Tra</a:t>
            </a:r>
            <a:r>
              <a:rPr lang="sr-Latn-ME" sz="1900">
                <a:solidFill>
                  <a:schemeClr val="tx1">
                    <a:lumMod val="95000"/>
                    <a:lumOff val="5000"/>
                  </a:schemeClr>
                </a:solidFill>
              </a:rPr>
              <a:t>ž</a:t>
            </a:r>
            <a:r>
              <a:rPr lang="en-US" sz="1900">
                <a:solidFill>
                  <a:schemeClr val="tx1">
                    <a:lumMod val="95000"/>
                    <a:lumOff val="5000"/>
                  </a:schemeClr>
                </a:solidFill>
              </a:rPr>
              <a:t>eni</a:t>
            </a:r>
            <a:r>
              <a:rPr lang="sr-Latn-ME" sz="1900">
                <a:solidFill>
                  <a:schemeClr val="tx1">
                    <a:lumMod val="95000"/>
                    <a:lumOff val="5000"/>
                  </a:schemeClr>
                </a:solidFill>
              </a:rPr>
              <a:t> string može biti regularni izraz.</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Metode </a:t>
            </a:r>
            <a:r>
              <a:rPr lang="en-GB" sz="1900">
                <a:latin typeface="Consolas" pitchFamily="49" charset="0"/>
                <a:cs typeface="Consolas" pitchFamily="49" charset="0"/>
              </a:rPr>
              <a:t>replaceAll</a:t>
            </a:r>
            <a:r>
              <a:rPr lang="sr-Latn-RS" sz="1900">
                <a:solidFill>
                  <a:schemeClr val="tx1">
                    <a:lumMod val="95000"/>
                    <a:lumOff val="5000"/>
                  </a:schemeClr>
                </a:solidFill>
              </a:rPr>
              <a:t> i </a:t>
            </a:r>
            <a:r>
              <a:rPr lang="en-GB" sz="1900">
                <a:latin typeface="Consolas" pitchFamily="49" charset="0"/>
                <a:cs typeface="Consolas" pitchFamily="49" charset="0"/>
              </a:rPr>
              <a:t>replaceFirst</a:t>
            </a:r>
            <a:r>
              <a:rPr lang="sr-Latn-RS" sz="1900">
                <a:solidFill>
                  <a:schemeClr val="tx1">
                    <a:lumMod val="95000"/>
                    <a:lumOff val="5000"/>
                  </a:schemeClr>
                </a:solidFill>
              </a:rPr>
              <a:t> su metode klase </a:t>
            </a:r>
            <a:r>
              <a:rPr lang="sr-Latn-RS" sz="1900">
                <a:latin typeface="Consolas" pitchFamily="49" charset="0"/>
                <a:cs typeface="Consolas" pitchFamily="49" charset="0"/>
              </a:rPr>
              <a:t>String</a:t>
            </a:r>
            <a:r>
              <a:rPr lang="sr-Latn-RS" sz="1900">
                <a:solidFill>
                  <a:schemeClr val="tx1">
                    <a:lumMod val="95000"/>
                    <a:lumOff val="5000"/>
                  </a:schemeClr>
                </a:solidFill>
              </a:rPr>
              <a:t>, pa ove metode ne mogu da promene predmetni string, već vraćaju string sa izvršenim zamenama.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Primeri:</a:t>
            </a:r>
          </a:p>
          <a:p>
            <a:pPr>
              <a:spcBef>
                <a:spcPts val="0"/>
              </a:spcBef>
              <a:spcAft>
                <a:spcPts val="0"/>
              </a:spcAft>
              <a:buClr>
                <a:schemeClr val="tx1"/>
              </a:buClr>
              <a:buSzPct val="75000"/>
              <a:tabLst>
                <a:tab pos="180975" algn="l"/>
                <a:tab pos="539750" algn="l"/>
                <a:tab pos="900113" algn="l"/>
                <a:tab pos="1260475" algn="l"/>
                <a:tab pos="4310063"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("abc","Q")	</a:t>
            </a:r>
            <a:r>
              <a:rPr lang="en-US" sz="1900">
                <a:latin typeface="Consolas" pitchFamily="49" charset="0"/>
                <a:cs typeface="Consolas" pitchFamily="49" charset="0"/>
              </a:rPr>
              <a:t> </a:t>
            </a:r>
            <a:r>
              <a:rPr lang="sr-Latn-ME" sz="1900">
                <a:solidFill>
                  <a:schemeClr val="tx1">
                    <a:lumMod val="95000"/>
                    <a:lumOff val="5000"/>
                  </a:schemeClr>
                </a:solidFill>
              </a:rPr>
              <a:t>zamena</a:t>
            </a:r>
            <a:r>
              <a:rPr lang="sr-Latn-RS" sz="1900">
                <a:solidFill>
                  <a:schemeClr val="tx1">
                    <a:lumMod val="95000"/>
                    <a:lumOff val="5000"/>
                  </a:schemeClr>
                </a:solidFill>
              </a:rPr>
              <a:t> podstringa </a:t>
            </a:r>
            <a:r>
              <a:rPr lang="sr-Latn-RS" sz="1900">
                <a:latin typeface="Consolas" pitchFamily="49" charset="0"/>
                <a:cs typeface="Consolas" pitchFamily="49" charset="0"/>
              </a:rPr>
              <a:t>abc</a:t>
            </a:r>
            <a:r>
              <a:rPr lang="sr-Latn-RS" sz="1900">
                <a:solidFill>
                  <a:schemeClr val="tx1">
                    <a:lumMod val="95000"/>
                    <a:lumOff val="5000"/>
                  </a:schemeClr>
                </a:solidFill>
              </a:rPr>
              <a:t> karakterom </a:t>
            </a:r>
            <a:r>
              <a:rPr lang="sr-Latn-RS" sz="1900">
                <a:latin typeface="Consolas" pitchFamily="49" charset="0"/>
                <a:cs typeface="Consolas" pitchFamily="49" charset="0"/>
              </a:rPr>
              <a:t>Q</a:t>
            </a:r>
          </a:p>
          <a:p>
            <a:pPr>
              <a:spcBef>
                <a:spcPts val="0"/>
              </a:spcBef>
              <a:spcAft>
                <a:spcPts val="0"/>
              </a:spcAft>
              <a:buClr>
                <a:schemeClr val="tx1"/>
              </a:buClr>
              <a:buSzPct val="75000"/>
              <a:tabLst>
                <a:tab pos="180975" algn="l"/>
                <a:tab pos="539750" algn="l"/>
                <a:tab pos="900113" algn="l"/>
                <a:tab pos="1260475" algn="l"/>
                <a:tab pos="4310063"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("\\d","#")	 </a:t>
            </a:r>
            <a:r>
              <a:rPr lang="sr-Latn-ME" sz="1900">
                <a:solidFill>
                  <a:schemeClr val="tx1">
                    <a:lumMod val="95000"/>
                    <a:lumOff val="5000"/>
                  </a:schemeClr>
                </a:solidFill>
              </a:rPr>
              <a:t>zamena</a:t>
            </a:r>
            <a:r>
              <a:rPr lang="sr-Latn-RS" sz="1900">
                <a:solidFill>
                  <a:schemeClr val="tx1">
                    <a:lumMod val="95000"/>
                    <a:lumOff val="5000"/>
                  </a:schemeClr>
                </a:solidFill>
              </a:rPr>
              <a:t> svih cifara karakterom </a:t>
            </a:r>
            <a:r>
              <a:rPr lang="sr-Latn-RS" sz="1900">
                <a:latin typeface="Consolas" pitchFamily="49" charset="0"/>
                <a:cs typeface="Consolas" pitchFamily="49" charset="0"/>
              </a:rPr>
              <a:t>#</a:t>
            </a:r>
          </a:p>
          <a:p>
            <a:pPr marL="4430713" indent="-4311650">
              <a:spcBef>
                <a:spcPts val="0"/>
              </a:spcBef>
              <a:spcAft>
                <a:spcPts val="0"/>
              </a:spcAft>
              <a:buClr>
                <a:schemeClr val="tx1"/>
              </a:buClr>
              <a:buSzPct val="75000"/>
              <a:tabLst>
                <a:tab pos="180975" algn="l"/>
                <a:tab pos="539750" algn="l"/>
                <a:tab pos="900113" algn="l"/>
                <a:tab pos="1260475" algn="l"/>
                <a:tab pos="4441825"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a:t>
            </a:r>
            <a:r>
              <a:rPr lang="en-US" sz="1900">
                <a:latin typeface="Consolas" pitchFamily="49" charset="0"/>
                <a:cs typeface="Consolas" pitchFamily="49" charset="0"/>
              </a:rPr>
              <a:t>[</a:t>
            </a:r>
            <a:r>
              <a:rPr lang="sr-Latn-RS" sz="1900">
                <a:latin typeface="Consolas" pitchFamily="49" charset="0"/>
                <a:cs typeface="Consolas" pitchFamily="49" charset="0"/>
              </a:rPr>
              <a:t>\\</a:t>
            </a:r>
            <a:r>
              <a:rPr lang="en-US" sz="1900">
                <a:latin typeface="Consolas" pitchFamily="49" charset="0"/>
                <a:cs typeface="Consolas" pitchFamily="49" charset="0"/>
              </a:rPr>
              <a:t>.,;]</a:t>
            </a:r>
            <a:r>
              <a:rPr lang="sr-Latn-RS" sz="1900">
                <a:latin typeface="Consolas" pitchFamily="49" charset="0"/>
                <a:cs typeface="Consolas" pitchFamily="49" charset="0"/>
              </a:rPr>
              <a:t>","</a:t>
            </a:r>
            <a:r>
              <a:rPr lang="en-US" sz="1900">
                <a:latin typeface="Consolas" pitchFamily="49" charset="0"/>
                <a:cs typeface="Consolas" pitchFamily="49" charset="0"/>
              </a:rPr>
              <a:t>\n</a:t>
            </a:r>
            <a:r>
              <a:rPr lang="sr-Latn-RS" sz="1900">
                <a:latin typeface="Consolas" pitchFamily="49" charset="0"/>
                <a:cs typeface="Consolas" pitchFamily="49" charset="0"/>
              </a:rPr>
              <a:t>")		</a:t>
            </a:r>
            <a:r>
              <a:rPr lang="sr-Latn-ME" sz="1900">
                <a:solidFill>
                  <a:schemeClr val="tx1">
                    <a:lumMod val="95000"/>
                    <a:lumOff val="5000"/>
                  </a:schemeClr>
                </a:solidFill>
              </a:rPr>
              <a:t>zamena</a:t>
            </a:r>
            <a:r>
              <a:rPr lang="sr-Latn-RS" sz="1900">
                <a:solidFill>
                  <a:schemeClr val="tx1">
                    <a:lumMod val="95000"/>
                    <a:lumOff val="5000"/>
                  </a:schemeClr>
                </a:solidFill>
              </a:rPr>
              <a:t> svih </a:t>
            </a:r>
            <a:r>
              <a:rPr lang="en-US" sz="1900">
                <a:solidFill>
                  <a:schemeClr val="tx1">
                    <a:lumMod val="95000"/>
                    <a:lumOff val="5000"/>
                  </a:schemeClr>
                </a:solidFill>
              </a:rPr>
              <a:t>ta</a:t>
            </a:r>
            <a:r>
              <a:rPr lang="sr-Latn-ME" sz="1900">
                <a:solidFill>
                  <a:schemeClr val="tx1">
                    <a:lumMod val="95000"/>
                    <a:lumOff val="5000"/>
                  </a:schemeClr>
                </a:solidFill>
              </a:rPr>
              <a:t>čki, zareza i tačka-zareza karakterom za prelaz u novi red</a:t>
            </a:r>
            <a:endParaRPr lang="sr-Latn-RS" sz="190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endParaRPr lang="sr-Latn-RS" sz="1900">
              <a:latin typeface="Consolas" pitchFamily="49" charset="0"/>
              <a:cs typeface="Consolas" pitchFamily="49" charset="0"/>
            </a:endParaRPr>
          </a:p>
        </p:txBody>
      </p:sp>
      <p:cxnSp>
        <p:nvCxnSpPr>
          <p:cNvPr id="22533" name="Straight Arrow Connector 7"/>
          <p:cNvCxnSpPr>
            <a:cxnSpLocks noChangeShapeType="1"/>
          </p:cNvCxnSpPr>
          <p:nvPr/>
        </p:nvCxnSpPr>
        <p:spPr bwMode="auto">
          <a:xfrm flipH="1" flipV="1">
            <a:off x="2916238" y="5516563"/>
            <a:ext cx="431800" cy="720725"/>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2534" name="TextBox 8"/>
          <p:cNvSpPr txBox="1">
            <a:spLocks noChangeArrowheads="1"/>
          </p:cNvSpPr>
          <p:nvPr/>
        </p:nvSpPr>
        <p:spPr bwMode="auto">
          <a:xfrm>
            <a:off x="3203575" y="6227763"/>
            <a:ext cx="3889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FF0000"/>
                </a:solidFill>
              </a:rPr>
              <a:t>Karakter tačka se predstavlja sa </a:t>
            </a:r>
            <a:r>
              <a:rPr lang="sr-Latn-RS" altLang="sr-Latn-RS">
                <a:solidFill>
                  <a:srgbClr val="FF0000"/>
                </a:solidFill>
                <a:latin typeface="Consolas" pitchFamily="49" charset="0"/>
                <a:cs typeface="Consolas" pitchFamily="49" charset="0"/>
              </a:rPr>
              <a:t>\\</a:t>
            </a:r>
            <a:r>
              <a:rPr lang="en-US" altLang="sr-Latn-RS">
                <a:solidFill>
                  <a:srgbClr val="FF0000"/>
                </a:solidFill>
                <a:latin typeface="Consolas" pitchFamily="49" charset="0"/>
                <a:cs typeface="Consolas" pitchFamily="49" charset="0"/>
              </a:rPr>
              <a:t>.</a:t>
            </a:r>
            <a:endParaRPr lang="sr-Latn-ME" altLang="sr-Latn-RS">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M</a:t>
            </a:r>
            <a:r>
              <a:rPr lang="sr-Latn-RS" altLang="sr-Latn-RS" sz="3600" smtClean="0"/>
              <a:t>etoda</a:t>
            </a:r>
            <a:r>
              <a:rPr lang="en-US" altLang="sr-Latn-RS" sz="3600" smtClean="0"/>
              <a:t> </a:t>
            </a:r>
            <a:r>
              <a:rPr lang="sr-Latn-ME" altLang="sr-Latn-RS" sz="3600" smtClean="0"/>
              <a:t>split</a:t>
            </a:r>
            <a:endParaRPr lang="en-US" altLang="sr-Latn-RS" sz="3600" smtClean="0"/>
          </a:p>
        </p:txBody>
      </p:sp>
      <p:sp>
        <p:nvSpPr>
          <p:cNvPr id="2355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449C51-E497-4046-B819-4475C84D7AAC}" type="slidenum">
              <a:rPr lang="en-GB" altLang="sr-Latn-RS" smtClean="0">
                <a:latin typeface="Arial Black" pitchFamily="34" charset="0"/>
              </a:rPr>
              <a:pPr eaLnBrk="1" hangingPunct="1"/>
              <a:t>22</a:t>
            </a:fld>
            <a:endParaRPr lang="en-GB" altLang="sr-Latn-RS" smtClean="0">
              <a:latin typeface="Arial Black" pitchFamily="34" charset="0"/>
            </a:endParaRPr>
          </a:p>
        </p:txBody>
      </p:sp>
      <p:sp>
        <p:nvSpPr>
          <p:cNvPr id="23556" name="Rectangle 1"/>
          <p:cNvSpPr>
            <a:spLocks noChangeArrowheads="1"/>
          </p:cNvSpPr>
          <p:nvPr/>
        </p:nvSpPr>
        <p:spPr bwMode="auto">
          <a:xfrm>
            <a:off x="179388" y="1452563"/>
            <a:ext cx="8856662"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ME" sz="1900">
                <a:solidFill>
                  <a:srgbClr val="0D0D0D"/>
                </a:solidFill>
              </a:rPr>
              <a:t>U ranije pomenutoj m</a:t>
            </a:r>
            <a:r>
              <a:rPr lang="en-US" sz="1900">
                <a:solidFill>
                  <a:srgbClr val="0D0D0D"/>
                </a:solidFill>
              </a:rPr>
              <a:t>etod</a:t>
            </a:r>
            <a:r>
              <a:rPr lang="sr-Latn-ME" sz="1900">
                <a:solidFill>
                  <a:srgbClr val="0D0D0D"/>
                </a:solidFill>
              </a:rPr>
              <a:t>i</a:t>
            </a:r>
            <a:r>
              <a:rPr lang="sr-Latn-RS" sz="1900">
                <a:solidFill>
                  <a:srgbClr val="0D0D0D"/>
                </a:solidFill>
              </a:rPr>
              <a:t> </a:t>
            </a:r>
            <a:r>
              <a:rPr lang="sr-Latn-ME" sz="1900">
                <a:latin typeface="Consolas" pitchFamily="49" charset="0"/>
                <a:cs typeface="Consolas" pitchFamily="49" charset="0"/>
              </a:rPr>
              <a:t>split</a:t>
            </a:r>
            <a:r>
              <a:rPr lang="sr-Latn-ME" sz="1900">
                <a:solidFill>
                  <a:srgbClr val="0D0D0D"/>
                </a:solidFill>
              </a:rPr>
              <a:t>, delimiter može biti regularan izraz</a:t>
            </a:r>
            <a:r>
              <a:rPr lang="en-US" sz="1900">
                <a:solidFill>
                  <a:srgbClr val="0D0D0D"/>
                </a:solidFill>
              </a:rPr>
              <a:t>.</a:t>
            </a:r>
            <a:endParaRPr lang="sr-Latn-RS" sz="1900">
              <a:solidFill>
                <a:srgbClr val="0D0D0D"/>
              </a:solidFill>
            </a:endParaRP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solidFill>
                  <a:srgbClr val="0D0D0D"/>
                </a:solidFill>
              </a:rPr>
              <a:t>Na primer, ako želimo da izdvojimo sve reči u nekom tekstu, možemo koristiti </a:t>
            </a:r>
            <a:r>
              <a:rPr lang="sr-Latn-RS" sz="1900">
                <a:latin typeface="Consolas" pitchFamily="49" charset="0"/>
                <a:cs typeface="Consolas" pitchFamily="49" charset="0"/>
              </a:rPr>
              <a:t>split</a:t>
            </a:r>
            <a:r>
              <a:rPr lang="sr-Latn-RS" sz="1900">
                <a:solidFill>
                  <a:srgbClr val="0D0D0D"/>
                </a:solidFill>
              </a:rPr>
              <a:t> metodu sa delimiterom koji će vršiti razbijanje teksta na belinama i znacima interpunkcije, na sledeći način:</a:t>
            </a:r>
          </a:p>
          <a:p>
            <a:pPr marL="239713" indent="-239713">
              <a:spcBef>
                <a:spcPts val="600"/>
              </a:spcBef>
              <a:buClr>
                <a:schemeClr val="tx1"/>
              </a:buClr>
              <a:buSzPct val="75000"/>
              <a:tabLst>
                <a:tab pos="180975" algn="l"/>
                <a:tab pos="539750" algn="l"/>
                <a:tab pos="900113" algn="l"/>
                <a:tab pos="1260475" algn="l"/>
              </a:tabLst>
            </a:pPr>
            <a:r>
              <a:rPr lang="sr-Latn-RS" sz="1900">
                <a:latin typeface="Consolas" pitchFamily="49" charset="0"/>
                <a:cs typeface="Consolas" pitchFamily="49" charset="0"/>
              </a:rPr>
              <a:t>	tekst.</a:t>
            </a:r>
            <a:r>
              <a:rPr lang="sr-Latn-ME" sz="1900">
                <a:latin typeface="Consolas" pitchFamily="49" charset="0"/>
                <a:cs typeface="Consolas" pitchFamily="49" charset="0"/>
              </a:rPr>
              <a:t>split("</a:t>
            </a:r>
            <a:r>
              <a:rPr lang="sr-Latn-ME" sz="1900">
                <a:solidFill>
                  <a:srgbClr val="FF000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1818FF"/>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0ABDFC"/>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00B05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7030A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CC6600"/>
                </a:solidFill>
                <a:latin typeface="Consolas" pitchFamily="49" charset="0"/>
                <a:cs typeface="Consolas" pitchFamily="49" charset="0"/>
              </a:rPr>
              <a:t>!\\s*</a:t>
            </a:r>
            <a:r>
              <a:rPr lang="sr-Latn-ME" sz="1900">
                <a:latin typeface="Consolas" pitchFamily="49" charset="0"/>
                <a:cs typeface="Consolas" pitchFamily="49" charset="0"/>
              </a:rPr>
              <a:t>")</a:t>
            </a: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buClr>
                <a:schemeClr val="tx1"/>
              </a:buClr>
              <a:buSzPct val="75000"/>
              <a:buFont typeface="Wingdings" pitchFamily="2" charset="2"/>
              <a:buChar char="n"/>
              <a:tabLst>
                <a:tab pos="180975" algn="l"/>
                <a:tab pos="539750" algn="l"/>
                <a:tab pos="900113" algn="l"/>
                <a:tab pos="1260475" algn="l"/>
              </a:tabLst>
            </a:pPr>
            <a:r>
              <a:rPr lang="sr-Latn-RS" sz="1900">
                <a:solidFill>
                  <a:srgbClr val="0D0D0D"/>
                </a:solidFill>
              </a:rPr>
              <a:t>Java klase </a:t>
            </a:r>
            <a:r>
              <a:rPr lang="sr-Latn-RS" sz="1900">
                <a:latin typeface="Consolas" pitchFamily="49" charset="0"/>
                <a:cs typeface="Consolas" pitchFamily="49" charset="0"/>
              </a:rPr>
              <a:t>Pattern</a:t>
            </a:r>
            <a:r>
              <a:rPr lang="sr-Latn-RS" sz="1900">
                <a:solidFill>
                  <a:srgbClr val="0D0D0D"/>
                </a:solidFill>
              </a:rPr>
              <a:t> i </a:t>
            </a:r>
            <a:r>
              <a:rPr lang="sr-Latn-RS" sz="1900">
                <a:latin typeface="Consolas" pitchFamily="49" charset="0"/>
                <a:cs typeface="Consolas" pitchFamily="49" charset="0"/>
              </a:rPr>
              <a:t>Matcher</a:t>
            </a:r>
            <a:r>
              <a:rPr lang="sr-Latn-RS" sz="1900">
                <a:solidFill>
                  <a:srgbClr val="0D0D0D"/>
                </a:solidFill>
              </a:rPr>
              <a:t> se takođe mogu koristiti za rad sa regularnim izrazima.</a:t>
            </a:r>
          </a:p>
        </p:txBody>
      </p:sp>
      <p:cxnSp>
        <p:nvCxnSpPr>
          <p:cNvPr id="23557" name="Straight Arrow Connector 9"/>
          <p:cNvCxnSpPr>
            <a:cxnSpLocks noChangeShapeType="1"/>
          </p:cNvCxnSpPr>
          <p:nvPr/>
        </p:nvCxnSpPr>
        <p:spPr bwMode="auto">
          <a:xfrm flipV="1">
            <a:off x="1476375" y="3141663"/>
            <a:ext cx="792163" cy="527050"/>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3558" name="TextBox 10"/>
          <p:cNvSpPr txBox="1">
            <a:spLocks noChangeArrowheads="1"/>
          </p:cNvSpPr>
          <p:nvPr/>
        </p:nvSpPr>
        <p:spPr bwMode="auto">
          <a:xfrm>
            <a:off x="188913" y="3644900"/>
            <a:ext cx="1719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sr-Latn-RS">
                <a:solidFill>
                  <a:srgbClr val="FF0000"/>
                </a:solidFill>
              </a:rPr>
              <a:t>1 ili vi</a:t>
            </a:r>
            <a:r>
              <a:rPr lang="sr-Latn-ME" altLang="sr-Latn-RS">
                <a:solidFill>
                  <a:srgbClr val="FF0000"/>
                </a:solidFill>
              </a:rPr>
              <a:t>še belina</a:t>
            </a:r>
          </a:p>
        </p:txBody>
      </p:sp>
      <p:cxnSp>
        <p:nvCxnSpPr>
          <p:cNvPr id="23559" name="Straight Arrow Connector 11"/>
          <p:cNvCxnSpPr>
            <a:cxnSpLocks noChangeShapeType="1"/>
          </p:cNvCxnSpPr>
          <p:nvPr/>
        </p:nvCxnSpPr>
        <p:spPr bwMode="auto">
          <a:xfrm flipV="1">
            <a:off x="2022475" y="3141663"/>
            <a:ext cx="1109663" cy="1138237"/>
          </a:xfrm>
          <a:prstGeom prst="straightConnector1">
            <a:avLst/>
          </a:prstGeom>
          <a:noFill/>
          <a:ln w="2857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23560" name="TextBox 12"/>
          <p:cNvSpPr txBox="1">
            <a:spLocks noChangeArrowheads="1"/>
          </p:cNvSpPr>
          <p:nvPr/>
        </p:nvSpPr>
        <p:spPr bwMode="auto">
          <a:xfrm>
            <a:off x="792163" y="4168775"/>
            <a:ext cx="2232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3333CC"/>
                </a:solidFill>
              </a:rPr>
              <a:t>Zarez praćen sa 0 ili više belina</a:t>
            </a:r>
          </a:p>
        </p:txBody>
      </p:sp>
      <p:cxnSp>
        <p:nvCxnSpPr>
          <p:cNvPr id="23561" name="Straight Arrow Connector 13"/>
          <p:cNvCxnSpPr>
            <a:cxnSpLocks noChangeShapeType="1"/>
          </p:cNvCxnSpPr>
          <p:nvPr/>
        </p:nvCxnSpPr>
        <p:spPr bwMode="auto">
          <a:xfrm flipV="1">
            <a:off x="2916238" y="3141663"/>
            <a:ext cx="1150937" cy="1673225"/>
          </a:xfrm>
          <a:prstGeom prst="straightConnector1">
            <a:avLst/>
          </a:prstGeom>
          <a:noFill/>
          <a:ln w="28575" algn="ctr">
            <a:solidFill>
              <a:srgbClr val="0ABDFC"/>
            </a:solidFill>
            <a:round/>
            <a:headEnd/>
            <a:tailEnd type="arrow" w="med" len="med"/>
          </a:ln>
          <a:extLst>
            <a:ext uri="{909E8E84-426E-40DD-AFC4-6F175D3DCCD1}">
              <a14:hiddenFill xmlns:a14="http://schemas.microsoft.com/office/drawing/2010/main">
                <a:noFill/>
              </a14:hiddenFill>
            </a:ext>
          </a:extLst>
        </p:spPr>
      </p:cxnSp>
      <p:sp>
        <p:nvSpPr>
          <p:cNvPr id="23562" name="TextBox 14"/>
          <p:cNvSpPr txBox="1">
            <a:spLocks noChangeArrowheads="1"/>
          </p:cNvSpPr>
          <p:nvPr/>
        </p:nvSpPr>
        <p:spPr bwMode="auto">
          <a:xfrm>
            <a:off x="1908175" y="4797425"/>
            <a:ext cx="2232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0ABDFC"/>
                </a:solidFill>
              </a:rPr>
              <a:t>Tačka praćena sa 0 ili više belina</a:t>
            </a:r>
          </a:p>
        </p:txBody>
      </p:sp>
      <p:cxnSp>
        <p:nvCxnSpPr>
          <p:cNvPr id="23563" name="Straight Arrow Connector 17"/>
          <p:cNvCxnSpPr>
            <a:cxnSpLocks noChangeShapeType="1"/>
          </p:cNvCxnSpPr>
          <p:nvPr/>
        </p:nvCxnSpPr>
        <p:spPr bwMode="auto">
          <a:xfrm flipV="1">
            <a:off x="4608513" y="3219450"/>
            <a:ext cx="395287" cy="896938"/>
          </a:xfrm>
          <a:prstGeom prst="straightConnector1">
            <a:avLst/>
          </a:prstGeom>
          <a:noFill/>
          <a:ln w="28575" algn="ctr">
            <a:solidFill>
              <a:srgbClr val="00B050"/>
            </a:solidFill>
            <a:round/>
            <a:headEnd/>
            <a:tailEnd type="arrow" w="med" len="med"/>
          </a:ln>
          <a:extLst>
            <a:ext uri="{909E8E84-426E-40DD-AFC4-6F175D3DCCD1}">
              <a14:hiddenFill xmlns:a14="http://schemas.microsoft.com/office/drawing/2010/main">
                <a:noFill/>
              </a14:hiddenFill>
            </a:ext>
          </a:extLst>
        </p:spPr>
      </p:cxnSp>
      <p:sp>
        <p:nvSpPr>
          <p:cNvPr id="23564" name="TextBox 18"/>
          <p:cNvSpPr txBox="1">
            <a:spLocks noChangeArrowheads="1"/>
          </p:cNvSpPr>
          <p:nvPr/>
        </p:nvSpPr>
        <p:spPr bwMode="auto">
          <a:xfrm>
            <a:off x="3563938" y="4151313"/>
            <a:ext cx="2232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00B050"/>
                </a:solidFill>
              </a:rPr>
              <a:t>Tačka-zarez praćen sa 0 ili više belina</a:t>
            </a:r>
          </a:p>
        </p:txBody>
      </p:sp>
      <p:cxnSp>
        <p:nvCxnSpPr>
          <p:cNvPr id="23565" name="Straight Arrow Connector 23"/>
          <p:cNvCxnSpPr>
            <a:cxnSpLocks noChangeShapeType="1"/>
          </p:cNvCxnSpPr>
          <p:nvPr/>
        </p:nvCxnSpPr>
        <p:spPr bwMode="auto">
          <a:xfrm flipH="1" flipV="1">
            <a:off x="7019925" y="3219450"/>
            <a:ext cx="539750" cy="538163"/>
          </a:xfrm>
          <a:prstGeom prst="straightConnector1">
            <a:avLst/>
          </a:prstGeom>
          <a:noFill/>
          <a:ln w="28575" algn="ctr">
            <a:solidFill>
              <a:srgbClr val="CC6600"/>
            </a:solidFill>
            <a:round/>
            <a:headEnd/>
            <a:tailEnd type="arrow" w="med" len="med"/>
          </a:ln>
          <a:extLst>
            <a:ext uri="{909E8E84-426E-40DD-AFC4-6F175D3DCCD1}">
              <a14:hiddenFill xmlns:a14="http://schemas.microsoft.com/office/drawing/2010/main">
                <a:noFill/>
              </a14:hiddenFill>
            </a:ext>
          </a:extLst>
        </p:spPr>
      </p:cxnSp>
      <p:sp>
        <p:nvSpPr>
          <p:cNvPr id="23566" name="TextBox 24"/>
          <p:cNvSpPr txBox="1">
            <a:spLocks noChangeArrowheads="1"/>
          </p:cNvSpPr>
          <p:nvPr/>
        </p:nvSpPr>
        <p:spPr bwMode="auto">
          <a:xfrm>
            <a:off x="6659563" y="3716338"/>
            <a:ext cx="22336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CC6600"/>
                </a:solidFill>
              </a:rPr>
              <a:t>Znak uzvika praćen sa 0 ili više belina</a:t>
            </a:r>
          </a:p>
        </p:txBody>
      </p:sp>
      <p:cxnSp>
        <p:nvCxnSpPr>
          <p:cNvPr id="23567" name="Straight Arrow Connector 27"/>
          <p:cNvCxnSpPr>
            <a:cxnSpLocks noChangeShapeType="1"/>
          </p:cNvCxnSpPr>
          <p:nvPr/>
        </p:nvCxnSpPr>
        <p:spPr bwMode="auto">
          <a:xfrm flipH="1" flipV="1">
            <a:off x="5940425" y="3219450"/>
            <a:ext cx="798513" cy="1614488"/>
          </a:xfrm>
          <a:prstGeom prst="straightConnector1">
            <a:avLst/>
          </a:prstGeom>
          <a:noFill/>
          <a:ln w="28575" algn="ctr">
            <a:solidFill>
              <a:srgbClr val="7030A0"/>
            </a:solidFill>
            <a:round/>
            <a:headEnd/>
            <a:tailEnd type="arrow" w="med" len="med"/>
          </a:ln>
          <a:extLst>
            <a:ext uri="{909E8E84-426E-40DD-AFC4-6F175D3DCCD1}">
              <a14:hiddenFill xmlns:a14="http://schemas.microsoft.com/office/drawing/2010/main">
                <a:noFill/>
              </a14:hiddenFill>
            </a:ext>
          </a:extLst>
        </p:spPr>
      </p:cxnSp>
      <p:sp>
        <p:nvSpPr>
          <p:cNvPr id="23568" name="TextBox 28"/>
          <p:cNvSpPr txBox="1">
            <a:spLocks noChangeArrowheads="1"/>
          </p:cNvSpPr>
          <p:nvPr/>
        </p:nvSpPr>
        <p:spPr bwMode="auto">
          <a:xfrm>
            <a:off x="5838825" y="4792663"/>
            <a:ext cx="2232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7030A0"/>
                </a:solidFill>
              </a:rPr>
              <a:t>Znak pitanja praćen sa 0 ili više belina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3600450" cy="596900"/>
          </a:xfrm>
        </p:spPr>
        <p:txBody>
          <a:bodyPr/>
          <a:lstStyle/>
          <a:p>
            <a:pPr eaLnBrk="1" hangingPunct="1"/>
            <a:r>
              <a:rPr lang="sr-Latn-RS" altLang="sr-Latn-RS" sz="3600" smtClean="0"/>
              <a:t>Ključna reč this</a:t>
            </a:r>
            <a:endParaRPr lang="en-US" altLang="sr-Latn-RS" sz="3600" smtClean="0"/>
          </a:p>
        </p:txBody>
      </p:sp>
      <p:sp>
        <p:nvSpPr>
          <p:cNvPr id="24579" name="Rectangle 3" descr="Rectangle: Click to edit Master text styles&#10;Second level&#10;Third level&#10;Fourth level&#10;Fifth level"/>
          <p:cNvSpPr txBox="1">
            <a:spLocks noChangeArrowheads="1"/>
          </p:cNvSpPr>
          <p:nvPr/>
        </p:nvSpPr>
        <p:spPr bwMode="auto">
          <a:xfrm>
            <a:off x="298450" y="1412875"/>
            <a:ext cx="85217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Svi objekti jedne klase dele istu kopiju metoda klase.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Sa druge strane, svaki objekat ima svoju kopiju podataka, isključujući statičke podatke koji su jedinstveni za čitavu klasu.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P</a:t>
            </a:r>
            <a:r>
              <a:rPr lang="vi-VN" altLang="sr-Latn-RS" sz="2000" dirty="0"/>
              <a:t>omoću </a:t>
            </a:r>
            <a:r>
              <a:rPr lang="sr-Latn-RS" altLang="sr-Latn-RS" sz="2000" dirty="0"/>
              <a:t>k</a:t>
            </a:r>
            <a:r>
              <a:rPr lang="vi-VN" altLang="sr-Latn-RS" sz="2000" dirty="0"/>
              <a:t>ljučn</a:t>
            </a:r>
            <a:r>
              <a:rPr lang="sr-Latn-RS" altLang="sr-Latn-RS" sz="2000" dirty="0"/>
              <a:t>e</a:t>
            </a:r>
            <a:r>
              <a:rPr lang="vi-VN" altLang="sr-Latn-RS" sz="2000" dirty="0"/>
              <a:t> reč</a:t>
            </a:r>
            <a:r>
              <a:rPr lang="sr-Latn-RS" altLang="sr-Latn-RS" sz="2000" dirty="0"/>
              <a:t>i</a:t>
            </a:r>
            <a:r>
              <a:rPr lang="vi-VN" altLang="sr-Latn-RS" sz="2000" dirty="0"/>
              <a:t> </a:t>
            </a:r>
            <a:r>
              <a:rPr lang="vi-VN" altLang="sr-Latn-RS" sz="2000" dirty="0">
                <a:latin typeface="Consolas" pitchFamily="49" charset="0"/>
                <a:cs typeface="Consolas" pitchFamily="49" charset="0"/>
              </a:rPr>
              <a:t>this</a:t>
            </a:r>
            <a:r>
              <a:rPr lang="vi-VN" altLang="sr-Latn-RS" sz="2000" dirty="0"/>
              <a:t>, objekat može referencirati samog sebe</a:t>
            </a:r>
            <a:r>
              <a:rPr lang="sr-Latn-RS" altLang="sr-Latn-RS" sz="2000" dirty="0"/>
              <a:t>. Na ovaj način, </a:t>
            </a:r>
            <a:r>
              <a:rPr lang="vi-VN" altLang="sr-Latn-RS" sz="2000" dirty="0"/>
              <a:t>metoda zna koji tačno objekat je pozvao metodu, tj. sa čijim podacima da manipuliše. Naziva se još i </a:t>
            </a:r>
            <a:r>
              <a:rPr lang="vi-VN" altLang="sr-Latn-RS" sz="2000" dirty="0">
                <a:latin typeface="Consolas" pitchFamily="49" charset="0"/>
                <a:cs typeface="Consolas" pitchFamily="49" charset="0"/>
              </a:rPr>
              <a:t>this</a:t>
            </a:r>
            <a:r>
              <a:rPr lang="vi-VN" altLang="sr-Latn-RS" sz="2000" dirty="0"/>
              <a:t> referenca.</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Kada se pozove nestatička metoda za određeni objekat, telo metode implicitno koristi </a:t>
            </a:r>
            <a:r>
              <a:rPr lang="vi-VN" altLang="sr-Latn-RS" sz="2000" dirty="0">
                <a:latin typeface="Consolas" pitchFamily="49" charset="0"/>
                <a:cs typeface="Consolas" pitchFamily="49" charset="0"/>
              </a:rPr>
              <a:t>this</a:t>
            </a:r>
            <a:r>
              <a:rPr lang="vi-VN" altLang="sr-Latn-RS" sz="2000" dirty="0"/>
              <a:t> referencu za pristup promenljivima objekta i drugim metodama klase.</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Ključna reč </a:t>
            </a:r>
            <a:r>
              <a:rPr lang="en-GB" altLang="sr-Latn-RS" sz="2000" dirty="0">
                <a:latin typeface="Consolas" pitchFamily="49" charset="0"/>
                <a:cs typeface="Consolas" pitchFamily="49" charset="0"/>
              </a:rPr>
              <a:t>this</a:t>
            </a:r>
            <a:r>
              <a:rPr lang="sr-Latn-RS" altLang="sr-Latn-RS" sz="2000" dirty="0"/>
              <a:t> se može koristiti na velik broj načina.</a:t>
            </a:r>
          </a:p>
          <a:p>
            <a:pPr eaLnBrk="1" hangingPunct="1">
              <a:spcAft>
                <a:spcPts val="600"/>
              </a:spcAft>
              <a:buClr>
                <a:schemeClr val="tx1"/>
              </a:buClr>
              <a:buSzPct val="75000"/>
              <a:buFont typeface="Wingdings" pitchFamily="2" charset="2"/>
              <a:buChar char="n"/>
            </a:pPr>
            <a:r>
              <a:rPr lang="sr-Latn-RS" altLang="sr-Latn-RS" sz="2000" dirty="0"/>
              <a:t>Prvo,</a:t>
            </a:r>
            <a:r>
              <a:rPr lang="vi-VN" altLang="sr-Latn-RS" sz="2000" dirty="0"/>
              <a:t> </a:t>
            </a:r>
            <a:r>
              <a:rPr lang="vi-VN" altLang="sr-Latn-RS" sz="2000" dirty="0">
                <a:latin typeface="Consolas" pitchFamily="49" charset="0"/>
                <a:cs typeface="Consolas" pitchFamily="49" charset="0"/>
              </a:rPr>
              <a:t>this</a:t>
            </a:r>
            <a:r>
              <a:rPr lang="vi-VN" altLang="sr-Latn-RS" sz="2000" dirty="0"/>
              <a:t> se može </a:t>
            </a:r>
            <a:r>
              <a:rPr lang="sr-Latn-RS" altLang="sr-Latn-RS" sz="2000" dirty="0"/>
              <a:t>koristiti</a:t>
            </a:r>
            <a:r>
              <a:rPr lang="vi-VN" altLang="sr-Latn-RS" sz="2000" dirty="0"/>
              <a:t> za pristup podacima objekta koji su zasenjeni lokalnim promenljivim ili parametrima metode.</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9D21780-3CD2-4FAF-B214-349E91D1D73E}" type="slidenum">
              <a:rPr lang="en-GB" altLang="sr-Latn-RS" smtClean="0">
                <a:latin typeface="Arial Black" pitchFamily="34" charset="0"/>
              </a:rPr>
              <a:pPr eaLnBrk="1" hangingPunct="1"/>
              <a:t>23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7489825" cy="596900"/>
          </a:xfrm>
        </p:spPr>
        <p:txBody>
          <a:bodyPr/>
          <a:lstStyle/>
          <a:p>
            <a:pPr eaLnBrk="1" hangingPunct="1"/>
            <a:r>
              <a:rPr lang="en-GB" altLang="sr-Latn-RS" sz="3600" smtClean="0"/>
              <a:t>this i zasenjivanje podataka klase</a:t>
            </a:r>
            <a:endParaRPr lang="en-US" altLang="sr-Latn-RS" sz="3600" smtClean="0"/>
          </a:p>
        </p:txBody>
      </p:sp>
      <p:sp>
        <p:nvSpPr>
          <p:cNvPr id="2560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B6B938-EC04-433E-8D3F-F1BF5E967350}" type="slidenum">
              <a:rPr lang="en-GB" altLang="sr-Latn-RS" smtClean="0">
                <a:latin typeface="Arial Black" pitchFamily="34" charset="0"/>
              </a:rPr>
              <a:pPr eaLnBrk="1" hangingPunct="1"/>
              <a:t>24</a:t>
            </a:fld>
            <a:endParaRPr lang="en-GB" altLang="sr-Latn-RS" smtClean="0">
              <a:latin typeface="Arial Black" pitchFamily="34" charset="0"/>
            </a:endParaRPr>
          </a:p>
        </p:txBody>
      </p:sp>
      <p:sp>
        <p:nvSpPr>
          <p:cNvPr id="25604" name="Rectangle 1"/>
          <p:cNvSpPr>
            <a:spLocks noChangeArrowheads="1"/>
          </p:cNvSpPr>
          <p:nvPr/>
        </p:nvSpPr>
        <p:spPr bwMode="auto">
          <a:xfrm>
            <a:off x="947738" y="1373188"/>
            <a:ext cx="5913437" cy="44323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300"/>
              </a:spcAft>
              <a:tabLst>
                <a:tab pos="215900" algn="l"/>
                <a:tab pos="431800" algn="l"/>
                <a:tab pos="647700" algn="l"/>
                <a:tab pos="863600" algn="l"/>
              </a:tabLst>
            </a:pPr>
            <a:r>
              <a:rPr lang="en-GB" altLang="sr-Latn-RS" sz="1600" b="1" dirty="0">
                <a:solidFill>
                  <a:srgbClr val="7F0055"/>
                </a:solidFill>
                <a:latin typeface="Consolas" pitchFamily="49" charset="0"/>
                <a:cs typeface="Times New Roman" pitchFamily="18" charset="0"/>
              </a:rPr>
              <a:t>public</a:t>
            </a: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class</a:t>
            </a: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TackaTest</a:t>
            </a: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public</a:t>
            </a: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static</a:t>
            </a: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void</a:t>
            </a:r>
            <a:r>
              <a:rPr lang="en-GB" altLang="sr-Latn-RS" sz="1600" dirty="0">
                <a:solidFill>
                  <a:srgbClr val="000000"/>
                </a:solidFill>
                <a:latin typeface="Consolas" pitchFamily="49" charset="0"/>
                <a:cs typeface="Times New Roman" pitchFamily="18" charset="0"/>
              </a:rPr>
              <a:t> main(String[] </a:t>
            </a:r>
            <a:r>
              <a:rPr lang="en-GB" altLang="sr-Latn-RS" sz="1600" dirty="0" err="1">
                <a:solidFill>
                  <a:srgbClr val="000000"/>
                </a:solidFill>
                <a:latin typeface="Consolas" pitchFamily="49" charset="0"/>
                <a:cs typeface="Times New Roman" pitchFamily="18" charset="0"/>
              </a:rPr>
              <a:t>args</a:t>
            </a: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Tacka</a:t>
            </a:r>
            <a:r>
              <a:rPr lang="en-GB" altLang="sr-Latn-RS" sz="1600" dirty="0">
                <a:solidFill>
                  <a:srgbClr val="000000"/>
                </a:solidFill>
                <a:latin typeface="Consolas" pitchFamily="49" charset="0"/>
                <a:cs typeface="Times New Roman" pitchFamily="18" charset="0"/>
              </a:rPr>
              <a:t> t = </a:t>
            </a:r>
            <a:r>
              <a:rPr lang="en-GB" altLang="sr-Latn-RS" sz="1600" b="1" dirty="0">
                <a:solidFill>
                  <a:srgbClr val="7F0055"/>
                </a:solidFill>
                <a:latin typeface="Consolas" pitchFamily="49" charset="0"/>
                <a:cs typeface="Times New Roman" pitchFamily="18" charset="0"/>
              </a:rPr>
              <a:t>new</a:t>
            </a: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Tacka</a:t>
            </a:r>
            <a:r>
              <a:rPr lang="en-GB" altLang="sr-Latn-RS" sz="1600" dirty="0">
                <a:solidFill>
                  <a:srgbClr val="000000"/>
                </a:solidFill>
                <a:latin typeface="Consolas" pitchFamily="49" charset="0"/>
                <a:cs typeface="Times New Roman" pitchFamily="18" charset="0"/>
              </a:rPr>
              <a:t>(2.21,4.74);</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System.out.println</a:t>
            </a:r>
            <a:r>
              <a:rPr lang="en-GB" altLang="sr-Latn-RS" sz="1600" dirty="0">
                <a:solidFill>
                  <a:srgbClr val="000000"/>
                </a:solidFill>
                <a:latin typeface="Consolas" pitchFamily="49" charset="0"/>
                <a:cs typeface="Times New Roman" pitchFamily="18" charset="0"/>
              </a:rPr>
              <a:t>(</a:t>
            </a:r>
            <a:r>
              <a:rPr lang="en-GB" altLang="sr-Latn-RS" sz="1600" dirty="0" err="1">
                <a:solidFill>
                  <a:srgbClr val="000000"/>
                </a:solidFill>
                <a:latin typeface="Consolas" pitchFamily="49" charset="0"/>
                <a:cs typeface="Times New Roman" pitchFamily="18" charset="0"/>
              </a:rPr>
              <a:t>t.toString</a:t>
            </a:r>
            <a:r>
              <a:rPr lang="en-GB"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b="1" dirty="0">
                <a:solidFill>
                  <a:srgbClr val="7F0055"/>
                </a:solidFill>
                <a:latin typeface="Consolas" pitchFamily="49" charset="0"/>
                <a:cs typeface="Times New Roman" pitchFamily="18" charset="0"/>
              </a:rPr>
              <a:t>class</a:t>
            </a: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Tacka</a:t>
            </a: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double</a:t>
            </a:r>
            <a:r>
              <a:rPr lang="en-GB" altLang="sr-Latn-RS" sz="1600" dirty="0">
                <a:solidFill>
                  <a:srgbClr val="000000"/>
                </a:solidFill>
                <a:latin typeface="Consolas" pitchFamily="49" charset="0"/>
                <a:cs typeface="Times New Roman" pitchFamily="18" charset="0"/>
              </a:rPr>
              <a:t> x, y;</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public</a:t>
            </a:r>
            <a:r>
              <a:rPr lang="en-GB" altLang="sr-Latn-RS" sz="1600" dirty="0">
                <a:solidFill>
                  <a:srgbClr val="000000"/>
                </a:solidFill>
                <a:latin typeface="Consolas" pitchFamily="49" charset="0"/>
                <a:cs typeface="Times New Roman" pitchFamily="18" charset="0"/>
              </a:rPr>
              <a:t> </a:t>
            </a:r>
            <a:r>
              <a:rPr lang="en-GB" altLang="sr-Latn-RS" sz="1600" dirty="0" err="1">
                <a:solidFill>
                  <a:srgbClr val="000000"/>
                </a:solidFill>
                <a:latin typeface="Consolas" pitchFamily="49" charset="0"/>
                <a:cs typeface="Times New Roman" pitchFamily="18" charset="0"/>
              </a:rPr>
              <a:t>Tacka</a:t>
            </a:r>
            <a:r>
              <a:rPr lang="en-GB" altLang="sr-Latn-RS" sz="1600" dirty="0">
                <a:solidFill>
                  <a:srgbClr val="000000"/>
                </a:solidFill>
                <a:latin typeface="Consolas" pitchFamily="49" charset="0"/>
                <a:cs typeface="Times New Roman" pitchFamily="18" charset="0"/>
              </a:rPr>
              <a:t>(</a:t>
            </a:r>
            <a:r>
              <a:rPr lang="en-GB" altLang="sr-Latn-RS" sz="1600" b="1" dirty="0">
                <a:solidFill>
                  <a:srgbClr val="7F0055"/>
                </a:solidFill>
                <a:latin typeface="Consolas" pitchFamily="49" charset="0"/>
                <a:cs typeface="Times New Roman" pitchFamily="18" charset="0"/>
              </a:rPr>
              <a:t>double</a:t>
            </a:r>
            <a:r>
              <a:rPr lang="en-GB" altLang="sr-Latn-RS" sz="1600" dirty="0">
                <a:solidFill>
                  <a:srgbClr val="000000"/>
                </a:solidFill>
                <a:latin typeface="Consolas" pitchFamily="49" charset="0"/>
                <a:cs typeface="Times New Roman" pitchFamily="18" charset="0"/>
              </a:rPr>
              <a:t> x, </a:t>
            </a:r>
            <a:r>
              <a:rPr lang="en-GB" altLang="sr-Latn-RS" sz="1600" b="1" dirty="0">
                <a:solidFill>
                  <a:srgbClr val="7F0055"/>
                </a:solidFill>
                <a:latin typeface="Consolas" pitchFamily="49" charset="0"/>
                <a:cs typeface="Times New Roman" pitchFamily="18" charset="0"/>
              </a:rPr>
              <a:t>double</a:t>
            </a:r>
            <a:r>
              <a:rPr lang="en-GB" altLang="sr-Latn-RS" sz="1600" dirty="0">
                <a:solidFill>
                  <a:srgbClr val="000000"/>
                </a:solidFill>
                <a:latin typeface="Consolas" pitchFamily="49" charset="0"/>
                <a:cs typeface="Times New Roman" pitchFamily="18" charset="0"/>
              </a:rPr>
              <a:t> y){</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err="1">
                <a:solidFill>
                  <a:srgbClr val="7F0055"/>
                </a:solidFill>
                <a:latin typeface="Consolas" pitchFamily="49" charset="0"/>
                <a:cs typeface="Times New Roman" pitchFamily="18" charset="0"/>
              </a:rPr>
              <a:t>this</a:t>
            </a:r>
            <a:r>
              <a:rPr lang="en-GB" altLang="sr-Latn-RS" sz="1600" dirty="0" err="1">
                <a:solidFill>
                  <a:srgbClr val="000000"/>
                </a:solidFill>
                <a:latin typeface="Consolas" pitchFamily="49" charset="0"/>
                <a:cs typeface="Times New Roman" pitchFamily="18" charset="0"/>
              </a:rPr>
              <a:t>.x</a:t>
            </a:r>
            <a:r>
              <a:rPr lang="en-GB" altLang="sr-Latn-RS" sz="1600" dirty="0">
                <a:solidFill>
                  <a:srgbClr val="000000"/>
                </a:solidFill>
                <a:latin typeface="Consolas" pitchFamily="49" charset="0"/>
                <a:cs typeface="Times New Roman" pitchFamily="18" charset="0"/>
              </a:rPr>
              <a:t> = x;</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err="1">
                <a:solidFill>
                  <a:srgbClr val="7F0055"/>
                </a:solidFill>
                <a:latin typeface="Consolas" pitchFamily="49" charset="0"/>
                <a:cs typeface="Times New Roman" pitchFamily="18" charset="0"/>
              </a:rPr>
              <a:t>this</a:t>
            </a:r>
            <a:r>
              <a:rPr lang="en-GB" altLang="sr-Latn-RS" sz="1600" dirty="0" err="1">
                <a:solidFill>
                  <a:srgbClr val="000000"/>
                </a:solidFill>
                <a:latin typeface="Consolas" pitchFamily="49" charset="0"/>
                <a:cs typeface="Times New Roman" pitchFamily="18" charset="0"/>
              </a:rPr>
              <a:t>.y</a:t>
            </a:r>
            <a:r>
              <a:rPr lang="en-GB" altLang="sr-Latn-RS" sz="1600" dirty="0">
                <a:solidFill>
                  <a:srgbClr val="000000"/>
                </a:solidFill>
                <a:latin typeface="Consolas" pitchFamily="49" charset="0"/>
                <a:cs typeface="Times New Roman" pitchFamily="18" charset="0"/>
              </a:rPr>
              <a:t> = y;</a:t>
            </a:r>
            <a:endParaRPr lang="en-GB" altLang="sr-Latn-RS" sz="2000" dirty="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public</a:t>
            </a:r>
            <a:r>
              <a:rPr lang="en-GB" altLang="sr-Latn-RS" sz="1600" dirty="0">
                <a:solidFill>
                  <a:srgbClr val="000000"/>
                </a:solidFill>
                <a:latin typeface="Consolas" pitchFamily="49" charset="0"/>
                <a:cs typeface="Times New Roman" pitchFamily="18" charset="0"/>
              </a:rPr>
              <a:t> String </a:t>
            </a:r>
            <a:r>
              <a:rPr lang="en-GB" altLang="sr-Latn-RS" sz="1600" dirty="0" err="1">
                <a:solidFill>
                  <a:srgbClr val="000000"/>
                </a:solidFill>
                <a:latin typeface="Consolas" pitchFamily="49" charset="0"/>
                <a:cs typeface="Times New Roman" pitchFamily="18" charset="0"/>
              </a:rPr>
              <a:t>toString</a:t>
            </a:r>
            <a:r>
              <a:rPr lang="en-GB"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r>
              <a:rPr lang="en-GB" altLang="sr-Latn-RS" sz="1600" b="1" dirty="0">
                <a:solidFill>
                  <a:srgbClr val="7F0055"/>
                </a:solidFill>
                <a:latin typeface="Consolas" pitchFamily="49" charset="0"/>
                <a:cs typeface="Times New Roman" pitchFamily="18" charset="0"/>
              </a:rPr>
              <a:t>return</a:t>
            </a:r>
            <a:r>
              <a:rPr lang="en-GB" altLang="sr-Latn-RS" sz="1600" dirty="0">
                <a:solidFill>
                  <a:srgbClr val="000000"/>
                </a:solidFill>
                <a:latin typeface="Consolas" pitchFamily="49" charset="0"/>
                <a:cs typeface="Times New Roman" pitchFamily="18" charset="0"/>
              </a:rPr>
              <a:t> </a:t>
            </a:r>
            <a:r>
              <a:rPr lang="en-GB" altLang="sr-Latn-RS" sz="1600" b="1" dirty="0" err="1">
                <a:solidFill>
                  <a:srgbClr val="FF0000"/>
                </a:solidFill>
                <a:latin typeface="Consolas" pitchFamily="49" charset="0"/>
                <a:cs typeface="Times New Roman" pitchFamily="18" charset="0"/>
              </a:rPr>
              <a:t>String.format</a:t>
            </a:r>
            <a:r>
              <a:rPr lang="en-GB" altLang="sr-Latn-RS" sz="1600" dirty="0">
                <a:solidFill>
                  <a:srgbClr val="000000"/>
                </a:solidFill>
                <a:latin typeface="Consolas" pitchFamily="49" charset="0"/>
                <a:cs typeface="Times New Roman" pitchFamily="18" charset="0"/>
              </a:rPr>
              <a:t>(</a:t>
            </a:r>
            <a:r>
              <a:rPr lang="en-GB" altLang="sr-Latn-RS" sz="1600" dirty="0">
                <a:solidFill>
                  <a:srgbClr val="2A00FF"/>
                </a:solidFill>
                <a:latin typeface="Consolas" pitchFamily="49" charset="0"/>
                <a:cs typeface="Times New Roman" pitchFamily="18" charset="0"/>
              </a:rPr>
              <a:t>"(%.2f,%.2f)"</a:t>
            </a:r>
            <a:r>
              <a:rPr lang="en-GB" altLang="sr-Latn-RS" sz="1600" dirty="0">
                <a:solidFill>
                  <a:srgbClr val="000000"/>
                </a:solidFill>
                <a:latin typeface="Consolas" pitchFamily="49" charset="0"/>
                <a:cs typeface="Times New Roman" pitchFamily="18" charset="0"/>
              </a:rPr>
              <a:t>, </a:t>
            </a:r>
            <a:r>
              <a:rPr lang="en-GB" altLang="sr-Latn-RS" sz="1600" dirty="0">
                <a:solidFill>
                  <a:srgbClr val="0000C0"/>
                </a:solidFill>
                <a:latin typeface="Consolas" pitchFamily="49" charset="0"/>
                <a:cs typeface="Times New Roman" pitchFamily="18" charset="0"/>
              </a:rPr>
              <a:t>x</a:t>
            </a:r>
            <a:r>
              <a:rPr lang="en-GB" altLang="sr-Latn-RS" sz="1600" dirty="0">
                <a:solidFill>
                  <a:srgbClr val="000000"/>
                </a:solidFill>
                <a:latin typeface="Consolas" pitchFamily="49" charset="0"/>
                <a:cs typeface="Times New Roman" pitchFamily="18" charset="0"/>
              </a:rPr>
              <a:t>, </a:t>
            </a:r>
            <a:r>
              <a:rPr lang="en-GB" altLang="sr-Latn-RS" sz="1600" b="1" dirty="0" err="1">
                <a:solidFill>
                  <a:srgbClr val="7F0055"/>
                </a:solidFill>
                <a:latin typeface="Consolas" pitchFamily="49" charset="0"/>
                <a:cs typeface="Times New Roman" pitchFamily="18" charset="0"/>
              </a:rPr>
              <a:t>this</a:t>
            </a:r>
            <a:r>
              <a:rPr lang="en-GB" altLang="sr-Latn-RS" sz="1600" dirty="0" err="1">
                <a:solidFill>
                  <a:srgbClr val="000000"/>
                </a:solidFill>
                <a:latin typeface="Consolas" pitchFamily="49" charset="0"/>
                <a:cs typeface="Times New Roman" pitchFamily="18" charset="0"/>
              </a:rPr>
              <a:t>.</a:t>
            </a:r>
            <a:r>
              <a:rPr lang="en-GB" altLang="sr-Latn-RS" sz="1600" dirty="0" err="1">
                <a:solidFill>
                  <a:srgbClr val="0000C0"/>
                </a:solidFill>
                <a:latin typeface="Consolas" pitchFamily="49" charset="0"/>
                <a:cs typeface="Times New Roman" pitchFamily="18" charset="0"/>
              </a:rPr>
              <a:t>y</a:t>
            </a:r>
            <a:r>
              <a:rPr lang="en-GB"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GB" altLang="sr-Latn-RS" sz="1600" dirty="0">
                <a:solidFill>
                  <a:srgbClr val="000000"/>
                </a:solidFill>
                <a:latin typeface="Consolas" pitchFamily="49" charset="0"/>
                <a:cs typeface="Times New Roman" pitchFamily="18" charset="0"/>
              </a:rPr>
              <a:t>}</a:t>
            </a:r>
            <a:endParaRPr lang="en-GB" altLang="sr-Latn-RS" sz="1500" dirty="0">
              <a:solidFill>
                <a:srgbClr val="7F0055"/>
              </a:solidFill>
              <a:latin typeface="Consolas" pitchFamily="49" charset="0"/>
              <a:cs typeface="Times New Roman" pitchFamily="18" charset="0"/>
            </a:endParaRPr>
          </a:p>
        </p:txBody>
      </p:sp>
      <p:sp>
        <p:nvSpPr>
          <p:cNvPr id="25605" name="Rectangle 1"/>
          <p:cNvSpPr>
            <a:spLocks noChangeArrowheads="1"/>
          </p:cNvSpPr>
          <p:nvPr/>
        </p:nvSpPr>
        <p:spPr bwMode="auto">
          <a:xfrm>
            <a:off x="6932613" y="2220913"/>
            <a:ext cx="1455737" cy="339725"/>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spcBef>
                <a:spcPts val="600"/>
              </a:spcBef>
              <a:spcAft>
                <a:spcPts val="600"/>
              </a:spcAft>
            </a:pPr>
            <a:r>
              <a:rPr lang="en-GB" altLang="sr-Latn-RS" sz="1600">
                <a:solidFill>
                  <a:srgbClr val="339933"/>
                </a:solidFill>
                <a:latin typeface="Consolas" pitchFamily="49" charset="0"/>
                <a:cs typeface="Times New Roman" pitchFamily="18" charset="0"/>
              </a:rPr>
              <a:t>(2.21,4.74)</a:t>
            </a:r>
          </a:p>
        </p:txBody>
      </p:sp>
      <p:sp>
        <p:nvSpPr>
          <p:cNvPr id="7" name="Rectangle 6"/>
          <p:cNvSpPr>
            <a:spLocks noChangeArrowheads="1"/>
          </p:cNvSpPr>
          <p:nvPr/>
        </p:nvSpPr>
        <p:spPr bwMode="auto">
          <a:xfrm>
            <a:off x="7323138" y="1892300"/>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sp>
        <p:nvSpPr>
          <p:cNvPr id="11" name="Rectangle 10"/>
          <p:cNvSpPr>
            <a:spLocks noChangeArrowheads="1"/>
          </p:cNvSpPr>
          <p:nvPr/>
        </p:nvSpPr>
        <p:spPr bwMode="auto">
          <a:xfrm>
            <a:off x="4484688" y="5811838"/>
            <a:ext cx="3527425" cy="354012"/>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sz="1700" b="1">
                <a:solidFill>
                  <a:srgbClr val="FF0000"/>
                </a:solidFill>
                <a:latin typeface="+mn-lt"/>
              </a:rPr>
              <a:t>String.format</a:t>
            </a:r>
            <a:r>
              <a:rPr lang="sr-Latn-RS" sz="1700">
                <a:solidFill>
                  <a:srgbClr val="3333CC"/>
                </a:solidFill>
                <a:latin typeface="+mn-lt"/>
              </a:rPr>
              <a:t> metoda kreira string</a:t>
            </a:r>
            <a:endParaRPr lang="en-US" sz="1700" dirty="0">
              <a:latin typeface="Consolas" pitchFamily="49" charset="0"/>
              <a:cs typeface="Consolas" pitchFamily="49" charset="0"/>
            </a:endParaRPr>
          </a:p>
        </p:txBody>
      </p:sp>
      <p:cxnSp>
        <p:nvCxnSpPr>
          <p:cNvPr id="25608" name="Straight Arrow Connector 6"/>
          <p:cNvCxnSpPr>
            <a:cxnSpLocks noChangeShapeType="1"/>
          </p:cNvCxnSpPr>
          <p:nvPr/>
        </p:nvCxnSpPr>
        <p:spPr bwMode="auto">
          <a:xfrm flipH="1" flipV="1">
            <a:off x="3179763" y="5262563"/>
            <a:ext cx="1296987" cy="7159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7489825" cy="596900"/>
          </a:xfrm>
        </p:spPr>
        <p:txBody>
          <a:bodyPr/>
          <a:lstStyle/>
          <a:p>
            <a:pPr eaLnBrk="1" hangingPunct="1"/>
            <a:r>
              <a:rPr lang="en-GB" altLang="sr-Latn-RS" sz="3600" smtClean="0"/>
              <a:t>this i zasenjivanje podataka klase</a:t>
            </a:r>
            <a:endParaRPr lang="en-US" altLang="sr-Latn-RS" sz="3600" smtClean="0"/>
          </a:p>
        </p:txBody>
      </p:sp>
      <p:sp>
        <p:nvSpPr>
          <p:cNvPr id="2662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6F381C-3805-405E-A5C5-3B35178C7ECA}" type="slidenum">
              <a:rPr lang="en-GB" altLang="sr-Latn-RS" smtClean="0">
                <a:latin typeface="Arial Black" pitchFamily="34" charset="0"/>
              </a:rPr>
              <a:pPr eaLnBrk="1" hangingPunct="1"/>
              <a:t>25</a:t>
            </a:fld>
            <a:endParaRPr lang="en-GB" altLang="sr-Latn-RS" smtClean="0">
              <a:latin typeface="Arial Black" pitchFamily="34" charset="0"/>
            </a:endParaRPr>
          </a:p>
        </p:txBody>
      </p:sp>
      <p:sp>
        <p:nvSpPr>
          <p:cNvPr id="26628" name="Rectangle 3" descr="Rectangle: Click to edit Master text styles&#10;Second level&#10;Third level&#10;Fourth level&#10;Fifth level"/>
          <p:cNvSpPr txBox="1">
            <a:spLocks noChangeArrowheads="1"/>
          </p:cNvSpPr>
          <p:nvPr/>
        </p:nvSpPr>
        <p:spPr bwMode="auto">
          <a:xfrm>
            <a:off x="298450" y="1556891"/>
            <a:ext cx="8521700" cy="446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altLang="sr-Latn-RS" sz="2200" dirty="0"/>
              <a:t>Klase </a:t>
            </a:r>
            <a:r>
              <a:rPr lang="en-GB" altLang="sr-Latn-RS" sz="2200" dirty="0" err="1">
                <a:latin typeface="Consolas" pitchFamily="49" charset="0"/>
                <a:cs typeface="Consolas" pitchFamily="49" charset="0"/>
              </a:rPr>
              <a:t>Tacka</a:t>
            </a:r>
            <a:r>
              <a:rPr lang="sr-Latn-RS" altLang="sr-Latn-RS" sz="2200" dirty="0"/>
              <a:t> i </a:t>
            </a:r>
            <a:r>
              <a:rPr lang="en-GB" altLang="sr-Latn-RS" sz="2200" dirty="0" err="1">
                <a:latin typeface="Consolas" pitchFamily="49" charset="0"/>
                <a:cs typeface="Consolas" pitchFamily="49" charset="0"/>
              </a:rPr>
              <a:t>TackaTest</a:t>
            </a:r>
            <a:r>
              <a:rPr lang="sr-Latn-RS" altLang="sr-Latn-RS" sz="2200" dirty="0"/>
              <a:t> su smeštene u istom fajlu.</a:t>
            </a:r>
          </a:p>
          <a:p>
            <a:pPr eaLnBrk="1" hangingPunct="1">
              <a:spcAft>
                <a:spcPts val="1200"/>
              </a:spcAft>
              <a:buClr>
                <a:schemeClr val="tx1"/>
              </a:buClr>
              <a:buSzPct val="75000"/>
              <a:buFont typeface="Wingdings" pitchFamily="2" charset="2"/>
              <a:buChar char="n"/>
            </a:pPr>
            <a:r>
              <a:rPr lang="sr-Latn-RS" altLang="sr-Latn-RS" sz="2200" dirty="0"/>
              <a:t>Više klasa se može smestiti u isti fajl samo pod uslovom da je samo jedna klasa javna, a sve ostale nisu javne. U suprotnom dolazi do greške kompajliranja.</a:t>
            </a:r>
          </a:p>
          <a:p>
            <a:pPr eaLnBrk="1" hangingPunct="1">
              <a:spcAft>
                <a:spcPts val="1200"/>
              </a:spcAft>
              <a:buClr>
                <a:schemeClr val="tx1"/>
              </a:buClr>
              <a:buSzPct val="75000"/>
              <a:buFont typeface="Wingdings" pitchFamily="2" charset="2"/>
              <a:buChar char="n"/>
            </a:pPr>
            <a:r>
              <a:rPr lang="sr-Latn-RS" altLang="sr-Latn-RS" sz="2200" dirty="0"/>
              <a:t>Javin kompajler će, u ovom slučaju, </a:t>
            </a:r>
            <a:r>
              <a:rPr lang="sr-Latn-RS" altLang="sr-Latn-RS" sz="2200" dirty="0" smtClean="0"/>
              <a:t>kreirati </a:t>
            </a:r>
            <a:r>
              <a:rPr lang="sr-Latn-RS" altLang="sr-Latn-RS" sz="2200" dirty="0"/>
              <a:t>poseban </a:t>
            </a:r>
            <a:r>
              <a:rPr lang="sr-Latn-RS" altLang="sr-Latn-RS" sz="2200" dirty="0">
                <a:latin typeface="Consolas" pitchFamily="49" charset="0"/>
                <a:cs typeface="Consolas" pitchFamily="49" charset="0"/>
              </a:rPr>
              <a:t>class</a:t>
            </a:r>
            <a:r>
              <a:rPr lang="sr-Latn-RS" altLang="sr-Latn-RS" sz="2200" dirty="0"/>
              <a:t> fajl, u istom folderu, za svaki kompajliranu klasu.</a:t>
            </a:r>
          </a:p>
          <a:p>
            <a:pPr eaLnBrk="1" hangingPunct="1">
              <a:spcAft>
                <a:spcPts val="1200"/>
              </a:spcAft>
              <a:buClr>
                <a:schemeClr val="tx1"/>
              </a:buClr>
              <a:buSzPct val="75000"/>
              <a:buFont typeface="Wingdings" pitchFamily="2" charset="2"/>
              <a:buChar char="n"/>
            </a:pPr>
            <a:r>
              <a:rPr lang="sr-Latn-RS" altLang="sr-Latn-RS" sz="2200" dirty="0"/>
              <a:t>K</a:t>
            </a:r>
            <a:r>
              <a:rPr lang="vi-VN" altLang="sr-Latn-RS" sz="2200" dirty="0"/>
              <a:t>lasa </a:t>
            </a:r>
            <a:r>
              <a:rPr lang="vi-VN" altLang="sr-Latn-RS" sz="2200" dirty="0">
                <a:latin typeface="Consolas" pitchFamily="49" charset="0"/>
                <a:cs typeface="Consolas" pitchFamily="49" charset="0"/>
              </a:rPr>
              <a:t>Tacka</a:t>
            </a:r>
            <a:r>
              <a:rPr lang="vi-VN" altLang="sr-Latn-RS" sz="2200" dirty="0"/>
              <a:t> nije javna. Podrazumevano, klase nisu javne, već javnim postaju kad se deklarišu ključnom rečju </a:t>
            </a:r>
            <a:r>
              <a:rPr lang="vi-VN" altLang="sr-Latn-RS" sz="2200" dirty="0">
                <a:latin typeface="Consolas" pitchFamily="49" charset="0"/>
                <a:cs typeface="Consolas" pitchFamily="49" charset="0"/>
              </a:rPr>
              <a:t>public</a:t>
            </a:r>
            <a:r>
              <a:rPr lang="vi-VN" altLang="sr-Latn-RS" sz="2200" dirty="0"/>
              <a:t>. </a:t>
            </a:r>
            <a:endParaRPr lang="sr-Latn-RS" altLang="sr-Latn-RS" sz="2200" dirty="0"/>
          </a:p>
          <a:p>
            <a:pPr eaLnBrk="1" hangingPunct="1">
              <a:spcAft>
                <a:spcPts val="1200"/>
              </a:spcAft>
              <a:buClr>
                <a:schemeClr val="tx1"/>
              </a:buClr>
              <a:buSzPct val="75000"/>
              <a:buFont typeface="Wingdings" pitchFamily="2" charset="2"/>
              <a:buChar char="n"/>
            </a:pPr>
            <a:r>
              <a:rPr lang="vi-VN" altLang="sr-Latn-RS" sz="2200" dirty="0">
                <a:latin typeface="Consolas" pitchFamily="49" charset="0"/>
                <a:cs typeface="Consolas" pitchFamily="49" charset="0"/>
              </a:rPr>
              <a:t>this</a:t>
            </a:r>
            <a:r>
              <a:rPr lang="vi-VN" altLang="sr-Latn-RS" sz="2200" dirty="0"/>
              <a:t> referenca omogućava pristup zasenjenim podacima klase. </a:t>
            </a:r>
            <a:endParaRPr lang="sr-Latn-RS" altLang="sr-Latn-RS" sz="2200" dirty="0"/>
          </a:p>
          <a:p>
            <a:pPr eaLnBrk="1" hangingPunct="1">
              <a:spcAft>
                <a:spcPts val="1200"/>
              </a:spcAft>
              <a:buClr>
                <a:schemeClr val="tx1"/>
              </a:buClr>
              <a:buSzPct val="75000"/>
              <a:buFont typeface="Wingdings" pitchFamily="2" charset="2"/>
              <a:buChar char="n"/>
            </a:pPr>
            <a:r>
              <a:rPr lang="vi-VN" altLang="sr-Latn-RS" sz="2200" dirty="0">
                <a:latin typeface="Consolas" pitchFamily="49" charset="0"/>
                <a:cs typeface="Consolas" pitchFamily="49" charset="0"/>
              </a:rPr>
              <a:t>this</a:t>
            </a:r>
            <a:r>
              <a:rPr lang="vi-VN" altLang="sr-Latn-RS" sz="2200" dirty="0"/>
              <a:t> referencu možemo koristiti i kad podatak nije zasenjen</a:t>
            </a:r>
            <a:r>
              <a:rPr lang="vi-VN" altLang="sr-Latn-RS" sz="2200" dirty="0" smtClean="0"/>
              <a:t>.</a:t>
            </a:r>
            <a:endParaRPr lang="sr-Latn-RS" altLang="sr-Latn-RS" sz="2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6553200" cy="596900"/>
          </a:xfrm>
        </p:spPr>
        <p:txBody>
          <a:bodyPr/>
          <a:lstStyle/>
          <a:p>
            <a:pPr eaLnBrk="1" hangingPunct="1"/>
            <a:r>
              <a:rPr lang="en-US" altLang="sr-Latn-RS" sz="3600" smtClean="0"/>
              <a:t>this i preklapanje </a:t>
            </a:r>
            <a:r>
              <a:rPr lang="sr-Latn-RS" altLang="sr-Latn-RS" sz="3600" smtClean="0"/>
              <a:t>konstruktora</a:t>
            </a:r>
            <a:endParaRPr lang="en-US" altLang="sr-Latn-RS" sz="3600" smtClean="0"/>
          </a:p>
        </p:txBody>
      </p:sp>
      <p:sp>
        <p:nvSpPr>
          <p:cNvPr id="276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35B7D78-A3F7-4E91-9645-D172EF43C770}" type="slidenum">
              <a:rPr lang="en-GB" altLang="sr-Latn-RS" smtClean="0">
                <a:latin typeface="Arial Black" pitchFamily="34" charset="0"/>
              </a:rPr>
              <a:pPr eaLnBrk="1" hangingPunct="1"/>
              <a:t>26</a:t>
            </a:fld>
            <a:endParaRPr lang="en-GB" altLang="sr-Latn-RS" smtClean="0">
              <a:latin typeface="Arial Black" pitchFamily="34" charset="0"/>
            </a:endParaRPr>
          </a:p>
        </p:txBody>
      </p:sp>
      <p:sp>
        <p:nvSpPr>
          <p:cNvPr id="27652" name="Rectangle 1"/>
          <p:cNvSpPr>
            <a:spLocks noChangeArrowheads="1"/>
          </p:cNvSpPr>
          <p:nvPr/>
        </p:nvSpPr>
        <p:spPr bwMode="auto">
          <a:xfrm>
            <a:off x="9525" y="1211263"/>
            <a:ext cx="4554538" cy="56324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class</a:t>
            </a:r>
            <a:r>
              <a:rPr lang="en-GB" altLang="sr-Latn-RS" sz="1300">
                <a:solidFill>
                  <a:srgbClr val="000000"/>
                </a:solidFill>
                <a:latin typeface="Consolas" pitchFamily="49" charset="0"/>
                <a:cs typeface="Times New Roman" pitchFamily="18" charset="0"/>
              </a:rPr>
              <a:t> Tacka {</a:t>
            </a:r>
            <a:endParaRPr lang="en-GB" altLang="sr-Latn-RS" sz="1300">
              <a:latin typeface="Calibri" pitchFamily="34" charset="0"/>
              <a:cs typeface="Times New Roman" pitchFamily="18" charset="0"/>
            </a:endParaRPr>
          </a:p>
          <a:p>
            <a:pPr>
              <a:tabLst>
                <a:tab pos="215900" algn="l"/>
                <a:tab pos="431800" algn="l"/>
                <a:tab pos="647700" algn="l"/>
                <a:tab pos="863600" algn="l"/>
              </a:tabLst>
            </a:pP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private</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y;</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(0, 0);</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(x, 0);</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(t.getX(), t.getY());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a:latin typeface="Consolas" pitchFamily="49" charset="0"/>
                <a:cs typeface="Times New Roman" pitchFamily="18" charset="0"/>
              </a:rPr>
              <a:t> </a:t>
            </a:r>
            <a:endParaRPr lang="en-GB"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altLang="sr-Latn-RS" sz="1300" b="1">
                <a:solidFill>
                  <a:srgbClr val="7F0055"/>
                </a:solidFill>
                <a:latin typeface="Consolas" pitchFamily="49" charset="0"/>
                <a:cs typeface="Times New Roman" pitchFamily="18" charset="0"/>
              </a:rPr>
              <a:t>	public</a:t>
            </a:r>
            <a:r>
              <a:rPr lang="en-GB" altLang="sr-Latn-RS" sz="1300">
                <a:solidFill>
                  <a:srgbClr val="000000"/>
                </a:solidFill>
                <a:latin typeface="Consolas" pitchFamily="49" charset="0"/>
                <a:cs typeface="Times New Roman" pitchFamily="18" charset="0"/>
              </a:rPr>
              <a:t> Tacka(</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postaviTacku(x, 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postaviTacku(</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setX(x);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setY(y);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7F0055"/>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postaviTacku(Tacka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.postaviTacku(t.getX(), t.getY());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7F0055"/>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getX()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p:txBody>
      </p:sp>
      <p:sp>
        <p:nvSpPr>
          <p:cNvPr id="27653" name="Rectangle 1"/>
          <p:cNvSpPr>
            <a:spLocks noChangeArrowheads="1"/>
          </p:cNvSpPr>
          <p:nvPr/>
        </p:nvSpPr>
        <p:spPr bwMode="auto">
          <a:xfrm>
            <a:off x="3690938" y="1082675"/>
            <a:ext cx="5400675" cy="3509963"/>
          </a:xfrm>
          <a:prstGeom prst="rect">
            <a:avLst/>
          </a:prstGeom>
          <a:solidFill>
            <a:srgbClr val="CCFFFF"/>
          </a:solidFill>
          <a:ln w="15875">
            <a:solidFill>
              <a:srgbClr val="000000"/>
            </a:solidFill>
            <a:prstDash val="dash"/>
            <a:miter lim="800000"/>
            <a:headEnd/>
            <a:tailEnd/>
          </a:ln>
        </p:spPr>
        <p:txBody>
          <a:bodyPr>
            <a:spAutoFit/>
          </a:bodyPr>
          <a:lstStyle/>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setX(</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.x =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getY()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setY(</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.y =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rastojanje(Tacka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return</a:t>
            </a:r>
            <a:r>
              <a:rPr lang="en-GB" altLang="sr-Latn-RS" sz="1400">
                <a:solidFill>
                  <a:srgbClr val="000000"/>
                </a:solidFill>
                <a:latin typeface="Consolas" pitchFamily="49" charset="0"/>
                <a:cs typeface="Times New Roman" pitchFamily="18" charset="0"/>
              </a:rPr>
              <a:t> </a:t>
            </a:r>
            <a:r>
              <a:rPr lang="en-GB" altLang="sr-Latn-RS" sz="1300">
                <a:solidFill>
                  <a:srgbClr val="000000"/>
                </a:solidFill>
                <a:latin typeface="Consolas" pitchFamily="49" charset="0"/>
                <a:cs typeface="Times New Roman" pitchFamily="18" charset="0"/>
              </a:rPr>
              <a:t>Math.sqrt((getX()-t.getX())*(getX()-t.getX())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(getY()-t.getY())*(getY()-t.getY()));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String toString(){</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String.format(</a:t>
            </a:r>
            <a:r>
              <a:rPr lang="en-GB" altLang="sr-Latn-RS" sz="1300">
                <a:solidFill>
                  <a:srgbClr val="2A00FF"/>
                </a:solidFill>
                <a:latin typeface="Consolas" pitchFamily="49" charset="0"/>
                <a:cs typeface="Times New Roman" pitchFamily="18" charset="0"/>
              </a:rPr>
              <a:t>"(%.2f,%.2f)"</a:t>
            </a:r>
            <a:r>
              <a:rPr lang="en-GB" altLang="sr-Latn-RS" sz="1300">
                <a:solidFill>
                  <a:srgbClr val="000000"/>
                </a:solidFill>
                <a:latin typeface="Consolas" pitchFamily="49" charset="0"/>
                <a:cs typeface="Times New Roman" pitchFamily="18" charset="0"/>
              </a:rPr>
              <a:t>, getX(), getY());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lgn="jus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a:t>
            </a:r>
            <a:endParaRPr lang="en-GB" altLang="sr-Latn-RS"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708F442-69BB-4AA6-BB2D-97D2A178D537}" type="slidenum">
              <a:rPr lang="en-GB" altLang="sr-Latn-RS" smtClean="0">
                <a:latin typeface="Arial Black" pitchFamily="34" charset="0"/>
              </a:rPr>
              <a:pPr eaLnBrk="1" hangingPunct="1"/>
              <a:t>27</a:t>
            </a:fld>
            <a:endParaRPr lang="en-GB" altLang="sr-Latn-RS" smtClean="0">
              <a:latin typeface="Arial Black" pitchFamily="34" charset="0"/>
            </a:endParaRPr>
          </a:p>
        </p:txBody>
      </p:sp>
      <p:sp>
        <p:nvSpPr>
          <p:cNvPr id="28675" name="Rectangle 1"/>
          <p:cNvSpPr>
            <a:spLocks noChangeArrowheads="1"/>
          </p:cNvSpPr>
          <p:nvPr/>
        </p:nvSpPr>
        <p:spPr bwMode="auto">
          <a:xfrm>
            <a:off x="563563" y="427038"/>
            <a:ext cx="8297862" cy="46164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altLang="sr-Latn-RS" sz="1400" b="1">
                <a:solidFill>
                  <a:srgbClr val="7F0055"/>
                </a:solidFill>
                <a:latin typeface="Consolas" pitchFamily="49" charset="0"/>
                <a:cs typeface="Times New Roman" pitchFamily="18" charset="0"/>
              </a:rPr>
              <a:t>public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class</a:t>
            </a:r>
            <a:r>
              <a:rPr lang="en-GB" altLang="sr-Latn-RS" sz="1400">
                <a:solidFill>
                  <a:srgbClr val="000000"/>
                </a:solidFill>
                <a:latin typeface="Consolas" pitchFamily="49" charset="0"/>
                <a:cs typeface="Times New Roman" pitchFamily="18" charset="0"/>
              </a:rPr>
              <a:t> TackaTest2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public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static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void</a:t>
            </a:r>
            <a:r>
              <a:rPr lang="en-GB" altLang="sr-Latn-RS" sz="1400">
                <a:solidFill>
                  <a:srgbClr val="000000"/>
                </a:solidFill>
                <a:latin typeface="Consolas" pitchFamily="49" charset="0"/>
                <a:cs typeface="Times New Roman" pitchFamily="18" charset="0"/>
              </a:rPr>
              <a:t> main(String[] args)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t1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t2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Tacka(3.4);</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t3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Tacka(2.3,-1.17);</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t4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"Prva tačka %s\n"</a:t>
            </a:r>
            <a:r>
              <a:rPr lang="en-GB" altLang="sr-Latn-RS" sz="1400">
                <a:solidFill>
                  <a:srgbClr val="000000"/>
                </a:solidFill>
                <a:latin typeface="Consolas" pitchFamily="49" charset="0"/>
                <a:cs typeface="Times New Roman" pitchFamily="18" charset="0"/>
              </a:rPr>
              <a:t>,t1.toString());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"Druga tačka %s\n"</a:t>
            </a:r>
            <a:r>
              <a:rPr lang="en-GB" altLang="sr-Latn-RS" sz="1400">
                <a:solidFill>
                  <a:srgbClr val="000000"/>
                </a:solidFill>
                <a:latin typeface="Consolas" pitchFamily="49" charset="0"/>
                <a:cs typeface="Times New Roman" pitchFamily="18" charset="0"/>
              </a:rPr>
              <a:t>,t2.toString());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"Treća tačka %s\n"</a:t>
            </a:r>
            <a:r>
              <a:rPr lang="en-GB" altLang="sr-Latn-RS" sz="1400">
                <a:solidFill>
                  <a:srgbClr val="000000"/>
                </a:solidFill>
                <a:latin typeface="Consolas" pitchFamily="49" charset="0"/>
                <a:cs typeface="Times New Roman" pitchFamily="18" charset="0"/>
              </a:rPr>
              <a:t>,t3.toString());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"Četvrta tačka %s\n"</a:t>
            </a:r>
            <a:r>
              <a:rPr lang="en-GB" altLang="sr-Latn-RS" sz="1400">
                <a:solidFill>
                  <a:srgbClr val="000000"/>
                </a:solidFill>
                <a:latin typeface="Consolas" pitchFamily="49" charset="0"/>
                <a:cs typeface="Times New Roman" pitchFamily="18" charset="0"/>
              </a:rPr>
              <a:t>,t4.toString());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t1.postaviTacku(4.5, -2.1);</a:t>
            </a:r>
            <a:endParaRPr lang="sr-Latn-RS" alt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400">
                <a:solidFill>
                  <a:srgbClr val="000000"/>
                </a:solidFill>
                <a:latin typeface="Consolas" pitchFamily="49" charset="0"/>
                <a:cs typeface="Times New Roman" pitchFamily="18" charset="0"/>
              </a:rPr>
              <a:t>		</a:t>
            </a:r>
            <a:r>
              <a:rPr lang="en-GB" altLang="sr-Latn-RS" sz="1400">
                <a:solidFill>
                  <a:srgbClr val="000000"/>
                </a:solidFill>
                <a:latin typeface="Consolas" pitchFamily="49" charset="0"/>
                <a:cs typeface="Times New Roman" pitchFamily="18" charset="0"/>
              </a:rPr>
              <a:t>t2.postaviTacku(t3);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t3.setX(11.59);</a:t>
            </a:r>
            <a:r>
              <a:rPr lang="sr-Latn-RS" altLang="sr-Latn-RS" sz="140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RS" altLang="sr-Latn-RS" sz="1400">
                <a:solidFill>
                  <a:srgbClr val="000000"/>
                </a:solidFill>
                <a:latin typeface="Consolas" pitchFamily="49" charset="0"/>
                <a:cs typeface="Times New Roman" pitchFamily="18" charset="0"/>
              </a:rPr>
              <a:t>		</a:t>
            </a:r>
            <a:r>
              <a:rPr lang="en-GB" altLang="sr-Latn-RS" sz="1400">
                <a:solidFill>
                  <a:srgbClr val="000000"/>
                </a:solidFill>
                <a:latin typeface="Consolas" pitchFamily="49" charset="0"/>
                <a:cs typeface="Times New Roman" pitchFamily="18" charset="0"/>
              </a:rPr>
              <a:t>t4.setY(-5.6);</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"Prva tačka nakon izmene %s\n"</a:t>
            </a:r>
            <a:r>
              <a:rPr lang="en-GB" altLang="sr-Latn-RS" sz="1400">
                <a:solidFill>
                  <a:srgbClr val="000000"/>
                </a:solidFill>
                <a:latin typeface="Consolas" pitchFamily="49" charset="0"/>
                <a:cs typeface="Times New Roman" pitchFamily="18" charset="0"/>
              </a:rPr>
              <a:t>,t1);</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"Druga tačka nakon izmene %s\n"</a:t>
            </a:r>
            <a:r>
              <a:rPr lang="en-GB" altLang="sr-Latn-RS" sz="1400">
                <a:solidFill>
                  <a:srgbClr val="000000"/>
                </a:solidFill>
                <a:latin typeface="Consolas" pitchFamily="49" charset="0"/>
                <a:cs typeface="Times New Roman" pitchFamily="18" charset="0"/>
              </a:rPr>
              <a:t>,t2);</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"Treća tačka nakon izmene %s\n"</a:t>
            </a:r>
            <a:r>
              <a:rPr lang="en-GB" altLang="sr-Latn-RS" sz="1400">
                <a:solidFill>
                  <a:srgbClr val="000000"/>
                </a:solidFill>
                <a:latin typeface="Consolas" pitchFamily="49" charset="0"/>
                <a:cs typeface="Times New Roman" pitchFamily="18" charset="0"/>
              </a:rPr>
              <a:t>,t3);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"Četvrta tačka nakon izmene %s\n"</a:t>
            </a:r>
            <a:r>
              <a:rPr lang="en-GB" altLang="sr-Latn-RS" sz="1400">
                <a:solidFill>
                  <a:srgbClr val="000000"/>
                </a:solidFill>
                <a:latin typeface="Consolas" pitchFamily="49" charset="0"/>
                <a:cs typeface="Times New Roman" pitchFamily="18" charset="0"/>
              </a:rPr>
              <a:t>,t4);</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"Rastojanje prve i druge tačke %.2f\n"</a:t>
            </a:r>
            <a:r>
              <a:rPr lang="en-GB" altLang="sr-Latn-RS" sz="1400">
                <a:solidFill>
                  <a:srgbClr val="000000"/>
                </a:solidFill>
                <a:latin typeface="Consolas" pitchFamily="49" charset="0"/>
                <a:cs typeface="Times New Roman" pitchFamily="18" charset="0"/>
              </a:rPr>
              <a:t>,t1.rastojanje(t2));</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a:t>
            </a:r>
            <a:endParaRPr lang="en-GB" altLang="sr-Latn-RS" sz="1300">
              <a:latin typeface="Calibri" pitchFamily="34" charset="0"/>
              <a:cs typeface="Times New Roman" pitchFamily="18" charset="0"/>
            </a:endParaRPr>
          </a:p>
        </p:txBody>
      </p:sp>
      <p:sp>
        <p:nvSpPr>
          <p:cNvPr id="28676" name="Rectangle 1"/>
          <p:cNvSpPr>
            <a:spLocks noChangeArrowheads="1"/>
          </p:cNvSpPr>
          <p:nvPr/>
        </p:nvSpPr>
        <p:spPr bwMode="auto">
          <a:xfrm>
            <a:off x="576263" y="5105400"/>
            <a:ext cx="3600450" cy="175418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200">
                <a:solidFill>
                  <a:srgbClr val="339933"/>
                </a:solidFill>
                <a:latin typeface="Consolas" pitchFamily="49" charset="0"/>
                <a:cs typeface="Times New Roman" pitchFamily="18" charset="0"/>
              </a:rPr>
              <a:t>Prva tačka (0.00,0.00)</a:t>
            </a:r>
          </a:p>
          <a:p>
            <a:r>
              <a:rPr lang="en-GB" altLang="sr-Latn-RS" sz="1200">
                <a:solidFill>
                  <a:srgbClr val="339933"/>
                </a:solidFill>
                <a:latin typeface="Consolas" pitchFamily="49" charset="0"/>
                <a:cs typeface="Times New Roman" pitchFamily="18" charset="0"/>
              </a:rPr>
              <a:t>Druga tačka (3.40,0.00)</a:t>
            </a:r>
          </a:p>
          <a:p>
            <a:r>
              <a:rPr lang="en-GB" altLang="sr-Latn-RS" sz="1200">
                <a:solidFill>
                  <a:srgbClr val="339933"/>
                </a:solidFill>
                <a:latin typeface="Consolas" pitchFamily="49" charset="0"/>
                <a:cs typeface="Times New Roman" pitchFamily="18" charset="0"/>
              </a:rPr>
              <a:t>Treća tačka (2.30,-1.17)</a:t>
            </a:r>
          </a:p>
          <a:p>
            <a:r>
              <a:rPr lang="en-GB" altLang="sr-Latn-RS" sz="1200">
                <a:solidFill>
                  <a:srgbClr val="339933"/>
                </a:solidFill>
                <a:latin typeface="Consolas" pitchFamily="49" charset="0"/>
                <a:cs typeface="Times New Roman" pitchFamily="18" charset="0"/>
              </a:rPr>
              <a:t>Četvrta tačka (2.30,-1.17)</a:t>
            </a:r>
          </a:p>
          <a:p>
            <a:r>
              <a:rPr lang="en-GB" altLang="sr-Latn-RS" sz="1200">
                <a:solidFill>
                  <a:srgbClr val="339933"/>
                </a:solidFill>
                <a:latin typeface="Consolas" pitchFamily="49" charset="0"/>
                <a:cs typeface="Times New Roman" pitchFamily="18" charset="0"/>
              </a:rPr>
              <a:t>Prva tačka nakon izmene (4.50,-2.10)</a:t>
            </a:r>
          </a:p>
          <a:p>
            <a:r>
              <a:rPr lang="en-GB" altLang="sr-Latn-RS" sz="1200">
                <a:solidFill>
                  <a:srgbClr val="339933"/>
                </a:solidFill>
                <a:latin typeface="Consolas" pitchFamily="49" charset="0"/>
                <a:cs typeface="Times New Roman" pitchFamily="18" charset="0"/>
              </a:rPr>
              <a:t>Druga tačka nakon izmene (2.30,-1.17)</a:t>
            </a:r>
          </a:p>
          <a:p>
            <a:r>
              <a:rPr lang="en-GB" altLang="sr-Latn-RS" sz="1200">
                <a:solidFill>
                  <a:srgbClr val="339933"/>
                </a:solidFill>
                <a:latin typeface="Consolas" pitchFamily="49" charset="0"/>
                <a:cs typeface="Times New Roman" pitchFamily="18" charset="0"/>
              </a:rPr>
              <a:t>Treća tačka nakon izmene (11.59,-1.17)</a:t>
            </a:r>
          </a:p>
          <a:p>
            <a:r>
              <a:rPr lang="en-GB" altLang="sr-Latn-RS" sz="1200">
                <a:solidFill>
                  <a:srgbClr val="339933"/>
                </a:solidFill>
                <a:latin typeface="Consolas" pitchFamily="49" charset="0"/>
                <a:cs typeface="Times New Roman" pitchFamily="18" charset="0"/>
              </a:rPr>
              <a:t>Četvrta tačka nakon izmene (2.30,-5.60)</a:t>
            </a:r>
          </a:p>
          <a:p>
            <a:r>
              <a:rPr lang="en-GB" altLang="sr-Latn-RS" sz="1200">
                <a:solidFill>
                  <a:srgbClr val="339933"/>
                </a:solidFill>
                <a:latin typeface="Consolas" pitchFamily="49" charset="0"/>
                <a:cs typeface="Times New Roman" pitchFamily="18" charset="0"/>
              </a:rPr>
              <a:t>Rastojanje prve i druge tačke 2.39</a:t>
            </a:r>
          </a:p>
        </p:txBody>
      </p:sp>
      <p:sp>
        <p:nvSpPr>
          <p:cNvPr id="8" name="Rectangle 7"/>
          <p:cNvSpPr>
            <a:spLocks noChangeArrowheads="1"/>
          </p:cNvSpPr>
          <p:nvPr/>
        </p:nvSpPr>
        <p:spPr bwMode="auto">
          <a:xfrm>
            <a:off x="4635500" y="5692775"/>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8678" name="Straight Arrow Connector 6"/>
          <p:cNvCxnSpPr>
            <a:cxnSpLocks noChangeShapeType="1"/>
          </p:cNvCxnSpPr>
          <p:nvPr/>
        </p:nvCxnSpPr>
        <p:spPr bwMode="auto">
          <a:xfrm flipH="1">
            <a:off x="4197350" y="5894388"/>
            <a:ext cx="43815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528638"/>
            <a:ext cx="6553200" cy="596900"/>
          </a:xfrm>
        </p:spPr>
        <p:txBody>
          <a:bodyPr/>
          <a:lstStyle/>
          <a:p>
            <a:pPr eaLnBrk="1" hangingPunct="1"/>
            <a:r>
              <a:rPr lang="en-US" altLang="sr-Latn-RS" sz="3600" smtClean="0"/>
              <a:t>this i preklapanje </a:t>
            </a:r>
            <a:r>
              <a:rPr lang="sr-Latn-RS" altLang="sr-Latn-RS" sz="3600" smtClean="0"/>
              <a:t>konstruktora</a:t>
            </a:r>
            <a:endParaRPr lang="en-US" altLang="sr-Latn-RS" sz="3600" smtClean="0"/>
          </a:p>
        </p:txBody>
      </p:sp>
      <p:sp>
        <p:nvSpPr>
          <p:cNvPr id="29699" name="Rectangle 3" descr="Rectangle: Click to edit Master text styles&#10;Second level&#10;Third level&#10;Fourth level&#10;Fifth level"/>
          <p:cNvSpPr txBox="1">
            <a:spLocks noChangeArrowheads="1"/>
          </p:cNvSpPr>
          <p:nvPr/>
        </p:nvSpPr>
        <p:spPr bwMode="auto">
          <a:xfrm>
            <a:off x="298450" y="1412875"/>
            <a:ext cx="852170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Prvi konstruktor nema argumenata. </a:t>
            </a:r>
            <a:r>
              <a:rPr lang="sr-Latn-RS" altLang="sr-Latn-RS" sz="2000" dirty="0">
                <a:solidFill>
                  <a:srgbClr val="FF0000"/>
                </a:solidFill>
              </a:rPr>
              <a:t>A</a:t>
            </a:r>
            <a:r>
              <a:rPr lang="vi-VN" altLang="sr-Latn-RS" sz="2000" dirty="0">
                <a:solidFill>
                  <a:srgbClr val="FF0000"/>
                </a:solidFill>
              </a:rPr>
              <a:t>ko definišemo bar jedan konstruktor, Javin kompajler neće kreirati podrazumevani konstruktor</a:t>
            </a:r>
            <a:r>
              <a:rPr lang="vi-VN" altLang="sr-Latn-RS" sz="2000" dirty="0"/>
              <a:t>.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Ukoliko mi ne definišemo konstruktor bez argumenata, klijenti klase </a:t>
            </a:r>
            <a:r>
              <a:rPr lang="vi-VN" altLang="sr-Latn-RS" sz="2000" dirty="0">
                <a:latin typeface="Consolas" pitchFamily="49" charset="0"/>
                <a:cs typeface="Consolas" pitchFamily="49" charset="0"/>
              </a:rPr>
              <a:t>Tacka</a:t>
            </a:r>
            <a:r>
              <a:rPr lang="vi-VN" altLang="sr-Latn-RS" sz="2000" dirty="0"/>
              <a:t> neće moći kreirati nove </a:t>
            </a:r>
            <a:r>
              <a:rPr lang="vi-VN" altLang="sr-Latn-RS" sz="2000" dirty="0">
                <a:latin typeface="Consolas" pitchFamily="49" charset="0"/>
                <a:cs typeface="Consolas" pitchFamily="49" charset="0"/>
              </a:rPr>
              <a:t>Tacka</a:t>
            </a:r>
            <a:r>
              <a:rPr lang="vi-VN" altLang="sr-Latn-RS" sz="2000" dirty="0"/>
              <a:t> objekte naredbom </a:t>
            </a:r>
            <a:r>
              <a:rPr lang="vi-VN" altLang="sr-Latn-RS" sz="2000" dirty="0">
                <a:latin typeface="Consolas" pitchFamily="49" charset="0"/>
                <a:cs typeface="Consolas" pitchFamily="49" charset="0"/>
              </a:rPr>
              <a:t>new Tacka()</a:t>
            </a:r>
            <a:r>
              <a:rPr lang="vi-VN" altLang="sr-Latn-RS" sz="2000" dirty="0"/>
              <a:t>.</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Konstruktor bez argumenata obezbeđuje da klijenti klase </a:t>
            </a:r>
            <a:r>
              <a:rPr lang="vi-VN" altLang="sr-Latn-RS" sz="2000" dirty="0">
                <a:latin typeface="Consolas" pitchFamily="49" charset="0"/>
                <a:cs typeface="Consolas" pitchFamily="49" charset="0"/>
              </a:rPr>
              <a:t>Tacka</a:t>
            </a:r>
            <a:r>
              <a:rPr lang="vi-VN" altLang="sr-Latn-RS" sz="2000" dirty="0"/>
              <a:t> mogu kreirati objekat </a:t>
            </a:r>
            <a:r>
              <a:rPr lang="vi-VN" altLang="sr-Latn-RS" sz="2000" dirty="0">
                <a:latin typeface="Consolas" pitchFamily="49" charset="0"/>
                <a:cs typeface="Consolas" pitchFamily="49" charset="0"/>
              </a:rPr>
              <a:t>Tacka</a:t>
            </a:r>
            <a:r>
              <a:rPr lang="vi-VN" altLang="sr-Latn-RS" sz="2000" dirty="0"/>
              <a:t> sa podrazumevanim vrednostima.</a:t>
            </a:r>
          </a:p>
          <a:p>
            <a:pPr eaLnBrk="1" hangingPunct="1">
              <a:spcAft>
                <a:spcPts val="600"/>
              </a:spcAft>
              <a:buClr>
                <a:schemeClr val="tx1"/>
              </a:buClr>
              <a:buSzPct val="75000"/>
              <a:buFont typeface="Wingdings" pitchFamily="2" charset="2"/>
              <a:buChar char="n"/>
            </a:pPr>
            <a:r>
              <a:rPr lang="vi-VN" altLang="sr-Latn-RS" sz="2000" dirty="0">
                <a:latin typeface="Consolas" pitchFamily="49" charset="0"/>
                <a:cs typeface="Consolas" pitchFamily="49" charset="0"/>
              </a:rPr>
              <a:t>this</a:t>
            </a:r>
            <a:r>
              <a:rPr lang="vi-VN" altLang="sr-Latn-RS" sz="2000" dirty="0"/>
              <a:t> referenc</a:t>
            </a:r>
            <a:r>
              <a:rPr lang="sr-Latn-RS" altLang="sr-Latn-RS" sz="2000" dirty="0"/>
              <a:t>a se, unutar konstruktora, može iskoristiti za</a:t>
            </a:r>
            <a:r>
              <a:rPr lang="vi-VN" altLang="sr-Latn-RS" sz="2000" dirty="0"/>
              <a:t> pozivanje </a:t>
            </a:r>
            <a:r>
              <a:rPr lang="sr-Latn-RS" altLang="sr-Latn-RS" sz="2000" dirty="0"/>
              <a:t>drugih </a:t>
            </a:r>
            <a:r>
              <a:rPr lang="vi-VN" altLang="sr-Latn-RS" sz="2000" dirty="0"/>
              <a:t>konstruktora. </a:t>
            </a:r>
            <a:r>
              <a:rPr lang="sr-Latn-RS" altLang="sr-Latn-RS" sz="2000" dirty="0"/>
              <a:t>Na ovaj način</a:t>
            </a:r>
            <a:r>
              <a:rPr lang="vi-VN" altLang="sr-Latn-RS" sz="2000" dirty="0"/>
              <a:t>, korišćenjem koda za inicijalizaciju iz nekog drugog konstruktora iste klase eliminišemo ponavljanje sličnih naredbi u konstruktorima.</a:t>
            </a:r>
          </a:p>
          <a:p>
            <a:pPr eaLnBrk="1" hangingPunct="1">
              <a:spcAft>
                <a:spcPts val="600"/>
              </a:spcAft>
              <a:buClr>
                <a:schemeClr val="tx1"/>
              </a:buClr>
              <a:buSzPct val="75000"/>
              <a:buFont typeface="Wingdings" pitchFamily="2" charset="2"/>
              <a:buChar char="n"/>
            </a:pPr>
            <a:r>
              <a:rPr lang="sr-Latn-RS" altLang="sr-Latn-RS" sz="2000" dirty="0"/>
              <a:t>Poziv konstruktora pomoću </a:t>
            </a:r>
            <a:r>
              <a:rPr lang="vi-VN" altLang="sr-Latn-RS" sz="2000" dirty="0">
                <a:latin typeface="Consolas" pitchFamily="49" charset="0"/>
                <a:cs typeface="Consolas" pitchFamily="49" charset="0"/>
              </a:rPr>
              <a:t>this</a:t>
            </a:r>
            <a:r>
              <a:rPr lang="vi-VN" altLang="sr-Latn-RS" sz="2000" dirty="0"/>
              <a:t> referenc</a:t>
            </a:r>
            <a:r>
              <a:rPr lang="sr-Latn-RS" altLang="sr-Latn-RS" sz="2000" dirty="0"/>
              <a:t>e </a:t>
            </a:r>
            <a:r>
              <a:rPr lang="sr-Latn-RS" altLang="sr-Latn-RS" sz="2000" dirty="0">
                <a:solidFill>
                  <a:srgbClr val="FF0000"/>
                </a:solidFill>
              </a:rPr>
              <a:t>se </a:t>
            </a:r>
            <a:r>
              <a:rPr lang="vi-VN" altLang="sr-Latn-RS" sz="2000" dirty="0">
                <a:solidFill>
                  <a:srgbClr val="FF0000"/>
                </a:solidFill>
              </a:rPr>
              <a:t>mora </a:t>
            </a:r>
            <a:r>
              <a:rPr lang="sr-Latn-RS" altLang="sr-Latn-RS" sz="2000" dirty="0">
                <a:solidFill>
                  <a:srgbClr val="FF0000"/>
                </a:solidFill>
              </a:rPr>
              <a:t>izvršiti</a:t>
            </a:r>
            <a:r>
              <a:rPr lang="vi-VN" altLang="sr-Latn-RS" sz="2000" dirty="0">
                <a:solidFill>
                  <a:srgbClr val="FF0000"/>
                </a:solidFill>
              </a:rPr>
              <a:t> u prvoj naredbi konstruktora</a:t>
            </a:r>
            <a:r>
              <a:rPr lang="vi-VN" altLang="sr-Latn-RS" sz="2000" dirty="0"/>
              <a:t>, inače dolazi do greške kompajliranja.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P</a:t>
            </a:r>
            <a:r>
              <a:rPr lang="vi-VN" altLang="sr-Latn-RS" sz="2000" dirty="0"/>
              <a:t>okušaj pozivanja konstruktora iz neke metode klase pomoću </a:t>
            </a:r>
            <a:r>
              <a:rPr lang="vi-VN" altLang="sr-Latn-RS" sz="2000" dirty="0">
                <a:latin typeface="Consolas" pitchFamily="49" charset="0"/>
                <a:cs typeface="Consolas" pitchFamily="49" charset="0"/>
              </a:rPr>
              <a:t>this</a:t>
            </a:r>
            <a:r>
              <a:rPr lang="vi-VN" altLang="sr-Latn-RS" sz="2000" dirty="0"/>
              <a:t> reference uzrokuje grešku</a:t>
            </a:r>
            <a:r>
              <a:rPr lang="sr-Latn-RS" altLang="sr-Latn-RS" sz="2000" dirty="0"/>
              <a:t>.</a:t>
            </a:r>
            <a:endParaRPr lang="vi-VN" altLang="sr-Latn-RS" sz="2000" dirty="0"/>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4D194F-5E48-4826-87A9-FC560F463BC6}" type="slidenum">
              <a:rPr lang="en-GB" altLang="sr-Latn-RS" smtClean="0">
                <a:latin typeface="Arial Black" pitchFamily="34" charset="0"/>
              </a:rPr>
              <a:pPr eaLnBrk="1" hangingPunct="1"/>
              <a:t>28</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3671887" cy="596900"/>
          </a:xfrm>
        </p:spPr>
        <p:txBody>
          <a:bodyPr/>
          <a:lstStyle/>
          <a:p>
            <a:pPr eaLnBrk="1" hangingPunct="1"/>
            <a:r>
              <a:rPr lang="en-US" altLang="sr-Latn-RS" sz="3600" smtClean="0"/>
              <a:t>set i get metode</a:t>
            </a:r>
          </a:p>
        </p:txBody>
      </p:sp>
      <p:sp>
        <p:nvSpPr>
          <p:cNvPr id="30723" name="Rectangle 3" descr="Rectangle: Click to edit Master text styles&#10;Second level&#10;Third level&#10;Fourth level&#10;Fifth level"/>
          <p:cNvSpPr txBox="1">
            <a:spLocks noChangeArrowheads="1"/>
          </p:cNvSpPr>
          <p:nvPr/>
        </p:nvSpPr>
        <p:spPr bwMode="auto">
          <a:xfrm>
            <a:off x="298450" y="1268413"/>
            <a:ext cx="85217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sr-Latn-RS" sz="1900" dirty="0"/>
              <a:t>U</a:t>
            </a:r>
            <a:r>
              <a:rPr lang="vi-VN" altLang="sr-Latn-RS" sz="1900" dirty="0"/>
              <a:t>nutar klase </a:t>
            </a:r>
            <a:r>
              <a:rPr lang="vi-VN" altLang="sr-Latn-RS" sz="1900" dirty="0">
                <a:latin typeface="Consolas" pitchFamily="49" charset="0"/>
                <a:cs typeface="Consolas" pitchFamily="49" charset="0"/>
              </a:rPr>
              <a:t>Tacka</a:t>
            </a:r>
            <a:r>
              <a:rPr lang="vi-VN" altLang="sr-Latn-RS" sz="1900" dirty="0"/>
              <a:t>, podacima te klase ne pristupamo direktno već koristeći </a:t>
            </a:r>
            <a:r>
              <a:rPr lang="vi-VN" altLang="sr-Latn-RS" sz="1900" dirty="0">
                <a:latin typeface="Consolas" pitchFamily="49" charset="0"/>
                <a:cs typeface="Consolas" pitchFamily="49" charset="0"/>
              </a:rPr>
              <a:t>set</a:t>
            </a:r>
            <a:r>
              <a:rPr lang="vi-VN" altLang="sr-Latn-RS" sz="1900" dirty="0"/>
              <a:t> i </a:t>
            </a:r>
            <a:r>
              <a:rPr lang="vi-VN" altLang="sr-Latn-RS" sz="1900" dirty="0">
                <a:latin typeface="Consolas" pitchFamily="49" charset="0"/>
                <a:cs typeface="Consolas" pitchFamily="49" charset="0"/>
              </a:rPr>
              <a:t>get</a:t>
            </a:r>
            <a:r>
              <a:rPr lang="vi-VN" altLang="sr-Latn-RS" sz="1900" dirty="0"/>
              <a:t> metode. Iako na prvi pogled ovo može izgledati kao nepotrebno pozivanje metoda, što je sporije od direktnog pristupa podacima, to nije slučaj. </a:t>
            </a:r>
            <a:endParaRPr lang="sr-Latn-RS" altLang="sr-Latn-RS" sz="1900" dirty="0"/>
          </a:p>
          <a:p>
            <a:pPr eaLnBrk="1" hangingPunct="1">
              <a:spcAft>
                <a:spcPts val="600"/>
              </a:spcAft>
              <a:buClr>
                <a:schemeClr val="tx1"/>
              </a:buClr>
              <a:buSzPct val="75000"/>
              <a:buFont typeface="Wingdings" pitchFamily="2" charset="2"/>
              <a:buChar char="n"/>
            </a:pPr>
            <a:r>
              <a:rPr lang="sr-Latn-RS" altLang="sr-Latn-RS" sz="1900" dirty="0"/>
              <a:t>J</a:t>
            </a:r>
            <a:r>
              <a:rPr lang="vi-VN" altLang="sr-Latn-RS" sz="1900" dirty="0"/>
              <a:t>edan od principa modularnosti u OO dizajnu softvera je </a:t>
            </a:r>
            <a:r>
              <a:rPr lang="vi-VN" altLang="sr-Latn-RS" sz="1900" b="1" dirty="0">
                <a:solidFill>
                  <a:srgbClr val="FF0000"/>
                </a:solidFill>
              </a:rPr>
              <a:t>princip uniformnog pristupa</a:t>
            </a:r>
            <a:r>
              <a:rPr lang="vi-VN" altLang="sr-Latn-RS" sz="1900" dirty="0"/>
              <a:t> (eng. </a:t>
            </a:r>
            <a:r>
              <a:rPr lang="vi-VN" altLang="sr-Latn-RS" sz="1900" i="1" dirty="0"/>
              <a:t>uniform access principle</a:t>
            </a:r>
            <a:r>
              <a:rPr lang="vi-VN" altLang="sr-Latn-RS" sz="1900" dirty="0"/>
              <a:t>) po kome svi servisi koje pruža neki modul trebaju biti dostupni kroz jedinstven zapis, bez obzira na </a:t>
            </a:r>
            <a:r>
              <a:rPr lang="sr-Latn-RS" altLang="sr-Latn-RS" sz="1900" dirty="0"/>
              <a:t>to </a:t>
            </a:r>
            <a:r>
              <a:rPr lang="vi-VN" altLang="sr-Latn-RS" sz="1900" dirty="0"/>
              <a:t>kakva je unutrašnja organizacija klase. </a:t>
            </a:r>
            <a:endParaRPr lang="sr-Latn-RS" altLang="sr-Latn-RS" sz="1900" dirty="0"/>
          </a:p>
          <a:p>
            <a:pPr eaLnBrk="1" hangingPunct="1">
              <a:spcAft>
                <a:spcPts val="600"/>
              </a:spcAft>
              <a:buClr>
                <a:schemeClr val="tx1"/>
              </a:buClr>
              <a:buSzPct val="75000"/>
              <a:buFont typeface="Wingdings" pitchFamily="2" charset="2"/>
              <a:buChar char="n"/>
            </a:pPr>
            <a:r>
              <a:rPr lang="sr-Latn-RS" altLang="sr-Latn-RS" sz="1900" dirty="0"/>
              <a:t>P</a:t>
            </a:r>
            <a:r>
              <a:rPr lang="vi-VN" altLang="sr-Latn-RS" sz="1900" dirty="0"/>
              <a:t>retpostavimo da želimo da promenimo reprezentaciju klase, pa da umesto x i y koordinata tačaka u pravougaonom koordinatnom sistemu, za podatke imamo ugao phi i radijus ro u polarnom koordinatnom sistemu. U tom slučaju bi dobijanje x i y koordinata tačke zahtevalo određeni matematički račun, koji bi trebalo sprovesti u svakoj naredbi metoda klase gde pristupamo tim koordinatama. Svakako bi ovu izmenu bilo poželjno lokalizovati na jedno mesto, za šta nam idealno mogu poslužiti </a:t>
            </a:r>
            <a:r>
              <a:rPr lang="vi-VN" altLang="sr-Latn-RS" sz="1900" dirty="0">
                <a:latin typeface="Consolas" pitchFamily="49" charset="0"/>
                <a:cs typeface="Consolas" pitchFamily="49" charset="0"/>
              </a:rPr>
              <a:t>set</a:t>
            </a:r>
            <a:r>
              <a:rPr lang="vi-VN" altLang="sr-Latn-RS" sz="1900" dirty="0"/>
              <a:t> i </a:t>
            </a:r>
            <a:r>
              <a:rPr lang="vi-VN" altLang="sr-Latn-RS" sz="1900" dirty="0">
                <a:latin typeface="Consolas" pitchFamily="49" charset="0"/>
                <a:cs typeface="Consolas" pitchFamily="49" charset="0"/>
              </a:rPr>
              <a:t>get</a:t>
            </a:r>
            <a:r>
              <a:rPr lang="vi-VN" altLang="sr-Latn-RS" sz="1900" dirty="0"/>
              <a:t> metode. Samo te dve metode znaju unutrašnju organizaciju klase, dok sve ostale metode pristupaju željenim podacima koristeći te dve metode.</a:t>
            </a:r>
          </a:p>
        </p:txBody>
      </p:sp>
      <p:sp>
        <p:nvSpPr>
          <p:cNvPr id="307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D4DE77-1D5D-49C4-8314-D5084EC6EFCB}" type="slidenum">
              <a:rPr lang="en-GB" altLang="sr-Latn-RS" smtClean="0">
                <a:latin typeface="Arial Black" pitchFamily="34" charset="0"/>
              </a:rPr>
              <a:pPr eaLnBrk="1" hangingPunct="1"/>
              <a:t>29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63563" y="457200"/>
            <a:ext cx="7104062" cy="739775"/>
          </a:xfrm>
        </p:spPr>
        <p:txBody>
          <a:bodyPr/>
          <a:lstStyle/>
          <a:p>
            <a:pPr eaLnBrk="1" hangingPunct="1"/>
            <a:r>
              <a:rPr lang="sr-Latn-RS" altLang="sr-Latn-RS" sz="3600" smtClean="0"/>
              <a:t>Metode length, charAt i substring </a:t>
            </a:r>
            <a:endParaRPr lang="en-US" altLang="sr-Latn-RS" sz="3600" smtClean="0"/>
          </a:p>
        </p:txBody>
      </p:sp>
      <p:sp>
        <p:nvSpPr>
          <p:cNvPr id="5123" name="Rectangle 1"/>
          <p:cNvSpPr>
            <a:spLocks noChangeArrowheads="1"/>
          </p:cNvSpPr>
          <p:nvPr/>
        </p:nvSpPr>
        <p:spPr bwMode="auto">
          <a:xfrm>
            <a:off x="179388" y="1196975"/>
            <a:ext cx="8857108" cy="554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Dužina stringa se dobija pomoću metode </a:t>
            </a:r>
            <a:r>
              <a:rPr lang="sr-Latn-RS" altLang="sr-Latn-RS" sz="1900" dirty="0">
                <a:latin typeface="Consolas" pitchFamily="49" charset="0"/>
                <a:cs typeface="Consolas" pitchFamily="49" charset="0"/>
              </a:rPr>
              <a:t>length()</a:t>
            </a:r>
            <a:r>
              <a:rPr lang="sr-Latn-RS" altLang="sr-Latn-RS" sz="1900" dirty="0">
                <a:solidFill>
                  <a:srgbClr val="0D0D0D"/>
                </a:solidFill>
              </a:rPr>
              <a:t>, npr. </a:t>
            </a:r>
            <a:r>
              <a:rPr lang="sr-Latn-RS" altLang="sr-Latn-RS" sz="1900" dirty="0">
                <a:latin typeface="Consolas" pitchFamily="49" charset="0"/>
                <a:cs typeface="Consolas" pitchFamily="49" charset="0"/>
              </a:rPr>
              <a:t>prvi.length()</a:t>
            </a:r>
            <a:r>
              <a:rPr lang="sr-Latn-RS" altLang="sr-Latn-RS" sz="1900" dirty="0">
                <a:solidFill>
                  <a:srgbClr val="0D0D0D"/>
                </a:solidFill>
              </a:rPr>
              <a:t>.</a:t>
            </a:r>
            <a:endParaRPr lang="en-U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latin typeface="Consolas" pitchFamily="49" charset="0"/>
                <a:cs typeface="Consolas" pitchFamily="49" charset="0"/>
              </a:rPr>
              <a:t>charAt</a:t>
            </a:r>
            <a:r>
              <a:rPr lang="sr-Latn-RS" altLang="sr-Latn-RS" sz="1900" dirty="0">
                <a:solidFill>
                  <a:srgbClr val="0D0D0D"/>
                </a:solidFill>
              </a:rPr>
              <a:t> metoda </a:t>
            </a:r>
            <a:r>
              <a:rPr lang="en-US" altLang="sr-Latn-RS" sz="1900" dirty="0" err="1">
                <a:solidFill>
                  <a:srgbClr val="0D0D0D"/>
                </a:solidFill>
              </a:rPr>
              <a:t>vra</a:t>
            </a:r>
            <a:r>
              <a:rPr lang="sr-Latn-RS" altLang="sr-Latn-RS" sz="1900" dirty="0">
                <a:solidFill>
                  <a:srgbClr val="0D0D0D"/>
                </a:solidFill>
              </a:rPr>
              <a:t>ć</a:t>
            </a:r>
            <a:r>
              <a:rPr lang="en-US" altLang="sr-Latn-RS" sz="1900" dirty="0">
                <a:solidFill>
                  <a:srgbClr val="0D0D0D"/>
                </a:solidFill>
              </a:rPr>
              <a:t>a</a:t>
            </a:r>
            <a:r>
              <a:rPr lang="sr-Latn-RS" altLang="sr-Latn-RS" sz="1900" dirty="0">
                <a:solidFill>
                  <a:srgbClr val="0D0D0D"/>
                </a:solidFill>
              </a:rPr>
              <a:t> karakter (podatak tipa </a:t>
            </a:r>
            <a:r>
              <a:rPr lang="sr-Latn-RS" altLang="sr-Latn-RS" sz="1900" dirty="0">
                <a:latin typeface="Consolas" pitchFamily="49" charset="0"/>
                <a:cs typeface="Consolas" pitchFamily="49" charset="0"/>
              </a:rPr>
              <a:t>char</a:t>
            </a:r>
            <a:r>
              <a:rPr lang="sr-Latn-RS" altLang="sr-Latn-RS" sz="1900" dirty="0">
                <a:solidFill>
                  <a:srgbClr val="0D0D0D"/>
                </a:solidFill>
              </a:rPr>
              <a:t>) sa određene pozicije u stringu. Na primer, poslednji karakter stringa </a:t>
            </a:r>
            <a:r>
              <a:rPr lang="sr-Latn-RS" altLang="sr-Latn-RS" sz="1900" dirty="0">
                <a:latin typeface="Consolas" pitchFamily="49" charset="0"/>
                <a:cs typeface="Consolas" pitchFamily="49" charset="0"/>
              </a:rPr>
              <a:t>prvi</a:t>
            </a:r>
            <a:r>
              <a:rPr lang="sr-Latn-RS" altLang="sr-Latn-RS" sz="1900" dirty="0">
                <a:solidFill>
                  <a:srgbClr val="0D0D0D"/>
                </a:solidFill>
              </a:rPr>
              <a:t> se dobija na sledeći način:</a:t>
            </a:r>
            <a:endParaRPr lang="vi-VN" altLang="sr-Latn-RS" sz="1900" dirty="0">
              <a:solidFill>
                <a:srgbClr val="0D0D0D"/>
              </a:solidFill>
            </a:endParaRPr>
          </a:p>
          <a:p>
            <a:pPr marL="239713" indent="-239713">
              <a:spcBef>
                <a:spcPct val="20000"/>
              </a:spcBef>
              <a:spcAft>
                <a:spcPct val="20000"/>
              </a:spcAft>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.charAt(</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.length()-1)</a:t>
            </a:r>
            <a:r>
              <a:rPr lang="sr-Latn-RS" altLang="sr-Latn-RS" sz="1900" dirty="0">
                <a:latin typeface="Consolas" pitchFamily="49" charset="0"/>
                <a:cs typeface="Consolas" pitchFamily="49" charset="0"/>
              </a:rPr>
              <a:t>;</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Kao i kod nizova, indeksiranje elemenata stringa počinje od 0</a:t>
            </a:r>
            <a:r>
              <a:rPr lang="sr-Latn-RS" altLang="sr-Latn-RS" sz="1900" dirty="0" smtClean="0">
                <a:solidFill>
                  <a:srgbClr val="0D0D0D"/>
                </a:solidFill>
              </a:rPr>
              <a:t>. </a:t>
            </a:r>
            <a:r>
              <a:rPr lang="sr-Latn-RS" altLang="sr-Latn-RS" sz="1900" dirty="0">
                <a:solidFill>
                  <a:srgbClr val="0D0D0D"/>
                </a:solidFill>
              </a:rPr>
              <a:t>U slučaju nepostojeće pozicije, baca se </a:t>
            </a:r>
            <a:r>
              <a:rPr lang="sr-Latn-RS" altLang="sr-Latn-RS" sz="1900" dirty="0">
                <a:latin typeface="Consolas" pitchFamily="49" charset="0"/>
                <a:cs typeface="Consolas" pitchFamily="49" charset="0"/>
              </a:rPr>
              <a:t>StringIndexOutOfBoundsException</a:t>
            </a:r>
            <a:r>
              <a:rPr lang="sr-Latn-RS" altLang="sr-Latn-RS" sz="1900" dirty="0" smtClean="0">
                <a:solidFill>
                  <a:srgbClr val="0D0D0D"/>
                </a:solidFill>
              </a:rPr>
              <a:t> izuzetak.</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Pomoću metode </a:t>
            </a:r>
            <a:r>
              <a:rPr lang="sr-Latn-RS" altLang="sr-Latn-RS" sz="1900" dirty="0">
                <a:latin typeface="Consolas" pitchFamily="49" charset="0"/>
                <a:cs typeface="Consolas" pitchFamily="49" charset="0"/>
              </a:rPr>
              <a:t>substring</a:t>
            </a:r>
            <a:r>
              <a:rPr lang="sr-Latn-RS" altLang="sr-Latn-RS" sz="1900" dirty="0">
                <a:solidFill>
                  <a:srgbClr val="0D0D0D"/>
                </a:solidFill>
              </a:rPr>
              <a:t>, možemo ekstrakovati deo stringa iz postojećeg stringa. Postoje dve preklopljene verzije ove metode:</a:t>
            </a:r>
          </a:p>
          <a:p>
            <a:pPr marL="239713" indent="-239713">
              <a:buClr>
                <a:schemeClr val="tx1"/>
              </a:buClr>
              <a:buSzPct val="75000"/>
              <a:tabLst>
                <a:tab pos="180975" algn="l"/>
                <a:tab pos="539750" algn="l"/>
                <a:tab pos="900113" algn="l"/>
                <a:tab pos="1260475" algn="l"/>
              </a:tabLst>
            </a:pPr>
            <a:r>
              <a:rPr lang="sr-Latn-RS" altLang="sr-Latn-RS" sz="1900" dirty="0">
                <a:latin typeface="Consolas" pitchFamily="49" charset="0"/>
                <a:cs typeface="Consolas" pitchFamily="49" charset="0"/>
              </a:rPr>
              <a:t>	String</a:t>
            </a:r>
            <a:r>
              <a:rPr lang="vi-VN" altLang="sr-Latn-RS" sz="1900" dirty="0">
                <a:latin typeface="Consolas" pitchFamily="49" charset="0"/>
                <a:cs typeface="Consolas" pitchFamily="49" charset="0"/>
              </a:rPr>
              <a:t> </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 = </a:t>
            </a:r>
            <a:r>
              <a:rPr lang="en-GB"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Petak, 22. februar</a:t>
            </a:r>
            <a:r>
              <a:rPr lang="en-GB" altLang="sr-Latn-RS" sz="1900" dirty="0">
                <a:latin typeface="Consolas" pitchFamily="49" charset="0"/>
                <a:cs typeface="Consolas" pitchFamily="49" charset="0"/>
              </a:rPr>
              <a:t>"</a:t>
            </a:r>
            <a:r>
              <a:rPr lang="vi-VN" altLang="sr-Latn-RS" sz="1900" dirty="0">
                <a:latin typeface="Consolas" pitchFamily="49" charset="0"/>
                <a:cs typeface="Consolas" pitchFamily="49" charset="0"/>
              </a:rPr>
              <a:t>;</a:t>
            </a:r>
            <a:endParaRPr lang="en-US" altLang="sr-Latn-RS" sz="1900" dirty="0">
              <a:latin typeface="Consolas" pitchFamily="49" charset="0"/>
              <a:cs typeface="Consolas" pitchFamily="49" charset="0"/>
            </a:endParaRPr>
          </a:p>
          <a:p>
            <a:pPr marL="239713" indent="-239713">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vi-VN" altLang="sr-Latn-RS" sz="1900" dirty="0">
                <a:latin typeface="Consolas" pitchFamily="49" charset="0"/>
                <a:cs typeface="Consolas" pitchFamily="49" charset="0"/>
              </a:rPr>
              <a:t>String </a:t>
            </a:r>
            <a:r>
              <a:rPr lang="sr-Latn-RS" altLang="sr-Latn-RS" sz="1900" dirty="0">
                <a:latin typeface="Consolas" pitchFamily="49" charset="0"/>
                <a:cs typeface="Consolas" pitchFamily="49" charset="0"/>
              </a:rPr>
              <a:t>drugi</a:t>
            </a:r>
            <a:r>
              <a:rPr lang="vi-VN" altLang="sr-Latn-RS" sz="1900" dirty="0">
                <a:latin typeface="Consolas" pitchFamily="49" charset="0"/>
                <a:cs typeface="Consolas" pitchFamily="49" charset="0"/>
              </a:rPr>
              <a:t> = </a:t>
            </a:r>
            <a:r>
              <a:rPr lang="sr-Latn-RS" altLang="sr-Latn-RS" sz="1900" dirty="0">
                <a:latin typeface="Consolas" pitchFamily="49" charset="0"/>
                <a:cs typeface="Consolas" pitchFamily="49" charset="0"/>
              </a:rPr>
              <a:t>prvi.substring(7)</a:t>
            </a:r>
            <a:r>
              <a:rPr lang="vi-VN"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    </a:t>
            </a:r>
            <a:r>
              <a:rPr lang="en-US"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 </a:t>
            </a:r>
            <a:r>
              <a:rPr lang="sr-Latn-RS" altLang="sr-Latn-RS" sz="1900" dirty="0">
                <a:solidFill>
                  <a:srgbClr val="FF0000"/>
                </a:solidFill>
                <a:latin typeface="Consolas" pitchFamily="49" charset="0"/>
                <a:cs typeface="Consolas" pitchFamily="49" charset="0"/>
              </a:rPr>
              <a:t>drugi</a:t>
            </a:r>
            <a:r>
              <a:rPr lang="en-US" altLang="sr-Latn-RS" sz="1900" dirty="0">
                <a:solidFill>
                  <a:srgbClr val="FF0000"/>
                </a:solidFill>
                <a:latin typeface="Consolas" pitchFamily="49" charset="0"/>
                <a:cs typeface="Consolas" pitchFamily="49" charset="0"/>
              </a:rPr>
              <a:t> = </a:t>
            </a:r>
            <a:r>
              <a:rPr lang="en-GB" altLang="sr-Latn-RS" sz="1900" dirty="0">
                <a:solidFill>
                  <a:srgbClr val="FF0000"/>
                </a:solidFill>
                <a:latin typeface="Consolas" pitchFamily="49" charset="0"/>
                <a:cs typeface="Consolas" pitchFamily="49" charset="0"/>
              </a:rPr>
              <a:t>"</a:t>
            </a:r>
            <a:r>
              <a:rPr lang="sr-Latn-RS" altLang="sr-Latn-RS" sz="1900" dirty="0">
                <a:solidFill>
                  <a:srgbClr val="FF0000"/>
                </a:solidFill>
                <a:latin typeface="Consolas" pitchFamily="49" charset="0"/>
                <a:cs typeface="Consolas" pitchFamily="49" charset="0"/>
              </a:rPr>
              <a:t>22. februar</a:t>
            </a:r>
            <a:r>
              <a:rPr lang="en-GB" altLang="sr-Latn-RS" sz="1900" dirty="0">
                <a:solidFill>
                  <a:srgbClr val="FF0000"/>
                </a:solidFill>
                <a:latin typeface="Consolas" pitchFamily="49" charset="0"/>
                <a:cs typeface="Consolas" pitchFamily="49" charset="0"/>
              </a:rPr>
              <a:t>"</a:t>
            </a:r>
            <a:endParaRPr lang="en-US" altLang="sr-Latn-RS" sz="1900" dirty="0">
              <a:solidFill>
                <a:srgbClr val="FF0000"/>
              </a:solidFill>
              <a:latin typeface="Consolas" pitchFamily="49" charset="0"/>
              <a:cs typeface="Consolas" pitchFamily="49" charset="0"/>
            </a:endParaRPr>
          </a:p>
          <a:p>
            <a:pPr marL="239713" indent="-239713">
              <a:spcAft>
                <a:spcPts val="600"/>
              </a:spcAft>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vi-VN" altLang="sr-Latn-RS" sz="1900" dirty="0">
                <a:latin typeface="Consolas" pitchFamily="49" charset="0"/>
                <a:cs typeface="Consolas" pitchFamily="49" charset="0"/>
              </a:rPr>
              <a:t>String </a:t>
            </a:r>
            <a:r>
              <a:rPr lang="en-US" altLang="sr-Latn-RS" sz="1900" dirty="0" err="1">
                <a:latin typeface="Consolas" pitchFamily="49" charset="0"/>
                <a:cs typeface="Consolas" pitchFamily="49" charset="0"/>
              </a:rPr>
              <a:t>treci</a:t>
            </a:r>
            <a:r>
              <a:rPr lang="vi-VN" altLang="sr-Latn-RS" sz="1900" dirty="0">
                <a:latin typeface="Consolas" pitchFamily="49" charset="0"/>
                <a:cs typeface="Consolas" pitchFamily="49" charset="0"/>
              </a:rPr>
              <a:t> = </a:t>
            </a:r>
            <a:r>
              <a:rPr lang="sr-Latn-RS" altLang="sr-Latn-RS" sz="1900" dirty="0">
                <a:latin typeface="Consolas" pitchFamily="49" charset="0"/>
                <a:cs typeface="Consolas" pitchFamily="49" charset="0"/>
              </a:rPr>
              <a:t>prvi.substring(7,10)</a:t>
            </a:r>
            <a:r>
              <a:rPr lang="vi-VN" altLang="sr-Latn-RS" sz="1900" dirty="0">
                <a:latin typeface="Consolas" pitchFamily="49" charset="0"/>
                <a:cs typeface="Consolas" pitchFamily="49" charset="0"/>
              </a:rPr>
              <a:t>;</a:t>
            </a:r>
            <a:r>
              <a:rPr lang="en-US" altLang="sr-Latn-RS" sz="1900" dirty="0">
                <a:latin typeface="Consolas" pitchFamily="49" charset="0"/>
                <a:cs typeface="Consolas" pitchFamily="49" charset="0"/>
              </a:rPr>
              <a:t> // </a:t>
            </a:r>
            <a:r>
              <a:rPr lang="en-US" altLang="sr-Latn-RS" sz="1900" dirty="0" err="1">
                <a:solidFill>
                  <a:srgbClr val="FF0000"/>
                </a:solidFill>
                <a:latin typeface="Consolas" pitchFamily="49" charset="0"/>
                <a:cs typeface="Consolas" pitchFamily="49" charset="0"/>
              </a:rPr>
              <a:t>treci</a:t>
            </a:r>
            <a:r>
              <a:rPr lang="en-US" altLang="sr-Latn-RS" sz="1900" dirty="0">
                <a:solidFill>
                  <a:srgbClr val="FF0000"/>
                </a:solidFill>
                <a:latin typeface="Consolas" pitchFamily="49" charset="0"/>
                <a:cs typeface="Consolas" pitchFamily="49" charset="0"/>
              </a:rPr>
              <a:t> = </a:t>
            </a:r>
            <a:r>
              <a:rPr lang="en-GB" altLang="sr-Latn-RS" sz="1900" dirty="0">
                <a:solidFill>
                  <a:srgbClr val="FF0000"/>
                </a:solidFill>
                <a:latin typeface="Consolas" pitchFamily="49" charset="0"/>
                <a:cs typeface="Consolas" pitchFamily="49" charset="0"/>
              </a:rPr>
              <a:t>"</a:t>
            </a:r>
            <a:r>
              <a:rPr lang="sr-Latn-RS" altLang="sr-Latn-RS" sz="1900" dirty="0">
                <a:solidFill>
                  <a:srgbClr val="FF0000"/>
                </a:solidFill>
                <a:latin typeface="Consolas" pitchFamily="49" charset="0"/>
                <a:cs typeface="Consolas" pitchFamily="49" charset="0"/>
              </a:rPr>
              <a:t>22.</a:t>
            </a:r>
            <a:r>
              <a:rPr lang="en-GB" altLang="sr-Latn-RS" sz="1900" dirty="0">
                <a:solidFill>
                  <a:srgbClr val="FF0000"/>
                </a:solidFill>
                <a:latin typeface="Consolas" pitchFamily="49" charset="0"/>
                <a:cs typeface="Consolas" pitchFamily="49" charset="0"/>
              </a:rPr>
              <a:t>"</a:t>
            </a:r>
            <a:endParaRPr lang="en-US" altLang="sr-Latn-RS" sz="1900" dirty="0">
              <a:solidFill>
                <a:srgbClr val="FF0000"/>
              </a:solidFill>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Prva verzija, koja prima jedan argument, vraća podstring stringa </a:t>
            </a:r>
            <a:r>
              <a:rPr lang="sr-Latn-RS" altLang="sr-Latn-RS" sz="1900" dirty="0">
                <a:latin typeface="Consolas" pitchFamily="49" charset="0"/>
                <a:cs typeface="Consolas" pitchFamily="49" charset="0"/>
              </a:rPr>
              <a:t>prvi</a:t>
            </a:r>
            <a:r>
              <a:rPr lang="sr-Latn-RS" altLang="sr-Latn-RS" sz="1900" dirty="0">
                <a:solidFill>
                  <a:srgbClr val="0D0D0D"/>
                </a:solidFill>
              </a:rPr>
              <a:t> počev od osmog karaktera, dok druga, koja prima dva argumenta, vraća podstring od 3 karaktera, počev od osmog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Obe verzije vraćaju objekat tipa </a:t>
            </a:r>
            <a:r>
              <a:rPr lang="sr-Latn-RS" altLang="sr-Latn-RS" sz="1900" dirty="0">
                <a:latin typeface="Consolas" pitchFamily="49" charset="0"/>
                <a:cs typeface="Consolas" pitchFamily="49" charset="0"/>
              </a:rPr>
              <a:t>String</a:t>
            </a:r>
            <a:r>
              <a:rPr lang="sr-Latn-RS" altLang="sr-Latn-RS" sz="1900" dirty="0">
                <a:solidFill>
                  <a:srgbClr val="0D0D0D"/>
                </a:solidFill>
              </a:rPr>
              <a:t>, pa se mogu iskoristiti u inicijalizaciji drugih stringova.</a:t>
            </a:r>
            <a:endParaRPr lang="en-US" altLang="sr-Latn-RS" sz="1900" dirty="0">
              <a:solidFill>
                <a:srgbClr val="0D0D0D"/>
              </a:solidFill>
            </a:endParaRPr>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433968-8FFB-463B-BCB1-DEEAA8D36ECA}" type="slidenum">
              <a:rPr lang="en-GB" altLang="sr-Latn-RS" smtClean="0">
                <a:latin typeface="Arial Black" pitchFamily="34" charset="0"/>
              </a:rPr>
              <a:pPr eaLnBrk="1" hangingPunct="1"/>
              <a:t>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3671887" cy="596900"/>
          </a:xfrm>
        </p:spPr>
        <p:txBody>
          <a:bodyPr/>
          <a:lstStyle/>
          <a:p>
            <a:pPr eaLnBrk="1" hangingPunct="1"/>
            <a:r>
              <a:rPr lang="en-US" altLang="sr-Latn-RS" sz="3600" smtClean="0"/>
              <a:t>set i get metode</a:t>
            </a:r>
          </a:p>
        </p:txBody>
      </p:sp>
      <p:sp>
        <p:nvSpPr>
          <p:cNvPr id="31747" name="Rectangle 3" descr="Rectangle: Click to edit Master text styles&#10;Second level&#10;Third level&#10;Fourth level&#10;Fifth level"/>
          <p:cNvSpPr txBox="1">
            <a:spLocks noChangeArrowheads="1"/>
          </p:cNvSpPr>
          <p:nvPr/>
        </p:nvSpPr>
        <p:spPr bwMode="auto">
          <a:xfrm>
            <a:off x="298450" y="1268413"/>
            <a:ext cx="85217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Svi konstruktori u klasi </a:t>
            </a:r>
            <a:r>
              <a:rPr lang="vi-VN" altLang="sr-Latn-RS" sz="2000">
                <a:latin typeface="Consolas" pitchFamily="49" charset="0"/>
                <a:cs typeface="Consolas" pitchFamily="49" charset="0"/>
              </a:rPr>
              <a:t>Tacka</a:t>
            </a:r>
            <a:r>
              <a:rPr lang="vi-VN" altLang="sr-Latn-RS" sz="1900"/>
              <a:t> se svode na poziv metode </a:t>
            </a:r>
            <a:r>
              <a:rPr lang="vi-VN" altLang="sr-Latn-RS" sz="2000">
                <a:latin typeface="Consolas" pitchFamily="49" charset="0"/>
                <a:cs typeface="Consolas" pitchFamily="49" charset="0"/>
              </a:rPr>
              <a:t>postaviTacku</a:t>
            </a:r>
            <a:r>
              <a:rPr lang="vi-VN" altLang="sr-Latn-RS" sz="1900"/>
              <a:t>, koja opet poziva </a:t>
            </a:r>
            <a:r>
              <a:rPr lang="vi-VN" altLang="sr-Latn-RS" sz="2000">
                <a:latin typeface="Consolas" pitchFamily="49" charset="0"/>
                <a:cs typeface="Consolas" pitchFamily="49" charset="0"/>
              </a:rPr>
              <a:t>setX</a:t>
            </a:r>
            <a:r>
              <a:rPr lang="vi-VN" altLang="sr-Latn-RS" sz="1900"/>
              <a:t> i </a:t>
            </a:r>
            <a:r>
              <a:rPr lang="vi-VN" altLang="sr-Latn-RS" sz="2000">
                <a:latin typeface="Consolas" pitchFamily="49" charset="0"/>
                <a:cs typeface="Consolas" pitchFamily="49" charset="0"/>
              </a:rPr>
              <a:t>setY</a:t>
            </a:r>
            <a:r>
              <a:rPr lang="vi-VN" altLang="sr-Latn-RS" sz="1900"/>
              <a:t> metode.</a:t>
            </a:r>
            <a:endParaRPr lang="sr-Latn-RS" altLang="sr-Latn-RS" sz="1900"/>
          </a:p>
          <a:p>
            <a:pPr eaLnBrk="1" hangingPunct="1">
              <a:spcAft>
                <a:spcPts val="600"/>
              </a:spcAft>
              <a:buClr>
                <a:schemeClr val="tx1"/>
              </a:buClr>
              <a:buSzPct val="75000"/>
              <a:buFont typeface="Wingdings" pitchFamily="2" charset="2"/>
              <a:buChar char="n"/>
            </a:pPr>
            <a:r>
              <a:rPr lang="vi-VN" altLang="sr-Latn-RS" sz="1900"/>
              <a:t>Ovo jeste manje efikasno</a:t>
            </a:r>
            <a:r>
              <a:rPr lang="sr-Latn-RS" altLang="sr-Latn-RS" sz="1900"/>
              <a:t>,</a:t>
            </a:r>
            <a:r>
              <a:rPr lang="vi-VN" altLang="sr-Latn-RS" sz="1900"/>
              <a:t> jer zahteva poziv metode umesto direktnog pristupa podacima koji je brži, ali je svakako i manje podložno greškama jer se promene vrše samo na jednom mestu. </a:t>
            </a:r>
            <a:endParaRPr lang="sr-Latn-RS" altLang="sr-Latn-RS" sz="1900"/>
          </a:p>
          <a:p>
            <a:pPr eaLnBrk="1" hangingPunct="1">
              <a:spcAft>
                <a:spcPts val="600"/>
              </a:spcAft>
              <a:buClr>
                <a:schemeClr val="tx1"/>
              </a:buClr>
              <a:buSzPct val="75000"/>
              <a:buFont typeface="Wingdings" pitchFamily="2" charset="2"/>
              <a:buChar char="n"/>
            </a:pPr>
            <a:r>
              <a:rPr lang="sr-Latn-RS" altLang="sr-Latn-RS" sz="1900"/>
              <a:t>K</a:t>
            </a:r>
            <a:r>
              <a:rPr lang="vi-VN" altLang="sr-Latn-RS" sz="1900"/>
              <a:t>ompajler može optimizovati programe tako što jednostavne metode realizuje </a:t>
            </a:r>
            <a:r>
              <a:rPr lang="vi-VN" altLang="sr-Latn-RS" sz="1900" b="1">
                <a:solidFill>
                  <a:srgbClr val="FF0000"/>
                </a:solidFill>
              </a:rPr>
              <a:t>inline</a:t>
            </a:r>
            <a:r>
              <a:rPr lang="vi-VN" altLang="sr-Latn-RS" sz="1900"/>
              <a:t>, tj. svaki njihov poziv u programu zameni čitavom kodom metode.</a:t>
            </a:r>
          </a:p>
          <a:p>
            <a:pPr eaLnBrk="1" hangingPunct="1">
              <a:spcAft>
                <a:spcPts val="600"/>
              </a:spcAft>
              <a:buClr>
                <a:schemeClr val="tx1"/>
              </a:buClr>
              <a:buSzPct val="75000"/>
              <a:buFont typeface="Wingdings" pitchFamily="2" charset="2"/>
              <a:buChar char="n"/>
            </a:pPr>
            <a:r>
              <a:rPr lang="vi-VN" altLang="sr-Latn-RS" sz="1900"/>
              <a:t>Dodatna funkcionalnost koja se može inkorporirati unutar </a:t>
            </a:r>
            <a:r>
              <a:rPr lang="vi-VN" altLang="sr-Latn-RS" sz="2000">
                <a:latin typeface="Consolas" pitchFamily="49" charset="0"/>
                <a:cs typeface="Consolas" pitchFamily="49" charset="0"/>
              </a:rPr>
              <a:t>set</a:t>
            </a:r>
            <a:r>
              <a:rPr lang="vi-VN" altLang="sr-Latn-RS" sz="1900"/>
              <a:t> i </a:t>
            </a:r>
            <a:r>
              <a:rPr lang="vi-VN" altLang="sr-Latn-RS" sz="2000">
                <a:latin typeface="Consolas" pitchFamily="49" charset="0"/>
                <a:cs typeface="Consolas" pitchFamily="49" charset="0"/>
              </a:rPr>
              <a:t>get</a:t>
            </a:r>
            <a:r>
              <a:rPr lang="vi-VN" altLang="sr-Latn-RS" sz="1900"/>
              <a:t> metoda je provera ispravnosti prosleđenih argumenata. Naime, kod nekih klasa, postoje nedozvoljene vrednosti podataka. Na primer, iznos koeficijenta plate radnika ne može biti negativan, prosek studenta takođe ne može biti negativan. U tom slučaju, </a:t>
            </a:r>
            <a:r>
              <a:rPr lang="vi-VN" altLang="sr-Latn-RS" sz="2000">
                <a:latin typeface="Consolas" pitchFamily="49" charset="0"/>
                <a:cs typeface="Consolas" pitchFamily="49" charset="0"/>
              </a:rPr>
              <a:t>set</a:t>
            </a:r>
            <a:r>
              <a:rPr lang="vi-VN" altLang="sr-Latn-RS" sz="1900"/>
              <a:t> i </a:t>
            </a:r>
            <a:r>
              <a:rPr lang="vi-VN" altLang="sr-Latn-RS" sz="2000">
                <a:latin typeface="Consolas" pitchFamily="49" charset="0"/>
                <a:cs typeface="Consolas" pitchFamily="49" charset="0"/>
              </a:rPr>
              <a:t>get</a:t>
            </a:r>
            <a:r>
              <a:rPr lang="vi-VN" altLang="sr-Latn-RS" sz="1900"/>
              <a:t> metode treba da sadrže deo koda koji će baciti izuzetak tipa </a:t>
            </a:r>
            <a:r>
              <a:rPr lang="vi-VN" altLang="sr-Latn-RS" sz="2000">
                <a:latin typeface="Consolas" pitchFamily="49" charset="0"/>
                <a:cs typeface="Consolas" pitchFamily="49" charset="0"/>
              </a:rPr>
              <a:t>IllegalArgumentException</a:t>
            </a:r>
            <a:r>
              <a:rPr lang="vi-VN" altLang="sr-Latn-RS" sz="1900"/>
              <a:t>.</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5CAA11-32D4-42C8-9C93-52D0F2BF3605}" type="slidenum">
              <a:rPr lang="en-GB" altLang="sr-Latn-RS" smtClean="0">
                <a:latin typeface="Arial Black" pitchFamily="34" charset="0"/>
              </a:rPr>
              <a:pPr eaLnBrk="1" hangingPunct="1"/>
              <a:t>30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6985000" cy="596900"/>
          </a:xfrm>
        </p:spPr>
        <p:txBody>
          <a:bodyPr/>
          <a:lstStyle/>
          <a:p>
            <a:pPr eaLnBrk="1" hangingPunct="1"/>
            <a:r>
              <a:rPr lang="pt-BR" altLang="sr-Latn-RS" sz="3600" smtClean="0"/>
              <a:t>Još par činjenica o this referenci</a:t>
            </a:r>
            <a:endParaRPr lang="en-US" altLang="sr-Latn-RS" sz="3600" smtClean="0"/>
          </a:p>
        </p:txBody>
      </p:sp>
      <p:sp>
        <p:nvSpPr>
          <p:cNvPr id="32771" name="Rectangle 3" descr="Rectangle: Click to edit Master text styles&#10;Second level&#10;Third level&#10;Fourth level&#10;Fifth level"/>
          <p:cNvSpPr txBox="1">
            <a:spLocks noChangeArrowheads="1"/>
          </p:cNvSpPr>
          <p:nvPr/>
        </p:nvSpPr>
        <p:spPr bwMode="auto">
          <a:xfrm>
            <a:off x="395288" y="1485900"/>
            <a:ext cx="83534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ne može biti korišćena u statičkim metodama. Razmislite zašto.</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je </a:t>
            </a:r>
            <a:r>
              <a:rPr lang="vi-VN" altLang="sr-Latn-RS" sz="2000">
                <a:latin typeface="Consolas" pitchFamily="49" charset="0"/>
                <a:cs typeface="Consolas" pitchFamily="49" charset="0"/>
              </a:rPr>
              <a:t>final</a:t>
            </a:r>
            <a:r>
              <a:rPr lang="vi-VN" altLang="sr-Latn-RS" sz="2000"/>
              <a:t> promenljiva i samim tim joj se ne može dodeliti vrednost. Na primer, naredba tipa </a:t>
            </a:r>
            <a:r>
              <a:rPr lang="vi-VN" altLang="sr-Latn-RS" sz="2000">
                <a:latin typeface="Consolas" pitchFamily="49" charset="0"/>
                <a:cs typeface="Consolas" pitchFamily="49" charset="0"/>
              </a:rPr>
              <a:t>this = new Tacka();</a:t>
            </a:r>
            <a:r>
              <a:rPr lang="vi-VN" altLang="sr-Latn-RS" sz="2000"/>
              <a:t> bi dovela do greške kompajliranja.</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može biti vraćena vrednost metode, tj. dozvoljena je naredba </a:t>
            </a:r>
            <a:r>
              <a:rPr lang="vi-VN" altLang="sr-Latn-RS" sz="2000">
                <a:latin typeface="Consolas" pitchFamily="49" charset="0"/>
                <a:cs typeface="Consolas" pitchFamily="49" charset="0"/>
              </a:rPr>
              <a:t>return this</a:t>
            </a:r>
            <a:r>
              <a:rPr lang="vi-VN" altLang="sr-Latn-RS" sz="2000"/>
              <a:t>.</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može biti argument metode.</a:t>
            </a:r>
          </a:p>
          <a:p>
            <a:pPr eaLnBrk="1" hangingPunct="1">
              <a:spcAft>
                <a:spcPts val="600"/>
              </a:spcAft>
              <a:buClr>
                <a:schemeClr val="tx1"/>
              </a:buClr>
              <a:buSzPct val="75000"/>
              <a:buFont typeface="Wingdings" pitchFamily="2" charset="2"/>
              <a:buChar char="n"/>
            </a:pPr>
            <a:r>
              <a:rPr lang="vi-VN" altLang="sr-Latn-RS" sz="2000"/>
              <a:t>Kad se upotrebi </a:t>
            </a:r>
            <a:r>
              <a:rPr lang="vi-VN" altLang="sr-Latn-RS" sz="2000">
                <a:latin typeface="Consolas" pitchFamily="49" charset="0"/>
                <a:cs typeface="Consolas" pitchFamily="49" charset="0"/>
              </a:rPr>
              <a:t>this</a:t>
            </a:r>
            <a:r>
              <a:rPr lang="vi-VN" altLang="sr-Latn-RS" sz="2000"/>
              <a:t> tamo gde se očekuje string, implicitno se poziva </a:t>
            </a:r>
            <a:r>
              <a:rPr lang="vi-VN" altLang="sr-Latn-RS" sz="2000">
                <a:latin typeface="Consolas" pitchFamily="49" charset="0"/>
                <a:cs typeface="Consolas" pitchFamily="49" charset="0"/>
              </a:rPr>
              <a:t>toString</a:t>
            </a:r>
            <a:r>
              <a:rPr lang="vi-VN" altLang="sr-Latn-RS" sz="2000"/>
              <a:t> metoda tekućeg objekta.</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AB78EA-6AE1-4010-B700-E75A73240FAB}" type="slidenum">
              <a:rPr lang="en-GB" altLang="sr-Latn-RS" smtClean="0">
                <a:latin typeface="Arial Black" pitchFamily="34" charset="0"/>
              </a:rPr>
              <a:pPr eaLnBrk="1" hangingPunct="1"/>
              <a:t>31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95288" y="528638"/>
            <a:ext cx="2736850" cy="596900"/>
          </a:xfrm>
        </p:spPr>
        <p:txBody>
          <a:bodyPr/>
          <a:lstStyle/>
          <a:p>
            <a:pPr eaLnBrk="1" hangingPunct="1"/>
            <a:r>
              <a:rPr lang="en-US" altLang="sr-Latn-RS" sz="3600" smtClean="0"/>
              <a:t>Kompozicija</a:t>
            </a:r>
          </a:p>
        </p:txBody>
      </p:sp>
      <p:sp>
        <p:nvSpPr>
          <p:cNvPr id="33795" name="Rectangle 3" descr="Rectangle: Click to edit Master text styles&#10;Second level&#10;Third level&#10;Fourth level&#10;Fifth level"/>
          <p:cNvSpPr txBox="1">
            <a:spLocks noChangeArrowheads="1"/>
          </p:cNvSpPr>
          <p:nvPr/>
        </p:nvSpPr>
        <p:spPr bwMode="auto">
          <a:xfrm>
            <a:off x="250825" y="1412875"/>
            <a:ext cx="85217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Generalno govoreći, objektna kompozicija predstavlja način kombinovanja jednostavnijih objekata u cilju dobijanja složenijih.</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Posmatrajmo objekat Kompjuter. Ovaj objekat će sadržati objekte tipa Memorija, CPU, Matična ploča itd</a:t>
            </a:r>
            <a:r>
              <a:rPr lang="vi-VN" altLang="sr-Latn-RS" sz="2000" dirty="0" smtClean="0"/>
              <a:t>. </a:t>
            </a:r>
            <a:r>
              <a:rPr lang="vi-VN" altLang="sr-Latn-RS" sz="2000" dirty="0"/>
              <a:t>tj. taj objekat ima druge objekte. </a:t>
            </a:r>
            <a:endParaRPr lang="en-US" altLang="sr-Latn-RS" sz="2000" dirty="0"/>
          </a:p>
          <a:p>
            <a:pPr eaLnBrk="1" hangingPunct="1">
              <a:spcAft>
                <a:spcPts val="600"/>
              </a:spcAft>
              <a:buClr>
                <a:schemeClr val="tx1"/>
              </a:buClr>
              <a:buSzPct val="75000"/>
              <a:buFont typeface="Wingdings" pitchFamily="2" charset="2"/>
              <a:buChar char="n"/>
            </a:pPr>
            <a:r>
              <a:rPr lang="vi-VN" altLang="sr-Latn-RS" sz="2000" dirty="0"/>
              <a:t>Kompozicija odražava </a:t>
            </a:r>
            <a:r>
              <a:rPr lang="vi-VN" altLang="sr-Latn-RS" sz="2000" b="1" dirty="0">
                <a:solidFill>
                  <a:srgbClr val="FF0000"/>
                </a:solidFill>
              </a:rPr>
              <a:t>vezu tipa ima</a:t>
            </a:r>
            <a:r>
              <a:rPr lang="vi-VN" altLang="sr-Latn-RS" sz="2000" dirty="0"/>
              <a:t> (eng. </a:t>
            </a:r>
            <a:r>
              <a:rPr lang="vi-VN" altLang="sr-Latn-RS" sz="2000" i="1" dirty="0"/>
              <a:t>has-a relationship</a:t>
            </a:r>
            <a:r>
              <a:rPr lang="vi-VN" altLang="sr-Latn-RS" sz="2000" dirty="0"/>
              <a:t>).</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Klasa može sadržati reference na objekte druge klase i ovo se naziva </a:t>
            </a:r>
            <a:r>
              <a:rPr lang="vi-VN" altLang="sr-Latn-RS" sz="2000" b="1" dirty="0">
                <a:solidFill>
                  <a:srgbClr val="FF0000"/>
                </a:solidFill>
              </a:rPr>
              <a:t>kompozicijom</a:t>
            </a:r>
            <a:r>
              <a:rPr lang="vi-VN" altLang="sr-Latn-RS" sz="2000" dirty="0"/>
              <a:t>.</a:t>
            </a:r>
          </a:p>
          <a:p>
            <a:pPr eaLnBrk="1" hangingPunct="1">
              <a:spcAft>
                <a:spcPts val="600"/>
              </a:spcAft>
              <a:buClr>
                <a:schemeClr val="tx1"/>
              </a:buClr>
              <a:buSzPct val="75000"/>
              <a:buFont typeface="Wingdings" pitchFamily="2" charset="2"/>
              <a:buChar char="n"/>
            </a:pPr>
            <a:r>
              <a:rPr lang="vi-VN" altLang="sr-Latn-RS" sz="2000" dirty="0"/>
              <a:t>Kreirajmo klasu </a:t>
            </a:r>
            <a:r>
              <a:rPr lang="vi-VN" altLang="sr-Latn-RS" sz="2000" dirty="0">
                <a:latin typeface="Consolas" pitchFamily="49" charset="0"/>
                <a:cs typeface="Consolas" pitchFamily="49" charset="0"/>
              </a:rPr>
              <a:t>Krug</a:t>
            </a:r>
            <a:r>
              <a:rPr lang="vi-VN" altLang="sr-Latn-RS" sz="2000" dirty="0"/>
              <a:t> koja će sadržati referencu na objekat klase </a:t>
            </a:r>
            <a:r>
              <a:rPr lang="vi-VN" altLang="sr-Latn-RS" sz="2000" dirty="0">
                <a:latin typeface="Consolas" pitchFamily="49" charset="0"/>
                <a:cs typeface="Consolas" pitchFamily="49" charset="0"/>
              </a:rPr>
              <a:t>Tacka</a:t>
            </a:r>
            <a:r>
              <a:rPr lang="vi-VN" altLang="sr-Latn-RS" sz="2000" dirty="0"/>
              <a:t> i jedan realan broj koji predstavlja poluprečnik kruga. Svaki krug je jednoznačno određen položajem centra kruga (</a:t>
            </a:r>
            <a:r>
              <a:rPr lang="vi-VN" altLang="sr-Latn-RS" sz="2000" dirty="0">
                <a:latin typeface="Consolas" pitchFamily="49" charset="0"/>
                <a:cs typeface="Consolas" pitchFamily="49" charset="0"/>
              </a:rPr>
              <a:t>Tacka</a:t>
            </a:r>
            <a:r>
              <a:rPr lang="vi-VN" altLang="sr-Latn-RS" sz="2000" dirty="0"/>
              <a:t> objekat) i poluprečnikom. Kompozicija odražava vezu</a:t>
            </a:r>
            <a:r>
              <a:rPr lang="en-US" altLang="sr-Latn-RS" sz="2000" dirty="0"/>
              <a:t> </a:t>
            </a:r>
            <a:r>
              <a:rPr lang="en-US" altLang="sr-Latn-RS" sz="2000" dirty="0" err="1"/>
              <a:t>tipa</a:t>
            </a:r>
            <a:r>
              <a:rPr lang="en-US" altLang="sr-Latn-RS" sz="2000" dirty="0"/>
              <a:t> </a:t>
            </a:r>
            <a:r>
              <a:rPr lang="en-US" altLang="sr-Latn-RS" sz="2000" dirty="0" err="1"/>
              <a:t>ima</a:t>
            </a:r>
            <a:r>
              <a:rPr lang="vi-VN" altLang="sr-Latn-RS" sz="2000" dirty="0"/>
              <a:t> između kruga i tačke, jer krug ima centar, koji je </a:t>
            </a:r>
            <a:r>
              <a:rPr lang="sr-Latn-RS" altLang="sr-Latn-RS" sz="2000" dirty="0">
                <a:latin typeface="Consolas" pitchFamily="49" charset="0"/>
                <a:cs typeface="Consolas" pitchFamily="49" charset="0"/>
              </a:rPr>
              <a:t>T</a:t>
            </a:r>
            <a:r>
              <a:rPr lang="vi-VN" altLang="sr-Latn-RS" sz="2000" dirty="0">
                <a:latin typeface="Consolas" pitchFamily="49" charset="0"/>
                <a:cs typeface="Consolas" pitchFamily="49" charset="0"/>
              </a:rPr>
              <a:t>a</a:t>
            </a:r>
            <a:r>
              <a:rPr lang="sr-Latn-RS" altLang="sr-Latn-RS" sz="2000" dirty="0">
                <a:latin typeface="Consolas" pitchFamily="49" charset="0"/>
                <a:cs typeface="Consolas" pitchFamily="49" charset="0"/>
              </a:rPr>
              <a:t>c</a:t>
            </a:r>
            <a:r>
              <a:rPr lang="vi-VN" altLang="sr-Latn-RS" sz="2000" dirty="0">
                <a:latin typeface="Consolas" pitchFamily="49" charset="0"/>
                <a:cs typeface="Consolas" pitchFamily="49" charset="0"/>
              </a:rPr>
              <a:t>ka</a:t>
            </a:r>
            <a:r>
              <a:rPr lang="vi-VN" altLang="sr-Latn-RS" sz="2000" dirty="0"/>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2736850" cy="596900"/>
          </a:xfrm>
        </p:spPr>
        <p:txBody>
          <a:bodyPr/>
          <a:lstStyle/>
          <a:p>
            <a:pPr eaLnBrk="1" hangingPunct="1"/>
            <a:r>
              <a:rPr lang="en-US" altLang="sr-Latn-RS" sz="3600" smtClean="0"/>
              <a:t>Kompozicija</a:t>
            </a:r>
          </a:p>
        </p:txBody>
      </p:sp>
      <p:sp>
        <p:nvSpPr>
          <p:cNvPr id="34819" name="Rectangle 1"/>
          <p:cNvSpPr>
            <a:spLocks noChangeArrowheads="1"/>
          </p:cNvSpPr>
          <p:nvPr/>
        </p:nvSpPr>
        <p:spPr bwMode="auto">
          <a:xfrm>
            <a:off x="611188" y="1225550"/>
            <a:ext cx="7993062" cy="50165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tabLst>
                <a:tab pos="215900" algn="l"/>
                <a:tab pos="431800" algn="l"/>
                <a:tab pos="647700" algn="l"/>
                <a:tab pos="863600" algn="l"/>
              </a:tabLst>
            </a:pPr>
            <a:r>
              <a:rPr lang="en-GB" altLang="sr-Latn-RS" sz="1500" b="1" dirty="0">
                <a:solidFill>
                  <a:srgbClr val="7F0055"/>
                </a:solidFill>
                <a:latin typeface="Consolas" pitchFamily="49" charset="0"/>
                <a:cs typeface="Times New Roman" pitchFamily="18" charset="0"/>
              </a:rPr>
              <a:t>public</a:t>
            </a: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class</a:t>
            </a:r>
            <a:r>
              <a:rPr lang="en-GB" altLang="sr-Latn-RS" sz="1500" dirty="0">
                <a:solidFill>
                  <a:srgbClr val="000000"/>
                </a:solidFill>
                <a:latin typeface="Consolas" pitchFamily="49" charset="0"/>
                <a:cs typeface="Times New Roman" pitchFamily="18" charset="0"/>
              </a:rPr>
              <a:t> Krug {</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err="1">
                <a:solidFill>
                  <a:srgbClr val="FF0000"/>
                </a:solidFill>
                <a:latin typeface="Consolas" pitchFamily="49" charset="0"/>
                <a:cs typeface="Times New Roman" pitchFamily="18" charset="0"/>
              </a:rPr>
              <a:t>Tacka</a:t>
            </a:r>
            <a:r>
              <a:rPr lang="en-GB" altLang="sr-Latn-RS" sz="1500" dirty="0">
                <a:solidFill>
                  <a:srgbClr val="000000"/>
                </a:solidFill>
                <a:latin typeface="Consolas" pitchFamily="49" charset="0"/>
                <a:cs typeface="Times New Roman" pitchFamily="18" charset="0"/>
              </a:rPr>
              <a:t> centar;</a:t>
            </a:r>
            <a:endParaRPr lang="en-GB" altLang="sr-Latn-RS" sz="15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double</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radijus</a:t>
            </a:r>
            <a:r>
              <a:rPr lang="en-GB" altLang="sr-Latn-RS" sz="1500" dirty="0">
                <a:solidFill>
                  <a:srgbClr val="000000"/>
                </a:solidFill>
                <a:latin typeface="Consolas" pitchFamily="49" charset="0"/>
                <a:cs typeface="Times New Roman" pitchFamily="18" charset="0"/>
              </a:rPr>
              <a:t>;</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public</a:t>
            </a:r>
            <a:r>
              <a:rPr lang="en-GB" altLang="sr-Latn-RS" sz="1500" dirty="0">
                <a:solidFill>
                  <a:srgbClr val="000000"/>
                </a:solidFill>
                <a:latin typeface="Consolas" pitchFamily="49" charset="0"/>
                <a:cs typeface="Times New Roman" pitchFamily="18" charset="0"/>
              </a:rPr>
              <a:t> Krug(</a:t>
            </a:r>
            <a:r>
              <a:rPr lang="en-GB" altLang="sr-Latn-RS" sz="1500" dirty="0" err="1">
                <a:solidFill>
                  <a:srgbClr val="000000"/>
                </a:solidFill>
                <a:latin typeface="Consolas" pitchFamily="49" charset="0"/>
                <a:cs typeface="Times New Roman" pitchFamily="18" charset="0"/>
              </a:rPr>
              <a:t>Tacka</a:t>
            </a:r>
            <a:r>
              <a:rPr lang="en-GB" altLang="sr-Latn-RS" sz="1500" dirty="0">
                <a:solidFill>
                  <a:srgbClr val="000000"/>
                </a:solidFill>
                <a:latin typeface="Consolas" pitchFamily="49" charset="0"/>
                <a:cs typeface="Times New Roman" pitchFamily="18" charset="0"/>
              </a:rPr>
              <a:t> t, </a:t>
            </a:r>
            <a:r>
              <a:rPr lang="en-GB" altLang="sr-Latn-RS" sz="1500" b="1" dirty="0">
                <a:solidFill>
                  <a:srgbClr val="7F0055"/>
                </a:solidFill>
                <a:latin typeface="Consolas" pitchFamily="49" charset="0"/>
                <a:cs typeface="Times New Roman" pitchFamily="18" charset="0"/>
              </a:rPr>
              <a:t>double</a:t>
            </a:r>
            <a:r>
              <a:rPr lang="en-GB" altLang="sr-Latn-RS" sz="1500" dirty="0">
                <a:solidFill>
                  <a:srgbClr val="000000"/>
                </a:solidFill>
                <a:latin typeface="Consolas" pitchFamily="49" charset="0"/>
                <a:cs typeface="Times New Roman" pitchFamily="18" charset="0"/>
              </a:rPr>
              <a:t> r){</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centar = t;</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radijus</a:t>
            </a:r>
            <a:r>
              <a:rPr lang="en-GB" altLang="sr-Latn-RS" sz="1500" dirty="0">
                <a:solidFill>
                  <a:srgbClr val="000000"/>
                </a:solidFill>
                <a:latin typeface="Consolas" pitchFamily="49" charset="0"/>
                <a:cs typeface="Times New Roman" pitchFamily="18" charset="0"/>
              </a:rPr>
              <a:t> = r;</a:t>
            </a:r>
            <a:endParaRPr lang="en-GB" altLang="sr-Latn-RS" sz="15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public</a:t>
            </a:r>
            <a:r>
              <a:rPr lang="en-GB" altLang="sr-Latn-RS" sz="1500" dirty="0">
                <a:solidFill>
                  <a:srgbClr val="000000"/>
                </a:solidFill>
                <a:latin typeface="Consolas" pitchFamily="49" charset="0"/>
                <a:cs typeface="Times New Roman" pitchFamily="18" charset="0"/>
              </a:rPr>
              <a:t> String </a:t>
            </a:r>
            <a:r>
              <a:rPr lang="en-GB" altLang="sr-Latn-RS" sz="1500" dirty="0" err="1">
                <a:solidFill>
                  <a:srgbClr val="000000"/>
                </a:solidFill>
                <a:latin typeface="Consolas" pitchFamily="49" charset="0"/>
                <a:cs typeface="Times New Roman" pitchFamily="18" charset="0"/>
              </a:rPr>
              <a:t>toString</a:t>
            </a:r>
            <a:r>
              <a:rPr lang="en-GB" altLang="sr-Latn-RS" sz="1500" dirty="0">
                <a:solidFill>
                  <a:srgbClr val="000000"/>
                </a:solidFill>
                <a:latin typeface="Consolas" pitchFamily="49" charset="0"/>
                <a:cs typeface="Times New Roman" pitchFamily="18" charset="0"/>
              </a:rPr>
              <a:t>(){</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return</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String.format</a:t>
            </a:r>
            <a:r>
              <a:rPr lang="en-GB" altLang="sr-Latn-RS" sz="1500" dirty="0">
                <a:solidFill>
                  <a:srgbClr val="000000"/>
                </a:solidFill>
                <a:latin typeface="Consolas" pitchFamily="49" charset="0"/>
                <a:cs typeface="Times New Roman" pitchFamily="18" charset="0"/>
              </a:rPr>
              <a:t>(</a:t>
            </a:r>
            <a:r>
              <a:rPr lang="en-GB" altLang="sr-Latn-RS" sz="1500" dirty="0">
                <a:solidFill>
                  <a:srgbClr val="2A00FF"/>
                </a:solidFill>
                <a:latin typeface="Consolas" pitchFamily="49" charset="0"/>
                <a:cs typeface="Times New Roman" pitchFamily="18" charset="0"/>
              </a:rPr>
              <a:t>"Centar %s, </a:t>
            </a:r>
            <a:r>
              <a:rPr lang="en-GB" altLang="sr-Latn-RS" sz="1500" dirty="0" err="1">
                <a:solidFill>
                  <a:srgbClr val="2A00FF"/>
                </a:solidFill>
                <a:latin typeface="Consolas" pitchFamily="49" charset="0"/>
                <a:cs typeface="Times New Roman" pitchFamily="18" charset="0"/>
              </a:rPr>
              <a:t>radijus</a:t>
            </a:r>
            <a:r>
              <a:rPr lang="en-GB" altLang="sr-Latn-RS" sz="1500" dirty="0">
                <a:solidFill>
                  <a:srgbClr val="2A00FF"/>
                </a:solidFill>
                <a:latin typeface="Consolas" pitchFamily="49" charset="0"/>
                <a:cs typeface="Times New Roman" pitchFamily="18" charset="0"/>
              </a:rPr>
              <a:t> %.2f"</a:t>
            </a:r>
            <a:r>
              <a:rPr lang="en-GB" altLang="sr-Latn-RS" sz="1500" dirty="0">
                <a:solidFill>
                  <a:srgbClr val="000000"/>
                </a:solidFill>
                <a:latin typeface="Consolas" pitchFamily="49" charset="0"/>
                <a:cs typeface="Times New Roman" pitchFamily="18" charset="0"/>
              </a:rPr>
              <a:t>, </a:t>
            </a:r>
            <a:r>
              <a:rPr lang="en-GB" altLang="sr-Latn-RS" sz="1500" dirty="0">
                <a:solidFill>
                  <a:srgbClr val="0000C0"/>
                </a:solidFill>
                <a:latin typeface="Consolas" pitchFamily="49" charset="0"/>
                <a:cs typeface="Times New Roman" pitchFamily="18" charset="0"/>
              </a:rPr>
              <a:t>centar</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C0"/>
                </a:solidFill>
                <a:latin typeface="Consolas" pitchFamily="49" charset="0"/>
                <a:cs typeface="Times New Roman" pitchFamily="18" charset="0"/>
              </a:rPr>
              <a:t>radijus</a:t>
            </a:r>
            <a:r>
              <a:rPr lang="en-GB" altLang="sr-Latn-RS" sz="1500" dirty="0">
                <a:solidFill>
                  <a:srgbClr val="000000"/>
                </a:solidFill>
                <a:latin typeface="Consolas" pitchFamily="49" charset="0"/>
                <a:cs typeface="Times New Roman" pitchFamily="18" charset="0"/>
              </a:rPr>
              <a:t>);</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lgn="jus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a:t>
            </a:r>
            <a:endParaRPr lang="en-GB" altLang="sr-Latn-RS" sz="1500" dirty="0">
              <a:latin typeface="Calibri" pitchFamily="34" charset="0"/>
              <a:cs typeface="Times New Roman" pitchFamily="18" charset="0"/>
            </a:endParaRPr>
          </a:p>
          <a:p>
            <a:pPr algn="jus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b="1" dirty="0">
                <a:solidFill>
                  <a:srgbClr val="7F0055"/>
                </a:solidFill>
                <a:latin typeface="Consolas" pitchFamily="49" charset="0"/>
                <a:cs typeface="Times New Roman" pitchFamily="18" charset="0"/>
              </a:rPr>
              <a:t>public</a:t>
            </a: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class</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KrugTest</a:t>
            </a: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public</a:t>
            </a: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static</a:t>
            </a: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void</a:t>
            </a:r>
            <a:r>
              <a:rPr lang="en-GB" altLang="sr-Latn-RS" sz="1500" dirty="0">
                <a:solidFill>
                  <a:srgbClr val="000000"/>
                </a:solidFill>
                <a:latin typeface="Consolas" pitchFamily="49" charset="0"/>
                <a:cs typeface="Times New Roman" pitchFamily="18" charset="0"/>
              </a:rPr>
              <a:t> main(String[] </a:t>
            </a:r>
            <a:r>
              <a:rPr lang="en-GB" altLang="sr-Latn-RS" sz="1500" dirty="0" err="1">
                <a:solidFill>
                  <a:srgbClr val="000000"/>
                </a:solidFill>
                <a:latin typeface="Consolas" pitchFamily="49" charset="0"/>
                <a:cs typeface="Times New Roman" pitchFamily="18" charset="0"/>
              </a:rPr>
              <a:t>args</a:t>
            </a: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Tacka</a:t>
            </a:r>
            <a:r>
              <a:rPr lang="en-GB" altLang="sr-Latn-RS" sz="1500" dirty="0">
                <a:solidFill>
                  <a:srgbClr val="000000"/>
                </a:solidFill>
                <a:latin typeface="Consolas" pitchFamily="49" charset="0"/>
                <a:cs typeface="Times New Roman" pitchFamily="18" charset="0"/>
              </a:rPr>
              <a:t> t = </a:t>
            </a:r>
            <a:r>
              <a:rPr lang="en-GB" altLang="sr-Latn-RS" sz="1500" b="1" dirty="0">
                <a:solidFill>
                  <a:srgbClr val="7F0055"/>
                </a:solidFill>
                <a:latin typeface="Consolas" pitchFamily="49" charset="0"/>
                <a:cs typeface="Times New Roman" pitchFamily="18" charset="0"/>
              </a:rPr>
              <a:t>new</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Tacka</a:t>
            </a:r>
            <a:r>
              <a:rPr lang="en-GB" altLang="sr-Latn-RS" sz="1500" dirty="0">
                <a:solidFill>
                  <a:srgbClr val="000000"/>
                </a:solidFill>
                <a:latin typeface="Consolas" pitchFamily="49" charset="0"/>
                <a:cs typeface="Times New Roman" pitchFamily="18" charset="0"/>
              </a:rPr>
              <a:t>(2.3,3.9);</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Krug k = </a:t>
            </a:r>
            <a:r>
              <a:rPr lang="en-GB" altLang="sr-Latn-RS" sz="1500" b="1" dirty="0">
                <a:solidFill>
                  <a:srgbClr val="7F0055"/>
                </a:solidFill>
                <a:latin typeface="Consolas" pitchFamily="49" charset="0"/>
                <a:cs typeface="Times New Roman" pitchFamily="18" charset="0"/>
              </a:rPr>
              <a:t>new</a:t>
            </a:r>
            <a:r>
              <a:rPr lang="en-GB" altLang="sr-Latn-RS" sz="1500" dirty="0">
                <a:solidFill>
                  <a:srgbClr val="000000"/>
                </a:solidFill>
                <a:latin typeface="Consolas" pitchFamily="49" charset="0"/>
                <a:cs typeface="Times New Roman" pitchFamily="18" charset="0"/>
              </a:rPr>
              <a:t> Krug(t,1.6);</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(k);</a:t>
            </a:r>
            <a:endParaRPr lang="en-GB" altLang="sr-Latn-RS" sz="1500" dirty="0">
              <a:latin typeface="Calibri" pitchFamily="34" charset="0"/>
              <a:cs typeface="Times New Roman" pitchFamily="18" charset="0"/>
            </a:endParaRPr>
          </a:p>
          <a:p>
            <a:pPr>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endParaRPr lang="en-GB" altLang="sr-Latn-RS" sz="1500" dirty="0">
              <a:latin typeface="Calibri" pitchFamily="34" charset="0"/>
              <a:cs typeface="Times New Roman" pitchFamily="18" charset="0"/>
            </a:endParaRPr>
          </a:p>
          <a:p>
            <a:pPr algn="jus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a:t>
            </a:r>
            <a:endParaRPr lang="en-GB" altLang="sr-Latn-RS" sz="1500" dirty="0">
              <a:latin typeface="Calibri" pitchFamily="34" charset="0"/>
              <a:cs typeface="Times New Roman" pitchFamily="18" charset="0"/>
            </a:endParaRPr>
          </a:p>
        </p:txBody>
      </p:sp>
      <p:sp>
        <p:nvSpPr>
          <p:cNvPr id="34820" name="Rectangle 1"/>
          <p:cNvSpPr>
            <a:spLocks noChangeArrowheads="1"/>
          </p:cNvSpPr>
          <p:nvPr/>
        </p:nvSpPr>
        <p:spPr bwMode="auto">
          <a:xfrm>
            <a:off x="250825" y="6330950"/>
            <a:ext cx="3816350" cy="33813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spcBef>
                <a:spcPts val="600"/>
              </a:spcBef>
              <a:spcAft>
                <a:spcPts val="600"/>
              </a:spcAft>
            </a:pPr>
            <a:r>
              <a:rPr lang="en-GB" altLang="sr-Latn-RS" sz="1600">
                <a:solidFill>
                  <a:srgbClr val="339933"/>
                </a:solidFill>
                <a:latin typeface="Consolas" pitchFamily="49" charset="0"/>
                <a:cs typeface="Times New Roman" pitchFamily="18" charset="0"/>
              </a:rPr>
              <a:t>Centar (2.30,3.90), radijus 1.60</a:t>
            </a:r>
          </a:p>
        </p:txBody>
      </p:sp>
      <p:sp>
        <p:nvSpPr>
          <p:cNvPr id="6" name="Rectangle 5"/>
          <p:cNvSpPr>
            <a:spLocks noChangeArrowheads="1"/>
          </p:cNvSpPr>
          <p:nvPr/>
        </p:nvSpPr>
        <p:spPr bwMode="auto">
          <a:xfrm>
            <a:off x="4532313" y="6299200"/>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4822" name="Straight Arrow Connector 6"/>
          <p:cNvCxnSpPr>
            <a:cxnSpLocks noChangeShapeType="1"/>
          </p:cNvCxnSpPr>
          <p:nvPr/>
        </p:nvCxnSpPr>
        <p:spPr bwMode="auto">
          <a:xfrm flipH="1">
            <a:off x="4071938" y="6500813"/>
            <a:ext cx="428625" cy="190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48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EA4952-673D-4C63-B0E9-7EA6C0A22CF7}" type="slidenum">
              <a:rPr lang="en-GB" altLang="sr-Latn-RS" smtClean="0">
                <a:latin typeface="Arial Black" pitchFamily="34" charset="0"/>
              </a:rPr>
              <a:pPr eaLnBrk="1" hangingPunct="1"/>
              <a:t>33</a:t>
            </a:fld>
            <a:endParaRPr lang="en-GB" altLang="sr-Latn-RS" smtClean="0">
              <a:latin typeface="Arial Black" pitchFamily="34" charset="0"/>
            </a:endParaRPr>
          </a:p>
        </p:txBody>
      </p:sp>
      <p:cxnSp>
        <p:nvCxnSpPr>
          <p:cNvPr id="34824" name="Straight Arrow Connector 6"/>
          <p:cNvCxnSpPr>
            <a:cxnSpLocks noChangeShapeType="1"/>
          </p:cNvCxnSpPr>
          <p:nvPr/>
        </p:nvCxnSpPr>
        <p:spPr bwMode="auto">
          <a:xfrm flipH="1">
            <a:off x="2368550" y="1674813"/>
            <a:ext cx="2282825"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4664075" y="1489075"/>
            <a:ext cx="14922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Kompozicija</a:t>
            </a:r>
            <a:endParaRPr lang="en-US"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8137152" cy="596900"/>
          </a:xfrm>
        </p:spPr>
        <p:txBody>
          <a:bodyPr/>
          <a:lstStyle/>
          <a:p>
            <a:pPr eaLnBrk="1" hangingPunct="1"/>
            <a:r>
              <a:rPr lang="sr-Latn-RS" altLang="sr-Latn-RS" sz="3600" dirty="0" smtClean="0"/>
              <a:t>Ugnježdene klase. Statičke ugnj. klase</a:t>
            </a:r>
            <a:endParaRPr lang="en-US" altLang="sr-Latn-RS" sz="3600" dirty="0" smtClean="0"/>
          </a:p>
        </p:txBody>
      </p:sp>
      <p:sp>
        <p:nvSpPr>
          <p:cNvPr id="9219" name="Rectangle 3" descr="Rectangle: Click to edit Master text styles&#10;Second level&#10;Third level&#10;Fourth level&#10;Fifth level"/>
          <p:cNvSpPr txBox="1">
            <a:spLocks noChangeArrowheads="1"/>
          </p:cNvSpPr>
          <p:nvPr/>
        </p:nvSpPr>
        <p:spPr bwMode="auto">
          <a:xfrm>
            <a:off x="179388" y="1196975"/>
            <a:ext cx="885666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a:t>Klasa u Javi za član može imati drugu </a:t>
            </a:r>
            <a:r>
              <a:rPr lang="vi-VN" sz="2000" dirty="0" smtClean="0"/>
              <a:t>klasu</a:t>
            </a:r>
            <a:r>
              <a:rPr lang="sr-Latn-ME" sz="2000" dirty="0" smtClean="0"/>
              <a:t> -</a:t>
            </a:r>
            <a:r>
              <a:rPr lang="vi-VN" sz="2000" dirty="0" smtClean="0"/>
              <a:t> </a:t>
            </a:r>
            <a:r>
              <a:rPr lang="vi-VN" sz="2000" b="1" dirty="0" smtClean="0">
                <a:solidFill>
                  <a:srgbClr val="FF0000"/>
                </a:solidFill>
              </a:rPr>
              <a:t>ugnježden</a:t>
            </a:r>
            <a:r>
              <a:rPr lang="sr-Latn-ME" sz="2000" b="1" dirty="0" smtClean="0">
                <a:solidFill>
                  <a:srgbClr val="FF0000"/>
                </a:solidFill>
              </a:rPr>
              <a:t>u</a:t>
            </a:r>
            <a:r>
              <a:rPr lang="vi-VN" sz="2000" b="1" dirty="0" smtClean="0">
                <a:solidFill>
                  <a:srgbClr val="FF0000"/>
                </a:solidFill>
              </a:rPr>
              <a:t> klas</a:t>
            </a:r>
            <a:r>
              <a:rPr lang="sr-Latn-ME" sz="2000" b="1" dirty="0" smtClean="0">
                <a:solidFill>
                  <a:srgbClr val="FF0000"/>
                </a:solidFill>
              </a:rPr>
              <a:t>u</a:t>
            </a:r>
            <a:r>
              <a:rPr lang="vi-VN" sz="2000" dirty="0" smtClean="0"/>
              <a:t> </a:t>
            </a:r>
            <a:r>
              <a:rPr lang="vi-VN" sz="2000" dirty="0"/>
              <a:t>(eng. </a:t>
            </a:r>
            <a:r>
              <a:rPr lang="vi-VN" sz="2000" i="1" dirty="0"/>
              <a:t>nested </a:t>
            </a:r>
            <a:r>
              <a:rPr lang="vi-VN" sz="2000" i="1" dirty="0" smtClean="0"/>
              <a:t>class</a:t>
            </a:r>
            <a:r>
              <a:rPr lang="vi-VN" sz="2000" dirty="0" smtClean="0"/>
              <a:t>). </a:t>
            </a:r>
            <a:r>
              <a:rPr lang="vi-VN" sz="2000" dirty="0"/>
              <a:t>Koncept ugnježdenih klasa omogućava logičko grupisanje klasa koje se koriste na jednom mestu čime se promoviše enkapsulacija. Takođe, doprinose čitljivosti i održavanju programskog koda jer se ugnježdavanjem klase smeštaju bliže mestu gde se koriste.</a:t>
            </a:r>
          </a:p>
          <a:p>
            <a:pPr eaLnBrk="1" hangingPunct="1">
              <a:spcAft>
                <a:spcPts val="600"/>
              </a:spcAft>
              <a:buClr>
                <a:schemeClr val="tx1"/>
              </a:buClr>
              <a:buSzPct val="75000"/>
              <a:buFont typeface="Wingdings" pitchFamily="2" charset="2"/>
              <a:buChar char="n"/>
              <a:defRPr/>
            </a:pPr>
            <a:r>
              <a:rPr lang="vi-VN" sz="2000" dirty="0"/>
              <a:t>Opseg ugnježdene klase je ograničen opsegom spoljašnje klase. Ugnježdena klasa ima pristup članovima spoljašnje klase, uključujući i privatne članove. Suprotno ne važi, tj. spoljašnja klasa nema pristup članovima ugnježdene klase.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Ugnježdena </a:t>
            </a:r>
            <a:r>
              <a:rPr lang="vi-VN" sz="2000" dirty="0"/>
              <a:t>klasa može biti deklarisana kao privatna, javna, zaštićena ili može imati podrazumevano pravo </a:t>
            </a:r>
            <a:r>
              <a:rPr lang="vi-VN" sz="2000" dirty="0" smtClean="0"/>
              <a:t>pristupa.</a:t>
            </a:r>
            <a:endParaRPr lang="vi-VN" sz="2000" dirty="0"/>
          </a:p>
          <a:p>
            <a:pPr eaLnBrk="1" hangingPunct="1">
              <a:spcAft>
                <a:spcPts val="600"/>
              </a:spcAft>
              <a:buClr>
                <a:schemeClr val="tx1"/>
              </a:buClr>
              <a:buSzPct val="75000"/>
              <a:buFont typeface="Wingdings" pitchFamily="2" charset="2"/>
              <a:buChar char="n"/>
              <a:defRPr/>
            </a:pPr>
            <a:r>
              <a:rPr lang="vi-VN" sz="2000" dirty="0"/>
              <a:t>Ugnježdene klase se dele na </a:t>
            </a:r>
            <a:r>
              <a:rPr lang="vi-VN" sz="2000" b="1" dirty="0">
                <a:solidFill>
                  <a:srgbClr val="FF0000"/>
                </a:solidFill>
              </a:rPr>
              <a:t>statičke</a:t>
            </a:r>
            <a:r>
              <a:rPr lang="vi-VN" sz="2000" dirty="0"/>
              <a:t> i </a:t>
            </a:r>
            <a:r>
              <a:rPr lang="vi-VN" sz="2000" b="1" dirty="0">
                <a:solidFill>
                  <a:srgbClr val="FF0000"/>
                </a:solidFill>
              </a:rPr>
              <a:t>nestatičke</a:t>
            </a:r>
            <a:r>
              <a:rPr lang="vi-VN" sz="2000" dirty="0"/>
              <a:t>.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Kod </a:t>
            </a:r>
            <a:r>
              <a:rPr lang="vi-VN" sz="2000" dirty="0"/>
              <a:t>statičkih ugnježdenih klasa, instanca se može kreirati bez prethodnog kreiranja instance spoljašnjih klasa. Iz statičke ugnježdene klase, možemo pristupiti samo statičkim članovima spoljašnje klase</a:t>
            </a:r>
            <a:r>
              <a:rPr lang="vi-VN" sz="2000" dirty="0" smtClean="0"/>
              <a:t>.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Primer sa statičkim ugnježdenim klasama je dat </a:t>
            </a:r>
            <a:r>
              <a:rPr lang="sr-Latn-ME" sz="2000" dirty="0" smtClean="0"/>
              <a:t>na sledećem slajdu</a:t>
            </a:r>
            <a:r>
              <a:rPr lang="vi-VN" sz="2000" dirty="0" smtClean="0"/>
              <a:t>.</a:t>
            </a:r>
            <a:endParaRPr lang="vi-VN" sz="2000" dirty="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6555D5-0AEA-49C0-B1B1-287878C32400}" type="slidenum">
              <a:rPr lang="en-GB" altLang="sr-Latn-RS" smtClean="0">
                <a:latin typeface="Arial Black" pitchFamily="34" charset="0"/>
              </a:rPr>
              <a:pPr eaLnBrk="1" hangingPunct="1"/>
              <a:t>34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8641208" cy="596900"/>
          </a:xfrm>
        </p:spPr>
        <p:txBody>
          <a:bodyPr/>
          <a:lstStyle/>
          <a:p>
            <a:pPr eaLnBrk="1" hangingPunct="1"/>
            <a:r>
              <a:rPr lang="sr-Latn-ME" altLang="sr-Latn-RS" sz="3600" dirty="0" smtClean="0"/>
              <a:t>Primer sa statičkim ugnježdenim klasama</a:t>
            </a:r>
            <a:endParaRPr lang="en-US" altLang="sr-Latn-RS" sz="3600" dirty="0" smtClean="0"/>
          </a:p>
        </p:txBody>
      </p:sp>
      <p:sp>
        <p:nvSpPr>
          <p:cNvPr id="34819" name="Rectangle 1"/>
          <p:cNvSpPr>
            <a:spLocks noChangeArrowheads="1"/>
          </p:cNvSpPr>
          <p:nvPr/>
        </p:nvSpPr>
        <p:spPr bwMode="auto">
          <a:xfrm>
            <a:off x="414502" y="1143567"/>
            <a:ext cx="7685890" cy="5632311"/>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spcAft>
                <a:spcPts val="0"/>
              </a:spcAft>
              <a:tabLst>
                <a:tab pos="215900" algn="l"/>
                <a:tab pos="431800" algn="l"/>
                <a:tab pos="647700" algn="l"/>
                <a:tab pos="863600" algn="l"/>
              </a:tabLst>
            </a:pPr>
            <a:r>
              <a:rPr lang="en-GB" altLang="sr-Latn-RS" sz="1500" b="1" dirty="0">
                <a:solidFill>
                  <a:srgbClr val="7F0055"/>
                </a:solidFill>
                <a:latin typeface="Consolas" pitchFamily="49" charset="0"/>
                <a:cs typeface="Times New Roman" pitchFamily="18" charset="0"/>
              </a:rPr>
              <a:t>public class</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endParaRPr lang="en-GB" altLang="sr-Latn-RS" sz="15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static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xStatic</a:t>
            </a:r>
            <a:r>
              <a:rPr lang="en-GB" altLang="sr-Latn-RS" sz="1500" dirty="0">
                <a:solidFill>
                  <a:srgbClr val="000000"/>
                </a:solidFill>
                <a:latin typeface="Consolas" pitchFamily="49" charset="0"/>
                <a:cs typeface="Times New Roman" pitchFamily="18" charset="0"/>
              </a:rPr>
              <a:t> = 1;</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private static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xPrivateStatic</a:t>
            </a:r>
            <a:r>
              <a:rPr lang="en-GB" altLang="sr-Latn-RS" sz="1500" dirty="0">
                <a:solidFill>
                  <a:srgbClr val="000000"/>
                </a:solidFill>
                <a:latin typeface="Consolas" pitchFamily="49" charset="0"/>
                <a:cs typeface="Times New Roman" pitchFamily="18" charset="0"/>
              </a:rPr>
              <a:t> = 2;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xNonStatic</a:t>
            </a:r>
            <a:r>
              <a:rPr lang="en-GB" altLang="sr-Latn-RS" sz="1500" dirty="0">
                <a:solidFill>
                  <a:srgbClr val="000000"/>
                </a:solidFill>
                <a:latin typeface="Consolas" pitchFamily="49" charset="0"/>
                <a:cs typeface="Times New Roman" pitchFamily="18" charset="0"/>
              </a:rPr>
              <a:t> = 3;</a:t>
            </a:r>
          </a:p>
          <a:p>
            <a:pPr>
              <a:spcAft>
                <a:spcPts val="0"/>
              </a:spcAft>
              <a:tabLst>
                <a:tab pos="215900" algn="l"/>
                <a:tab pos="431800" algn="l"/>
                <a:tab pos="647700" algn="l"/>
                <a:tab pos="863600" algn="l"/>
              </a:tabLst>
            </a:pPr>
            <a:endParaRPr lang="en-GB" altLang="sr-Latn-RS" sz="10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static class</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StaticUgnjezdena</a:t>
            </a:r>
            <a:r>
              <a:rPr lang="en-GB" altLang="sr-Latn-RS" sz="1500" dirty="0">
                <a:solidFill>
                  <a:srgbClr val="000000"/>
                </a:solidFill>
                <a:latin typeface="Consolas" pitchFamily="49" charset="0"/>
                <a:cs typeface="Times New Roman" pitchFamily="18" charset="0"/>
              </a:rPr>
              <a:t> </a:t>
            </a:r>
            <a:r>
              <a:rPr lang="en-GB" altLang="sr-Latn-RS" sz="1500" dirty="0" smtClean="0">
                <a:solidFill>
                  <a:srgbClr val="000000"/>
                </a:solidFill>
                <a:latin typeface="Consolas" pitchFamily="49" charset="0"/>
                <a:cs typeface="Times New Roman" pitchFamily="18" charset="0"/>
              </a:rPr>
              <a:t>{</a:t>
            </a:r>
            <a:r>
              <a:rPr lang="sr-Latn-ME" altLang="sr-Latn-RS" sz="1500" dirty="0" smtClean="0">
                <a:solidFill>
                  <a:srgbClr val="000000"/>
                </a:solidFill>
                <a:latin typeface="Consolas" pitchFamily="49" charset="0"/>
                <a:cs typeface="Times New Roman" pitchFamily="18" charset="0"/>
              </a:rPr>
              <a:t>      </a:t>
            </a:r>
            <a:r>
              <a:rPr lang="en-GB" altLang="sr-Latn-RS" sz="1500" dirty="0" smtClean="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Statička</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ugnježdena</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klasa</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void</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stampaj</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Možemo</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a:t>
            </a:r>
            <a:r>
              <a:rPr lang="en-GB" altLang="sr-Latn-RS" sz="1500" dirty="0">
                <a:solidFill>
                  <a:srgbClr val="3333CC"/>
                </a:solidFill>
                <a:latin typeface="Consolas" pitchFamily="49" charset="0"/>
                <a:cs typeface="Times New Roman" pitchFamily="18" charset="0"/>
              </a:rPr>
              <a:t>"</a:t>
            </a:r>
            <a:r>
              <a:rPr lang="en-GB" altLang="sr-Latn-RS" sz="1500" dirty="0" err="1">
                <a:solidFill>
                  <a:srgbClr val="3333CC"/>
                </a:solidFill>
                <a:latin typeface="Consolas" pitchFamily="49" charset="0"/>
                <a:cs typeface="Times New Roman" pitchFamily="18" charset="0"/>
              </a:rPr>
              <a:t>xStatic</a:t>
            </a:r>
            <a:r>
              <a:rPr lang="en-GB" altLang="sr-Latn-RS" sz="1500" dirty="0">
                <a:solidFill>
                  <a:srgbClr val="3333CC"/>
                </a:solidFill>
                <a:latin typeface="Consolas" pitchFamily="49" charset="0"/>
                <a:cs typeface="Times New Roman" pitchFamily="18" charset="0"/>
              </a:rPr>
              <a:t> = "</a:t>
            </a:r>
            <a:r>
              <a:rPr lang="en-GB" altLang="sr-Latn-RS" sz="1500" dirty="0">
                <a:solidFill>
                  <a:srgbClr val="000000"/>
                </a:solidFill>
                <a:latin typeface="Consolas" pitchFamily="49" charset="0"/>
                <a:cs typeface="Times New Roman" pitchFamily="18" charset="0"/>
              </a:rPr>
              <a:t> + </a:t>
            </a:r>
            <a:r>
              <a:rPr lang="en-GB" altLang="sr-Latn-RS" sz="1500" dirty="0" err="1">
                <a:solidFill>
                  <a:srgbClr val="000000"/>
                </a:solidFill>
                <a:latin typeface="Consolas" pitchFamily="49" charset="0"/>
                <a:cs typeface="Times New Roman" pitchFamily="18" charset="0"/>
              </a:rPr>
              <a:t>xStatic</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B050"/>
                </a:solidFill>
                <a:latin typeface="Consolas" pitchFamily="49" charset="0"/>
                <a:cs typeface="Times New Roman" pitchFamily="18" charset="0"/>
              </a:rPr>
              <a:t>			// </a:t>
            </a:r>
            <a:r>
              <a:rPr lang="en-GB" altLang="sr-Latn-RS" sz="1500" dirty="0" err="1">
                <a:solidFill>
                  <a:srgbClr val="00B050"/>
                </a:solidFill>
                <a:latin typeface="Consolas" pitchFamily="49" charset="0"/>
                <a:cs typeface="Times New Roman" pitchFamily="18" charset="0"/>
              </a:rPr>
              <a:t>Možemo</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privatnom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a:t>
            </a:r>
            <a:r>
              <a:rPr lang="en-GB" altLang="sr-Latn-RS" sz="1500" dirty="0">
                <a:solidFill>
                  <a:srgbClr val="3333CC"/>
                </a:solidFill>
                <a:latin typeface="Consolas" pitchFamily="49" charset="0"/>
                <a:cs typeface="Times New Roman" pitchFamily="18" charset="0"/>
              </a:rPr>
              <a:t>"</a:t>
            </a:r>
            <a:r>
              <a:rPr lang="en-GB" altLang="sr-Latn-RS" sz="1500" dirty="0" err="1">
                <a:solidFill>
                  <a:srgbClr val="3333CC"/>
                </a:solidFill>
                <a:latin typeface="Consolas" pitchFamily="49" charset="0"/>
                <a:cs typeface="Times New Roman" pitchFamily="18" charset="0"/>
              </a:rPr>
              <a:t>xPrivateStatic</a:t>
            </a:r>
            <a:r>
              <a:rPr lang="en-GB" altLang="sr-Latn-RS" sz="1500" dirty="0">
                <a:solidFill>
                  <a:srgbClr val="3333CC"/>
                </a:solidFill>
                <a:latin typeface="Consolas" pitchFamily="49" charset="0"/>
                <a:cs typeface="Times New Roman" pitchFamily="18" charset="0"/>
              </a:rPr>
              <a:t> = "</a:t>
            </a:r>
            <a:r>
              <a:rPr lang="en-GB" altLang="sr-Latn-RS" sz="1500" dirty="0">
                <a:solidFill>
                  <a:srgbClr val="000000"/>
                </a:solidFill>
                <a:latin typeface="Consolas" pitchFamily="49" charset="0"/>
                <a:cs typeface="Times New Roman" pitchFamily="18" charset="0"/>
              </a:rPr>
              <a:t> + </a:t>
            </a:r>
            <a:r>
              <a:rPr lang="en-GB" altLang="sr-Latn-RS" sz="1500" dirty="0" err="1">
                <a:solidFill>
                  <a:srgbClr val="000000"/>
                </a:solidFill>
                <a:latin typeface="Consolas" pitchFamily="49" charset="0"/>
                <a:cs typeface="Times New Roman" pitchFamily="18" charset="0"/>
              </a:rPr>
              <a:t>xPrivateStatic</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B050"/>
                </a:solidFill>
                <a:latin typeface="Consolas" pitchFamily="49" charset="0"/>
                <a:cs typeface="Times New Roman" pitchFamily="18" charset="0"/>
              </a:rPr>
              <a:t>			// Ne </a:t>
            </a:r>
            <a:r>
              <a:rPr lang="en-GB" altLang="sr-Latn-RS" sz="1500" dirty="0" err="1">
                <a:solidFill>
                  <a:srgbClr val="00B050"/>
                </a:solidFill>
                <a:latin typeface="Consolas" pitchFamily="49" charset="0"/>
                <a:cs typeface="Times New Roman" pitchFamily="18" charset="0"/>
              </a:rPr>
              <a:t>možemo</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nestatičkom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B050"/>
                </a:solidFill>
                <a:latin typeface="Consolas" pitchFamily="49" charset="0"/>
                <a:cs typeface="Times New Roman" pitchFamily="18" charset="0"/>
              </a:rPr>
              <a:t>			// </a:t>
            </a:r>
            <a:r>
              <a:rPr lang="en-GB" altLang="sr-Latn-RS" sz="1500" dirty="0" err="1">
                <a:solidFill>
                  <a:srgbClr val="00B050"/>
                </a:solidFill>
                <a:latin typeface="Consolas" pitchFamily="49" charset="0"/>
                <a:cs typeface="Times New Roman" pitchFamily="18" charset="0"/>
              </a:rPr>
              <a:t>Sledeća</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naredba</a:t>
            </a:r>
            <a:r>
              <a:rPr lang="en-GB" altLang="sr-Latn-RS" sz="1500" dirty="0">
                <a:solidFill>
                  <a:srgbClr val="00B050"/>
                </a:solidFill>
                <a:latin typeface="Consolas" pitchFamily="49" charset="0"/>
                <a:cs typeface="Times New Roman" pitchFamily="18" charset="0"/>
              </a:rPr>
              <a:t> bi </a:t>
            </a:r>
            <a:r>
              <a:rPr lang="en-GB" altLang="sr-Latn-RS" sz="1500" dirty="0" err="1">
                <a:solidFill>
                  <a:srgbClr val="00B050"/>
                </a:solidFill>
                <a:latin typeface="Consolas" pitchFamily="49" charset="0"/>
                <a:cs typeface="Times New Roman" pitchFamily="18" charset="0"/>
              </a:rPr>
              <a:t>uzrokovala</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grešku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kompajliranja</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FF0000"/>
                </a:solidFill>
                <a:latin typeface="Consolas" pitchFamily="49" charset="0"/>
                <a:cs typeface="Times New Roman" pitchFamily="18" charset="0"/>
              </a:rPr>
              <a:t>			// </a:t>
            </a:r>
            <a:r>
              <a:rPr lang="en-GB" altLang="sr-Latn-RS" sz="1500" dirty="0" err="1">
                <a:solidFill>
                  <a:srgbClr val="FF0000"/>
                </a:solidFill>
                <a:latin typeface="Consolas" pitchFamily="49" charset="0"/>
                <a:cs typeface="Times New Roman" pitchFamily="18" charset="0"/>
              </a:rPr>
              <a:t>System.out.println</a:t>
            </a:r>
            <a:r>
              <a:rPr lang="en-GB" altLang="sr-Latn-RS" sz="1500" dirty="0">
                <a:solidFill>
                  <a:srgbClr val="FF0000"/>
                </a:solidFill>
                <a:latin typeface="Consolas" pitchFamily="49" charset="0"/>
                <a:cs typeface="Times New Roman" pitchFamily="18" charset="0"/>
              </a:rPr>
              <a:t>("</a:t>
            </a:r>
            <a:r>
              <a:rPr lang="en-GB" altLang="sr-Latn-RS" sz="1500" dirty="0" err="1">
                <a:solidFill>
                  <a:srgbClr val="FF0000"/>
                </a:solidFill>
                <a:latin typeface="Consolas" pitchFamily="49" charset="0"/>
                <a:cs typeface="Times New Roman" pitchFamily="18" charset="0"/>
              </a:rPr>
              <a:t>xNonStatic</a:t>
            </a:r>
            <a:r>
              <a:rPr lang="en-GB" altLang="sr-Latn-RS" sz="1500" dirty="0">
                <a:solidFill>
                  <a:srgbClr val="FF0000"/>
                </a:solidFill>
                <a:latin typeface="Consolas" pitchFamily="49" charset="0"/>
                <a:cs typeface="Times New Roman" pitchFamily="18" charset="0"/>
              </a:rPr>
              <a:t> = " + </a:t>
            </a:r>
            <a:r>
              <a:rPr lang="en-GB" altLang="sr-Latn-RS" sz="1500" dirty="0" err="1">
                <a:solidFill>
                  <a:srgbClr val="FF0000"/>
                </a:solidFill>
                <a:latin typeface="Consolas" pitchFamily="49" charset="0"/>
                <a:cs typeface="Times New Roman" pitchFamily="18" charset="0"/>
              </a:rPr>
              <a:t>xNonStatic</a:t>
            </a:r>
            <a:r>
              <a:rPr lang="en-GB" altLang="sr-Latn-RS" sz="1500" dirty="0">
                <a:solidFill>
                  <a:srgbClr val="FF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endParaRPr lang="en-GB" altLang="sr-Latn-RS" sz="10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public static void</a:t>
            </a:r>
            <a:r>
              <a:rPr lang="en-GB" altLang="sr-Latn-RS" sz="1500" dirty="0">
                <a:solidFill>
                  <a:srgbClr val="000000"/>
                </a:solidFill>
                <a:latin typeface="Consolas" pitchFamily="49" charset="0"/>
                <a:cs typeface="Times New Roman" pitchFamily="18" charset="0"/>
              </a:rPr>
              <a:t> main(String[] </a:t>
            </a:r>
            <a:r>
              <a:rPr lang="en-GB" altLang="sr-Latn-RS" sz="1500" dirty="0" err="1">
                <a:solidFill>
                  <a:srgbClr val="000000"/>
                </a:solidFill>
                <a:latin typeface="Consolas" pitchFamily="49" charset="0"/>
                <a:cs typeface="Times New Roman" pitchFamily="18" charset="0"/>
              </a:rPr>
              <a:t>args</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Kreiranje</a:t>
            </a:r>
            <a:r>
              <a:rPr lang="en-GB" altLang="sr-Latn-RS" sz="1500" dirty="0">
                <a:solidFill>
                  <a:srgbClr val="00B050"/>
                </a:solidFill>
                <a:latin typeface="Consolas" pitchFamily="49" charset="0"/>
                <a:cs typeface="Times New Roman" pitchFamily="18" charset="0"/>
              </a:rPr>
              <a:t> instance </a:t>
            </a:r>
            <a:r>
              <a:rPr lang="en-GB" altLang="sr-Latn-RS" sz="1500" dirty="0" err="1">
                <a:solidFill>
                  <a:srgbClr val="00B050"/>
                </a:solidFill>
                <a:latin typeface="Consolas" pitchFamily="49" charset="0"/>
                <a:cs typeface="Times New Roman" pitchFamily="18" charset="0"/>
              </a:rPr>
              <a:t>statičke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ugnježdene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Spoljasnja.StaticUgnjezdena</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su</a:t>
            </a:r>
            <a:r>
              <a:rPr lang="en-GB" altLang="sr-Latn-RS" sz="1500" dirty="0">
                <a:solidFill>
                  <a:srgbClr val="000000"/>
                </a:solidFill>
                <a:latin typeface="Consolas" pitchFamily="49" charset="0"/>
                <a:cs typeface="Times New Roman" pitchFamily="18" charset="0"/>
              </a:rPr>
              <a:t> = </a:t>
            </a:r>
            <a:r>
              <a:rPr lang="en-GB" altLang="sr-Latn-RS" sz="1500" b="1" dirty="0">
                <a:solidFill>
                  <a:srgbClr val="7F0055"/>
                </a:solidFill>
                <a:latin typeface="Consolas" pitchFamily="49" charset="0"/>
                <a:cs typeface="Times New Roman" pitchFamily="18" charset="0"/>
              </a:rPr>
              <a:t>new</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Spoljasnja.StaticUgnjezdena</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su.stampaj</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a:t>
            </a:r>
          </a:p>
        </p:txBody>
      </p:sp>
      <p:sp>
        <p:nvSpPr>
          <p:cNvPr id="348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EA4952-673D-4C63-B0E9-7EA6C0A22CF7}" type="slidenum">
              <a:rPr lang="en-GB" altLang="sr-Latn-RS" smtClean="0">
                <a:latin typeface="Arial Black" pitchFamily="34" charset="0"/>
              </a:rPr>
              <a:pPr eaLnBrk="1" hangingPunct="1"/>
              <a:t>35</a:t>
            </a:fld>
            <a:endParaRPr lang="en-GB" altLang="sr-Latn-RS" smtClean="0">
              <a:latin typeface="Arial Black" pitchFamily="34" charset="0"/>
            </a:endParaRPr>
          </a:p>
        </p:txBody>
      </p:sp>
      <p:sp>
        <p:nvSpPr>
          <p:cNvPr id="11" name="Rectangle 1"/>
          <p:cNvSpPr>
            <a:spLocks noChangeArrowheads="1"/>
          </p:cNvSpPr>
          <p:nvPr/>
        </p:nvSpPr>
        <p:spPr bwMode="auto">
          <a:xfrm>
            <a:off x="4355976" y="6156593"/>
            <a:ext cx="2451620" cy="584775"/>
          </a:xfrm>
          <a:prstGeom prst="rect">
            <a:avLst/>
          </a:prstGeom>
          <a:solidFill>
            <a:schemeClr val="bg1"/>
          </a:solidFill>
          <a:ln w="9525">
            <a:solidFill>
              <a:srgbClr val="339933"/>
            </a:solidFill>
            <a:miter lim="800000"/>
            <a:headEnd/>
            <a:tailEnd/>
          </a:ln>
          <a:extLst/>
        </p:spPr>
        <p:txBody>
          <a:bodyPr wrap="square">
            <a:spAutoFit/>
          </a:bodyPr>
          <a:lstStyle/>
          <a:p>
            <a:pPr>
              <a:spcBef>
                <a:spcPts val="0"/>
              </a:spcBef>
              <a:spcAft>
                <a:spcPts val="0"/>
              </a:spcAft>
            </a:pPr>
            <a:r>
              <a:rPr lang="en-GB" altLang="sr-Latn-RS" sz="1600" dirty="0" err="1">
                <a:solidFill>
                  <a:srgbClr val="339933"/>
                </a:solidFill>
                <a:latin typeface="Consolas" pitchFamily="49" charset="0"/>
                <a:cs typeface="Times New Roman" pitchFamily="18" charset="0"/>
              </a:rPr>
              <a:t>xStatic</a:t>
            </a:r>
            <a:r>
              <a:rPr lang="en-GB" altLang="sr-Latn-RS" sz="1600" dirty="0">
                <a:solidFill>
                  <a:srgbClr val="339933"/>
                </a:solidFill>
                <a:latin typeface="Consolas" pitchFamily="49" charset="0"/>
                <a:cs typeface="Times New Roman" pitchFamily="18" charset="0"/>
              </a:rPr>
              <a:t> = 1</a:t>
            </a:r>
          </a:p>
          <a:p>
            <a:pPr>
              <a:spcBef>
                <a:spcPts val="0"/>
              </a:spcBef>
              <a:spcAft>
                <a:spcPts val="0"/>
              </a:spcAft>
            </a:pPr>
            <a:r>
              <a:rPr lang="en-GB" altLang="sr-Latn-RS" sz="1600" dirty="0" err="1">
                <a:solidFill>
                  <a:srgbClr val="339933"/>
                </a:solidFill>
                <a:latin typeface="Consolas" pitchFamily="49" charset="0"/>
                <a:cs typeface="Times New Roman" pitchFamily="18" charset="0"/>
              </a:rPr>
              <a:t>xPrivateStatic</a:t>
            </a:r>
            <a:r>
              <a:rPr lang="en-GB" altLang="sr-Latn-RS" sz="1600" dirty="0">
                <a:solidFill>
                  <a:srgbClr val="339933"/>
                </a:solidFill>
                <a:latin typeface="Consolas" pitchFamily="49" charset="0"/>
                <a:cs typeface="Times New Roman" pitchFamily="18" charset="0"/>
              </a:rPr>
              <a:t> = 2</a:t>
            </a:r>
          </a:p>
        </p:txBody>
      </p:sp>
      <p:sp>
        <p:nvSpPr>
          <p:cNvPr id="13" name="Rectangle 12"/>
          <p:cNvSpPr>
            <a:spLocks noChangeArrowheads="1"/>
          </p:cNvSpPr>
          <p:nvPr/>
        </p:nvSpPr>
        <p:spPr bwMode="auto">
          <a:xfrm>
            <a:off x="7251714" y="6275894"/>
            <a:ext cx="755650" cy="305693"/>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14" name="Straight Arrow Connector 6"/>
          <p:cNvCxnSpPr>
            <a:cxnSpLocks noChangeShapeType="1"/>
          </p:cNvCxnSpPr>
          <p:nvPr/>
        </p:nvCxnSpPr>
        <p:spPr bwMode="auto">
          <a:xfrm flipH="1">
            <a:off x="6812359" y="6453336"/>
            <a:ext cx="428625" cy="190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89205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8713216" cy="596900"/>
          </a:xfrm>
        </p:spPr>
        <p:txBody>
          <a:bodyPr/>
          <a:lstStyle/>
          <a:p>
            <a:pPr eaLnBrk="1" hangingPunct="1"/>
            <a:r>
              <a:rPr lang="en-US" altLang="sr-Latn-RS" sz="3600" dirty="0" err="1" smtClean="0"/>
              <a:t>Nes</a:t>
            </a:r>
            <a:r>
              <a:rPr lang="sr-Latn-RS" altLang="sr-Latn-RS" sz="3600" dirty="0" smtClean="0"/>
              <a:t>tatičke ugnj</a:t>
            </a:r>
            <a:r>
              <a:rPr lang="en-US" altLang="sr-Latn-RS" sz="3600" dirty="0" smtClean="0"/>
              <a:t>e</a:t>
            </a:r>
            <a:r>
              <a:rPr lang="sr-Latn-ME" altLang="sr-Latn-RS" sz="3600" dirty="0" smtClean="0"/>
              <a:t>ždene (unutrašnje)</a:t>
            </a:r>
            <a:r>
              <a:rPr lang="sr-Latn-RS" altLang="sr-Latn-RS" sz="3600" dirty="0" smtClean="0"/>
              <a:t> </a:t>
            </a:r>
            <a:r>
              <a:rPr lang="sr-Latn-RS" altLang="sr-Latn-RS" sz="3600" dirty="0" smtClean="0"/>
              <a:t>klase</a:t>
            </a:r>
            <a:endParaRPr lang="en-US" altLang="sr-Latn-RS" sz="3600" dirty="0" smtClean="0"/>
          </a:p>
        </p:txBody>
      </p:sp>
      <p:sp>
        <p:nvSpPr>
          <p:cNvPr id="9219" name="Rectangle 3" descr="Rectangle: Click to edit Master text styles&#10;Second level&#10;Third level&#10;Fourth level&#10;Fifth level"/>
          <p:cNvSpPr txBox="1">
            <a:spLocks noChangeArrowheads="1"/>
          </p:cNvSpPr>
          <p:nvPr/>
        </p:nvSpPr>
        <p:spPr bwMode="auto">
          <a:xfrm>
            <a:off x="251520" y="1629023"/>
            <a:ext cx="8641084" cy="453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a:t>Nestatičke ugnježdene klase se još nazivaju </a:t>
            </a:r>
            <a:r>
              <a:rPr lang="vi-VN" sz="2000" b="1" dirty="0">
                <a:solidFill>
                  <a:srgbClr val="FF0000"/>
                </a:solidFill>
              </a:rPr>
              <a:t>unutrašnje klase</a:t>
            </a:r>
            <a:r>
              <a:rPr lang="vi-VN" sz="2000" dirty="0"/>
              <a:t>. </a:t>
            </a:r>
            <a:endParaRPr lang="sr-Latn-ME" sz="2000" dirty="0" smtClean="0"/>
          </a:p>
          <a:p>
            <a:pPr eaLnBrk="1" hangingPunct="1">
              <a:spcAft>
                <a:spcPts val="600"/>
              </a:spcAft>
              <a:buClr>
                <a:schemeClr val="tx1"/>
              </a:buClr>
              <a:buSzPct val="75000"/>
              <a:buFont typeface="Wingdings" pitchFamily="2" charset="2"/>
              <a:buChar char="n"/>
              <a:defRPr/>
            </a:pPr>
            <a:r>
              <a:rPr lang="sr-Latn-ME" sz="2000" dirty="0" smtClean="0"/>
              <a:t>I</a:t>
            </a:r>
            <a:r>
              <a:rPr lang="vi-VN" sz="2000" dirty="0" smtClean="0"/>
              <a:t>nstanca </a:t>
            </a:r>
            <a:r>
              <a:rPr lang="vi-VN" sz="2000" dirty="0"/>
              <a:t>unutrašnje klase se ne može kreirati bez prethodno kreirane instance spoljašnje klase.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Iz </a:t>
            </a:r>
            <a:r>
              <a:rPr lang="vi-VN" sz="2000" dirty="0"/>
              <a:t>unutrašnje klase, možemo pristupiti i statičkim i nestatičkim članovima spoljašnje klase.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Unutrašnja </a:t>
            </a:r>
            <a:r>
              <a:rPr lang="vi-VN" sz="2000" dirty="0"/>
              <a:t>klasa ne može sadržati statičke metode. </a:t>
            </a:r>
            <a:endParaRPr lang="sr-Latn-ME" sz="2000" dirty="0" smtClean="0"/>
          </a:p>
          <a:p>
            <a:pPr eaLnBrk="1" hangingPunct="1">
              <a:spcAft>
                <a:spcPts val="600"/>
              </a:spcAft>
              <a:buClr>
                <a:schemeClr val="tx1"/>
              </a:buClr>
              <a:buSzPct val="75000"/>
              <a:buFont typeface="Wingdings" pitchFamily="2" charset="2"/>
              <a:buChar char="n"/>
              <a:defRPr/>
            </a:pPr>
            <a:r>
              <a:rPr lang="sr-Latn-ME" sz="2000" dirty="0" smtClean="0"/>
              <a:t>Na sledećem slajdu</a:t>
            </a:r>
            <a:r>
              <a:rPr lang="vi-VN" sz="2000" dirty="0" smtClean="0"/>
              <a:t> </a:t>
            </a:r>
            <a:r>
              <a:rPr lang="vi-VN" sz="2000" dirty="0"/>
              <a:t>dajemo primer sa unutrašnjom klasom.</a:t>
            </a:r>
            <a:endParaRPr lang="vi-VN" sz="2000" dirty="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6555D5-0AEA-49C0-B1B1-287878C32400}" type="slidenum">
              <a:rPr lang="en-GB" altLang="sr-Latn-RS" smtClean="0">
                <a:latin typeface="Arial Black" pitchFamily="34" charset="0"/>
              </a:rPr>
              <a:pPr eaLnBrk="1" hangingPunct="1"/>
              <a:t>36</a:t>
            </a:fld>
            <a:endParaRPr lang="en-GB" altLang="sr-Latn-RS" smtClean="0">
              <a:latin typeface="Arial Black" pitchFamily="34" charset="0"/>
            </a:endParaRPr>
          </a:p>
        </p:txBody>
      </p:sp>
    </p:spTree>
    <p:extLst>
      <p:ext uri="{BB962C8B-B14F-4D97-AF65-F5344CB8AC3E}">
        <p14:creationId xmlns:p14="http://schemas.microsoft.com/office/powerpoint/2010/main" val="6958546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8641208" cy="596900"/>
          </a:xfrm>
        </p:spPr>
        <p:txBody>
          <a:bodyPr/>
          <a:lstStyle/>
          <a:p>
            <a:pPr eaLnBrk="1" hangingPunct="1"/>
            <a:r>
              <a:rPr lang="sr-Latn-ME" altLang="sr-Latn-RS" sz="3600" dirty="0" smtClean="0"/>
              <a:t>Primer sa </a:t>
            </a:r>
            <a:r>
              <a:rPr lang="sr-Latn-ME" altLang="sr-Latn-RS" sz="3600" dirty="0" smtClean="0"/>
              <a:t>unutrašnjim </a:t>
            </a:r>
            <a:r>
              <a:rPr lang="sr-Latn-ME" altLang="sr-Latn-RS" sz="3600" dirty="0" smtClean="0"/>
              <a:t>klasama</a:t>
            </a:r>
            <a:endParaRPr lang="en-US" altLang="sr-Latn-RS" sz="3600" dirty="0" smtClean="0"/>
          </a:p>
        </p:txBody>
      </p:sp>
      <p:sp>
        <p:nvSpPr>
          <p:cNvPr id="34819" name="Rectangle 1"/>
          <p:cNvSpPr>
            <a:spLocks noChangeArrowheads="1"/>
          </p:cNvSpPr>
          <p:nvPr/>
        </p:nvSpPr>
        <p:spPr bwMode="auto">
          <a:xfrm>
            <a:off x="414502" y="1118929"/>
            <a:ext cx="7685890" cy="5478423"/>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spcAft>
                <a:spcPts val="0"/>
              </a:spcAft>
              <a:tabLst>
                <a:tab pos="215900" algn="l"/>
                <a:tab pos="431800" algn="l"/>
                <a:tab pos="647700" algn="l"/>
                <a:tab pos="863600" algn="l"/>
              </a:tabLst>
            </a:pPr>
            <a:r>
              <a:rPr lang="en-GB" altLang="sr-Latn-RS" sz="1500" b="1" dirty="0">
                <a:solidFill>
                  <a:srgbClr val="7F0055"/>
                </a:solidFill>
                <a:latin typeface="Consolas" pitchFamily="49" charset="0"/>
                <a:cs typeface="Times New Roman" pitchFamily="18" charset="0"/>
              </a:rPr>
              <a:t>public class</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endParaRPr lang="en-GB" altLang="sr-Latn-RS" sz="15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static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xStatic</a:t>
            </a:r>
            <a:r>
              <a:rPr lang="en-GB" altLang="sr-Latn-RS" sz="1500" dirty="0">
                <a:solidFill>
                  <a:srgbClr val="000000"/>
                </a:solidFill>
                <a:latin typeface="Consolas" pitchFamily="49" charset="0"/>
                <a:cs typeface="Times New Roman" pitchFamily="18" charset="0"/>
              </a:rPr>
              <a:t> = 1;</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private static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xPrivateStatic</a:t>
            </a:r>
            <a:r>
              <a:rPr lang="en-GB" altLang="sr-Latn-RS" sz="1500" dirty="0">
                <a:solidFill>
                  <a:srgbClr val="000000"/>
                </a:solidFill>
                <a:latin typeface="Consolas" pitchFamily="49" charset="0"/>
                <a:cs typeface="Times New Roman" pitchFamily="18" charset="0"/>
              </a:rPr>
              <a:t> = 2;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err="1">
                <a:solidFill>
                  <a:srgbClr val="7F0055"/>
                </a:solidFill>
                <a:latin typeface="Consolas" pitchFamily="49" charset="0"/>
                <a:cs typeface="Times New Roman" pitchFamily="18" charset="0"/>
              </a:rPr>
              <a:t>int</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xNonStatic</a:t>
            </a:r>
            <a:r>
              <a:rPr lang="en-GB" altLang="sr-Latn-RS" sz="1500" dirty="0">
                <a:solidFill>
                  <a:srgbClr val="000000"/>
                </a:solidFill>
                <a:latin typeface="Consolas" pitchFamily="49" charset="0"/>
                <a:cs typeface="Times New Roman" pitchFamily="18" charset="0"/>
              </a:rPr>
              <a:t> = 3;</a:t>
            </a:r>
          </a:p>
          <a:p>
            <a:pPr>
              <a:spcAft>
                <a:spcPts val="0"/>
              </a:spcAft>
              <a:tabLst>
                <a:tab pos="215900" algn="l"/>
                <a:tab pos="431800" algn="l"/>
                <a:tab pos="647700" algn="l"/>
                <a:tab pos="863600" algn="l"/>
              </a:tabLst>
            </a:pPr>
            <a:endParaRPr lang="en-GB" altLang="sr-Latn-RS" sz="10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static class</a:t>
            </a:r>
            <a:r>
              <a:rPr lang="en-GB" altLang="sr-Latn-RS" sz="1500" dirty="0">
                <a:solidFill>
                  <a:srgbClr val="000000"/>
                </a:solidFill>
                <a:latin typeface="Consolas" pitchFamily="49" charset="0"/>
                <a:cs typeface="Times New Roman" pitchFamily="18" charset="0"/>
              </a:rPr>
              <a:t> </a:t>
            </a:r>
            <a:r>
              <a:rPr lang="sr-Latn-ME" altLang="sr-Latn-RS" sz="1500" dirty="0" smtClean="0">
                <a:solidFill>
                  <a:srgbClr val="000000"/>
                </a:solidFill>
                <a:latin typeface="Consolas" pitchFamily="49" charset="0"/>
                <a:cs typeface="Times New Roman" pitchFamily="18" charset="0"/>
              </a:rPr>
              <a:t>Unutrasnja</a:t>
            </a:r>
            <a:r>
              <a:rPr lang="en-GB" altLang="sr-Latn-RS" sz="1500" dirty="0" smtClean="0">
                <a:solidFill>
                  <a:srgbClr val="000000"/>
                </a:solidFill>
                <a:latin typeface="Consolas" pitchFamily="49" charset="0"/>
                <a:cs typeface="Times New Roman" pitchFamily="18" charset="0"/>
              </a:rPr>
              <a:t> {</a:t>
            </a:r>
            <a:endParaRPr lang="en-GB" altLang="sr-Latn-RS" sz="15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void</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stampaj</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Možemo</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a:t>
            </a:r>
            <a:r>
              <a:rPr lang="en-GB" altLang="sr-Latn-RS" sz="1500" dirty="0">
                <a:solidFill>
                  <a:srgbClr val="3333CC"/>
                </a:solidFill>
                <a:latin typeface="Consolas" pitchFamily="49" charset="0"/>
                <a:cs typeface="Times New Roman" pitchFamily="18" charset="0"/>
              </a:rPr>
              <a:t>"</a:t>
            </a:r>
            <a:r>
              <a:rPr lang="en-GB" altLang="sr-Latn-RS" sz="1500" dirty="0" err="1">
                <a:solidFill>
                  <a:srgbClr val="3333CC"/>
                </a:solidFill>
                <a:latin typeface="Consolas" pitchFamily="49" charset="0"/>
                <a:cs typeface="Times New Roman" pitchFamily="18" charset="0"/>
              </a:rPr>
              <a:t>xStatic</a:t>
            </a:r>
            <a:r>
              <a:rPr lang="en-GB" altLang="sr-Latn-RS" sz="1500" dirty="0">
                <a:solidFill>
                  <a:srgbClr val="3333CC"/>
                </a:solidFill>
                <a:latin typeface="Consolas" pitchFamily="49" charset="0"/>
                <a:cs typeface="Times New Roman" pitchFamily="18" charset="0"/>
              </a:rPr>
              <a:t> = "</a:t>
            </a:r>
            <a:r>
              <a:rPr lang="en-GB" altLang="sr-Latn-RS" sz="1500" dirty="0">
                <a:solidFill>
                  <a:srgbClr val="000000"/>
                </a:solidFill>
                <a:latin typeface="Consolas" pitchFamily="49" charset="0"/>
                <a:cs typeface="Times New Roman" pitchFamily="18" charset="0"/>
              </a:rPr>
              <a:t> + </a:t>
            </a:r>
            <a:r>
              <a:rPr lang="en-GB" altLang="sr-Latn-RS" sz="1500" dirty="0" err="1">
                <a:solidFill>
                  <a:srgbClr val="000000"/>
                </a:solidFill>
                <a:latin typeface="Consolas" pitchFamily="49" charset="0"/>
                <a:cs typeface="Times New Roman" pitchFamily="18" charset="0"/>
              </a:rPr>
              <a:t>xStatic</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B050"/>
                </a:solidFill>
                <a:latin typeface="Consolas" pitchFamily="49" charset="0"/>
                <a:cs typeface="Times New Roman" pitchFamily="18" charset="0"/>
              </a:rPr>
              <a:t>			// </a:t>
            </a:r>
            <a:r>
              <a:rPr lang="en-GB" altLang="sr-Latn-RS" sz="1500" dirty="0" err="1">
                <a:solidFill>
                  <a:srgbClr val="00B050"/>
                </a:solidFill>
                <a:latin typeface="Consolas" pitchFamily="49" charset="0"/>
                <a:cs typeface="Times New Roman" pitchFamily="18" charset="0"/>
              </a:rPr>
              <a:t>Možemo</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privatnom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a:t>
            </a:r>
            <a:r>
              <a:rPr lang="en-GB" altLang="sr-Latn-RS" sz="1500" dirty="0">
                <a:solidFill>
                  <a:srgbClr val="3333CC"/>
                </a:solidFill>
                <a:latin typeface="Consolas" pitchFamily="49" charset="0"/>
                <a:cs typeface="Times New Roman" pitchFamily="18" charset="0"/>
              </a:rPr>
              <a:t>"</a:t>
            </a:r>
            <a:r>
              <a:rPr lang="en-GB" altLang="sr-Latn-RS" sz="1500" dirty="0" err="1">
                <a:solidFill>
                  <a:srgbClr val="3333CC"/>
                </a:solidFill>
                <a:latin typeface="Consolas" pitchFamily="49" charset="0"/>
                <a:cs typeface="Times New Roman" pitchFamily="18" charset="0"/>
              </a:rPr>
              <a:t>xPrivateStatic</a:t>
            </a:r>
            <a:r>
              <a:rPr lang="en-GB" altLang="sr-Latn-RS" sz="1500" dirty="0">
                <a:solidFill>
                  <a:srgbClr val="3333CC"/>
                </a:solidFill>
                <a:latin typeface="Consolas" pitchFamily="49" charset="0"/>
                <a:cs typeface="Times New Roman" pitchFamily="18" charset="0"/>
              </a:rPr>
              <a:t> = "</a:t>
            </a:r>
            <a:r>
              <a:rPr lang="en-GB" altLang="sr-Latn-RS" sz="1500" dirty="0">
                <a:solidFill>
                  <a:srgbClr val="000000"/>
                </a:solidFill>
                <a:latin typeface="Consolas" pitchFamily="49" charset="0"/>
                <a:cs typeface="Times New Roman" pitchFamily="18" charset="0"/>
              </a:rPr>
              <a:t> + </a:t>
            </a:r>
            <a:r>
              <a:rPr lang="en-GB" altLang="sr-Latn-RS" sz="1500" dirty="0" err="1">
                <a:solidFill>
                  <a:srgbClr val="000000"/>
                </a:solidFill>
                <a:latin typeface="Consolas" pitchFamily="49" charset="0"/>
                <a:cs typeface="Times New Roman" pitchFamily="18" charset="0"/>
              </a:rPr>
              <a:t>xPrivateStatic</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B050"/>
                </a:solidFill>
                <a:latin typeface="Consolas" pitchFamily="49" charset="0"/>
                <a:cs typeface="Times New Roman" pitchFamily="18" charset="0"/>
              </a:rPr>
              <a:t>			// </a:t>
            </a:r>
            <a:r>
              <a:rPr lang="sr-Latn-ME" altLang="sr-Latn-RS" sz="1500" dirty="0">
                <a:solidFill>
                  <a:srgbClr val="00B050"/>
                </a:solidFill>
                <a:latin typeface="Consolas" pitchFamily="49" charset="0"/>
                <a:cs typeface="Times New Roman" pitchFamily="18" charset="0"/>
              </a:rPr>
              <a:t>M</a:t>
            </a:r>
            <a:r>
              <a:rPr lang="en-GB" altLang="sr-Latn-RS" sz="1500" dirty="0" err="1" smtClean="0">
                <a:solidFill>
                  <a:srgbClr val="00B050"/>
                </a:solidFill>
                <a:latin typeface="Consolas" pitchFamily="49" charset="0"/>
                <a:cs typeface="Times New Roman" pitchFamily="18" charset="0"/>
              </a:rPr>
              <a:t>ožemo</a:t>
            </a:r>
            <a:r>
              <a:rPr lang="en-GB" altLang="sr-Latn-RS" sz="1500" dirty="0" smtClean="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pristupiti</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nestatičkom</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članu</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spoljašnje</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FF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System.out.println</a:t>
            </a:r>
            <a:r>
              <a:rPr lang="en-GB" altLang="sr-Latn-RS" sz="1500" dirty="0">
                <a:solidFill>
                  <a:srgbClr val="000000"/>
                </a:solidFill>
                <a:latin typeface="Consolas" pitchFamily="49" charset="0"/>
                <a:cs typeface="Times New Roman" pitchFamily="18" charset="0"/>
              </a:rPr>
              <a:t>(</a:t>
            </a:r>
            <a:r>
              <a:rPr lang="en-GB" altLang="sr-Latn-RS" sz="1500" dirty="0">
                <a:solidFill>
                  <a:srgbClr val="3333CC"/>
                </a:solidFill>
                <a:latin typeface="Consolas" pitchFamily="49" charset="0"/>
                <a:cs typeface="Times New Roman" pitchFamily="18" charset="0"/>
              </a:rPr>
              <a:t>"</a:t>
            </a:r>
            <a:r>
              <a:rPr lang="en-GB" altLang="sr-Latn-RS" sz="1500" dirty="0" err="1">
                <a:solidFill>
                  <a:srgbClr val="3333CC"/>
                </a:solidFill>
                <a:latin typeface="Consolas" pitchFamily="49" charset="0"/>
                <a:cs typeface="Times New Roman" pitchFamily="18" charset="0"/>
              </a:rPr>
              <a:t>xNonStatic</a:t>
            </a:r>
            <a:r>
              <a:rPr lang="en-GB" altLang="sr-Latn-RS" sz="1500" dirty="0">
                <a:solidFill>
                  <a:srgbClr val="3333CC"/>
                </a:solidFill>
                <a:latin typeface="Consolas" pitchFamily="49" charset="0"/>
                <a:cs typeface="Times New Roman" pitchFamily="18" charset="0"/>
              </a:rPr>
              <a:t> = "</a:t>
            </a:r>
            <a:r>
              <a:rPr lang="en-GB" altLang="sr-Latn-RS" sz="1500" dirty="0">
                <a:solidFill>
                  <a:srgbClr val="000000"/>
                </a:solidFill>
                <a:latin typeface="Consolas" pitchFamily="49" charset="0"/>
                <a:cs typeface="Times New Roman" pitchFamily="18" charset="0"/>
              </a:rPr>
              <a:t> + </a:t>
            </a:r>
            <a:r>
              <a:rPr lang="en-GB" altLang="sr-Latn-RS" sz="1500" dirty="0" err="1">
                <a:solidFill>
                  <a:srgbClr val="000000"/>
                </a:solidFill>
                <a:latin typeface="Consolas" pitchFamily="49" charset="0"/>
                <a:cs typeface="Times New Roman" pitchFamily="18" charset="0"/>
              </a:rPr>
              <a:t>xNonStatic</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endParaRPr lang="en-GB" altLang="sr-Latn-RS" sz="10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b="1" dirty="0">
                <a:solidFill>
                  <a:srgbClr val="7F0055"/>
                </a:solidFill>
                <a:latin typeface="Consolas" pitchFamily="49" charset="0"/>
                <a:cs typeface="Times New Roman" pitchFamily="18" charset="0"/>
              </a:rPr>
              <a:t>public static void</a:t>
            </a:r>
            <a:r>
              <a:rPr lang="en-GB" altLang="sr-Latn-RS" sz="1500" dirty="0">
                <a:solidFill>
                  <a:srgbClr val="000000"/>
                </a:solidFill>
                <a:latin typeface="Consolas" pitchFamily="49" charset="0"/>
                <a:cs typeface="Times New Roman" pitchFamily="18" charset="0"/>
              </a:rPr>
              <a:t> main(String[] </a:t>
            </a:r>
            <a:r>
              <a:rPr lang="en-GB" altLang="sr-Latn-RS" sz="1500" dirty="0" err="1">
                <a:solidFill>
                  <a:srgbClr val="000000"/>
                </a:solidFill>
                <a:latin typeface="Consolas" pitchFamily="49" charset="0"/>
                <a:cs typeface="Times New Roman" pitchFamily="18" charset="0"/>
              </a:rPr>
              <a:t>args</a:t>
            </a: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a:solidFill>
                  <a:srgbClr val="00B050"/>
                </a:solidFill>
                <a:latin typeface="Consolas" pitchFamily="49" charset="0"/>
                <a:cs typeface="Times New Roman" pitchFamily="18" charset="0"/>
              </a:rPr>
              <a:t>// </a:t>
            </a:r>
            <a:r>
              <a:rPr lang="en-GB" altLang="sr-Latn-RS" sz="1500" dirty="0" err="1">
                <a:solidFill>
                  <a:srgbClr val="00B050"/>
                </a:solidFill>
                <a:latin typeface="Consolas" pitchFamily="49" charset="0"/>
                <a:cs typeface="Times New Roman" pitchFamily="18" charset="0"/>
              </a:rPr>
              <a:t>Kreiranje</a:t>
            </a:r>
            <a:r>
              <a:rPr lang="en-GB" altLang="sr-Latn-RS" sz="1500" dirty="0">
                <a:solidFill>
                  <a:srgbClr val="00B050"/>
                </a:solidFill>
                <a:latin typeface="Consolas" pitchFamily="49" charset="0"/>
                <a:cs typeface="Times New Roman" pitchFamily="18" charset="0"/>
              </a:rPr>
              <a:t> instance </a:t>
            </a:r>
            <a:r>
              <a:rPr lang="sr-Latn-ME" altLang="sr-Latn-RS" sz="1500" dirty="0" smtClean="0">
                <a:solidFill>
                  <a:srgbClr val="00B050"/>
                </a:solidFill>
                <a:latin typeface="Consolas" pitchFamily="49" charset="0"/>
                <a:cs typeface="Times New Roman" pitchFamily="18" charset="0"/>
              </a:rPr>
              <a:t>unutrašnje </a:t>
            </a:r>
            <a:r>
              <a:rPr lang="en-GB" altLang="sr-Latn-RS" sz="1500" dirty="0" err="1" smtClean="0">
                <a:solidFill>
                  <a:srgbClr val="00B050"/>
                </a:solidFill>
                <a:latin typeface="Consolas" pitchFamily="49" charset="0"/>
                <a:cs typeface="Times New Roman" pitchFamily="18" charset="0"/>
              </a:rPr>
              <a:t>klase</a:t>
            </a:r>
            <a:endParaRPr lang="en-GB" altLang="sr-Latn-RS" sz="1500" dirty="0">
              <a:solidFill>
                <a:srgbClr val="00B05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a:t>
            </a:r>
            <a:r>
              <a:rPr lang="en-GB" altLang="sr-Latn-RS" sz="1500" dirty="0">
                <a:solidFill>
                  <a:srgbClr val="000000"/>
                </a:solidFill>
                <a:latin typeface="Consolas" pitchFamily="49" charset="0"/>
                <a:cs typeface="Times New Roman" pitchFamily="18" charset="0"/>
              </a:rPr>
              <a:t> = </a:t>
            </a:r>
            <a:r>
              <a:rPr lang="en-GB" altLang="sr-Latn-RS" sz="1500" b="1" dirty="0">
                <a:solidFill>
                  <a:srgbClr val="7F0055"/>
                </a:solidFill>
                <a:latin typeface="Consolas" pitchFamily="49" charset="0"/>
                <a:cs typeface="Times New Roman" pitchFamily="18" charset="0"/>
              </a:rPr>
              <a:t>new</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Spoljasnja.Unutrasnja</a:t>
            </a:r>
            <a:r>
              <a:rPr lang="en-GB" altLang="sr-Latn-RS" sz="1500" dirty="0">
                <a:solidFill>
                  <a:srgbClr val="000000"/>
                </a:solidFill>
                <a:latin typeface="Consolas" pitchFamily="49" charset="0"/>
                <a:cs typeface="Times New Roman" pitchFamily="18" charset="0"/>
              </a:rPr>
              <a:t> un = </a:t>
            </a:r>
            <a:r>
              <a:rPr lang="en-GB" altLang="sr-Latn-RS" sz="1500" dirty="0" err="1">
                <a:solidFill>
                  <a:srgbClr val="000000"/>
                </a:solidFill>
                <a:latin typeface="Consolas" pitchFamily="49" charset="0"/>
                <a:cs typeface="Times New Roman" pitchFamily="18" charset="0"/>
              </a:rPr>
              <a:t>spoljasnja.</a:t>
            </a:r>
            <a:r>
              <a:rPr lang="en-GB" altLang="sr-Latn-RS" sz="1500" b="1" dirty="0" err="1">
                <a:solidFill>
                  <a:srgbClr val="7F0055"/>
                </a:solidFill>
                <a:latin typeface="Consolas" pitchFamily="49" charset="0"/>
                <a:cs typeface="Times New Roman" pitchFamily="18" charset="0"/>
              </a:rPr>
              <a:t>new</a:t>
            </a: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Unutrasnja</a:t>
            </a:r>
            <a:r>
              <a:rPr lang="en-GB" altLang="sr-Latn-RS" sz="1500" dirty="0">
                <a:solidFill>
                  <a:srgbClr val="000000"/>
                </a:solidFill>
                <a:latin typeface="Consolas" pitchFamily="49" charset="0"/>
                <a:cs typeface="Times New Roman" pitchFamily="18" charset="0"/>
              </a:rPr>
              <a:t>();</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r>
              <a:rPr lang="en-GB" altLang="sr-Latn-RS" sz="1500" dirty="0" err="1">
                <a:solidFill>
                  <a:srgbClr val="000000"/>
                </a:solidFill>
                <a:latin typeface="Consolas" pitchFamily="49" charset="0"/>
                <a:cs typeface="Times New Roman" pitchFamily="18" charset="0"/>
              </a:rPr>
              <a:t>un.stampaj</a:t>
            </a:r>
            <a:r>
              <a:rPr lang="en-GB" altLang="sr-Latn-RS" sz="1500" dirty="0" smtClean="0">
                <a:solidFill>
                  <a:srgbClr val="000000"/>
                </a:solidFill>
                <a:latin typeface="Consolas" pitchFamily="49" charset="0"/>
                <a:cs typeface="Times New Roman" pitchFamily="18" charset="0"/>
              </a:rPr>
              <a:t>();</a:t>
            </a:r>
            <a:endParaRPr lang="en-GB" altLang="sr-Latn-RS" sz="1500" dirty="0">
              <a:solidFill>
                <a:srgbClr val="000000"/>
              </a:solidFill>
              <a:latin typeface="Consolas" pitchFamily="49" charset="0"/>
              <a:cs typeface="Times New Roman" pitchFamily="18" charset="0"/>
            </a:endParaRP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	}</a:t>
            </a:r>
          </a:p>
          <a:p>
            <a:pPr>
              <a:spcAft>
                <a:spcPts val="0"/>
              </a:spcAft>
              <a:tabLst>
                <a:tab pos="215900" algn="l"/>
                <a:tab pos="431800" algn="l"/>
                <a:tab pos="647700" algn="l"/>
                <a:tab pos="863600" algn="l"/>
              </a:tabLst>
            </a:pPr>
            <a:r>
              <a:rPr lang="en-GB" altLang="sr-Latn-RS" sz="1500" dirty="0">
                <a:solidFill>
                  <a:srgbClr val="000000"/>
                </a:solidFill>
                <a:latin typeface="Consolas" pitchFamily="49" charset="0"/>
                <a:cs typeface="Times New Roman" pitchFamily="18" charset="0"/>
              </a:rPr>
              <a:t>}</a:t>
            </a:r>
          </a:p>
        </p:txBody>
      </p:sp>
      <p:sp>
        <p:nvSpPr>
          <p:cNvPr id="348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EA4952-673D-4C63-B0E9-7EA6C0A22CF7}" type="slidenum">
              <a:rPr lang="en-GB" altLang="sr-Latn-RS" smtClean="0">
                <a:latin typeface="Arial Black" pitchFamily="34" charset="0"/>
              </a:rPr>
              <a:pPr eaLnBrk="1" hangingPunct="1"/>
              <a:t>37</a:t>
            </a:fld>
            <a:endParaRPr lang="en-GB" altLang="sr-Latn-RS" smtClean="0">
              <a:latin typeface="Arial Black" pitchFamily="34" charset="0"/>
            </a:endParaRPr>
          </a:p>
        </p:txBody>
      </p:sp>
      <p:sp>
        <p:nvSpPr>
          <p:cNvPr id="11" name="Rectangle 1"/>
          <p:cNvSpPr>
            <a:spLocks noChangeArrowheads="1"/>
          </p:cNvSpPr>
          <p:nvPr/>
        </p:nvSpPr>
        <p:spPr bwMode="auto">
          <a:xfrm>
            <a:off x="3711326" y="5923005"/>
            <a:ext cx="2516858" cy="830997"/>
          </a:xfrm>
          <a:prstGeom prst="rect">
            <a:avLst/>
          </a:prstGeom>
          <a:solidFill>
            <a:schemeClr val="bg1"/>
          </a:solidFill>
          <a:ln w="9525">
            <a:solidFill>
              <a:srgbClr val="339933"/>
            </a:solidFill>
            <a:miter lim="800000"/>
            <a:headEnd/>
            <a:tailEnd/>
          </a:ln>
          <a:extLst/>
        </p:spPr>
        <p:txBody>
          <a:bodyPr wrap="square">
            <a:spAutoFit/>
          </a:bodyPr>
          <a:lstStyle/>
          <a:p>
            <a:pPr>
              <a:spcBef>
                <a:spcPts val="0"/>
              </a:spcBef>
              <a:spcAft>
                <a:spcPts val="0"/>
              </a:spcAft>
            </a:pPr>
            <a:r>
              <a:rPr lang="en-GB" altLang="sr-Latn-RS" sz="1600" dirty="0" err="1">
                <a:solidFill>
                  <a:srgbClr val="339933"/>
                </a:solidFill>
                <a:latin typeface="Consolas" pitchFamily="49" charset="0"/>
                <a:cs typeface="Times New Roman" pitchFamily="18" charset="0"/>
              </a:rPr>
              <a:t>xStatic</a:t>
            </a:r>
            <a:r>
              <a:rPr lang="en-GB" altLang="sr-Latn-RS" sz="1600" dirty="0">
                <a:solidFill>
                  <a:srgbClr val="339933"/>
                </a:solidFill>
                <a:latin typeface="Consolas" pitchFamily="49" charset="0"/>
                <a:cs typeface="Times New Roman" pitchFamily="18" charset="0"/>
              </a:rPr>
              <a:t> = 1</a:t>
            </a:r>
          </a:p>
          <a:p>
            <a:pPr>
              <a:spcBef>
                <a:spcPts val="0"/>
              </a:spcBef>
              <a:spcAft>
                <a:spcPts val="0"/>
              </a:spcAft>
            </a:pPr>
            <a:r>
              <a:rPr lang="en-GB" altLang="sr-Latn-RS" sz="1600" dirty="0" err="1">
                <a:solidFill>
                  <a:srgbClr val="339933"/>
                </a:solidFill>
                <a:latin typeface="Consolas" pitchFamily="49" charset="0"/>
                <a:cs typeface="Times New Roman" pitchFamily="18" charset="0"/>
              </a:rPr>
              <a:t>xPrivateStatic</a:t>
            </a:r>
            <a:r>
              <a:rPr lang="en-GB" altLang="sr-Latn-RS" sz="1600" dirty="0">
                <a:solidFill>
                  <a:srgbClr val="339933"/>
                </a:solidFill>
                <a:latin typeface="Consolas" pitchFamily="49" charset="0"/>
                <a:cs typeface="Times New Roman" pitchFamily="18" charset="0"/>
              </a:rPr>
              <a:t> = 2</a:t>
            </a:r>
          </a:p>
          <a:p>
            <a:pPr>
              <a:spcBef>
                <a:spcPts val="0"/>
              </a:spcBef>
              <a:spcAft>
                <a:spcPts val="0"/>
              </a:spcAft>
            </a:pPr>
            <a:r>
              <a:rPr lang="en-GB" altLang="sr-Latn-RS" sz="1600" dirty="0" err="1">
                <a:solidFill>
                  <a:srgbClr val="339933"/>
                </a:solidFill>
                <a:latin typeface="Consolas" pitchFamily="49" charset="0"/>
                <a:cs typeface="Times New Roman" pitchFamily="18" charset="0"/>
              </a:rPr>
              <a:t>xNonStatic</a:t>
            </a:r>
            <a:r>
              <a:rPr lang="en-GB" altLang="sr-Latn-RS" sz="1600" dirty="0">
                <a:solidFill>
                  <a:srgbClr val="339933"/>
                </a:solidFill>
                <a:latin typeface="Consolas" pitchFamily="49" charset="0"/>
                <a:cs typeface="Times New Roman" pitchFamily="18" charset="0"/>
              </a:rPr>
              <a:t> = </a:t>
            </a:r>
            <a:r>
              <a:rPr lang="en-GB" altLang="sr-Latn-RS" sz="1600" dirty="0" smtClean="0">
                <a:solidFill>
                  <a:srgbClr val="339933"/>
                </a:solidFill>
                <a:latin typeface="Consolas" pitchFamily="49" charset="0"/>
                <a:cs typeface="Times New Roman" pitchFamily="18" charset="0"/>
              </a:rPr>
              <a:t>3</a:t>
            </a:r>
            <a:endParaRPr lang="en-GB" altLang="sr-Latn-RS" sz="1600" dirty="0">
              <a:solidFill>
                <a:srgbClr val="339933"/>
              </a:solidFill>
              <a:latin typeface="Consolas" pitchFamily="49" charset="0"/>
              <a:cs typeface="Times New Roman" pitchFamily="18" charset="0"/>
            </a:endParaRPr>
          </a:p>
        </p:txBody>
      </p:sp>
      <p:sp>
        <p:nvSpPr>
          <p:cNvPr id="13" name="Rectangle 12"/>
          <p:cNvSpPr>
            <a:spLocks noChangeArrowheads="1"/>
          </p:cNvSpPr>
          <p:nvPr/>
        </p:nvSpPr>
        <p:spPr bwMode="auto">
          <a:xfrm>
            <a:off x="6667539" y="6119571"/>
            <a:ext cx="755650" cy="305693"/>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14" name="Straight Arrow Connector 6"/>
          <p:cNvCxnSpPr>
            <a:cxnSpLocks noChangeShapeType="1"/>
          </p:cNvCxnSpPr>
          <p:nvPr/>
        </p:nvCxnSpPr>
        <p:spPr bwMode="auto">
          <a:xfrm flipH="1">
            <a:off x="6228184" y="6297013"/>
            <a:ext cx="428625" cy="190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3726186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5400675" cy="596900"/>
          </a:xfrm>
        </p:spPr>
        <p:txBody>
          <a:bodyPr/>
          <a:lstStyle/>
          <a:p>
            <a:pPr eaLnBrk="1" hangingPunct="1"/>
            <a:r>
              <a:rPr lang="sr-Latn-RS" altLang="sr-Latn-RS" sz="3600" smtClean="0"/>
              <a:t>Nabrojani tipovi podataka</a:t>
            </a:r>
            <a:endParaRPr lang="en-US" altLang="sr-Latn-RS" sz="3600" smtClean="0"/>
          </a:p>
        </p:txBody>
      </p:sp>
      <p:sp>
        <p:nvSpPr>
          <p:cNvPr id="9219" name="Rectangle 3" descr="Rectangle: Click to edit Master text styles&#10;Second level&#10;Third level&#10;Fourth level&#10;Fifth level"/>
          <p:cNvSpPr txBox="1">
            <a:spLocks noChangeArrowheads="1"/>
          </p:cNvSpPr>
          <p:nvPr/>
        </p:nvSpPr>
        <p:spPr bwMode="auto">
          <a:xfrm>
            <a:off x="179388" y="1196975"/>
            <a:ext cx="885666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U Javi su enumeracije uvede</a:t>
            </a:r>
            <a:r>
              <a:rPr lang="sr-Latn-RS" sz="2000" smtClean="0"/>
              <a:t>ne</a:t>
            </a:r>
            <a:r>
              <a:rPr lang="vi-VN" sz="2000" smtClean="0"/>
              <a:t> u verziji J2SE 5. </a:t>
            </a:r>
            <a:endParaRPr lang="sr-Latn-RS" sz="2000" smtClean="0"/>
          </a:p>
          <a:p>
            <a:pPr eaLnBrk="1" hangingPunct="1">
              <a:spcAft>
                <a:spcPts val="600"/>
              </a:spcAft>
              <a:buClr>
                <a:schemeClr val="tx1"/>
              </a:buClr>
              <a:buSzPct val="75000"/>
              <a:buFont typeface="Wingdings" pitchFamily="2" charset="2"/>
              <a:buChar char="n"/>
              <a:defRPr/>
            </a:pPr>
            <a:r>
              <a:rPr lang="vi-VN" sz="2000" smtClean="0"/>
              <a:t>U svom najjednostavnijem obliku, enumeracija predstavlja listu imenovanih konstanti, i time podseća na enumeracije u C i C++. Međutim, ova sličnost je samo površinska. </a:t>
            </a:r>
            <a:endParaRPr lang="sr-Latn-RS" sz="2000" smtClean="0"/>
          </a:p>
          <a:p>
            <a:pPr eaLnBrk="1" hangingPunct="1">
              <a:spcAft>
                <a:spcPts val="600"/>
              </a:spcAft>
              <a:buClr>
                <a:schemeClr val="tx1"/>
              </a:buClr>
              <a:buSzPct val="75000"/>
              <a:buFont typeface="Wingdings" pitchFamily="2" charset="2"/>
              <a:buChar char="n"/>
              <a:defRPr/>
            </a:pPr>
            <a:r>
              <a:rPr lang="vi-VN" sz="2000" smtClean="0"/>
              <a:t>U Javi, enumeracija definiše svoj tip klase, čime je koncept enumeracije znatno proširen.</a:t>
            </a:r>
          </a:p>
          <a:p>
            <a:pPr eaLnBrk="1" hangingPunct="1">
              <a:spcAft>
                <a:spcPts val="600"/>
              </a:spcAft>
              <a:buClr>
                <a:schemeClr val="tx1"/>
              </a:buClr>
              <a:buSzPct val="75000"/>
              <a:buFont typeface="Wingdings" pitchFamily="2" charset="2"/>
              <a:buChar char="n"/>
              <a:defRPr/>
            </a:pPr>
            <a:r>
              <a:rPr lang="vi-VN" sz="2000" smtClean="0"/>
              <a:t>Enumeracija se kreira pomoću ključne reči </a:t>
            </a:r>
            <a:r>
              <a:rPr lang="vi-VN" sz="2000" b="1" smtClean="0">
                <a:solidFill>
                  <a:srgbClr val="FF0000"/>
                </a:solidFill>
                <a:latin typeface="Consolas" pitchFamily="49" charset="0"/>
                <a:cs typeface="Consolas" pitchFamily="49" charset="0"/>
              </a:rPr>
              <a:t>enum</a:t>
            </a:r>
            <a:r>
              <a:rPr lang="vi-VN" sz="2000" smtClean="0"/>
              <a:t>. Na primer, enumeracija koja bi obuhvatala dane u nedelji bi izgledala: </a:t>
            </a:r>
          </a:p>
          <a:p>
            <a:pPr marL="273050" indent="0" eaLnBrk="1" hangingPunct="1">
              <a:spcAft>
                <a:spcPts val="0"/>
              </a:spcAft>
              <a:buClr>
                <a:schemeClr val="tx1"/>
              </a:buClr>
              <a:buSzPct val="75000"/>
              <a:tabLst>
                <a:tab pos="271463" algn="l"/>
              </a:tabLst>
              <a:defRPr/>
            </a:pPr>
            <a:r>
              <a:rPr lang="vi-VN" sz="1900">
                <a:latin typeface="Consolas" pitchFamily="49" charset="0"/>
                <a:cs typeface="Consolas" pitchFamily="49" charset="0"/>
              </a:rPr>
              <a:t>enum Dani {</a:t>
            </a:r>
          </a:p>
          <a:p>
            <a:pPr marL="273050" indent="0" eaLnBrk="1" hangingPunct="1">
              <a:spcAft>
                <a:spcPts val="0"/>
              </a:spcAft>
              <a:buClr>
                <a:schemeClr val="tx1"/>
              </a:buClr>
              <a:buSzPct val="75000"/>
              <a:tabLst>
                <a:tab pos="271463" algn="l"/>
              </a:tabLst>
              <a:defRPr/>
            </a:pPr>
            <a:r>
              <a:rPr lang="vi-VN" sz="1900">
                <a:latin typeface="Consolas" pitchFamily="49" charset="0"/>
                <a:cs typeface="Consolas" pitchFamily="49" charset="0"/>
              </a:rPr>
              <a:t>  PONEDELJAK, UTORAK, SREDA, CETVRTAK, PETAK, SUBOTA, NEDELJA</a:t>
            </a:r>
          </a:p>
          <a:p>
            <a:pPr marL="273050" indent="0" eaLnBrk="1" hangingPunct="1">
              <a:spcAft>
                <a:spcPts val="1200"/>
              </a:spcAft>
              <a:buClr>
                <a:schemeClr val="tx1"/>
              </a:buClr>
              <a:buSzPct val="75000"/>
              <a:tabLst>
                <a:tab pos="271463" algn="l"/>
              </a:tabLst>
              <a:defRPr/>
            </a:pPr>
            <a:r>
              <a:rPr lang="vi-VN" sz="190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Identifikatori </a:t>
            </a:r>
            <a:r>
              <a:rPr lang="vi-VN" sz="2000" smtClean="0">
                <a:latin typeface="Consolas" pitchFamily="49" charset="0"/>
                <a:cs typeface="Consolas" pitchFamily="49" charset="0"/>
              </a:rPr>
              <a:t>PONEDELJAK</a:t>
            </a:r>
            <a:r>
              <a:rPr lang="vi-VN" sz="2000" smtClean="0"/>
              <a:t>, </a:t>
            </a:r>
            <a:r>
              <a:rPr lang="vi-VN" sz="2000" smtClean="0">
                <a:latin typeface="Consolas" pitchFamily="49" charset="0"/>
                <a:cs typeface="Consolas" pitchFamily="49" charset="0"/>
              </a:rPr>
              <a:t>UTORAK</a:t>
            </a:r>
            <a:r>
              <a:rPr lang="en-US" sz="2000"/>
              <a:t>,</a:t>
            </a:r>
            <a:r>
              <a:rPr lang="sr-Latn-RS" sz="2000" smtClean="0">
                <a:latin typeface="Consolas" pitchFamily="49" charset="0"/>
                <a:cs typeface="Consolas" pitchFamily="49" charset="0"/>
              </a:rPr>
              <a:t> </a:t>
            </a:r>
            <a:r>
              <a:rPr lang="sr-Latn-RS" sz="2000" smtClean="0"/>
              <a:t>...</a:t>
            </a:r>
            <a:r>
              <a:rPr lang="vi-VN" sz="2000" smtClean="0"/>
              <a:t>, se nazivaju </a:t>
            </a:r>
            <a:r>
              <a:rPr lang="vi-VN" sz="2000" smtClean="0">
                <a:solidFill>
                  <a:srgbClr val="FF0000"/>
                </a:solidFill>
              </a:rPr>
              <a:t>konstante enumeracije</a:t>
            </a:r>
            <a:r>
              <a:rPr lang="vi-VN" sz="2000" smtClean="0"/>
              <a:t>, pri čemu svaka predstavlja jedinstvenu vrednost. </a:t>
            </a:r>
            <a:endParaRPr lang="sr-Latn-RS" sz="2000" smtClean="0"/>
          </a:p>
          <a:p>
            <a:pPr eaLnBrk="1" hangingPunct="1">
              <a:spcAft>
                <a:spcPts val="600"/>
              </a:spcAft>
              <a:buClr>
                <a:schemeClr val="tx1"/>
              </a:buClr>
              <a:buSzPct val="75000"/>
              <a:buFont typeface="Wingdings" pitchFamily="2" charset="2"/>
              <a:buChar char="n"/>
              <a:defRPr/>
            </a:pPr>
            <a:r>
              <a:rPr lang="vi-VN" sz="2000" smtClean="0"/>
              <a:t>Svaka konstanta je implicitno deklarisana kao </a:t>
            </a:r>
            <a:r>
              <a:rPr lang="vi-VN" sz="2000" smtClean="0">
                <a:latin typeface="Consolas" pitchFamily="49" charset="0"/>
                <a:cs typeface="Consolas" pitchFamily="49" charset="0"/>
              </a:rPr>
              <a:t>public static final</a:t>
            </a:r>
            <a:r>
              <a:rPr lang="vi-VN" sz="2000" smtClean="0"/>
              <a:t> član klase </a:t>
            </a:r>
            <a:r>
              <a:rPr lang="vi-VN" sz="2000" smtClean="0">
                <a:latin typeface="Consolas" pitchFamily="49" charset="0"/>
                <a:cs typeface="Consolas" pitchFamily="49" charset="0"/>
              </a:rPr>
              <a:t>Dani</a:t>
            </a:r>
            <a:r>
              <a:rPr lang="vi-VN" sz="2000" smtClean="0"/>
              <a:t>, i njihov tip odgovara tipu enumeracije u kojoj su deklarisani, u ovom slučaji tipu </a:t>
            </a:r>
            <a:r>
              <a:rPr lang="vi-VN" sz="2000" smtClean="0">
                <a:latin typeface="Consolas" pitchFamily="49" charset="0"/>
                <a:cs typeface="Consolas" pitchFamily="49" charset="0"/>
              </a:rPr>
              <a:t>Dani</a:t>
            </a:r>
            <a:r>
              <a:rPr lang="vi-VN" sz="2000" smtClean="0"/>
              <a:t>.</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6555D5-0AEA-49C0-B1B1-287878C32400}" type="slidenum">
              <a:rPr lang="en-GB" altLang="sr-Latn-RS" smtClean="0">
                <a:latin typeface="Arial Black" pitchFamily="34" charset="0"/>
              </a:rPr>
              <a:pPr eaLnBrk="1" hangingPunct="1"/>
              <a:t>38</a:t>
            </a:fld>
            <a:endParaRPr lang="en-GB" altLang="sr-Latn-RS" smtClean="0">
              <a:latin typeface="Arial Black" pitchFamily="34" charset="0"/>
            </a:endParaRPr>
          </a:p>
        </p:txBody>
      </p:sp>
    </p:spTree>
    <p:extLst>
      <p:ext uri="{BB962C8B-B14F-4D97-AF65-F5344CB8AC3E}">
        <p14:creationId xmlns:p14="http://schemas.microsoft.com/office/powerpoint/2010/main" val="13444933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5400675" cy="596900"/>
          </a:xfrm>
        </p:spPr>
        <p:txBody>
          <a:bodyPr/>
          <a:lstStyle/>
          <a:p>
            <a:pPr eaLnBrk="1" hangingPunct="1"/>
            <a:r>
              <a:rPr lang="sr-Latn-RS" altLang="sr-Latn-RS" sz="3600" smtClean="0"/>
              <a:t>Nabrojani tipovi podataka</a:t>
            </a:r>
            <a:endParaRPr lang="en-US" altLang="sr-Latn-RS" sz="3600" smtClean="0"/>
          </a:p>
        </p:txBody>
      </p:sp>
      <p:sp>
        <p:nvSpPr>
          <p:cNvPr id="9219" name="Rectangle 3" descr="Rectangle: Click to edit Master text styles&#10;Second level&#10;Third level&#10;Fourth level&#10;Fifth level"/>
          <p:cNvSpPr txBox="1">
            <a:spLocks noChangeArrowheads="1"/>
          </p:cNvSpPr>
          <p:nvPr/>
        </p:nvSpPr>
        <p:spPr bwMode="auto">
          <a:xfrm>
            <a:off x="179388" y="1196975"/>
            <a:ext cx="8785225"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Konvencionalno, konstante enumeracije sadrže samo velika slova u svom imenu, čime se naglašava da nisu u pitanju promenljive, već konstante.</a:t>
            </a:r>
          </a:p>
          <a:p>
            <a:pPr eaLnBrk="1" hangingPunct="1">
              <a:spcAft>
                <a:spcPts val="600"/>
              </a:spcAft>
              <a:buClr>
                <a:schemeClr val="tx1"/>
              </a:buClr>
              <a:buSzPct val="75000"/>
              <a:buFont typeface="Wingdings" pitchFamily="2" charset="2"/>
              <a:buChar char="n"/>
              <a:defRPr/>
            </a:pPr>
            <a:r>
              <a:rPr lang="vi-VN" sz="2000" dirty="0" smtClean="0"/>
              <a:t>Nakon deklarisanja enumeracije, možemo kreirati promenljive tog tipa. Iako su klasnog tipa, instance enumeracije se ne kreiraju pomoću ključne reči new, već isto kao primitivni tipovi. Na primer, sa</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Dani dan;</a:t>
            </a:r>
          </a:p>
          <a:p>
            <a:pPr marL="273050" indent="0" eaLnBrk="1" hangingPunct="1">
              <a:spcAft>
                <a:spcPts val="600"/>
              </a:spcAft>
              <a:buClr>
                <a:schemeClr val="tx1"/>
              </a:buClr>
              <a:buSzPct val="75000"/>
              <a:defRPr/>
            </a:pPr>
            <a:r>
              <a:rPr lang="vi-VN" sz="2000" dirty="0" smtClean="0"/>
              <a:t>se deklariše promenljiva </a:t>
            </a:r>
            <a:r>
              <a:rPr lang="vi-VN" sz="1900" dirty="0">
                <a:latin typeface="Consolas" pitchFamily="49" charset="0"/>
                <a:cs typeface="Consolas" pitchFamily="49" charset="0"/>
              </a:rPr>
              <a:t>dan</a:t>
            </a:r>
            <a:r>
              <a:rPr lang="vi-VN" sz="2000" dirty="0" smtClean="0"/>
              <a:t> tipa </a:t>
            </a:r>
            <a:r>
              <a:rPr lang="vi-VN" sz="1900" dirty="0" smtClean="0">
                <a:latin typeface="Consolas" pitchFamily="49" charset="0"/>
                <a:cs typeface="Consolas" pitchFamily="49" charset="0"/>
              </a:rPr>
              <a:t>Dani</a:t>
            </a:r>
            <a:r>
              <a:rPr lang="vi-VN" sz="2000" dirty="0" smtClean="0"/>
              <a:t>.</a:t>
            </a:r>
            <a:endParaRPr lang="en-US" sz="2000" dirty="0" smtClean="0"/>
          </a:p>
          <a:p>
            <a:pPr eaLnBrk="1" hangingPunct="1">
              <a:spcAft>
                <a:spcPts val="600"/>
              </a:spcAft>
              <a:buClr>
                <a:schemeClr val="tx1"/>
              </a:buClr>
              <a:buSzPct val="75000"/>
              <a:buFont typeface="Wingdings" pitchFamily="2" charset="2"/>
              <a:buChar char="n"/>
              <a:defRPr/>
            </a:pPr>
            <a:r>
              <a:rPr lang="vi-VN" sz="2000" dirty="0" smtClean="0"/>
              <a:t>Jedine vrednosti koje može imati promenljiva dan su one definisane enumeracijom (</a:t>
            </a:r>
            <a:r>
              <a:rPr lang="vi-VN" sz="1900" dirty="0" smtClean="0">
                <a:latin typeface="Consolas" pitchFamily="49" charset="0"/>
                <a:cs typeface="Consolas" pitchFamily="49" charset="0"/>
              </a:rPr>
              <a:t>PONEDELJAK</a:t>
            </a:r>
            <a:r>
              <a:rPr lang="vi-VN" sz="2000" dirty="0" smtClean="0"/>
              <a:t>, ..., </a:t>
            </a:r>
            <a:r>
              <a:rPr lang="vi-VN" sz="1900" dirty="0" smtClean="0">
                <a:latin typeface="Consolas" pitchFamily="49" charset="0"/>
                <a:cs typeface="Consolas" pitchFamily="49" charset="0"/>
              </a:rPr>
              <a:t>NEDELJA</a:t>
            </a:r>
            <a:r>
              <a:rPr lang="vi-VN" sz="2000" dirty="0" smtClean="0"/>
              <a:t>), i pri dodeli vrednosti moramo navesti ime enumeracije. Na primer:</a:t>
            </a:r>
            <a:endParaRPr lang="vi-VN" sz="2000" dirty="0"/>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Dani dan = Dani.SREDA;</a:t>
            </a:r>
          </a:p>
          <a:p>
            <a:pPr eaLnBrk="1" hangingPunct="1">
              <a:spcAft>
                <a:spcPts val="600"/>
              </a:spcAft>
              <a:buClr>
                <a:schemeClr val="tx1"/>
              </a:buClr>
              <a:buSzPct val="75000"/>
              <a:buFont typeface="Wingdings" pitchFamily="2" charset="2"/>
              <a:buChar char="n"/>
              <a:defRPr/>
            </a:pPr>
            <a:r>
              <a:rPr lang="vi-VN" sz="2000" dirty="0" smtClean="0"/>
              <a:t>Dve konstante nabrajanja se mogu porediti:</a:t>
            </a:r>
          </a:p>
          <a:p>
            <a:pPr marL="273050" indent="0" eaLnBrk="1" hangingPunct="1">
              <a:spcAft>
                <a:spcPts val="600"/>
              </a:spcAft>
              <a:buClr>
                <a:schemeClr val="tx1"/>
              </a:buClr>
              <a:buSzPct val="75000"/>
              <a:tabLst>
                <a:tab pos="271463" algn="l"/>
              </a:tabLst>
              <a:defRPr/>
            </a:pPr>
            <a:r>
              <a:rPr lang="vi-VN" sz="1900" dirty="0" smtClean="0">
                <a:latin typeface="Consolas" pitchFamily="49" charset="0"/>
                <a:cs typeface="Consolas" pitchFamily="49" charset="0"/>
              </a:rPr>
              <a:t>if(dan </a:t>
            </a:r>
            <a:r>
              <a:rPr lang="vi-VN" sz="1900" dirty="0">
                <a:latin typeface="Consolas" pitchFamily="49" charset="0"/>
                <a:cs typeface="Consolas" pitchFamily="49" charset="0"/>
              </a:rPr>
              <a:t>== Dani.SREDA) System.out.println("Ipak je sreda");</a:t>
            </a:r>
          </a:p>
          <a:p>
            <a:pPr eaLnBrk="1" hangingPunct="1">
              <a:spcAft>
                <a:spcPts val="600"/>
              </a:spcAft>
              <a:buClr>
                <a:schemeClr val="tx1"/>
              </a:buClr>
              <a:buSzPct val="75000"/>
              <a:buFont typeface="Wingdings" pitchFamily="2" charset="2"/>
              <a:buChar char="n"/>
              <a:defRPr/>
            </a:pPr>
            <a:r>
              <a:rPr lang="sr-Latn-RS" sz="2000" dirty="0" smtClean="0"/>
              <a:t>K</a:t>
            </a:r>
            <a:r>
              <a:rPr lang="vi-VN" sz="2000" dirty="0" smtClean="0"/>
              <a:t>onstanta nabrajanja se može naći u upravljačkom izrazu </a:t>
            </a:r>
            <a:r>
              <a:rPr lang="vi-VN" sz="1900" dirty="0" smtClean="0">
                <a:latin typeface="Consolas" pitchFamily="49" charset="0"/>
                <a:cs typeface="Consolas" pitchFamily="49" charset="0"/>
              </a:rPr>
              <a:t>switch</a:t>
            </a:r>
            <a:r>
              <a:rPr lang="vi-VN" sz="2000" dirty="0" smtClean="0"/>
              <a:t> naredbe</a:t>
            </a:r>
            <a:r>
              <a:rPr lang="sr-Latn-RS" sz="2000" dirty="0" smtClean="0"/>
              <a:t>.</a:t>
            </a:r>
            <a:endParaRPr lang="vi-VN" sz="2000" dirty="0" smtClean="0"/>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37EF76-72F0-4232-9922-1FFFC19EA4C7}" type="slidenum">
              <a:rPr lang="en-GB" altLang="sr-Latn-RS" smtClean="0">
                <a:latin typeface="Arial Black" pitchFamily="34" charset="0"/>
              </a:rPr>
              <a:pPr eaLnBrk="1" hangingPunct="1"/>
              <a:t>39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63563" y="457200"/>
            <a:ext cx="4440237" cy="739775"/>
          </a:xfrm>
        </p:spPr>
        <p:txBody>
          <a:bodyPr/>
          <a:lstStyle/>
          <a:p>
            <a:pPr eaLnBrk="1" hangingPunct="1"/>
            <a:r>
              <a:rPr lang="en-US" altLang="sr-Latn-RS" sz="3600" smtClean="0"/>
              <a:t>Pore</a:t>
            </a:r>
            <a:r>
              <a:rPr lang="sr-Latn-RS" altLang="sr-Latn-RS" sz="3600" smtClean="0"/>
              <a:t>đenje stringova</a:t>
            </a:r>
            <a:endParaRPr lang="en-US" altLang="sr-Latn-RS" sz="3600" smtClean="0"/>
          </a:p>
        </p:txBody>
      </p:sp>
      <p:sp>
        <p:nvSpPr>
          <p:cNvPr id="6147" name="Rectangle 1"/>
          <p:cNvSpPr>
            <a:spLocks noChangeArrowheads="1"/>
          </p:cNvSpPr>
          <p:nvPr/>
        </p:nvSpPr>
        <p:spPr bwMode="auto">
          <a:xfrm>
            <a:off x="179388" y="1439863"/>
            <a:ext cx="8569325"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Stringovi se mogu porediti </a:t>
            </a:r>
            <a:r>
              <a:rPr lang="en-GB" altLang="sr-Latn-RS" sz="1900">
                <a:solidFill>
                  <a:srgbClr val="0D0D0D"/>
                </a:solidFill>
              </a:rPr>
              <a:t>metod</a:t>
            </a:r>
            <a:r>
              <a:rPr lang="sr-Latn-RS" altLang="sr-Latn-RS" sz="1900">
                <a:solidFill>
                  <a:srgbClr val="0D0D0D"/>
                </a:solidFill>
              </a:rPr>
              <a:t>ama</a:t>
            </a:r>
            <a:r>
              <a:rPr lang="en-GB" altLang="sr-Latn-RS" sz="1900">
                <a:solidFill>
                  <a:srgbClr val="0D0D0D"/>
                </a:solidFill>
              </a:rPr>
              <a:t> </a:t>
            </a:r>
            <a:r>
              <a:rPr lang="en-GB" altLang="sr-Latn-RS" sz="1900">
                <a:latin typeface="Consolas" pitchFamily="49" charset="0"/>
                <a:cs typeface="Consolas" pitchFamily="49" charset="0"/>
              </a:rPr>
              <a:t>equals</a:t>
            </a:r>
            <a:r>
              <a:rPr lang="en-GB" altLang="sr-Latn-RS" sz="1900">
                <a:solidFill>
                  <a:srgbClr val="0D0D0D"/>
                </a:solidFill>
              </a:rPr>
              <a:t>, </a:t>
            </a:r>
            <a:r>
              <a:rPr lang="en-GB" altLang="sr-Latn-RS" sz="1900">
                <a:latin typeface="Consolas" pitchFamily="49" charset="0"/>
                <a:cs typeface="Consolas" pitchFamily="49" charset="0"/>
              </a:rPr>
              <a:t>equalsIgnoreCase</a:t>
            </a:r>
            <a:r>
              <a:rPr lang="en-GB" altLang="sr-Latn-RS" sz="1900">
                <a:solidFill>
                  <a:srgbClr val="0D0D0D"/>
                </a:solidFill>
              </a:rPr>
              <a:t>, </a:t>
            </a:r>
            <a:r>
              <a:rPr lang="sr-Latn-RS" altLang="sr-Latn-RS" sz="1900">
                <a:latin typeface="Consolas" pitchFamily="49" charset="0"/>
                <a:cs typeface="Consolas" pitchFamily="49" charset="0"/>
              </a:rPr>
              <a:t>c</a:t>
            </a:r>
            <a:r>
              <a:rPr lang="en-GB" altLang="sr-Latn-RS" sz="1900">
                <a:latin typeface="Consolas" pitchFamily="49" charset="0"/>
                <a:cs typeface="Consolas" pitchFamily="49" charset="0"/>
              </a:rPr>
              <a:t>ompareTo</a:t>
            </a:r>
            <a:r>
              <a:rPr lang="sr-Latn-RS" altLang="sr-Latn-RS" sz="1900">
                <a:solidFill>
                  <a:srgbClr val="0D0D0D"/>
                </a:solidFill>
              </a:rPr>
              <a:t>, </a:t>
            </a:r>
            <a:r>
              <a:rPr lang="en-GB" altLang="sr-Latn-RS" sz="1900">
                <a:latin typeface="Consolas" pitchFamily="49" charset="0"/>
                <a:cs typeface="Consolas" pitchFamily="49" charset="0"/>
              </a:rPr>
              <a:t>regionMatches</a:t>
            </a:r>
            <a:r>
              <a:rPr lang="en-GB" altLang="sr-Latn-RS" sz="1900">
                <a:solidFill>
                  <a:srgbClr val="0D0D0D"/>
                </a:solidFill>
              </a:rPr>
              <a:t> </a:t>
            </a:r>
            <a:r>
              <a:rPr lang="sr-Latn-RS" altLang="sr-Latn-RS" sz="1900">
                <a:solidFill>
                  <a:srgbClr val="0D0D0D"/>
                </a:solidFill>
              </a:rPr>
              <a:t>i pomoću operatora</a:t>
            </a:r>
            <a:r>
              <a:rPr lang="en-GB" altLang="sr-Latn-RS" sz="1900">
                <a:solidFill>
                  <a:srgbClr val="0D0D0D"/>
                </a:solidFill>
              </a:rPr>
              <a:t> </a:t>
            </a:r>
            <a:r>
              <a:rPr lang="en-GB" altLang="sr-Latn-RS" sz="1900">
                <a:latin typeface="Consolas" pitchFamily="49" charset="0"/>
                <a:cs typeface="Consolas" pitchFamily="49" charset="0"/>
              </a:rPr>
              <a:t>==</a:t>
            </a:r>
            <a:r>
              <a:rPr lang="sr-Latn-RS" altLang="sr-Latn-RS" sz="190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Metoda </a:t>
            </a:r>
            <a:r>
              <a:rPr lang="sr-Latn-RS" altLang="sr-Latn-RS" sz="1900">
                <a:latin typeface="Consolas" pitchFamily="49" charset="0"/>
                <a:cs typeface="Consolas" pitchFamily="49" charset="0"/>
              </a:rPr>
              <a:t>equals</a:t>
            </a:r>
            <a:r>
              <a:rPr lang="sr-Latn-RS" altLang="sr-Latn-RS" sz="1900">
                <a:solidFill>
                  <a:srgbClr val="0D0D0D"/>
                </a:solidFill>
              </a:rPr>
              <a:t> vrši leksikografsko poređenje stringova, pri čemu se </a:t>
            </a:r>
            <a:r>
              <a:rPr lang="sr-Latn-RS" altLang="sr-Latn-RS" sz="1900">
                <a:solidFill>
                  <a:srgbClr val="FF0000"/>
                </a:solidFill>
              </a:rPr>
              <a:t>pravi razlika između malih i velikih slova</a:t>
            </a:r>
            <a:r>
              <a:rPr lang="sr-Latn-RS" altLang="sr-Latn-RS" sz="1900">
                <a:solidFill>
                  <a:srgbClr val="0D0D0D"/>
                </a:solidFill>
              </a:rPr>
              <a:t>. Koristi se na sledeće načine:</a:t>
            </a:r>
          </a:p>
          <a:p>
            <a:pPr marL="239713" indent="-239713">
              <a:spcBef>
                <a:spcPts val="600"/>
              </a:spcBef>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s1.equals</a:t>
            </a:r>
            <a:r>
              <a:rPr lang="vi-VN" altLang="sr-Latn-RS" sz="1900">
                <a:latin typeface="Consolas" pitchFamily="49" charset="0"/>
                <a:cs typeface="Consolas" pitchFamily="49" charset="0"/>
              </a:rPr>
              <a:t>(</a:t>
            </a:r>
            <a:r>
              <a:rPr lang="sr-Latn-RS" altLang="sr-Latn-RS" sz="1900">
                <a:latin typeface="Consolas" pitchFamily="49" charset="0"/>
                <a:cs typeface="Consolas" pitchFamily="49" charset="0"/>
              </a:rPr>
              <a:t>s2</a:t>
            </a:r>
            <a:r>
              <a:rPr lang="vi-VN" altLang="sr-Latn-RS" sz="1900">
                <a:latin typeface="Consolas" pitchFamily="49" charset="0"/>
                <a:cs typeface="Consolas" pitchFamily="49" charset="0"/>
              </a:rPr>
              <a:t>);</a:t>
            </a:r>
          </a:p>
          <a:p>
            <a:pPr marL="239713" indent="-239713">
              <a:spcAft>
                <a:spcPts val="6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s1.equals</a:t>
            </a:r>
            <a:r>
              <a:rPr lang="vi-VN" altLang="sr-Latn-RS" sz="1900">
                <a:latin typeface="Consolas" pitchFamily="49" charset="0"/>
                <a:cs typeface="Consolas" pitchFamily="49" charset="0"/>
              </a:rPr>
              <a:t>(</a:t>
            </a:r>
            <a:r>
              <a:rPr lang="en-GB" altLang="sr-Latn-RS" sz="1900">
                <a:latin typeface="Consolas" pitchFamily="49" charset="0"/>
                <a:cs typeface="Consolas" pitchFamily="49" charset="0"/>
              </a:rPr>
              <a:t>"</a:t>
            </a:r>
            <a:r>
              <a:rPr lang="sr-Latn-RS" altLang="sr-Latn-RS" sz="1900">
                <a:latin typeface="Consolas" pitchFamily="49" charset="0"/>
                <a:cs typeface="Consolas" pitchFamily="49" charset="0"/>
              </a:rPr>
              <a:t>program</a:t>
            </a:r>
            <a:r>
              <a:rPr lang="en-GB" altLang="sr-Latn-RS" sz="1900">
                <a:latin typeface="Consolas" pitchFamily="49" charset="0"/>
                <a:cs typeface="Consolas" pitchFamily="49" charset="0"/>
              </a:rPr>
              <a:t>"</a:t>
            </a:r>
            <a:r>
              <a:rPr lang="vi-VN" altLang="sr-Latn-RS" sz="1900">
                <a:latin typeface="Consolas" pitchFamily="49" charset="0"/>
                <a:cs typeface="Consolas" pitchFamily="49" charset="0"/>
              </a:rPr>
              <a:t>);</a:t>
            </a:r>
          </a:p>
          <a:p>
            <a:pPr marL="239713" indent="-239713">
              <a:spcBef>
                <a:spcPct val="20000"/>
              </a:spcBef>
              <a:spcAft>
                <a:spcPct val="20000"/>
              </a:spcAft>
              <a:buClr>
                <a:schemeClr val="tx1"/>
              </a:buClr>
              <a:buSzPct val="75000"/>
              <a:tabLst>
                <a:tab pos="180975" algn="l"/>
                <a:tab pos="539750" algn="l"/>
                <a:tab pos="900113" algn="l"/>
                <a:tab pos="1260475" algn="l"/>
              </a:tabLst>
            </a:pPr>
            <a:r>
              <a:rPr lang="sr-Latn-RS" altLang="sr-Latn-RS" sz="1900">
                <a:solidFill>
                  <a:srgbClr val="0D0D0D"/>
                </a:solidFill>
              </a:rPr>
              <a:t>	i vraća </a:t>
            </a:r>
            <a:r>
              <a:rPr lang="sr-Latn-RS" altLang="sr-Latn-RS" sz="1900">
                <a:latin typeface="Consolas" pitchFamily="49" charset="0"/>
                <a:cs typeface="Consolas" pitchFamily="49" charset="0"/>
              </a:rPr>
              <a:t>true</a:t>
            </a:r>
            <a:r>
              <a:rPr lang="sr-Latn-RS" altLang="sr-Latn-RS" sz="1900">
                <a:solidFill>
                  <a:srgbClr val="0D0D0D"/>
                </a:solidFill>
              </a:rPr>
              <a:t> ako su stringovi isti, i </a:t>
            </a:r>
            <a:r>
              <a:rPr lang="sr-Latn-RS" altLang="sr-Latn-RS" sz="1900">
                <a:latin typeface="Consolas" pitchFamily="49" charset="0"/>
                <a:cs typeface="Consolas" pitchFamily="49" charset="0"/>
              </a:rPr>
              <a:t>false</a:t>
            </a:r>
            <a:r>
              <a:rPr lang="sr-Latn-RS" altLang="sr-Latn-RS" sz="1900">
                <a:solidFill>
                  <a:srgbClr val="0D0D0D"/>
                </a:solidFill>
              </a:rPr>
              <a:t> u suprotnom.</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Metoda </a:t>
            </a:r>
            <a:r>
              <a:rPr lang="en-GB" altLang="sr-Latn-RS" sz="1900">
                <a:latin typeface="Consolas" pitchFamily="49" charset="0"/>
                <a:cs typeface="Consolas" pitchFamily="49" charset="0"/>
              </a:rPr>
              <a:t>equalsIgnoreCase</a:t>
            </a:r>
            <a:r>
              <a:rPr lang="sr-Latn-RS" altLang="sr-Latn-RS" sz="1900">
                <a:solidFill>
                  <a:srgbClr val="0D0D0D"/>
                </a:solidFill>
              </a:rPr>
              <a:t> leksikografski poredi stringove, ali ne pravi razliku između malih i velikih slova. Koristi se isto kao metoda </a:t>
            </a:r>
            <a:r>
              <a:rPr lang="sr-Latn-RS" altLang="sr-Latn-RS" sz="1900">
                <a:latin typeface="Consolas" pitchFamily="49" charset="0"/>
                <a:cs typeface="Consolas" pitchFamily="49" charset="0"/>
              </a:rPr>
              <a:t>equals</a:t>
            </a:r>
            <a:r>
              <a:rPr lang="sr-Latn-RS" altLang="sr-Latn-RS" sz="190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a:solidFill>
                  <a:srgbClr val="0D0D0D"/>
                </a:solidFill>
              </a:rPr>
              <a:t>Metod</a:t>
            </a:r>
            <a:r>
              <a:rPr lang="sr-Latn-RS" altLang="sr-Latn-RS" sz="1900">
                <a:solidFill>
                  <a:srgbClr val="0D0D0D"/>
                </a:solidFill>
              </a:rPr>
              <a:t>a</a:t>
            </a:r>
            <a:r>
              <a:rPr lang="en-GB" altLang="sr-Latn-RS" sz="1900">
                <a:solidFill>
                  <a:srgbClr val="0D0D0D"/>
                </a:solidFill>
              </a:rPr>
              <a:t> </a:t>
            </a:r>
            <a:r>
              <a:rPr lang="en-GB" altLang="sr-Latn-RS" sz="1900">
                <a:latin typeface="Consolas" pitchFamily="49" charset="0"/>
                <a:cs typeface="Consolas" pitchFamily="49" charset="0"/>
              </a:rPr>
              <a:t>compareTo</a:t>
            </a:r>
            <a:r>
              <a:rPr lang="en-GB" altLang="sr-Latn-RS" sz="1900">
                <a:solidFill>
                  <a:srgbClr val="0D0D0D"/>
                </a:solidFill>
              </a:rPr>
              <a:t> </a:t>
            </a:r>
            <a:r>
              <a:rPr lang="sr-Latn-RS" altLang="sr-Latn-RS" sz="1900">
                <a:solidFill>
                  <a:srgbClr val="0D0D0D"/>
                </a:solidFill>
              </a:rPr>
              <a:t>je deklarisana u interfejsu</a:t>
            </a:r>
            <a:r>
              <a:rPr lang="en-GB" altLang="sr-Latn-RS" sz="1900">
                <a:solidFill>
                  <a:srgbClr val="0D0D0D"/>
                </a:solidFill>
              </a:rPr>
              <a:t> </a:t>
            </a:r>
            <a:r>
              <a:rPr lang="en-GB" altLang="sr-Latn-RS" sz="1900">
                <a:latin typeface="Consolas" pitchFamily="49" charset="0"/>
                <a:cs typeface="Consolas" pitchFamily="49" charset="0"/>
              </a:rPr>
              <a:t>Comparable</a:t>
            </a:r>
            <a:r>
              <a:rPr lang="sr-Latn-RS" altLang="sr-Latn-RS" sz="1900">
                <a:solidFill>
                  <a:srgbClr val="0D0D0D"/>
                </a:solidFill>
              </a:rPr>
              <a:t> i implementirana</a:t>
            </a:r>
            <a:r>
              <a:rPr lang="en-GB" altLang="sr-Latn-RS" sz="1900">
                <a:solidFill>
                  <a:srgbClr val="0D0D0D"/>
                </a:solidFill>
              </a:rPr>
              <a:t> </a:t>
            </a:r>
            <a:r>
              <a:rPr lang="sr-Latn-RS" altLang="sr-Latn-RS" sz="1900">
                <a:solidFill>
                  <a:srgbClr val="0D0D0D"/>
                </a:solidFill>
              </a:rPr>
              <a:t>je u klasi</a:t>
            </a:r>
            <a:r>
              <a:rPr lang="en-GB" altLang="sr-Latn-RS" sz="1900">
                <a:solidFill>
                  <a:srgbClr val="0D0D0D"/>
                </a:solidFill>
              </a:rPr>
              <a:t> </a:t>
            </a:r>
            <a:r>
              <a:rPr lang="en-GB" altLang="sr-Latn-RS" sz="1900">
                <a:latin typeface="Consolas" pitchFamily="49" charset="0"/>
                <a:cs typeface="Consolas" pitchFamily="49" charset="0"/>
              </a:rPr>
              <a:t>String</a:t>
            </a:r>
            <a:r>
              <a:rPr lang="en-GB" altLang="sr-Latn-RS" sz="1900">
                <a:solidFill>
                  <a:srgbClr val="0D0D0D"/>
                </a:solidFill>
              </a:rPr>
              <a:t>. </a:t>
            </a:r>
            <a:r>
              <a:rPr lang="sr-Latn-RS" altLang="sr-Latn-RS" sz="1900">
                <a:solidFill>
                  <a:srgbClr val="0D0D0D"/>
                </a:solidFill>
              </a:rPr>
              <a:t>Metoda se poziva kao:</a:t>
            </a:r>
          </a:p>
          <a:p>
            <a:pPr marL="239713" indent="-239713">
              <a:spcBef>
                <a:spcPts val="600"/>
              </a:spcBef>
              <a:spcAft>
                <a:spcPts val="6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a:t>
            </a:r>
            <a:r>
              <a:rPr lang="en-GB" altLang="sr-Latn-RS" sz="1900">
                <a:latin typeface="Consolas" pitchFamily="49" charset="0"/>
                <a:cs typeface="Consolas" pitchFamily="49" charset="0"/>
              </a:rPr>
              <a:t>s1.compareTo(s2)</a:t>
            </a:r>
            <a:endParaRPr lang="sr-Latn-RS" altLang="sr-Latn-RS" sz="1900">
              <a:latin typeface="Consolas" pitchFamily="49" charset="0"/>
              <a:cs typeface="Consolas" pitchFamily="49" charset="0"/>
            </a:endParaRPr>
          </a:p>
          <a:p>
            <a:pPr marL="239713" indent="-239713">
              <a:spcBef>
                <a:spcPct val="20000"/>
              </a:spcBef>
              <a:spcAft>
                <a:spcPct val="20000"/>
              </a:spcAft>
              <a:buClr>
                <a:schemeClr val="tx1"/>
              </a:buClr>
              <a:buSzPct val="75000"/>
              <a:tabLst>
                <a:tab pos="180975" algn="l"/>
                <a:tab pos="539750" algn="l"/>
                <a:tab pos="900113" algn="l"/>
                <a:tab pos="1260475" algn="l"/>
              </a:tabLst>
            </a:pPr>
            <a:r>
              <a:rPr lang="en-US" altLang="sr-Latn-RS" sz="1900">
                <a:solidFill>
                  <a:srgbClr val="0D0D0D"/>
                </a:solidFill>
              </a:rPr>
              <a:t>	</a:t>
            </a:r>
            <a:r>
              <a:rPr lang="sr-Latn-RS" altLang="sr-Latn-RS" sz="1900">
                <a:solidFill>
                  <a:srgbClr val="0D0D0D"/>
                </a:solidFill>
              </a:rPr>
              <a:t>i</a:t>
            </a:r>
            <a:r>
              <a:rPr lang="en-GB" altLang="sr-Latn-RS" sz="1900">
                <a:solidFill>
                  <a:srgbClr val="0D0D0D"/>
                </a:solidFill>
              </a:rPr>
              <a:t> </a:t>
            </a:r>
            <a:r>
              <a:rPr lang="sr-Latn-RS" altLang="sr-Latn-RS" sz="1900">
                <a:solidFill>
                  <a:srgbClr val="0D0D0D"/>
                </a:solidFill>
              </a:rPr>
              <a:t>vraća</a:t>
            </a:r>
            <a:r>
              <a:rPr lang="en-GB" altLang="sr-Latn-RS" sz="1900">
                <a:solidFill>
                  <a:srgbClr val="0D0D0D"/>
                </a:solidFill>
              </a:rPr>
              <a:t> 0 </a:t>
            </a:r>
            <a:r>
              <a:rPr lang="sr-Latn-RS" altLang="sr-Latn-RS" sz="1900">
                <a:solidFill>
                  <a:srgbClr val="0D0D0D"/>
                </a:solidFill>
              </a:rPr>
              <a:t>ako su </a:t>
            </a:r>
            <a:r>
              <a:rPr lang="sr-Latn-RS" altLang="sr-Latn-RS" sz="1900">
                <a:latin typeface="Consolas" pitchFamily="49" charset="0"/>
                <a:cs typeface="Consolas" pitchFamily="49" charset="0"/>
              </a:rPr>
              <a:t>s1</a:t>
            </a:r>
            <a:r>
              <a:rPr lang="sr-Latn-RS" altLang="sr-Latn-RS" sz="1900">
                <a:solidFill>
                  <a:srgbClr val="0D0D0D"/>
                </a:solidFill>
              </a:rPr>
              <a:t> i </a:t>
            </a:r>
            <a:r>
              <a:rPr lang="sr-Latn-RS" altLang="sr-Latn-RS" sz="1900">
                <a:latin typeface="Consolas" pitchFamily="49" charset="0"/>
                <a:cs typeface="Consolas" pitchFamily="49" charset="0"/>
              </a:rPr>
              <a:t>s2</a:t>
            </a:r>
            <a:r>
              <a:rPr lang="sr-Latn-RS" altLang="sr-Latn-RS" sz="1900">
                <a:solidFill>
                  <a:srgbClr val="0D0D0D"/>
                </a:solidFill>
              </a:rPr>
              <a:t> jednaki, negativan broj ako je </a:t>
            </a:r>
            <a:r>
              <a:rPr lang="sr-Latn-RS" altLang="sr-Latn-RS" sz="1900">
                <a:latin typeface="Consolas" pitchFamily="49" charset="0"/>
                <a:cs typeface="Consolas" pitchFamily="49" charset="0"/>
              </a:rPr>
              <a:t>s1</a:t>
            </a:r>
            <a:r>
              <a:rPr lang="en-US" altLang="sr-Latn-RS" sz="1900">
                <a:solidFill>
                  <a:srgbClr val="0D0D0D"/>
                </a:solidFill>
              </a:rPr>
              <a:t>&lt;</a:t>
            </a:r>
            <a:r>
              <a:rPr lang="en-US" altLang="sr-Latn-RS" sz="1900">
                <a:latin typeface="Consolas" pitchFamily="49" charset="0"/>
                <a:cs typeface="Consolas" pitchFamily="49" charset="0"/>
              </a:rPr>
              <a:t>s2</a:t>
            </a:r>
            <a:r>
              <a:rPr lang="sr-Latn-RS" altLang="sr-Latn-RS" sz="1900">
                <a:solidFill>
                  <a:srgbClr val="0D0D0D"/>
                </a:solidFill>
              </a:rPr>
              <a:t>, i pozitivan broj ako je </a:t>
            </a:r>
            <a:r>
              <a:rPr lang="sr-Latn-RS" altLang="sr-Latn-RS" sz="1900">
                <a:latin typeface="Consolas" pitchFamily="49" charset="0"/>
                <a:cs typeface="Consolas" pitchFamily="49" charset="0"/>
              </a:rPr>
              <a:t>s1</a:t>
            </a:r>
            <a:r>
              <a:rPr lang="en-US" altLang="sr-Latn-RS" sz="1900">
                <a:solidFill>
                  <a:srgbClr val="0D0D0D"/>
                </a:solidFill>
              </a:rPr>
              <a:t>&gt;</a:t>
            </a:r>
            <a:r>
              <a:rPr lang="en-US" altLang="sr-Latn-RS" sz="1900">
                <a:latin typeface="Consolas" pitchFamily="49" charset="0"/>
                <a:cs typeface="Consolas" pitchFamily="49" charset="0"/>
              </a:rPr>
              <a:t>s2</a:t>
            </a:r>
            <a:r>
              <a:rPr lang="sr-Latn-RS" altLang="sr-Latn-RS" sz="1900">
                <a:solidFill>
                  <a:srgbClr val="0D0D0D"/>
                </a:solidFill>
              </a:rPr>
              <a:t>.</a:t>
            </a:r>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BDE2F93-B887-4A57-95FE-70014E70989C}" type="slidenum">
              <a:rPr lang="en-GB" altLang="sr-Latn-RS" smtClean="0">
                <a:latin typeface="Arial Black" pitchFamily="34" charset="0"/>
              </a:rPr>
              <a:pPr eaLnBrk="1" hangingPunct="1"/>
              <a:t>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528638"/>
            <a:ext cx="4897437" cy="596900"/>
          </a:xfrm>
        </p:spPr>
        <p:txBody>
          <a:bodyPr/>
          <a:lstStyle/>
          <a:p>
            <a:pPr eaLnBrk="1" hangingPunct="1"/>
            <a:r>
              <a:rPr lang="sr-Latn-RS" altLang="sr-Latn-RS" sz="3600" smtClean="0"/>
              <a:t>Enumeracija kao klasa</a:t>
            </a:r>
            <a:endParaRPr lang="en-US" altLang="sr-Latn-RS" sz="3600" smtClean="0"/>
          </a:p>
        </p:txBody>
      </p:sp>
      <p:sp>
        <p:nvSpPr>
          <p:cNvPr id="37891" name="Rectangle 3" descr="Rectangle: Click to edit Master text styles&#10;Second level&#10;Third level&#10;Fourth level&#10;Fifth level"/>
          <p:cNvSpPr txBox="1">
            <a:spLocks noChangeArrowheads="1"/>
          </p:cNvSpPr>
          <p:nvPr/>
        </p:nvSpPr>
        <p:spPr bwMode="auto">
          <a:xfrm>
            <a:off x="250825" y="1341438"/>
            <a:ext cx="8713788"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Svi </a:t>
            </a:r>
            <a:r>
              <a:rPr lang="vi-VN" altLang="sr-Latn-RS" sz="1900" dirty="0">
                <a:latin typeface="Consolas" pitchFamily="49" charset="0"/>
                <a:cs typeface="Consolas" pitchFamily="49" charset="0"/>
              </a:rPr>
              <a:t>enum</a:t>
            </a:r>
            <a:r>
              <a:rPr lang="vi-VN" altLang="sr-Latn-RS" sz="2000" dirty="0"/>
              <a:t> tipovi su referencijski tipovi.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D</a:t>
            </a:r>
            <a:r>
              <a:rPr lang="vi-VN" altLang="sr-Latn-RS" sz="2000" dirty="0"/>
              <a:t>eklaracija enumeracije, pored konstanti, može uključiti i druge klasne komponente, kao što su metode, konstruktori, podaci.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Enumeracije predstavljaju specijalan tip klase kod kojih su konstante deklarisane kao </a:t>
            </a:r>
            <a:r>
              <a:rPr lang="vi-VN" altLang="sr-Latn-RS" sz="1900" dirty="0">
                <a:latin typeface="Consolas" pitchFamily="49" charset="0"/>
                <a:cs typeface="Consolas" pitchFamily="49" charset="0"/>
              </a:rPr>
              <a:t>final</a:t>
            </a:r>
            <a:r>
              <a:rPr lang="vi-VN" altLang="sr-Latn-RS" sz="2000" dirty="0"/>
              <a:t> i </a:t>
            </a:r>
            <a:r>
              <a:rPr lang="vi-VN" altLang="sr-Latn-RS" sz="1900" dirty="0">
                <a:latin typeface="Consolas" pitchFamily="49" charset="0"/>
                <a:cs typeface="Consolas" pitchFamily="49" charset="0"/>
              </a:rPr>
              <a:t>static</a:t>
            </a:r>
            <a:r>
              <a:rPr lang="vi-VN" altLang="sr-Latn-RS" sz="2000" dirty="0"/>
              <a:t>.</a:t>
            </a:r>
          </a:p>
          <a:p>
            <a:pPr eaLnBrk="1" hangingPunct="1">
              <a:spcAft>
                <a:spcPts val="600"/>
              </a:spcAft>
              <a:buClr>
                <a:schemeClr val="tx1"/>
              </a:buClr>
              <a:buSzPct val="75000"/>
              <a:buFont typeface="Wingdings" pitchFamily="2" charset="2"/>
              <a:buChar char="n"/>
            </a:pPr>
            <a:r>
              <a:rPr lang="vi-VN" altLang="sr-Latn-RS" sz="2000" dirty="0"/>
              <a:t>U nastavku dajemo primer enumeracije </a:t>
            </a:r>
            <a:r>
              <a:rPr lang="vi-VN" altLang="sr-Latn-RS" sz="1900" dirty="0">
                <a:latin typeface="Consolas" pitchFamily="49" charset="0"/>
                <a:cs typeface="Consolas" pitchFamily="49" charset="0"/>
              </a:rPr>
              <a:t>Opel</a:t>
            </a:r>
            <a:r>
              <a:rPr lang="vi-VN" altLang="sr-Latn-RS" sz="2000" dirty="0"/>
              <a:t> koja sadrži konstante </a:t>
            </a:r>
            <a:r>
              <a:rPr lang="vi-VN" altLang="sr-Latn-RS" sz="1900" dirty="0">
                <a:latin typeface="Consolas" pitchFamily="49" charset="0"/>
                <a:cs typeface="Consolas" pitchFamily="49" charset="0"/>
              </a:rPr>
              <a:t>ASTRA</a:t>
            </a:r>
            <a:r>
              <a:rPr lang="vi-VN" altLang="sr-Latn-RS" sz="2000" dirty="0"/>
              <a:t>, </a:t>
            </a:r>
            <a:r>
              <a:rPr lang="vi-VN" altLang="sr-Latn-RS" sz="1900" dirty="0">
                <a:latin typeface="Consolas" pitchFamily="49" charset="0"/>
                <a:cs typeface="Consolas" pitchFamily="49" charset="0"/>
              </a:rPr>
              <a:t>INSIGNIA</a:t>
            </a:r>
            <a:r>
              <a:rPr lang="vi-VN" altLang="sr-Latn-RS" sz="2000" dirty="0"/>
              <a:t>, </a:t>
            </a:r>
            <a:r>
              <a:rPr lang="vi-VN" altLang="sr-Latn-RS" sz="1900" dirty="0">
                <a:latin typeface="Consolas" pitchFamily="49" charset="0"/>
                <a:cs typeface="Consolas" pitchFamily="49" charset="0"/>
              </a:rPr>
              <a:t>CORSA </a:t>
            </a:r>
            <a:r>
              <a:rPr lang="vi-VN" altLang="sr-Latn-RS" sz="2000" dirty="0"/>
              <a:t>i </a:t>
            </a:r>
            <a:r>
              <a:rPr lang="vi-VN" altLang="sr-Latn-RS" sz="1900" dirty="0">
                <a:latin typeface="Consolas" pitchFamily="49" charset="0"/>
                <a:cs typeface="Consolas" pitchFamily="49" charset="0"/>
              </a:rPr>
              <a:t>ZAFIRA</a:t>
            </a:r>
            <a:r>
              <a:rPr lang="vi-VN" altLang="sr-Latn-RS" sz="2000" dirty="0"/>
              <a:t>, dva celobrojna podatka </a:t>
            </a:r>
            <a:r>
              <a:rPr lang="vi-VN" altLang="sr-Latn-RS" sz="1900" dirty="0">
                <a:latin typeface="Consolas" pitchFamily="49" charset="0"/>
                <a:cs typeface="Consolas" pitchFamily="49" charset="0"/>
              </a:rPr>
              <a:t>godProiz</a:t>
            </a:r>
            <a:r>
              <a:rPr lang="vi-VN" altLang="sr-Latn-RS" sz="2000" dirty="0"/>
              <a:t> i </a:t>
            </a:r>
            <a:r>
              <a:rPr lang="vi-VN" altLang="sr-Latn-RS" sz="1900" dirty="0">
                <a:latin typeface="Consolas" pitchFamily="49" charset="0"/>
                <a:cs typeface="Consolas" pitchFamily="49" charset="0"/>
              </a:rPr>
              <a:t>kubikaza</a:t>
            </a:r>
            <a:r>
              <a:rPr lang="vi-VN" altLang="sr-Latn-RS" sz="2000" dirty="0"/>
              <a:t>, konstruktor i </a:t>
            </a:r>
            <a:r>
              <a:rPr lang="vi-VN" altLang="sr-Latn-RS" sz="1900" dirty="0">
                <a:latin typeface="Consolas" pitchFamily="49" charset="0"/>
                <a:cs typeface="Consolas" pitchFamily="49" charset="0"/>
              </a:rPr>
              <a:t>get</a:t>
            </a:r>
            <a:r>
              <a:rPr lang="vi-VN" altLang="sr-Latn-RS" sz="2000" dirty="0"/>
              <a:t> metode za podatke.</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234609-092C-4277-843F-0F05E8A85F74}" type="slidenum">
              <a:rPr lang="en-GB" altLang="sr-Latn-RS" smtClean="0">
                <a:latin typeface="Arial Black" pitchFamily="34" charset="0"/>
              </a:rPr>
              <a:pPr eaLnBrk="1" hangingPunct="1"/>
              <a:t>40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468313" y="1539875"/>
            <a:ext cx="3932237" cy="506253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spAutoFit/>
          </a:bodyPr>
          <a:lstStyle/>
          <a:p>
            <a:pPr>
              <a:spcAft>
                <a:spcPts val="600"/>
              </a:spcAft>
              <a:tabLst>
                <a:tab pos="215900" algn="l"/>
                <a:tab pos="431800" algn="l"/>
                <a:tab pos="647700" algn="l"/>
                <a:tab pos="863600" algn="l"/>
              </a:tabLst>
            </a:pPr>
            <a:r>
              <a:rPr lang="en-US" altLang="sr-Latn-RS" sz="1600" b="1" dirty="0">
                <a:solidFill>
                  <a:srgbClr val="7F0055"/>
                </a:solidFill>
                <a:latin typeface="Consolas" pitchFamily="49" charset="0"/>
                <a:cs typeface="Times New Roman" pitchFamily="18" charset="0"/>
              </a:rPr>
              <a:t>public</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enum</a:t>
            </a:r>
            <a:r>
              <a:rPr lang="en-US" altLang="sr-Latn-RS" sz="1600" dirty="0">
                <a:solidFill>
                  <a:srgbClr val="000000"/>
                </a:solidFill>
                <a:latin typeface="Consolas" pitchFamily="49" charset="0"/>
                <a:cs typeface="Times New Roman" pitchFamily="18" charset="0"/>
              </a:rPr>
              <a:t> Opel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ASTRA(2011,1590),</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INSIGNIA(2009,2000),</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CORSA(2008,1400),</a:t>
            </a:r>
            <a:endParaRPr lang="en-GB" altLang="sr-Latn-RS" sz="20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dirty="0">
                <a:latin typeface="Consolas" pitchFamily="49" charset="0"/>
                <a:cs typeface="Times New Roman" pitchFamily="18" charset="0"/>
              </a:rPr>
              <a:t>	ZAFIRA(2012,2100);</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private</a:t>
            </a: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final</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latin typeface="Consolas" pitchFamily="49" charset="0"/>
                <a:cs typeface="Times New Roman" pitchFamily="18" charset="0"/>
              </a:rPr>
              <a:t>godProiz</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1200"/>
              </a:spcAft>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private</a:t>
            </a: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final</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latin typeface="Consolas" pitchFamily="49" charset="0"/>
                <a:cs typeface="Times New Roman" pitchFamily="18" charset="0"/>
              </a:rPr>
              <a:t>kubikaza</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Opel(</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gP</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kub</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t>
            </a:r>
            <a:r>
              <a:rPr lang="en-US" altLang="sr-Latn-RS" sz="1600" dirty="0" err="1">
                <a:latin typeface="Consolas" pitchFamily="49" charset="0"/>
                <a:cs typeface="Times New Roman" pitchFamily="18" charset="0"/>
              </a:rPr>
              <a:t>godProiz</a:t>
            </a:r>
            <a:r>
              <a:rPr lang="en-US" altLang="sr-Latn-RS" sz="1600" dirty="0">
                <a:latin typeface="Consolas" pitchFamily="49" charset="0"/>
                <a:cs typeface="Times New Roman" pitchFamily="18" charset="0"/>
              </a:rPr>
              <a:t> = </a:t>
            </a:r>
            <a:r>
              <a:rPr lang="en-US" altLang="sr-Latn-RS" sz="1600" dirty="0" err="1">
                <a:latin typeface="Consolas" pitchFamily="49" charset="0"/>
                <a:cs typeface="Times New Roman" pitchFamily="18" charset="0"/>
              </a:rPr>
              <a:t>gP</a:t>
            </a:r>
            <a:r>
              <a:rPr lang="en-US" altLang="sr-Latn-RS" sz="1600" dirty="0">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t>
            </a:r>
            <a:r>
              <a:rPr lang="en-US" altLang="sr-Latn-RS" sz="1600" dirty="0" err="1">
                <a:latin typeface="Consolas" pitchFamily="49" charset="0"/>
                <a:cs typeface="Times New Roman" pitchFamily="18" charset="0"/>
              </a:rPr>
              <a:t>kubikaza</a:t>
            </a:r>
            <a:r>
              <a:rPr lang="en-US" altLang="sr-Latn-RS" sz="1600" dirty="0">
                <a:latin typeface="Consolas" pitchFamily="49" charset="0"/>
                <a:cs typeface="Times New Roman" pitchFamily="18" charset="0"/>
              </a:rPr>
              <a:t> = </a:t>
            </a:r>
            <a:r>
              <a:rPr lang="en-US" altLang="sr-Latn-RS" sz="1600" dirty="0" err="1">
                <a:latin typeface="Consolas" pitchFamily="49" charset="0"/>
                <a:cs typeface="Times New Roman" pitchFamily="18" charset="0"/>
              </a:rPr>
              <a:t>kub</a:t>
            </a:r>
            <a:r>
              <a:rPr lang="en-US" altLang="sr-Latn-RS" sz="1600" dirty="0">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public</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getGodProiz</a:t>
            </a: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return</a:t>
            </a:r>
            <a:r>
              <a:rPr lang="en-US" altLang="sr-Latn-RS" sz="1600" dirty="0">
                <a:solidFill>
                  <a:srgbClr val="000000"/>
                </a:solidFill>
                <a:latin typeface="Consolas" pitchFamily="49" charset="0"/>
                <a:cs typeface="Times New Roman" pitchFamily="18" charset="0"/>
              </a:rPr>
              <a:t> </a:t>
            </a:r>
            <a:r>
              <a:rPr lang="en-US" altLang="sr-Latn-RS" sz="1600" dirty="0" err="1">
                <a:latin typeface="Consolas" pitchFamily="49" charset="0"/>
                <a:cs typeface="Times New Roman" pitchFamily="18" charset="0"/>
              </a:rPr>
              <a:t>godProiz</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public</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7F0055"/>
                </a:solidFill>
                <a:latin typeface="Consolas" pitchFamily="49" charset="0"/>
                <a:cs typeface="Times New Roman" pitchFamily="18" charset="0"/>
              </a:rPr>
              <a:t>int</a:t>
            </a: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getKubikaza</a:t>
            </a: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return</a:t>
            </a:r>
            <a:r>
              <a:rPr lang="en-US" altLang="sr-Latn-RS" sz="1600" dirty="0">
                <a:solidFill>
                  <a:srgbClr val="000000"/>
                </a:solidFill>
                <a:latin typeface="Consolas" pitchFamily="49" charset="0"/>
                <a:cs typeface="Times New Roman" pitchFamily="18" charset="0"/>
              </a:rPr>
              <a:t> </a:t>
            </a:r>
            <a:r>
              <a:rPr lang="en-US" altLang="sr-Latn-RS" sz="1600" dirty="0" err="1">
                <a:latin typeface="Consolas" pitchFamily="49" charset="0"/>
                <a:cs typeface="Times New Roman" pitchFamily="18" charset="0"/>
              </a:rPr>
              <a:t>kubikaza</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p:txBody>
      </p:sp>
      <p:sp>
        <p:nvSpPr>
          <p:cNvPr id="3891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F4AE6D-F9E5-436D-94FA-92002EBE837B}" type="slidenum">
              <a:rPr lang="en-GB" altLang="sr-Latn-RS" smtClean="0">
                <a:latin typeface="Arial Black" pitchFamily="34" charset="0"/>
              </a:rPr>
              <a:pPr eaLnBrk="1" hangingPunct="1"/>
              <a:t>41</a:t>
            </a:fld>
            <a:endParaRPr lang="en-GB" altLang="sr-Latn-RS" smtClean="0">
              <a:latin typeface="Arial Black" pitchFamily="34" charset="0"/>
            </a:endParaRPr>
          </a:p>
        </p:txBody>
      </p:sp>
      <p:sp>
        <p:nvSpPr>
          <p:cNvPr id="38916" name="Rectangle 2"/>
          <p:cNvSpPr>
            <a:spLocks noGrp="1" noChangeArrowheads="1"/>
          </p:cNvSpPr>
          <p:nvPr>
            <p:ph type="title"/>
          </p:nvPr>
        </p:nvSpPr>
        <p:spPr>
          <a:xfrm>
            <a:off x="395288" y="528638"/>
            <a:ext cx="6337300" cy="596900"/>
          </a:xfrm>
        </p:spPr>
        <p:txBody>
          <a:bodyPr/>
          <a:lstStyle/>
          <a:p>
            <a:pPr eaLnBrk="1" hangingPunct="1"/>
            <a:r>
              <a:rPr lang="sr-Latn-RS" altLang="sr-Latn-RS" sz="3600" smtClean="0"/>
              <a:t>Primer enumeracije kao klase</a:t>
            </a:r>
            <a:endParaRPr lang="en-US" altLang="sr-Latn-RS" sz="3600" smtClean="0"/>
          </a:p>
        </p:txBody>
      </p:sp>
      <p:sp>
        <p:nvSpPr>
          <p:cNvPr id="38917" name="Rectangle 2"/>
          <p:cNvSpPr>
            <a:spLocks noChangeArrowheads="1"/>
          </p:cNvSpPr>
          <p:nvPr/>
        </p:nvSpPr>
        <p:spPr bwMode="auto">
          <a:xfrm>
            <a:off x="4572000" y="1552575"/>
            <a:ext cx="4494213" cy="2030413"/>
          </a:xfrm>
          <a:prstGeom prst="rect">
            <a:avLst/>
          </a:prstGeom>
          <a:noFill/>
          <a:ln w="9525">
            <a:solidFill>
              <a:srgbClr val="3333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a:solidFill>
                  <a:srgbClr val="3333CC"/>
                </a:solidFill>
                <a:cs typeface="Times New Roman" pitchFamily="18" charset="0"/>
              </a:rPr>
              <a:t>Nakon svake konstante enumeracije, unutar zagrada navodimo vrednosti kojima inicijalizujemo konstante.</a:t>
            </a:r>
            <a:endParaRPr lang="sr-Latn-RS" altLang="sr-Latn-RS">
              <a:solidFill>
                <a:srgbClr val="3333CC"/>
              </a:solidFill>
              <a:cs typeface="Times New Roman" pitchFamily="18" charset="0"/>
            </a:endParaRPr>
          </a:p>
          <a:p>
            <a:r>
              <a:rPr lang="sr-Latn-RS" altLang="sr-Latn-RS">
                <a:solidFill>
                  <a:srgbClr val="3333CC"/>
                </a:solidFill>
                <a:cs typeface="Times New Roman" pitchFamily="18" charset="0"/>
              </a:rPr>
              <a:t>Konstante enumeracije se navode odmah na početku deklaracije enumeracije, tj. ispred podataka, konstruktora i metoda. U suprotnom, dobija se sintaksna greška.</a:t>
            </a:r>
          </a:p>
        </p:txBody>
      </p:sp>
      <p:cxnSp>
        <p:nvCxnSpPr>
          <p:cNvPr id="38918" name="Straight Arrow Connector 6"/>
          <p:cNvCxnSpPr>
            <a:cxnSpLocks noChangeShapeType="1"/>
          </p:cNvCxnSpPr>
          <p:nvPr/>
        </p:nvCxnSpPr>
        <p:spPr bwMode="auto">
          <a:xfrm flipH="1">
            <a:off x="3276600" y="2290763"/>
            <a:ext cx="1263650" cy="2222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8919" name="Right Brace 5"/>
          <p:cNvSpPr>
            <a:spLocks/>
          </p:cNvSpPr>
          <p:nvPr/>
        </p:nvSpPr>
        <p:spPr bwMode="auto">
          <a:xfrm>
            <a:off x="2843213" y="1773238"/>
            <a:ext cx="288925" cy="1079500"/>
          </a:xfrm>
          <a:prstGeom prst="rightBrace">
            <a:avLst>
              <a:gd name="adj1" fmla="val 8303"/>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ltLang="sr-Latn-RS"/>
          </a:p>
        </p:txBody>
      </p:sp>
      <p:cxnSp>
        <p:nvCxnSpPr>
          <p:cNvPr id="38920" name="Straight Arrow Connector 6"/>
          <p:cNvCxnSpPr>
            <a:cxnSpLocks noChangeShapeType="1"/>
            <a:stCxn id="18" idx="1"/>
          </p:cNvCxnSpPr>
          <p:nvPr/>
        </p:nvCxnSpPr>
        <p:spPr bwMode="auto">
          <a:xfrm flipH="1" flipV="1">
            <a:off x="3435350" y="3995738"/>
            <a:ext cx="1281113" cy="25558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8921" name="Right Brace 15"/>
          <p:cNvSpPr>
            <a:spLocks/>
          </p:cNvSpPr>
          <p:nvPr/>
        </p:nvSpPr>
        <p:spPr bwMode="auto">
          <a:xfrm>
            <a:off x="3100388" y="3519488"/>
            <a:ext cx="288925" cy="944562"/>
          </a:xfrm>
          <a:prstGeom prst="rightBrace">
            <a:avLst>
              <a:gd name="adj1" fmla="val 8309"/>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ltLang="sr-Latn-RS"/>
          </a:p>
        </p:txBody>
      </p:sp>
      <p:sp>
        <p:nvSpPr>
          <p:cNvPr id="18" name="Rectangle 17"/>
          <p:cNvSpPr/>
          <p:nvPr/>
        </p:nvSpPr>
        <p:spPr>
          <a:xfrm>
            <a:off x="4716463" y="3789363"/>
            <a:ext cx="3240087" cy="922337"/>
          </a:xfrm>
          <a:prstGeom prst="rect">
            <a:avLst/>
          </a:prstGeom>
          <a:ln>
            <a:solidFill>
              <a:srgbClr val="3333CC"/>
            </a:solidFill>
          </a:ln>
        </p:spPr>
        <p:txBody>
          <a:bodyPr>
            <a:spAutoFit/>
          </a:bodyPr>
          <a:lstStyle/>
          <a:p>
            <a:pPr>
              <a:defRPr/>
            </a:pPr>
            <a:r>
              <a:rPr lang="sr-Latn-RS">
                <a:solidFill>
                  <a:srgbClr val="3333CC"/>
                </a:solidFill>
                <a:latin typeface="+mn-lt"/>
                <a:ea typeface="Times New Roman"/>
                <a:cs typeface="Times New Roman"/>
              </a:rPr>
              <a:t>Konstruktor. </a:t>
            </a:r>
            <a:r>
              <a:rPr lang="en-GB">
                <a:solidFill>
                  <a:srgbClr val="3333CC"/>
                </a:solidFill>
                <a:ea typeface="Times New Roman"/>
                <a:cs typeface="Times New Roman"/>
              </a:rPr>
              <a:t>Inicijalizacija se, kao kod ostalih klasa, vrši pozivanjem konstruktora</a:t>
            </a:r>
            <a:r>
              <a:rPr lang="sr-Latn-RS">
                <a:solidFill>
                  <a:srgbClr val="3333CC"/>
                </a:solidFill>
                <a:ea typeface="Times New Roman"/>
                <a:cs typeface="Times New Roman"/>
              </a:rPr>
              <a:t>.</a:t>
            </a:r>
            <a:endParaRPr lang="en-GB">
              <a:solidFill>
                <a:srgbClr val="3333CC"/>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528638"/>
            <a:ext cx="6337300" cy="596900"/>
          </a:xfrm>
        </p:spPr>
        <p:txBody>
          <a:bodyPr/>
          <a:lstStyle/>
          <a:p>
            <a:pPr eaLnBrk="1" hangingPunct="1"/>
            <a:r>
              <a:rPr lang="sr-Latn-RS" altLang="sr-Latn-RS" sz="3600" smtClean="0"/>
              <a:t>Primer enumeracije kao klase</a:t>
            </a:r>
            <a:endParaRPr lang="en-US" altLang="sr-Latn-RS" sz="3600" smtClean="0"/>
          </a:p>
        </p:txBody>
      </p:sp>
      <p:sp>
        <p:nvSpPr>
          <p:cNvPr id="39939" name="Rectangle 1"/>
          <p:cNvSpPr>
            <a:spLocks noChangeArrowheads="1"/>
          </p:cNvSpPr>
          <p:nvPr/>
        </p:nvSpPr>
        <p:spPr bwMode="auto">
          <a:xfrm>
            <a:off x="468313" y="1997075"/>
            <a:ext cx="8180387" cy="28003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spAutoFit/>
          </a:bodyPr>
          <a:lstStyle/>
          <a:p>
            <a:pPr>
              <a:tabLst>
                <a:tab pos="215900" algn="l"/>
                <a:tab pos="431800" algn="l"/>
                <a:tab pos="647700" algn="l"/>
                <a:tab pos="863600" algn="l"/>
              </a:tabLst>
            </a:pPr>
            <a:r>
              <a:rPr lang="en-US" altLang="sr-Latn-RS" sz="1600" b="1" dirty="0">
                <a:solidFill>
                  <a:srgbClr val="7F0055"/>
                </a:solidFill>
                <a:latin typeface="Consolas" pitchFamily="49" charset="0"/>
                <a:cs typeface="Times New Roman" pitchFamily="18" charset="0"/>
              </a:rPr>
              <a:t>public</a:t>
            </a: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class</a:t>
            </a: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OpelTest</a:t>
            </a: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public</a:t>
            </a: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static</a:t>
            </a: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void</a:t>
            </a:r>
            <a:r>
              <a:rPr lang="en-US" altLang="sr-Latn-RS" sz="1600" dirty="0">
                <a:solidFill>
                  <a:srgbClr val="000000"/>
                </a:solidFill>
                <a:latin typeface="Consolas" pitchFamily="49" charset="0"/>
                <a:cs typeface="Times New Roman" pitchFamily="18" charset="0"/>
              </a:rPr>
              <a:t> main(String[] </a:t>
            </a:r>
            <a:r>
              <a:rPr lang="en-US" altLang="sr-Latn-RS" sz="1600" dirty="0" err="1">
                <a:solidFill>
                  <a:srgbClr val="000000"/>
                </a:solidFill>
                <a:latin typeface="Consolas" pitchFamily="49" charset="0"/>
                <a:cs typeface="Times New Roman" pitchFamily="18" charset="0"/>
              </a:rPr>
              <a:t>args</a:t>
            </a: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System.out.printf</a:t>
            </a:r>
            <a:r>
              <a:rPr lang="en-US" altLang="sr-Latn-RS" sz="1600" dirty="0">
                <a:solidFill>
                  <a:srgbClr val="000000"/>
                </a:solidFill>
                <a:latin typeface="Consolas" pitchFamily="49" charset="0"/>
                <a:cs typeface="Times New Roman" pitchFamily="18" charset="0"/>
              </a:rPr>
              <a:t>(</a:t>
            </a:r>
            <a:r>
              <a:rPr lang="en-US" altLang="sr-Latn-RS" sz="1600" dirty="0">
                <a:solidFill>
                  <a:srgbClr val="2A00FF"/>
                </a:solidFill>
                <a:latin typeface="Consolas" pitchFamily="49" charset="0"/>
                <a:cs typeface="Times New Roman" pitchFamily="18" charset="0"/>
              </a:rPr>
              <a:t>"%-10s%8s%10s\n"</a:t>
            </a:r>
            <a:r>
              <a:rPr lang="en-US" altLang="sr-Latn-RS" sz="1600" dirty="0">
                <a:solidFill>
                  <a:srgbClr val="000000"/>
                </a:solidFill>
                <a:latin typeface="Consolas" pitchFamily="49" charset="0"/>
                <a:cs typeface="Times New Roman" pitchFamily="18" charset="0"/>
              </a:rPr>
              <a:t>, </a:t>
            </a:r>
            <a:r>
              <a:rPr lang="en-US" altLang="sr-Latn-RS" sz="1600" dirty="0">
                <a:solidFill>
                  <a:srgbClr val="2A00FF"/>
                </a:solidFill>
                <a:latin typeface="Consolas" pitchFamily="49" charset="0"/>
                <a:cs typeface="Times New Roman" pitchFamily="18" charset="0"/>
              </a:rPr>
              <a:t>"</a:t>
            </a:r>
            <a:r>
              <a:rPr lang="en-US" altLang="sr-Latn-RS" sz="1600" dirty="0" err="1">
                <a:solidFill>
                  <a:srgbClr val="2A00FF"/>
                </a:solidFill>
                <a:latin typeface="Consolas" pitchFamily="49" charset="0"/>
                <a:cs typeface="Times New Roman" pitchFamily="18" charset="0"/>
              </a:rPr>
              <a:t>Marka</a:t>
            </a:r>
            <a:r>
              <a:rPr lang="en-US" altLang="sr-Latn-RS" sz="1600" dirty="0">
                <a:solidFill>
                  <a:srgbClr val="2A00FF"/>
                </a:solidFill>
                <a:latin typeface="Consolas" pitchFamily="49" charset="0"/>
                <a:cs typeface="Times New Roman" pitchFamily="18" charset="0"/>
              </a:rPr>
              <a:t>"</a:t>
            </a:r>
            <a:r>
              <a:rPr lang="en-US" altLang="sr-Latn-RS" sz="1600" dirty="0">
                <a:solidFill>
                  <a:srgbClr val="000000"/>
                </a:solidFill>
                <a:latin typeface="Consolas" pitchFamily="49" charset="0"/>
                <a:cs typeface="Times New Roman" pitchFamily="18" charset="0"/>
              </a:rPr>
              <a:t>,</a:t>
            </a:r>
            <a:r>
              <a:rPr lang="en-US" altLang="sr-Latn-RS" sz="1600" dirty="0">
                <a:solidFill>
                  <a:srgbClr val="2A00FF"/>
                </a:solidFill>
                <a:latin typeface="Consolas" pitchFamily="49" charset="0"/>
                <a:cs typeface="Times New Roman" pitchFamily="18" charset="0"/>
              </a:rPr>
              <a:t>"</a:t>
            </a:r>
            <a:r>
              <a:rPr lang="en-US" altLang="sr-Latn-RS" sz="1600" dirty="0" err="1">
                <a:solidFill>
                  <a:srgbClr val="2A00FF"/>
                </a:solidFill>
                <a:latin typeface="Consolas" pitchFamily="49" charset="0"/>
                <a:cs typeface="Times New Roman" pitchFamily="18" charset="0"/>
              </a:rPr>
              <a:t>Godina</a:t>
            </a:r>
            <a:r>
              <a:rPr lang="en-US" altLang="sr-Latn-RS" sz="1600" dirty="0">
                <a:solidFill>
                  <a:srgbClr val="2A00FF"/>
                </a:solidFill>
                <a:latin typeface="Consolas" pitchFamily="49" charset="0"/>
                <a:cs typeface="Times New Roman" pitchFamily="18" charset="0"/>
              </a:rPr>
              <a:t>"</a:t>
            </a:r>
            <a:r>
              <a:rPr lang="en-US" altLang="sr-Latn-RS" sz="1600" dirty="0">
                <a:solidFill>
                  <a:srgbClr val="000000"/>
                </a:solidFill>
                <a:latin typeface="Consolas" pitchFamily="49" charset="0"/>
                <a:cs typeface="Times New Roman" pitchFamily="18" charset="0"/>
              </a:rPr>
              <a:t>, </a:t>
            </a:r>
            <a:r>
              <a:rPr lang="en-US" altLang="sr-Latn-RS" sz="1600" dirty="0">
                <a:solidFill>
                  <a:srgbClr val="2A00FF"/>
                </a:solidFill>
                <a:latin typeface="Consolas" pitchFamily="49" charset="0"/>
                <a:cs typeface="Times New Roman" pitchFamily="18" charset="0"/>
              </a:rPr>
              <a:t>"</a:t>
            </a:r>
            <a:r>
              <a:rPr lang="en-US" altLang="sr-Latn-RS" sz="1600" dirty="0" err="1">
                <a:solidFill>
                  <a:srgbClr val="2A00FF"/>
                </a:solidFill>
                <a:latin typeface="Consolas" pitchFamily="49" charset="0"/>
                <a:cs typeface="Times New Roman" pitchFamily="18" charset="0"/>
              </a:rPr>
              <a:t>Kubikaža</a:t>
            </a:r>
            <a:r>
              <a:rPr lang="en-US" altLang="sr-Latn-RS" sz="1600" dirty="0">
                <a:solidFill>
                  <a:srgbClr val="2A00FF"/>
                </a:solidFill>
                <a:latin typeface="Consolas" pitchFamily="49" charset="0"/>
                <a:cs typeface="Times New Roman" pitchFamily="18" charset="0"/>
              </a:rPr>
              <a:t>"</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b="1" dirty="0">
                <a:solidFill>
                  <a:srgbClr val="7F0055"/>
                </a:solidFill>
                <a:latin typeface="Consolas" pitchFamily="49" charset="0"/>
                <a:cs typeface="Times New Roman" pitchFamily="18" charset="0"/>
              </a:rPr>
              <a:t>for</a:t>
            </a:r>
            <a:r>
              <a:rPr lang="en-US" altLang="sr-Latn-RS" sz="1600" dirty="0">
                <a:solidFill>
                  <a:srgbClr val="000000"/>
                </a:solidFill>
                <a:latin typeface="Consolas" pitchFamily="49" charset="0"/>
                <a:cs typeface="Times New Roman" pitchFamily="18" charset="0"/>
              </a:rPr>
              <a:t>(Opel </a:t>
            </a:r>
            <a:r>
              <a:rPr lang="en-US" altLang="sr-Latn-RS" sz="1600" dirty="0" err="1">
                <a:solidFill>
                  <a:srgbClr val="000000"/>
                </a:solidFill>
                <a:latin typeface="Consolas" pitchFamily="49" charset="0"/>
                <a:cs typeface="Times New Roman" pitchFamily="18" charset="0"/>
              </a:rPr>
              <a:t>opelAuto</a:t>
            </a:r>
            <a:r>
              <a:rPr lang="en-US" altLang="sr-Latn-RS" sz="1600" dirty="0">
                <a:solidFill>
                  <a:srgbClr val="000000"/>
                </a:solidFill>
                <a:latin typeface="Consolas" pitchFamily="49" charset="0"/>
                <a:cs typeface="Times New Roman" pitchFamily="18" charset="0"/>
              </a:rPr>
              <a:t>: </a:t>
            </a:r>
            <a:r>
              <a:rPr lang="en-US" altLang="sr-Latn-RS" sz="1600" b="1" dirty="0" err="1">
                <a:solidFill>
                  <a:srgbClr val="FF0000"/>
                </a:solidFill>
                <a:latin typeface="Consolas" pitchFamily="49" charset="0"/>
                <a:cs typeface="Times New Roman" pitchFamily="18" charset="0"/>
              </a:rPr>
              <a:t>Opel.values</a:t>
            </a:r>
            <a:r>
              <a:rPr lang="en-US" altLang="sr-Latn-RS" sz="1600" b="1" dirty="0">
                <a:solidFill>
                  <a:srgbClr val="FF0000"/>
                </a:solidFill>
                <a:latin typeface="Consolas" pitchFamily="49" charset="0"/>
                <a:cs typeface="Times New Roman" pitchFamily="18" charset="0"/>
              </a:rPr>
              <a:t>()</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System.out.printf</a:t>
            </a:r>
            <a:r>
              <a:rPr lang="en-US" altLang="sr-Latn-RS" sz="1600" dirty="0">
                <a:solidFill>
                  <a:srgbClr val="000000"/>
                </a:solidFill>
                <a:latin typeface="Consolas" pitchFamily="49" charset="0"/>
                <a:cs typeface="Times New Roman" pitchFamily="18" charset="0"/>
              </a:rPr>
              <a:t>(</a:t>
            </a:r>
            <a:r>
              <a:rPr lang="en-US" altLang="sr-Latn-RS" sz="1600" dirty="0">
                <a:solidFill>
                  <a:srgbClr val="2A00FF"/>
                </a:solidFill>
                <a:latin typeface="Consolas" pitchFamily="49" charset="0"/>
                <a:cs typeface="Times New Roman" pitchFamily="18" charset="0"/>
              </a:rPr>
              <a:t>"%-10s%8d%10d\n"</a:t>
            </a: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r>
              <a:rPr lang="en-US" altLang="sr-Latn-RS" sz="1600" dirty="0" err="1">
                <a:solidFill>
                  <a:srgbClr val="000000"/>
                </a:solidFill>
                <a:latin typeface="Consolas" pitchFamily="49" charset="0"/>
                <a:cs typeface="Times New Roman" pitchFamily="18" charset="0"/>
              </a:rPr>
              <a:t>opelAuto,opelAuto.getGodProiz</a:t>
            </a:r>
            <a:r>
              <a:rPr lang="en-US" altLang="sr-Latn-RS" sz="1600" dirty="0">
                <a:solidFill>
                  <a:srgbClr val="000000"/>
                </a:solidFill>
                <a:latin typeface="Consolas" pitchFamily="49" charset="0"/>
                <a:cs typeface="Times New Roman" pitchFamily="18" charset="0"/>
              </a:rPr>
              <a:t>(),</a:t>
            </a:r>
            <a:r>
              <a:rPr lang="en-US" altLang="sr-Latn-RS" sz="1600" dirty="0" err="1">
                <a:solidFill>
                  <a:srgbClr val="000000"/>
                </a:solidFill>
                <a:latin typeface="Consolas" pitchFamily="49" charset="0"/>
                <a:cs typeface="Times New Roman" pitchFamily="18" charset="0"/>
              </a:rPr>
              <a:t>opelAuto.getKubikaza</a:t>
            </a: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latin typeface="Consolas" pitchFamily="49" charset="0"/>
                <a:cs typeface="Times New Roman" pitchFamily="18" charset="0"/>
              </a:rPr>
              <a:t> </a:t>
            </a:r>
            <a:endParaRPr lang="en-GB" altLang="sr-Latn-RS" sz="2000" dirty="0">
              <a:latin typeface="Calibri" pitchFamily="34" charset="0"/>
              <a:cs typeface="Times New Roman" pitchFamily="18" charset="0"/>
            </a:endParaRPr>
          </a:p>
          <a:p>
            <a:pPr>
              <a:tabLst>
                <a:tab pos="215900" algn="l"/>
                <a:tab pos="431800" algn="l"/>
                <a:tab pos="647700" algn="l"/>
                <a:tab pos="863600" algn="l"/>
              </a:tabLst>
            </a:pPr>
            <a:r>
              <a:rPr lang="en-US" altLang="sr-Latn-RS" sz="1600" dirty="0">
                <a:solidFill>
                  <a:srgbClr val="000000"/>
                </a:solidFill>
                <a:latin typeface="Consolas" pitchFamily="49" charset="0"/>
                <a:cs typeface="Times New Roman" pitchFamily="18" charset="0"/>
              </a:rPr>
              <a:t>}</a:t>
            </a:r>
            <a:endParaRPr lang="en-GB" altLang="sr-Latn-RS" sz="2000" dirty="0">
              <a:latin typeface="Calibri" pitchFamily="34" charset="0"/>
              <a:cs typeface="Times New Roman" pitchFamily="18" charset="0"/>
            </a:endParaRPr>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411AB9-6DA1-4F1A-9C7E-5DE7CD45FC5A}" type="slidenum">
              <a:rPr lang="en-GB" altLang="sr-Latn-RS" smtClean="0">
                <a:latin typeface="Arial Black" pitchFamily="34" charset="0"/>
              </a:rPr>
              <a:pPr eaLnBrk="1" hangingPunct="1"/>
              <a:t>42</a:t>
            </a:fld>
            <a:endParaRPr lang="en-GB" altLang="sr-Latn-RS" smtClean="0">
              <a:latin typeface="Arial Black" pitchFamily="34" charset="0"/>
            </a:endParaRPr>
          </a:p>
        </p:txBody>
      </p:sp>
      <p:sp>
        <p:nvSpPr>
          <p:cNvPr id="39941" name="Rectangle 1"/>
          <p:cNvSpPr>
            <a:spLocks noChangeArrowheads="1"/>
          </p:cNvSpPr>
          <p:nvPr/>
        </p:nvSpPr>
        <p:spPr bwMode="auto">
          <a:xfrm>
            <a:off x="468313" y="5273675"/>
            <a:ext cx="3455987" cy="1323975"/>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altLang="sr-Latn-RS" sz="1600" dirty="0">
                <a:solidFill>
                  <a:srgbClr val="339933"/>
                </a:solidFill>
                <a:latin typeface="Consolas" pitchFamily="49" charset="0"/>
                <a:cs typeface="Times New Roman" pitchFamily="18" charset="0"/>
              </a:rPr>
              <a:t>Marka       Godina  Kubikaža</a:t>
            </a:r>
          </a:p>
          <a:p>
            <a:r>
              <a:rPr lang="it-IT" altLang="sr-Latn-RS" sz="1600" dirty="0">
                <a:solidFill>
                  <a:srgbClr val="339933"/>
                </a:solidFill>
                <a:latin typeface="Consolas" pitchFamily="49" charset="0"/>
                <a:cs typeface="Times New Roman" pitchFamily="18" charset="0"/>
              </a:rPr>
              <a:t>ASTRA         2011      1590</a:t>
            </a:r>
          </a:p>
          <a:p>
            <a:r>
              <a:rPr lang="it-IT" altLang="sr-Latn-RS" sz="1600" dirty="0">
                <a:solidFill>
                  <a:srgbClr val="339933"/>
                </a:solidFill>
                <a:latin typeface="Consolas" pitchFamily="49" charset="0"/>
                <a:cs typeface="Times New Roman" pitchFamily="18" charset="0"/>
              </a:rPr>
              <a:t>INSIGNIA      2009      2000</a:t>
            </a:r>
          </a:p>
          <a:p>
            <a:r>
              <a:rPr lang="it-IT" altLang="sr-Latn-RS" sz="1600" dirty="0">
                <a:solidFill>
                  <a:srgbClr val="339933"/>
                </a:solidFill>
                <a:latin typeface="Consolas" pitchFamily="49" charset="0"/>
                <a:cs typeface="Times New Roman" pitchFamily="18" charset="0"/>
              </a:rPr>
              <a:t>CORSA         2008      1400</a:t>
            </a:r>
          </a:p>
          <a:p>
            <a:r>
              <a:rPr lang="it-IT" altLang="sr-Latn-RS" sz="1600" dirty="0">
                <a:solidFill>
                  <a:srgbClr val="339933"/>
                </a:solidFill>
                <a:latin typeface="Consolas" pitchFamily="49" charset="0"/>
                <a:cs typeface="Times New Roman" pitchFamily="18" charset="0"/>
              </a:rPr>
              <a:t>ZAFIRA        2012      2100</a:t>
            </a:r>
          </a:p>
        </p:txBody>
      </p:sp>
      <p:sp>
        <p:nvSpPr>
          <p:cNvPr id="6" name="Rectangle 5"/>
          <p:cNvSpPr>
            <a:spLocks noChangeArrowheads="1"/>
          </p:cNvSpPr>
          <p:nvPr/>
        </p:nvSpPr>
        <p:spPr bwMode="auto">
          <a:xfrm>
            <a:off x="4384675" y="5680075"/>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9943" name="Straight Arrow Connector 6"/>
          <p:cNvCxnSpPr>
            <a:cxnSpLocks noChangeShapeType="1"/>
          </p:cNvCxnSpPr>
          <p:nvPr/>
        </p:nvCxnSpPr>
        <p:spPr bwMode="auto">
          <a:xfrm flipH="1">
            <a:off x="3924300" y="5880100"/>
            <a:ext cx="427038" cy="20638"/>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9944" name="Rectangle 1"/>
          <p:cNvSpPr>
            <a:spLocks noChangeArrowheads="1"/>
          </p:cNvSpPr>
          <p:nvPr/>
        </p:nvSpPr>
        <p:spPr bwMode="auto">
          <a:xfrm>
            <a:off x="5748338" y="1665288"/>
            <a:ext cx="2976562"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a:solidFill>
                  <a:srgbClr val="FF0000"/>
                </a:solidFill>
                <a:cs typeface="Times New Roman" pitchFamily="18" charset="0"/>
              </a:rPr>
              <a:t>M</a:t>
            </a:r>
            <a:r>
              <a:rPr lang="en-GB" altLang="sr-Latn-RS">
                <a:solidFill>
                  <a:srgbClr val="FF0000"/>
                </a:solidFill>
                <a:cs typeface="Times New Roman" pitchFamily="18" charset="0"/>
              </a:rPr>
              <a:t>etode </a:t>
            </a:r>
            <a:r>
              <a:rPr lang="en-GB" altLang="sr-Latn-RS">
                <a:solidFill>
                  <a:srgbClr val="FF0000"/>
                </a:solidFill>
                <a:latin typeface="Consolas" pitchFamily="49" charset="0"/>
                <a:cs typeface="Consolas" pitchFamily="49" charset="0"/>
              </a:rPr>
              <a:t>values</a:t>
            </a:r>
            <a:r>
              <a:rPr lang="en-GB" altLang="sr-Latn-RS">
                <a:solidFill>
                  <a:srgbClr val="FF0000"/>
                </a:solidFill>
                <a:cs typeface="Times New Roman" pitchFamily="18" charset="0"/>
              </a:rPr>
              <a:t> vraća niz </a:t>
            </a:r>
            <a:r>
              <a:rPr lang="en-GB" altLang="sr-Latn-RS">
                <a:solidFill>
                  <a:srgbClr val="FF0000"/>
                </a:solidFill>
                <a:latin typeface="Consolas" pitchFamily="49" charset="0"/>
                <a:cs typeface="Consolas" pitchFamily="49" charset="0"/>
              </a:rPr>
              <a:t>enum</a:t>
            </a:r>
            <a:r>
              <a:rPr lang="en-GB" altLang="sr-Latn-RS">
                <a:solidFill>
                  <a:srgbClr val="FF0000"/>
                </a:solidFill>
                <a:cs typeface="Times New Roman" pitchFamily="18" charset="0"/>
              </a:rPr>
              <a:t> konstanti u redosledu u kom su deklarisane.</a:t>
            </a:r>
            <a:endParaRPr lang="en-GB" altLang="sr-Latn-RS">
              <a:solidFill>
                <a:srgbClr val="FF0000"/>
              </a:solidFill>
            </a:endParaRPr>
          </a:p>
        </p:txBody>
      </p:sp>
      <p:cxnSp>
        <p:nvCxnSpPr>
          <p:cNvPr id="39945" name="Straight Arrow Connector 8"/>
          <p:cNvCxnSpPr>
            <a:cxnSpLocks noChangeShapeType="1"/>
          </p:cNvCxnSpPr>
          <p:nvPr/>
        </p:nvCxnSpPr>
        <p:spPr bwMode="auto">
          <a:xfrm flipH="1">
            <a:off x="4489450" y="2335213"/>
            <a:ext cx="1238250" cy="1008062"/>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3960812" cy="596900"/>
          </a:xfrm>
        </p:spPr>
        <p:txBody>
          <a:bodyPr/>
          <a:lstStyle/>
          <a:p>
            <a:pPr eaLnBrk="1" hangingPunct="1"/>
            <a:r>
              <a:rPr lang="sr-Latn-RS" altLang="sr-Latn-RS" sz="3600" smtClean="0"/>
              <a:t>Uklanjanje smeća</a:t>
            </a:r>
            <a:endParaRPr lang="en-US" altLang="sr-Latn-RS" sz="3600" smtClean="0"/>
          </a:p>
        </p:txBody>
      </p:sp>
      <p:sp>
        <p:nvSpPr>
          <p:cNvPr id="40963" name="Rectangle 3" descr="Rectangle: Click to edit Master text styles&#10;Second level&#10;Third level&#10;Fourth level&#10;Fifth level"/>
          <p:cNvSpPr txBox="1">
            <a:spLocks noChangeArrowheads="1"/>
          </p:cNvSpPr>
          <p:nvPr/>
        </p:nvSpPr>
        <p:spPr bwMode="auto">
          <a:xfrm>
            <a:off x="250825" y="1196975"/>
            <a:ext cx="8713788"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Svaki objekat koristi resurse sistema, na primer memoriju. </a:t>
            </a:r>
            <a:endParaRPr lang="sr-Latn-RS" altLang="sr-Latn-RS" sz="2000"/>
          </a:p>
          <a:p>
            <a:pPr eaLnBrk="1" hangingPunct="1">
              <a:spcAft>
                <a:spcPts val="600"/>
              </a:spcAft>
              <a:buClr>
                <a:schemeClr val="tx1"/>
              </a:buClr>
              <a:buSzPct val="75000"/>
              <a:buFont typeface="Wingdings" pitchFamily="2" charset="2"/>
              <a:buChar char="n"/>
            </a:pPr>
            <a:r>
              <a:rPr lang="vi-VN" altLang="sr-Latn-RS" sz="2000"/>
              <a:t>Onog trenutka kad neki objekat u memoriji nema nijednu referencu na njega, tj. kad postane nedostupan programeru pa se više ne može koristiti, taj objekat postaje smeće. Ove situacije dovode do curenja memorije (eng. </a:t>
            </a:r>
            <a:r>
              <a:rPr lang="vi-VN" altLang="sr-Latn-RS" sz="2000" i="1"/>
              <a:t>memory leaks</a:t>
            </a:r>
            <a:r>
              <a:rPr lang="vi-VN" altLang="sr-Latn-RS" sz="2000"/>
              <a:t>). </a:t>
            </a:r>
            <a:endParaRPr lang="sr-Latn-RS" altLang="sr-Latn-RS" sz="2000"/>
          </a:p>
          <a:p>
            <a:pPr eaLnBrk="1" hangingPunct="1">
              <a:spcAft>
                <a:spcPts val="600"/>
              </a:spcAft>
              <a:buClr>
                <a:schemeClr val="tx1"/>
              </a:buClr>
              <a:buSzPct val="75000"/>
              <a:buFont typeface="Wingdings" pitchFamily="2" charset="2"/>
              <a:buChar char="n"/>
            </a:pPr>
            <a:r>
              <a:rPr lang="vi-VN" altLang="sr-Latn-RS" sz="2000" b="1">
                <a:solidFill>
                  <a:srgbClr val="FF0000"/>
                </a:solidFill>
              </a:rPr>
              <a:t>Uklanjanje smeća</a:t>
            </a:r>
            <a:r>
              <a:rPr lang="vi-VN" altLang="sr-Latn-RS" sz="2000"/>
              <a:t> (eng. </a:t>
            </a:r>
            <a:r>
              <a:rPr lang="vi-VN" altLang="sr-Latn-RS" sz="2000" i="1"/>
              <a:t>garbage collection</a:t>
            </a:r>
            <a:r>
              <a:rPr lang="vi-VN" altLang="sr-Latn-RS" sz="2000"/>
              <a:t>) predstavlja proces uklanjanja nedostupnih objekata iz memorije. </a:t>
            </a:r>
            <a:endParaRPr lang="sr-Latn-RS" altLang="sr-Latn-RS" sz="2000"/>
          </a:p>
          <a:p>
            <a:pPr eaLnBrk="1" hangingPunct="1">
              <a:spcAft>
                <a:spcPts val="600"/>
              </a:spcAft>
              <a:buClr>
                <a:schemeClr val="tx1"/>
              </a:buClr>
              <a:buSzPct val="75000"/>
              <a:buFont typeface="Wingdings" pitchFamily="2" charset="2"/>
              <a:buChar char="n"/>
            </a:pPr>
            <a:r>
              <a:rPr lang="vi-VN" altLang="sr-Latn-RS" sz="2000">
                <a:solidFill>
                  <a:srgbClr val="FF0000"/>
                </a:solidFill>
              </a:rPr>
              <a:t>U Javi se uklanjanje smeća obavlja automatski</a:t>
            </a:r>
            <a:r>
              <a:rPr lang="vi-VN" altLang="sr-Latn-RS" sz="2000"/>
              <a:t>, za razliku od, recimo, jezika C i C++, gde to programer mora da radi ručno, što je izvor mnogih suptilnih fatalnih grešaka.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U Javi se uklanjanje smeća obavlja pozivanjem posebnog programa koji se naziva </a:t>
            </a:r>
            <a:r>
              <a:rPr lang="vi-VN" altLang="sr-Latn-RS" sz="2000">
                <a:solidFill>
                  <a:srgbClr val="FF0000"/>
                </a:solidFill>
              </a:rPr>
              <a:t>garbage collector</a:t>
            </a:r>
            <a:r>
              <a:rPr lang="vi-VN" altLang="sr-Latn-RS" sz="2000"/>
              <a:t>. </a:t>
            </a:r>
            <a:endParaRPr lang="sr-Latn-RS" altLang="sr-Latn-RS" sz="2000"/>
          </a:p>
          <a:p>
            <a:pPr eaLnBrk="1" hangingPunct="1">
              <a:spcAft>
                <a:spcPts val="600"/>
              </a:spcAft>
              <a:buClr>
                <a:schemeClr val="tx1"/>
              </a:buClr>
              <a:buSzPct val="75000"/>
              <a:buFont typeface="Wingdings" pitchFamily="2" charset="2"/>
              <a:buChar char="n"/>
            </a:pPr>
            <a:r>
              <a:rPr lang="vi-VN" altLang="sr-Latn-RS" sz="2000"/>
              <a:t>Iako se automatskim uklanjenjem smeća značajno smanjuje curenje memorije, ono nije u potpunosti eliminisano.</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8DA0DF-2570-411F-B41A-54FBEE26BF34}" type="slidenum">
              <a:rPr lang="en-GB" altLang="sr-Latn-RS" smtClean="0">
                <a:latin typeface="Arial Black" pitchFamily="34" charset="0"/>
              </a:rPr>
              <a:pPr eaLnBrk="1" hangingPunct="1"/>
              <a:t>43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3960812" cy="596900"/>
          </a:xfrm>
        </p:spPr>
        <p:txBody>
          <a:bodyPr/>
          <a:lstStyle/>
          <a:p>
            <a:pPr eaLnBrk="1" hangingPunct="1"/>
            <a:r>
              <a:rPr lang="sr-Latn-RS" altLang="sr-Latn-RS" sz="3600" smtClean="0"/>
              <a:t>Uklanjanje smeća</a:t>
            </a:r>
            <a:endParaRPr lang="en-US" altLang="sr-Latn-RS" sz="3600" smtClean="0"/>
          </a:p>
        </p:txBody>
      </p:sp>
      <p:sp>
        <p:nvSpPr>
          <p:cNvPr id="41987" name="Rectangle 3" descr="Rectangle: Click to edit Master text styles&#10;Second level&#10;Third level&#10;Fourth level&#10;Fifth level"/>
          <p:cNvSpPr txBox="1">
            <a:spLocks noChangeArrowheads="1"/>
          </p:cNvSpPr>
          <p:nvPr/>
        </p:nvSpPr>
        <p:spPr bwMode="auto">
          <a:xfrm>
            <a:off x="250825" y="1341438"/>
            <a:ext cx="8713788"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Ostala nepotrebna trošenja resursa se mogu desiti. Na primer, pri radu sa fajlovima, fajlove je potrebno zatvoriti čim smo završili željenu operaciju sa njima. Dok naša aplikacija čita ili modifikuje fajl, ostale aplikacije ne mogu otvoriti taj fajl.</a:t>
            </a:r>
          </a:p>
          <a:p>
            <a:pPr eaLnBrk="1" hangingPunct="1">
              <a:spcAft>
                <a:spcPts val="600"/>
              </a:spcAft>
              <a:buClr>
                <a:schemeClr val="tx1"/>
              </a:buClr>
              <a:buSzPct val="75000"/>
              <a:buFont typeface="Wingdings" pitchFamily="2" charset="2"/>
              <a:buChar char="n"/>
            </a:pPr>
            <a:r>
              <a:rPr lang="vi-VN" altLang="sr-Latn-RS" sz="2000"/>
              <a:t>Klase koje koriste resurse sistema treba da obezbede metode kojim programeri mogu da oslobode te resurse čim više nisu potrebni u programu. U tu svrhu, mnoge klase iz Java API-a imaju metode </a:t>
            </a:r>
            <a:r>
              <a:rPr lang="vi-VN" altLang="sr-Latn-RS" sz="1900">
                <a:latin typeface="Consolas" pitchFamily="49" charset="0"/>
                <a:cs typeface="Consolas" pitchFamily="49" charset="0"/>
              </a:rPr>
              <a:t>close</a:t>
            </a:r>
            <a:r>
              <a:rPr lang="vi-VN" altLang="sr-Latn-RS" sz="2000"/>
              <a:t> ili </a:t>
            </a:r>
            <a:r>
              <a:rPr lang="vi-VN" altLang="sr-Latn-RS" sz="1900">
                <a:latin typeface="Consolas" pitchFamily="49" charset="0"/>
                <a:cs typeface="Consolas" pitchFamily="49" charset="0"/>
              </a:rPr>
              <a:t>dispose</a:t>
            </a:r>
            <a:r>
              <a:rPr lang="vi-VN" altLang="sr-Latn-RS" sz="2000"/>
              <a:t>. Vrlo često korišćena klasa </a:t>
            </a:r>
            <a:r>
              <a:rPr lang="vi-VN" altLang="sr-Latn-RS" sz="1900">
                <a:latin typeface="Consolas" pitchFamily="49" charset="0"/>
                <a:cs typeface="Consolas" pitchFamily="49" charset="0"/>
              </a:rPr>
              <a:t>Scanner</a:t>
            </a:r>
            <a:r>
              <a:rPr lang="vi-VN" altLang="sr-Latn-RS" sz="2000"/>
              <a:t> ima metodu </a:t>
            </a:r>
            <a:r>
              <a:rPr lang="vi-VN" altLang="sr-Latn-RS" sz="1900">
                <a:latin typeface="Consolas" pitchFamily="49" charset="0"/>
                <a:cs typeface="Consolas" pitchFamily="49" charset="0"/>
              </a:rPr>
              <a:t>close</a:t>
            </a:r>
            <a:r>
              <a:rPr lang="vi-VN" altLang="sr-Latn-RS" sz="2000"/>
              <a:t>.</a:t>
            </a:r>
          </a:p>
          <a:p>
            <a:pPr eaLnBrk="1" hangingPunct="1">
              <a:spcAft>
                <a:spcPts val="600"/>
              </a:spcAft>
              <a:buClr>
                <a:schemeClr val="tx1"/>
              </a:buClr>
              <a:buSzPct val="75000"/>
              <a:buFont typeface="Wingdings" pitchFamily="2" charset="2"/>
              <a:buChar char="n"/>
            </a:pPr>
            <a:r>
              <a:rPr lang="vi-VN" altLang="sr-Latn-RS" sz="2000"/>
              <a:t>Tokom izvršavanja programa, nije precizno definisano kad će se, i da li će se uopšte izvršiti uklanjanje smeća. Kad se to desi, JVM ne garantuje da će ukloniti sve nedostupne objekte iz memorije. Štaviše, može se desiti da se ne ukloni nijedan nedostupni objekat.</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3476A9-AD4A-43A8-B53B-80832D7CC4FE}" type="slidenum">
              <a:rPr lang="en-GB" altLang="sr-Latn-RS" smtClean="0">
                <a:latin typeface="Arial Black" pitchFamily="34" charset="0"/>
              </a:rPr>
              <a:pPr eaLnBrk="1" hangingPunct="1"/>
              <a:t>44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8425184" cy="596900"/>
          </a:xfrm>
        </p:spPr>
        <p:txBody>
          <a:bodyPr/>
          <a:lstStyle/>
          <a:p>
            <a:pPr eaLnBrk="1" hangingPunct="1"/>
            <a:r>
              <a:rPr lang="sr-Latn-RS" altLang="sr-Latn-RS" sz="3600" dirty="0" smtClean="0"/>
              <a:t>Uklanjanje smeća – gc i finalize</a:t>
            </a:r>
            <a:endParaRPr lang="en-US" altLang="sr-Latn-RS" sz="3600" dirty="0" smtClean="0"/>
          </a:p>
        </p:txBody>
      </p:sp>
      <p:sp>
        <p:nvSpPr>
          <p:cNvPr id="41987" name="Rectangle 3" descr="Rectangle: Click to edit Master text styles&#10;Second level&#10;Third level&#10;Fourth level&#10;Fifth level"/>
          <p:cNvSpPr txBox="1">
            <a:spLocks noChangeArrowheads="1"/>
          </p:cNvSpPr>
          <p:nvPr/>
        </p:nvSpPr>
        <p:spPr bwMode="auto">
          <a:xfrm>
            <a:off x="250825" y="1196752"/>
            <a:ext cx="8713788" cy="165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ME" altLang="sr-Latn-RS" sz="2000" dirty="0" smtClean="0"/>
              <a:t>Pomoću metode </a:t>
            </a:r>
            <a:r>
              <a:rPr lang="sr-Latn-ME" altLang="sr-Latn-RS" sz="1900" dirty="0">
                <a:solidFill>
                  <a:srgbClr val="FF0000"/>
                </a:solidFill>
                <a:latin typeface="Consolas" pitchFamily="49" charset="0"/>
                <a:cs typeface="Consolas" pitchFamily="49" charset="0"/>
              </a:rPr>
              <a:t>System.gc()</a:t>
            </a:r>
            <a:r>
              <a:rPr lang="sr-Latn-ME" altLang="sr-Latn-RS" sz="2000" dirty="0" smtClean="0"/>
              <a:t> možemo da „zamolimo“ JVM da pokrene uklanjanje smeća. JVM će se „potruditi“ da ukloni svo smeće, ali ne postoji garancija za to.</a:t>
            </a:r>
            <a:endParaRPr lang="vi-VN" altLang="sr-Latn-RS" sz="2000" dirty="0"/>
          </a:p>
          <a:p>
            <a:pPr eaLnBrk="1" hangingPunct="1">
              <a:spcAft>
                <a:spcPts val="600"/>
              </a:spcAft>
              <a:buClr>
                <a:schemeClr val="tx1"/>
              </a:buClr>
              <a:buSzPct val="75000"/>
              <a:buFont typeface="Wingdings" pitchFamily="2" charset="2"/>
              <a:buChar char="n"/>
            </a:pPr>
            <a:r>
              <a:rPr lang="sr-Latn-ME" altLang="sr-Latn-RS" sz="2000" dirty="0" smtClean="0"/>
              <a:t>Metodu </a:t>
            </a:r>
            <a:r>
              <a:rPr lang="en-GB" altLang="sr-Latn-RS" sz="1900" dirty="0" err="1">
                <a:solidFill>
                  <a:srgbClr val="FF0000"/>
                </a:solidFill>
                <a:latin typeface="Consolas" pitchFamily="49" charset="0"/>
                <a:cs typeface="Consolas" pitchFamily="49" charset="0"/>
              </a:rPr>
              <a:t>Object.finalize</a:t>
            </a:r>
            <a:r>
              <a:rPr lang="en-GB" altLang="sr-Latn-RS" sz="1900" dirty="0">
                <a:solidFill>
                  <a:srgbClr val="FF0000"/>
                </a:solidFill>
                <a:latin typeface="Consolas" pitchFamily="49" charset="0"/>
                <a:cs typeface="Consolas" pitchFamily="49" charset="0"/>
              </a:rPr>
              <a:t>()</a:t>
            </a:r>
            <a:r>
              <a:rPr lang="en-GB" altLang="sr-Latn-RS" sz="2000" dirty="0"/>
              <a:t> </a:t>
            </a:r>
            <a:r>
              <a:rPr lang="sr-Latn-ME" altLang="sr-Latn-RS" sz="2000" dirty="0" smtClean="0"/>
              <a:t>poziva garbage collector nad objektom kad se utvrdi da je to zaista smeće. U toj metodi se mogu osloboditi resursi.</a:t>
            </a:r>
            <a:endParaRPr lang="vi-VN" altLang="sr-Latn-RS" sz="2000" dirty="0"/>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3476A9-AD4A-43A8-B53B-80832D7CC4FE}" type="slidenum">
              <a:rPr lang="en-GB" altLang="sr-Latn-RS" smtClean="0">
                <a:latin typeface="Arial Black" pitchFamily="34" charset="0"/>
              </a:rPr>
              <a:pPr eaLnBrk="1" hangingPunct="1"/>
              <a:t>45</a:t>
            </a:fld>
            <a:endParaRPr lang="en-GB" altLang="sr-Latn-RS" smtClean="0">
              <a:latin typeface="Arial Black" pitchFamily="34" charset="0"/>
            </a:endParaRPr>
          </a:p>
        </p:txBody>
      </p:sp>
      <p:sp>
        <p:nvSpPr>
          <p:cNvPr id="5" name="Rectangle 1"/>
          <p:cNvSpPr>
            <a:spLocks noChangeArrowheads="1"/>
          </p:cNvSpPr>
          <p:nvPr/>
        </p:nvSpPr>
        <p:spPr bwMode="auto">
          <a:xfrm>
            <a:off x="539552" y="2924944"/>
            <a:ext cx="5904655" cy="3123932"/>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rIns="36000">
            <a:spAutoFit/>
          </a:bodyPr>
          <a:lstStyle/>
          <a:p>
            <a:r>
              <a:rPr lang="en-GB" sz="1600" b="1" dirty="0">
                <a:solidFill>
                  <a:srgbClr val="7F0055"/>
                </a:solidFill>
                <a:latin typeface="Consolas" pitchFamily="49" charset="0"/>
                <a:cs typeface="Times New Roman" pitchFamily="18" charset="0"/>
              </a:rPr>
              <a:t>public class </a:t>
            </a:r>
            <a:r>
              <a:rPr lang="en-GB" sz="1600" dirty="0">
                <a:solidFill>
                  <a:srgbClr val="000000"/>
                </a:solidFill>
                <a:latin typeface="Consolas" pitchFamily="49" charset="0"/>
                <a:cs typeface="Times New Roman" pitchFamily="18" charset="0"/>
              </a:rPr>
              <a:t>Test</a:t>
            </a:r>
            <a:r>
              <a:rPr lang="en-GB" sz="1600" b="1" dirty="0">
                <a:solidFill>
                  <a:srgbClr val="7F0055"/>
                </a:solidFill>
                <a:latin typeface="Consolas" pitchFamily="49" charset="0"/>
                <a:cs typeface="Times New Roman" pitchFamily="18" charset="0"/>
              </a:rPr>
              <a:t> </a:t>
            </a:r>
            <a:r>
              <a:rPr lang="en-GB" sz="1600" dirty="0" smtClean="0"/>
              <a:t>{ </a:t>
            </a:r>
            <a:endParaRPr lang="en-GB" sz="1600" dirty="0"/>
          </a:p>
          <a:p>
            <a:pPr>
              <a:tabLst>
                <a:tab pos="177800" algn="l"/>
                <a:tab pos="355600" algn="l"/>
                <a:tab pos="541338" algn="l"/>
                <a:tab pos="719138" algn="l"/>
                <a:tab pos="896938" algn="l"/>
              </a:tabLst>
            </a:pPr>
            <a:r>
              <a:rPr lang="sr-Latn-ME" sz="1600" dirty="0"/>
              <a:t>	</a:t>
            </a:r>
            <a:r>
              <a:rPr lang="en-GB" sz="1600" b="1" dirty="0" smtClean="0">
                <a:solidFill>
                  <a:srgbClr val="7F0055"/>
                </a:solidFill>
                <a:latin typeface="Consolas" pitchFamily="49" charset="0"/>
                <a:cs typeface="Times New Roman" pitchFamily="18" charset="0"/>
              </a:rPr>
              <a:t>public </a:t>
            </a:r>
            <a:r>
              <a:rPr lang="en-GB" sz="1600" b="1" dirty="0">
                <a:solidFill>
                  <a:srgbClr val="7F0055"/>
                </a:solidFill>
                <a:latin typeface="Consolas" pitchFamily="49" charset="0"/>
                <a:cs typeface="Times New Roman" pitchFamily="18" charset="0"/>
              </a:rPr>
              <a:t>static void </a:t>
            </a:r>
            <a:r>
              <a:rPr lang="en-GB" sz="1600" dirty="0">
                <a:solidFill>
                  <a:srgbClr val="000000"/>
                </a:solidFill>
                <a:latin typeface="Consolas" pitchFamily="49" charset="0"/>
                <a:cs typeface="Times New Roman" pitchFamily="18" charset="0"/>
              </a:rPr>
              <a:t>main(String[] </a:t>
            </a:r>
            <a:r>
              <a:rPr lang="en-GB" sz="1600" dirty="0" err="1">
                <a:solidFill>
                  <a:srgbClr val="000000"/>
                </a:solidFill>
                <a:latin typeface="Consolas" pitchFamily="49" charset="0"/>
                <a:cs typeface="Times New Roman" pitchFamily="18" charset="0"/>
              </a:rPr>
              <a:t>args</a:t>
            </a:r>
            <a:r>
              <a:rPr lang="en-GB" sz="1600" dirty="0" smtClean="0">
                <a:solidFill>
                  <a:srgbClr val="000000"/>
                </a:solidFill>
                <a:latin typeface="Consolas" pitchFamily="49" charset="0"/>
                <a:cs typeface="Times New Roman" pitchFamily="18" charset="0"/>
              </a:rPr>
              <a:t>){ </a:t>
            </a:r>
            <a:endParaRPr lang="sr-Latn-ME" sz="1600" dirty="0">
              <a:solidFill>
                <a:srgbClr val="000000"/>
              </a:solidFill>
              <a:latin typeface="Consolas" pitchFamily="49" charset="0"/>
              <a:cs typeface="Times New Roman" pitchFamily="18" charset="0"/>
            </a:endParaRPr>
          </a:p>
          <a:p>
            <a:pPr>
              <a:tabLst>
                <a:tab pos="177800" algn="l"/>
                <a:tab pos="355600" algn="l"/>
                <a:tab pos="541338" algn="l"/>
                <a:tab pos="719138" algn="l"/>
                <a:tab pos="896938" algn="l"/>
              </a:tabLst>
            </a:pPr>
            <a:r>
              <a:rPr lang="sr-Latn-ME" sz="1600" dirty="0">
                <a:solidFill>
                  <a:srgbClr val="000000"/>
                </a:solidFill>
                <a:latin typeface="Consolas" pitchFamily="49" charset="0"/>
                <a:cs typeface="Times New Roman" pitchFamily="18" charset="0"/>
              </a:rPr>
              <a:t>	</a:t>
            </a:r>
            <a:r>
              <a:rPr lang="sr-Latn-ME" sz="1600" dirty="0" smtClean="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Test </a:t>
            </a:r>
            <a:r>
              <a:rPr lang="en-GB" sz="1600" dirty="0">
                <a:solidFill>
                  <a:srgbClr val="000000"/>
                </a:solidFill>
                <a:latin typeface="Consolas" pitchFamily="49" charset="0"/>
                <a:cs typeface="Times New Roman" pitchFamily="18" charset="0"/>
              </a:rPr>
              <a:t>t1 = </a:t>
            </a:r>
            <a:r>
              <a:rPr lang="en-GB" sz="1600" b="1" dirty="0">
                <a:solidFill>
                  <a:srgbClr val="7F0055"/>
                </a:solidFill>
                <a:latin typeface="Consolas" pitchFamily="49" charset="0"/>
                <a:cs typeface="Times New Roman" pitchFamily="18" charset="0"/>
              </a:rPr>
              <a:t>new</a:t>
            </a:r>
            <a:r>
              <a:rPr lang="en-GB" sz="1600" dirty="0">
                <a:solidFill>
                  <a:srgbClr val="000000"/>
                </a:solidFill>
                <a:latin typeface="Consolas" pitchFamily="49" charset="0"/>
                <a:cs typeface="Times New Roman" pitchFamily="18" charset="0"/>
              </a:rPr>
              <a:t> Test();</a:t>
            </a:r>
          </a:p>
          <a:p>
            <a:pPr>
              <a:tabLst>
                <a:tab pos="177800" algn="l"/>
                <a:tab pos="355600" algn="l"/>
                <a:tab pos="541338" algn="l"/>
                <a:tab pos="719138" algn="l"/>
                <a:tab pos="896938" algn="l"/>
              </a:tabLst>
            </a:pPr>
            <a:r>
              <a:rPr lang="sr-Latn-ME" sz="1600" dirty="0" smtClean="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t1 </a:t>
            </a:r>
            <a:r>
              <a:rPr lang="en-GB" sz="1600" dirty="0">
                <a:solidFill>
                  <a:srgbClr val="000000"/>
                </a:solidFill>
                <a:latin typeface="Consolas" pitchFamily="49" charset="0"/>
                <a:cs typeface="Times New Roman" pitchFamily="18" charset="0"/>
              </a:rPr>
              <a:t>= </a:t>
            </a:r>
            <a:r>
              <a:rPr lang="en-GB" sz="1600" b="1" dirty="0">
                <a:solidFill>
                  <a:srgbClr val="7F0055"/>
                </a:solidFill>
                <a:latin typeface="Consolas" pitchFamily="49" charset="0"/>
                <a:cs typeface="Times New Roman" pitchFamily="18" charset="0"/>
              </a:rPr>
              <a:t>null</a:t>
            </a:r>
            <a:r>
              <a:rPr lang="en-GB" sz="1600" dirty="0">
                <a:solidFill>
                  <a:srgbClr val="000000"/>
                </a:solidFill>
                <a:latin typeface="Consolas" pitchFamily="49" charset="0"/>
                <a:cs typeface="Times New Roman" pitchFamily="18" charset="0"/>
              </a:rPr>
              <a:t>;  </a:t>
            </a:r>
          </a:p>
          <a:p>
            <a:pPr>
              <a:tabLst>
                <a:tab pos="177800" algn="l"/>
                <a:tab pos="355600" algn="l"/>
                <a:tab pos="541338" algn="l"/>
                <a:tab pos="719138" algn="l"/>
                <a:tab pos="896938" algn="l"/>
              </a:tabLst>
            </a:pPr>
            <a:r>
              <a:rPr lang="sr-Latn-ME" sz="1600" dirty="0" smtClean="0">
                <a:solidFill>
                  <a:srgbClr val="000000"/>
                </a:solidFill>
                <a:latin typeface="Consolas" pitchFamily="49" charset="0"/>
                <a:cs typeface="Times New Roman" pitchFamily="18" charset="0"/>
              </a:rPr>
              <a:t>		</a:t>
            </a:r>
            <a:r>
              <a:rPr lang="en-GB" sz="1600" dirty="0" err="1" smtClean="0">
                <a:solidFill>
                  <a:srgbClr val="000000"/>
                </a:solidFill>
                <a:latin typeface="Consolas" pitchFamily="49" charset="0"/>
                <a:cs typeface="Times New Roman" pitchFamily="18" charset="0"/>
              </a:rPr>
              <a:t>System.gc</a:t>
            </a:r>
            <a:r>
              <a:rPr lang="en-GB" sz="1600" dirty="0">
                <a:solidFill>
                  <a:srgbClr val="000000"/>
                </a:solidFill>
                <a:latin typeface="Consolas" pitchFamily="49" charset="0"/>
                <a:cs typeface="Times New Roman" pitchFamily="18" charset="0"/>
              </a:rPr>
              <a:t>(); </a:t>
            </a:r>
          </a:p>
          <a:p>
            <a:pPr>
              <a:spcAft>
                <a:spcPts val="600"/>
              </a:spcAft>
              <a:tabLst>
                <a:tab pos="177800" algn="l"/>
                <a:tab pos="355600" algn="l"/>
                <a:tab pos="541338" algn="l"/>
                <a:tab pos="719138" algn="l"/>
                <a:tab pos="896938" algn="l"/>
              </a:tabLst>
            </a:pPr>
            <a:r>
              <a:rPr lang="sr-Latn-ME" sz="1600" dirty="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a:t>
            </a:r>
            <a:endParaRPr lang="sr-Latn-ME" sz="1600" b="1" dirty="0" smtClean="0">
              <a:solidFill>
                <a:srgbClr val="7F0055"/>
              </a:solidFill>
              <a:latin typeface="Consolas" pitchFamily="49" charset="0"/>
              <a:cs typeface="Times New Roman" pitchFamily="18" charset="0"/>
            </a:endParaRPr>
          </a:p>
          <a:p>
            <a:pPr>
              <a:tabLst>
                <a:tab pos="177800" algn="l"/>
                <a:tab pos="355600" algn="l"/>
                <a:tab pos="541338" algn="l"/>
                <a:tab pos="719138" algn="l"/>
                <a:tab pos="896938" algn="l"/>
              </a:tabLst>
            </a:pPr>
            <a:r>
              <a:rPr lang="sr-Latn-ME" sz="1600" b="1" dirty="0">
                <a:solidFill>
                  <a:srgbClr val="7F0055"/>
                </a:solidFill>
                <a:latin typeface="Consolas" pitchFamily="49" charset="0"/>
                <a:cs typeface="Times New Roman" pitchFamily="18" charset="0"/>
              </a:rPr>
              <a:t>	</a:t>
            </a:r>
            <a:r>
              <a:rPr lang="en-GB" sz="1600" dirty="0">
                <a:solidFill>
                  <a:srgbClr val="3333CC"/>
                </a:solidFill>
                <a:latin typeface="Consolas" pitchFamily="49" charset="0"/>
                <a:cs typeface="Times New Roman" pitchFamily="18" charset="0"/>
              </a:rPr>
              <a:t>@Override</a:t>
            </a:r>
            <a:endParaRPr lang="sr-Latn-ME" sz="1600" dirty="0">
              <a:solidFill>
                <a:srgbClr val="3333CC"/>
              </a:solidFill>
              <a:latin typeface="Consolas" pitchFamily="49" charset="0"/>
              <a:cs typeface="Times New Roman" pitchFamily="18" charset="0"/>
            </a:endParaRPr>
          </a:p>
          <a:p>
            <a:pPr>
              <a:tabLst>
                <a:tab pos="177800" algn="l"/>
                <a:tab pos="355600" algn="l"/>
                <a:tab pos="541338" algn="l"/>
                <a:tab pos="719138" algn="l"/>
                <a:tab pos="896938" algn="l"/>
              </a:tabLst>
            </a:pPr>
            <a:r>
              <a:rPr lang="sr-Latn-ME" sz="1600" b="1" dirty="0">
                <a:solidFill>
                  <a:srgbClr val="7F0055"/>
                </a:solidFill>
                <a:latin typeface="Consolas" pitchFamily="49" charset="0"/>
                <a:cs typeface="Times New Roman" pitchFamily="18" charset="0"/>
              </a:rPr>
              <a:t>	</a:t>
            </a:r>
            <a:r>
              <a:rPr lang="en-GB" sz="1600" b="1" dirty="0" smtClean="0">
                <a:solidFill>
                  <a:srgbClr val="7F0055"/>
                </a:solidFill>
                <a:latin typeface="Consolas" pitchFamily="49" charset="0"/>
                <a:cs typeface="Times New Roman" pitchFamily="18" charset="0"/>
              </a:rPr>
              <a:t>protected </a:t>
            </a:r>
            <a:r>
              <a:rPr lang="en-GB" sz="1600" b="1" dirty="0">
                <a:solidFill>
                  <a:srgbClr val="7F0055"/>
                </a:solidFill>
                <a:latin typeface="Consolas" pitchFamily="49" charset="0"/>
                <a:cs typeface="Times New Roman" pitchFamily="18" charset="0"/>
              </a:rPr>
              <a:t>void </a:t>
            </a:r>
            <a:r>
              <a:rPr lang="en-GB" sz="1600" dirty="0">
                <a:solidFill>
                  <a:srgbClr val="000000"/>
                </a:solidFill>
                <a:latin typeface="Consolas" pitchFamily="49" charset="0"/>
                <a:cs typeface="Times New Roman" pitchFamily="18" charset="0"/>
              </a:rPr>
              <a:t>finalize</a:t>
            </a:r>
            <a:r>
              <a:rPr lang="en-GB" sz="1600" dirty="0" smtClean="0">
                <a:solidFill>
                  <a:srgbClr val="000000"/>
                </a:solidFill>
                <a:latin typeface="Consolas" pitchFamily="49" charset="0"/>
                <a:cs typeface="Times New Roman" pitchFamily="18" charset="0"/>
              </a:rPr>
              <a:t>(){ </a:t>
            </a:r>
            <a:endParaRPr lang="en-GB" sz="1600" dirty="0">
              <a:solidFill>
                <a:srgbClr val="000000"/>
              </a:solidFill>
              <a:latin typeface="Consolas" pitchFamily="49" charset="0"/>
              <a:cs typeface="Times New Roman" pitchFamily="18" charset="0"/>
            </a:endParaRPr>
          </a:p>
          <a:p>
            <a:pPr>
              <a:tabLst>
                <a:tab pos="177800" algn="l"/>
                <a:tab pos="355600" algn="l"/>
                <a:tab pos="541338" algn="l"/>
                <a:tab pos="719138" algn="l"/>
                <a:tab pos="896938" algn="l"/>
              </a:tabLst>
            </a:pPr>
            <a:r>
              <a:rPr lang="sr-Latn-ME" sz="1600" dirty="0" smtClean="0">
                <a:solidFill>
                  <a:srgbClr val="000000"/>
                </a:solidFill>
                <a:latin typeface="Consolas" pitchFamily="49" charset="0"/>
                <a:cs typeface="Times New Roman" pitchFamily="18" charset="0"/>
              </a:rPr>
              <a:t>		</a:t>
            </a:r>
            <a:r>
              <a:rPr lang="en-GB" sz="1600" dirty="0" err="1" smtClean="0">
                <a:solidFill>
                  <a:srgbClr val="000000"/>
                </a:solidFill>
                <a:latin typeface="Consolas" pitchFamily="49" charset="0"/>
                <a:cs typeface="Times New Roman" pitchFamily="18" charset="0"/>
              </a:rPr>
              <a:t>System.out.println</a:t>
            </a:r>
            <a:r>
              <a:rPr lang="en-GB" sz="1600" dirty="0">
                <a:solidFill>
                  <a:srgbClr val="000000"/>
                </a:solidFill>
                <a:latin typeface="Consolas" pitchFamily="49" charset="0"/>
                <a:cs typeface="Times New Roman" pitchFamily="18" charset="0"/>
              </a:rPr>
              <a:t>(</a:t>
            </a:r>
            <a:r>
              <a:rPr lang="en-GB" sz="1600" dirty="0">
                <a:solidFill>
                  <a:srgbClr val="2A00FF"/>
                </a:solidFill>
                <a:latin typeface="Consolas" pitchFamily="49" charset="0"/>
                <a:cs typeface="Times New Roman" pitchFamily="18" charset="0"/>
              </a:rPr>
              <a:t>"</a:t>
            </a:r>
            <a:r>
              <a:rPr lang="en-GB" sz="1600" dirty="0" err="1">
                <a:solidFill>
                  <a:srgbClr val="2A00FF"/>
                </a:solidFill>
                <a:latin typeface="Consolas" pitchFamily="49" charset="0"/>
                <a:cs typeface="Times New Roman" pitchFamily="18" charset="0"/>
              </a:rPr>
              <a:t>Pozvan</a:t>
            </a:r>
            <a:r>
              <a:rPr lang="en-GB" sz="1600" dirty="0">
                <a:solidFill>
                  <a:srgbClr val="2A00FF"/>
                </a:solidFill>
                <a:latin typeface="Consolas" pitchFamily="49" charset="0"/>
                <a:cs typeface="Times New Roman" pitchFamily="18" charset="0"/>
              </a:rPr>
              <a:t> garbage collector</a:t>
            </a:r>
            <a:r>
              <a:rPr lang="en-GB" sz="1600" dirty="0" smtClean="0">
                <a:solidFill>
                  <a:srgbClr val="2A00FF"/>
                </a:solidFill>
                <a:latin typeface="Consolas" pitchFamily="49" charset="0"/>
                <a:cs typeface="Times New Roman" pitchFamily="18" charset="0"/>
              </a:rPr>
              <a:t>"</a:t>
            </a:r>
            <a:r>
              <a:rPr lang="en-GB" sz="1600" dirty="0" smtClean="0">
                <a:solidFill>
                  <a:srgbClr val="000000"/>
                </a:solidFill>
                <a:latin typeface="Consolas" pitchFamily="49" charset="0"/>
                <a:cs typeface="Times New Roman" pitchFamily="18" charset="0"/>
              </a:rPr>
              <a:t>);</a:t>
            </a:r>
            <a:endParaRPr lang="sr-Latn-ME" sz="1600" dirty="0" smtClean="0">
              <a:solidFill>
                <a:srgbClr val="000000"/>
              </a:solidFill>
              <a:latin typeface="Consolas" pitchFamily="49" charset="0"/>
              <a:cs typeface="Times New Roman" pitchFamily="18" charset="0"/>
            </a:endParaRPr>
          </a:p>
          <a:p>
            <a:pPr>
              <a:tabLst>
                <a:tab pos="177800" algn="l"/>
                <a:tab pos="355600" algn="l"/>
                <a:tab pos="541338" algn="l"/>
                <a:tab pos="719138" algn="l"/>
                <a:tab pos="896938" algn="l"/>
              </a:tabLst>
            </a:pPr>
            <a:r>
              <a:rPr lang="sr-Latn-ME" sz="1600" dirty="0">
                <a:solidFill>
                  <a:srgbClr val="000000"/>
                </a:solidFill>
                <a:latin typeface="Consolas" pitchFamily="49" charset="0"/>
                <a:cs typeface="Times New Roman" pitchFamily="18" charset="0"/>
              </a:rPr>
              <a:t>	</a:t>
            </a:r>
            <a:r>
              <a:rPr lang="sr-Latn-ME" sz="1600" dirty="0" smtClean="0">
                <a:solidFill>
                  <a:srgbClr val="000000"/>
                </a:solidFill>
                <a:latin typeface="Consolas" pitchFamily="49" charset="0"/>
                <a:cs typeface="Times New Roman" pitchFamily="18" charset="0"/>
              </a:rPr>
              <a:t>	</a:t>
            </a:r>
            <a:r>
              <a:rPr lang="en-GB" sz="1600" dirty="0" err="1" smtClean="0">
                <a:solidFill>
                  <a:srgbClr val="000000"/>
                </a:solidFill>
                <a:latin typeface="Consolas" pitchFamily="49" charset="0"/>
                <a:cs typeface="Times New Roman" pitchFamily="18" charset="0"/>
              </a:rPr>
              <a:t>System.out.println</a:t>
            </a:r>
            <a:r>
              <a:rPr lang="en-GB" sz="1600" dirty="0">
                <a:solidFill>
                  <a:srgbClr val="000000"/>
                </a:solidFill>
                <a:latin typeface="Consolas" pitchFamily="49" charset="0"/>
                <a:cs typeface="Times New Roman" pitchFamily="18" charset="0"/>
              </a:rPr>
              <a:t>(</a:t>
            </a:r>
            <a:r>
              <a:rPr lang="en-GB" sz="1600" dirty="0">
                <a:solidFill>
                  <a:srgbClr val="2A00FF"/>
                </a:solidFill>
                <a:latin typeface="Consolas" pitchFamily="49" charset="0"/>
                <a:cs typeface="Times New Roman" pitchFamily="18" charset="0"/>
              </a:rPr>
              <a:t>"</a:t>
            </a:r>
            <a:r>
              <a:rPr lang="en-GB" sz="1600" dirty="0" err="1">
                <a:solidFill>
                  <a:srgbClr val="2A00FF"/>
                </a:solidFill>
                <a:latin typeface="Consolas" pitchFamily="49" charset="0"/>
                <a:cs typeface="Times New Roman" pitchFamily="18" charset="0"/>
              </a:rPr>
              <a:t>Uklonjen</a:t>
            </a:r>
            <a:r>
              <a:rPr lang="en-GB" sz="1600" dirty="0">
                <a:solidFill>
                  <a:srgbClr val="2A00FF"/>
                </a:solidFill>
                <a:latin typeface="Consolas" pitchFamily="49" charset="0"/>
                <a:cs typeface="Times New Roman" pitchFamily="18" charset="0"/>
              </a:rPr>
              <a:t> </a:t>
            </a:r>
            <a:r>
              <a:rPr lang="en-GB" sz="1600" dirty="0" err="1">
                <a:solidFill>
                  <a:srgbClr val="2A00FF"/>
                </a:solidFill>
                <a:latin typeface="Consolas" pitchFamily="49" charset="0"/>
                <a:cs typeface="Times New Roman" pitchFamily="18" charset="0"/>
              </a:rPr>
              <a:t>objekat</a:t>
            </a:r>
            <a:r>
              <a:rPr lang="en-GB" sz="1600" dirty="0">
                <a:solidFill>
                  <a:srgbClr val="2A00FF"/>
                </a:solidFill>
                <a:latin typeface="Consolas" pitchFamily="49" charset="0"/>
                <a:cs typeface="Times New Roman" pitchFamily="18" charset="0"/>
              </a:rPr>
              <a:t>: "</a:t>
            </a:r>
            <a:r>
              <a:rPr lang="en-GB" sz="1600" dirty="0">
                <a:solidFill>
                  <a:srgbClr val="000000"/>
                </a:solidFill>
                <a:latin typeface="Consolas" pitchFamily="49" charset="0"/>
                <a:cs typeface="Times New Roman" pitchFamily="18" charset="0"/>
              </a:rPr>
              <a:t> + </a:t>
            </a:r>
            <a:r>
              <a:rPr lang="en-GB" sz="1600" b="1" dirty="0">
                <a:solidFill>
                  <a:srgbClr val="7F0055"/>
                </a:solidFill>
                <a:latin typeface="Consolas" pitchFamily="49" charset="0"/>
                <a:cs typeface="Times New Roman" pitchFamily="18" charset="0"/>
              </a:rPr>
              <a:t>this</a:t>
            </a:r>
            <a:r>
              <a:rPr lang="en-GB" sz="1600" dirty="0">
                <a:solidFill>
                  <a:srgbClr val="000000"/>
                </a:solidFill>
                <a:latin typeface="Consolas" pitchFamily="49" charset="0"/>
                <a:cs typeface="Times New Roman" pitchFamily="18" charset="0"/>
              </a:rPr>
              <a:t>); </a:t>
            </a:r>
          </a:p>
          <a:p>
            <a:pPr>
              <a:tabLst>
                <a:tab pos="177800" algn="l"/>
                <a:tab pos="355600" algn="l"/>
                <a:tab pos="541338" algn="l"/>
                <a:tab pos="719138" algn="l"/>
                <a:tab pos="896938" algn="l"/>
              </a:tabLst>
            </a:pPr>
            <a:r>
              <a:rPr lang="sr-Latn-ME" sz="1600" dirty="0" smtClean="0">
                <a:solidFill>
                  <a:srgbClr val="000000"/>
                </a:solidFill>
                <a:latin typeface="Consolas" pitchFamily="49" charset="0"/>
                <a:cs typeface="Times New Roman" pitchFamily="18" charset="0"/>
              </a:rPr>
              <a:t>	</a:t>
            </a:r>
            <a:r>
              <a:rPr lang="en-GB" sz="1600" dirty="0" smtClean="0">
                <a:solidFill>
                  <a:srgbClr val="000000"/>
                </a:solidFill>
                <a:latin typeface="Consolas" pitchFamily="49" charset="0"/>
                <a:cs typeface="Times New Roman" pitchFamily="18" charset="0"/>
              </a:rPr>
              <a:t>} </a:t>
            </a:r>
            <a:endParaRPr lang="en-GB" sz="1600" dirty="0">
              <a:solidFill>
                <a:srgbClr val="000000"/>
              </a:solidFill>
              <a:latin typeface="Consolas" pitchFamily="49" charset="0"/>
              <a:cs typeface="Times New Roman" pitchFamily="18" charset="0"/>
            </a:endParaRPr>
          </a:p>
          <a:p>
            <a:r>
              <a:rPr lang="en-GB" sz="1600" dirty="0"/>
              <a:t>}</a:t>
            </a:r>
            <a:endParaRPr lang="en-GB" altLang="sr-Latn-RS" sz="2000" dirty="0">
              <a:latin typeface="Calibri" pitchFamily="34" charset="0"/>
              <a:cs typeface="Times New Roman" pitchFamily="18" charset="0"/>
            </a:endParaRPr>
          </a:p>
        </p:txBody>
      </p:sp>
      <p:sp>
        <p:nvSpPr>
          <p:cNvPr id="6" name="Rectangle 1"/>
          <p:cNvSpPr>
            <a:spLocks noChangeArrowheads="1"/>
          </p:cNvSpPr>
          <p:nvPr/>
        </p:nvSpPr>
        <p:spPr bwMode="auto">
          <a:xfrm>
            <a:off x="539552" y="6125787"/>
            <a:ext cx="3811786" cy="584775"/>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GB" sz="1600" dirty="0" err="1">
                <a:solidFill>
                  <a:srgbClr val="339933"/>
                </a:solidFill>
                <a:latin typeface="Consolas" pitchFamily="49" charset="0"/>
                <a:cs typeface="Times New Roman" pitchFamily="18" charset="0"/>
              </a:rPr>
              <a:t>Pozvan</a:t>
            </a:r>
            <a:r>
              <a:rPr lang="en-GB" sz="1600" dirty="0">
                <a:solidFill>
                  <a:srgbClr val="339933"/>
                </a:solidFill>
                <a:latin typeface="Consolas" pitchFamily="49" charset="0"/>
                <a:cs typeface="Times New Roman" pitchFamily="18" charset="0"/>
              </a:rPr>
              <a:t> garbage collector</a:t>
            </a:r>
          </a:p>
          <a:p>
            <a:r>
              <a:rPr lang="en-GB" sz="1600" dirty="0" err="1">
                <a:solidFill>
                  <a:srgbClr val="339933"/>
                </a:solidFill>
                <a:latin typeface="Consolas" pitchFamily="49" charset="0"/>
                <a:cs typeface="Times New Roman" pitchFamily="18" charset="0"/>
              </a:rPr>
              <a:t>Uklonjen</a:t>
            </a:r>
            <a:r>
              <a:rPr lang="en-GB" sz="1600" dirty="0">
                <a:solidFill>
                  <a:srgbClr val="339933"/>
                </a:solidFill>
                <a:latin typeface="Consolas" pitchFamily="49" charset="0"/>
                <a:cs typeface="Times New Roman" pitchFamily="18" charset="0"/>
              </a:rPr>
              <a:t> </a:t>
            </a:r>
            <a:r>
              <a:rPr lang="en-GB" sz="1600" dirty="0" err="1">
                <a:solidFill>
                  <a:srgbClr val="339933"/>
                </a:solidFill>
                <a:latin typeface="Consolas" pitchFamily="49" charset="0"/>
                <a:cs typeface="Times New Roman" pitchFamily="18" charset="0"/>
              </a:rPr>
              <a:t>objekat</a:t>
            </a:r>
            <a:r>
              <a:rPr lang="en-GB" sz="1600" dirty="0">
                <a:solidFill>
                  <a:srgbClr val="339933"/>
                </a:solidFill>
                <a:latin typeface="Consolas" pitchFamily="49" charset="0"/>
                <a:cs typeface="Times New Roman" pitchFamily="18" charset="0"/>
              </a:rPr>
              <a:t>: Test@10fad0da</a:t>
            </a:r>
            <a:endParaRPr lang="it-IT" altLang="sr-Latn-RS" sz="1600" dirty="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4730487" y="6212592"/>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8" name="Straight Arrow Connector 6"/>
          <p:cNvCxnSpPr>
            <a:cxnSpLocks noChangeShapeType="1"/>
          </p:cNvCxnSpPr>
          <p:nvPr/>
        </p:nvCxnSpPr>
        <p:spPr bwMode="auto">
          <a:xfrm flipH="1">
            <a:off x="4354835" y="6397536"/>
            <a:ext cx="427038" cy="20638"/>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92672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9388" y="457200"/>
            <a:ext cx="8964612" cy="739775"/>
          </a:xfrm>
        </p:spPr>
        <p:txBody>
          <a:bodyPr/>
          <a:lstStyle/>
          <a:p>
            <a:pPr eaLnBrk="1" hangingPunct="1"/>
            <a:r>
              <a:rPr lang="en-US" altLang="sr-Latn-RS" sz="3500" smtClean="0"/>
              <a:t>Pore</a:t>
            </a:r>
            <a:r>
              <a:rPr lang="sr-Latn-RS" altLang="sr-Latn-RS" sz="3500" smtClean="0"/>
              <a:t>đenje stringova</a:t>
            </a:r>
            <a:r>
              <a:rPr lang="en-US" altLang="sr-Latn-RS" sz="3500" smtClean="0"/>
              <a:t>. startsWith i endsWith</a:t>
            </a:r>
          </a:p>
        </p:txBody>
      </p:sp>
      <p:sp>
        <p:nvSpPr>
          <p:cNvPr id="7171" name="Rectangle 1"/>
          <p:cNvSpPr>
            <a:spLocks noChangeArrowheads="1"/>
          </p:cNvSpPr>
          <p:nvPr/>
        </p:nvSpPr>
        <p:spPr bwMode="auto">
          <a:xfrm>
            <a:off x="179388" y="1439863"/>
            <a:ext cx="8713787" cy="513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a:t>
            </a:r>
            <a:r>
              <a:rPr lang="en-GB" altLang="sr-Latn-RS" sz="1900">
                <a:solidFill>
                  <a:srgbClr val="0D0D0D"/>
                </a:solidFill>
              </a:rPr>
              <a:t>etod</a:t>
            </a:r>
            <a:r>
              <a:rPr lang="sr-Latn-RS" altLang="sr-Latn-RS" sz="1900">
                <a:solidFill>
                  <a:srgbClr val="0D0D0D"/>
                </a:solidFill>
              </a:rPr>
              <a:t>a</a:t>
            </a:r>
            <a:r>
              <a:rPr lang="en-GB" altLang="sr-Latn-RS" sz="1900">
                <a:solidFill>
                  <a:srgbClr val="0D0D0D"/>
                </a:solidFill>
              </a:rPr>
              <a:t> </a:t>
            </a:r>
            <a:r>
              <a:rPr lang="en-GB" altLang="sr-Latn-RS" sz="1900">
                <a:latin typeface="Consolas" pitchFamily="49" charset="0"/>
                <a:cs typeface="Consolas" pitchFamily="49" charset="0"/>
              </a:rPr>
              <a:t>regionMatches</a:t>
            </a:r>
            <a:r>
              <a:rPr lang="en-GB" altLang="sr-Latn-RS" sz="1900">
                <a:solidFill>
                  <a:srgbClr val="0D0D0D"/>
                </a:solidFill>
              </a:rPr>
              <a:t> </a:t>
            </a:r>
            <a:r>
              <a:rPr lang="sr-Latn-RS" altLang="sr-Latn-RS" sz="1900">
                <a:solidFill>
                  <a:srgbClr val="0D0D0D"/>
                </a:solidFill>
              </a:rPr>
              <a:t>poredi delove</a:t>
            </a:r>
            <a:r>
              <a:rPr lang="en-GB" altLang="sr-Latn-RS" sz="1900">
                <a:solidFill>
                  <a:srgbClr val="0D0D0D"/>
                </a:solidFill>
              </a:rPr>
              <a:t> </a:t>
            </a:r>
            <a:r>
              <a:rPr lang="sr-Latn-RS" altLang="sr-Latn-RS" sz="1900">
                <a:solidFill>
                  <a:srgbClr val="0D0D0D"/>
                </a:solidFill>
              </a:rPr>
              <a:t>dva stringa</a:t>
            </a:r>
            <a:r>
              <a:rPr lang="en-GB" altLang="sr-Latn-RS" sz="1900">
                <a:solidFill>
                  <a:srgbClr val="0D0D0D"/>
                </a:solidFill>
              </a:rPr>
              <a:t>. </a:t>
            </a:r>
            <a:r>
              <a:rPr lang="sr-Latn-RS" altLang="sr-Latn-RS" sz="1900">
                <a:solidFill>
                  <a:srgbClr val="0D0D0D"/>
                </a:solidFill>
              </a:rPr>
              <a:t>Pogledati dokumentaciju za bliže objašnjenje</a:t>
            </a:r>
            <a:r>
              <a:rPr lang="en-GB" altLang="sr-Latn-RS" sz="1900">
                <a:solidFill>
                  <a:srgbClr val="0D0D0D"/>
                </a:solidFill>
              </a:rPr>
              <a:t>.</a:t>
            </a:r>
            <a:endParaRPr lang="sr-Latn-RS" altLang="sr-Latn-RS" sz="1900">
              <a:solidFill>
                <a:srgbClr val="0D0D0D"/>
              </a:solidFill>
            </a:endParaRP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Konačno, operator </a:t>
            </a:r>
            <a:r>
              <a:rPr lang="en-GB" altLang="sr-Latn-RS" sz="1900">
                <a:latin typeface="Consolas" pitchFamily="49" charset="0"/>
                <a:cs typeface="Consolas" pitchFamily="49" charset="0"/>
              </a:rPr>
              <a:t>==</a:t>
            </a:r>
            <a:r>
              <a:rPr lang="en-GB" altLang="sr-Latn-RS" sz="1900">
                <a:solidFill>
                  <a:srgbClr val="0D0D0D"/>
                </a:solidFill>
              </a:rPr>
              <a:t> </a:t>
            </a:r>
            <a:r>
              <a:rPr lang="sr-Latn-RS" altLang="sr-Latn-RS" sz="1900">
                <a:solidFill>
                  <a:srgbClr val="0D0D0D"/>
                </a:solidFill>
              </a:rPr>
              <a:t>poredi reference, a ne sadržaj stringova. Preciznije, izraz </a:t>
            </a:r>
            <a:r>
              <a:rPr lang="sr-Latn-RS" altLang="sr-Latn-RS" sz="1900">
                <a:latin typeface="Consolas" pitchFamily="49" charset="0"/>
                <a:cs typeface="Consolas" pitchFamily="49" charset="0"/>
              </a:rPr>
              <a:t>s1==s2</a:t>
            </a:r>
            <a:r>
              <a:rPr lang="sr-Latn-RS" altLang="sr-Latn-RS" sz="1900">
                <a:solidFill>
                  <a:srgbClr val="0D0D0D"/>
                </a:solidFill>
              </a:rPr>
              <a:t> će vratiti </a:t>
            </a:r>
            <a:r>
              <a:rPr lang="sr-Latn-RS" altLang="sr-Latn-RS" sz="1900">
                <a:latin typeface="Consolas" pitchFamily="49" charset="0"/>
                <a:cs typeface="Consolas" pitchFamily="49" charset="0"/>
              </a:rPr>
              <a:t>true</a:t>
            </a:r>
            <a:r>
              <a:rPr lang="sr-Latn-RS" altLang="sr-Latn-RS" sz="1900">
                <a:solidFill>
                  <a:srgbClr val="0D0D0D"/>
                </a:solidFill>
              </a:rPr>
              <a:t> samo ako </a:t>
            </a:r>
            <a:r>
              <a:rPr lang="sr-Latn-RS" altLang="sr-Latn-RS" sz="1900">
                <a:latin typeface="Consolas" pitchFamily="49" charset="0"/>
                <a:cs typeface="Consolas" pitchFamily="49" charset="0"/>
              </a:rPr>
              <a:t>s1</a:t>
            </a:r>
            <a:r>
              <a:rPr lang="sr-Latn-RS" altLang="sr-Latn-RS" sz="1900">
                <a:solidFill>
                  <a:srgbClr val="0D0D0D"/>
                </a:solidFill>
              </a:rPr>
              <a:t> i </a:t>
            </a:r>
            <a:r>
              <a:rPr lang="sr-Latn-RS" altLang="sr-Latn-RS" sz="1900">
                <a:latin typeface="Consolas" pitchFamily="49" charset="0"/>
                <a:cs typeface="Consolas" pitchFamily="49" charset="0"/>
              </a:rPr>
              <a:t>s2</a:t>
            </a:r>
            <a:r>
              <a:rPr lang="sr-Latn-RS" altLang="sr-Latn-RS" sz="1900">
                <a:solidFill>
                  <a:srgbClr val="0D0D0D"/>
                </a:solidFill>
              </a:rPr>
              <a:t> ukazuju na isti objekat u memoriji, i </a:t>
            </a:r>
            <a:r>
              <a:rPr lang="sr-Latn-RS" altLang="sr-Latn-RS" sz="1900">
                <a:latin typeface="Consolas" pitchFamily="49" charset="0"/>
                <a:cs typeface="Consolas" pitchFamily="49" charset="0"/>
              </a:rPr>
              <a:t>false</a:t>
            </a:r>
            <a:r>
              <a:rPr lang="sr-Latn-RS" altLang="sr-Latn-RS" sz="1900">
                <a:solidFill>
                  <a:srgbClr val="0D0D0D"/>
                </a:solidFill>
              </a:rPr>
              <a:t> u suprotnom</a:t>
            </a:r>
            <a:r>
              <a:rPr lang="en-GB" altLang="sr-Latn-RS" sz="1900">
                <a:solidFill>
                  <a:srgbClr val="0D0D0D"/>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altLang="sr-Latn-RS" sz="1900">
                <a:solidFill>
                  <a:srgbClr val="0D0D0D"/>
                </a:solidFill>
              </a:rPr>
              <a:t>Metode </a:t>
            </a:r>
            <a:r>
              <a:rPr lang="en-US" altLang="sr-Latn-RS" sz="1900">
                <a:latin typeface="Consolas" pitchFamily="49" charset="0"/>
                <a:cs typeface="Consolas" pitchFamily="49" charset="0"/>
              </a:rPr>
              <a:t>startsWith</a:t>
            </a:r>
            <a:r>
              <a:rPr lang="en-US" altLang="sr-Latn-RS" sz="1900">
                <a:solidFill>
                  <a:srgbClr val="0D0D0D"/>
                </a:solidFill>
              </a:rPr>
              <a:t> i </a:t>
            </a:r>
            <a:r>
              <a:rPr lang="en-US" altLang="sr-Latn-RS" sz="1900">
                <a:latin typeface="Consolas" pitchFamily="49" charset="0"/>
                <a:cs typeface="Consolas" pitchFamily="49" charset="0"/>
              </a:rPr>
              <a:t>endsWith</a:t>
            </a:r>
            <a:r>
              <a:rPr lang="en-US" altLang="sr-Latn-RS" sz="1900">
                <a:solidFill>
                  <a:srgbClr val="0D0D0D"/>
                </a:solidFill>
              </a:rPr>
              <a:t> su korisne ako </a:t>
            </a:r>
            <a:r>
              <a:rPr lang="sr-Latn-RS" altLang="sr-Latn-RS" sz="1900">
                <a:solidFill>
                  <a:srgbClr val="0D0D0D"/>
                </a:solidFill>
              </a:rPr>
              <a:t>želimo da proverimo da li dati string počinje ili se završava nekim podstringom. Metode vraćaju </a:t>
            </a:r>
            <a:r>
              <a:rPr lang="sr-Latn-RS" altLang="sr-Latn-RS" sz="1900">
                <a:latin typeface="Consolas" pitchFamily="49" charset="0"/>
                <a:cs typeface="Consolas" pitchFamily="49" charset="0"/>
              </a:rPr>
              <a:t>true</a:t>
            </a:r>
            <a:r>
              <a:rPr lang="sr-Latn-RS" altLang="sr-Latn-RS" sz="1900">
                <a:solidFill>
                  <a:srgbClr val="0D0D0D"/>
                </a:solidFill>
              </a:rPr>
              <a:t> ako to jeste slučaj i </a:t>
            </a:r>
            <a:r>
              <a:rPr lang="sr-Latn-RS" altLang="sr-Latn-RS" sz="1900">
                <a:latin typeface="Consolas" pitchFamily="49" charset="0"/>
                <a:cs typeface="Consolas" pitchFamily="49" charset="0"/>
              </a:rPr>
              <a:t>false</a:t>
            </a:r>
            <a:r>
              <a:rPr lang="sr-Latn-RS" altLang="sr-Latn-RS" sz="1900">
                <a:solidFill>
                  <a:srgbClr val="0D0D0D"/>
                </a:solidFill>
              </a:rPr>
              <a:t> u suprotnom. Na primer, za string </a:t>
            </a:r>
          </a:p>
          <a:p>
            <a:pPr marL="239713" indent="-239713" algn="just">
              <a:spcBef>
                <a:spcPts val="300"/>
              </a:spcBef>
              <a:spcAft>
                <a:spcPts val="3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a:t>
            </a:r>
            <a:r>
              <a:rPr lang="vi-VN" altLang="sr-Latn-RS" sz="1900">
                <a:latin typeface="Consolas" pitchFamily="49" charset="0"/>
                <a:cs typeface="Consolas" pitchFamily="49" charset="0"/>
              </a:rPr>
              <a:t> = </a:t>
            </a:r>
            <a:r>
              <a:rPr lang="en-GB" altLang="sr-Latn-RS" sz="1900">
                <a:latin typeface="Consolas" pitchFamily="49" charset="0"/>
                <a:cs typeface="Consolas" pitchFamily="49" charset="0"/>
              </a:rPr>
              <a:t>"</a:t>
            </a:r>
            <a:r>
              <a:rPr lang="sr-Latn-RS" altLang="sr-Latn-RS" sz="1900">
                <a:latin typeface="Consolas" pitchFamily="49" charset="0"/>
                <a:cs typeface="Consolas" pitchFamily="49" charset="0"/>
              </a:rPr>
              <a:t>Program</a:t>
            </a:r>
            <a:r>
              <a:rPr lang="en-GB" altLang="sr-Latn-RS" sz="1900">
                <a:latin typeface="Consolas" pitchFamily="49" charset="0"/>
                <a:cs typeface="Consolas" pitchFamily="49" charset="0"/>
              </a:rPr>
              <a:t>"</a:t>
            </a:r>
            <a:endParaRPr lang="sr-Latn-RS" altLang="sr-Latn-RS" sz="1900">
              <a:solidFill>
                <a:srgbClr val="0D0D0D"/>
              </a:solidFill>
            </a:endParaRPr>
          </a:p>
          <a:p>
            <a:pPr marL="239713" indent="-239713" algn="just">
              <a:spcAft>
                <a:spcPts val="600"/>
              </a:spcAft>
              <a:buClr>
                <a:schemeClr val="tx1"/>
              </a:buClr>
              <a:buSzPct val="75000"/>
              <a:tabLst>
                <a:tab pos="180975" algn="l"/>
                <a:tab pos="539750" algn="l"/>
                <a:tab pos="900113" algn="l"/>
                <a:tab pos="1260475" algn="l"/>
              </a:tabLst>
            </a:pPr>
            <a:r>
              <a:rPr lang="sr-Latn-RS" altLang="sr-Latn-RS" sz="1900">
                <a:solidFill>
                  <a:srgbClr val="0D0D0D"/>
                </a:solidFill>
              </a:rPr>
              <a:t>	metode </a:t>
            </a:r>
          </a:p>
          <a:p>
            <a:pPr marL="239713" indent="-239713" algn="just">
              <a:spcBef>
                <a:spcPts val="300"/>
              </a:spcBef>
              <a:buClr>
                <a:schemeClr val="tx1"/>
              </a:buClr>
              <a:buSzPct val="75000"/>
              <a:tabLst>
                <a:tab pos="180975" algn="l"/>
                <a:tab pos="539750" algn="l"/>
                <a:tab pos="900113" algn="l"/>
                <a:tab pos="1260475" algn="l"/>
              </a:tabLst>
            </a:pPr>
            <a:r>
              <a:rPr lang="sr-Latn-RS" altLang="sr-Latn-RS" sz="1900">
                <a:solidFill>
                  <a:srgbClr val="0D0D0D"/>
                </a:solidFill>
                <a:latin typeface="Consolas" pitchFamily="49" charset="0"/>
                <a:cs typeface="Consolas" pitchFamily="49" charset="0"/>
              </a:rPr>
              <a:t>	</a:t>
            </a:r>
            <a:r>
              <a:rPr lang="sr-Latn-RS" altLang="sr-Latn-RS" sz="1900">
                <a:latin typeface="Consolas" pitchFamily="49" charset="0"/>
                <a:cs typeface="Consolas" pitchFamily="49" charset="0"/>
              </a:rPr>
              <a:t>s.startsWith("Pro")</a:t>
            </a:r>
            <a:endParaRPr lang="sr-Latn-RS" altLang="sr-Latn-RS" sz="1900">
              <a:solidFill>
                <a:srgbClr val="0D0D0D"/>
              </a:solidFill>
            </a:endParaRPr>
          </a:p>
          <a:p>
            <a:pPr marL="239713" indent="-239713" algn="just">
              <a:spcAft>
                <a:spcPts val="3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s.endsWith("ram")</a:t>
            </a:r>
            <a:endParaRPr lang="sr-Latn-RS" altLang="sr-Latn-RS" sz="1900">
              <a:solidFill>
                <a:srgbClr val="0D0D0D"/>
              </a:solidFill>
            </a:endParaRPr>
          </a:p>
          <a:p>
            <a:pPr marL="239713" indent="-239713" algn="just">
              <a:spcBef>
                <a:spcPts val="600"/>
              </a:spcBef>
              <a:buClr>
                <a:schemeClr val="tx1"/>
              </a:buClr>
              <a:buSzPct val="75000"/>
              <a:tabLst>
                <a:tab pos="180975" algn="l"/>
                <a:tab pos="539750" algn="l"/>
                <a:tab pos="900113" algn="l"/>
                <a:tab pos="1260475" algn="l"/>
              </a:tabLst>
            </a:pPr>
            <a:r>
              <a:rPr lang="sr-Latn-RS" altLang="sr-Latn-RS" sz="1900">
                <a:solidFill>
                  <a:srgbClr val="0D0D0D"/>
                </a:solidFill>
              </a:rPr>
              <a:t>	će obe vratiti </a:t>
            </a:r>
            <a:r>
              <a:rPr lang="sr-Latn-RS" altLang="sr-Latn-RS" sz="1900">
                <a:latin typeface="Consolas" pitchFamily="49" charset="0"/>
                <a:cs typeface="Consolas" pitchFamily="49" charset="0"/>
              </a:rPr>
              <a:t>true</a:t>
            </a:r>
            <a:r>
              <a:rPr lang="sr-Latn-RS" altLang="sr-Latn-RS" sz="1900">
                <a:solidFill>
                  <a:srgbClr val="0D0D0D"/>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Ove metode mogu imati još jedan celobrojni parametar koji predstavlja poziciju u stringu od koje počinjemo poređenje.</a:t>
            </a:r>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7DD903-D9C2-42BC-A3DF-6F8473F1BDFE}" type="slidenum">
              <a:rPr lang="en-GB" altLang="sr-Latn-RS" smtClean="0">
                <a:latin typeface="Arial Black" pitchFamily="34" charset="0"/>
              </a:rPr>
              <a:pPr eaLnBrk="1" hangingPunct="1"/>
              <a:t>5</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6725" y="457200"/>
            <a:ext cx="4465638" cy="739775"/>
          </a:xfrm>
        </p:spPr>
        <p:txBody>
          <a:bodyPr/>
          <a:lstStyle/>
          <a:p>
            <a:pPr eaLnBrk="1" hangingPunct="1"/>
            <a:r>
              <a:rPr lang="sr-Latn-RS" altLang="sr-Latn-RS" sz="3500" smtClean="0"/>
              <a:t>indexOf</a:t>
            </a:r>
            <a:r>
              <a:rPr lang="en-US" altLang="sr-Latn-RS" sz="3500" smtClean="0"/>
              <a:t> i </a:t>
            </a:r>
            <a:r>
              <a:rPr lang="sr-Latn-RS" altLang="sr-Latn-RS" sz="3500" smtClean="0"/>
              <a:t>lastIndexOf</a:t>
            </a:r>
            <a:endParaRPr lang="en-US" altLang="sr-Latn-RS" sz="3500" smtClean="0"/>
          </a:p>
        </p:txBody>
      </p:sp>
      <p:sp>
        <p:nvSpPr>
          <p:cNvPr id="5" name="Rectangle 1"/>
          <p:cNvSpPr>
            <a:spLocks noChangeArrowheads="1"/>
          </p:cNvSpPr>
          <p:nvPr/>
        </p:nvSpPr>
        <p:spPr bwMode="auto">
          <a:xfrm>
            <a:off x="179388" y="1439863"/>
            <a:ext cx="8569325"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err="1">
                <a:solidFill>
                  <a:schemeClr val="tx1">
                    <a:lumMod val="95000"/>
                    <a:lumOff val="5000"/>
                  </a:schemeClr>
                </a:solidFill>
              </a:rPr>
              <a:t>Metod</a:t>
            </a:r>
            <a:r>
              <a:rPr lang="sr-Latn-RS" sz="1900" dirty="0">
                <a:solidFill>
                  <a:schemeClr val="tx1">
                    <a:lumMod val="95000"/>
                    <a:lumOff val="5000"/>
                  </a:schemeClr>
                </a:solidFill>
              </a:rPr>
              <a:t>e</a:t>
            </a:r>
            <a:r>
              <a:rPr lang="en-US" sz="1900" dirty="0">
                <a:solidFill>
                  <a:schemeClr val="tx1">
                    <a:lumMod val="95000"/>
                    <a:lumOff val="5000"/>
                  </a:schemeClr>
                </a:solidFill>
              </a:rPr>
              <a:t> </a:t>
            </a:r>
            <a:r>
              <a:rPr lang="en-US" sz="1900" dirty="0" err="1">
                <a:latin typeface="Consolas" pitchFamily="49" charset="0"/>
                <a:cs typeface="Consolas" pitchFamily="49" charset="0"/>
              </a:rPr>
              <a:t>indexOf</a:t>
            </a:r>
            <a:r>
              <a:rPr lang="en-US" sz="1900" dirty="0">
                <a:solidFill>
                  <a:schemeClr val="tx1">
                    <a:lumMod val="95000"/>
                    <a:lumOff val="5000"/>
                  </a:schemeClr>
                </a:solidFill>
              </a:rPr>
              <a:t> </a:t>
            </a:r>
            <a:r>
              <a:rPr lang="en-US" sz="1900" dirty="0" err="1">
                <a:solidFill>
                  <a:schemeClr val="tx1">
                    <a:lumMod val="95000"/>
                    <a:lumOff val="5000"/>
                  </a:schemeClr>
                </a:solidFill>
              </a:rPr>
              <a:t>i</a:t>
            </a:r>
            <a:r>
              <a:rPr lang="en-US" sz="1900" dirty="0">
                <a:solidFill>
                  <a:schemeClr val="tx1">
                    <a:lumMod val="95000"/>
                    <a:lumOff val="5000"/>
                  </a:schemeClr>
                </a:solidFill>
              </a:rPr>
              <a:t> </a:t>
            </a:r>
            <a:r>
              <a:rPr lang="en-US" sz="1900" dirty="0" err="1">
                <a:latin typeface="Consolas" pitchFamily="49" charset="0"/>
                <a:cs typeface="Consolas" pitchFamily="49" charset="0"/>
              </a:rPr>
              <a:t>lastIndexOf</a:t>
            </a:r>
            <a:r>
              <a:rPr lang="en-US" sz="1900" dirty="0">
                <a:solidFill>
                  <a:schemeClr val="tx1">
                    <a:lumMod val="95000"/>
                    <a:lumOff val="5000"/>
                  </a:schemeClr>
                </a:solidFill>
              </a:rPr>
              <a:t> </a:t>
            </a:r>
            <a:r>
              <a:rPr lang="sr-Latn-RS" sz="1900" dirty="0">
                <a:solidFill>
                  <a:schemeClr val="tx1">
                    <a:lumMod val="95000"/>
                    <a:lumOff val="5000"/>
                  </a:schemeClr>
                </a:solidFill>
              </a:rPr>
              <a:t>vraćaju poziciju prve i poslednje pojave traženog karaktera ili podstringa u datom stringu. Ukoliko traženi karakter ili string ne postoje, vraća se </a:t>
            </a:r>
            <a:r>
              <a:rPr lang="sr-Latn-RS" sz="1900" dirty="0">
                <a:solidFill>
                  <a:srgbClr val="FF0000"/>
                </a:solidFill>
              </a:rPr>
              <a:t>-1</a:t>
            </a:r>
            <a:r>
              <a:rPr lang="sr-Latn-RS" sz="1900" dirty="0">
                <a:solidFill>
                  <a:schemeClr val="tx1">
                    <a:lumMod val="95000"/>
                    <a:lumOff val="5000"/>
                  </a:schemeClr>
                </a:solidFill>
              </a:rPr>
              <a:t>. </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Posmatrajmo sledeći niz naredbi:</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String s = "banana";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A = </a:t>
            </a:r>
            <a:r>
              <a:rPr lang="en-GB" sz="1900" dirty="0" err="1">
                <a:latin typeface="Consolas" pitchFamily="49" charset="0"/>
                <a:cs typeface="Consolas" pitchFamily="49" charset="0"/>
              </a:rPr>
              <a:t>s.indexOf</a:t>
            </a:r>
            <a:r>
              <a:rPr lang="en-GB" sz="1900" dirty="0">
                <a:latin typeface="Consolas" pitchFamily="49" charset="0"/>
                <a:cs typeface="Consolas" pitchFamily="49" charset="0"/>
              </a:rPr>
              <a:t>('a');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B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C = </a:t>
            </a:r>
            <a:r>
              <a:rPr lang="en-GB" sz="1900" dirty="0" err="1">
                <a:latin typeface="Consolas" pitchFamily="49" charset="0"/>
                <a:cs typeface="Consolas" pitchFamily="49" charset="0"/>
              </a:rPr>
              <a:t>s.indexOf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na</a:t>
            </a:r>
            <a:r>
              <a:rPr lang="en-GB" sz="1900" dirty="0">
                <a:latin typeface="Consolas" pitchFamily="49" charset="0"/>
                <a:cs typeface="Consolas" pitchFamily="49" charset="0"/>
              </a:rPr>
              <a:t>");</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D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na</a:t>
            </a:r>
            <a:r>
              <a:rPr lang="en-GB" sz="1900" dirty="0">
                <a:latin typeface="Consolas" pitchFamily="49" charset="0"/>
                <a:cs typeface="Consolas" pitchFamily="49" charset="0"/>
              </a:rPr>
              <a:t>");</a:t>
            </a:r>
          </a:p>
          <a:p>
            <a:pPr algn="just">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E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ena</a:t>
            </a:r>
            <a:r>
              <a:rPr lang="en-GB" sz="1900" dirty="0">
                <a:latin typeface="Consolas" pitchFamily="49" charset="0"/>
                <a:cs typeface="Consolas" pitchFamily="49" charset="0"/>
              </a:rPr>
              <a:t>");</a:t>
            </a:r>
            <a:endParaRPr lang="sr-Latn-RS" sz="1900" dirty="0">
              <a:latin typeface="Consolas" pitchFamily="49" charset="0"/>
              <a:cs typeface="Consolas" pitchFamily="49" charset="0"/>
            </a:endParaRPr>
          </a:p>
          <a:p>
            <a:pPr marL="180975" algn="just">
              <a:spcBef>
                <a:spcPts val="0"/>
              </a:spcBef>
              <a:spcAft>
                <a:spcPts val="0"/>
              </a:spcAft>
              <a:buClr>
                <a:schemeClr val="tx1"/>
              </a:buClr>
              <a:buSzPct val="75000"/>
              <a:tabLst>
                <a:tab pos="180975" algn="l"/>
                <a:tab pos="539750" algn="l"/>
                <a:tab pos="900113" algn="l"/>
                <a:tab pos="1260475" algn="l"/>
              </a:tabLst>
              <a:defRPr/>
            </a:pPr>
            <a:r>
              <a:rPr lang="sr-Latn-RS" sz="1900" dirty="0">
                <a:solidFill>
                  <a:schemeClr val="tx1">
                    <a:lumMod val="95000"/>
                    <a:lumOff val="5000"/>
                  </a:schemeClr>
                </a:solidFill>
              </a:rPr>
              <a:t>Nakon ovog niza naredbi, promenljive </a:t>
            </a:r>
            <a:r>
              <a:rPr lang="sr-Latn-RS" sz="1900" dirty="0">
                <a:latin typeface="Consolas" pitchFamily="49" charset="0"/>
                <a:cs typeface="Consolas" pitchFamily="49" charset="0"/>
              </a:rPr>
              <a:t>A</a:t>
            </a:r>
            <a:r>
              <a:rPr lang="sr-Latn-RS" sz="1900" dirty="0">
                <a:solidFill>
                  <a:schemeClr val="tx1">
                    <a:lumMod val="95000"/>
                    <a:lumOff val="5000"/>
                  </a:schemeClr>
                </a:solidFill>
              </a:rPr>
              <a:t>, </a:t>
            </a:r>
            <a:r>
              <a:rPr lang="sr-Latn-RS" sz="1900" dirty="0">
                <a:latin typeface="Consolas" pitchFamily="49" charset="0"/>
                <a:cs typeface="Consolas" pitchFamily="49" charset="0"/>
              </a:rPr>
              <a:t>B</a:t>
            </a:r>
            <a:r>
              <a:rPr lang="sr-Latn-RS" sz="1900" dirty="0">
                <a:solidFill>
                  <a:schemeClr val="tx1">
                    <a:lumMod val="95000"/>
                    <a:lumOff val="5000"/>
                  </a:schemeClr>
                </a:solidFill>
              </a:rPr>
              <a:t>, </a:t>
            </a:r>
            <a:r>
              <a:rPr lang="sr-Latn-RS" sz="1900" dirty="0">
                <a:latin typeface="Consolas" pitchFamily="49" charset="0"/>
                <a:cs typeface="Consolas" pitchFamily="49" charset="0"/>
              </a:rPr>
              <a:t>C</a:t>
            </a:r>
            <a:r>
              <a:rPr lang="sr-Latn-RS" sz="1900" dirty="0">
                <a:solidFill>
                  <a:schemeClr val="tx1">
                    <a:lumMod val="95000"/>
                    <a:lumOff val="5000"/>
                  </a:schemeClr>
                </a:solidFill>
              </a:rPr>
              <a:t>, </a:t>
            </a:r>
            <a:r>
              <a:rPr lang="sr-Latn-RS" sz="1900" dirty="0">
                <a:latin typeface="Consolas" pitchFamily="49" charset="0"/>
                <a:cs typeface="Consolas" pitchFamily="49" charset="0"/>
              </a:rPr>
              <a:t>D</a:t>
            </a:r>
            <a:r>
              <a:rPr lang="sr-Latn-RS" sz="1900" dirty="0">
                <a:solidFill>
                  <a:schemeClr val="tx1">
                    <a:lumMod val="95000"/>
                    <a:lumOff val="5000"/>
                  </a:schemeClr>
                </a:solidFill>
              </a:rPr>
              <a:t> i </a:t>
            </a:r>
            <a:r>
              <a:rPr lang="sr-Latn-RS" sz="1900" dirty="0">
                <a:latin typeface="Consolas" pitchFamily="49" charset="0"/>
                <a:cs typeface="Consolas" pitchFamily="49" charset="0"/>
              </a:rPr>
              <a:t>E</a:t>
            </a:r>
            <a:r>
              <a:rPr lang="sr-Latn-RS" sz="1900" dirty="0">
                <a:solidFill>
                  <a:schemeClr val="tx1">
                    <a:lumMod val="95000"/>
                    <a:lumOff val="5000"/>
                  </a:schemeClr>
                </a:solidFill>
              </a:rPr>
              <a:t> će imati vrednosti </a:t>
            </a:r>
            <a:r>
              <a:rPr lang="en-GB" sz="1900" dirty="0">
                <a:latin typeface="Consolas" pitchFamily="49" charset="0"/>
                <a:cs typeface="Consolas" pitchFamily="49" charset="0"/>
              </a:rPr>
              <a:t>1</a:t>
            </a:r>
            <a:r>
              <a:rPr lang="sr-Latn-RS" sz="1900" dirty="0"/>
              <a:t>,</a:t>
            </a:r>
            <a:r>
              <a:rPr lang="en-GB" sz="1900" dirty="0"/>
              <a:t> </a:t>
            </a:r>
            <a:r>
              <a:rPr lang="en-GB" sz="1900" dirty="0">
                <a:latin typeface="Consolas" pitchFamily="49" charset="0"/>
                <a:cs typeface="Consolas" pitchFamily="49" charset="0"/>
              </a:rPr>
              <a:t>5</a:t>
            </a:r>
            <a:r>
              <a:rPr lang="sr-Latn-RS" sz="1900" dirty="0"/>
              <a:t>,</a:t>
            </a:r>
            <a:r>
              <a:rPr lang="en-GB" sz="1900" dirty="0"/>
              <a:t> </a:t>
            </a:r>
            <a:r>
              <a:rPr lang="en-GB" sz="1900" dirty="0">
                <a:latin typeface="Consolas" pitchFamily="49" charset="0"/>
                <a:cs typeface="Consolas" pitchFamily="49" charset="0"/>
              </a:rPr>
              <a:t>2</a:t>
            </a:r>
            <a:r>
              <a:rPr lang="sr-Latn-RS" sz="1900" dirty="0"/>
              <a:t>,</a:t>
            </a:r>
            <a:r>
              <a:rPr lang="en-GB" sz="1900" dirty="0"/>
              <a:t> </a:t>
            </a:r>
            <a:r>
              <a:rPr lang="en-GB" sz="1900" dirty="0">
                <a:latin typeface="Consolas" pitchFamily="49" charset="0"/>
                <a:cs typeface="Consolas" pitchFamily="49" charset="0"/>
              </a:rPr>
              <a:t>4</a:t>
            </a:r>
            <a:r>
              <a:rPr lang="sr-Latn-RS" sz="1900" dirty="0"/>
              <a:t> i</a:t>
            </a:r>
            <a:r>
              <a:rPr lang="en-GB" sz="1900" dirty="0"/>
              <a:t> </a:t>
            </a:r>
            <a:r>
              <a:rPr lang="en-GB" sz="1900" dirty="0">
                <a:latin typeface="Consolas" pitchFamily="49" charset="0"/>
                <a:cs typeface="Consolas" pitchFamily="49" charset="0"/>
              </a:rPr>
              <a:t>-1</a:t>
            </a:r>
            <a:r>
              <a:rPr lang="sr-Latn-RS" sz="1900" dirty="0"/>
              <a:t>, respektivno.</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Ove metode mogu imati još jedan celobrojni parametar koji predstavlja poziciju u stringu od koje počinjemo pretragu.</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5A4376C-9903-4B57-91F0-0F9BF266766A}" type="slidenum">
              <a:rPr lang="en-GB" altLang="sr-Latn-RS" smtClean="0">
                <a:latin typeface="Arial Black" pitchFamily="34" charset="0"/>
              </a:rPr>
              <a:pPr eaLnBrk="1" hangingPunct="1"/>
              <a:t>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457200"/>
            <a:ext cx="5184775" cy="739775"/>
          </a:xfrm>
        </p:spPr>
        <p:txBody>
          <a:bodyPr/>
          <a:lstStyle/>
          <a:p>
            <a:pPr eaLnBrk="1" hangingPunct="1"/>
            <a:r>
              <a:rPr lang="sr-Latn-RS" altLang="sr-Latn-RS" sz="3500" smtClean="0"/>
              <a:t>Nadovezivanje stringova</a:t>
            </a:r>
            <a:endParaRPr lang="en-US" altLang="sr-Latn-RS" sz="3500" smtClean="0"/>
          </a:p>
        </p:txBody>
      </p:sp>
      <p:sp>
        <p:nvSpPr>
          <p:cNvPr id="5" name="Rectangle 1"/>
          <p:cNvSpPr>
            <a:spLocks noChangeArrowheads="1"/>
          </p:cNvSpPr>
          <p:nvPr/>
        </p:nvSpPr>
        <p:spPr bwMode="auto">
          <a:xfrm>
            <a:off x="179388" y="1439863"/>
            <a:ext cx="8569325" cy="36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Već smo videli da se nadovezivanje stringova može vršiti operatorom </a:t>
            </a:r>
            <a:r>
              <a:rPr lang="sr-Latn-RS" sz="1900" dirty="0">
                <a:latin typeface="Consolas" pitchFamily="49" charset="0"/>
                <a:cs typeface="Consolas" pitchFamily="49" charset="0"/>
              </a:rPr>
              <a:t>+</a:t>
            </a:r>
            <a:r>
              <a:rPr lang="sr-Latn-RS" sz="1900" dirty="0">
                <a:solidFill>
                  <a:schemeClr val="tx1">
                    <a:lumMod val="95000"/>
                    <a:lumOff val="5000"/>
                  </a:schemeClr>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Pored ovog operatora, postoji i metoda </a:t>
            </a:r>
            <a:r>
              <a:rPr lang="sr-Latn-RS" sz="1900" dirty="0">
                <a:latin typeface="Consolas" pitchFamily="49" charset="0"/>
                <a:cs typeface="Consolas" pitchFamily="49" charset="0"/>
              </a:rPr>
              <a:t>concat</a:t>
            </a:r>
            <a:r>
              <a:rPr lang="sr-Latn-RS" sz="1900" dirty="0">
                <a:solidFill>
                  <a:schemeClr val="tx1">
                    <a:lumMod val="95000"/>
                    <a:lumOff val="5000"/>
                  </a:schemeClr>
                </a:solidFill>
              </a:rPr>
              <a:t>, koja se koristi na sledeći način:</a:t>
            </a:r>
          </a:p>
          <a:p>
            <a:pPr algn="just">
              <a:spcBef>
                <a:spcPts val="0"/>
              </a:spcBef>
              <a:spcAft>
                <a:spcPts val="1200"/>
              </a:spcAft>
              <a:buClr>
                <a:schemeClr val="tx1"/>
              </a:buClr>
              <a:buSzPct val="75000"/>
              <a:tabLst>
                <a:tab pos="180975" algn="l"/>
                <a:tab pos="539750" algn="l"/>
                <a:tab pos="900113" algn="l"/>
                <a:tab pos="1260475" algn="l"/>
              </a:tabLst>
              <a:defRPr/>
            </a:pPr>
            <a:r>
              <a:rPr lang="sr-Latn-RS" sz="1900" dirty="0">
                <a:solidFill>
                  <a:schemeClr val="tx1">
                    <a:lumMod val="95000"/>
                    <a:lumOff val="5000"/>
                  </a:schemeClr>
                </a:solidFill>
              </a:rPr>
              <a:t>	</a:t>
            </a:r>
            <a:r>
              <a:rPr lang="sr-Latn-RS" sz="1900" dirty="0">
                <a:latin typeface="Consolas" pitchFamily="49" charset="0"/>
                <a:cs typeface="Consolas" pitchFamily="49" charset="0"/>
              </a:rPr>
              <a:t>s1.concat(s2)</a:t>
            </a:r>
          </a:p>
          <a:p>
            <a:pPr marL="239713" indent="-239713" algn="just">
              <a:spcBef>
                <a:spcPts val="0"/>
              </a:spcBef>
              <a:spcAft>
                <a:spcPts val="12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Iako je za očekivati da će se string </a:t>
            </a:r>
            <a:r>
              <a:rPr lang="sr-Latn-RS" sz="1900" dirty="0">
                <a:latin typeface="Consolas" pitchFamily="49" charset="0"/>
                <a:cs typeface="Consolas" pitchFamily="49" charset="0"/>
              </a:rPr>
              <a:t>s1</a:t>
            </a:r>
            <a:r>
              <a:rPr lang="sr-Latn-RS" sz="1900" dirty="0">
                <a:solidFill>
                  <a:schemeClr val="tx1">
                    <a:lumMod val="95000"/>
                    <a:lumOff val="5000"/>
                  </a:schemeClr>
                </a:solidFill>
              </a:rPr>
              <a:t> promeniti nakon ove naredbe, to se neće desiti. </a:t>
            </a:r>
            <a:r>
              <a:rPr lang="sr-Latn-RS" sz="1900" dirty="0">
                <a:solidFill>
                  <a:srgbClr val="FF0000"/>
                </a:solidFill>
              </a:rPr>
              <a:t>Jednom kreiran objekat klase </a:t>
            </a:r>
            <a:r>
              <a:rPr lang="sr-Latn-RS" sz="1900" dirty="0">
                <a:solidFill>
                  <a:srgbClr val="FF0000"/>
                </a:solidFill>
                <a:latin typeface="Consolas" pitchFamily="49" charset="0"/>
                <a:cs typeface="Consolas" pitchFamily="49" charset="0"/>
              </a:rPr>
              <a:t>String</a:t>
            </a:r>
            <a:r>
              <a:rPr lang="sr-Latn-RS" sz="1900" dirty="0">
                <a:solidFill>
                  <a:srgbClr val="FF0000"/>
                </a:solidFill>
              </a:rPr>
              <a:t> se ne može promeniti</a:t>
            </a:r>
            <a:r>
              <a:rPr lang="sr-Latn-RS" sz="1900" dirty="0">
                <a:solidFill>
                  <a:schemeClr val="tx1">
                    <a:lumMod val="95000"/>
                    <a:lumOff val="5000"/>
                  </a:schemeClr>
                </a:solidFill>
              </a:rPr>
              <a:t>.</a:t>
            </a:r>
          </a:p>
          <a:p>
            <a:pPr marL="239713" indent="-239713" algn="just">
              <a:spcBef>
                <a:spcPts val="0"/>
              </a:spcBef>
              <a:spcAft>
                <a:spcPts val="12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Ovo je ilustrovano na sledećem primeru:</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pt-BR" sz="1900" dirty="0">
                <a:latin typeface="Consolas" pitchFamily="49" charset="0"/>
                <a:cs typeface="Consolas" pitchFamily="49" charset="0"/>
              </a:rPr>
              <a:t>String s1 = "Nova ", s2 = "godina", s3;</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s3 = s1.concat(s2);</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err="1">
                <a:latin typeface="Consolas" pitchFamily="49" charset="0"/>
                <a:cs typeface="Consolas" pitchFamily="49" charset="0"/>
              </a:rPr>
              <a:t>System.out.printf</a:t>
            </a:r>
            <a:r>
              <a:rPr lang="en-GB" sz="1900" dirty="0">
                <a:latin typeface="Consolas" pitchFamily="49" charset="0"/>
                <a:cs typeface="Consolas" pitchFamily="49" charset="0"/>
              </a:rPr>
              <a:t>("s1 = %s\ns2 = %s\ns3 = %s",s1,s2,s3);</a:t>
            </a:r>
            <a:endParaRPr lang="sr-Latn-RS" sz="1900" dirty="0">
              <a:latin typeface="Consolas" pitchFamily="49" charset="0"/>
              <a:cs typeface="Consolas" pitchFamily="49" charset="0"/>
            </a:endParaRPr>
          </a:p>
        </p:txBody>
      </p:sp>
      <p:sp>
        <p:nvSpPr>
          <p:cNvPr id="9220" name="Rectangle 1"/>
          <p:cNvSpPr>
            <a:spLocks noChangeArrowheads="1"/>
          </p:cNvSpPr>
          <p:nvPr/>
        </p:nvSpPr>
        <p:spPr bwMode="auto">
          <a:xfrm>
            <a:off x="468313" y="5084763"/>
            <a:ext cx="1998662" cy="831850"/>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600">
                <a:solidFill>
                  <a:srgbClr val="339933"/>
                </a:solidFill>
                <a:latin typeface="Consolas" pitchFamily="49" charset="0"/>
                <a:cs typeface="Times New Roman" pitchFamily="18" charset="0"/>
              </a:rPr>
              <a:t>s1 = Nova </a:t>
            </a:r>
          </a:p>
          <a:p>
            <a:r>
              <a:rPr lang="en-GB" altLang="sr-Latn-RS" sz="1600">
                <a:solidFill>
                  <a:srgbClr val="339933"/>
                </a:solidFill>
                <a:latin typeface="Consolas" pitchFamily="49" charset="0"/>
                <a:cs typeface="Times New Roman" pitchFamily="18" charset="0"/>
              </a:rPr>
              <a:t>s2 = godina</a:t>
            </a:r>
          </a:p>
          <a:p>
            <a:r>
              <a:rPr lang="en-GB" altLang="sr-Latn-RS" sz="1600">
                <a:solidFill>
                  <a:srgbClr val="339933"/>
                </a:solidFill>
                <a:latin typeface="Consolas" pitchFamily="49" charset="0"/>
                <a:cs typeface="Times New Roman" pitchFamily="18" charset="0"/>
              </a:rPr>
              <a:t>s3 = Nova godina</a:t>
            </a:r>
          </a:p>
        </p:txBody>
      </p:sp>
      <p:sp>
        <p:nvSpPr>
          <p:cNvPr id="6" name="Rectangle 5"/>
          <p:cNvSpPr>
            <a:spLocks noChangeArrowheads="1"/>
          </p:cNvSpPr>
          <p:nvPr/>
        </p:nvSpPr>
        <p:spPr bwMode="auto">
          <a:xfrm>
            <a:off x="3022600" y="515778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9222" name="Straight Arrow Connector 6"/>
          <p:cNvCxnSpPr>
            <a:cxnSpLocks noChangeShapeType="1"/>
          </p:cNvCxnSpPr>
          <p:nvPr/>
        </p:nvCxnSpPr>
        <p:spPr bwMode="auto">
          <a:xfrm flipH="1">
            <a:off x="2466975" y="5380038"/>
            <a:ext cx="528638"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2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23B16B-2AE4-41E6-8A27-21482F33E8D3}" type="slidenum">
              <a:rPr lang="en-GB" altLang="sr-Latn-RS" smtClean="0">
                <a:latin typeface="Arial Black" pitchFamily="34" charset="0"/>
              </a:rPr>
              <a:pPr eaLnBrk="1" hangingPunct="1"/>
              <a:t>7</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457200"/>
            <a:ext cx="5545137" cy="739775"/>
          </a:xfrm>
        </p:spPr>
        <p:txBody>
          <a:bodyPr/>
          <a:lstStyle/>
          <a:p>
            <a:pPr eaLnBrk="1" hangingPunct="1"/>
            <a:r>
              <a:rPr lang="sr-Latn-RS" altLang="sr-Latn-RS" sz="3500" smtClean="0"/>
              <a:t>Još metoda iz klase String</a:t>
            </a:r>
            <a:endParaRPr lang="en-US" altLang="sr-Latn-RS" sz="3500" smtClean="0"/>
          </a:p>
        </p:txBody>
      </p:sp>
      <p:sp>
        <p:nvSpPr>
          <p:cNvPr id="8" name="Rectangle 1"/>
          <p:cNvSpPr>
            <a:spLocks noChangeArrowheads="1"/>
          </p:cNvSpPr>
          <p:nvPr/>
        </p:nvSpPr>
        <p:spPr bwMode="auto">
          <a:xfrm>
            <a:off x="179388" y="1484198"/>
            <a:ext cx="8569325" cy="459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replace</a:t>
            </a:r>
            <a:r>
              <a:rPr lang="sr-Latn-RS" sz="1900" dirty="0"/>
              <a:t> </a:t>
            </a:r>
            <a:r>
              <a:rPr lang="sr-Latn-RS" sz="1900" dirty="0" smtClean="0"/>
              <a:t>menja </a:t>
            </a:r>
            <a:r>
              <a:rPr lang="sr-Latn-RS" sz="1900" dirty="0"/>
              <a:t>jedan karakter drugim u čitavom stringu.</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toLowerCase</a:t>
            </a:r>
            <a:r>
              <a:rPr lang="sr-Latn-RS" sz="1900" dirty="0"/>
              <a:t> sva velika slova prebacuje u mala, ostale karaktere ne </a:t>
            </a:r>
            <a:r>
              <a:rPr lang="en-US" sz="1900" dirty="0" err="1"/>
              <a:t>menja</a:t>
            </a:r>
            <a:r>
              <a:rPr lang="sr-Latn-ME" sz="1900" dirty="0"/>
              <a:t>.</a:t>
            </a:r>
            <a:endParaRPr lang="sr-Latn-RS" sz="1900" dirty="0"/>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toUpperCase</a:t>
            </a:r>
            <a:r>
              <a:rPr lang="sr-Latn-RS" sz="1900" dirty="0"/>
              <a:t> sva mala slova prebacuje u velika, ostale karaktere ne </a:t>
            </a:r>
            <a:r>
              <a:rPr lang="en-US" sz="1900" dirty="0" err="1"/>
              <a:t>menja</a:t>
            </a:r>
            <a:r>
              <a:rPr lang="sr-Latn-ME" sz="1900" dirty="0"/>
              <a:t>.</a:t>
            </a:r>
            <a:endParaRPr lang="sr-Latn-RS" sz="1900" dirty="0"/>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trim</a:t>
            </a:r>
            <a:r>
              <a:rPr lang="sr-Latn-RS" sz="1900" dirty="0"/>
              <a:t> uklanja sve belina kojima počinje i završava se dati string.</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Pošto se jednom kreiran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objekat ne može promeniti, metode </a:t>
            </a:r>
            <a:r>
              <a:rPr lang="sr-Latn-RS" sz="1900" dirty="0">
                <a:latin typeface="Consolas" pitchFamily="49" charset="0"/>
                <a:cs typeface="Consolas" pitchFamily="49" charset="0"/>
              </a:rPr>
              <a:t>replace</a:t>
            </a:r>
            <a:r>
              <a:rPr lang="sr-Latn-RS" sz="1900" dirty="0">
                <a:solidFill>
                  <a:schemeClr val="tx1">
                    <a:lumMod val="95000"/>
                    <a:lumOff val="5000"/>
                  </a:schemeClr>
                </a:solidFill>
              </a:rPr>
              <a:t>, </a:t>
            </a:r>
            <a:r>
              <a:rPr lang="sr-Latn-RS" sz="1900" dirty="0">
                <a:latin typeface="Consolas" pitchFamily="49" charset="0"/>
                <a:cs typeface="Consolas" pitchFamily="49" charset="0"/>
              </a:rPr>
              <a:t>toLowerCase</a:t>
            </a:r>
            <a:r>
              <a:rPr lang="sr-Latn-RS" sz="1900" dirty="0">
                <a:solidFill>
                  <a:schemeClr val="tx1">
                    <a:lumMod val="95000"/>
                    <a:lumOff val="5000"/>
                  </a:schemeClr>
                </a:solidFill>
              </a:rPr>
              <a:t>, </a:t>
            </a:r>
            <a:r>
              <a:rPr lang="sr-Latn-RS" sz="1900" dirty="0">
                <a:latin typeface="Consolas" pitchFamily="49" charset="0"/>
                <a:cs typeface="Consolas" pitchFamily="49" charset="0"/>
              </a:rPr>
              <a:t>toUpperCase</a:t>
            </a:r>
            <a:r>
              <a:rPr lang="sr-Latn-RS" sz="1900" dirty="0">
                <a:solidFill>
                  <a:schemeClr val="tx1">
                    <a:lumMod val="95000"/>
                    <a:lumOff val="5000"/>
                  </a:schemeClr>
                </a:solidFill>
              </a:rPr>
              <a:t> i </a:t>
            </a:r>
            <a:r>
              <a:rPr lang="sr-Latn-RS" sz="1900" dirty="0">
                <a:latin typeface="Consolas" pitchFamily="49" charset="0"/>
                <a:cs typeface="Consolas" pitchFamily="49" charset="0"/>
              </a:rPr>
              <a:t>trim</a:t>
            </a:r>
            <a:r>
              <a:rPr lang="sr-Latn-RS" sz="1900" dirty="0">
                <a:solidFill>
                  <a:schemeClr val="tx1">
                    <a:lumMod val="95000"/>
                    <a:lumOff val="5000"/>
                  </a:schemeClr>
                </a:solidFill>
              </a:rPr>
              <a:t> </a:t>
            </a:r>
            <a:r>
              <a:rPr lang="sr-Latn-RS" sz="1900" dirty="0">
                <a:solidFill>
                  <a:srgbClr val="FF0000"/>
                </a:solidFill>
              </a:rPr>
              <a:t>vraćaju kopiju stringa sa izvršenom izmenom</a:t>
            </a:r>
            <a:r>
              <a:rPr lang="sr-Latn-RS" sz="1900" dirty="0">
                <a:solidFill>
                  <a:schemeClr val="tx1">
                    <a:lumMod val="95000"/>
                    <a:lumOff val="5000"/>
                  </a:schemeClr>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smtClean="0">
                <a:latin typeface="Consolas" pitchFamily="49" charset="0"/>
                <a:cs typeface="Consolas" pitchFamily="49" charset="0"/>
              </a:rPr>
              <a:t>valueOf</a:t>
            </a:r>
            <a:r>
              <a:rPr lang="sr-Latn-RS" sz="1900" dirty="0" smtClean="0"/>
              <a:t> </a:t>
            </a:r>
            <a:r>
              <a:rPr lang="sr-Latn-RS" sz="1900" dirty="0"/>
              <a:t>je </a:t>
            </a:r>
            <a:r>
              <a:rPr lang="sr-Latn-RS" sz="1900" dirty="0">
                <a:solidFill>
                  <a:schemeClr val="tx1">
                    <a:lumMod val="95000"/>
                    <a:lumOff val="5000"/>
                  </a:schemeClr>
                </a:solidFill>
              </a:rPr>
              <a:t>statička metoda 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koja vraća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reprezentaciju argumenta, koji može biti tipa </a:t>
            </a:r>
            <a:r>
              <a:rPr lang="sr-Latn-RS" sz="1900" dirty="0">
                <a:latin typeface="Consolas" pitchFamily="49" charset="0"/>
                <a:cs typeface="Consolas" pitchFamily="49" charset="0"/>
              </a:rPr>
              <a:t>boolean</a:t>
            </a:r>
            <a:r>
              <a:rPr lang="sr-Latn-RS" sz="1900" dirty="0">
                <a:solidFill>
                  <a:schemeClr val="tx1">
                    <a:lumMod val="95000"/>
                    <a:lumOff val="5000"/>
                  </a:schemeClr>
                </a:solidFill>
              </a:rPr>
              <a:t>, </a:t>
            </a:r>
            <a:r>
              <a:rPr lang="sr-Latn-RS" sz="1900" dirty="0">
                <a:latin typeface="Consolas" pitchFamily="49" charset="0"/>
                <a:cs typeface="Consolas" pitchFamily="49" charset="0"/>
              </a:rPr>
              <a:t>char</a:t>
            </a:r>
            <a:r>
              <a:rPr lang="sr-Latn-RS" sz="1900" dirty="0">
                <a:solidFill>
                  <a:schemeClr val="tx1">
                    <a:lumMod val="95000"/>
                    <a:lumOff val="5000"/>
                  </a:schemeClr>
                </a:solidFill>
              </a:rPr>
              <a:t>, </a:t>
            </a:r>
            <a:r>
              <a:rPr lang="sr-Latn-RS" sz="1900" dirty="0">
                <a:latin typeface="Consolas" pitchFamily="49" charset="0"/>
                <a:cs typeface="Consolas" pitchFamily="49" charset="0"/>
              </a:rPr>
              <a:t>int</a:t>
            </a:r>
            <a:r>
              <a:rPr lang="sr-Latn-RS" sz="1900" dirty="0">
                <a:solidFill>
                  <a:schemeClr val="tx1">
                    <a:lumMod val="95000"/>
                    <a:lumOff val="5000"/>
                  </a:schemeClr>
                </a:solidFill>
              </a:rPr>
              <a:t>, </a:t>
            </a:r>
            <a:r>
              <a:rPr lang="sr-Latn-RS" sz="1900" dirty="0">
                <a:latin typeface="Consolas" pitchFamily="49" charset="0"/>
                <a:cs typeface="Consolas" pitchFamily="49" charset="0"/>
              </a:rPr>
              <a:t>long</a:t>
            </a:r>
            <a:r>
              <a:rPr lang="sr-Latn-RS" sz="1900" dirty="0">
                <a:solidFill>
                  <a:schemeClr val="tx1">
                    <a:lumMod val="95000"/>
                    <a:lumOff val="5000"/>
                  </a:schemeClr>
                </a:solidFill>
              </a:rPr>
              <a:t>, </a:t>
            </a:r>
            <a:r>
              <a:rPr lang="sr-Latn-RS" sz="1900" dirty="0">
                <a:latin typeface="Consolas" pitchFamily="49" charset="0"/>
                <a:cs typeface="Consolas" pitchFamily="49" charset="0"/>
              </a:rPr>
              <a:t>float</a:t>
            </a:r>
            <a:r>
              <a:rPr lang="sr-Latn-RS" sz="1900" dirty="0">
                <a:solidFill>
                  <a:schemeClr val="tx1">
                    <a:lumMod val="95000"/>
                    <a:lumOff val="5000"/>
                  </a:schemeClr>
                </a:solidFill>
              </a:rPr>
              <a:t>, </a:t>
            </a:r>
            <a:r>
              <a:rPr lang="sr-Latn-RS" sz="1900" dirty="0">
                <a:latin typeface="Consolas" pitchFamily="49" charset="0"/>
                <a:cs typeface="Consolas" pitchFamily="49" charset="0"/>
              </a:rPr>
              <a:t>double</a:t>
            </a:r>
            <a:r>
              <a:rPr lang="sr-Latn-RS" sz="1900" dirty="0">
                <a:solidFill>
                  <a:schemeClr val="tx1">
                    <a:lumMod val="95000"/>
                    <a:lumOff val="5000"/>
                  </a:schemeClr>
                </a:solidFill>
              </a:rPr>
              <a:t>, kao i niz </a:t>
            </a:r>
            <a:r>
              <a:rPr lang="sr-Latn-RS" sz="1900" dirty="0">
                <a:latin typeface="Consolas" pitchFamily="49" charset="0"/>
                <a:cs typeface="Consolas" pitchFamily="49" charset="0"/>
              </a:rPr>
              <a:t>char</a:t>
            </a:r>
            <a:r>
              <a:rPr lang="sr-Latn-RS" sz="1900" dirty="0">
                <a:solidFill>
                  <a:schemeClr val="tx1">
                    <a:lumMod val="95000"/>
                    <a:lumOff val="5000"/>
                  </a:schemeClr>
                </a:solidFill>
              </a:rPr>
              <a:t> vrednosti</a:t>
            </a:r>
            <a:r>
              <a:rPr lang="sr-Latn-RS" sz="1900" dirty="0" smtClean="0">
                <a:solidFill>
                  <a:schemeClr val="tx1">
                    <a:lumMod val="95000"/>
                    <a:lumOff val="5000"/>
                  </a:schemeClr>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smtClean="0">
                <a:solidFill>
                  <a:schemeClr val="tx1">
                    <a:lumMod val="95000"/>
                    <a:lumOff val="5000"/>
                  </a:schemeClr>
                </a:solidFill>
              </a:rPr>
              <a:t>Za suprotnu operaciju, konverziju stringa u određenu numeričku vrednost, koriste se metode </a:t>
            </a:r>
            <a:r>
              <a:rPr lang="sr-Latn-RS" sz="1900" dirty="0">
                <a:latin typeface="Consolas" pitchFamily="49" charset="0"/>
                <a:cs typeface="Consolas" pitchFamily="49" charset="0"/>
              </a:rPr>
              <a:t>parseBoolean</a:t>
            </a:r>
            <a:r>
              <a:rPr lang="sr-Latn-RS" sz="1900" dirty="0" smtClean="0">
                <a:solidFill>
                  <a:schemeClr val="tx1">
                    <a:lumMod val="95000"/>
                    <a:lumOff val="5000"/>
                  </a:schemeClr>
                </a:solidFill>
              </a:rPr>
              <a:t>, </a:t>
            </a:r>
            <a:r>
              <a:rPr lang="sr-Latn-RS" sz="1900" dirty="0">
                <a:latin typeface="Consolas" pitchFamily="49" charset="0"/>
                <a:cs typeface="Consolas" pitchFamily="49" charset="0"/>
              </a:rPr>
              <a:t>parseInt</a:t>
            </a:r>
            <a:r>
              <a:rPr lang="sr-Latn-RS" sz="1900" dirty="0" smtClean="0">
                <a:solidFill>
                  <a:schemeClr val="tx1">
                    <a:lumMod val="95000"/>
                    <a:lumOff val="5000"/>
                  </a:schemeClr>
                </a:solidFill>
              </a:rPr>
              <a:t>, ..., </a:t>
            </a:r>
            <a:r>
              <a:rPr lang="sr-Latn-RS" sz="1900" dirty="0">
                <a:latin typeface="Consolas" pitchFamily="49" charset="0"/>
                <a:cs typeface="Consolas" pitchFamily="49" charset="0"/>
              </a:rPr>
              <a:t>parseDouble</a:t>
            </a:r>
            <a:r>
              <a:rPr lang="sr-Latn-RS" sz="1900" dirty="0" smtClean="0">
                <a:solidFill>
                  <a:schemeClr val="tx1">
                    <a:lumMod val="95000"/>
                    <a:lumOff val="5000"/>
                  </a:schemeClr>
                </a:solidFill>
              </a:rPr>
              <a:t>, iz omotačkih klasa </a:t>
            </a:r>
            <a:r>
              <a:rPr lang="sr-Latn-RS" sz="1900" dirty="0">
                <a:latin typeface="Consolas" pitchFamily="49" charset="0"/>
                <a:cs typeface="Consolas" pitchFamily="49" charset="0"/>
              </a:rPr>
              <a:t>Boolean</a:t>
            </a:r>
            <a:r>
              <a:rPr lang="sr-Latn-RS" sz="1900" dirty="0" smtClean="0">
                <a:solidFill>
                  <a:schemeClr val="tx1">
                    <a:lumMod val="95000"/>
                    <a:lumOff val="5000"/>
                  </a:schemeClr>
                </a:solidFill>
              </a:rPr>
              <a:t>, </a:t>
            </a:r>
            <a:r>
              <a:rPr lang="sr-Latn-RS" sz="1900" dirty="0">
                <a:latin typeface="Consolas" pitchFamily="49" charset="0"/>
                <a:cs typeface="Consolas" pitchFamily="49" charset="0"/>
              </a:rPr>
              <a:t>Integer</a:t>
            </a:r>
            <a:r>
              <a:rPr lang="sr-Latn-RS" sz="1900" dirty="0" smtClean="0">
                <a:solidFill>
                  <a:schemeClr val="tx1">
                    <a:lumMod val="95000"/>
                    <a:lumOff val="5000"/>
                  </a:schemeClr>
                </a:solidFill>
              </a:rPr>
              <a:t>, ..., </a:t>
            </a:r>
            <a:r>
              <a:rPr lang="sr-Latn-RS" sz="1900" dirty="0">
                <a:latin typeface="Consolas" pitchFamily="49" charset="0"/>
                <a:cs typeface="Consolas" pitchFamily="49" charset="0"/>
              </a:rPr>
              <a:t>Double</a:t>
            </a:r>
            <a:r>
              <a:rPr lang="sr-Latn-RS" sz="1900" dirty="0" smtClean="0">
                <a:solidFill>
                  <a:schemeClr val="tx1">
                    <a:lumMod val="95000"/>
                    <a:lumOff val="5000"/>
                  </a:schemeClr>
                </a:solidFill>
              </a:rPr>
              <a:t>.</a:t>
            </a:r>
          </a:p>
        </p:txBody>
      </p:sp>
      <p:sp>
        <p:nvSpPr>
          <p:cNvPr id="102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AB0C37-B44E-4FC1-87E3-D012983A9C77}" type="slidenum">
              <a:rPr lang="en-GB" altLang="sr-Latn-RS" smtClean="0">
                <a:latin typeface="Arial Black" pitchFamily="34" charset="0"/>
              </a:rPr>
              <a:pPr eaLnBrk="1" hangingPunct="1"/>
              <a:t>8</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K</a:t>
            </a:r>
            <a:r>
              <a:rPr lang="en-GB" altLang="sr-Latn-RS" sz="3600" smtClean="0"/>
              <a:t>las</a:t>
            </a:r>
            <a:r>
              <a:rPr lang="sr-Latn-RS" altLang="sr-Latn-RS" sz="3600" smtClean="0"/>
              <a:t>a</a:t>
            </a:r>
            <a:r>
              <a:rPr lang="en-GB" altLang="sr-Latn-RS" sz="3600" smtClean="0"/>
              <a:t> StringBuilder</a:t>
            </a:r>
            <a:r>
              <a:rPr lang="sr-Latn-ME" altLang="sr-Latn-RS" sz="3600" smtClean="0"/>
              <a:t>. Konstruktori</a:t>
            </a:r>
            <a:endParaRPr lang="en-US" altLang="sr-Latn-RS" sz="3600" smtClean="0"/>
          </a:p>
        </p:txBody>
      </p:sp>
      <p:sp>
        <p:nvSpPr>
          <p:cNvPr id="5" name="Rectangle 1"/>
          <p:cNvSpPr>
            <a:spLocks noChangeArrowheads="1"/>
          </p:cNvSpPr>
          <p:nvPr/>
        </p:nvSpPr>
        <p:spPr bwMode="auto">
          <a:xfrm>
            <a:off x="179388" y="1349375"/>
            <a:ext cx="8785225"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a:solidFill>
                  <a:schemeClr val="tx1">
                    <a:lumMod val="95000"/>
                    <a:lumOff val="5000"/>
                  </a:schemeClr>
                </a:solidFill>
              </a:rPr>
              <a:t>K</a:t>
            </a:r>
            <a:r>
              <a:rPr lang="sr-Latn-RS" sz="1900" dirty="0">
                <a:solidFill>
                  <a:schemeClr val="tx1">
                    <a:lumMod val="95000"/>
                    <a:lumOff val="5000"/>
                  </a:schemeClr>
                </a:solidFill>
              </a:rPr>
              <a:t>las</a:t>
            </a:r>
            <a:r>
              <a:rPr lang="en-US" sz="1900" dirty="0">
                <a:solidFill>
                  <a:schemeClr val="tx1">
                    <a:lumMod val="95000"/>
                    <a:lumOff val="5000"/>
                  </a:schemeClr>
                </a:solidFill>
              </a:rPr>
              <a:t>a </a:t>
            </a:r>
            <a:r>
              <a:rPr lang="en-US" sz="1900" dirty="0" err="1">
                <a:latin typeface="Consolas" pitchFamily="49" charset="0"/>
                <a:cs typeface="Consolas" pitchFamily="49" charset="0"/>
              </a:rPr>
              <a:t>StringBuilder</a:t>
            </a:r>
            <a:r>
              <a:rPr lang="en-US" sz="1900" dirty="0">
                <a:solidFill>
                  <a:schemeClr val="tx1">
                    <a:lumMod val="95000"/>
                    <a:lumOff val="5000"/>
                  </a:schemeClr>
                </a:solidFill>
              </a:rPr>
              <a:t> </a:t>
            </a:r>
            <a:r>
              <a:rPr lang="en-US" sz="1900" dirty="0" err="1">
                <a:solidFill>
                  <a:schemeClr val="tx1">
                    <a:lumMod val="95000"/>
                    <a:lumOff val="5000"/>
                  </a:schemeClr>
                </a:solidFill>
              </a:rPr>
              <a:t>slu</a:t>
            </a:r>
            <a:r>
              <a:rPr lang="sr-Latn-ME" sz="1900" dirty="0">
                <a:solidFill>
                  <a:schemeClr val="tx1">
                    <a:lumMod val="95000"/>
                    <a:lumOff val="5000"/>
                  </a:schemeClr>
                </a:solidFill>
              </a:rPr>
              <a:t>ži za rad sa promenljivim stringovima, što nije dozvoljavala klasa </a:t>
            </a:r>
            <a:r>
              <a:rPr lang="sr-Latn-ME" sz="1900" dirty="0">
                <a:latin typeface="Consolas" pitchFamily="49" charset="0"/>
                <a:cs typeface="Consolas" pitchFamily="49" charset="0"/>
              </a:rPr>
              <a:t>String</a:t>
            </a:r>
            <a:r>
              <a:rPr lang="sr-Latn-ME" sz="1900" dirty="0">
                <a:solidFill>
                  <a:schemeClr val="tx1">
                    <a:lumMod val="95000"/>
                    <a:lumOff val="5000"/>
                  </a:schemeClr>
                </a:solidFill>
              </a:rPr>
              <a:t>.</a:t>
            </a:r>
            <a:r>
              <a:rPr lang="vi-VN" sz="1900" dirty="0">
                <a:solidFill>
                  <a:schemeClr val="tx1">
                    <a:lumMod val="95000"/>
                    <a:lumOff val="5000"/>
                  </a:schemeClr>
                </a:solidFill>
              </a:rPr>
              <a:t> </a:t>
            </a:r>
            <a:endParaRPr lang="sr-Latn-ME"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a:solidFill>
                  <a:schemeClr val="tx1">
                    <a:lumMod val="95000"/>
                    <a:lumOff val="5000"/>
                  </a:schemeClr>
                </a:solidFill>
              </a:rPr>
              <a:t>Intern</a:t>
            </a:r>
            <a:r>
              <a:rPr lang="sr-Latn-ME" sz="1900" dirty="0">
                <a:solidFill>
                  <a:schemeClr val="tx1">
                    <a:lumMod val="95000"/>
                    <a:lumOff val="5000"/>
                  </a:schemeClr>
                </a:solidFill>
              </a:rPr>
              <a:t>o</a:t>
            </a:r>
            <a:r>
              <a:rPr lang="en-US" sz="1900" dirty="0">
                <a:solidFill>
                  <a:schemeClr val="tx1">
                    <a:lumMod val="95000"/>
                    <a:lumOff val="5000"/>
                  </a:schemeClr>
                </a:solidFill>
              </a:rPr>
              <a:t>, </a:t>
            </a:r>
            <a:r>
              <a:rPr lang="en-US" sz="1900" dirty="0" err="1">
                <a:latin typeface="Consolas" pitchFamily="49" charset="0"/>
                <a:cs typeface="Consolas" pitchFamily="49" charset="0"/>
              </a:rPr>
              <a:t>StringBuilder</a:t>
            </a:r>
            <a:r>
              <a:rPr lang="en-US" sz="1900" dirty="0">
                <a:solidFill>
                  <a:schemeClr val="tx1">
                    <a:lumMod val="95000"/>
                    <a:lumOff val="5000"/>
                  </a:schemeClr>
                </a:solidFill>
              </a:rPr>
              <a:t> </a:t>
            </a:r>
            <a:r>
              <a:rPr lang="en-US" sz="1900" dirty="0" err="1">
                <a:solidFill>
                  <a:schemeClr val="tx1">
                    <a:lumMod val="95000"/>
                    <a:lumOff val="5000"/>
                  </a:schemeClr>
                </a:solidFill>
              </a:rPr>
              <a:t>obje</a:t>
            </a:r>
            <a:r>
              <a:rPr lang="sr-Latn-ME" sz="1900" dirty="0">
                <a:solidFill>
                  <a:schemeClr val="tx1">
                    <a:lumMod val="95000"/>
                    <a:lumOff val="5000"/>
                  </a:schemeClr>
                </a:solidFill>
              </a:rPr>
              <a:t>kti se tretiraju</a:t>
            </a:r>
            <a:r>
              <a:rPr lang="en-US" sz="1900" dirty="0">
                <a:solidFill>
                  <a:schemeClr val="tx1">
                    <a:lumMod val="95000"/>
                    <a:lumOff val="5000"/>
                  </a:schemeClr>
                </a:solidFill>
              </a:rPr>
              <a:t> </a:t>
            </a:r>
            <a:r>
              <a:rPr lang="sr-Latn-ME" sz="1900" dirty="0">
                <a:solidFill>
                  <a:schemeClr val="tx1">
                    <a:lumMod val="95000"/>
                    <a:lumOff val="5000"/>
                  </a:schemeClr>
                </a:solidFill>
              </a:rPr>
              <a:t>kao nizovi promenljive dužine koji sadrže sekvencu karaktera.</a:t>
            </a:r>
            <a:endParaRPr lang="en-U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Postoje 4 konstruktora klase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od kojih ćemo pokazati 3:</a:t>
            </a:r>
            <a:endParaRPr lang="vi-VN" sz="1900" dirty="0">
              <a:solidFill>
                <a:schemeClr val="tx1">
                  <a:lumMod val="95000"/>
                  <a:lumOff val="5000"/>
                </a:schemeClr>
              </a:solidFill>
            </a:endParaRP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US" sz="1900" dirty="0" err="1">
                <a:latin typeface="Consolas" pitchFamily="49" charset="0"/>
                <a:cs typeface="Consolas" pitchFamily="49" charset="0"/>
              </a:rPr>
              <a:t>StringBuilder</a:t>
            </a:r>
            <a:r>
              <a:rPr lang="vi-VN" sz="1900" dirty="0">
                <a:latin typeface="Consolas" pitchFamily="49" charset="0"/>
                <a:cs typeface="Consolas" pitchFamily="49" charset="0"/>
              </a:rPr>
              <a:t>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a:t>
            </a:r>
            <a:r>
              <a:rPr lang="en-US" sz="1900" dirty="0" err="1" smtClean="0">
                <a:latin typeface="Consolas" pitchFamily="49" charset="0"/>
                <a:cs typeface="Consolas" pitchFamily="49" charset="0"/>
              </a:rPr>
              <a:t>StringBuilder</a:t>
            </a:r>
            <a:r>
              <a:rPr lang="sr-Latn-RS" sz="1900" dirty="0" smtClean="0">
                <a:latin typeface="Consolas" pitchFamily="49" charset="0"/>
                <a:cs typeface="Consolas" pitchFamily="49" charset="0"/>
              </a:rPr>
              <a:t>()</a:t>
            </a:r>
            <a:r>
              <a:rPr lang="vi-VN" sz="1900" dirty="0">
                <a:latin typeface="Consolas" pitchFamily="49" charset="0"/>
                <a:cs typeface="Consolas" pitchFamily="49" charset="0"/>
              </a:rPr>
              <a:t>;</a:t>
            </a:r>
            <a:endParaRPr lang="sr-Latn-ME" sz="1900" dirty="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sr-Latn-ME" sz="1900" dirty="0">
                <a:latin typeface="Consolas" pitchFamily="49" charset="0"/>
                <a:cs typeface="Consolas" pitchFamily="49" charset="0"/>
              </a:rPr>
              <a:t>	</a:t>
            </a:r>
            <a:r>
              <a:rPr lang="en-US" sz="1900" dirty="0" err="1">
                <a:latin typeface="Consolas" pitchFamily="49" charset="0"/>
                <a:cs typeface="Consolas" pitchFamily="49" charset="0"/>
              </a:rPr>
              <a:t>StringBuilder</a:t>
            </a:r>
            <a:r>
              <a:rPr lang="vi-VN" sz="1900" dirty="0">
                <a:latin typeface="Consolas" pitchFamily="49" charset="0"/>
                <a:cs typeface="Consolas" pitchFamily="49" charset="0"/>
              </a:rPr>
              <a:t>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a:t>
            </a:r>
            <a:r>
              <a:rPr lang="en-US" sz="1900" dirty="0" err="1" smtClean="0">
                <a:latin typeface="Consolas" pitchFamily="49" charset="0"/>
                <a:cs typeface="Consolas" pitchFamily="49" charset="0"/>
              </a:rPr>
              <a:t>StringBuilder</a:t>
            </a:r>
            <a:r>
              <a:rPr lang="sr-Latn-RS" sz="1900" dirty="0" smtClean="0">
                <a:latin typeface="Consolas" pitchFamily="49" charset="0"/>
                <a:cs typeface="Consolas" pitchFamily="49" charset="0"/>
              </a:rPr>
              <a:t>(</a:t>
            </a:r>
            <a:r>
              <a:rPr lang="sr-Latn-ME" sz="1900" dirty="0">
                <a:latin typeface="Consolas" pitchFamily="49" charset="0"/>
                <a:cs typeface="Consolas" pitchFamily="49" charset="0"/>
              </a:rPr>
              <a:t>10</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endParaRPr lang="sr-Latn-ME" sz="1900" dirty="0">
              <a:latin typeface="Consolas" pitchFamily="49" charset="0"/>
              <a:cs typeface="Consolas" pitchFamily="49" charset="0"/>
            </a:endParaRPr>
          </a:p>
          <a:p>
            <a:pPr>
              <a:spcBef>
                <a:spcPts val="0"/>
              </a:spcBef>
              <a:spcAft>
                <a:spcPts val="1200"/>
              </a:spcAft>
              <a:buClr>
                <a:schemeClr val="tx1"/>
              </a:buClr>
              <a:buSzPct val="75000"/>
              <a:tabLst>
                <a:tab pos="180975" algn="l"/>
                <a:tab pos="539750" algn="l"/>
                <a:tab pos="900113" algn="l"/>
                <a:tab pos="1260475" algn="l"/>
              </a:tabLst>
              <a:defRPr/>
            </a:pPr>
            <a:r>
              <a:rPr lang="sr-Latn-ME" sz="1900" dirty="0">
                <a:latin typeface="Consolas" pitchFamily="49" charset="0"/>
                <a:cs typeface="Consolas" pitchFamily="49" charset="0"/>
              </a:rPr>
              <a:t>	</a:t>
            </a:r>
            <a:r>
              <a:rPr lang="en-US" sz="1900" dirty="0" err="1">
                <a:latin typeface="Consolas" pitchFamily="49" charset="0"/>
                <a:cs typeface="Consolas" pitchFamily="49" charset="0"/>
              </a:rPr>
              <a:t>StringBuilder</a:t>
            </a:r>
            <a:r>
              <a:rPr lang="vi-VN" sz="1900" dirty="0">
                <a:latin typeface="Consolas" pitchFamily="49" charset="0"/>
                <a:cs typeface="Consolas" pitchFamily="49" charset="0"/>
              </a:rPr>
              <a:t>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a:t>
            </a:r>
            <a:r>
              <a:rPr lang="en-US" sz="1900" dirty="0" err="1" smtClean="0">
                <a:latin typeface="Consolas" pitchFamily="49" charset="0"/>
                <a:cs typeface="Consolas" pitchFamily="49" charset="0"/>
              </a:rPr>
              <a:t>StringBuilder</a:t>
            </a:r>
            <a:r>
              <a:rPr lang="sr-Latn-RS" sz="1900" dirty="0" smtClean="0">
                <a:latin typeface="Consolas" pitchFamily="49" charset="0"/>
                <a:cs typeface="Consolas" pitchFamily="49" charset="0"/>
              </a:rPr>
              <a:t>(</a:t>
            </a:r>
            <a:r>
              <a:rPr lang="en-GB" sz="1900" dirty="0">
                <a:latin typeface="Consolas" pitchFamily="49" charset="0"/>
                <a:cs typeface="Consolas" pitchFamily="49" charset="0"/>
              </a:rPr>
              <a:t>"</a:t>
            </a:r>
            <a:r>
              <a:rPr lang="sr-Latn-RS" sz="1900" dirty="0">
                <a:latin typeface="Consolas" pitchFamily="49" charset="0"/>
                <a:cs typeface="Consolas" pitchFamily="49" charset="0"/>
              </a:rPr>
              <a:t>Petak i Java</a:t>
            </a:r>
            <a:r>
              <a:rPr lang="en-GB" sz="1900" dirty="0">
                <a:latin typeface="Consolas" pitchFamily="49" charset="0"/>
                <a:cs typeface="Consolas" pitchFamily="49" charset="0"/>
              </a:rPr>
              <a:t>"</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endParaRPr lang="sr-Latn-ME" sz="1900"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Konstruktor bez argumenata pravi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objekat bez karaktera i sa podrazumevanim kapacitetom od 16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Ako se navede ceo broj u pozivu konstruktora, taj broj će predstavljati kapacitet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objekta.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Ako se u konstruktoru navede string, kreira se </a:t>
            </a:r>
            <a:r>
              <a:rPr lang="en-US" sz="1900" dirty="0" err="1">
                <a:latin typeface="Consolas" pitchFamily="49" charset="0"/>
                <a:cs typeface="Consolas" pitchFamily="49" charset="0"/>
              </a:rPr>
              <a:t>StringBuilder</a:t>
            </a:r>
            <a:r>
              <a:rPr lang="sr-Latn-RS" sz="1900" dirty="0">
                <a:solidFill>
                  <a:schemeClr val="tx1">
                    <a:lumMod val="95000"/>
                    <a:lumOff val="5000"/>
                  </a:schemeClr>
                </a:solidFill>
              </a:rPr>
              <a:t> objekat sa karakterima tog stringa i kapacitetom jednakom dužini stringa uvećanom za 16.</a:t>
            </a:r>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55BCF8-5FAF-467E-AC08-00A0CD7FCE5A}" type="slidenum">
              <a:rPr lang="en-GB" altLang="sr-Latn-RS" smtClean="0">
                <a:latin typeface="Arial Black" pitchFamily="34" charset="0"/>
              </a:rPr>
              <a:pPr eaLnBrk="1" hangingPunct="1"/>
              <a:t>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30975</TotalTime>
  <Words>4159</Words>
  <Application>Microsoft Office PowerPoint</Application>
  <PresentationFormat>On-screen Show (4:3)</PresentationFormat>
  <Paragraphs>674</Paragraphs>
  <Slides>45</Slides>
  <Notes>44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Arial Black</vt:lpstr>
      <vt:lpstr>Calibri</vt:lpstr>
      <vt:lpstr>Consolas</vt:lpstr>
      <vt:lpstr>Times New Roman</vt:lpstr>
      <vt:lpstr>Wingdings</vt:lpstr>
      <vt:lpstr>Pixel</vt:lpstr>
      <vt:lpstr>OBJEKTNO-ORIJENTISANI DIZAJN SOFTVERA</vt:lpstr>
      <vt:lpstr>Klasa String. Konstruktori</vt:lpstr>
      <vt:lpstr>Metode length, charAt i substring </vt:lpstr>
      <vt:lpstr>Poređenje stringova</vt:lpstr>
      <vt:lpstr>Poređenje stringova. startsWith i endsWith</vt:lpstr>
      <vt:lpstr>indexOf i lastIndexOf</vt:lpstr>
      <vt:lpstr>Nadovezivanje stringova</vt:lpstr>
      <vt:lpstr>Još metoda iz klase String</vt:lpstr>
      <vt:lpstr>Klasa StringBuilder. Konstruktori</vt:lpstr>
      <vt:lpstr>Dužina i kapacitet StringBuilder-a</vt:lpstr>
      <vt:lpstr>StringBuilder metode</vt:lpstr>
      <vt:lpstr>StringBuilder metode. StringBuffer</vt:lpstr>
      <vt:lpstr>Character klasa</vt:lpstr>
      <vt:lpstr>split metoda klase String </vt:lpstr>
      <vt:lpstr>join metoda klase String </vt:lpstr>
      <vt:lpstr>Regularni izrazi</vt:lpstr>
      <vt:lpstr>matches metoda</vt:lpstr>
      <vt:lpstr>Klase karaktera u regularnim izrazima</vt:lpstr>
      <vt:lpstr>Kvantifikatori u regularnim izrazima</vt:lpstr>
      <vt:lpstr>Primeri korišćenja matches metode</vt:lpstr>
      <vt:lpstr>Metode replaceAll i replaceFirst</vt:lpstr>
      <vt:lpstr>Metoda split</vt:lpstr>
      <vt:lpstr>Ključna reč this</vt:lpstr>
      <vt:lpstr>this i zasenjivanje podataka klase</vt:lpstr>
      <vt:lpstr>this i zasenjivanje podataka klase</vt:lpstr>
      <vt:lpstr>this i preklapanje konstruktora</vt:lpstr>
      <vt:lpstr>PowerPoint Presentation</vt:lpstr>
      <vt:lpstr>this i preklapanje konstruktora</vt:lpstr>
      <vt:lpstr>set i get metode</vt:lpstr>
      <vt:lpstr>set i get metode</vt:lpstr>
      <vt:lpstr>Još par činjenica o this referenci</vt:lpstr>
      <vt:lpstr>Kompozicija</vt:lpstr>
      <vt:lpstr>Kompozicija</vt:lpstr>
      <vt:lpstr>Ugnježdene klase. Statičke ugnj. klase</vt:lpstr>
      <vt:lpstr>Primer sa statičkim ugnježdenim klasama</vt:lpstr>
      <vt:lpstr>Nestatičke ugnježdene (unutrašnje) klase</vt:lpstr>
      <vt:lpstr>Primer sa unutrašnjim klasama</vt:lpstr>
      <vt:lpstr>Nabrojani tipovi podataka</vt:lpstr>
      <vt:lpstr>Nabrojani tipovi podataka</vt:lpstr>
      <vt:lpstr>Enumeracija kao klasa</vt:lpstr>
      <vt:lpstr>Primer enumeracije kao klase</vt:lpstr>
      <vt:lpstr>Primer enumeracije kao klase</vt:lpstr>
      <vt:lpstr>Uklanjanje smeća</vt:lpstr>
      <vt:lpstr>Uklanjanje smeća</vt:lpstr>
      <vt:lpstr>Uklanjanje smeća – gc i finalize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1131</cp:revision>
  <cp:lastPrinted>2013-02-28T17:46:36Z</cp:lastPrinted>
  <dcterms:created xsi:type="dcterms:W3CDTF">2004-08-23T07:37:27Z</dcterms:created>
  <dcterms:modified xsi:type="dcterms:W3CDTF">2021-03-27T17:13:22Z</dcterms:modified>
</cp:coreProperties>
</file>